
<file path=[Content_Types].xml><?xml version="1.0" encoding="utf-8"?>
<Types xmlns="http://schemas.openxmlformats.org/package/2006/content-types">
  <Default Extension="jpeg" ContentType="image/jpeg"/>
  <Default Extension="jpg" ContentType="image/jpeg"/>
  <Default Extension="mp3" ContentType="audio/mpeg"/>
  <Default Extension="png" ContentType="image/png"/>
  <Default Extension="rels" ContentType="application/vnd.openxmlformats-package.relationships+xml"/>
  <Default Extension="xml" ContentType="applicatio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entation.xml" ContentType="application/vnd.openxmlformats-officedocument.presentationml.presentation.main+xml"/>
  <Override PartName="/ppt/slideLayouts/slideLayout11.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slideMasters/slideMaster1.xml" ContentType="application/vnd.openxmlformats-officedocument.presentationml.slideMaster+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7.xml" ContentType="application/vnd.openxmlformats-officedocument.presentationml.notesSlide+xml"/>
  <Override PartName="/ppt/notesSlides/notesSlide6.xml" ContentType="application/vnd.openxmlformats-officedocument.presentationml.notesSlide+xml"/>
  <Override PartName="/ppt/slideLayouts/slideLayout1.xml" ContentType="application/vnd.openxmlformats-officedocument.presentationml.slideLayout+xml"/>
  <Override PartName="/ppt/notesSlides/notesSlide5.xml" ContentType="application/vnd.openxmlformats-officedocument.presentationml.notesSlid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notesSlides/notesSlide4.xml" ContentType="application/vnd.openxmlformats-officedocument.presentationml.notesSlide+xml"/>
  <Override PartName="/ppt/notesSlides/notesSlide3.xml" ContentType="application/vnd.openxmlformats-officedocument.presentationml.notesSlide+xml"/>
  <Override PartName="/ppt/notesSlides/notesSlide2.xml" ContentType="application/vnd.openxmlformats-officedocument.presentationml.notesSlide+xml"/>
  <Override PartName="/ppt/notesSlides/notesSlide1.xml" ContentType="application/vnd.openxmlformats-officedocument.presentationml.notesSlide+xml"/>
  <Override PartName="/ppt/slideLayouts/slideLayout4.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1.xml" ContentType="application/vnd.openxmlformats-officedocument.them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29"/>
  </p:notesMasterIdLst>
  <p:sldIdLst>
    <p:sldId id="256" r:id="rId2"/>
    <p:sldId id="257" r:id="rId3"/>
    <p:sldId id="318" r:id="rId4"/>
    <p:sldId id="310" r:id="rId5"/>
    <p:sldId id="316" r:id="rId6"/>
    <p:sldId id="308" r:id="rId7"/>
    <p:sldId id="307" r:id="rId8"/>
    <p:sldId id="265" r:id="rId9"/>
    <p:sldId id="309" r:id="rId10"/>
    <p:sldId id="311" r:id="rId11"/>
    <p:sldId id="302" r:id="rId12"/>
    <p:sldId id="305" r:id="rId13"/>
    <p:sldId id="258" r:id="rId14"/>
    <p:sldId id="303" r:id="rId15"/>
    <p:sldId id="304" r:id="rId16"/>
    <p:sldId id="284" r:id="rId17"/>
    <p:sldId id="287" r:id="rId18"/>
    <p:sldId id="298" r:id="rId19"/>
    <p:sldId id="312" r:id="rId20"/>
    <p:sldId id="295" r:id="rId21"/>
    <p:sldId id="294" r:id="rId22"/>
    <p:sldId id="306" r:id="rId23"/>
    <p:sldId id="313" r:id="rId24"/>
    <p:sldId id="314" r:id="rId25"/>
    <p:sldId id="300" r:id="rId26"/>
    <p:sldId id="275" r:id="rId27"/>
    <p:sldId id="319" r:id="rId2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5921"/>
  </p:normalViewPr>
  <p:slideViewPr>
    <p:cSldViewPr snapToGrid="0" snapToObjects="1">
      <p:cViewPr varScale="1">
        <p:scale>
          <a:sx n="105" d="100"/>
          <a:sy n="105" d="100"/>
        </p:scale>
        <p:origin x="744"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customXml" Target="../customXml/item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customXml" Target="../customXml/item3.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35" Type="http://schemas.openxmlformats.org/officeDocument/2006/relationships/customXml" Target="../customXml/item2.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9882C64-5E26-BF4A-A594-F76B4722BDA5}" type="datetimeFigureOut">
              <a:rPr lang="en-US" smtClean="0"/>
              <a:t>11/25/24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FC1CAA8-25D6-AA4A-A33C-8B0389405419}" type="slidenum">
              <a:rPr lang="en-US" smtClean="0"/>
              <a:t>‹#›</a:t>
            </a:fld>
            <a:endParaRPr lang="en-US"/>
          </a:p>
        </p:txBody>
      </p:sp>
    </p:spTree>
    <p:extLst>
      <p:ext uri="{BB962C8B-B14F-4D97-AF65-F5344CB8AC3E}">
        <p14:creationId xmlns:p14="http://schemas.microsoft.com/office/powerpoint/2010/main" val="22424778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Interdisciplinarity, intertextuality, subject research – expertise.  CPD – English, history</a:t>
            </a:r>
          </a:p>
          <a:p>
            <a:r>
              <a:rPr lang="en-US" dirty="0"/>
              <a:t>Collaborative research. </a:t>
            </a:r>
          </a:p>
        </p:txBody>
      </p:sp>
      <p:sp>
        <p:nvSpPr>
          <p:cNvPr id="4" name="Slide Number Placeholder 3"/>
          <p:cNvSpPr>
            <a:spLocks noGrp="1"/>
          </p:cNvSpPr>
          <p:nvPr>
            <p:ph type="sldNum" sz="quarter" idx="5"/>
          </p:nvPr>
        </p:nvSpPr>
        <p:spPr/>
        <p:txBody>
          <a:bodyPr/>
          <a:lstStyle/>
          <a:p>
            <a:fld id="{6FC1CAA8-25D6-AA4A-A33C-8B0389405419}" type="slidenum">
              <a:rPr lang="en-US" smtClean="0"/>
              <a:t>2</a:t>
            </a:fld>
            <a:endParaRPr lang="en-US"/>
          </a:p>
        </p:txBody>
      </p:sp>
    </p:spTree>
    <p:extLst>
      <p:ext uri="{BB962C8B-B14F-4D97-AF65-F5344CB8AC3E}">
        <p14:creationId xmlns:p14="http://schemas.microsoft.com/office/powerpoint/2010/main" val="9111991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FC1CAA8-25D6-AA4A-A33C-8B0389405419}" type="slidenum">
              <a:rPr lang="en-US" smtClean="0"/>
              <a:t>26</a:t>
            </a:fld>
            <a:endParaRPr lang="en-US"/>
          </a:p>
        </p:txBody>
      </p:sp>
    </p:spTree>
    <p:extLst>
      <p:ext uri="{BB962C8B-B14F-4D97-AF65-F5344CB8AC3E}">
        <p14:creationId xmlns:p14="http://schemas.microsoft.com/office/powerpoint/2010/main" val="4479187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a:t>
            </a:r>
            <a:r>
              <a:rPr lang="en-US" dirty="0" err="1"/>
              <a:t>oursubversivevoice.com</a:t>
            </a:r>
            <a:r>
              <a:rPr lang="en-US" dirty="0"/>
              <a:t>/interview/</a:t>
            </a:r>
            <a:r>
              <a:rPr lang="en-US" dirty="0" err="1"/>
              <a:t>alison-morgan</a:t>
            </a:r>
            <a:r>
              <a:rPr lang="en-US" dirty="0"/>
              <a:t>/</a:t>
            </a:r>
          </a:p>
        </p:txBody>
      </p:sp>
      <p:sp>
        <p:nvSpPr>
          <p:cNvPr id="4" name="Slide Number Placeholder 3"/>
          <p:cNvSpPr>
            <a:spLocks noGrp="1"/>
          </p:cNvSpPr>
          <p:nvPr>
            <p:ph type="sldNum" sz="quarter" idx="5"/>
          </p:nvPr>
        </p:nvSpPr>
        <p:spPr/>
        <p:txBody>
          <a:bodyPr/>
          <a:lstStyle/>
          <a:p>
            <a:fld id="{6FC1CAA8-25D6-AA4A-A33C-8B0389405419}" type="slidenum">
              <a:rPr lang="en-US" smtClean="0"/>
              <a:t>27</a:t>
            </a:fld>
            <a:endParaRPr lang="en-US"/>
          </a:p>
        </p:txBody>
      </p:sp>
    </p:spTree>
    <p:extLst>
      <p:ext uri="{BB962C8B-B14F-4D97-AF65-F5344CB8AC3E}">
        <p14:creationId xmlns:p14="http://schemas.microsoft.com/office/powerpoint/2010/main" val="21580625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Interdisciplinarity, intertextuality, subject research – expertise.  CPD – English, history</a:t>
            </a:r>
          </a:p>
          <a:p>
            <a:r>
              <a:rPr lang="en-US" dirty="0"/>
              <a:t>Collaborative research. </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FC1CAA8-25D6-AA4A-A33C-8B0389405419}"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910553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4</a:t>
            </a:r>
            <a:r>
              <a:rPr lang="en-US" baseline="30000" dirty="0"/>
              <a:t>th</a:t>
            </a:r>
            <a:r>
              <a:rPr lang="en-US" dirty="0"/>
              <a:t> wave feminism – c. 2010 – focus on online activism and intersectionality (race, gender, class, sexuality). Reaction against earlier forms of feminism, seem as being exclusive rather than inclusive. Also reaction against misogyny and anti-feminist backlashes, </a:t>
            </a:r>
            <a:r>
              <a:rPr lang="en-US"/>
              <a:t>especially online.</a:t>
            </a:r>
          </a:p>
          <a:p>
            <a:endParaRPr lang="en-US"/>
          </a:p>
        </p:txBody>
      </p:sp>
      <p:sp>
        <p:nvSpPr>
          <p:cNvPr id="4" name="Slide Number Placeholder 3"/>
          <p:cNvSpPr>
            <a:spLocks noGrp="1"/>
          </p:cNvSpPr>
          <p:nvPr>
            <p:ph type="sldNum" sz="quarter" idx="5"/>
          </p:nvPr>
        </p:nvSpPr>
        <p:spPr/>
        <p:txBody>
          <a:bodyPr/>
          <a:lstStyle/>
          <a:p>
            <a:fld id="{6FC1CAA8-25D6-AA4A-A33C-8B0389405419}" type="slidenum">
              <a:rPr lang="en-US" smtClean="0"/>
              <a:t>6</a:t>
            </a:fld>
            <a:endParaRPr lang="en-US"/>
          </a:p>
        </p:txBody>
      </p:sp>
    </p:spTree>
    <p:extLst>
      <p:ext uri="{BB962C8B-B14F-4D97-AF65-F5344CB8AC3E}">
        <p14:creationId xmlns:p14="http://schemas.microsoft.com/office/powerpoint/2010/main" val="38598882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Using my research into Peterloo as a case study</a:t>
            </a:r>
          </a:p>
        </p:txBody>
      </p:sp>
      <p:sp>
        <p:nvSpPr>
          <p:cNvPr id="4" name="Slide Number Placeholder 3"/>
          <p:cNvSpPr>
            <a:spLocks noGrp="1"/>
          </p:cNvSpPr>
          <p:nvPr>
            <p:ph type="sldNum" sz="quarter" idx="5"/>
          </p:nvPr>
        </p:nvSpPr>
        <p:spPr/>
        <p:txBody>
          <a:bodyPr/>
          <a:lstStyle/>
          <a:p>
            <a:fld id="{6FC1CAA8-25D6-AA4A-A33C-8B0389405419}" type="slidenum">
              <a:rPr lang="en-US" smtClean="0"/>
              <a:t>8</a:t>
            </a:fld>
            <a:endParaRPr lang="en-US"/>
          </a:p>
        </p:txBody>
      </p:sp>
    </p:spTree>
    <p:extLst>
      <p:ext uri="{BB962C8B-B14F-4D97-AF65-F5344CB8AC3E}">
        <p14:creationId xmlns:p14="http://schemas.microsoft.com/office/powerpoint/2010/main" val="37806692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Film trailer https://</a:t>
            </a:r>
            <a:r>
              <a:rPr lang="en-US" dirty="0" err="1"/>
              <a:t>www.youtube.com</a:t>
            </a:r>
            <a:r>
              <a:rPr lang="en-US" dirty="0"/>
              <a:t>/</a:t>
            </a:r>
            <a:r>
              <a:rPr lang="en-US" dirty="0" err="1"/>
              <a:t>watch?v</a:t>
            </a:r>
            <a:r>
              <a:rPr lang="en-US" dirty="0"/>
              <a:t>=Dj5h1kKjVYc</a:t>
            </a:r>
          </a:p>
          <a:p>
            <a:r>
              <a:rPr lang="en-US" dirty="0"/>
              <a:t>What do you know about Peterloo?</a:t>
            </a:r>
          </a:p>
        </p:txBody>
      </p:sp>
      <p:sp>
        <p:nvSpPr>
          <p:cNvPr id="4" name="Slide Number Placeholder 3"/>
          <p:cNvSpPr>
            <a:spLocks noGrp="1"/>
          </p:cNvSpPr>
          <p:nvPr>
            <p:ph type="sldNum" sz="quarter" idx="5"/>
          </p:nvPr>
        </p:nvSpPr>
        <p:spPr/>
        <p:txBody>
          <a:bodyPr/>
          <a:lstStyle/>
          <a:p>
            <a:fld id="{6FC1CAA8-25D6-AA4A-A33C-8B0389405419}" type="slidenum">
              <a:rPr lang="en-US" smtClean="0"/>
              <a:t>9</a:t>
            </a:fld>
            <a:endParaRPr lang="en-US"/>
          </a:p>
        </p:txBody>
      </p:sp>
    </p:spTree>
    <p:extLst>
      <p:ext uri="{BB962C8B-B14F-4D97-AF65-F5344CB8AC3E}">
        <p14:creationId xmlns:p14="http://schemas.microsoft.com/office/powerpoint/2010/main" val="30095886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conclusions do you draw from this?</a:t>
            </a:r>
          </a:p>
        </p:txBody>
      </p:sp>
      <p:sp>
        <p:nvSpPr>
          <p:cNvPr id="4" name="Slide Number Placeholder 3"/>
          <p:cNvSpPr>
            <a:spLocks noGrp="1"/>
          </p:cNvSpPr>
          <p:nvPr>
            <p:ph type="sldNum" sz="quarter" idx="5"/>
          </p:nvPr>
        </p:nvSpPr>
        <p:spPr/>
        <p:txBody>
          <a:bodyPr/>
          <a:lstStyle/>
          <a:p>
            <a:fld id="{6FC1CAA8-25D6-AA4A-A33C-8B0389405419}" type="slidenum">
              <a:rPr lang="en-US" smtClean="0"/>
              <a:t>10</a:t>
            </a:fld>
            <a:endParaRPr lang="en-US"/>
          </a:p>
        </p:txBody>
      </p:sp>
    </p:spTree>
    <p:extLst>
      <p:ext uri="{BB962C8B-B14F-4D97-AF65-F5344CB8AC3E}">
        <p14:creationId xmlns:p14="http://schemas.microsoft.com/office/powerpoint/2010/main" val="40295553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Exploration of representation of women </a:t>
            </a:r>
          </a:p>
        </p:txBody>
      </p:sp>
      <p:sp>
        <p:nvSpPr>
          <p:cNvPr id="4" name="Slide Number Placeholder 3"/>
          <p:cNvSpPr>
            <a:spLocks noGrp="1"/>
          </p:cNvSpPr>
          <p:nvPr>
            <p:ph type="sldNum" sz="quarter" idx="5"/>
          </p:nvPr>
        </p:nvSpPr>
        <p:spPr/>
        <p:txBody>
          <a:bodyPr/>
          <a:lstStyle/>
          <a:p>
            <a:fld id="{6FC1CAA8-25D6-AA4A-A33C-8B0389405419}" type="slidenum">
              <a:rPr lang="en-US" smtClean="0"/>
              <a:t>11</a:t>
            </a:fld>
            <a:endParaRPr lang="en-US"/>
          </a:p>
        </p:txBody>
      </p:sp>
    </p:spTree>
    <p:extLst>
      <p:ext uri="{BB962C8B-B14F-4D97-AF65-F5344CB8AC3E}">
        <p14:creationId xmlns:p14="http://schemas.microsoft.com/office/powerpoint/2010/main" val="9059047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Trainees to be shown the following slides and consider the representation of women. How art becomes iconography</a:t>
            </a:r>
          </a:p>
        </p:txBody>
      </p:sp>
      <p:sp>
        <p:nvSpPr>
          <p:cNvPr id="4" name="Slide Number Placeholder 3"/>
          <p:cNvSpPr>
            <a:spLocks noGrp="1"/>
          </p:cNvSpPr>
          <p:nvPr>
            <p:ph type="sldNum" sz="quarter" idx="5"/>
          </p:nvPr>
        </p:nvSpPr>
        <p:spPr/>
        <p:txBody>
          <a:bodyPr/>
          <a:lstStyle/>
          <a:p>
            <a:fld id="{6FC1CAA8-25D6-AA4A-A33C-8B0389405419}" type="slidenum">
              <a:rPr lang="en-US" smtClean="0"/>
              <a:t>13</a:t>
            </a:fld>
            <a:endParaRPr lang="en-US"/>
          </a:p>
        </p:txBody>
      </p:sp>
    </p:spTree>
    <p:extLst>
      <p:ext uri="{BB962C8B-B14F-4D97-AF65-F5344CB8AC3E}">
        <p14:creationId xmlns:p14="http://schemas.microsoft.com/office/powerpoint/2010/main" val="12630143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dirty="0">
                <a:solidFill>
                  <a:schemeClr val="tx1"/>
                </a:solidFill>
                <a:effectLst/>
                <a:latin typeface="+mn-lt"/>
                <a:ea typeface="+mn-ea"/>
                <a:cs typeface="+mn-cs"/>
              </a:rPr>
              <a:t>THE WICKED HAVE DRAWN OUT THE SWORD/ THEY HAVE CUT DOWN/ THE POOR AND NEEDY/ AND SUCH AS BE OF/ UPRIGHT CONVERSATION/ PSALM XXX VII/ XIV</a:t>
            </a:r>
            <a:endParaRPr lang="en-US" dirty="0"/>
          </a:p>
        </p:txBody>
      </p:sp>
      <p:sp>
        <p:nvSpPr>
          <p:cNvPr id="4" name="Slide Number Placeholder 3"/>
          <p:cNvSpPr>
            <a:spLocks noGrp="1"/>
          </p:cNvSpPr>
          <p:nvPr>
            <p:ph type="sldNum" sz="quarter" idx="5"/>
          </p:nvPr>
        </p:nvSpPr>
        <p:spPr/>
        <p:txBody>
          <a:bodyPr/>
          <a:lstStyle/>
          <a:p>
            <a:fld id="{6FC1CAA8-25D6-AA4A-A33C-8B0389405419}" type="slidenum">
              <a:rPr lang="en-US" smtClean="0"/>
              <a:t>24</a:t>
            </a:fld>
            <a:endParaRPr lang="en-US"/>
          </a:p>
        </p:txBody>
      </p:sp>
    </p:spTree>
    <p:extLst>
      <p:ext uri="{BB962C8B-B14F-4D97-AF65-F5344CB8AC3E}">
        <p14:creationId xmlns:p14="http://schemas.microsoft.com/office/powerpoint/2010/main" val="39540884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67262BD9-72ED-894E-BB2D-68DEB9C0BFFE}" type="datetimeFigureOut">
              <a:rPr lang="en-US" smtClean="0"/>
              <a:t>11/25/24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12C6B7-93A3-9E49-AF9E-FFD48326E292}" type="slidenum">
              <a:rPr lang="en-US" smtClean="0"/>
              <a:t>‹#›</a:t>
            </a:fld>
            <a:endParaRPr lang="en-US"/>
          </a:p>
        </p:txBody>
      </p:sp>
    </p:spTree>
    <p:extLst>
      <p:ext uri="{BB962C8B-B14F-4D97-AF65-F5344CB8AC3E}">
        <p14:creationId xmlns:p14="http://schemas.microsoft.com/office/powerpoint/2010/main" val="17375046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67262BD9-72ED-894E-BB2D-68DEB9C0BFFE}" type="datetimeFigureOut">
              <a:rPr lang="en-US" smtClean="0"/>
              <a:t>11/25/24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12C6B7-93A3-9E49-AF9E-FFD48326E292}" type="slidenum">
              <a:rPr lang="en-US" smtClean="0"/>
              <a:t>‹#›</a:t>
            </a:fld>
            <a:endParaRPr lang="en-US"/>
          </a:p>
        </p:txBody>
      </p:sp>
    </p:spTree>
    <p:extLst>
      <p:ext uri="{BB962C8B-B14F-4D97-AF65-F5344CB8AC3E}">
        <p14:creationId xmlns:p14="http://schemas.microsoft.com/office/powerpoint/2010/main" val="14008935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67262BD9-72ED-894E-BB2D-68DEB9C0BFFE}" type="datetimeFigureOut">
              <a:rPr lang="en-US" smtClean="0"/>
              <a:t>11/25/24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12C6B7-93A3-9E49-AF9E-FFD48326E292}" type="slidenum">
              <a:rPr lang="en-US" smtClean="0"/>
              <a:t>‹#›</a:t>
            </a:fld>
            <a:endParaRPr lang="en-US"/>
          </a:p>
        </p:txBody>
      </p:sp>
    </p:spTree>
    <p:extLst>
      <p:ext uri="{BB962C8B-B14F-4D97-AF65-F5344CB8AC3E}">
        <p14:creationId xmlns:p14="http://schemas.microsoft.com/office/powerpoint/2010/main" val="36642979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67262BD9-72ED-894E-BB2D-68DEB9C0BFFE}" type="datetimeFigureOut">
              <a:rPr lang="en-US" smtClean="0"/>
              <a:t>11/25/24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12C6B7-93A3-9E49-AF9E-FFD48326E292}" type="slidenum">
              <a:rPr lang="en-US" smtClean="0"/>
              <a:t>‹#›</a:t>
            </a:fld>
            <a:endParaRPr lang="en-US"/>
          </a:p>
        </p:txBody>
      </p:sp>
    </p:spTree>
    <p:extLst>
      <p:ext uri="{BB962C8B-B14F-4D97-AF65-F5344CB8AC3E}">
        <p14:creationId xmlns:p14="http://schemas.microsoft.com/office/powerpoint/2010/main" val="33052987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67262BD9-72ED-894E-BB2D-68DEB9C0BFFE}" type="datetimeFigureOut">
              <a:rPr lang="en-US" smtClean="0"/>
              <a:t>11/25/24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12C6B7-93A3-9E49-AF9E-FFD48326E292}" type="slidenum">
              <a:rPr lang="en-US" smtClean="0"/>
              <a:t>‹#›</a:t>
            </a:fld>
            <a:endParaRPr lang="en-US"/>
          </a:p>
        </p:txBody>
      </p:sp>
    </p:spTree>
    <p:extLst>
      <p:ext uri="{BB962C8B-B14F-4D97-AF65-F5344CB8AC3E}">
        <p14:creationId xmlns:p14="http://schemas.microsoft.com/office/powerpoint/2010/main" val="34122683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67262BD9-72ED-894E-BB2D-68DEB9C0BFFE}" type="datetimeFigureOut">
              <a:rPr lang="en-US" smtClean="0"/>
              <a:t>11/25/24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C12C6B7-93A3-9E49-AF9E-FFD48326E292}" type="slidenum">
              <a:rPr lang="en-US" smtClean="0"/>
              <a:t>‹#›</a:t>
            </a:fld>
            <a:endParaRPr lang="en-US"/>
          </a:p>
        </p:txBody>
      </p:sp>
    </p:spTree>
    <p:extLst>
      <p:ext uri="{BB962C8B-B14F-4D97-AF65-F5344CB8AC3E}">
        <p14:creationId xmlns:p14="http://schemas.microsoft.com/office/powerpoint/2010/main" val="23029062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67262BD9-72ED-894E-BB2D-68DEB9C0BFFE}" type="datetimeFigureOut">
              <a:rPr lang="en-US" smtClean="0"/>
              <a:t>11/25/24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C12C6B7-93A3-9E49-AF9E-FFD48326E292}" type="slidenum">
              <a:rPr lang="en-US" smtClean="0"/>
              <a:t>‹#›</a:t>
            </a:fld>
            <a:endParaRPr lang="en-US"/>
          </a:p>
        </p:txBody>
      </p:sp>
    </p:spTree>
    <p:extLst>
      <p:ext uri="{BB962C8B-B14F-4D97-AF65-F5344CB8AC3E}">
        <p14:creationId xmlns:p14="http://schemas.microsoft.com/office/powerpoint/2010/main" val="28723704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67262BD9-72ED-894E-BB2D-68DEB9C0BFFE}" type="datetimeFigureOut">
              <a:rPr lang="en-US" smtClean="0"/>
              <a:t>11/25/24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C12C6B7-93A3-9E49-AF9E-FFD48326E292}" type="slidenum">
              <a:rPr lang="en-US" smtClean="0"/>
              <a:t>‹#›</a:t>
            </a:fld>
            <a:endParaRPr lang="en-US"/>
          </a:p>
        </p:txBody>
      </p:sp>
    </p:spTree>
    <p:extLst>
      <p:ext uri="{BB962C8B-B14F-4D97-AF65-F5344CB8AC3E}">
        <p14:creationId xmlns:p14="http://schemas.microsoft.com/office/powerpoint/2010/main" val="13593800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7262BD9-72ED-894E-BB2D-68DEB9C0BFFE}" type="datetimeFigureOut">
              <a:rPr lang="en-US" smtClean="0"/>
              <a:t>11/25/24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C12C6B7-93A3-9E49-AF9E-FFD48326E292}" type="slidenum">
              <a:rPr lang="en-US" smtClean="0"/>
              <a:t>‹#›</a:t>
            </a:fld>
            <a:endParaRPr lang="en-US"/>
          </a:p>
        </p:txBody>
      </p:sp>
    </p:spTree>
    <p:extLst>
      <p:ext uri="{BB962C8B-B14F-4D97-AF65-F5344CB8AC3E}">
        <p14:creationId xmlns:p14="http://schemas.microsoft.com/office/powerpoint/2010/main" val="8783049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67262BD9-72ED-894E-BB2D-68DEB9C0BFFE}" type="datetimeFigureOut">
              <a:rPr lang="en-US" smtClean="0"/>
              <a:t>11/25/24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C12C6B7-93A3-9E49-AF9E-FFD48326E292}" type="slidenum">
              <a:rPr lang="en-US" smtClean="0"/>
              <a:t>‹#›</a:t>
            </a:fld>
            <a:endParaRPr lang="en-US"/>
          </a:p>
        </p:txBody>
      </p:sp>
    </p:spTree>
    <p:extLst>
      <p:ext uri="{BB962C8B-B14F-4D97-AF65-F5344CB8AC3E}">
        <p14:creationId xmlns:p14="http://schemas.microsoft.com/office/powerpoint/2010/main" val="31603630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67262BD9-72ED-894E-BB2D-68DEB9C0BFFE}" type="datetimeFigureOut">
              <a:rPr lang="en-US" smtClean="0"/>
              <a:t>11/25/24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C12C6B7-93A3-9E49-AF9E-FFD48326E292}" type="slidenum">
              <a:rPr lang="en-US" smtClean="0"/>
              <a:t>‹#›</a:t>
            </a:fld>
            <a:endParaRPr lang="en-US"/>
          </a:p>
        </p:txBody>
      </p:sp>
    </p:spTree>
    <p:extLst>
      <p:ext uri="{BB962C8B-B14F-4D97-AF65-F5344CB8AC3E}">
        <p14:creationId xmlns:p14="http://schemas.microsoft.com/office/powerpoint/2010/main" val="4448606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7262BD9-72ED-894E-BB2D-68DEB9C0BFFE}" type="datetimeFigureOut">
              <a:rPr lang="en-US" smtClean="0"/>
              <a:t>11/25/24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C12C6B7-93A3-9E49-AF9E-FFD48326E292}" type="slidenum">
              <a:rPr lang="en-US" smtClean="0"/>
              <a:t>‹#›</a:t>
            </a:fld>
            <a:endParaRPr lang="en-US"/>
          </a:p>
        </p:txBody>
      </p:sp>
    </p:spTree>
    <p:extLst>
      <p:ext uri="{BB962C8B-B14F-4D97-AF65-F5344CB8AC3E}">
        <p14:creationId xmlns:p14="http://schemas.microsoft.com/office/powerpoint/2010/main" val="2529225572"/>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1.mp3"/><Relationship Id="rId1" Type="http://schemas.microsoft.com/office/2007/relationships/media" Target="../media/media1.mp3"/><Relationship Id="rId5" Type="http://schemas.openxmlformats.org/officeDocument/2006/relationships/image" Target="../media/image12.png"/><Relationship Id="rId4" Type="http://schemas.openxmlformats.org/officeDocument/2006/relationships/image" Target="../media/image11.png"/></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audio" Target="../media/media2.mp3"/><Relationship Id="rId1" Type="http://schemas.microsoft.com/office/2007/relationships/media" Target="../media/media2.mp3"/><Relationship Id="rId4" Type="http://schemas.openxmlformats.org/officeDocument/2006/relationships/image" Target="../media/image12.png"/></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3.mp3"/><Relationship Id="rId1" Type="http://schemas.microsoft.com/office/2007/relationships/media" Target="../media/media3.mp3"/><Relationship Id="rId6" Type="http://schemas.openxmlformats.org/officeDocument/2006/relationships/image" Target="../media/image20.png"/><Relationship Id="rId5" Type="http://schemas.openxmlformats.org/officeDocument/2006/relationships/image" Target="../media/image12.png"/><Relationship Id="rId4" Type="http://schemas.openxmlformats.org/officeDocument/2006/relationships/notesSlide" Target="../notesSlides/notesSlide10.xml"/></Relationships>
</file>

<file path=ppt/slides/_rels/slide2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C8EB1B-BB40-774E-8720-9F09879961D5}"/>
              </a:ext>
            </a:extLst>
          </p:cNvPr>
          <p:cNvSpPr>
            <a:spLocks noGrp="1"/>
          </p:cNvSpPr>
          <p:nvPr>
            <p:ph type="ctrTitle"/>
          </p:nvPr>
        </p:nvSpPr>
        <p:spPr/>
        <p:txBody>
          <a:bodyPr>
            <a:normAutofit/>
          </a:bodyPr>
          <a:lstStyle/>
          <a:p>
            <a:r>
              <a:rPr lang="en-GB" sz="3600" dirty="0"/>
              <a:t>Bringing history to life in the classroom: An exploration of how the study of visual and aural artefacts can give voice to the forgotten and disenfranchised. </a:t>
            </a:r>
            <a:endParaRPr lang="en-US" sz="3600" dirty="0"/>
          </a:p>
        </p:txBody>
      </p:sp>
      <p:sp>
        <p:nvSpPr>
          <p:cNvPr id="3" name="Subtitle 2">
            <a:extLst>
              <a:ext uri="{FF2B5EF4-FFF2-40B4-BE49-F238E27FC236}">
                <a16:creationId xmlns:a16="http://schemas.microsoft.com/office/drawing/2014/main" id="{3E65B90E-AB26-1B4D-9DB7-40989D613CF8}"/>
              </a:ext>
            </a:extLst>
          </p:cNvPr>
          <p:cNvSpPr>
            <a:spLocks noGrp="1"/>
          </p:cNvSpPr>
          <p:nvPr>
            <p:ph type="subTitle" idx="1"/>
          </p:nvPr>
        </p:nvSpPr>
        <p:spPr/>
        <p:txBody>
          <a:bodyPr/>
          <a:lstStyle/>
          <a:p>
            <a:endParaRPr lang="en-US" dirty="0"/>
          </a:p>
          <a:p>
            <a:r>
              <a:rPr lang="en-US" dirty="0"/>
              <a:t>Dr Alison Morgan</a:t>
            </a:r>
          </a:p>
          <a:p>
            <a:r>
              <a:rPr lang="en-US" dirty="0"/>
              <a:t>Research in Action Conference 2024</a:t>
            </a:r>
          </a:p>
        </p:txBody>
      </p:sp>
    </p:spTree>
    <p:extLst>
      <p:ext uri="{BB962C8B-B14F-4D97-AF65-F5344CB8AC3E}">
        <p14:creationId xmlns:p14="http://schemas.microsoft.com/office/powerpoint/2010/main" val="14427491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777A147A-9ED8-46B4-8660-1B3C2AA880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8580C5D-C2AF-E74B-90CC-7D445D69C5D2}"/>
              </a:ext>
            </a:extLst>
          </p:cNvPr>
          <p:cNvSpPr>
            <a:spLocks noGrp="1"/>
          </p:cNvSpPr>
          <p:nvPr>
            <p:ph type="title"/>
          </p:nvPr>
        </p:nvSpPr>
        <p:spPr>
          <a:xfrm>
            <a:off x="841248" y="548640"/>
            <a:ext cx="3600860" cy="5431536"/>
          </a:xfrm>
        </p:spPr>
        <p:txBody>
          <a:bodyPr>
            <a:normAutofit/>
          </a:bodyPr>
          <a:lstStyle/>
          <a:p>
            <a:r>
              <a:rPr lang="en-US" sz="5400"/>
              <a:t>Peterloo and women</a:t>
            </a:r>
          </a:p>
        </p:txBody>
      </p:sp>
      <p:sp>
        <p:nvSpPr>
          <p:cNvPr id="10" name="sketch line">
            <a:extLst>
              <a:ext uri="{FF2B5EF4-FFF2-40B4-BE49-F238E27FC236}">
                <a16:creationId xmlns:a16="http://schemas.microsoft.com/office/drawing/2014/main" id="{5D6C15A0-C087-4593-8414-2B4EC1CDC3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543983" y="3258715"/>
            <a:ext cx="4480560" cy="18288"/>
          </a:xfrm>
          <a:custGeom>
            <a:avLst/>
            <a:gdLst>
              <a:gd name="connsiteX0" fmla="*/ 0 w 4480560"/>
              <a:gd name="connsiteY0" fmla="*/ 0 h 18288"/>
              <a:gd name="connsiteX1" fmla="*/ 595274 w 4480560"/>
              <a:gd name="connsiteY1" fmla="*/ 0 h 18288"/>
              <a:gd name="connsiteX2" fmla="*/ 1100938 w 4480560"/>
              <a:gd name="connsiteY2" fmla="*/ 0 h 18288"/>
              <a:gd name="connsiteX3" fmla="*/ 1651406 w 4480560"/>
              <a:gd name="connsiteY3" fmla="*/ 0 h 18288"/>
              <a:gd name="connsiteX4" fmla="*/ 2336292 w 4480560"/>
              <a:gd name="connsiteY4" fmla="*/ 0 h 18288"/>
              <a:gd name="connsiteX5" fmla="*/ 2931566 w 4480560"/>
              <a:gd name="connsiteY5" fmla="*/ 0 h 18288"/>
              <a:gd name="connsiteX6" fmla="*/ 3482035 w 4480560"/>
              <a:gd name="connsiteY6" fmla="*/ 0 h 18288"/>
              <a:gd name="connsiteX7" fmla="*/ 4480560 w 4480560"/>
              <a:gd name="connsiteY7" fmla="*/ 0 h 18288"/>
              <a:gd name="connsiteX8" fmla="*/ 4480560 w 4480560"/>
              <a:gd name="connsiteY8" fmla="*/ 18288 h 18288"/>
              <a:gd name="connsiteX9" fmla="*/ 3840480 w 4480560"/>
              <a:gd name="connsiteY9" fmla="*/ 18288 h 18288"/>
              <a:gd name="connsiteX10" fmla="*/ 3290011 w 4480560"/>
              <a:gd name="connsiteY10" fmla="*/ 18288 h 18288"/>
              <a:gd name="connsiteX11" fmla="*/ 2560320 w 4480560"/>
              <a:gd name="connsiteY11" fmla="*/ 18288 h 18288"/>
              <a:gd name="connsiteX12" fmla="*/ 1965046 w 4480560"/>
              <a:gd name="connsiteY12" fmla="*/ 18288 h 18288"/>
              <a:gd name="connsiteX13" fmla="*/ 1459382 w 4480560"/>
              <a:gd name="connsiteY13" fmla="*/ 18288 h 18288"/>
              <a:gd name="connsiteX14" fmla="*/ 774497 w 4480560"/>
              <a:gd name="connsiteY14" fmla="*/ 18288 h 18288"/>
              <a:gd name="connsiteX15" fmla="*/ 0 w 4480560"/>
              <a:gd name="connsiteY15" fmla="*/ 18288 h 18288"/>
              <a:gd name="connsiteX16" fmla="*/ 0 w 4480560"/>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480560" h="18288" fill="none" extrusionOk="0">
                <a:moveTo>
                  <a:pt x="0" y="0"/>
                </a:moveTo>
                <a:cubicBezTo>
                  <a:pt x="267821" y="8731"/>
                  <a:pt x="334105" y="2629"/>
                  <a:pt x="595274" y="0"/>
                </a:cubicBezTo>
                <a:cubicBezTo>
                  <a:pt x="856443" y="-2629"/>
                  <a:pt x="863808" y="-13353"/>
                  <a:pt x="1100938" y="0"/>
                </a:cubicBezTo>
                <a:cubicBezTo>
                  <a:pt x="1338068" y="13353"/>
                  <a:pt x="1431663" y="-25862"/>
                  <a:pt x="1651406" y="0"/>
                </a:cubicBezTo>
                <a:cubicBezTo>
                  <a:pt x="1871149" y="25862"/>
                  <a:pt x="2173163" y="23827"/>
                  <a:pt x="2336292" y="0"/>
                </a:cubicBezTo>
                <a:cubicBezTo>
                  <a:pt x="2499421" y="-23827"/>
                  <a:pt x="2720589" y="28148"/>
                  <a:pt x="2931566" y="0"/>
                </a:cubicBezTo>
                <a:cubicBezTo>
                  <a:pt x="3142543" y="-28148"/>
                  <a:pt x="3323630" y="27022"/>
                  <a:pt x="3482035" y="0"/>
                </a:cubicBezTo>
                <a:cubicBezTo>
                  <a:pt x="3640440" y="-27022"/>
                  <a:pt x="4012110" y="-20118"/>
                  <a:pt x="4480560" y="0"/>
                </a:cubicBezTo>
                <a:cubicBezTo>
                  <a:pt x="4480958" y="7429"/>
                  <a:pt x="4480540" y="10822"/>
                  <a:pt x="4480560" y="18288"/>
                </a:cubicBezTo>
                <a:cubicBezTo>
                  <a:pt x="4314132" y="14924"/>
                  <a:pt x="4028383" y="36632"/>
                  <a:pt x="3840480" y="18288"/>
                </a:cubicBezTo>
                <a:cubicBezTo>
                  <a:pt x="3652577" y="-56"/>
                  <a:pt x="3547615" y="2848"/>
                  <a:pt x="3290011" y="18288"/>
                </a:cubicBezTo>
                <a:cubicBezTo>
                  <a:pt x="3032407" y="33728"/>
                  <a:pt x="2830268" y="8719"/>
                  <a:pt x="2560320" y="18288"/>
                </a:cubicBezTo>
                <a:cubicBezTo>
                  <a:pt x="2290372" y="27857"/>
                  <a:pt x="2147422" y="6728"/>
                  <a:pt x="1965046" y="18288"/>
                </a:cubicBezTo>
                <a:cubicBezTo>
                  <a:pt x="1782670" y="29848"/>
                  <a:pt x="1689791" y="40680"/>
                  <a:pt x="1459382" y="18288"/>
                </a:cubicBezTo>
                <a:cubicBezTo>
                  <a:pt x="1228973" y="-4104"/>
                  <a:pt x="915486" y="36501"/>
                  <a:pt x="774497" y="18288"/>
                </a:cubicBezTo>
                <a:cubicBezTo>
                  <a:pt x="633508" y="75"/>
                  <a:pt x="361442" y="-11107"/>
                  <a:pt x="0" y="18288"/>
                </a:cubicBezTo>
                <a:cubicBezTo>
                  <a:pt x="-591" y="13205"/>
                  <a:pt x="-663" y="6329"/>
                  <a:pt x="0" y="0"/>
                </a:cubicBezTo>
                <a:close/>
              </a:path>
              <a:path w="4480560" h="18288" stroke="0" extrusionOk="0">
                <a:moveTo>
                  <a:pt x="0" y="0"/>
                </a:moveTo>
                <a:cubicBezTo>
                  <a:pt x="285465" y="225"/>
                  <a:pt x="322691" y="16223"/>
                  <a:pt x="595274" y="0"/>
                </a:cubicBezTo>
                <a:cubicBezTo>
                  <a:pt x="867857" y="-16223"/>
                  <a:pt x="989129" y="-11242"/>
                  <a:pt x="1100938" y="0"/>
                </a:cubicBezTo>
                <a:cubicBezTo>
                  <a:pt x="1212747" y="11242"/>
                  <a:pt x="1574350" y="-36410"/>
                  <a:pt x="1830629" y="0"/>
                </a:cubicBezTo>
                <a:cubicBezTo>
                  <a:pt x="2086908" y="36410"/>
                  <a:pt x="2180922" y="4645"/>
                  <a:pt x="2425903" y="0"/>
                </a:cubicBezTo>
                <a:cubicBezTo>
                  <a:pt x="2670884" y="-4645"/>
                  <a:pt x="2782024" y="22929"/>
                  <a:pt x="3021178" y="0"/>
                </a:cubicBezTo>
                <a:cubicBezTo>
                  <a:pt x="3260332" y="-22929"/>
                  <a:pt x="3456982" y="-1586"/>
                  <a:pt x="3750869" y="0"/>
                </a:cubicBezTo>
                <a:cubicBezTo>
                  <a:pt x="4044756" y="1586"/>
                  <a:pt x="4302726" y="17043"/>
                  <a:pt x="4480560" y="0"/>
                </a:cubicBezTo>
                <a:cubicBezTo>
                  <a:pt x="4479674" y="5429"/>
                  <a:pt x="4481381" y="14046"/>
                  <a:pt x="4480560" y="18288"/>
                </a:cubicBezTo>
                <a:cubicBezTo>
                  <a:pt x="4279652" y="-6850"/>
                  <a:pt x="4200762" y="41566"/>
                  <a:pt x="3930091" y="18288"/>
                </a:cubicBezTo>
                <a:cubicBezTo>
                  <a:pt x="3659420" y="-4990"/>
                  <a:pt x="3456052" y="22294"/>
                  <a:pt x="3290011" y="18288"/>
                </a:cubicBezTo>
                <a:cubicBezTo>
                  <a:pt x="3123970" y="14282"/>
                  <a:pt x="2882392" y="32818"/>
                  <a:pt x="2649931" y="18288"/>
                </a:cubicBezTo>
                <a:cubicBezTo>
                  <a:pt x="2417470" y="3758"/>
                  <a:pt x="2238426" y="7337"/>
                  <a:pt x="2054657" y="18288"/>
                </a:cubicBezTo>
                <a:cubicBezTo>
                  <a:pt x="1870888" y="29239"/>
                  <a:pt x="1566368" y="45040"/>
                  <a:pt x="1324966" y="18288"/>
                </a:cubicBezTo>
                <a:cubicBezTo>
                  <a:pt x="1083564" y="-8464"/>
                  <a:pt x="787410" y="10946"/>
                  <a:pt x="595274" y="18288"/>
                </a:cubicBezTo>
                <a:cubicBezTo>
                  <a:pt x="403138" y="25630"/>
                  <a:pt x="169622" y="10499"/>
                  <a:pt x="0" y="18288"/>
                </a:cubicBezTo>
                <a:cubicBezTo>
                  <a:pt x="668" y="13665"/>
                  <a:pt x="578" y="5675"/>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06E40250-E36A-E144-902A-31B0CBB23FEB}"/>
              </a:ext>
            </a:extLst>
          </p:cNvPr>
          <p:cNvSpPr>
            <a:spLocks noGrp="1"/>
          </p:cNvSpPr>
          <p:nvPr>
            <p:ph idx="1"/>
          </p:nvPr>
        </p:nvSpPr>
        <p:spPr>
          <a:xfrm>
            <a:off x="5126418" y="552091"/>
            <a:ext cx="6224335" cy="5431536"/>
          </a:xfrm>
        </p:spPr>
        <p:txBody>
          <a:bodyPr anchor="ctr">
            <a:normAutofit/>
          </a:bodyPr>
          <a:lstStyle/>
          <a:p>
            <a:r>
              <a:rPr lang="en-US" sz="2200"/>
              <a:t>Popularity of female reform societies in North West post 1815</a:t>
            </a:r>
          </a:p>
          <a:p>
            <a:r>
              <a:rPr lang="en-US" sz="2200"/>
              <a:t>18 people killed – 4 women &amp; 1 child</a:t>
            </a:r>
          </a:p>
          <a:p>
            <a:r>
              <a:rPr lang="en-US" sz="2200"/>
              <a:t>654 recorded casualties – 168 women</a:t>
            </a:r>
          </a:p>
          <a:p>
            <a:r>
              <a:rPr lang="en-US" sz="2200"/>
              <a:t>12% of those present were women, mostly from the working class</a:t>
            </a:r>
          </a:p>
          <a:p>
            <a:r>
              <a:rPr lang="en-US" sz="2200"/>
              <a:t>25% of casualties were women</a:t>
            </a:r>
          </a:p>
          <a:p>
            <a:pPr marL="0" indent="0">
              <a:buNone/>
            </a:pPr>
            <a:endParaRPr lang="en-US" sz="2200"/>
          </a:p>
        </p:txBody>
      </p:sp>
    </p:spTree>
    <p:extLst>
      <p:ext uri="{BB962C8B-B14F-4D97-AF65-F5344CB8AC3E}">
        <p14:creationId xmlns:p14="http://schemas.microsoft.com/office/powerpoint/2010/main" val="11890764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Graphical user interface&#10;&#10;Description automatically generated">
            <a:extLst>
              <a:ext uri="{FF2B5EF4-FFF2-40B4-BE49-F238E27FC236}">
                <a16:creationId xmlns:a16="http://schemas.microsoft.com/office/drawing/2014/main" id="{9A3DEDBD-B738-3943-B416-CF80811F6C38}"/>
              </a:ext>
            </a:extLst>
          </p:cNvPr>
          <p:cNvPicPr>
            <a:picLocks noChangeAspect="1"/>
          </p:cNvPicPr>
          <p:nvPr/>
        </p:nvPicPr>
        <p:blipFill rotWithShape="1">
          <a:blip r:embed="rId3"/>
          <a:srcRect l="23713" t="32683" r="23442" b="7642"/>
          <a:stretch/>
        </p:blipFill>
        <p:spPr>
          <a:xfrm>
            <a:off x="2598234" y="669073"/>
            <a:ext cx="6701883" cy="4729985"/>
          </a:xfrm>
          <a:prstGeom prst="rect">
            <a:avLst/>
          </a:prstGeom>
        </p:spPr>
      </p:pic>
      <p:sp>
        <p:nvSpPr>
          <p:cNvPr id="4" name="TextBox 3">
            <a:extLst>
              <a:ext uri="{FF2B5EF4-FFF2-40B4-BE49-F238E27FC236}">
                <a16:creationId xmlns:a16="http://schemas.microsoft.com/office/drawing/2014/main" id="{0733B36D-ACBB-FC44-9CD8-AE7F1F74FFD2}"/>
              </a:ext>
            </a:extLst>
          </p:cNvPr>
          <p:cNvSpPr txBox="1"/>
          <p:nvPr/>
        </p:nvSpPr>
        <p:spPr>
          <a:xfrm>
            <a:off x="1973766" y="5843239"/>
            <a:ext cx="8184995" cy="369332"/>
          </a:xfrm>
          <a:prstGeom prst="rect">
            <a:avLst/>
          </a:prstGeom>
          <a:noFill/>
        </p:spPr>
        <p:txBody>
          <a:bodyPr wrap="square" rtlCol="0">
            <a:spAutoFit/>
          </a:bodyPr>
          <a:lstStyle/>
          <a:p>
            <a:r>
              <a:rPr lang="en-US" i="1" dirty="0"/>
              <a:t>The Belle Alliance or the Female Reformers of Blackburn </a:t>
            </a:r>
            <a:r>
              <a:rPr lang="en-US" dirty="0"/>
              <a:t>(1819) by George Cruikshank</a:t>
            </a:r>
          </a:p>
        </p:txBody>
      </p:sp>
    </p:spTree>
    <p:extLst>
      <p:ext uri="{BB962C8B-B14F-4D97-AF65-F5344CB8AC3E}">
        <p14:creationId xmlns:p14="http://schemas.microsoft.com/office/powerpoint/2010/main" val="1919882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text, photo, old, room&#10;&#10;Description automatically generated">
            <a:extLst>
              <a:ext uri="{FF2B5EF4-FFF2-40B4-BE49-F238E27FC236}">
                <a16:creationId xmlns:a16="http://schemas.microsoft.com/office/drawing/2014/main" id="{255B7298-673C-7E43-907C-519FB1C77F91}"/>
              </a:ext>
            </a:extLst>
          </p:cNvPr>
          <p:cNvPicPr>
            <a:picLocks noChangeAspect="1"/>
          </p:cNvPicPr>
          <p:nvPr/>
        </p:nvPicPr>
        <p:blipFill>
          <a:blip r:embed="rId2"/>
          <a:stretch>
            <a:fillRect/>
          </a:stretch>
        </p:blipFill>
        <p:spPr>
          <a:xfrm>
            <a:off x="2213498" y="272532"/>
            <a:ext cx="7312467" cy="5571960"/>
          </a:xfrm>
          <a:prstGeom prst="rect">
            <a:avLst/>
          </a:prstGeom>
        </p:spPr>
      </p:pic>
      <p:sp>
        <p:nvSpPr>
          <p:cNvPr id="4" name="TextBox 3">
            <a:extLst>
              <a:ext uri="{FF2B5EF4-FFF2-40B4-BE49-F238E27FC236}">
                <a16:creationId xmlns:a16="http://schemas.microsoft.com/office/drawing/2014/main" id="{18FBDD9A-C81D-DE4A-8C88-3290D48D3A49}"/>
              </a:ext>
            </a:extLst>
          </p:cNvPr>
          <p:cNvSpPr txBox="1"/>
          <p:nvPr/>
        </p:nvSpPr>
        <p:spPr>
          <a:xfrm>
            <a:off x="2060294" y="6146157"/>
            <a:ext cx="7604567" cy="369332"/>
          </a:xfrm>
          <a:prstGeom prst="rect">
            <a:avLst/>
          </a:prstGeom>
          <a:noFill/>
        </p:spPr>
        <p:txBody>
          <a:bodyPr wrap="square" rtlCol="0">
            <a:spAutoFit/>
          </a:bodyPr>
          <a:lstStyle/>
          <a:p>
            <a:pPr algn="ctr"/>
            <a:r>
              <a:rPr lang="en-US" i="1" dirty="0"/>
              <a:t>Much Wanted A Reform Among Females  </a:t>
            </a:r>
            <a:r>
              <a:rPr lang="en-US" dirty="0"/>
              <a:t>(1819) by J.L. Marks</a:t>
            </a:r>
          </a:p>
        </p:txBody>
      </p:sp>
    </p:spTree>
    <p:extLst>
      <p:ext uri="{BB962C8B-B14F-4D97-AF65-F5344CB8AC3E}">
        <p14:creationId xmlns:p14="http://schemas.microsoft.com/office/powerpoint/2010/main" val="27169188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srcRect l="10589" r="10523"/>
          <a:stretch/>
        </p:blipFill>
        <p:spPr>
          <a:xfrm>
            <a:off x="2458783" y="296661"/>
            <a:ext cx="6969634" cy="4969512"/>
          </a:xfrm>
          <a:prstGeom prst="rect">
            <a:avLst/>
          </a:prstGeom>
        </p:spPr>
      </p:pic>
      <p:sp>
        <p:nvSpPr>
          <p:cNvPr id="3" name="TextBox 2"/>
          <p:cNvSpPr txBox="1"/>
          <p:nvPr/>
        </p:nvSpPr>
        <p:spPr>
          <a:xfrm>
            <a:off x="2306782" y="5403273"/>
            <a:ext cx="7273636" cy="707886"/>
          </a:xfrm>
          <a:prstGeom prst="rect">
            <a:avLst/>
          </a:prstGeom>
          <a:noFill/>
        </p:spPr>
        <p:txBody>
          <a:bodyPr wrap="square" rtlCol="0">
            <a:spAutoFit/>
          </a:bodyPr>
          <a:lstStyle/>
          <a:p>
            <a:pPr algn="ctr"/>
            <a:r>
              <a:rPr lang="en-GB" sz="2000" i="1" dirty="0"/>
              <a:t>Massacre at St. Peter’s, or “Britons Strike Home” !!!</a:t>
            </a:r>
            <a:r>
              <a:rPr lang="en-GB" sz="2000" dirty="0"/>
              <a:t> </a:t>
            </a:r>
            <a:r>
              <a:rPr lang="en-US" sz="2000" dirty="0"/>
              <a:t>(1819) </a:t>
            </a:r>
            <a:r>
              <a:rPr lang="en-GB" sz="2000" dirty="0"/>
              <a:t>by George Cruikshank.</a:t>
            </a:r>
          </a:p>
        </p:txBody>
      </p:sp>
    </p:spTree>
    <p:extLst>
      <p:ext uri="{BB962C8B-B14F-4D97-AF65-F5344CB8AC3E}">
        <p14:creationId xmlns:p14="http://schemas.microsoft.com/office/powerpoint/2010/main" val="15121091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Text&#10;&#10;Description automatically generated">
            <a:extLst>
              <a:ext uri="{FF2B5EF4-FFF2-40B4-BE49-F238E27FC236}">
                <a16:creationId xmlns:a16="http://schemas.microsoft.com/office/drawing/2014/main" id="{493ACB12-9554-9643-8693-D486BF644BAE}"/>
              </a:ext>
            </a:extLst>
          </p:cNvPr>
          <p:cNvPicPr>
            <a:picLocks noChangeAspect="1"/>
          </p:cNvPicPr>
          <p:nvPr/>
        </p:nvPicPr>
        <p:blipFill>
          <a:blip r:embed="rId2"/>
          <a:stretch>
            <a:fillRect/>
          </a:stretch>
        </p:blipFill>
        <p:spPr>
          <a:xfrm>
            <a:off x="1856523" y="351638"/>
            <a:ext cx="7878491" cy="5619466"/>
          </a:xfrm>
          <a:prstGeom prst="rect">
            <a:avLst/>
          </a:prstGeom>
        </p:spPr>
      </p:pic>
      <p:sp>
        <p:nvSpPr>
          <p:cNvPr id="4" name="TextBox 3">
            <a:extLst>
              <a:ext uri="{FF2B5EF4-FFF2-40B4-BE49-F238E27FC236}">
                <a16:creationId xmlns:a16="http://schemas.microsoft.com/office/drawing/2014/main" id="{679BEB84-7EC0-D340-9204-CDFE1BC83D0E}"/>
              </a:ext>
            </a:extLst>
          </p:cNvPr>
          <p:cNvSpPr txBox="1"/>
          <p:nvPr/>
        </p:nvSpPr>
        <p:spPr>
          <a:xfrm>
            <a:off x="2118732" y="6222380"/>
            <a:ext cx="7047570" cy="369332"/>
          </a:xfrm>
          <a:prstGeom prst="rect">
            <a:avLst/>
          </a:prstGeom>
          <a:noFill/>
        </p:spPr>
        <p:txBody>
          <a:bodyPr wrap="square" rtlCol="0">
            <a:spAutoFit/>
          </a:bodyPr>
          <a:lstStyle/>
          <a:p>
            <a:pPr algn="ctr"/>
            <a:r>
              <a:rPr lang="en-US" i="1" dirty="0"/>
              <a:t>Manchester Heroes </a:t>
            </a:r>
            <a:r>
              <a:rPr lang="en-US" dirty="0"/>
              <a:t>(1819) by George Cruikshank</a:t>
            </a:r>
          </a:p>
        </p:txBody>
      </p:sp>
    </p:spTree>
    <p:extLst>
      <p:ext uri="{BB962C8B-B14F-4D97-AF65-F5344CB8AC3E}">
        <p14:creationId xmlns:p14="http://schemas.microsoft.com/office/powerpoint/2010/main" val="10737497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oup of people posing for a photo&#10;&#10;Description automatically generated">
            <a:extLst>
              <a:ext uri="{FF2B5EF4-FFF2-40B4-BE49-F238E27FC236}">
                <a16:creationId xmlns:a16="http://schemas.microsoft.com/office/drawing/2014/main" id="{A60D3B2C-0D01-9C40-A9F8-86AABD01A1D0}"/>
              </a:ext>
            </a:extLst>
          </p:cNvPr>
          <p:cNvPicPr>
            <a:picLocks noChangeAspect="1"/>
          </p:cNvPicPr>
          <p:nvPr/>
        </p:nvPicPr>
        <p:blipFill rotWithShape="1">
          <a:blip r:embed="rId2"/>
          <a:srcRect l="1035" t="5237" r="3568" b="5711"/>
          <a:stretch/>
        </p:blipFill>
        <p:spPr>
          <a:xfrm>
            <a:off x="2314227" y="271462"/>
            <a:ext cx="7172325" cy="5372101"/>
          </a:xfrm>
          <a:prstGeom prst="rect">
            <a:avLst/>
          </a:prstGeom>
        </p:spPr>
      </p:pic>
      <p:sp>
        <p:nvSpPr>
          <p:cNvPr id="4" name="TextBox 3">
            <a:extLst>
              <a:ext uri="{FF2B5EF4-FFF2-40B4-BE49-F238E27FC236}">
                <a16:creationId xmlns:a16="http://schemas.microsoft.com/office/drawing/2014/main" id="{287E5786-20B5-D545-B81B-2CC9043632BD}"/>
              </a:ext>
            </a:extLst>
          </p:cNvPr>
          <p:cNvSpPr txBox="1"/>
          <p:nvPr/>
        </p:nvSpPr>
        <p:spPr>
          <a:xfrm>
            <a:off x="2314227" y="6013644"/>
            <a:ext cx="6843712" cy="369332"/>
          </a:xfrm>
          <a:prstGeom prst="rect">
            <a:avLst/>
          </a:prstGeom>
          <a:noFill/>
        </p:spPr>
        <p:txBody>
          <a:bodyPr wrap="square" rtlCol="0">
            <a:spAutoFit/>
          </a:bodyPr>
          <a:lstStyle/>
          <a:p>
            <a:pPr algn="ctr"/>
            <a:r>
              <a:rPr lang="en-US" i="1" dirty="0"/>
              <a:t>The Massacre at Peterloo </a:t>
            </a:r>
            <a:r>
              <a:rPr lang="en-US" dirty="0"/>
              <a:t>(1819)</a:t>
            </a:r>
            <a:r>
              <a:rPr lang="en-US" i="1" dirty="0"/>
              <a:t> </a:t>
            </a:r>
            <a:r>
              <a:rPr lang="en-US" dirty="0"/>
              <a:t>by J.L. Marks</a:t>
            </a:r>
          </a:p>
        </p:txBody>
      </p:sp>
    </p:spTree>
    <p:extLst>
      <p:ext uri="{BB962C8B-B14F-4D97-AF65-F5344CB8AC3E}">
        <p14:creationId xmlns:p14="http://schemas.microsoft.com/office/powerpoint/2010/main" val="19842758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3729" t="12122" r="4383" b="9090"/>
          <a:stretch/>
        </p:blipFill>
        <p:spPr>
          <a:xfrm>
            <a:off x="3127664" y="800100"/>
            <a:ext cx="5354515" cy="4572000"/>
          </a:xfrm>
          <a:prstGeom prst="rect">
            <a:avLst/>
          </a:prstGeom>
        </p:spPr>
      </p:pic>
      <p:sp>
        <p:nvSpPr>
          <p:cNvPr id="3" name="TextBox 2"/>
          <p:cNvSpPr txBox="1"/>
          <p:nvPr/>
        </p:nvSpPr>
        <p:spPr>
          <a:xfrm>
            <a:off x="3127664" y="5631873"/>
            <a:ext cx="5756563" cy="646331"/>
          </a:xfrm>
          <a:prstGeom prst="rect">
            <a:avLst/>
          </a:prstGeom>
          <a:noFill/>
        </p:spPr>
        <p:txBody>
          <a:bodyPr wrap="square" rtlCol="0">
            <a:spAutoFit/>
          </a:bodyPr>
          <a:lstStyle/>
          <a:p>
            <a:pPr algn="ctr"/>
            <a:r>
              <a:rPr lang="en-GB" dirty="0"/>
              <a:t>Peterloo Jug, Herculaneum Pottery (1819), Manchester Art Gallery</a:t>
            </a:r>
          </a:p>
        </p:txBody>
      </p:sp>
    </p:spTree>
    <p:extLst>
      <p:ext uri="{BB962C8B-B14F-4D97-AF65-F5344CB8AC3E}">
        <p14:creationId xmlns:p14="http://schemas.microsoft.com/office/powerpoint/2010/main" val="30280435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4"/>
          <a:srcRect t="4838" r="199"/>
          <a:stretch/>
        </p:blipFill>
        <p:spPr>
          <a:xfrm>
            <a:off x="3075104" y="627430"/>
            <a:ext cx="4406352" cy="5783761"/>
          </a:xfrm>
          <a:prstGeom prst="rect">
            <a:avLst/>
          </a:prstGeom>
        </p:spPr>
      </p:pic>
      <p:sp>
        <p:nvSpPr>
          <p:cNvPr id="3" name="TextBox 2"/>
          <p:cNvSpPr txBox="1"/>
          <p:nvPr/>
        </p:nvSpPr>
        <p:spPr>
          <a:xfrm>
            <a:off x="7907482" y="1714500"/>
            <a:ext cx="2919845" cy="1200329"/>
          </a:xfrm>
          <a:prstGeom prst="rect">
            <a:avLst/>
          </a:prstGeom>
          <a:noFill/>
        </p:spPr>
        <p:txBody>
          <a:bodyPr wrap="square" rtlCol="0">
            <a:spAutoFit/>
          </a:bodyPr>
          <a:lstStyle/>
          <a:p>
            <a:r>
              <a:rPr lang="en-GB" sz="2400" dirty="0">
                <a:solidFill>
                  <a:prstClr val="black"/>
                </a:solidFill>
              </a:rPr>
              <a:t>Manchester Central Library Collection of Ballads</a:t>
            </a:r>
          </a:p>
        </p:txBody>
      </p:sp>
      <p:pic>
        <p:nvPicPr>
          <p:cNvPr id="4" name="Rise Britons">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9062604" y="3020291"/>
            <a:ext cx="609600" cy="609600"/>
          </a:xfrm>
          <a:prstGeom prst="rect">
            <a:avLst/>
          </a:prstGeom>
        </p:spPr>
      </p:pic>
    </p:spTree>
    <p:extLst>
      <p:ext uri="{BB962C8B-B14F-4D97-AF65-F5344CB8AC3E}">
        <p14:creationId xmlns:p14="http://schemas.microsoft.com/office/powerpoint/2010/main" val="2303347879"/>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90171" fill="hold"/>
                                        <p:tgtEl>
                                          <p:spTgt spid="4"/>
                                        </p:tgtEl>
                                      </p:cBhvr>
                                    </p:cmd>
                                  </p:childTnLst>
                                </p:cTn>
                              </p:par>
                            </p:childTnLst>
                          </p:cTn>
                        </p:par>
                      </p:childTnLst>
                    </p:cTn>
                  </p:par>
                </p:childTnLst>
              </p:cTn>
              <p:nextCondLst>
                <p:cond evt="onClick" delay="0">
                  <p:tgtEl>
                    <p:spTgt spid="4"/>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88263A24-0C1F-4677-B43C-4AE14E276B2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ectangle 10">
            <a:extLst>
              <a:ext uri="{FF2B5EF4-FFF2-40B4-BE49-F238E27FC236}">
                <a16:creationId xmlns:a16="http://schemas.microsoft.com/office/drawing/2014/main" id="{0ADDB668-2CA4-4D2B-9C34-3487CA330B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1553" y="304802"/>
            <a:ext cx="11097349" cy="1573149"/>
          </a:xfrm>
          <a:prstGeom prst="rect">
            <a:avLst/>
          </a:prstGeom>
          <a:ln w="12700">
            <a:solidFill>
              <a:srgbClr val="DEDEDE"/>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TextBox 2"/>
          <p:cNvSpPr txBox="1"/>
          <p:nvPr/>
        </p:nvSpPr>
        <p:spPr>
          <a:xfrm>
            <a:off x="868680" y="405575"/>
            <a:ext cx="5001768" cy="1371600"/>
          </a:xfrm>
          <a:prstGeom prst="rect">
            <a:avLst/>
          </a:prstGeom>
        </p:spPr>
        <p:txBody>
          <a:bodyPr vert="horz" lIns="91440" tIns="45720" rIns="91440" bIns="45720" rtlCol="0" anchor="ctr">
            <a:normAutofit/>
          </a:bodyPr>
          <a:lstStyle/>
          <a:p>
            <a:pPr defTabSz="914400">
              <a:lnSpc>
                <a:spcPct val="90000"/>
              </a:lnSpc>
              <a:spcBef>
                <a:spcPct val="0"/>
              </a:spcBef>
              <a:spcAft>
                <a:spcPts val="600"/>
              </a:spcAft>
            </a:pPr>
            <a:r>
              <a:rPr lang="en-US" sz="2800" i="1">
                <a:latin typeface="+mj-lt"/>
                <a:ea typeface="+mj-ea"/>
                <a:cs typeface="+mj-cs"/>
              </a:rPr>
              <a:t>The Death of Parker</a:t>
            </a:r>
          </a:p>
          <a:p>
            <a:pPr defTabSz="914400">
              <a:lnSpc>
                <a:spcPct val="90000"/>
              </a:lnSpc>
              <a:spcBef>
                <a:spcPct val="0"/>
              </a:spcBef>
              <a:spcAft>
                <a:spcPts val="600"/>
              </a:spcAft>
            </a:pPr>
            <a:r>
              <a:rPr lang="en-US" sz="2800">
                <a:latin typeface="+mj-lt"/>
                <a:ea typeface="+mj-ea"/>
                <a:cs typeface="+mj-cs"/>
              </a:rPr>
              <a:t>Vaughan Williams Memorial Library</a:t>
            </a:r>
          </a:p>
        </p:txBody>
      </p:sp>
      <p:sp>
        <p:nvSpPr>
          <p:cNvPr id="13" name="Rectangle 12">
            <a:extLst>
              <a:ext uri="{FF2B5EF4-FFF2-40B4-BE49-F238E27FC236}">
                <a16:creationId xmlns:a16="http://schemas.microsoft.com/office/drawing/2014/main" id="{2568BC19-F052-4108-93E1-6A3D1DEC07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4784" y="764424"/>
            <a:ext cx="128016" cy="6539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 name="Rectangle 14">
            <a:extLst>
              <a:ext uri="{FF2B5EF4-FFF2-40B4-BE49-F238E27FC236}">
                <a16:creationId xmlns:a16="http://schemas.microsoft.com/office/drawing/2014/main" id="{D5FD337D-4D6B-4C8B-B6F5-121097E098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586984" y="1071836"/>
            <a:ext cx="1021458" cy="9144"/>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71713" y="2091095"/>
            <a:ext cx="3186226" cy="4206240"/>
          </a:xfrm>
          <a:prstGeom prst="rect">
            <a:avLst/>
          </a:prstGeom>
        </p:spPr>
      </p:pic>
      <p:pic>
        <p:nvPicPr>
          <p:cNvPr id="4" name="Picture 3"/>
          <p:cNvPicPr>
            <a:picLocks noChangeAspect="1"/>
          </p:cNvPicPr>
          <p:nvPr/>
        </p:nvPicPr>
        <p:blipFill>
          <a:blip r:embed="rId3"/>
          <a:stretch>
            <a:fillRect/>
          </a:stretch>
        </p:blipFill>
        <p:spPr>
          <a:xfrm>
            <a:off x="6211408" y="2115342"/>
            <a:ext cx="5431536" cy="4147718"/>
          </a:xfrm>
          <a:prstGeom prst="rect">
            <a:avLst/>
          </a:prstGeom>
        </p:spPr>
      </p:pic>
    </p:spTree>
    <p:extLst>
      <p:ext uri="{BB962C8B-B14F-4D97-AF65-F5344CB8AC3E}">
        <p14:creationId xmlns:p14="http://schemas.microsoft.com/office/powerpoint/2010/main" val="2713648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C6E25A9-36C1-C34F-A09F-640EDDA6C107}"/>
              </a:ext>
            </a:extLst>
          </p:cNvPr>
          <p:cNvSpPr>
            <a:spLocks noGrp="1"/>
          </p:cNvSpPr>
          <p:nvPr>
            <p:ph type="title"/>
          </p:nvPr>
        </p:nvSpPr>
        <p:spPr>
          <a:xfrm>
            <a:off x="686834" y="1153572"/>
            <a:ext cx="3200400" cy="4461163"/>
          </a:xfrm>
        </p:spPr>
        <p:txBody>
          <a:bodyPr>
            <a:normAutofit/>
          </a:bodyPr>
          <a:lstStyle/>
          <a:p>
            <a:r>
              <a:rPr lang="en-US">
                <a:solidFill>
                  <a:srgbClr val="FFFFFF"/>
                </a:solidFill>
              </a:rPr>
              <a:t>Peterloo and social class</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FA18E40B-8C3E-CC4A-9D28-4D1AF9917381}"/>
              </a:ext>
            </a:extLst>
          </p:cNvPr>
          <p:cNvSpPr>
            <a:spLocks noGrp="1"/>
          </p:cNvSpPr>
          <p:nvPr>
            <p:ph idx="1"/>
          </p:nvPr>
        </p:nvSpPr>
        <p:spPr>
          <a:xfrm>
            <a:off x="4447308" y="591344"/>
            <a:ext cx="6906491" cy="5585619"/>
          </a:xfrm>
        </p:spPr>
        <p:txBody>
          <a:bodyPr anchor="ctr">
            <a:normAutofit/>
          </a:bodyPr>
          <a:lstStyle/>
          <a:p>
            <a:r>
              <a:rPr lang="en-US" dirty="0"/>
              <a:t>Economic recession post Napoleonic Wars</a:t>
            </a:r>
          </a:p>
          <a:p>
            <a:r>
              <a:rPr lang="en-US" dirty="0"/>
              <a:t>Repressive Tory government</a:t>
            </a:r>
          </a:p>
          <a:p>
            <a:r>
              <a:rPr lang="en-US" dirty="0"/>
              <a:t>60,000 present</a:t>
            </a:r>
          </a:p>
          <a:p>
            <a:r>
              <a:rPr lang="en-US" dirty="0"/>
              <a:t>Campaigning for universal male suffrage</a:t>
            </a:r>
          </a:p>
          <a:p>
            <a:r>
              <a:rPr lang="en-US" dirty="0"/>
              <a:t>Thousands of spinners and weavers</a:t>
            </a:r>
          </a:p>
          <a:p>
            <a:r>
              <a:rPr lang="en-US" dirty="0"/>
              <a:t>Manchester and Salford Yeomanry Cavalry – middle class</a:t>
            </a:r>
          </a:p>
          <a:p>
            <a:r>
              <a:rPr lang="en-US" dirty="0"/>
              <a:t>Magistrates – middle class</a:t>
            </a:r>
          </a:p>
          <a:p>
            <a:r>
              <a:rPr lang="en-US" dirty="0"/>
              <a:t>E.P. Thompson ‘class war’</a:t>
            </a:r>
          </a:p>
        </p:txBody>
      </p:sp>
    </p:spTree>
    <p:extLst>
      <p:ext uri="{BB962C8B-B14F-4D97-AF65-F5344CB8AC3E}">
        <p14:creationId xmlns:p14="http://schemas.microsoft.com/office/powerpoint/2010/main" val="4265107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2C76228-CF38-D049-932B-DC6BBDB44AE1}"/>
              </a:ext>
            </a:extLst>
          </p:cNvPr>
          <p:cNvSpPr>
            <a:spLocks noGrp="1"/>
          </p:cNvSpPr>
          <p:nvPr>
            <p:ph type="title"/>
          </p:nvPr>
        </p:nvSpPr>
        <p:spPr>
          <a:xfrm>
            <a:off x="686834" y="1153572"/>
            <a:ext cx="3200400" cy="4461163"/>
          </a:xfrm>
        </p:spPr>
        <p:txBody>
          <a:bodyPr>
            <a:normAutofit/>
          </a:bodyPr>
          <a:lstStyle/>
          <a:p>
            <a:r>
              <a:rPr lang="en-US">
                <a:solidFill>
                  <a:srgbClr val="FFFFFF"/>
                </a:solidFill>
              </a:rPr>
              <a:t>Teacher as Researcher</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BCF88F69-C01E-1841-879B-F1D007B96D55}"/>
              </a:ext>
            </a:extLst>
          </p:cNvPr>
          <p:cNvSpPr>
            <a:spLocks noGrp="1"/>
          </p:cNvSpPr>
          <p:nvPr>
            <p:ph idx="1"/>
          </p:nvPr>
        </p:nvSpPr>
        <p:spPr>
          <a:xfrm>
            <a:off x="4483884" y="319088"/>
            <a:ext cx="6906491" cy="6392608"/>
          </a:xfrm>
        </p:spPr>
        <p:txBody>
          <a:bodyPr anchor="ctr">
            <a:normAutofit fontScale="92500" lnSpcReduction="10000"/>
          </a:bodyPr>
          <a:lstStyle/>
          <a:p>
            <a:pPr fontAlgn="base"/>
            <a:r>
              <a:rPr lang="en-GB" sz="1800" dirty="0"/>
              <a:t>‘“Let No Man Write my Epitaph”: The Contributions of Percy Shelley, Thomas Moore and Robert Southey in the Memorialisation of Robert Emmet, </a:t>
            </a:r>
            <a:r>
              <a:rPr lang="en-GB" sz="1800" i="1" dirty="0"/>
              <a:t>Irish Studies Review</a:t>
            </a:r>
            <a:r>
              <a:rPr lang="en-GB" sz="1800" dirty="0"/>
              <a:t> (2014), pp. 285-303. </a:t>
            </a:r>
          </a:p>
          <a:p>
            <a:pPr fontAlgn="base"/>
            <a:r>
              <a:rPr lang="en-GB" sz="1800" dirty="0"/>
              <a:t>‘“God Save Our Queen!” Percy Bysshe Shelley and Radical Appropriations of the British National Anthem’, </a:t>
            </a:r>
            <a:r>
              <a:rPr lang="en-GB" sz="1800" i="1" dirty="0"/>
              <a:t>Romanticism</a:t>
            </a:r>
            <a:r>
              <a:rPr lang="en-GB" sz="1800" dirty="0"/>
              <a:t> (2014), pp.60-72</a:t>
            </a:r>
          </a:p>
          <a:p>
            <a:pPr fontAlgn="base"/>
            <a:r>
              <a:rPr lang="en-GB" sz="1800" dirty="0"/>
              <a:t>‘Starving Mothers and Murdered Children in Cultural Representations of Peterloo’, </a:t>
            </a:r>
            <a:r>
              <a:rPr lang="en-GB" sz="1800" i="1" dirty="0"/>
              <a:t>Manchester Region History Review</a:t>
            </a:r>
            <a:r>
              <a:rPr lang="en-GB" sz="1800" dirty="0"/>
              <a:t> (2014), ed. Robert Poole, pp. 65-78. </a:t>
            </a:r>
          </a:p>
          <a:p>
            <a:pPr fontAlgn="base"/>
            <a:r>
              <a:rPr lang="en-GB" sz="1800" i="1" dirty="0"/>
              <a:t>Ballads and Songs of Peterloo</a:t>
            </a:r>
            <a:r>
              <a:rPr lang="en-GB" sz="1800" dirty="0"/>
              <a:t>, Manchester University Press (2018).</a:t>
            </a:r>
          </a:p>
          <a:p>
            <a:pPr fontAlgn="base"/>
            <a:r>
              <a:rPr lang="en-GB" sz="1800" i="1" dirty="0"/>
              <a:t>‘” </a:t>
            </a:r>
            <a:r>
              <a:rPr lang="en-GB" sz="1800" dirty="0"/>
              <a:t>Song of the Slaughter”: The Poetry and Music of Peterloo</a:t>
            </a:r>
            <a:r>
              <a:rPr lang="en-GB" sz="1800" i="1" dirty="0"/>
              <a:t>’. Old Songs, New Discoveries: Selected Papers from the 2018 Folk Song Conference</a:t>
            </a:r>
            <a:r>
              <a:rPr lang="en-GB" sz="1800" dirty="0"/>
              <a:t>, The Ballad Partners (2019), ed. Steve </a:t>
            </a:r>
            <a:r>
              <a:rPr lang="en-GB" sz="1800" dirty="0" err="1"/>
              <a:t>Roud</a:t>
            </a:r>
            <a:r>
              <a:rPr lang="en-GB" sz="1800" dirty="0"/>
              <a:t> and David Atkinson, pp. 115-130. </a:t>
            </a:r>
          </a:p>
          <a:p>
            <a:pPr fontAlgn="base"/>
            <a:r>
              <a:rPr lang="en-GB" sz="1800" dirty="0"/>
              <a:t>‘From Pantomime to Peterloo: ‘Hearts of Oak’ and the Contest for Englishness in Songs of Protest’, </a:t>
            </a:r>
            <a:r>
              <a:rPr lang="en-GB" sz="1800" i="1" dirty="0"/>
              <a:t>Transactions of the Historic Society of Lancashire and Cheshire</a:t>
            </a:r>
            <a:r>
              <a:rPr lang="en-GB" sz="1800" dirty="0"/>
              <a:t> (2019). </a:t>
            </a:r>
          </a:p>
          <a:p>
            <a:pPr fontAlgn="base"/>
            <a:r>
              <a:rPr lang="en-GB" sz="1800" dirty="0"/>
              <a:t>’”Rise Now From Your Slumber”: Ballads and Songs of Peterloo’. </a:t>
            </a:r>
            <a:r>
              <a:rPr lang="en-GB" sz="1800" i="1" dirty="0"/>
              <a:t>Keats-Shelley Review </a:t>
            </a:r>
            <a:r>
              <a:rPr lang="en-GB" sz="1800" dirty="0"/>
              <a:t>(2021)</a:t>
            </a:r>
          </a:p>
          <a:p>
            <a:pPr fontAlgn="base"/>
            <a:r>
              <a:rPr lang="en-GB" sz="1800" dirty="0"/>
              <a:t>“’Britain Now Your Voices Join”: The Legacy of Peterloo in Song’. </a:t>
            </a:r>
            <a:r>
              <a:rPr lang="en-GB" sz="1800" i="1" dirty="0"/>
              <a:t>Romanticism on the Net </a:t>
            </a:r>
            <a:r>
              <a:rPr lang="en-GB" sz="1800" dirty="0"/>
              <a:t>(2021)</a:t>
            </a:r>
          </a:p>
          <a:p>
            <a:pPr fontAlgn="base"/>
            <a:r>
              <a:rPr lang="en-US" sz="1800" dirty="0"/>
              <a:t>‘Our Subversive Voice’: The History and Politics of the English Protest Song (2022)</a:t>
            </a:r>
          </a:p>
          <a:p>
            <a:pPr fontAlgn="base"/>
            <a:r>
              <a:rPr lang="en-US" sz="1800" dirty="0"/>
              <a:t>‘”Sons of Freedom”: John Stafford, his “Ashton Election” Ballad and the Radical Public Sphere’, Boydell and Brewer, forthcoming</a:t>
            </a:r>
          </a:p>
          <a:p>
            <a:pPr marL="0" indent="0" fontAlgn="base">
              <a:buNone/>
            </a:pPr>
            <a:endParaRPr lang="en-GB" sz="1800" dirty="0"/>
          </a:p>
          <a:p>
            <a:endParaRPr lang="en-US" sz="1500" dirty="0"/>
          </a:p>
        </p:txBody>
      </p:sp>
    </p:spTree>
    <p:extLst>
      <p:ext uri="{BB962C8B-B14F-4D97-AF65-F5344CB8AC3E}">
        <p14:creationId xmlns:p14="http://schemas.microsoft.com/office/powerpoint/2010/main" val="163558408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37646" t="7029" r="37377" b="28440"/>
          <a:stretch/>
        </p:blipFill>
        <p:spPr>
          <a:xfrm rot="5400000">
            <a:off x="3345886" y="-1561761"/>
            <a:ext cx="5975083" cy="9703734"/>
          </a:xfrm>
          <a:prstGeom prst="rect">
            <a:avLst/>
          </a:prstGeom>
        </p:spPr>
      </p:pic>
    </p:spTree>
    <p:extLst>
      <p:ext uri="{BB962C8B-B14F-4D97-AF65-F5344CB8AC3E}">
        <p14:creationId xmlns:p14="http://schemas.microsoft.com/office/powerpoint/2010/main" val="40243501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314700" y="904116"/>
            <a:ext cx="5039591" cy="4309424"/>
          </a:xfrm>
          <a:prstGeom prst="rect">
            <a:avLst/>
          </a:prstGeom>
        </p:spPr>
      </p:pic>
      <p:sp>
        <p:nvSpPr>
          <p:cNvPr id="3" name="TextBox 2"/>
          <p:cNvSpPr txBox="1"/>
          <p:nvPr/>
        </p:nvSpPr>
        <p:spPr>
          <a:xfrm>
            <a:off x="3034146" y="5465618"/>
            <a:ext cx="5995555" cy="646331"/>
          </a:xfrm>
          <a:prstGeom prst="rect">
            <a:avLst/>
          </a:prstGeom>
          <a:noFill/>
        </p:spPr>
        <p:txBody>
          <a:bodyPr wrap="square" rtlCol="0">
            <a:spAutoFit/>
          </a:bodyPr>
          <a:lstStyle/>
          <a:p>
            <a:pPr defTabSz="457200"/>
            <a:r>
              <a:rPr lang="en-GB" i="1" dirty="0"/>
              <a:t>Representation of the Manchester Reform Meeting Dispersed by the Civil and Military Power. August 16, 1819 </a:t>
            </a:r>
            <a:r>
              <a:rPr lang="en-GB" dirty="0"/>
              <a:t>John Slack</a:t>
            </a:r>
          </a:p>
        </p:txBody>
      </p:sp>
    </p:spTree>
    <p:extLst>
      <p:ext uri="{BB962C8B-B14F-4D97-AF65-F5344CB8AC3E}">
        <p14:creationId xmlns:p14="http://schemas.microsoft.com/office/powerpoint/2010/main" val="40929787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Text&#10;&#10;Description automatically generated">
            <a:extLst>
              <a:ext uri="{FF2B5EF4-FFF2-40B4-BE49-F238E27FC236}">
                <a16:creationId xmlns:a16="http://schemas.microsoft.com/office/drawing/2014/main" id="{28EC368C-49A4-4C46-A484-700CB2F9A5F1}"/>
              </a:ext>
            </a:extLst>
          </p:cNvPr>
          <p:cNvPicPr>
            <a:picLocks noChangeAspect="1"/>
          </p:cNvPicPr>
          <p:nvPr/>
        </p:nvPicPr>
        <p:blipFill>
          <a:blip r:embed="rId2"/>
          <a:stretch>
            <a:fillRect/>
          </a:stretch>
        </p:blipFill>
        <p:spPr>
          <a:xfrm>
            <a:off x="1491044" y="487707"/>
            <a:ext cx="8625229" cy="5450508"/>
          </a:xfrm>
          <a:prstGeom prst="rect">
            <a:avLst/>
          </a:prstGeom>
        </p:spPr>
      </p:pic>
      <p:sp>
        <p:nvSpPr>
          <p:cNvPr id="4" name="TextBox 3">
            <a:extLst>
              <a:ext uri="{FF2B5EF4-FFF2-40B4-BE49-F238E27FC236}">
                <a16:creationId xmlns:a16="http://schemas.microsoft.com/office/drawing/2014/main" id="{A423E6E1-CFD0-2643-ACD2-681262D8CAC2}"/>
              </a:ext>
            </a:extLst>
          </p:cNvPr>
          <p:cNvSpPr txBox="1"/>
          <p:nvPr/>
        </p:nvSpPr>
        <p:spPr>
          <a:xfrm>
            <a:off x="1666754" y="6169306"/>
            <a:ext cx="8449519" cy="369332"/>
          </a:xfrm>
          <a:prstGeom prst="rect">
            <a:avLst/>
          </a:prstGeom>
          <a:noFill/>
        </p:spPr>
        <p:txBody>
          <a:bodyPr wrap="square" rtlCol="0">
            <a:spAutoFit/>
          </a:bodyPr>
          <a:lstStyle/>
          <a:p>
            <a:r>
              <a:rPr lang="en-US" i="1" dirty="0"/>
              <a:t>The Political House that Jack Built </a:t>
            </a:r>
            <a:r>
              <a:rPr lang="en-US" dirty="0"/>
              <a:t>(1819) by William Hone &amp; George Cruikshank</a:t>
            </a:r>
          </a:p>
        </p:txBody>
      </p:sp>
    </p:spTree>
    <p:extLst>
      <p:ext uri="{BB962C8B-B14F-4D97-AF65-F5344CB8AC3E}">
        <p14:creationId xmlns:p14="http://schemas.microsoft.com/office/powerpoint/2010/main" val="337414895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EF44E113-7EB8-0046-9BF2-2CCDD0A49087}"/>
              </a:ext>
            </a:extLst>
          </p:cNvPr>
          <p:cNvSpPr txBox="1"/>
          <p:nvPr/>
        </p:nvSpPr>
        <p:spPr>
          <a:xfrm>
            <a:off x="640080" y="2872899"/>
            <a:ext cx="4243589" cy="3320668"/>
          </a:xfrm>
          <a:prstGeom prst="rect">
            <a:avLst/>
          </a:prstGeom>
        </p:spPr>
        <p:txBody>
          <a:bodyPr vert="horz" lIns="91440" tIns="45720" rIns="91440" bIns="45720" rtlCol="0">
            <a:normAutofit/>
          </a:bodyPr>
          <a:lstStyle/>
          <a:p>
            <a:pPr indent="-228600" defTabSz="914400">
              <a:lnSpc>
                <a:spcPct val="90000"/>
              </a:lnSpc>
              <a:spcAft>
                <a:spcPts val="600"/>
              </a:spcAft>
              <a:buFont typeface="Arial" panose="020B0604020202020204" pitchFamily="34" charset="0"/>
              <a:buChar char="•"/>
            </a:pPr>
            <a:r>
              <a:rPr lang="en-US" sz="2200" i="1"/>
              <a:t>A Slap at Slop and the Bridge Street Gang </a:t>
            </a:r>
            <a:r>
              <a:rPr lang="en-US" sz="2200"/>
              <a:t>(1821) William Hone and George Cruikshank</a:t>
            </a:r>
          </a:p>
        </p:txBody>
      </p:sp>
      <p:pic>
        <p:nvPicPr>
          <p:cNvPr id="3" name="Picture 2" descr="A picture containing old, photo, large, table&#10;&#10;Description automatically generated">
            <a:extLst>
              <a:ext uri="{FF2B5EF4-FFF2-40B4-BE49-F238E27FC236}">
                <a16:creationId xmlns:a16="http://schemas.microsoft.com/office/drawing/2014/main" id="{6A5F3BED-1825-634D-8F5A-B4BAC8FFA166}"/>
              </a:ext>
            </a:extLst>
          </p:cNvPr>
          <p:cNvPicPr>
            <a:picLocks noChangeAspect="1"/>
          </p:cNvPicPr>
          <p:nvPr/>
        </p:nvPicPr>
        <p:blipFill rotWithShape="1">
          <a:blip r:embed="rId2"/>
          <a:srcRect t="16253" r="-1" b="8973"/>
          <a:stretch/>
        </p:blipFill>
        <p:spPr>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Tree>
    <p:extLst>
      <p:ext uri="{BB962C8B-B14F-4D97-AF65-F5344CB8AC3E}">
        <p14:creationId xmlns:p14="http://schemas.microsoft.com/office/powerpoint/2010/main" val="368846255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8">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sketch line">
            <a:extLst>
              <a:ext uri="{FF2B5EF4-FFF2-40B4-BE49-F238E27FC236}">
                <a16:creationId xmlns:a16="http://schemas.microsoft.com/office/drawing/2014/main" id="{6357EC4F-235E-4222-A36F-C7878ACE37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F306EE01-1771-E143-83AF-91BE2C823C82}"/>
              </a:ext>
            </a:extLst>
          </p:cNvPr>
          <p:cNvSpPr txBox="1"/>
          <p:nvPr/>
        </p:nvSpPr>
        <p:spPr>
          <a:xfrm>
            <a:off x="630936" y="2807208"/>
            <a:ext cx="3429000" cy="3410712"/>
          </a:xfrm>
          <a:prstGeom prst="rect">
            <a:avLst/>
          </a:prstGeom>
        </p:spPr>
        <p:txBody>
          <a:bodyPr vert="horz" lIns="91440" tIns="45720" rIns="91440" bIns="45720" rtlCol="0" anchor="t">
            <a:normAutofit/>
          </a:bodyPr>
          <a:lstStyle/>
          <a:p>
            <a:pPr indent="-228600" defTabSz="914400">
              <a:lnSpc>
                <a:spcPct val="90000"/>
              </a:lnSpc>
              <a:spcAft>
                <a:spcPts val="600"/>
              </a:spcAft>
              <a:buFont typeface="Arial" panose="020B0604020202020204" pitchFamily="34" charset="0"/>
              <a:buChar char="•"/>
            </a:pPr>
            <a:r>
              <a:rPr lang="en-US" sz="2200"/>
              <a:t>Peterloo Commemorative Medal (1819)</a:t>
            </a:r>
          </a:p>
        </p:txBody>
      </p:sp>
      <p:pic>
        <p:nvPicPr>
          <p:cNvPr id="3" name="Picture 2" descr="A close up of a coin&#10;&#10;Description automatically generated">
            <a:extLst>
              <a:ext uri="{FF2B5EF4-FFF2-40B4-BE49-F238E27FC236}">
                <a16:creationId xmlns:a16="http://schemas.microsoft.com/office/drawing/2014/main" id="{BF563064-7777-1249-AF55-CDFE7E7A8777}"/>
              </a:ext>
            </a:extLst>
          </p:cNvPr>
          <p:cNvPicPr>
            <a:picLocks noChangeAspect="1"/>
          </p:cNvPicPr>
          <p:nvPr/>
        </p:nvPicPr>
        <p:blipFill>
          <a:blip r:embed="rId3"/>
          <a:stretch>
            <a:fillRect/>
          </a:stretch>
        </p:blipFill>
        <p:spPr>
          <a:xfrm>
            <a:off x="4654296" y="1599515"/>
            <a:ext cx="6903720" cy="3658970"/>
          </a:xfrm>
          <a:prstGeom prst="rect">
            <a:avLst/>
          </a:prstGeom>
        </p:spPr>
      </p:pic>
    </p:spTree>
    <p:extLst>
      <p:ext uri="{BB962C8B-B14F-4D97-AF65-F5344CB8AC3E}">
        <p14:creationId xmlns:p14="http://schemas.microsoft.com/office/powerpoint/2010/main" val="322100542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2" y="982133"/>
            <a:ext cx="9601196" cy="597286"/>
          </a:xfrm>
        </p:spPr>
        <p:txBody>
          <a:bodyPr>
            <a:normAutofit/>
          </a:bodyPr>
          <a:lstStyle/>
          <a:p>
            <a:r>
              <a:rPr lang="en-GB" sz="3100" dirty="0"/>
              <a:t>‘</a:t>
            </a:r>
            <a:r>
              <a:rPr lang="en-GB" sz="3100" dirty="0" err="1"/>
              <a:t>Peterloo</a:t>
            </a:r>
            <a:r>
              <a:rPr lang="en-GB" sz="3100" dirty="0"/>
              <a:t>’ </a:t>
            </a:r>
            <a:r>
              <a:rPr lang="en-GB" sz="3100" i="1" dirty="0"/>
              <a:t>Manchester Observer </a:t>
            </a:r>
            <a:r>
              <a:rPr lang="en-GB" sz="3100" dirty="0"/>
              <a:t>(13 November 1819)</a:t>
            </a:r>
          </a:p>
        </p:txBody>
      </p:sp>
      <p:sp>
        <p:nvSpPr>
          <p:cNvPr id="3" name="Content Placeholder 2"/>
          <p:cNvSpPr>
            <a:spLocks noGrp="1"/>
          </p:cNvSpPr>
          <p:nvPr>
            <p:ph sz="half" idx="1"/>
          </p:nvPr>
        </p:nvSpPr>
        <p:spPr>
          <a:xfrm>
            <a:off x="1298448" y="1787236"/>
            <a:ext cx="4718304" cy="4083212"/>
          </a:xfrm>
        </p:spPr>
        <p:txBody>
          <a:bodyPr>
            <a:normAutofit fontScale="55000" lnSpcReduction="20000"/>
          </a:bodyPr>
          <a:lstStyle/>
          <a:p>
            <a:pPr marL="0" indent="0">
              <a:buNone/>
            </a:pPr>
            <a:r>
              <a:rPr lang="en-GB" dirty="0"/>
              <a:t>The heroic muse no more shall boast,</a:t>
            </a:r>
          </a:p>
          <a:p>
            <a:pPr marL="0" indent="0">
              <a:buNone/>
            </a:pPr>
            <a:r>
              <a:rPr lang="en-GB" dirty="0"/>
              <a:t>The mighty deeds of Waterloo;</a:t>
            </a:r>
          </a:p>
          <a:p>
            <a:pPr marL="0" indent="0">
              <a:buNone/>
            </a:pPr>
            <a:r>
              <a:rPr lang="en-GB" dirty="0"/>
              <a:t>But, this henceforth shall be the toast,</a:t>
            </a:r>
          </a:p>
          <a:p>
            <a:pPr marL="0" indent="0">
              <a:buNone/>
            </a:pPr>
            <a:r>
              <a:rPr lang="en-GB" dirty="0"/>
              <a:t>The glorious feats of </a:t>
            </a:r>
            <a:r>
              <a:rPr lang="en-GB" dirty="0" err="1"/>
              <a:t>Peterloo</a:t>
            </a:r>
            <a:r>
              <a:rPr lang="en-GB" dirty="0"/>
              <a:t>.</a:t>
            </a:r>
          </a:p>
          <a:p>
            <a:pPr marL="0" indent="0">
              <a:buNone/>
            </a:pPr>
            <a:r>
              <a:rPr lang="en-GB" dirty="0"/>
              <a:t> </a:t>
            </a:r>
          </a:p>
          <a:p>
            <a:pPr marL="0" indent="0">
              <a:buNone/>
            </a:pPr>
            <a:r>
              <a:rPr lang="en-GB" dirty="0"/>
              <a:t>Fame, sound thy trump with loud applause,</a:t>
            </a:r>
          </a:p>
          <a:p>
            <a:pPr marL="0" indent="0">
              <a:buNone/>
            </a:pPr>
            <a:r>
              <a:rPr lang="en-GB" dirty="0"/>
              <a:t>For men so generous, brave and true,</a:t>
            </a:r>
          </a:p>
          <a:p>
            <a:pPr marL="0" indent="0">
              <a:buNone/>
            </a:pPr>
            <a:r>
              <a:rPr lang="en-GB" dirty="0"/>
              <a:t>For men who fought without a cause,</a:t>
            </a:r>
          </a:p>
          <a:p>
            <a:pPr marL="0" indent="0">
              <a:buNone/>
            </a:pPr>
            <a:r>
              <a:rPr lang="en-GB" dirty="0"/>
              <a:t>All on the plain of </a:t>
            </a:r>
            <a:r>
              <a:rPr lang="en-GB" dirty="0" err="1"/>
              <a:t>Peterloo</a:t>
            </a:r>
            <a:r>
              <a:rPr lang="en-GB" dirty="0"/>
              <a:t>.</a:t>
            </a:r>
          </a:p>
          <a:p>
            <a:pPr marL="0" indent="0">
              <a:buNone/>
            </a:pPr>
            <a:r>
              <a:rPr lang="en-GB" dirty="0"/>
              <a:t> </a:t>
            </a:r>
          </a:p>
          <a:p>
            <a:pPr marL="0" indent="0">
              <a:buNone/>
            </a:pPr>
            <a:r>
              <a:rPr lang="en-GB" dirty="0"/>
              <a:t>Tell us no more of Wellington,</a:t>
            </a:r>
          </a:p>
          <a:p>
            <a:pPr marL="0" indent="0">
              <a:buNone/>
            </a:pPr>
            <a:r>
              <a:rPr lang="en-GB" dirty="0"/>
              <a:t>Nor of his warlike conquering crew;</a:t>
            </a:r>
          </a:p>
          <a:p>
            <a:pPr marL="0" indent="0">
              <a:buNone/>
            </a:pPr>
            <a:r>
              <a:rPr lang="en-GB" dirty="0"/>
              <a:t>How dim the glory of their sun,</a:t>
            </a:r>
          </a:p>
          <a:p>
            <a:pPr marL="0" indent="0">
              <a:buNone/>
            </a:pPr>
            <a:r>
              <a:rPr lang="en-GB" dirty="0"/>
              <a:t>Before the blaze of </a:t>
            </a:r>
            <a:r>
              <a:rPr lang="en-GB" dirty="0" err="1"/>
              <a:t>Peterloo</a:t>
            </a:r>
            <a:r>
              <a:rPr lang="en-GB" dirty="0"/>
              <a:t>.</a:t>
            </a:r>
          </a:p>
        </p:txBody>
      </p:sp>
      <p:sp>
        <p:nvSpPr>
          <p:cNvPr id="4" name="Content Placeholder 3"/>
          <p:cNvSpPr>
            <a:spLocks noGrp="1"/>
          </p:cNvSpPr>
          <p:nvPr>
            <p:ph sz="half" idx="2"/>
          </p:nvPr>
        </p:nvSpPr>
        <p:spPr>
          <a:xfrm>
            <a:off x="6181344" y="1787236"/>
            <a:ext cx="4718304" cy="4083212"/>
          </a:xfrm>
        </p:spPr>
        <p:txBody>
          <a:bodyPr>
            <a:normAutofit fontScale="55000" lnSpcReduction="20000"/>
          </a:bodyPr>
          <a:lstStyle/>
          <a:p>
            <a:pPr marL="0" indent="0">
              <a:buNone/>
            </a:pPr>
            <a:r>
              <a:rPr lang="en-GB" dirty="0"/>
              <a:t>They madly sought a foreign shore,</a:t>
            </a:r>
          </a:p>
          <a:p>
            <a:pPr marL="0" indent="0">
              <a:buNone/>
            </a:pPr>
            <a:r>
              <a:rPr lang="en-GB" dirty="0"/>
              <a:t>And </a:t>
            </a:r>
            <a:r>
              <a:rPr lang="en-GB" i="1" dirty="0"/>
              <a:t>foreign</a:t>
            </a:r>
            <a:r>
              <a:rPr lang="en-GB" dirty="0"/>
              <a:t> armies to subdue,</a:t>
            </a:r>
          </a:p>
          <a:p>
            <a:pPr marL="0" indent="0">
              <a:buNone/>
            </a:pPr>
            <a:r>
              <a:rPr lang="en-GB" dirty="0"/>
              <a:t>But these more brave, with </a:t>
            </a:r>
            <a:r>
              <a:rPr lang="en-GB" i="1" dirty="0"/>
              <a:t>British</a:t>
            </a:r>
            <a:r>
              <a:rPr lang="en-GB" dirty="0"/>
              <a:t> gore</a:t>
            </a:r>
          </a:p>
          <a:p>
            <a:pPr marL="0" indent="0">
              <a:buNone/>
            </a:pPr>
            <a:r>
              <a:rPr lang="en-GB" dirty="0"/>
              <a:t>Deep </a:t>
            </a:r>
            <a:r>
              <a:rPr lang="en-GB" dirty="0" err="1"/>
              <a:t>ting’d</a:t>
            </a:r>
            <a:r>
              <a:rPr lang="en-GB" dirty="0"/>
              <a:t> the plains of </a:t>
            </a:r>
            <a:r>
              <a:rPr lang="en-GB" dirty="0" err="1"/>
              <a:t>Peterloo</a:t>
            </a:r>
            <a:r>
              <a:rPr lang="en-GB" dirty="0"/>
              <a:t>.</a:t>
            </a:r>
          </a:p>
          <a:p>
            <a:pPr marL="0" indent="0">
              <a:buNone/>
            </a:pPr>
            <a:r>
              <a:rPr lang="en-GB" dirty="0"/>
              <a:t> </a:t>
            </a:r>
          </a:p>
          <a:p>
            <a:pPr marL="0" indent="0">
              <a:buNone/>
            </a:pPr>
            <a:r>
              <a:rPr lang="en-GB" dirty="0"/>
              <a:t>To face the brave was the delight</a:t>
            </a:r>
          </a:p>
          <a:p>
            <a:pPr marL="0" indent="0">
              <a:buNone/>
            </a:pPr>
            <a:r>
              <a:rPr lang="en-GB" dirty="0"/>
              <a:t>Which former British heroes knew;</a:t>
            </a:r>
          </a:p>
          <a:p>
            <a:pPr marL="0" indent="0">
              <a:buNone/>
            </a:pPr>
            <a:r>
              <a:rPr lang="en-GB" dirty="0"/>
              <a:t>To combat those who </a:t>
            </a:r>
            <a:r>
              <a:rPr lang="en-GB" i="1" dirty="0"/>
              <a:t>could not</a:t>
            </a:r>
            <a:r>
              <a:rPr lang="en-GB" dirty="0"/>
              <a:t> fight;</a:t>
            </a:r>
          </a:p>
          <a:p>
            <a:pPr marL="0" indent="0">
              <a:buNone/>
            </a:pPr>
            <a:r>
              <a:rPr lang="en-GB" dirty="0"/>
              <a:t>Was all the pride of </a:t>
            </a:r>
            <a:r>
              <a:rPr lang="en-GB" dirty="0" err="1"/>
              <a:t>Peterloo</a:t>
            </a:r>
            <a:r>
              <a:rPr lang="en-GB" dirty="0"/>
              <a:t>.</a:t>
            </a:r>
          </a:p>
          <a:p>
            <a:pPr marL="0" indent="0">
              <a:buNone/>
            </a:pPr>
            <a:r>
              <a:rPr lang="en-GB" dirty="0"/>
              <a:t> </a:t>
            </a:r>
          </a:p>
          <a:p>
            <a:pPr marL="0" indent="0">
              <a:buNone/>
            </a:pPr>
            <a:r>
              <a:rPr lang="en-GB" dirty="0"/>
              <a:t>Man once was wont to fight with man,</a:t>
            </a:r>
          </a:p>
          <a:p>
            <a:pPr marL="0" indent="0">
              <a:buNone/>
            </a:pPr>
            <a:r>
              <a:rPr lang="en-GB" dirty="0"/>
              <a:t>But these would sabre </a:t>
            </a:r>
            <a:r>
              <a:rPr lang="en-GB" i="1" dirty="0"/>
              <a:t>woman </a:t>
            </a:r>
            <a:r>
              <a:rPr lang="en-GB" dirty="0"/>
              <a:t>too,</a:t>
            </a:r>
          </a:p>
          <a:p>
            <a:pPr marL="0" indent="0">
              <a:buNone/>
            </a:pPr>
            <a:r>
              <a:rPr lang="en-GB" dirty="0"/>
              <a:t>So high their matchless courage ran,</a:t>
            </a:r>
          </a:p>
          <a:p>
            <a:pPr marL="0" indent="0">
              <a:buNone/>
            </a:pPr>
            <a:r>
              <a:rPr lang="en-GB" dirty="0"/>
              <a:t>On the great day of </a:t>
            </a:r>
            <a:r>
              <a:rPr lang="en-GB" dirty="0" err="1"/>
              <a:t>Peterloo</a:t>
            </a:r>
            <a:r>
              <a:rPr lang="en-GB" dirty="0"/>
              <a:t>.</a:t>
            </a:r>
          </a:p>
          <a:p>
            <a:pPr marL="0" indent="0">
              <a:buNone/>
            </a:pPr>
            <a:endParaRPr lang="en-GB" dirty="0"/>
          </a:p>
        </p:txBody>
      </p:sp>
      <p:pic>
        <p:nvPicPr>
          <p:cNvPr id="6" name="Pride Of Peterloo MIX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9687791" y="2909543"/>
            <a:ext cx="609600" cy="609600"/>
          </a:xfrm>
          <a:prstGeom prst="rect">
            <a:avLst/>
          </a:prstGeom>
        </p:spPr>
      </p:pic>
    </p:spTree>
    <p:extLst>
      <p:ext uri="{BB962C8B-B14F-4D97-AF65-F5344CB8AC3E}">
        <p14:creationId xmlns:p14="http://schemas.microsoft.com/office/powerpoint/2010/main" val="1251250180"/>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11879" fill="hold"/>
                                        <p:tgtEl>
                                          <p:spTgt spid="6"/>
                                        </p:tgtEl>
                                      </p:cBhvr>
                                    </p:cmd>
                                  </p:childTnLst>
                                </p:cTn>
                              </p:par>
                            </p:childTnLst>
                          </p:cTn>
                        </p:par>
                      </p:childTnLst>
                    </p:cTn>
                  </p:par>
                </p:childTnLst>
              </p:cTn>
              <p:nextCondLst>
                <p:cond evt="onClick" delay="0">
                  <p:tgtEl>
                    <p:spTgt spid="6"/>
                  </p:tgtEl>
                </p:cond>
              </p:nextCondLst>
            </p:seq>
            <p:audio>
              <p:cMediaNode vol="80000">
                <p:cTn id="7" fill="hold" display="0">
                  <p:stCondLst>
                    <p:cond delay="indefinite"/>
                  </p:stCondLst>
                  <p:endCondLst>
                    <p:cond evt="onStopAudio" delay="0">
                      <p:tgtEl>
                        <p:sldTgt/>
                      </p:tgtEl>
                    </p:cond>
                  </p:endCondLst>
                </p:cTn>
                <p:tgtEl>
                  <p:spTgt spid="6"/>
                </p:tgtEl>
              </p:cMediaNode>
            </p:audio>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Meeting At Peterloo MIX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887691" y="2708564"/>
            <a:ext cx="609600" cy="609600"/>
          </a:xfrm>
          <a:prstGeom prst="rect">
            <a:avLst/>
          </a:prstGeom>
        </p:spPr>
      </p:pic>
      <p:pic>
        <p:nvPicPr>
          <p:cNvPr id="3" name="Picture 2"/>
          <p:cNvPicPr>
            <a:picLocks noChangeAspect="1"/>
          </p:cNvPicPr>
          <p:nvPr/>
        </p:nvPicPr>
        <p:blipFill rotWithShape="1">
          <a:blip r:embed="rId6"/>
          <a:srcRect l="12509" t="8940" r="45080" b="20758"/>
          <a:stretch/>
        </p:blipFill>
        <p:spPr>
          <a:xfrm>
            <a:off x="4260273" y="164087"/>
            <a:ext cx="3086100" cy="6308154"/>
          </a:xfrm>
          <a:prstGeom prst="rect">
            <a:avLst/>
          </a:prstGeom>
        </p:spPr>
      </p:pic>
      <p:sp>
        <p:nvSpPr>
          <p:cNvPr id="4" name="Rectangle 3"/>
          <p:cNvSpPr/>
          <p:nvPr/>
        </p:nvSpPr>
        <p:spPr>
          <a:xfrm>
            <a:off x="8096032" y="6008316"/>
            <a:ext cx="2546210" cy="369332"/>
          </a:xfrm>
          <a:prstGeom prst="rect">
            <a:avLst/>
          </a:prstGeom>
        </p:spPr>
        <p:txBody>
          <a:bodyPr wrap="none">
            <a:spAutoFit/>
          </a:bodyPr>
          <a:lstStyle/>
          <a:p>
            <a:r>
              <a:rPr lang="en-GB" dirty="0"/>
              <a:t>ballads.bodleian.ox.ac.uk</a:t>
            </a:r>
          </a:p>
        </p:txBody>
      </p:sp>
    </p:spTree>
    <p:extLst>
      <p:ext uri="{BB962C8B-B14F-4D97-AF65-F5344CB8AC3E}">
        <p14:creationId xmlns:p14="http://schemas.microsoft.com/office/powerpoint/2010/main" val="1958738494"/>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38132" fill="hold"/>
                                        <p:tgtEl>
                                          <p:spTgt spid="2"/>
                                        </p:tgtEl>
                                      </p:cBhvr>
                                    </p:cmd>
                                  </p:childTnLst>
                                </p:cTn>
                              </p:par>
                            </p:childTnLst>
                          </p:cTn>
                        </p:par>
                      </p:childTnLst>
                    </p:cTn>
                  </p:par>
                </p:childTnLst>
              </p:cTn>
              <p:nextCondLst>
                <p:cond evt="onClick" delay="0">
                  <p:tgtEl>
                    <p:spTgt spid="2"/>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7742A528-B5BC-48B8-92DE-9C2B44451A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A screenshot of a black screen&#10;&#10;Description automatically generated">
            <a:extLst>
              <a:ext uri="{FF2B5EF4-FFF2-40B4-BE49-F238E27FC236}">
                <a16:creationId xmlns:a16="http://schemas.microsoft.com/office/drawing/2014/main" id="{7BFB03B7-AF0E-9030-E0CF-805C536BF82B}"/>
              </a:ext>
            </a:extLst>
          </p:cNvPr>
          <p:cNvPicPr>
            <a:picLocks noChangeAspect="1"/>
          </p:cNvPicPr>
          <p:nvPr/>
        </p:nvPicPr>
        <p:blipFill rotWithShape="1">
          <a:blip r:embed="rId3"/>
          <a:srcRect r="-1" b="969"/>
          <a:stretch/>
        </p:blipFill>
        <p:spPr>
          <a:xfrm>
            <a:off x="1366347" y="433410"/>
            <a:ext cx="9459306" cy="5854700"/>
          </a:xfrm>
          <a:custGeom>
            <a:avLst/>
            <a:gdLst/>
            <a:ahLst/>
            <a:cxnLst/>
            <a:rect l="l" t="t" r="r" b="b"/>
            <a:pathLst>
              <a:path w="8500451" h="5783926">
                <a:moveTo>
                  <a:pt x="4814568" y="604"/>
                </a:moveTo>
                <a:cubicBezTo>
                  <a:pt x="5041344" y="3294"/>
                  <a:pt x="5267019" y="14348"/>
                  <a:pt x="5493575" y="21000"/>
                </a:cubicBezTo>
                <a:cubicBezTo>
                  <a:pt x="5987120" y="36130"/>
                  <a:pt x="6483273" y="35607"/>
                  <a:pt x="6977859" y="46564"/>
                </a:cubicBezTo>
                <a:cubicBezTo>
                  <a:pt x="7286195" y="53346"/>
                  <a:pt x="7590877" y="77867"/>
                  <a:pt x="7880953" y="154038"/>
                </a:cubicBezTo>
                <a:cubicBezTo>
                  <a:pt x="7921646" y="164993"/>
                  <a:pt x="7967557" y="167081"/>
                  <a:pt x="7998861" y="193166"/>
                </a:cubicBezTo>
                <a:cubicBezTo>
                  <a:pt x="8033815" y="222382"/>
                  <a:pt x="8019729" y="265163"/>
                  <a:pt x="7968600" y="273511"/>
                </a:cubicBezTo>
                <a:cubicBezTo>
                  <a:pt x="7903386" y="284466"/>
                  <a:pt x="7836607" y="287597"/>
                  <a:pt x="7764609" y="294901"/>
                </a:cubicBezTo>
                <a:cubicBezTo>
                  <a:pt x="7792260" y="335073"/>
                  <a:pt x="7859040" y="304814"/>
                  <a:pt x="7876257" y="354899"/>
                </a:cubicBezTo>
                <a:cubicBezTo>
                  <a:pt x="7799043" y="389332"/>
                  <a:pt x="7705656" y="366898"/>
                  <a:pt x="7631049" y="400810"/>
                </a:cubicBezTo>
                <a:cubicBezTo>
                  <a:pt x="7633137" y="424287"/>
                  <a:pt x="7649831" y="426374"/>
                  <a:pt x="7663396" y="432635"/>
                </a:cubicBezTo>
                <a:cubicBezTo>
                  <a:pt x="7676961" y="438373"/>
                  <a:pt x="7710871" y="430026"/>
                  <a:pt x="7696264" y="462894"/>
                </a:cubicBezTo>
                <a:cubicBezTo>
                  <a:pt x="7541315" y="482719"/>
                  <a:pt x="7393147" y="550021"/>
                  <a:pt x="7229849" y="540630"/>
                </a:cubicBezTo>
                <a:cubicBezTo>
                  <a:pt x="7431755" y="558890"/>
                  <a:pt x="7602355" y="633496"/>
                  <a:pt x="7780782" y="683059"/>
                </a:cubicBezTo>
                <a:cubicBezTo>
                  <a:pt x="7773479" y="741491"/>
                  <a:pt x="7701483" y="718014"/>
                  <a:pt x="7680613" y="759751"/>
                </a:cubicBezTo>
                <a:cubicBezTo>
                  <a:pt x="7794869" y="788967"/>
                  <a:pt x="7904429" y="823401"/>
                  <a:pt x="7998861" y="880789"/>
                </a:cubicBezTo>
                <a:cubicBezTo>
                  <a:pt x="8083901" y="932439"/>
                  <a:pt x="8164765" y="989306"/>
                  <a:pt x="8257111" y="1031566"/>
                </a:cubicBezTo>
                <a:cubicBezTo>
                  <a:pt x="8354150" y="1075912"/>
                  <a:pt x="8413103" y="1132779"/>
                  <a:pt x="8402148" y="1229819"/>
                </a:cubicBezTo>
                <a:cubicBezTo>
                  <a:pt x="8397452" y="1269468"/>
                  <a:pt x="8409973" y="1302859"/>
                  <a:pt x="8453275" y="1318510"/>
                </a:cubicBezTo>
                <a:cubicBezTo>
                  <a:pt x="8507013" y="1337814"/>
                  <a:pt x="8501275" y="1367029"/>
                  <a:pt x="8499187" y="1411897"/>
                </a:cubicBezTo>
                <a:cubicBezTo>
                  <a:pt x="8496056" y="1465634"/>
                  <a:pt x="8468406" y="1486504"/>
                  <a:pt x="8419885" y="1504764"/>
                </a:cubicBezTo>
                <a:cubicBezTo>
                  <a:pt x="8350497" y="1530327"/>
                  <a:pt x="8349975" y="1569978"/>
                  <a:pt x="8368237" y="1617454"/>
                </a:cubicBezTo>
                <a:cubicBezTo>
                  <a:pt x="8378149" y="1643540"/>
                  <a:pt x="8393278" y="1664409"/>
                  <a:pt x="8415713" y="1683712"/>
                </a:cubicBezTo>
                <a:cubicBezTo>
                  <a:pt x="8493448" y="1751014"/>
                  <a:pt x="8492927" y="1752056"/>
                  <a:pt x="8416755" y="1831880"/>
                </a:cubicBezTo>
                <a:cubicBezTo>
                  <a:pt x="8396408" y="1853269"/>
                  <a:pt x="8374496" y="1867356"/>
                  <a:pt x="8383888" y="1901790"/>
                </a:cubicBezTo>
                <a:cubicBezTo>
                  <a:pt x="8415713" y="2016046"/>
                  <a:pt x="8411538" y="2016046"/>
                  <a:pt x="8283717" y="2053609"/>
                </a:cubicBezTo>
                <a:cubicBezTo>
                  <a:pt x="8254501" y="2062479"/>
                  <a:pt x="8215373" y="2054653"/>
                  <a:pt x="8198678" y="2087521"/>
                </a:cubicBezTo>
                <a:cubicBezTo>
                  <a:pt x="8209113" y="2111521"/>
                  <a:pt x="8184591" y="2690625"/>
                  <a:pt x="8207547" y="2700017"/>
                </a:cubicBezTo>
                <a:cubicBezTo>
                  <a:pt x="8387017" y="2773578"/>
                  <a:pt x="8409451" y="2860184"/>
                  <a:pt x="8269632" y="2996352"/>
                </a:cubicBezTo>
                <a:cubicBezTo>
                  <a:pt x="8175722" y="3087653"/>
                  <a:pt x="8186677" y="3236864"/>
                  <a:pt x="8225807" y="3330251"/>
                </a:cubicBezTo>
                <a:cubicBezTo>
                  <a:pt x="8373452" y="3371467"/>
                  <a:pt x="8341107" y="3481027"/>
                  <a:pt x="8370845" y="3577023"/>
                </a:cubicBezTo>
                <a:cubicBezTo>
                  <a:pt x="8392757" y="3649020"/>
                  <a:pt x="8306673" y="3639107"/>
                  <a:pt x="8310847" y="3671976"/>
                </a:cubicBezTo>
                <a:cubicBezTo>
                  <a:pt x="8365105" y="3711626"/>
                  <a:pt x="8437624" y="3724148"/>
                  <a:pt x="8479884" y="3778406"/>
                </a:cubicBezTo>
                <a:cubicBezTo>
                  <a:pt x="8403713" y="3818056"/>
                  <a:pt x="8365105" y="3873880"/>
                  <a:pt x="8322845" y="3929703"/>
                </a:cubicBezTo>
                <a:cubicBezTo>
                  <a:pt x="8254501" y="4020482"/>
                  <a:pt x="8161635" y="4097174"/>
                  <a:pt x="8063031" y="4166563"/>
                </a:cubicBezTo>
                <a:cubicBezTo>
                  <a:pt x="8012947" y="4649674"/>
                  <a:pt x="7851215" y="5156783"/>
                  <a:pt x="7833475" y="5181825"/>
                </a:cubicBezTo>
                <a:cubicBezTo>
                  <a:pt x="7760436" y="5174520"/>
                  <a:pt x="7618528" y="5466682"/>
                  <a:pt x="7495403" y="5493812"/>
                </a:cubicBezTo>
                <a:cubicBezTo>
                  <a:pt x="7366017" y="5523550"/>
                  <a:pt x="5441925" y="5797973"/>
                  <a:pt x="5148199" y="5783364"/>
                </a:cubicBezTo>
                <a:cubicBezTo>
                  <a:pt x="3551743" y="5705628"/>
                  <a:pt x="3505310" y="5598155"/>
                  <a:pt x="3505310" y="5598155"/>
                </a:cubicBezTo>
                <a:cubicBezTo>
                  <a:pt x="3505310" y="5598155"/>
                  <a:pt x="3596089" y="5571548"/>
                  <a:pt x="3675390" y="5541287"/>
                </a:cubicBezTo>
                <a:cubicBezTo>
                  <a:pt x="3627392" y="5542853"/>
                  <a:pt x="3579395" y="5543896"/>
                  <a:pt x="3531919" y="5542331"/>
                </a:cubicBezTo>
                <a:cubicBezTo>
                  <a:pt x="3164108" y="5531375"/>
                  <a:pt x="3500093" y="5511028"/>
                  <a:pt x="3138022" y="5469291"/>
                </a:cubicBezTo>
                <a:cubicBezTo>
                  <a:pt x="2527092" y="5398860"/>
                  <a:pt x="2618913" y="5380598"/>
                  <a:pt x="2058068" y="5181825"/>
                </a:cubicBezTo>
                <a:cubicBezTo>
                  <a:pt x="2008504" y="5164086"/>
                  <a:pt x="1660519" y="5056613"/>
                  <a:pt x="1447659" y="5044613"/>
                </a:cubicBezTo>
                <a:cubicBezTo>
                  <a:pt x="1391313" y="5041483"/>
                  <a:pt x="1329751" y="5042527"/>
                  <a:pt x="1281230" y="4977311"/>
                </a:cubicBezTo>
                <a:cubicBezTo>
                  <a:pt x="1429920" y="4979399"/>
                  <a:pt x="1557741" y="4979399"/>
                  <a:pt x="1696518" y="4945487"/>
                </a:cubicBezTo>
                <a:cubicBezTo>
                  <a:pt x="1622434" y="4898532"/>
                  <a:pt x="1537394" y="4938705"/>
                  <a:pt x="1478440" y="4905836"/>
                </a:cubicBezTo>
                <a:cubicBezTo>
                  <a:pt x="1423138" y="4875577"/>
                  <a:pt x="1375140" y="4871404"/>
                  <a:pt x="1318795" y="4919401"/>
                </a:cubicBezTo>
                <a:cubicBezTo>
                  <a:pt x="1289578" y="4944443"/>
                  <a:pt x="1237928" y="4939747"/>
                  <a:pt x="1208190" y="4925140"/>
                </a:cubicBezTo>
                <a:cubicBezTo>
                  <a:pt x="1049066" y="4846360"/>
                  <a:pt x="1052718" y="4847404"/>
                  <a:pt x="875857" y="4867751"/>
                </a:cubicBezTo>
                <a:cubicBezTo>
                  <a:pt x="763166" y="4880272"/>
                  <a:pt x="648388" y="4902706"/>
                  <a:pt x="545088" y="4889141"/>
                </a:cubicBezTo>
                <a:cubicBezTo>
                  <a:pt x="532045" y="4859403"/>
                  <a:pt x="543522" y="4845839"/>
                  <a:pt x="558131" y="4841666"/>
                </a:cubicBezTo>
                <a:cubicBezTo>
                  <a:pt x="796034" y="4776973"/>
                  <a:pt x="840379" y="4702889"/>
                  <a:pt x="1081413" y="4662717"/>
                </a:cubicBezTo>
                <a:cubicBezTo>
                  <a:pt x="1099151" y="4617327"/>
                  <a:pt x="1011503" y="4609500"/>
                  <a:pt x="1052718" y="4564633"/>
                </a:cubicBezTo>
                <a:cubicBezTo>
                  <a:pt x="1127846" y="4529678"/>
                  <a:pt x="1216016" y="4570894"/>
                  <a:pt x="1290622" y="4525505"/>
                </a:cubicBezTo>
                <a:cubicBezTo>
                  <a:pt x="1277579" y="4493158"/>
                  <a:pt x="1214972" y="4516636"/>
                  <a:pt x="1217581" y="4482202"/>
                </a:cubicBezTo>
                <a:cubicBezTo>
                  <a:pt x="1220712" y="4442552"/>
                  <a:pt x="1264536" y="4448813"/>
                  <a:pt x="1294796" y="4451421"/>
                </a:cubicBezTo>
                <a:cubicBezTo>
                  <a:pt x="1441398" y="4464985"/>
                  <a:pt x="1568696" y="4390902"/>
                  <a:pt x="1709040" y="4365860"/>
                </a:cubicBezTo>
                <a:cubicBezTo>
                  <a:pt x="1559306" y="4303253"/>
                  <a:pt x="686474" y="4353338"/>
                  <a:pt x="530479" y="4334034"/>
                </a:cubicBezTo>
                <a:cubicBezTo>
                  <a:pt x="367182" y="4314210"/>
                  <a:pt x="107367" y="4261516"/>
                  <a:pt x="174146" y="4244821"/>
                </a:cubicBezTo>
                <a:cubicBezTo>
                  <a:pt x="249796" y="4225518"/>
                  <a:pt x="519524" y="3996484"/>
                  <a:pt x="596216" y="3986050"/>
                </a:cubicBezTo>
                <a:cubicBezTo>
                  <a:pt x="685430" y="3974050"/>
                  <a:pt x="703169" y="3957876"/>
                  <a:pt x="820554" y="3875967"/>
                </a:cubicBezTo>
                <a:cubicBezTo>
                  <a:pt x="897769" y="3822230"/>
                  <a:pt x="576391" y="3939094"/>
                  <a:pt x="451179" y="3901009"/>
                </a:cubicBezTo>
                <a:cubicBezTo>
                  <a:pt x="405268" y="3886923"/>
                  <a:pt x="729255" y="3738233"/>
                  <a:pt x="729255" y="3711105"/>
                </a:cubicBezTo>
                <a:cubicBezTo>
                  <a:pt x="729255" y="3682409"/>
                  <a:pt x="700038" y="3676150"/>
                  <a:pt x="672387" y="3676150"/>
                </a:cubicBezTo>
                <a:cubicBezTo>
                  <a:pt x="610824" y="3676150"/>
                  <a:pt x="629606" y="3651106"/>
                  <a:pt x="568043" y="3652673"/>
                </a:cubicBezTo>
                <a:cubicBezTo>
                  <a:pt x="748558" y="3580154"/>
                  <a:pt x="860205" y="3599458"/>
                  <a:pt x="1038632" y="3533198"/>
                </a:cubicBezTo>
                <a:cubicBezTo>
                  <a:pt x="1125760" y="3500852"/>
                  <a:pt x="817425" y="3393378"/>
                  <a:pt x="907160" y="3365206"/>
                </a:cubicBezTo>
                <a:cubicBezTo>
                  <a:pt x="941071" y="3354249"/>
                  <a:pt x="986461" y="3365727"/>
                  <a:pt x="1009938" y="3327120"/>
                </a:cubicBezTo>
                <a:cubicBezTo>
                  <a:pt x="972897" y="3296340"/>
                  <a:pt x="923855" y="3309904"/>
                  <a:pt x="886812" y="3322425"/>
                </a:cubicBezTo>
                <a:cubicBezTo>
                  <a:pt x="792381" y="3354772"/>
                  <a:pt x="799165" y="3346946"/>
                  <a:pt x="789773" y="3322947"/>
                </a:cubicBezTo>
                <a:cubicBezTo>
                  <a:pt x="758993" y="3241037"/>
                  <a:pt x="682822" y="3267123"/>
                  <a:pt x="615520" y="3280688"/>
                </a:cubicBezTo>
                <a:cubicBezTo>
                  <a:pt x="412050" y="3321382"/>
                  <a:pt x="205972" y="3309904"/>
                  <a:pt x="3023" y="3351641"/>
                </a:cubicBezTo>
                <a:cubicBezTo>
                  <a:pt x="-18888" y="3356337"/>
                  <a:pt x="83890" y="3262949"/>
                  <a:pt x="132409" y="3251993"/>
                </a:cubicBezTo>
                <a:cubicBezTo>
                  <a:pt x="185103" y="3240516"/>
                  <a:pt x="249796" y="3248863"/>
                  <a:pt x="287360" y="3195127"/>
                </a:cubicBezTo>
                <a:cubicBezTo>
                  <a:pt x="220579" y="3181561"/>
                  <a:pt x="144410" y="3207647"/>
                  <a:pt x="78150" y="3164866"/>
                </a:cubicBezTo>
                <a:cubicBezTo>
                  <a:pt x="225276" y="3105913"/>
                  <a:pt x="371878" y="3107999"/>
                  <a:pt x="498655" y="3069914"/>
                </a:cubicBezTo>
                <a:cubicBezTo>
                  <a:pt x="510133" y="2999483"/>
                  <a:pt x="426658" y="3025046"/>
                  <a:pt x="396399" y="2984874"/>
                </a:cubicBezTo>
                <a:cubicBezTo>
                  <a:pt x="1351140" y="2916007"/>
                  <a:pt x="817946" y="2712537"/>
                  <a:pt x="658822" y="2601411"/>
                </a:cubicBezTo>
                <a:cubicBezTo>
                  <a:pt x="605607" y="2564370"/>
                  <a:pt x="1164888" y="2388551"/>
                  <a:pt x="1183148" y="2383856"/>
                </a:cubicBezTo>
                <a:cubicBezTo>
                  <a:pt x="1229581" y="2372900"/>
                  <a:pt x="1413747" y="2380725"/>
                  <a:pt x="1451311" y="2366639"/>
                </a:cubicBezTo>
                <a:cubicBezTo>
                  <a:pt x="1499309" y="2348901"/>
                  <a:pt x="1340706" y="2318120"/>
                  <a:pt x="1376184" y="2296729"/>
                </a:cubicBezTo>
                <a:cubicBezTo>
                  <a:pt x="1625043" y="2145953"/>
                  <a:pt x="1642780" y="1919006"/>
                  <a:pt x="1572870" y="1902834"/>
                </a:cubicBezTo>
                <a:cubicBezTo>
                  <a:pt x="1500353" y="1886138"/>
                  <a:pt x="1429399" y="1899181"/>
                  <a:pt x="1362097" y="1926311"/>
                </a:cubicBezTo>
                <a:cubicBezTo>
                  <a:pt x="1252536" y="1970656"/>
                  <a:pt x="493960" y="1907528"/>
                  <a:pt x="281620" y="1943006"/>
                </a:cubicBezTo>
                <a:cubicBezTo>
                  <a:pt x="249274" y="1948223"/>
                  <a:pt x="205451" y="1971700"/>
                  <a:pt x="174669" y="1927876"/>
                </a:cubicBezTo>
                <a:cubicBezTo>
                  <a:pt x="393269" y="1785969"/>
                  <a:pt x="673952" y="1826663"/>
                  <a:pt x="918115" y="1730145"/>
                </a:cubicBezTo>
                <a:cubicBezTo>
                  <a:pt x="822119" y="1663886"/>
                  <a:pt x="724558" y="1667017"/>
                  <a:pt x="624389" y="1676929"/>
                </a:cubicBezTo>
                <a:cubicBezTo>
                  <a:pt x="598304" y="1679538"/>
                  <a:pt x="562826" y="1683190"/>
                  <a:pt x="556565" y="1655539"/>
                </a:cubicBezTo>
                <a:cubicBezTo>
                  <a:pt x="548739" y="1620584"/>
                  <a:pt x="590999" y="1614323"/>
                  <a:pt x="618650" y="1600237"/>
                </a:cubicBezTo>
                <a:cubicBezTo>
                  <a:pt x="660909" y="1578325"/>
                  <a:pt x="723515" y="1604410"/>
                  <a:pt x="775165" y="1544413"/>
                </a:cubicBezTo>
                <a:cubicBezTo>
                  <a:pt x="618650" y="1558500"/>
                  <a:pt x="486656" y="1583021"/>
                  <a:pt x="348401" y="1624758"/>
                </a:cubicBezTo>
                <a:cubicBezTo>
                  <a:pt x="360400" y="1587717"/>
                  <a:pt x="402137" y="1570499"/>
                  <a:pt x="378660" y="1539719"/>
                </a:cubicBezTo>
                <a:cubicBezTo>
                  <a:pt x="360922" y="1516763"/>
                  <a:pt x="310316" y="1505806"/>
                  <a:pt x="336402" y="1463025"/>
                </a:cubicBezTo>
                <a:cubicBezTo>
                  <a:pt x="409963" y="1417636"/>
                  <a:pt x="514307" y="1429636"/>
                  <a:pt x="576913" y="1364421"/>
                </a:cubicBezTo>
                <a:cubicBezTo>
                  <a:pt x="665605" y="1271556"/>
                  <a:pt x="803338" y="1239731"/>
                  <a:pt x="911856" y="1171908"/>
                </a:cubicBezTo>
                <a:cubicBezTo>
                  <a:pt x="947853" y="1149995"/>
                  <a:pt x="1184192" y="1073303"/>
                  <a:pt x="1247841" y="1048782"/>
                </a:cubicBezTo>
                <a:cubicBezTo>
                  <a:pt x="1336532" y="1014349"/>
                  <a:pt x="1437746" y="1002349"/>
                  <a:pt x="1524872" y="939221"/>
                </a:cubicBezTo>
                <a:cubicBezTo>
                  <a:pt x="1439310" y="926178"/>
                  <a:pt x="1369923" y="985133"/>
                  <a:pt x="1267145" y="956439"/>
                </a:cubicBezTo>
                <a:cubicBezTo>
                  <a:pt x="1429920" y="895398"/>
                  <a:pt x="1579131" y="867746"/>
                  <a:pt x="1697039" y="783749"/>
                </a:cubicBezTo>
                <a:cubicBezTo>
                  <a:pt x="1711648" y="773315"/>
                  <a:pt x="1740342" y="776446"/>
                  <a:pt x="1762255" y="772794"/>
                </a:cubicBezTo>
                <a:cubicBezTo>
                  <a:pt x="1992852" y="735752"/>
                  <a:pt x="2224495" y="704449"/>
                  <a:pt x="2452486" y="650712"/>
                </a:cubicBezTo>
                <a:cubicBezTo>
                  <a:pt x="2504136" y="638191"/>
                  <a:pt x="2595436" y="635061"/>
                  <a:pt x="2586045" y="590193"/>
                </a:cubicBezTo>
                <a:cubicBezTo>
                  <a:pt x="2571959" y="522891"/>
                  <a:pt x="2486919" y="570889"/>
                  <a:pt x="2432138" y="577150"/>
                </a:cubicBezTo>
                <a:cubicBezTo>
                  <a:pt x="2262059" y="597497"/>
                  <a:pt x="2091979" y="632974"/>
                  <a:pt x="1919291" y="613149"/>
                </a:cubicBezTo>
                <a:cubicBezTo>
                  <a:pt x="2035633" y="588107"/>
                  <a:pt x="2151455" y="562542"/>
                  <a:pt x="2267799" y="537499"/>
                </a:cubicBezTo>
                <a:cubicBezTo>
                  <a:pt x="2134238" y="546368"/>
                  <a:pt x="2017896" y="487936"/>
                  <a:pt x="1887988" y="514022"/>
                </a:cubicBezTo>
                <a:cubicBezTo>
                  <a:pt x="1846250" y="522370"/>
                  <a:pt x="1802427" y="495762"/>
                  <a:pt x="1798252" y="454546"/>
                </a:cubicBezTo>
                <a:cubicBezTo>
                  <a:pt x="1793557" y="421678"/>
                  <a:pt x="1832686" y="407071"/>
                  <a:pt x="1862424" y="396636"/>
                </a:cubicBezTo>
                <a:cubicBezTo>
                  <a:pt x="1938595" y="370028"/>
                  <a:pt x="1999113" y="291250"/>
                  <a:pt x="2096675" y="332987"/>
                </a:cubicBezTo>
                <a:cubicBezTo>
                  <a:pt x="2158237" y="267250"/>
                  <a:pt x="2256320" y="256816"/>
                  <a:pt x="2335621" y="239600"/>
                </a:cubicBezTo>
                <a:cubicBezTo>
                  <a:pt x="2588654" y="185341"/>
                  <a:pt x="2845338" y="143081"/>
                  <a:pt x="3102023" y="107082"/>
                </a:cubicBezTo>
                <a:cubicBezTo>
                  <a:pt x="3270538" y="83605"/>
                  <a:pt x="3444270" y="93518"/>
                  <a:pt x="3611219" y="63780"/>
                </a:cubicBezTo>
                <a:cubicBezTo>
                  <a:pt x="3937814" y="5869"/>
                  <a:pt x="4262322" y="7436"/>
                  <a:pt x="4587352" y="1175"/>
                </a:cubicBezTo>
                <a:cubicBezTo>
                  <a:pt x="4663262" y="-260"/>
                  <a:pt x="4738976" y="-293"/>
                  <a:pt x="4814568" y="604"/>
                </a:cubicBezTo>
                <a:close/>
              </a:path>
            </a:pathLst>
          </a:custGeom>
        </p:spPr>
      </p:pic>
    </p:spTree>
    <p:extLst>
      <p:ext uri="{BB962C8B-B14F-4D97-AF65-F5344CB8AC3E}">
        <p14:creationId xmlns:p14="http://schemas.microsoft.com/office/powerpoint/2010/main" val="34599199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743AA782-23D1-4521-8CAD-47662984AA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2C76228-CF38-D049-932B-DC6BBDB44AE1}"/>
              </a:ext>
            </a:extLst>
          </p:cNvPr>
          <p:cNvSpPr>
            <a:spLocks noGrp="1"/>
          </p:cNvSpPr>
          <p:nvPr>
            <p:ph type="title"/>
          </p:nvPr>
        </p:nvSpPr>
        <p:spPr>
          <a:xfrm>
            <a:off x="630936" y="640080"/>
            <a:ext cx="4818888" cy="1481328"/>
          </a:xfrm>
        </p:spPr>
        <p:txBody>
          <a:bodyPr anchor="b">
            <a:normAutofit/>
          </a:bodyPr>
          <a:lstStyle/>
          <a:p>
            <a:r>
              <a:rPr lang="en-US" sz="3800" dirty="0"/>
              <a:t>Teacher as Researcher: Current Project</a:t>
            </a:r>
          </a:p>
        </p:txBody>
      </p:sp>
      <p:sp>
        <p:nvSpPr>
          <p:cNvPr id="19" name="sketch line">
            <a:extLst>
              <a:ext uri="{FF2B5EF4-FFF2-40B4-BE49-F238E27FC236}">
                <a16:creationId xmlns:a16="http://schemas.microsoft.com/office/drawing/2014/main" id="{650D18FE-0824-4A46-B22C-A86B52E578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372868"/>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BCF88F69-C01E-1841-879B-F1D007B96D55}"/>
              </a:ext>
            </a:extLst>
          </p:cNvPr>
          <p:cNvSpPr>
            <a:spLocks noGrp="1"/>
          </p:cNvSpPr>
          <p:nvPr>
            <p:ph idx="1"/>
          </p:nvPr>
        </p:nvSpPr>
        <p:spPr>
          <a:xfrm>
            <a:off x="630936" y="2660904"/>
            <a:ext cx="4818888" cy="1234440"/>
          </a:xfrm>
        </p:spPr>
        <p:txBody>
          <a:bodyPr anchor="t">
            <a:normAutofit/>
          </a:bodyPr>
          <a:lstStyle/>
          <a:p>
            <a:r>
              <a:rPr lang="en-US" sz="2200" dirty="0"/>
              <a:t>John Stafford’s Life and Legacy in Song (book, forthcoming)</a:t>
            </a:r>
          </a:p>
        </p:txBody>
      </p:sp>
      <p:pic>
        <p:nvPicPr>
          <p:cNvPr id="4" name="Picture 3">
            <a:extLst>
              <a:ext uri="{FF2B5EF4-FFF2-40B4-BE49-F238E27FC236}">
                <a16:creationId xmlns:a16="http://schemas.microsoft.com/office/drawing/2014/main" id="{1A16F273-F5AC-FF5B-1068-FA3871588DD4}"/>
              </a:ext>
            </a:extLst>
          </p:cNvPr>
          <p:cNvPicPr>
            <a:picLocks noChangeAspect="1"/>
          </p:cNvPicPr>
          <p:nvPr/>
        </p:nvPicPr>
        <p:blipFill>
          <a:blip r:embed="rId3"/>
          <a:stretch>
            <a:fillRect/>
          </a:stretch>
        </p:blipFill>
        <p:spPr>
          <a:xfrm>
            <a:off x="7057568" y="640080"/>
            <a:ext cx="3541928" cy="5577840"/>
          </a:xfrm>
          <a:prstGeom prst="rect">
            <a:avLst/>
          </a:prstGeom>
        </p:spPr>
      </p:pic>
    </p:spTree>
    <p:extLst>
      <p:ext uri="{BB962C8B-B14F-4D97-AF65-F5344CB8AC3E}">
        <p14:creationId xmlns:p14="http://schemas.microsoft.com/office/powerpoint/2010/main" val="41682628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289ED1AA-8684-4D37-B208-8777E1A778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Graphic 33">
            <a:extLst>
              <a:ext uri="{FF2B5EF4-FFF2-40B4-BE49-F238E27FC236}">
                <a16:creationId xmlns:a16="http://schemas.microsoft.com/office/drawing/2014/main" id="{4180E01B-B1F4-437C-807D-1C930718EE6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10784" y="0"/>
            <a:ext cx="9570431" cy="6858000"/>
          </a:xfrm>
          <a:custGeom>
            <a:avLst/>
            <a:gdLst>
              <a:gd name="connsiteX0" fmla="*/ 7178288 w 7187261"/>
              <a:gd name="connsiteY0" fmla="*/ 2604802 h 5150263"/>
              <a:gd name="connsiteX1" fmla="*/ 7169335 w 7187261"/>
              <a:gd name="connsiteY1" fmla="*/ 2328577 h 5150263"/>
              <a:gd name="connsiteX2" fmla="*/ 7060845 w 7187261"/>
              <a:gd name="connsiteY2" fmla="*/ 1661160 h 5150263"/>
              <a:gd name="connsiteX3" fmla="*/ 6212263 w 7187261"/>
              <a:gd name="connsiteY3" fmla="*/ 243840 h 5150263"/>
              <a:gd name="connsiteX4" fmla="*/ 5953564 w 7187261"/>
              <a:gd name="connsiteY4" fmla="*/ 0 h 5150263"/>
              <a:gd name="connsiteX5" fmla="*/ 1408615 w 7187261"/>
              <a:gd name="connsiteY5" fmla="*/ 0 h 5150263"/>
              <a:gd name="connsiteX6" fmla="*/ 805111 w 7187261"/>
              <a:gd name="connsiteY6" fmla="*/ 676275 h 5150263"/>
              <a:gd name="connsiteX7" fmla="*/ 104928 w 7187261"/>
              <a:gd name="connsiteY7" fmla="*/ 2183035 h 5150263"/>
              <a:gd name="connsiteX8" fmla="*/ 51588 w 7187261"/>
              <a:gd name="connsiteY8" fmla="*/ 2400014 h 5150263"/>
              <a:gd name="connsiteX9" fmla="*/ 41301 w 7187261"/>
              <a:gd name="connsiteY9" fmla="*/ 2424208 h 5150263"/>
              <a:gd name="connsiteX10" fmla="*/ 119692 w 7187261"/>
              <a:gd name="connsiteY10" fmla="*/ 1834801 h 5150263"/>
              <a:gd name="connsiteX11" fmla="*/ 870071 w 7187261"/>
              <a:gd name="connsiteY11" fmla="*/ 462248 h 5150263"/>
              <a:gd name="connsiteX12" fmla="*/ 1389279 w 7187261"/>
              <a:gd name="connsiteY12" fmla="*/ 476 h 5150263"/>
              <a:gd name="connsiteX13" fmla="*/ 1320223 w 7187261"/>
              <a:gd name="connsiteY13" fmla="*/ 476 h 5150263"/>
              <a:gd name="connsiteX14" fmla="*/ 423158 w 7187261"/>
              <a:gd name="connsiteY14" fmla="*/ 989743 h 5150263"/>
              <a:gd name="connsiteX15" fmla="*/ 25585 w 7187261"/>
              <a:gd name="connsiteY15" fmla="*/ 2113693 h 5150263"/>
              <a:gd name="connsiteX16" fmla="*/ 2344 w 7187261"/>
              <a:gd name="connsiteY16" fmla="*/ 2725865 h 5150263"/>
              <a:gd name="connsiteX17" fmla="*/ 447256 w 7187261"/>
              <a:gd name="connsiteY17" fmla="*/ 4210717 h 5150263"/>
              <a:gd name="connsiteX18" fmla="*/ 1138962 w 7187261"/>
              <a:gd name="connsiteY18" fmla="*/ 4988910 h 5150263"/>
              <a:gd name="connsiteX19" fmla="*/ 1348512 w 7187261"/>
              <a:gd name="connsiteY19" fmla="*/ 5146834 h 5150263"/>
              <a:gd name="connsiteX20" fmla="*/ 1422712 w 7187261"/>
              <a:gd name="connsiteY20" fmla="*/ 5146834 h 5150263"/>
              <a:gd name="connsiteX21" fmla="*/ 480594 w 7187261"/>
              <a:gd name="connsiteY21" fmla="*/ 4187952 h 5150263"/>
              <a:gd name="connsiteX22" fmla="*/ 398679 w 7187261"/>
              <a:gd name="connsiteY22" fmla="*/ 4046125 h 5150263"/>
              <a:gd name="connsiteX23" fmla="*/ 411823 w 7187261"/>
              <a:gd name="connsiteY23" fmla="*/ 4053078 h 5150263"/>
              <a:gd name="connsiteX24" fmla="*/ 1439380 w 7187261"/>
              <a:gd name="connsiteY24" fmla="*/ 5147405 h 5150263"/>
              <a:gd name="connsiteX25" fmla="*/ 5710010 w 7187261"/>
              <a:gd name="connsiteY25" fmla="*/ 5150263 h 5150263"/>
              <a:gd name="connsiteX26" fmla="*/ 5999665 w 7187261"/>
              <a:gd name="connsiteY26" fmla="*/ 4910900 h 5150263"/>
              <a:gd name="connsiteX27" fmla="*/ 6954165 w 7187261"/>
              <a:gd name="connsiteY27" fmla="*/ 3545777 h 5150263"/>
              <a:gd name="connsiteX28" fmla="*/ 7137712 w 7187261"/>
              <a:gd name="connsiteY28" fmla="*/ 2799207 h 5150263"/>
              <a:gd name="connsiteX29" fmla="*/ 7142951 w 7187261"/>
              <a:gd name="connsiteY29" fmla="*/ 2754535 h 5150263"/>
              <a:gd name="connsiteX30" fmla="*/ 7149428 w 7187261"/>
              <a:gd name="connsiteY30" fmla="*/ 2774823 h 5150263"/>
              <a:gd name="connsiteX31" fmla="*/ 7066465 w 7187261"/>
              <a:gd name="connsiteY31" fmla="*/ 3465672 h 5150263"/>
              <a:gd name="connsiteX32" fmla="*/ 6452578 w 7187261"/>
              <a:gd name="connsiteY32" fmla="*/ 4552760 h 5150263"/>
              <a:gd name="connsiteX33" fmla="*/ 5752110 w 7187261"/>
              <a:gd name="connsiteY33" fmla="*/ 5150263 h 5150263"/>
              <a:gd name="connsiteX34" fmla="*/ 5827643 w 7187261"/>
              <a:gd name="connsiteY34" fmla="*/ 5150263 h 5150263"/>
              <a:gd name="connsiteX35" fmla="*/ 6642793 w 7187261"/>
              <a:gd name="connsiteY35" fmla="*/ 4389406 h 5150263"/>
              <a:gd name="connsiteX36" fmla="*/ 7102469 w 7187261"/>
              <a:gd name="connsiteY36" fmla="*/ 3490817 h 5150263"/>
              <a:gd name="connsiteX37" fmla="*/ 7187242 w 7187261"/>
              <a:gd name="connsiteY37" fmla="*/ 2990183 h 5150263"/>
              <a:gd name="connsiteX38" fmla="*/ 7178288 w 7187261"/>
              <a:gd name="connsiteY38" fmla="*/ 2604802 h 5150263"/>
              <a:gd name="connsiteX39" fmla="*/ 6342565 w 7187261"/>
              <a:gd name="connsiteY39" fmla="*/ 441389 h 5150263"/>
              <a:gd name="connsiteX40" fmla="*/ 7126567 w 7187261"/>
              <a:gd name="connsiteY40" fmla="*/ 2355056 h 5150263"/>
              <a:gd name="connsiteX41" fmla="*/ 6342565 w 7187261"/>
              <a:gd name="connsiteY41" fmla="*/ 441389 h 51502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7187261" h="5150263">
                <a:moveTo>
                  <a:pt x="7178288" y="2604802"/>
                </a:moveTo>
                <a:cubicBezTo>
                  <a:pt x="7168763" y="2513076"/>
                  <a:pt x="7174478" y="2420684"/>
                  <a:pt x="7169335" y="2328577"/>
                </a:cubicBezTo>
                <a:cubicBezTo>
                  <a:pt x="7156952" y="2102882"/>
                  <a:pt x="7120586" y="1879149"/>
                  <a:pt x="7060845" y="1661160"/>
                </a:cubicBezTo>
                <a:cubicBezTo>
                  <a:pt x="6910588" y="1121007"/>
                  <a:pt x="6617428" y="631374"/>
                  <a:pt x="6212263" y="243840"/>
                </a:cubicBezTo>
                <a:cubicBezTo>
                  <a:pt x="6126538" y="162496"/>
                  <a:pt x="6040813" y="80201"/>
                  <a:pt x="5953564" y="0"/>
                </a:cubicBezTo>
                <a:lnTo>
                  <a:pt x="1408615" y="0"/>
                </a:lnTo>
                <a:cubicBezTo>
                  <a:pt x="1180967" y="200316"/>
                  <a:pt x="978332" y="427387"/>
                  <a:pt x="805111" y="676275"/>
                </a:cubicBezTo>
                <a:cubicBezTo>
                  <a:pt x="481261" y="1136523"/>
                  <a:pt x="252089" y="1640872"/>
                  <a:pt x="104928" y="2183035"/>
                </a:cubicBezTo>
                <a:cubicBezTo>
                  <a:pt x="85878" y="2254853"/>
                  <a:pt x="69495" y="2327720"/>
                  <a:pt x="51588" y="2400014"/>
                </a:cubicBezTo>
                <a:cubicBezTo>
                  <a:pt x="49683" y="2407634"/>
                  <a:pt x="51588" y="2416969"/>
                  <a:pt x="41301" y="2424208"/>
                </a:cubicBezTo>
                <a:cubicBezTo>
                  <a:pt x="45900" y="2225469"/>
                  <a:pt x="72186" y="2027834"/>
                  <a:pt x="119692" y="1834801"/>
                </a:cubicBezTo>
                <a:cubicBezTo>
                  <a:pt x="247993" y="1310926"/>
                  <a:pt x="506121" y="857726"/>
                  <a:pt x="870071" y="462248"/>
                </a:cubicBezTo>
                <a:cubicBezTo>
                  <a:pt x="1027729" y="291823"/>
                  <a:pt x="1201617" y="137169"/>
                  <a:pt x="1389279" y="476"/>
                </a:cubicBezTo>
                <a:lnTo>
                  <a:pt x="1320223" y="476"/>
                </a:lnTo>
                <a:cubicBezTo>
                  <a:pt x="960844" y="274320"/>
                  <a:pt x="656330" y="599123"/>
                  <a:pt x="423158" y="989743"/>
                </a:cubicBezTo>
                <a:cubicBezTo>
                  <a:pt x="215608" y="1337596"/>
                  <a:pt x="80258" y="1711357"/>
                  <a:pt x="25585" y="2113693"/>
                </a:cubicBezTo>
                <a:cubicBezTo>
                  <a:pt x="-2705" y="2316480"/>
                  <a:pt x="-2228" y="2521077"/>
                  <a:pt x="2344" y="2725865"/>
                </a:cubicBezTo>
                <a:cubicBezTo>
                  <a:pt x="14155" y="3261932"/>
                  <a:pt x="170650" y="3754565"/>
                  <a:pt x="447256" y="4210717"/>
                </a:cubicBezTo>
                <a:cubicBezTo>
                  <a:pt x="629851" y="4511612"/>
                  <a:pt x="866356" y="4767167"/>
                  <a:pt x="1138962" y="4988910"/>
                </a:cubicBezTo>
                <a:cubicBezTo>
                  <a:pt x="1207161" y="5044345"/>
                  <a:pt x="1277008" y="5096990"/>
                  <a:pt x="1348512" y="5146834"/>
                </a:cubicBezTo>
                <a:lnTo>
                  <a:pt x="1422712" y="5146834"/>
                </a:lnTo>
                <a:cubicBezTo>
                  <a:pt x="1043426" y="4892802"/>
                  <a:pt x="724720" y="4577334"/>
                  <a:pt x="480594" y="4187952"/>
                </a:cubicBezTo>
                <a:cubicBezTo>
                  <a:pt x="452019" y="4141851"/>
                  <a:pt x="423444" y="4095179"/>
                  <a:pt x="398679" y="4046125"/>
                </a:cubicBezTo>
                <a:cubicBezTo>
                  <a:pt x="407442" y="4043267"/>
                  <a:pt x="409156" y="4048982"/>
                  <a:pt x="411823" y="4053078"/>
                </a:cubicBezTo>
                <a:cubicBezTo>
                  <a:pt x="683572" y="4484656"/>
                  <a:pt x="1033139" y="4842701"/>
                  <a:pt x="1439380" y="5147405"/>
                </a:cubicBezTo>
                <a:lnTo>
                  <a:pt x="5710010" y="5150263"/>
                </a:lnTo>
                <a:cubicBezTo>
                  <a:pt x="5810594" y="5075482"/>
                  <a:pt x="5907272" y="4995587"/>
                  <a:pt x="5999665" y="4910900"/>
                </a:cubicBezTo>
                <a:cubicBezTo>
                  <a:pt x="6418765" y="4526661"/>
                  <a:pt x="6746901" y="4078129"/>
                  <a:pt x="6954165" y="3545777"/>
                </a:cubicBezTo>
                <a:cubicBezTo>
                  <a:pt x="7048234" y="3306175"/>
                  <a:pt x="7109956" y="3055115"/>
                  <a:pt x="7137712" y="2799207"/>
                </a:cubicBezTo>
                <a:cubicBezTo>
                  <a:pt x="7139236" y="2784920"/>
                  <a:pt x="7141046" y="2770632"/>
                  <a:pt x="7142951" y="2754535"/>
                </a:cubicBezTo>
                <a:cubicBezTo>
                  <a:pt x="7151714" y="2760440"/>
                  <a:pt x="7149237" y="2768441"/>
                  <a:pt x="7149428" y="2774823"/>
                </a:cubicBezTo>
                <a:cubicBezTo>
                  <a:pt x="7156743" y="3007967"/>
                  <a:pt x="7128777" y="3240881"/>
                  <a:pt x="7066465" y="3465672"/>
                </a:cubicBezTo>
                <a:cubicBezTo>
                  <a:pt x="6952165" y="3878580"/>
                  <a:pt x="6737948" y="4235863"/>
                  <a:pt x="6452578" y="4552760"/>
                </a:cubicBezTo>
                <a:cubicBezTo>
                  <a:pt x="6244553" y="4783836"/>
                  <a:pt x="6008809" y="4980242"/>
                  <a:pt x="5752110" y="5150263"/>
                </a:cubicBezTo>
                <a:lnTo>
                  <a:pt x="5827643" y="5150263"/>
                </a:lnTo>
                <a:cubicBezTo>
                  <a:pt x="6136539" y="4938904"/>
                  <a:pt x="6412192" y="4689348"/>
                  <a:pt x="6642793" y="4389406"/>
                </a:cubicBezTo>
                <a:cubicBezTo>
                  <a:pt x="6851295" y="4118324"/>
                  <a:pt x="7009125" y="3820859"/>
                  <a:pt x="7102469" y="3490817"/>
                </a:cubicBezTo>
                <a:cubicBezTo>
                  <a:pt x="7148646" y="3327473"/>
                  <a:pt x="7177069" y="3159624"/>
                  <a:pt x="7187242" y="2990183"/>
                </a:cubicBezTo>
                <a:cubicBezTo>
                  <a:pt x="7187623" y="2984087"/>
                  <a:pt x="7182384" y="2642330"/>
                  <a:pt x="7178288" y="2604802"/>
                </a:cubicBezTo>
                <a:close/>
                <a:moveTo>
                  <a:pt x="6342565" y="441389"/>
                </a:moveTo>
                <a:cubicBezTo>
                  <a:pt x="6829797" y="986533"/>
                  <a:pt x="7091135" y="1624422"/>
                  <a:pt x="7126567" y="2355056"/>
                </a:cubicBezTo>
                <a:cubicBezTo>
                  <a:pt x="7001123" y="1661827"/>
                  <a:pt x="6756426" y="1017365"/>
                  <a:pt x="6342565" y="441389"/>
                </a:cubicBezTo>
                <a:close/>
              </a:path>
            </a:pathLst>
          </a:custGeom>
          <a:solidFill>
            <a:schemeClr val="accent2"/>
          </a:solidFill>
          <a:ln w="9525" cap="flat">
            <a:noFill/>
            <a:prstDash val="solid"/>
            <a:miter/>
          </a:ln>
        </p:spPr>
        <p:txBody>
          <a:bodyPr rtlCol="0" anchor="ctr"/>
          <a:lstStyle/>
          <a:p>
            <a:endParaRPr lang="en-US"/>
          </a:p>
        </p:txBody>
      </p:sp>
      <p:sp>
        <p:nvSpPr>
          <p:cNvPr id="2" name="Title 1">
            <a:extLst>
              <a:ext uri="{FF2B5EF4-FFF2-40B4-BE49-F238E27FC236}">
                <a16:creationId xmlns:a16="http://schemas.microsoft.com/office/drawing/2014/main" id="{C523A297-9750-AB47-A30D-FEFF0C9994CA}"/>
              </a:ext>
            </a:extLst>
          </p:cNvPr>
          <p:cNvSpPr>
            <a:spLocks noGrp="1"/>
          </p:cNvSpPr>
          <p:nvPr>
            <p:ph type="title"/>
          </p:nvPr>
        </p:nvSpPr>
        <p:spPr>
          <a:xfrm>
            <a:off x="2558716" y="955309"/>
            <a:ext cx="7074568" cy="2898975"/>
          </a:xfrm>
        </p:spPr>
        <p:txBody>
          <a:bodyPr vert="horz" lIns="91440" tIns="45720" rIns="91440" bIns="45720" rtlCol="0" anchor="b">
            <a:normAutofit/>
          </a:bodyPr>
          <a:lstStyle/>
          <a:p>
            <a:pPr algn="ctr"/>
            <a:r>
              <a:rPr lang="en-US" sz="5600" kern="1200">
                <a:solidFill>
                  <a:srgbClr val="FFFFFF"/>
                </a:solidFill>
                <a:latin typeface="+mj-lt"/>
                <a:ea typeface="+mj-ea"/>
                <a:cs typeface="+mj-cs"/>
              </a:rPr>
              <a:t>What is critical theory and how can it support and enhance learning?</a:t>
            </a:r>
          </a:p>
        </p:txBody>
      </p:sp>
      <p:sp>
        <p:nvSpPr>
          <p:cNvPr id="3" name="Text Placeholder 2">
            <a:extLst>
              <a:ext uri="{FF2B5EF4-FFF2-40B4-BE49-F238E27FC236}">
                <a16:creationId xmlns:a16="http://schemas.microsoft.com/office/drawing/2014/main" id="{2269B310-1C12-E145-B9A7-271CB40B7102}"/>
              </a:ext>
            </a:extLst>
          </p:cNvPr>
          <p:cNvSpPr>
            <a:spLocks noGrp="1"/>
          </p:cNvSpPr>
          <p:nvPr>
            <p:ph type="body" idx="1"/>
          </p:nvPr>
        </p:nvSpPr>
        <p:spPr>
          <a:xfrm>
            <a:off x="2634916" y="4533813"/>
            <a:ext cx="6930189" cy="938463"/>
          </a:xfrm>
        </p:spPr>
        <p:txBody>
          <a:bodyPr vert="horz" lIns="91440" tIns="45720" rIns="91440" bIns="45720" rtlCol="0">
            <a:normAutofit/>
          </a:bodyPr>
          <a:lstStyle/>
          <a:p>
            <a:pPr algn="ctr"/>
            <a:endParaRPr lang="en-US" sz="2400" kern="1200">
              <a:solidFill>
                <a:srgbClr val="FFFFFF"/>
              </a:solidFill>
              <a:latin typeface="+mn-lt"/>
              <a:ea typeface="+mn-ea"/>
              <a:cs typeface="+mn-cs"/>
            </a:endParaRPr>
          </a:p>
        </p:txBody>
      </p:sp>
      <p:sp>
        <p:nvSpPr>
          <p:cNvPr id="12" name="sketch line">
            <a:extLst>
              <a:ext uri="{FF2B5EF4-FFF2-40B4-BE49-F238E27FC236}">
                <a16:creationId xmlns:a16="http://schemas.microsoft.com/office/drawing/2014/main" id="{41F77738-2AF0-4750-A0C7-F97C2C1759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974206" y="4173498"/>
            <a:ext cx="4243589" cy="18288"/>
          </a:xfrm>
          <a:custGeom>
            <a:avLst/>
            <a:gdLst>
              <a:gd name="connsiteX0" fmla="*/ 0 w 4243589"/>
              <a:gd name="connsiteY0" fmla="*/ 0 h 18288"/>
              <a:gd name="connsiteX1" fmla="*/ 563791 w 4243589"/>
              <a:gd name="connsiteY1" fmla="*/ 0 h 18288"/>
              <a:gd name="connsiteX2" fmla="*/ 1042710 w 4243589"/>
              <a:gd name="connsiteY2" fmla="*/ 0 h 18288"/>
              <a:gd name="connsiteX3" fmla="*/ 1564066 w 4243589"/>
              <a:gd name="connsiteY3" fmla="*/ 0 h 18288"/>
              <a:gd name="connsiteX4" fmla="*/ 2212729 w 4243589"/>
              <a:gd name="connsiteY4" fmla="*/ 0 h 18288"/>
              <a:gd name="connsiteX5" fmla="*/ 2776520 w 4243589"/>
              <a:gd name="connsiteY5" fmla="*/ 0 h 18288"/>
              <a:gd name="connsiteX6" fmla="*/ 3297875 w 4243589"/>
              <a:gd name="connsiteY6" fmla="*/ 0 h 18288"/>
              <a:gd name="connsiteX7" fmla="*/ 4243589 w 4243589"/>
              <a:gd name="connsiteY7" fmla="*/ 0 h 18288"/>
              <a:gd name="connsiteX8" fmla="*/ 4243589 w 4243589"/>
              <a:gd name="connsiteY8" fmla="*/ 18288 h 18288"/>
              <a:gd name="connsiteX9" fmla="*/ 3637362 w 4243589"/>
              <a:gd name="connsiteY9" fmla="*/ 18288 h 18288"/>
              <a:gd name="connsiteX10" fmla="*/ 3116007 w 4243589"/>
              <a:gd name="connsiteY10" fmla="*/ 18288 h 18288"/>
              <a:gd name="connsiteX11" fmla="*/ 2424908 w 4243589"/>
              <a:gd name="connsiteY11" fmla="*/ 18288 h 18288"/>
              <a:gd name="connsiteX12" fmla="*/ 1861117 w 4243589"/>
              <a:gd name="connsiteY12" fmla="*/ 18288 h 18288"/>
              <a:gd name="connsiteX13" fmla="*/ 1382198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157351" y="-15653"/>
                  <a:pt x="378877" y="-5828"/>
                  <a:pt x="563791" y="0"/>
                </a:cubicBezTo>
                <a:cubicBezTo>
                  <a:pt x="748705" y="5828"/>
                  <a:pt x="905659" y="-5525"/>
                  <a:pt x="1042710" y="0"/>
                </a:cubicBezTo>
                <a:cubicBezTo>
                  <a:pt x="1179761" y="5525"/>
                  <a:pt x="1356845" y="-21288"/>
                  <a:pt x="1564066" y="0"/>
                </a:cubicBezTo>
                <a:cubicBezTo>
                  <a:pt x="1771287" y="21288"/>
                  <a:pt x="1912099" y="25135"/>
                  <a:pt x="2212729" y="0"/>
                </a:cubicBezTo>
                <a:cubicBezTo>
                  <a:pt x="2513359" y="-25135"/>
                  <a:pt x="2514918" y="-27119"/>
                  <a:pt x="2776520" y="0"/>
                </a:cubicBezTo>
                <a:cubicBezTo>
                  <a:pt x="3038122" y="27119"/>
                  <a:pt x="3178771" y="18116"/>
                  <a:pt x="3297875" y="0"/>
                </a:cubicBezTo>
                <a:cubicBezTo>
                  <a:pt x="3416980" y="-18116"/>
                  <a:pt x="4012240" y="-40869"/>
                  <a:pt x="4243589" y="0"/>
                </a:cubicBezTo>
                <a:cubicBezTo>
                  <a:pt x="4243987" y="7429"/>
                  <a:pt x="4243569" y="10822"/>
                  <a:pt x="4243589" y="18288"/>
                </a:cubicBezTo>
                <a:cubicBezTo>
                  <a:pt x="4112949" y="-2855"/>
                  <a:pt x="3928037" y="1831"/>
                  <a:pt x="3637362" y="18288"/>
                </a:cubicBezTo>
                <a:cubicBezTo>
                  <a:pt x="3346687" y="34745"/>
                  <a:pt x="3254446" y="26669"/>
                  <a:pt x="3116007" y="18288"/>
                </a:cubicBezTo>
                <a:cubicBezTo>
                  <a:pt x="2977569" y="9907"/>
                  <a:pt x="2620228" y="28873"/>
                  <a:pt x="2424908" y="18288"/>
                </a:cubicBezTo>
                <a:cubicBezTo>
                  <a:pt x="2229588" y="7703"/>
                  <a:pt x="2088287" y="-3854"/>
                  <a:pt x="1861117" y="18288"/>
                </a:cubicBezTo>
                <a:cubicBezTo>
                  <a:pt x="1633947" y="40430"/>
                  <a:pt x="1502447" y="-871"/>
                  <a:pt x="1382198" y="18288"/>
                </a:cubicBezTo>
                <a:cubicBezTo>
                  <a:pt x="1261949" y="37447"/>
                  <a:pt x="1045440" y="28353"/>
                  <a:pt x="733535" y="18288"/>
                </a:cubicBezTo>
                <a:cubicBezTo>
                  <a:pt x="421630" y="8223"/>
                  <a:pt x="341257" y="-18359"/>
                  <a:pt x="0" y="18288"/>
                </a:cubicBezTo>
                <a:cubicBezTo>
                  <a:pt x="-591" y="13205"/>
                  <a:pt x="-663" y="6329"/>
                  <a:pt x="0" y="0"/>
                </a:cubicBezTo>
                <a:close/>
              </a:path>
              <a:path w="4243589" h="18288" stroke="0" extrusionOk="0">
                <a:moveTo>
                  <a:pt x="0" y="0"/>
                </a:moveTo>
                <a:cubicBezTo>
                  <a:pt x="128164" y="17204"/>
                  <a:pt x="312653" y="1129"/>
                  <a:pt x="563791" y="0"/>
                </a:cubicBezTo>
                <a:cubicBezTo>
                  <a:pt x="814929" y="-1129"/>
                  <a:pt x="837271" y="8503"/>
                  <a:pt x="1042710" y="0"/>
                </a:cubicBezTo>
                <a:cubicBezTo>
                  <a:pt x="1248149" y="-8503"/>
                  <a:pt x="1588432" y="-28862"/>
                  <a:pt x="1733809" y="0"/>
                </a:cubicBezTo>
                <a:cubicBezTo>
                  <a:pt x="1879186" y="28862"/>
                  <a:pt x="2052815" y="5974"/>
                  <a:pt x="2297600" y="0"/>
                </a:cubicBezTo>
                <a:cubicBezTo>
                  <a:pt x="2542385" y="-5974"/>
                  <a:pt x="2699960" y="-23550"/>
                  <a:pt x="2861391" y="0"/>
                </a:cubicBezTo>
                <a:cubicBezTo>
                  <a:pt x="3022822" y="23550"/>
                  <a:pt x="3390411" y="25272"/>
                  <a:pt x="3552490" y="0"/>
                </a:cubicBezTo>
                <a:cubicBezTo>
                  <a:pt x="3714569" y="-25272"/>
                  <a:pt x="3950585" y="-31327"/>
                  <a:pt x="4243589" y="0"/>
                </a:cubicBezTo>
                <a:cubicBezTo>
                  <a:pt x="4242703" y="5429"/>
                  <a:pt x="4244410" y="14046"/>
                  <a:pt x="4243589" y="18288"/>
                </a:cubicBezTo>
                <a:cubicBezTo>
                  <a:pt x="4130424" y="-1240"/>
                  <a:pt x="3932803" y="42249"/>
                  <a:pt x="3722234" y="18288"/>
                </a:cubicBezTo>
                <a:cubicBezTo>
                  <a:pt x="3511665" y="-5673"/>
                  <a:pt x="3269903" y="45994"/>
                  <a:pt x="3116007" y="18288"/>
                </a:cubicBezTo>
                <a:cubicBezTo>
                  <a:pt x="2962111" y="-9418"/>
                  <a:pt x="2744280" y="23224"/>
                  <a:pt x="2509780" y="18288"/>
                </a:cubicBezTo>
                <a:cubicBezTo>
                  <a:pt x="2275280" y="13352"/>
                  <a:pt x="2066059" y="43664"/>
                  <a:pt x="1945989" y="18288"/>
                </a:cubicBezTo>
                <a:cubicBezTo>
                  <a:pt x="1825919" y="-7088"/>
                  <a:pt x="1407329" y="12616"/>
                  <a:pt x="1254890" y="18288"/>
                </a:cubicBezTo>
                <a:cubicBezTo>
                  <a:pt x="1102451" y="23960"/>
                  <a:pt x="837950" y="31673"/>
                  <a:pt x="563791" y="18288"/>
                </a:cubicBezTo>
                <a:cubicBezTo>
                  <a:pt x="289632" y="4903"/>
                  <a:pt x="132768" y="7105"/>
                  <a:pt x="0" y="18288"/>
                </a:cubicBezTo>
                <a:cubicBezTo>
                  <a:pt x="668" y="13665"/>
                  <a:pt x="578" y="5675"/>
                  <a:pt x="0" y="0"/>
                </a:cubicBezTo>
                <a:close/>
              </a:path>
            </a:pathLst>
          </a:custGeom>
          <a:solidFill>
            <a:srgbClr val="FFFFFF"/>
          </a:solidFill>
          <a:ln w="41275" cap="rnd">
            <a:solidFill>
              <a:srgbClr val="FFFFFF"/>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624229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D8E54F9-849C-4865-8C5E-FD967B81D7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391AE6B3-1D2D-4C67-A4DB-888635B527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6054983"/>
          </a:xfrm>
          <a:custGeom>
            <a:avLst/>
            <a:gdLst>
              <a:gd name="connsiteX0" fmla="*/ 6788003 w 12188952"/>
              <a:gd name="connsiteY0" fmla="*/ 5986774 h 6054983"/>
              <a:gd name="connsiteX1" fmla="*/ 6787005 w 12188952"/>
              <a:gd name="connsiteY1" fmla="*/ 5986852 h 6054983"/>
              <a:gd name="connsiteX2" fmla="*/ 6786779 w 12188952"/>
              <a:gd name="connsiteY2" fmla="*/ 5987386 h 6054983"/>
              <a:gd name="connsiteX3" fmla="*/ 0 w 12188952"/>
              <a:gd name="connsiteY3" fmla="*/ 0 h 6054983"/>
              <a:gd name="connsiteX4" fmla="*/ 12188952 w 12188952"/>
              <a:gd name="connsiteY4" fmla="*/ 0 h 6054983"/>
              <a:gd name="connsiteX5" fmla="*/ 12188952 w 12188952"/>
              <a:gd name="connsiteY5" fmla="*/ 5092539 h 6054983"/>
              <a:gd name="connsiteX6" fmla="*/ 12058081 w 12188952"/>
              <a:gd name="connsiteY6" fmla="*/ 5131579 h 6054983"/>
              <a:gd name="connsiteX7" fmla="*/ 11673881 w 12188952"/>
              <a:gd name="connsiteY7" fmla="*/ 5235154 h 6054983"/>
              <a:gd name="connsiteX8" fmla="*/ 10422749 w 12188952"/>
              <a:gd name="connsiteY8" fmla="*/ 5518693 h 6054983"/>
              <a:gd name="connsiteX9" fmla="*/ 9421666 w 12188952"/>
              <a:gd name="connsiteY9" fmla="*/ 5693855 h 6054983"/>
              <a:gd name="connsiteX10" fmla="*/ 8456304 w 12188952"/>
              <a:gd name="connsiteY10" fmla="*/ 5827556 h 6054983"/>
              <a:gd name="connsiteX11" fmla="*/ 7714041 w 12188952"/>
              <a:gd name="connsiteY11" fmla="*/ 5907503 h 6054983"/>
              <a:gd name="connsiteX12" fmla="*/ 6949978 w 12188952"/>
              <a:gd name="connsiteY12" fmla="*/ 5973283 h 6054983"/>
              <a:gd name="connsiteX13" fmla="*/ 6934569 w 12188952"/>
              <a:gd name="connsiteY13" fmla="*/ 5975354 h 6054983"/>
              <a:gd name="connsiteX14" fmla="*/ 6788750 w 12188952"/>
              <a:gd name="connsiteY14" fmla="*/ 5986715 h 6054983"/>
              <a:gd name="connsiteX15" fmla="*/ 6798241 w 12188952"/>
              <a:gd name="connsiteY15" fmla="*/ 5988535 h 6054983"/>
              <a:gd name="connsiteX16" fmla="*/ 6833723 w 12188952"/>
              <a:gd name="connsiteY16" fmla="*/ 5986828 h 6054983"/>
              <a:gd name="connsiteX17" fmla="*/ 6882282 w 12188952"/>
              <a:gd name="connsiteY17" fmla="*/ 5983850 h 6054983"/>
              <a:gd name="connsiteX18" fmla="*/ 7576876 w 12188952"/>
              <a:gd name="connsiteY18" fmla="*/ 5951323 h 6054983"/>
              <a:gd name="connsiteX19" fmla="*/ 8621689 w 12188952"/>
              <a:gd name="connsiteY19" fmla="*/ 5864426 h 6054983"/>
              <a:gd name="connsiteX20" fmla="*/ 9477600 w 12188952"/>
              <a:gd name="connsiteY20" fmla="*/ 5760520 h 6054983"/>
              <a:gd name="connsiteX21" fmla="*/ 10626651 w 12188952"/>
              <a:gd name="connsiteY21" fmla="*/ 5566363 h 6054983"/>
              <a:gd name="connsiteX22" fmla="*/ 11995498 w 12188952"/>
              <a:gd name="connsiteY22" fmla="*/ 5240369 h 6054983"/>
              <a:gd name="connsiteX23" fmla="*/ 12188952 w 12188952"/>
              <a:gd name="connsiteY23" fmla="*/ 5183370 h 6054983"/>
              <a:gd name="connsiteX24" fmla="*/ 12188952 w 12188952"/>
              <a:gd name="connsiteY24" fmla="*/ 5238107 h 6054983"/>
              <a:gd name="connsiteX25" fmla="*/ 11826300 w 12188952"/>
              <a:gd name="connsiteY25" fmla="*/ 5343406 h 6054983"/>
              <a:gd name="connsiteX26" fmla="*/ 10936448 w 12188952"/>
              <a:gd name="connsiteY26" fmla="*/ 5557921 h 6054983"/>
              <a:gd name="connsiteX27" fmla="*/ 9983034 w 12188952"/>
              <a:gd name="connsiteY27" fmla="*/ 5737926 h 6054983"/>
              <a:gd name="connsiteX28" fmla="*/ 9184585 w 12188952"/>
              <a:gd name="connsiteY28" fmla="*/ 5853873 h 6054983"/>
              <a:gd name="connsiteX29" fmla="*/ 8576053 w 12188952"/>
              <a:gd name="connsiteY29" fmla="*/ 5923392 h 6054983"/>
              <a:gd name="connsiteX30" fmla="*/ 7862392 w 12188952"/>
              <a:gd name="connsiteY30" fmla="*/ 5984843 h 6054983"/>
              <a:gd name="connsiteX31" fmla="*/ 6933768 w 12188952"/>
              <a:gd name="connsiteY31" fmla="*/ 6036237 h 6054983"/>
              <a:gd name="connsiteX32" fmla="*/ 6476130 w 12188952"/>
              <a:gd name="connsiteY32" fmla="*/ 6050140 h 6054983"/>
              <a:gd name="connsiteX33" fmla="*/ 6360703 w 12188952"/>
              <a:gd name="connsiteY33" fmla="*/ 6054983 h 6054983"/>
              <a:gd name="connsiteX34" fmla="*/ 6055614 w 12188952"/>
              <a:gd name="connsiteY34" fmla="*/ 6054983 h 6054983"/>
              <a:gd name="connsiteX35" fmla="*/ 5976289 w 12188952"/>
              <a:gd name="connsiteY35" fmla="*/ 6050389 h 6054983"/>
              <a:gd name="connsiteX36" fmla="*/ 5263770 w 12188952"/>
              <a:gd name="connsiteY36" fmla="*/ 6014140 h 6054983"/>
              <a:gd name="connsiteX37" fmla="*/ 4345190 w 12188952"/>
              <a:gd name="connsiteY37" fmla="*/ 5952070 h 6054983"/>
              <a:gd name="connsiteX38" fmla="*/ 3372201 w 12188952"/>
              <a:gd name="connsiteY38" fmla="*/ 5853501 h 6054983"/>
              <a:gd name="connsiteX39" fmla="*/ 2361582 w 12188952"/>
              <a:gd name="connsiteY39" fmla="*/ 5734574 h 6054983"/>
              <a:gd name="connsiteX40" fmla="*/ 1232869 w 12188952"/>
              <a:gd name="connsiteY40" fmla="*/ 5561398 h 6054983"/>
              <a:gd name="connsiteX41" fmla="*/ 68483 w 12188952"/>
              <a:gd name="connsiteY41" fmla="*/ 5321691 h 6054983"/>
              <a:gd name="connsiteX42" fmla="*/ 0 w 12188952"/>
              <a:gd name="connsiteY42" fmla="*/ 5304336 h 6054983"/>
              <a:gd name="connsiteX43" fmla="*/ 0 w 12188952"/>
              <a:gd name="connsiteY43" fmla="*/ 5247847 h 6054983"/>
              <a:gd name="connsiteX44" fmla="*/ 72423 w 12188952"/>
              <a:gd name="connsiteY44" fmla="*/ 5266624 h 6054983"/>
              <a:gd name="connsiteX45" fmla="*/ 600566 w 12188952"/>
              <a:gd name="connsiteY45" fmla="*/ 5384994 h 6054983"/>
              <a:gd name="connsiteX46" fmla="*/ 1769069 w 12188952"/>
              <a:gd name="connsiteY46" fmla="*/ 5595162 h 6054983"/>
              <a:gd name="connsiteX47" fmla="*/ 2612900 w 12188952"/>
              <a:gd name="connsiteY47" fmla="*/ 5712104 h 6054983"/>
              <a:gd name="connsiteX48" fmla="*/ 2580488 w 12188952"/>
              <a:gd name="connsiteY48" fmla="*/ 5702173 h 6054983"/>
              <a:gd name="connsiteX49" fmla="*/ 1112357 w 12188952"/>
              <a:gd name="connsiteY49" fmla="*/ 5369476 h 6054983"/>
              <a:gd name="connsiteX50" fmla="*/ 420307 w 12188952"/>
              <a:gd name="connsiteY50" fmla="*/ 5170043 h 6054983"/>
              <a:gd name="connsiteX51" fmla="*/ 0 w 12188952"/>
              <a:gd name="connsiteY51" fmla="*/ 5031126 h 6054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12188952" h="6054983">
                <a:moveTo>
                  <a:pt x="6788003" y="5986774"/>
                </a:moveTo>
                <a:lnTo>
                  <a:pt x="6787005" y="5986852"/>
                </a:lnTo>
                <a:lnTo>
                  <a:pt x="6786779" y="5987386"/>
                </a:lnTo>
                <a:close/>
                <a:moveTo>
                  <a:pt x="0" y="0"/>
                </a:moveTo>
                <a:lnTo>
                  <a:pt x="12188952" y="0"/>
                </a:lnTo>
                <a:lnTo>
                  <a:pt x="12188952" y="5092539"/>
                </a:lnTo>
                <a:lnTo>
                  <a:pt x="12058081" y="5131579"/>
                </a:lnTo>
                <a:cubicBezTo>
                  <a:pt x="11930517" y="5167793"/>
                  <a:pt x="11802439" y="5202322"/>
                  <a:pt x="11673881" y="5235154"/>
                </a:cubicBezTo>
                <a:cubicBezTo>
                  <a:pt x="11259973" y="5342661"/>
                  <a:pt x="10842632" y="5436263"/>
                  <a:pt x="10422749" y="5518693"/>
                </a:cubicBezTo>
                <a:cubicBezTo>
                  <a:pt x="10090287" y="5583904"/>
                  <a:pt x="9756593" y="5642301"/>
                  <a:pt x="9421666" y="5693855"/>
                </a:cubicBezTo>
                <a:cubicBezTo>
                  <a:pt x="9100721" y="5743512"/>
                  <a:pt x="8778938" y="5788079"/>
                  <a:pt x="8456304" y="5827556"/>
                </a:cubicBezTo>
                <a:cubicBezTo>
                  <a:pt x="8209307" y="5857722"/>
                  <a:pt x="7961801" y="5883295"/>
                  <a:pt x="7714041" y="5907503"/>
                </a:cubicBezTo>
                <a:lnTo>
                  <a:pt x="6949978" y="5973283"/>
                </a:lnTo>
                <a:lnTo>
                  <a:pt x="6934569" y="5975354"/>
                </a:lnTo>
                <a:lnTo>
                  <a:pt x="6788750" y="5986715"/>
                </a:lnTo>
                <a:lnTo>
                  <a:pt x="6798241" y="5988535"/>
                </a:lnTo>
                <a:cubicBezTo>
                  <a:pt x="6809920" y="5989001"/>
                  <a:pt x="6822028" y="5986828"/>
                  <a:pt x="6833723" y="5986828"/>
                </a:cubicBezTo>
                <a:cubicBezTo>
                  <a:pt x="6849867" y="5986828"/>
                  <a:pt x="6866012" y="5984221"/>
                  <a:pt x="6882282" y="5983850"/>
                </a:cubicBezTo>
                <a:cubicBezTo>
                  <a:pt x="7114026" y="5978388"/>
                  <a:pt x="7345514" y="5966221"/>
                  <a:pt x="7576876" y="5951323"/>
                </a:cubicBezTo>
                <a:cubicBezTo>
                  <a:pt x="7925570" y="5928855"/>
                  <a:pt x="8274011" y="5900676"/>
                  <a:pt x="8621689" y="5864426"/>
                </a:cubicBezTo>
                <a:cubicBezTo>
                  <a:pt x="8907712" y="5835128"/>
                  <a:pt x="9193011" y="5800493"/>
                  <a:pt x="9477600" y="5760520"/>
                </a:cubicBezTo>
                <a:cubicBezTo>
                  <a:pt x="9862435" y="5706146"/>
                  <a:pt x="10245452" y="5641432"/>
                  <a:pt x="10626651" y="5566363"/>
                </a:cubicBezTo>
                <a:cubicBezTo>
                  <a:pt x="11087341" y="5475243"/>
                  <a:pt x="11544088" y="5367737"/>
                  <a:pt x="11995498" y="5240369"/>
                </a:cubicBezTo>
                <a:lnTo>
                  <a:pt x="12188952" y="5183370"/>
                </a:lnTo>
                <a:lnTo>
                  <a:pt x="12188952" y="5238107"/>
                </a:lnTo>
                <a:lnTo>
                  <a:pt x="11826300" y="5343406"/>
                </a:lnTo>
                <a:cubicBezTo>
                  <a:pt x="11531885" y="5423103"/>
                  <a:pt x="11235310" y="5493989"/>
                  <a:pt x="10936448" y="5557921"/>
                </a:cubicBezTo>
                <a:cubicBezTo>
                  <a:pt x="10620168" y="5625703"/>
                  <a:pt x="10302365" y="5685700"/>
                  <a:pt x="9983034" y="5737926"/>
                </a:cubicBezTo>
                <a:cubicBezTo>
                  <a:pt x="9717606" y="5781375"/>
                  <a:pt x="9451451" y="5820020"/>
                  <a:pt x="9184585" y="5853873"/>
                </a:cubicBezTo>
                <a:cubicBezTo>
                  <a:pt x="8981951" y="5879447"/>
                  <a:pt x="8779319" y="5903530"/>
                  <a:pt x="8576053" y="5923392"/>
                </a:cubicBezTo>
                <a:cubicBezTo>
                  <a:pt x="8338462" y="5946112"/>
                  <a:pt x="8100618" y="5967587"/>
                  <a:pt x="7862392" y="5984843"/>
                </a:cubicBezTo>
                <a:cubicBezTo>
                  <a:pt x="7553105" y="6007187"/>
                  <a:pt x="7243690" y="6025065"/>
                  <a:pt x="6933768" y="6036237"/>
                </a:cubicBezTo>
                <a:cubicBezTo>
                  <a:pt x="6781221" y="6041700"/>
                  <a:pt x="6628676" y="6045548"/>
                  <a:pt x="6476130" y="6050140"/>
                </a:cubicBezTo>
                <a:cubicBezTo>
                  <a:pt x="6437585" y="6048056"/>
                  <a:pt x="6398929" y="6049681"/>
                  <a:pt x="6360703" y="6054983"/>
                </a:cubicBezTo>
                <a:lnTo>
                  <a:pt x="6055614" y="6054983"/>
                </a:lnTo>
                <a:lnTo>
                  <a:pt x="5976289" y="6050389"/>
                </a:lnTo>
                <a:cubicBezTo>
                  <a:pt x="5738826" y="6037976"/>
                  <a:pt x="5501363" y="6024197"/>
                  <a:pt x="5263770" y="6014140"/>
                </a:cubicBezTo>
                <a:cubicBezTo>
                  <a:pt x="4957027" y="6001724"/>
                  <a:pt x="4650663" y="5981244"/>
                  <a:pt x="4345190" y="5952070"/>
                </a:cubicBezTo>
                <a:cubicBezTo>
                  <a:pt x="4020648" y="5921158"/>
                  <a:pt x="3696870" y="5886523"/>
                  <a:pt x="3372201" y="5853501"/>
                </a:cubicBezTo>
                <a:cubicBezTo>
                  <a:pt x="3034653" y="5819239"/>
                  <a:pt x="2697781" y="5779600"/>
                  <a:pt x="2361582" y="5734574"/>
                </a:cubicBezTo>
                <a:cubicBezTo>
                  <a:pt x="1984196" y="5684421"/>
                  <a:pt x="1607962" y="5626695"/>
                  <a:pt x="1232869" y="5561398"/>
                </a:cubicBezTo>
                <a:cubicBezTo>
                  <a:pt x="841970" y="5492685"/>
                  <a:pt x="453644" y="5414197"/>
                  <a:pt x="68483" y="5321691"/>
                </a:cubicBezTo>
                <a:lnTo>
                  <a:pt x="0" y="5304336"/>
                </a:lnTo>
                <a:lnTo>
                  <a:pt x="0" y="5247847"/>
                </a:lnTo>
                <a:lnTo>
                  <a:pt x="72423" y="5266624"/>
                </a:lnTo>
                <a:cubicBezTo>
                  <a:pt x="247899" y="5308802"/>
                  <a:pt x="424058" y="5348062"/>
                  <a:pt x="600566" y="5384994"/>
                </a:cubicBezTo>
                <a:cubicBezTo>
                  <a:pt x="988032" y="5465808"/>
                  <a:pt x="1377788" y="5534706"/>
                  <a:pt x="1769069" y="5595162"/>
                </a:cubicBezTo>
                <a:cubicBezTo>
                  <a:pt x="2051913" y="5638738"/>
                  <a:pt x="2335141" y="5678835"/>
                  <a:pt x="2612900" y="5712104"/>
                </a:cubicBezTo>
                <a:cubicBezTo>
                  <a:pt x="2604892" y="5714711"/>
                  <a:pt x="2593962" y="5704655"/>
                  <a:pt x="2580488" y="5702173"/>
                </a:cubicBezTo>
                <a:cubicBezTo>
                  <a:pt x="2086656" y="5610221"/>
                  <a:pt x="1597284" y="5499328"/>
                  <a:pt x="1112357" y="5369476"/>
                </a:cubicBezTo>
                <a:cubicBezTo>
                  <a:pt x="880233" y="5307405"/>
                  <a:pt x="649550" y="5240927"/>
                  <a:pt x="420307" y="5170043"/>
                </a:cubicBezTo>
                <a:lnTo>
                  <a:pt x="0" y="503112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C523A297-9750-AB47-A30D-FEFF0C9994CA}"/>
              </a:ext>
            </a:extLst>
          </p:cNvPr>
          <p:cNvSpPr>
            <a:spLocks noGrp="1"/>
          </p:cNvSpPr>
          <p:nvPr>
            <p:ph type="title"/>
          </p:nvPr>
        </p:nvSpPr>
        <p:spPr>
          <a:xfrm>
            <a:off x="1524000" y="929452"/>
            <a:ext cx="9144000" cy="2526738"/>
          </a:xfrm>
        </p:spPr>
        <p:txBody>
          <a:bodyPr vert="horz" lIns="91440" tIns="45720" rIns="91440" bIns="45720" rtlCol="0" anchor="b">
            <a:normAutofit/>
          </a:bodyPr>
          <a:lstStyle/>
          <a:p>
            <a:pPr algn="ctr"/>
            <a:r>
              <a:rPr lang="en-US" sz="5600" kern="1200">
                <a:solidFill>
                  <a:srgbClr val="FFFFFF"/>
                </a:solidFill>
                <a:latin typeface="+mj-lt"/>
                <a:ea typeface="+mj-ea"/>
                <a:cs typeface="+mj-cs"/>
              </a:rPr>
              <a:t>How can feminist and new historicist theory support and enhance learning?</a:t>
            </a:r>
          </a:p>
        </p:txBody>
      </p:sp>
      <p:sp>
        <p:nvSpPr>
          <p:cNvPr id="3" name="Text Placeholder 2">
            <a:extLst>
              <a:ext uri="{FF2B5EF4-FFF2-40B4-BE49-F238E27FC236}">
                <a16:creationId xmlns:a16="http://schemas.microsoft.com/office/drawing/2014/main" id="{2269B310-1C12-E145-B9A7-271CB40B7102}"/>
              </a:ext>
            </a:extLst>
          </p:cNvPr>
          <p:cNvSpPr>
            <a:spLocks noGrp="1"/>
          </p:cNvSpPr>
          <p:nvPr>
            <p:ph type="body" idx="1"/>
          </p:nvPr>
        </p:nvSpPr>
        <p:spPr>
          <a:xfrm>
            <a:off x="1524000" y="3695230"/>
            <a:ext cx="9144000" cy="1626541"/>
          </a:xfrm>
        </p:spPr>
        <p:txBody>
          <a:bodyPr vert="horz" lIns="91440" tIns="45720" rIns="91440" bIns="45720" rtlCol="0">
            <a:normAutofit/>
          </a:bodyPr>
          <a:lstStyle/>
          <a:p>
            <a:pPr algn="ctr"/>
            <a:endParaRPr lang="en-US" sz="2400" kern="1200">
              <a:solidFill>
                <a:srgbClr val="FFFFFF"/>
              </a:solidFill>
              <a:latin typeface="+mn-lt"/>
              <a:ea typeface="+mn-ea"/>
              <a:cs typeface="+mn-cs"/>
            </a:endParaRPr>
          </a:p>
        </p:txBody>
      </p:sp>
      <p:sp>
        <p:nvSpPr>
          <p:cNvPr id="12" name="sketch line">
            <a:extLst>
              <a:ext uri="{FF2B5EF4-FFF2-40B4-BE49-F238E27FC236}">
                <a16:creationId xmlns:a16="http://schemas.microsoft.com/office/drawing/2014/main" id="{6D080EC2-42B5-4E04-BBF7-F0BC5CB7C9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974206" y="3566566"/>
            <a:ext cx="4243589" cy="18288"/>
          </a:xfrm>
          <a:custGeom>
            <a:avLst/>
            <a:gdLst>
              <a:gd name="connsiteX0" fmla="*/ 0 w 4243589"/>
              <a:gd name="connsiteY0" fmla="*/ 0 h 18288"/>
              <a:gd name="connsiteX1" fmla="*/ 563791 w 4243589"/>
              <a:gd name="connsiteY1" fmla="*/ 0 h 18288"/>
              <a:gd name="connsiteX2" fmla="*/ 1042710 w 4243589"/>
              <a:gd name="connsiteY2" fmla="*/ 0 h 18288"/>
              <a:gd name="connsiteX3" fmla="*/ 1564066 w 4243589"/>
              <a:gd name="connsiteY3" fmla="*/ 0 h 18288"/>
              <a:gd name="connsiteX4" fmla="*/ 2212729 w 4243589"/>
              <a:gd name="connsiteY4" fmla="*/ 0 h 18288"/>
              <a:gd name="connsiteX5" fmla="*/ 2776520 w 4243589"/>
              <a:gd name="connsiteY5" fmla="*/ 0 h 18288"/>
              <a:gd name="connsiteX6" fmla="*/ 3297875 w 4243589"/>
              <a:gd name="connsiteY6" fmla="*/ 0 h 18288"/>
              <a:gd name="connsiteX7" fmla="*/ 4243589 w 4243589"/>
              <a:gd name="connsiteY7" fmla="*/ 0 h 18288"/>
              <a:gd name="connsiteX8" fmla="*/ 4243589 w 4243589"/>
              <a:gd name="connsiteY8" fmla="*/ 18288 h 18288"/>
              <a:gd name="connsiteX9" fmla="*/ 3637362 w 4243589"/>
              <a:gd name="connsiteY9" fmla="*/ 18288 h 18288"/>
              <a:gd name="connsiteX10" fmla="*/ 3116007 w 4243589"/>
              <a:gd name="connsiteY10" fmla="*/ 18288 h 18288"/>
              <a:gd name="connsiteX11" fmla="*/ 2424908 w 4243589"/>
              <a:gd name="connsiteY11" fmla="*/ 18288 h 18288"/>
              <a:gd name="connsiteX12" fmla="*/ 1861117 w 4243589"/>
              <a:gd name="connsiteY12" fmla="*/ 18288 h 18288"/>
              <a:gd name="connsiteX13" fmla="*/ 1382198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157351" y="-15653"/>
                  <a:pt x="378877" y="-5828"/>
                  <a:pt x="563791" y="0"/>
                </a:cubicBezTo>
                <a:cubicBezTo>
                  <a:pt x="748705" y="5828"/>
                  <a:pt x="905659" y="-5525"/>
                  <a:pt x="1042710" y="0"/>
                </a:cubicBezTo>
                <a:cubicBezTo>
                  <a:pt x="1179761" y="5525"/>
                  <a:pt x="1356845" y="-21288"/>
                  <a:pt x="1564066" y="0"/>
                </a:cubicBezTo>
                <a:cubicBezTo>
                  <a:pt x="1771287" y="21288"/>
                  <a:pt x="1912099" y="25135"/>
                  <a:pt x="2212729" y="0"/>
                </a:cubicBezTo>
                <a:cubicBezTo>
                  <a:pt x="2513359" y="-25135"/>
                  <a:pt x="2514918" y="-27119"/>
                  <a:pt x="2776520" y="0"/>
                </a:cubicBezTo>
                <a:cubicBezTo>
                  <a:pt x="3038122" y="27119"/>
                  <a:pt x="3178771" y="18116"/>
                  <a:pt x="3297875" y="0"/>
                </a:cubicBezTo>
                <a:cubicBezTo>
                  <a:pt x="3416980" y="-18116"/>
                  <a:pt x="4012240" y="-40869"/>
                  <a:pt x="4243589" y="0"/>
                </a:cubicBezTo>
                <a:cubicBezTo>
                  <a:pt x="4243987" y="7429"/>
                  <a:pt x="4243569" y="10822"/>
                  <a:pt x="4243589" y="18288"/>
                </a:cubicBezTo>
                <a:cubicBezTo>
                  <a:pt x="4112949" y="-2855"/>
                  <a:pt x="3928037" y="1831"/>
                  <a:pt x="3637362" y="18288"/>
                </a:cubicBezTo>
                <a:cubicBezTo>
                  <a:pt x="3346687" y="34745"/>
                  <a:pt x="3254446" y="26669"/>
                  <a:pt x="3116007" y="18288"/>
                </a:cubicBezTo>
                <a:cubicBezTo>
                  <a:pt x="2977569" y="9907"/>
                  <a:pt x="2620228" y="28873"/>
                  <a:pt x="2424908" y="18288"/>
                </a:cubicBezTo>
                <a:cubicBezTo>
                  <a:pt x="2229588" y="7703"/>
                  <a:pt x="2088287" y="-3854"/>
                  <a:pt x="1861117" y="18288"/>
                </a:cubicBezTo>
                <a:cubicBezTo>
                  <a:pt x="1633947" y="40430"/>
                  <a:pt x="1502447" y="-871"/>
                  <a:pt x="1382198" y="18288"/>
                </a:cubicBezTo>
                <a:cubicBezTo>
                  <a:pt x="1261949" y="37447"/>
                  <a:pt x="1045440" y="28353"/>
                  <a:pt x="733535" y="18288"/>
                </a:cubicBezTo>
                <a:cubicBezTo>
                  <a:pt x="421630" y="8223"/>
                  <a:pt x="341257" y="-18359"/>
                  <a:pt x="0" y="18288"/>
                </a:cubicBezTo>
                <a:cubicBezTo>
                  <a:pt x="-591" y="13205"/>
                  <a:pt x="-663" y="6329"/>
                  <a:pt x="0" y="0"/>
                </a:cubicBezTo>
                <a:close/>
              </a:path>
              <a:path w="4243589" h="18288" stroke="0" extrusionOk="0">
                <a:moveTo>
                  <a:pt x="0" y="0"/>
                </a:moveTo>
                <a:cubicBezTo>
                  <a:pt x="128164" y="17204"/>
                  <a:pt x="312653" y="1129"/>
                  <a:pt x="563791" y="0"/>
                </a:cubicBezTo>
                <a:cubicBezTo>
                  <a:pt x="814929" y="-1129"/>
                  <a:pt x="837271" y="8503"/>
                  <a:pt x="1042710" y="0"/>
                </a:cubicBezTo>
                <a:cubicBezTo>
                  <a:pt x="1248149" y="-8503"/>
                  <a:pt x="1588432" y="-28862"/>
                  <a:pt x="1733809" y="0"/>
                </a:cubicBezTo>
                <a:cubicBezTo>
                  <a:pt x="1879186" y="28862"/>
                  <a:pt x="2052815" y="5974"/>
                  <a:pt x="2297600" y="0"/>
                </a:cubicBezTo>
                <a:cubicBezTo>
                  <a:pt x="2542385" y="-5974"/>
                  <a:pt x="2699960" y="-23550"/>
                  <a:pt x="2861391" y="0"/>
                </a:cubicBezTo>
                <a:cubicBezTo>
                  <a:pt x="3022822" y="23550"/>
                  <a:pt x="3390411" y="25272"/>
                  <a:pt x="3552490" y="0"/>
                </a:cubicBezTo>
                <a:cubicBezTo>
                  <a:pt x="3714569" y="-25272"/>
                  <a:pt x="3950585" y="-31327"/>
                  <a:pt x="4243589" y="0"/>
                </a:cubicBezTo>
                <a:cubicBezTo>
                  <a:pt x="4242703" y="5429"/>
                  <a:pt x="4244410" y="14046"/>
                  <a:pt x="4243589" y="18288"/>
                </a:cubicBezTo>
                <a:cubicBezTo>
                  <a:pt x="4130424" y="-1240"/>
                  <a:pt x="3932803" y="42249"/>
                  <a:pt x="3722234" y="18288"/>
                </a:cubicBezTo>
                <a:cubicBezTo>
                  <a:pt x="3511665" y="-5673"/>
                  <a:pt x="3269903" y="45994"/>
                  <a:pt x="3116007" y="18288"/>
                </a:cubicBezTo>
                <a:cubicBezTo>
                  <a:pt x="2962111" y="-9418"/>
                  <a:pt x="2744280" y="23224"/>
                  <a:pt x="2509780" y="18288"/>
                </a:cubicBezTo>
                <a:cubicBezTo>
                  <a:pt x="2275280" y="13352"/>
                  <a:pt x="2066059" y="43664"/>
                  <a:pt x="1945989" y="18288"/>
                </a:cubicBezTo>
                <a:cubicBezTo>
                  <a:pt x="1825919" y="-7088"/>
                  <a:pt x="1407329" y="12616"/>
                  <a:pt x="1254890" y="18288"/>
                </a:cubicBezTo>
                <a:cubicBezTo>
                  <a:pt x="1102451" y="23960"/>
                  <a:pt x="837950" y="31673"/>
                  <a:pt x="563791" y="18288"/>
                </a:cubicBezTo>
                <a:cubicBezTo>
                  <a:pt x="289632" y="4903"/>
                  <a:pt x="132768" y="7105"/>
                  <a:pt x="0" y="18288"/>
                </a:cubicBezTo>
                <a:cubicBezTo>
                  <a:pt x="668" y="13665"/>
                  <a:pt x="578" y="5675"/>
                  <a:pt x="0" y="0"/>
                </a:cubicBezTo>
                <a:close/>
              </a:path>
            </a:pathLst>
          </a:custGeom>
          <a:solidFill>
            <a:srgbClr val="FFFFFF"/>
          </a:solidFill>
          <a:ln w="41275" cap="rnd">
            <a:solidFill>
              <a:srgbClr val="FFFFFF"/>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411018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05CBC3C-2E5A-4839-8B9B-2E5A6ADF0F5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827FF362-FC97-4BF5-949B-D4ADFA26E4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8888549">
            <a:off x="-1059473" y="-1108988"/>
            <a:ext cx="7179830" cy="5226565"/>
          </a:xfrm>
          <a:custGeom>
            <a:avLst/>
            <a:gdLst>
              <a:gd name="connsiteX0" fmla="*/ 5217841 w 7179830"/>
              <a:gd name="connsiteY0" fmla="*/ 464824 h 5226565"/>
              <a:gd name="connsiteX1" fmla="*/ 5222490 w 7179830"/>
              <a:gd name="connsiteY1" fmla="*/ 464289 h 5226565"/>
              <a:gd name="connsiteX2" fmla="*/ 5216768 w 7179830"/>
              <a:gd name="connsiteY2" fmla="*/ 463394 h 5226565"/>
              <a:gd name="connsiteX3" fmla="*/ 5217841 w 7179830"/>
              <a:gd name="connsiteY3" fmla="*/ 464824 h 5226565"/>
              <a:gd name="connsiteX4" fmla="*/ 4945201 w 7179830"/>
              <a:gd name="connsiteY4" fmla="*/ 5226565 h 5226565"/>
              <a:gd name="connsiteX5" fmla="*/ 140449 w 7179830"/>
              <a:gd name="connsiteY5" fmla="*/ 2240811 h 5226565"/>
              <a:gd name="connsiteX6" fmla="*/ 232913 w 7179830"/>
              <a:gd name="connsiteY6" fmla="*/ 2052782 h 5226565"/>
              <a:gd name="connsiteX7" fmla="*/ 375714 w 7179830"/>
              <a:gd name="connsiteY7" fmla="*/ 1803205 h 5226565"/>
              <a:gd name="connsiteX8" fmla="*/ 1512756 w 7179830"/>
              <a:gd name="connsiteY8" fmla="*/ 638448 h 5226565"/>
              <a:gd name="connsiteX9" fmla="*/ 2902095 w 7179830"/>
              <a:gd name="connsiteY9" fmla="*/ 120440 h 5226565"/>
              <a:gd name="connsiteX10" fmla="*/ 2848453 w 7179830"/>
              <a:gd name="connsiteY10" fmla="*/ 125626 h 5226565"/>
              <a:gd name="connsiteX11" fmla="*/ 1837830 w 7179830"/>
              <a:gd name="connsiteY11" fmla="*/ 426203 h 5226565"/>
              <a:gd name="connsiteX12" fmla="*/ 214608 w 7179830"/>
              <a:gd name="connsiteY12" fmla="*/ 1882239 h 5226565"/>
              <a:gd name="connsiteX13" fmla="*/ 91317 w 7179830"/>
              <a:gd name="connsiteY13" fmla="*/ 2123701 h 5226565"/>
              <a:gd name="connsiteX14" fmla="*/ 64092 w 7179830"/>
              <a:gd name="connsiteY14" fmla="*/ 2193361 h 5226565"/>
              <a:gd name="connsiteX15" fmla="*/ 0 w 7179830"/>
              <a:gd name="connsiteY15" fmla="*/ 2153533 h 5226565"/>
              <a:gd name="connsiteX16" fmla="*/ 42834 w 7179830"/>
              <a:gd name="connsiteY16" fmla="*/ 2047277 h 5226565"/>
              <a:gd name="connsiteX17" fmla="*/ 923582 w 7179830"/>
              <a:gd name="connsiteY17" fmla="*/ 915600 h 5226565"/>
              <a:gd name="connsiteX18" fmla="*/ 2686989 w 7179830"/>
              <a:gd name="connsiteY18" fmla="*/ 73950 h 5226565"/>
              <a:gd name="connsiteX19" fmla="*/ 3059983 w 7179830"/>
              <a:gd name="connsiteY19" fmla="*/ 20308 h 5226565"/>
              <a:gd name="connsiteX20" fmla="*/ 3454435 w 7179830"/>
              <a:gd name="connsiteY20" fmla="*/ 1176 h 5226565"/>
              <a:gd name="connsiteX21" fmla="*/ 3923806 w 7179830"/>
              <a:gd name="connsiteY21" fmla="*/ 49990 h 5226565"/>
              <a:gd name="connsiteX22" fmla="*/ 5350874 w 7179830"/>
              <a:gd name="connsiteY22" fmla="*/ 426917 h 5226565"/>
              <a:gd name="connsiteX23" fmla="*/ 6607360 w 7179830"/>
              <a:gd name="connsiteY23" fmla="*/ 1075097 h 5226565"/>
              <a:gd name="connsiteX24" fmla="*/ 7110534 w 7179830"/>
              <a:gd name="connsiteY24" fmla="*/ 1541421 h 5226565"/>
              <a:gd name="connsiteX25" fmla="*/ 7179830 w 7179830"/>
              <a:gd name="connsiteY25" fmla="*/ 1630542 h 5226565"/>
              <a:gd name="connsiteX26" fmla="*/ 7136295 w 7179830"/>
              <a:gd name="connsiteY26" fmla="*/ 1700600 h 5226565"/>
              <a:gd name="connsiteX27" fmla="*/ 7131140 w 7179830"/>
              <a:gd name="connsiteY27" fmla="*/ 1693045 h 5226565"/>
              <a:gd name="connsiteX28" fmla="*/ 6577499 w 7179830"/>
              <a:gd name="connsiteY28" fmla="*/ 1148230 h 5226565"/>
              <a:gd name="connsiteX29" fmla="*/ 5494816 w 7179830"/>
              <a:gd name="connsiteY29" fmla="*/ 563527 h 5226565"/>
              <a:gd name="connsiteX30" fmla="*/ 5366967 w 7179830"/>
              <a:gd name="connsiteY30" fmla="*/ 514176 h 5226565"/>
              <a:gd name="connsiteX31" fmla="*/ 5244661 w 7179830"/>
              <a:gd name="connsiteY31" fmla="*/ 470725 h 5226565"/>
              <a:gd name="connsiteX32" fmla="*/ 5904822 w 7179830"/>
              <a:gd name="connsiteY32" fmla="*/ 815468 h 5226565"/>
              <a:gd name="connsiteX33" fmla="*/ 7015222 w 7179830"/>
              <a:gd name="connsiteY33" fmla="*/ 1815185 h 5226565"/>
              <a:gd name="connsiteX34" fmla="*/ 7040454 w 7179830"/>
              <a:gd name="connsiteY34" fmla="*/ 1854830 h 5226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7179830" h="5226565">
                <a:moveTo>
                  <a:pt x="5217841" y="464824"/>
                </a:moveTo>
                <a:lnTo>
                  <a:pt x="5222490" y="464289"/>
                </a:lnTo>
                <a:lnTo>
                  <a:pt x="5216768" y="463394"/>
                </a:lnTo>
                <a:cubicBezTo>
                  <a:pt x="5216768" y="463394"/>
                  <a:pt x="5216768" y="464646"/>
                  <a:pt x="5217841" y="464824"/>
                </a:cubicBezTo>
                <a:close/>
                <a:moveTo>
                  <a:pt x="4945201" y="5226565"/>
                </a:moveTo>
                <a:lnTo>
                  <a:pt x="140449" y="2240811"/>
                </a:lnTo>
                <a:lnTo>
                  <a:pt x="232913" y="2052782"/>
                </a:lnTo>
                <a:cubicBezTo>
                  <a:pt x="277693" y="1968290"/>
                  <a:pt x="325201" y="1885054"/>
                  <a:pt x="375714" y="1803205"/>
                </a:cubicBezTo>
                <a:cubicBezTo>
                  <a:pt x="667528" y="1329721"/>
                  <a:pt x="1039629" y="935091"/>
                  <a:pt x="1512756" y="638448"/>
                </a:cubicBezTo>
                <a:cubicBezTo>
                  <a:pt x="1939392" y="370950"/>
                  <a:pt x="2405724" y="210560"/>
                  <a:pt x="2902095" y="120440"/>
                </a:cubicBezTo>
                <a:cubicBezTo>
                  <a:pt x="2884054" y="118134"/>
                  <a:pt x="2865727" y="119904"/>
                  <a:pt x="2848453" y="125626"/>
                </a:cubicBezTo>
                <a:cubicBezTo>
                  <a:pt x="2498704" y="175943"/>
                  <a:pt x="2158217" y="277201"/>
                  <a:pt x="1837830" y="426203"/>
                </a:cubicBezTo>
                <a:cubicBezTo>
                  <a:pt x="1147094" y="744660"/>
                  <a:pt x="593502" y="1217071"/>
                  <a:pt x="214608" y="1882239"/>
                </a:cubicBezTo>
                <a:cubicBezTo>
                  <a:pt x="169441" y="1960776"/>
                  <a:pt x="128308" y="2041369"/>
                  <a:pt x="91317" y="2123701"/>
                </a:cubicBezTo>
                <a:lnTo>
                  <a:pt x="64092" y="2193361"/>
                </a:lnTo>
                <a:lnTo>
                  <a:pt x="0" y="2153533"/>
                </a:lnTo>
                <a:lnTo>
                  <a:pt x="42834" y="2047277"/>
                </a:lnTo>
                <a:cubicBezTo>
                  <a:pt x="241792" y="1615775"/>
                  <a:pt x="541268" y="1241591"/>
                  <a:pt x="923582" y="915600"/>
                </a:cubicBezTo>
                <a:cubicBezTo>
                  <a:pt x="1435331" y="478415"/>
                  <a:pt x="2028081" y="205375"/>
                  <a:pt x="2686989" y="73950"/>
                </a:cubicBezTo>
                <a:cubicBezTo>
                  <a:pt x="2810367" y="49274"/>
                  <a:pt x="2934818" y="32466"/>
                  <a:pt x="3059983" y="20308"/>
                </a:cubicBezTo>
                <a:cubicBezTo>
                  <a:pt x="3185149" y="8148"/>
                  <a:pt x="3308706" y="2963"/>
                  <a:pt x="3454435" y="1176"/>
                </a:cubicBezTo>
                <a:cubicBezTo>
                  <a:pt x="3599805" y="-5977"/>
                  <a:pt x="3761985" y="20665"/>
                  <a:pt x="3923806" y="49990"/>
                </a:cubicBezTo>
                <a:cubicBezTo>
                  <a:pt x="4409449" y="137964"/>
                  <a:pt x="4886867" y="257228"/>
                  <a:pt x="5350874" y="426917"/>
                </a:cubicBezTo>
                <a:cubicBezTo>
                  <a:pt x="5797001" y="589991"/>
                  <a:pt x="6223101" y="792223"/>
                  <a:pt x="6607360" y="1075097"/>
                </a:cubicBezTo>
                <a:cubicBezTo>
                  <a:pt x="6794438" y="1212779"/>
                  <a:pt x="6965102" y="1365689"/>
                  <a:pt x="7110534" y="1541421"/>
                </a:cubicBezTo>
                <a:lnTo>
                  <a:pt x="7179830" y="1630542"/>
                </a:lnTo>
                <a:lnTo>
                  <a:pt x="7136295" y="1700600"/>
                </a:lnTo>
                <a:lnTo>
                  <a:pt x="7131140" y="1693045"/>
                </a:lnTo>
                <a:cubicBezTo>
                  <a:pt x="6977874" y="1483026"/>
                  <a:pt x="6788448" y="1305671"/>
                  <a:pt x="6577499" y="1148230"/>
                </a:cubicBezTo>
                <a:cubicBezTo>
                  <a:pt x="6245452" y="900401"/>
                  <a:pt x="5878538" y="716408"/>
                  <a:pt x="5494816" y="563527"/>
                </a:cubicBezTo>
                <a:cubicBezTo>
                  <a:pt x="5452491" y="546487"/>
                  <a:pt x="5409881" y="530036"/>
                  <a:pt x="5366967" y="514176"/>
                </a:cubicBezTo>
                <a:cubicBezTo>
                  <a:pt x="5326377" y="499156"/>
                  <a:pt x="5285430" y="485210"/>
                  <a:pt x="5244661" y="470725"/>
                </a:cubicBezTo>
                <a:cubicBezTo>
                  <a:pt x="5471517" y="572127"/>
                  <a:pt x="5691970" y="687263"/>
                  <a:pt x="5904822" y="815468"/>
                </a:cubicBezTo>
                <a:cubicBezTo>
                  <a:pt x="6336645" y="1080104"/>
                  <a:pt x="6718758" y="1400351"/>
                  <a:pt x="7015222" y="1815185"/>
                </a:cubicBezTo>
                <a:lnTo>
                  <a:pt x="7040454" y="1854830"/>
                </a:lnTo>
                <a:close/>
              </a:path>
            </a:pathLst>
          </a:custGeom>
          <a:solidFill>
            <a:schemeClr val="accent2"/>
          </a:solidFill>
          <a:ln w="12700" cap="flat">
            <a:noFill/>
            <a:prstDash val="solid"/>
            <a:miter/>
          </a:ln>
        </p:spPr>
        <p:txBody>
          <a:bodyPr wrap="square" rtlCol="0" anchor="ctr">
            <a:noAutofit/>
          </a:bodyPr>
          <a:lstStyle/>
          <a:p>
            <a:endParaRPr lang="en-US"/>
          </a:p>
        </p:txBody>
      </p:sp>
      <p:sp>
        <p:nvSpPr>
          <p:cNvPr id="2" name="Title 1">
            <a:extLst>
              <a:ext uri="{FF2B5EF4-FFF2-40B4-BE49-F238E27FC236}">
                <a16:creationId xmlns:a16="http://schemas.microsoft.com/office/drawing/2014/main" id="{324FC336-7747-2645-8975-84396638B669}"/>
              </a:ext>
            </a:extLst>
          </p:cNvPr>
          <p:cNvSpPr>
            <a:spLocks noGrp="1"/>
          </p:cNvSpPr>
          <p:nvPr>
            <p:ph type="title"/>
          </p:nvPr>
        </p:nvSpPr>
        <p:spPr>
          <a:xfrm>
            <a:off x="841246" y="673770"/>
            <a:ext cx="3644489" cy="2414488"/>
          </a:xfrm>
        </p:spPr>
        <p:txBody>
          <a:bodyPr anchor="t">
            <a:normAutofit/>
          </a:bodyPr>
          <a:lstStyle/>
          <a:p>
            <a:r>
              <a:rPr lang="en-US" sz="5400">
                <a:solidFill>
                  <a:srgbClr val="FFFFFF"/>
                </a:solidFill>
              </a:rPr>
              <a:t>Feminism</a:t>
            </a:r>
          </a:p>
        </p:txBody>
      </p:sp>
      <p:sp>
        <p:nvSpPr>
          <p:cNvPr id="13" name="Content Placeholder 2">
            <a:extLst>
              <a:ext uri="{FF2B5EF4-FFF2-40B4-BE49-F238E27FC236}">
                <a16:creationId xmlns:a16="http://schemas.microsoft.com/office/drawing/2014/main" id="{E19E5D41-9677-3D48-8496-79993BF60E0A}"/>
              </a:ext>
            </a:extLst>
          </p:cNvPr>
          <p:cNvSpPr>
            <a:spLocks noGrp="1"/>
          </p:cNvSpPr>
          <p:nvPr>
            <p:ph idx="1"/>
          </p:nvPr>
        </p:nvSpPr>
        <p:spPr>
          <a:xfrm>
            <a:off x="6095999" y="882315"/>
            <a:ext cx="5254754" cy="5294647"/>
          </a:xfrm>
        </p:spPr>
        <p:txBody>
          <a:bodyPr>
            <a:normAutofit fontScale="92500" lnSpcReduction="20000"/>
          </a:bodyPr>
          <a:lstStyle/>
          <a:p>
            <a:r>
              <a:rPr lang="en-GB" sz="2000" dirty="0"/>
              <a:t>Proliferation of Feminist theories in recent decades, e.g. fourth-wave feminism</a:t>
            </a:r>
          </a:p>
          <a:p>
            <a:r>
              <a:rPr lang="en-GB" sz="2000" dirty="0"/>
              <a:t>Female experience cannot be explored in isolation from race, class, psychology or sexuality. </a:t>
            </a:r>
          </a:p>
          <a:p>
            <a:r>
              <a:rPr lang="en-GB" sz="2000" dirty="0"/>
              <a:t>The feminist movement of the 1960s and 1970s brought to the fore the ways in which women are and have been repressed within a patriarchal society. </a:t>
            </a:r>
          </a:p>
          <a:p>
            <a:r>
              <a:rPr lang="en-GB" sz="2000" dirty="0"/>
              <a:t>Radical and liberal Feminism began to part company in the 1980s and the establishment of two wings of Feminist criticism began to emerge.</a:t>
            </a:r>
          </a:p>
          <a:p>
            <a:r>
              <a:rPr lang="en-GB" sz="2000" dirty="0"/>
              <a:t>‘Constructionist’ Feminism argues that gender for both men and women is socially constructed. Closely linked to Marxism</a:t>
            </a:r>
          </a:p>
          <a:p>
            <a:r>
              <a:rPr lang="en-GB" sz="2000" dirty="0"/>
              <a:t>‘Essentialist’ Feminists contend that gender is based on natural differences between men and women. We can see these argument plays out today in the debate surrounding transgender women. Essentialists took inspiration from Post-Structuralism. </a:t>
            </a:r>
          </a:p>
          <a:p>
            <a:endParaRPr lang="en-US" sz="1700" dirty="0"/>
          </a:p>
        </p:txBody>
      </p:sp>
    </p:spTree>
    <p:extLst>
      <p:ext uri="{BB962C8B-B14F-4D97-AF65-F5344CB8AC3E}">
        <p14:creationId xmlns:p14="http://schemas.microsoft.com/office/powerpoint/2010/main" val="19508840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7">
            <a:extLst>
              <a:ext uri="{FF2B5EF4-FFF2-40B4-BE49-F238E27FC236}">
                <a16:creationId xmlns:a16="http://schemas.microsoft.com/office/drawing/2014/main" id="{777A147A-9ED8-46B4-8660-1B3C2AA880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FED9D16-AD48-4B4E-AB98-534D725FC3EB}"/>
              </a:ext>
            </a:extLst>
          </p:cNvPr>
          <p:cNvSpPr>
            <a:spLocks noGrp="1"/>
          </p:cNvSpPr>
          <p:nvPr>
            <p:ph type="title"/>
          </p:nvPr>
        </p:nvSpPr>
        <p:spPr>
          <a:xfrm>
            <a:off x="841248" y="548640"/>
            <a:ext cx="3600860" cy="5431536"/>
          </a:xfrm>
        </p:spPr>
        <p:txBody>
          <a:bodyPr>
            <a:normAutofit/>
          </a:bodyPr>
          <a:lstStyle/>
          <a:p>
            <a:r>
              <a:rPr lang="en-US" sz="5400"/>
              <a:t>New Historicism</a:t>
            </a:r>
          </a:p>
        </p:txBody>
      </p:sp>
      <p:sp>
        <p:nvSpPr>
          <p:cNvPr id="13" name="sketch line">
            <a:extLst>
              <a:ext uri="{FF2B5EF4-FFF2-40B4-BE49-F238E27FC236}">
                <a16:creationId xmlns:a16="http://schemas.microsoft.com/office/drawing/2014/main" id="{5D6C15A0-C087-4593-8414-2B4EC1CDC3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543983" y="3258715"/>
            <a:ext cx="4480560" cy="18288"/>
          </a:xfrm>
          <a:custGeom>
            <a:avLst/>
            <a:gdLst>
              <a:gd name="connsiteX0" fmla="*/ 0 w 4480560"/>
              <a:gd name="connsiteY0" fmla="*/ 0 h 18288"/>
              <a:gd name="connsiteX1" fmla="*/ 595274 w 4480560"/>
              <a:gd name="connsiteY1" fmla="*/ 0 h 18288"/>
              <a:gd name="connsiteX2" fmla="*/ 1100938 w 4480560"/>
              <a:gd name="connsiteY2" fmla="*/ 0 h 18288"/>
              <a:gd name="connsiteX3" fmla="*/ 1651406 w 4480560"/>
              <a:gd name="connsiteY3" fmla="*/ 0 h 18288"/>
              <a:gd name="connsiteX4" fmla="*/ 2336292 w 4480560"/>
              <a:gd name="connsiteY4" fmla="*/ 0 h 18288"/>
              <a:gd name="connsiteX5" fmla="*/ 2931566 w 4480560"/>
              <a:gd name="connsiteY5" fmla="*/ 0 h 18288"/>
              <a:gd name="connsiteX6" fmla="*/ 3482035 w 4480560"/>
              <a:gd name="connsiteY6" fmla="*/ 0 h 18288"/>
              <a:gd name="connsiteX7" fmla="*/ 4480560 w 4480560"/>
              <a:gd name="connsiteY7" fmla="*/ 0 h 18288"/>
              <a:gd name="connsiteX8" fmla="*/ 4480560 w 4480560"/>
              <a:gd name="connsiteY8" fmla="*/ 18288 h 18288"/>
              <a:gd name="connsiteX9" fmla="*/ 3840480 w 4480560"/>
              <a:gd name="connsiteY9" fmla="*/ 18288 h 18288"/>
              <a:gd name="connsiteX10" fmla="*/ 3290011 w 4480560"/>
              <a:gd name="connsiteY10" fmla="*/ 18288 h 18288"/>
              <a:gd name="connsiteX11" fmla="*/ 2560320 w 4480560"/>
              <a:gd name="connsiteY11" fmla="*/ 18288 h 18288"/>
              <a:gd name="connsiteX12" fmla="*/ 1965046 w 4480560"/>
              <a:gd name="connsiteY12" fmla="*/ 18288 h 18288"/>
              <a:gd name="connsiteX13" fmla="*/ 1459382 w 4480560"/>
              <a:gd name="connsiteY13" fmla="*/ 18288 h 18288"/>
              <a:gd name="connsiteX14" fmla="*/ 774497 w 4480560"/>
              <a:gd name="connsiteY14" fmla="*/ 18288 h 18288"/>
              <a:gd name="connsiteX15" fmla="*/ 0 w 4480560"/>
              <a:gd name="connsiteY15" fmla="*/ 18288 h 18288"/>
              <a:gd name="connsiteX16" fmla="*/ 0 w 4480560"/>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480560" h="18288" fill="none" extrusionOk="0">
                <a:moveTo>
                  <a:pt x="0" y="0"/>
                </a:moveTo>
                <a:cubicBezTo>
                  <a:pt x="267821" y="8731"/>
                  <a:pt x="334105" y="2629"/>
                  <a:pt x="595274" y="0"/>
                </a:cubicBezTo>
                <a:cubicBezTo>
                  <a:pt x="856443" y="-2629"/>
                  <a:pt x="863808" y="-13353"/>
                  <a:pt x="1100938" y="0"/>
                </a:cubicBezTo>
                <a:cubicBezTo>
                  <a:pt x="1338068" y="13353"/>
                  <a:pt x="1431663" y="-25862"/>
                  <a:pt x="1651406" y="0"/>
                </a:cubicBezTo>
                <a:cubicBezTo>
                  <a:pt x="1871149" y="25862"/>
                  <a:pt x="2173163" y="23827"/>
                  <a:pt x="2336292" y="0"/>
                </a:cubicBezTo>
                <a:cubicBezTo>
                  <a:pt x="2499421" y="-23827"/>
                  <a:pt x="2720589" y="28148"/>
                  <a:pt x="2931566" y="0"/>
                </a:cubicBezTo>
                <a:cubicBezTo>
                  <a:pt x="3142543" y="-28148"/>
                  <a:pt x="3323630" y="27022"/>
                  <a:pt x="3482035" y="0"/>
                </a:cubicBezTo>
                <a:cubicBezTo>
                  <a:pt x="3640440" y="-27022"/>
                  <a:pt x="4012110" y="-20118"/>
                  <a:pt x="4480560" y="0"/>
                </a:cubicBezTo>
                <a:cubicBezTo>
                  <a:pt x="4480958" y="7429"/>
                  <a:pt x="4480540" y="10822"/>
                  <a:pt x="4480560" y="18288"/>
                </a:cubicBezTo>
                <a:cubicBezTo>
                  <a:pt x="4314132" y="14924"/>
                  <a:pt x="4028383" y="36632"/>
                  <a:pt x="3840480" y="18288"/>
                </a:cubicBezTo>
                <a:cubicBezTo>
                  <a:pt x="3652577" y="-56"/>
                  <a:pt x="3547615" y="2848"/>
                  <a:pt x="3290011" y="18288"/>
                </a:cubicBezTo>
                <a:cubicBezTo>
                  <a:pt x="3032407" y="33728"/>
                  <a:pt x="2830268" y="8719"/>
                  <a:pt x="2560320" y="18288"/>
                </a:cubicBezTo>
                <a:cubicBezTo>
                  <a:pt x="2290372" y="27857"/>
                  <a:pt x="2147422" y="6728"/>
                  <a:pt x="1965046" y="18288"/>
                </a:cubicBezTo>
                <a:cubicBezTo>
                  <a:pt x="1782670" y="29848"/>
                  <a:pt x="1689791" y="40680"/>
                  <a:pt x="1459382" y="18288"/>
                </a:cubicBezTo>
                <a:cubicBezTo>
                  <a:pt x="1228973" y="-4104"/>
                  <a:pt x="915486" y="36501"/>
                  <a:pt x="774497" y="18288"/>
                </a:cubicBezTo>
                <a:cubicBezTo>
                  <a:pt x="633508" y="75"/>
                  <a:pt x="361442" y="-11107"/>
                  <a:pt x="0" y="18288"/>
                </a:cubicBezTo>
                <a:cubicBezTo>
                  <a:pt x="-591" y="13205"/>
                  <a:pt x="-663" y="6329"/>
                  <a:pt x="0" y="0"/>
                </a:cubicBezTo>
                <a:close/>
              </a:path>
              <a:path w="4480560" h="18288" stroke="0" extrusionOk="0">
                <a:moveTo>
                  <a:pt x="0" y="0"/>
                </a:moveTo>
                <a:cubicBezTo>
                  <a:pt x="285465" y="225"/>
                  <a:pt x="322691" y="16223"/>
                  <a:pt x="595274" y="0"/>
                </a:cubicBezTo>
                <a:cubicBezTo>
                  <a:pt x="867857" y="-16223"/>
                  <a:pt x="989129" y="-11242"/>
                  <a:pt x="1100938" y="0"/>
                </a:cubicBezTo>
                <a:cubicBezTo>
                  <a:pt x="1212747" y="11242"/>
                  <a:pt x="1574350" y="-36410"/>
                  <a:pt x="1830629" y="0"/>
                </a:cubicBezTo>
                <a:cubicBezTo>
                  <a:pt x="2086908" y="36410"/>
                  <a:pt x="2180922" y="4645"/>
                  <a:pt x="2425903" y="0"/>
                </a:cubicBezTo>
                <a:cubicBezTo>
                  <a:pt x="2670884" y="-4645"/>
                  <a:pt x="2782024" y="22929"/>
                  <a:pt x="3021178" y="0"/>
                </a:cubicBezTo>
                <a:cubicBezTo>
                  <a:pt x="3260332" y="-22929"/>
                  <a:pt x="3456982" y="-1586"/>
                  <a:pt x="3750869" y="0"/>
                </a:cubicBezTo>
                <a:cubicBezTo>
                  <a:pt x="4044756" y="1586"/>
                  <a:pt x="4302726" y="17043"/>
                  <a:pt x="4480560" y="0"/>
                </a:cubicBezTo>
                <a:cubicBezTo>
                  <a:pt x="4479674" y="5429"/>
                  <a:pt x="4481381" y="14046"/>
                  <a:pt x="4480560" y="18288"/>
                </a:cubicBezTo>
                <a:cubicBezTo>
                  <a:pt x="4279652" y="-6850"/>
                  <a:pt x="4200762" y="41566"/>
                  <a:pt x="3930091" y="18288"/>
                </a:cubicBezTo>
                <a:cubicBezTo>
                  <a:pt x="3659420" y="-4990"/>
                  <a:pt x="3456052" y="22294"/>
                  <a:pt x="3290011" y="18288"/>
                </a:cubicBezTo>
                <a:cubicBezTo>
                  <a:pt x="3123970" y="14282"/>
                  <a:pt x="2882392" y="32818"/>
                  <a:pt x="2649931" y="18288"/>
                </a:cubicBezTo>
                <a:cubicBezTo>
                  <a:pt x="2417470" y="3758"/>
                  <a:pt x="2238426" y="7337"/>
                  <a:pt x="2054657" y="18288"/>
                </a:cubicBezTo>
                <a:cubicBezTo>
                  <a:pt x="1870888" y="29239"/>
                  <a:pt x="1566368" y="45040"/>
                  <a:pt x="1324966" y="18288"/>
                </a:cubicBezTo>
                <a:cubicBezTo>
                  <a:pt x="1083564" y="-8464"/>
                  <a:pt x="787410" y="10946"/>
                  <a:pt x="595274" y="18288"/>
                </a:cubicBezTo>
                <a:cubicBezTo>
                  <a:pt x="403138" y="25630"/>
                  <a:pt x="169622" y="10499"/>
                  <a:pt x="0" y="18288"/>
                </a:cubicBezTo>
                <a:cubicBezTo>
                  <a:pt x="668" y="13665"/>
                  <a:pt x="578" y="5675"/>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F07896F2-D2E9-D84B-8D71-D6E8D9DB530A}"/>
              </a:ext>
            </a:extLst>
          </p:cNvPr>
          <p:cNvSpPr>
            <a:spLocks noGrp="1"/>
          </p:cNvSpPr>
          <p:nvPr>
            <p:ph idx="1"/>
          </p:nvPr>
        </p:nvSpPr>
        <p:spPr>
          <a:xfrm>
            <a:off x="5126418" y="552091"/>
            <a:ext cx="6224335" cy="5431536"/>
          </a:xfrm>
        </p:spPr>
        <p:txBody>
          <a:bodyPr anchor="ctr">
            <a:normAutofit/>
          </a:bodyPr>
          <a:lstStyle/>
          <a:p>
            <a:r>
              <a:rPr lang="en-GB" sz="1900"/>
              <a:t>Coined in the 1980s by Stephen Greenblatt;</a:t>
            </a:r>
          </a:p>
          <a:p>
            <a:r>
              <a:rPr lang="en-GB" sz="1900"/>
              <a:t>Builds on the older theory of Historicism which espouses that historical context should be central to the study of texts (Marxism is key to this idea).</a:t>
            </a:r>
          </a:p>
          <a:p>
            <a:r>
              <a:rPr lang="en-GB" sz="1900"/>
              <a:t>New Historicism also incorporates some Structuralist ideas, including the view that historical sources should also be treated as texts and the ways in which meaning is constructed by them considered. </a:t>
            </a:r>
          </a:p>
          <a:p>
            <a:r>
              <a:rPr lang="en-GB" sz="1900"/>
              <a:t>Foucault was instrumental in the treatment of history as discourse: an inherently unstable form through which meaning is mediated. </a:t>
            </a:r>
          </a:p>
          <a:p>
            <a:r>
              <a:rPr lang="en-GB" sz="1900"/>
              <a:t>A New Historicist reads all texts in the same way, whether factual or fictional and explores their shared features. Texts are viewed both diachronically (across time) and synchronically (contemporarily). </a:t>
            </a:r>
          </a:p>
          <a:p>
            <a:r>
              <a:rPr lang="en-GB" sz="1900"/>
              <a:t>Many other theories, such as Feminism and Postcolonialism necessitate a Historicist reading of texts and, in particular, the analysis of power. </a:t>
            </a:r>
            <a:endParaRPr lang="en-US" sz="1900"/>
          </a:p>
        </p:txBody>
      </p:sp>
    </p:spTree>
    <p:extLst>
      <p:ext uri="{BB962C8B-B14F-4D97-AF65-F5344CB8AC3E}">
        <p14:creationId xmlns:p14="http://schemas.microsoft.com/office/powerpoint/2010/main" val="33739837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765465" y="985405"/>
            <a:ext cx="4887190" cy="4887190"/>
          </a:xfrm>
          <a:prstGeom prst="rect">
            <a:avLst/>
          </a:prstGeom>
        </p:spPr>
      </p:pic>
      <p:pic>
        <p:nvPicPr>
          <p:cNvPr id="4" name="Picture 3">
            <a:extLst>
              <a:ext uri="{FF2B5EF4-FFF2-40B4-BE49-F238E27FC236}">
                <a16:creationId xmlns:a16="http://schemas.microsoft.com/office/drawing/2014/main" id="{5C3A2D25-DFFE-6044-9C73-F591D2061FBA}"/>
              </a:ext>
            </a:extLst>
          </p:cNvPr>
          <p:cNvPicPr>
            <a:picLocks noChangeAspect="1"/>
          </p:cNvPicPr>
          <p:nvPr/>
        </p:nvPicPr>
        <p:blipFill>
          <a:blip r:embed="rId4"/>
          <a:stretch>
            <a:fillRect/>
          </a:stretch>
        </p:blipFill>
        <p:spPr>
          <a:xfrm>
            <a:off x="7117225" y="654050"/>
            <a:ext cx="3467100" cy="5549900"/>
          </a:xfrm>
          <a:prstGeom prst="rect">
            <a:avLst/>
          </a:prstGeom>
        </p:spPr>
      </p:pic>
    </p:spTree>
    <p:extLst>
      <p:ext uri="{BB962C8B-B14F-4D97-AF65-F5344CB8AC3E}">
        <p14:creationId xmlns:p14="http://schemas.microsoft.com/office/powerpoint/2010/main" val="39242745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F2A46FC-A8BE-4771-BE51-D9123E9185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2612"/>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122032FE-F527-6744-B97E-C570A6A1A243}"/>
              </a:ext>
            </a:extLst>
          </p:cNvPr>
          <p:cNvPicPr>
            <a:picLocks noChangeAspect="1"/>
          </p:cNvPicPr>
          <p:nvPr/>
        </p:nvPicPr>
        <p:blipFill rotWithShape="1">
          <a:blip r:embed="rId3"/>
          <a:srcRect t="19712" b="1406"/>
          <a:stretch/>
        </p:blipFill>
        <p:spPr>
          <a:xfrm>
            <a:off x="615790" y="508000"/>
            <a:ext cx="10960420" cy="5792694"/>
          </a:xfrm>
          <a:custGeom>
            <a:avLst/>
            <a:gdLst/>
            <a:ahLst/>
            <a:cxnLst/>
            <a:rect l="l" t="t" r="r" b="b"/>
            <a:pathLst>
              <a:path w="10485104" h="5523506">
                <a:moveTo>
                  <a:pt x="5949681" y="536"/>
                </a:moveTo>
                <a:cubicBezTo>
                  <a:pt x="6074035" y="-2131"/>
                  <a:pt x="6198411" y="5173"/>
                  <a:pt x="6321822" y="22405"/>
                </a:cubicBezTo>
                <a:cubicBezTo>
                  <a:pt x="6498937" y="51493"/>
                  <a:pt x="6677824" y="73364"/>
                  <a:pt x="6857694" y="55210"/>
                </a:cubicBezTo>
                <a:cubicBezTo>
                  <a:pt x="6981675" y="42526"/>
                  <a:pt x="7105459" y="35089"/>
                  <a:pt x="7230031" y="35528"/>
                </a:cubicBezTo>
                <a:cubicBezTo>
                  <a:pt x="7516370" y="35528"/>
                  <a:pt x="7802902" y="38152"/>
                  <a:pt x="8089242" y="32684"/>
                </a:cubicBezTo>
                <a:cubicBezTo>
                  <a:pt x="8344090" y="27873"/>
                  <a:pt x="8597956" y="17377"/>
                  <a:pt x="8853003" y="43837"/>
                </a:cubicBezTo>
                <a:cubicBezTo>
                  <a:pt x="9229472" y="82767"/>
                  <a:pt x="9607909" y="70300"/>
                  <a:pt x="9985559" y="65708"/>
                </a:cubicBezTo>
                <a:cubicBezTo>
                  <a:pt x="10083101" y="64320"/>
                  <a:pt x="10180599" y="61132"/>
                  <a:pt x="10278047" y="56140"/>
                </a:cubicBezTo>
                <a:lnTo>
                  <a:pt x="10449151" y="44199"/>
                </a:lnTo>
                <a:lnTo>
                  <a:pt x="10468533" y="198724"/>
                </a:lnTo>
                <a:cubicBezTo>
                  <a:pt x="10475933" y="234109"/>
                  <a:pt x="10480462" y="270161"/>
                  <a:pt x="10482057" y="306442"/>
                </a:cubicBezTo>
                <a:cubicBezTo>
                  <a:pt x="10492136" y="438884"/>
                  <a:pt x="10475168" y="569479"/>
                  <a:pt x="10461007" y="700359"/>
                </a:cubicBezTo>
                <a:cubicBezTo>
                  <a:pt x="10451566" y="783776"/>
                  <a:pt x="10437150" y="868045"/>
                  <a:pt x="10461007" y="950608"/>
                </a:cubicBezTo>
                <a:cubicBezTo>
                  <a:pt x="10477350" y="1008147"/>
                  <a:pt x="10480985" y="1069224"/>
                  <a:pt x="10471595" y="1128666"/>
                </a:cubicBezTo>
                <a:cubicBezTo>
                  <a:pt x="10455763" y="1234166"/>
                  <a:pt x="10452459" y="1341527"/>
                  <a:pt x="10461772" y="1447979"/>
                </a:cubicBezTo>
                <a:cubicBezTo>
                  <a:pt x="10467921" y="1518165"/>
                  <a:pt x="10466977" y="1588906"/>
                  <a:pt x="10458965" y="1658865"/>
                </a:cubicBezTo>
                <a:cubicBezTo>
                  <a:pt x="10448377" y="1752939"/>
                  <a:pt x="10431919" y="1848719"/>
                  <a:pt x="10451949" y="1943076"/>
                </a:cubicBezTo>
                <a:cubicBezTo>
                  <a:pt x="10483843" y="2092999"/>
                  <a:pt x="10477464" y="2242779"/>
                  <a:pt x="10464706" y="2393837"/>
                </a:cubicBezTo>
                <a:cubicBezTo>
                  <a:pt x="10455138" y="2506243"/>
                  <a:pt x="10444549" y="2619928"/>
                  <a:pt x="10463686" y="2733613"/>
                </a:cubicBezTo>
                <a:cubicBezTo>
                  <a:pt x="10471914" y="2786362"/>
                  <a:pt x="10471914" y="2840306"/>
                  <a:pt x="10463686" y="2893056"/>
                </a:cubicBezTo>
                <a:cubicBezTo>
                  <a:pt x="10453735" y="2964109"/>
                  <a:pt x="10444294" y="3034452"/>
                  <a:pt x="10457052" y="3106215"/>
                </a:cubicBezTo>
                <a:cubicBezTo>
                  <a:pt x="10462665" y="3137479"/>
                  <a:pt x="10466875" y="3169026"/>
                  <a:pt x="10469810" y="3200574"/>
                </a:cubicBezTo>
                <a:cubicBezTo>
                  <a:pt x="10475653" y="3281119"/>
                  <a:pt x="10473561" y="3362120"/>
                  <a:pt x="10463559" y="3442154"/>
                </a:cubicBezTo>
                <a:cubicBezTo>
                  <a:pt x="10453990" y="3535091"/>
                  <a:pt x="10469554" y="3628597"/>
                  <a:pt x="10456797" y="3721250"/>
                </a:cubicBezTo>
                <a:cubicBezTo>
                  <a:pt x="10447738" y="3795870"/>
                  <a:pt x="10447394" y="3871485"/>
                  <a:pt x="10455776" y="3946204"/>
                </a:cubicBezTo>
                <a:cubicBezTo>
                  <a:pt x="10470855" y="4087457"/>
                  <a:pt x="10469912" y="4230260"/>
                  <a:pt x="10452970" y="4371244"/>
                </a:cubicBezTo>
                <a:cubicBezTo>
                  <a:pt x="10442508" y="4453523"/>
                  <a:pt x="10436512" y="4538218"/>
                  <a:pt x="10455266" y="4618934"/>
                </a:cubicBezTo>
                <a:cubicBezTo>
                  <a:pt x="10499408" y="4808646"/>
                  <a:pt x="10473637" y="4998642"/>
                  <a:pt x="10455266" y="5187359"/>
                </a:cubicBezTo>
                <a:cubicBezTo>
                  <a:pt x="10444103" y="5288708"/>
                  <a:pt x="10443847" y="5391181"/>
                  <a:pt x="10454500" y="5492602"/>
                </a:cubicBezTo>
                <a:lnTo>
                  <a:pt x="10454510" y="5492731"/>
                </a:lnTo>
                <a:lnTo>
                  <a:pt x="10414967" y="5491139"/>
                </a:lnTo>
                <a:cubicBezTo>
                  <a:pt x="10117611" y="5495732"/>
                  <a:pt x="9820450" y="5526349"/>
                  <a:pt x="9523092" y="5507105"/>
                </a:cubicBezTo>
                <a:cubicBezTo>
                  <a:pt x="9272964" y="5490920"/>
                  <a:pt x="9023034" y="5477142"/>
                  <a:pt x="8772711" y="5490483"/>
                </a:cubicBezTo>
                <a:cubicBezTo>
                  <a:pt x="8636774" y="5499549"/>
                  <a:pt x="8500636" y="5503107"/>
                  <a:pt x="8364561" y="5501172"/>
                </a:cubicBezTo>
                <a:lnTo>
                  <a:pt x="8196562" y="5491993"/>
                </a:lnTo>
                <a:lnTo>
                  <a:pt x="8077075" y="5475562"/>
                </a:lnTo>
                <a:lnTo>
                  <a:pt x="7915670" y="5468917"/>
                </a:lnTo>
                <a:lnTo>
                  <a:pt x="7914092" y="5467957"/>
                </a:lnTo>
                <a:lnTo>
                  <a:pt x="7894412" y="5467957"/>
                </a:lnTo>
                <a:lnTo>
                  <a:pt x="7892834" y="5468758"/>
                </a:lnTo>
                <a:lnTo>
                  <a:pt x="7727602" y="5475562"/>
                </a:lnTo>
                <a:lnTo>
                  <a:pt x="7690606" y="5480649"/>
                </a:lnTo>
                <a:lnTo>
                  <a:pt x="7624212" y="5484579"/>
                </a:lnTo>
                <a:cubicBezTo>
                  <a:pt x="7434738" y="5508001"/>
                  <a:pt x="7243868" y="5514147"/>
                  <a:pt x="7053506" y="5502949"/>
                </a:cubicBezTo>
                <a:cubicBezTo>
                  <a:pt x="6777009" y="5485453"/>
                  <a:pt x="6500117" y="5474737"/>
                  <a:pt x="6223029" y="5498574"/>
                </a:cubicBezTo>
                <a:cubicBezTo>
                  <a:pt x="6065592" y="5511916"/>
                  <a:pt x="5908157" y="5526131"/>
                  <a:pt x="5750720" y="5507761"/>
                </a:cubicBezTo>
                <a:cubicBezTo>
                  <a:pt x="5616170" y="5490965"/>
                  <a:pt x="5480520" y="5488253"/>
                  <a:pt x="5345518" y="5499668"/>
                </a:cubicBezTo>
                <a:cubicBezTo>
                  <a:pt x="5197844" y="5511040"/>
                  <a:pt x="5049616" y="5511040"/>
                  <a:pt x="4901942" y="5499668"/>
                </a:cubicBezTo>
                <a:cubicBezTo>
                  <a:pt x="4760445" y="5490920"/>
                  <a:pt x="4618556" y="5476268"/>
                  <a:pt x="4477454" y="5492013"/>
                </a:cubicBezTo>
                <a:cubicBezTo>
                  <a:pt x="4279085" y="5513884"/>
                  <a:pt x="4081305" y="5506667"/>
                  <a:pt x="3883329" y="5493326"/>
                </a:cubicBezTo>
                <a:cubicBezTo>
                  <a:pt x="3719792" y="5482391"/>
                  <a:pt x="3555664" y="5466425"/>
                  <a:pt x="3392914" y="5492233"/>
                </a:cubicBezTo>
                <a:cubicBezTo>
                  <a:pt x="3175771" y="5523222"/>
                  <a:pt x="2956480" y="5531206"/>
                  <a:pt x="2737979" y="5516072"/>
                </a:cubicBezTo>
                <a:cubicBezTo>
                  <a:pt x="2289680" y="5492670"/>
                  <a:pt x="1840986" y="5498574"/>
                  <a:pt x="1392489" y="5480641"/>
                </a:cubicBezTo>
                <a:cubicBezTo>
                  <a:pt x="1244499" y="5474519"/>
                  <a:pt x="1097296" y="5507322"/>
                  <a:pt x="949699" y="5509072"/>
                </a:cubicBezTo>
                <a:cubicBezTo>
                  <a:pt x="684469" y="5512352"/>
                  <a:pt x="418241" y="5493120"/>
                  <a:pt x="151598" y="5492249"/>
                </a:cubicBezTo>
                <a:lnTo>
                  <a:pt x="1415" y="5496057"/>
                </a:lnTo>
                <a:lnTo>
                  <a:pt x="3772" y="5431261"/>
                </a:lnTo>
                <a:cubicBezTo>
                  <a:pt x="7163" y="5398149"/>
                  <a:pt x="12808" y="5364994"/>
                  <a:pt x="20909" y="5331792"/>
                </a:cubicBezTo>
                <a:cubicBezTo>
                  <a:pt x="51502" y="5208362"/>
                  <a:pt x="50009" y="5079152"/>
                  <a:pt x="16572" y="4956462"/>
                </a:cubicBezTo>
                <a:cubicBezTo>
                  <a:pt x="9172" y="4924695"/>
                  <a:pt x="4643" y="4892329"/>
                  <a:pt x="3048" y="4859758"/>
                </a:cubicBezTo>
                <a:cubicBezTo>
                  <a:pt x="-7031" y="4740857"/>
                  <a:pt x="9937" y="4623614"/>
                  <a:pt x="24098" y="4506116"/>
                </a:cubicBezTo>
                <a:cubicBezTo>
                  <a:pt x="33539" y="4431228"/>
                  <a:pt x="47955" y="4355575"/>
                  <a:pt x="24098" y="4281453"/>
                </a:cubicBezTo>
                <a:cubicBezTo>
                  <a:pt x="7755" y="4229797"/>
                  <a:pt x="4120" y="4174965"/>
                  <a:pt x="13510" y="4121600"/>
                </a:cubicBezTo>
                <a:cubicBezTo>
                  <a:pt x="29342" y="4026887"/>
                  <a:pt x="32646" y="3930503"/>
                  <a:pt x="23333" y="3834935"/>
                </a:cubicBezTo>
                <a:cubicBezTo>
                  <a:pt x="17184" y="3771925"/>
                  <a:pt x="18128" y="3708417"/>
                  <a:pt x="26140" y="3645611"/>
                </a:cubicBezTo>
                <a:cubicBezTo>
                  <a:pt x="36728" y="3561155"/>
                  <a:pt x="53186" y="3475168"/>
                  <a:pt x="33156" y="3390458"/>
                </a:cubicBezTo>
                <a:cubicBezTo>
                  <a:pt x="1262" y="3255864"/>
                  <a:pt x="7641" y="3121398"/>
                  <a:pt x="20399" y="2985784"/>
                </a:cubicBezTo>
                <a:cubicBezTo>
                  <a:pt x="29967" y="2884871"/>
                  <a:pt x="40556" y="2782810"/>
                  <a:pt x="21419" y="2680748"/>
                </a:cubicBezTo>
                <a:cubicBezTo>
                  <a:pt x="13191" y="2633392"/>
                  <a:pt x="13191" y="2584964"/>
                  <a:pt x="21419" y="2537607"/>
                </a:cubicBezTo>
                <a:cubicBezTo>
                  <a:pt x="31370" y="2473819"/>
                  <a:pt x="40811" y="2410668"/>
                  <a:pt x="28053" y="2346242"/>
                </a:cubicBezTo>
                <a:cubicBezTo>
                  <a:pt x="22440" y="2318175"/>
                  <a:pt x="18230" y="2289853"/>
                  <a:pt x="15295" y="2261531"/>
                </a:cubicBezTo>
                <a:cubicBezTo>
                  <a:pt x="9452" y="2189221"/>
                  <a:pt x="11544" y="2116502"/>
                  <a:pt x="21546" y="2044651"/>
                </a:cubicBezTo>
                <a:cubicBezTo>
                  <a:pt x="31115" y="1961216"/>
                  <a:pt x="15551" y="1877270"/>
                  <a:pt x="28308" y="1794090"/>
                </a:cubicBezTo>
                <a:cubicBezTo>
                  <a:pt x="37367" y="1727100"/>
                  <a:pt x="37711" y="1659216"/>
                  <a:pt x="29329" y="1592136"/>
                </a:cubicBezTo>
                <a:cubicBezTo>
                  <a:pt x="14250" y="1465325"/>
                  <a:pt x="15193" y="1337123"/>
                  <a:pt x="32135" y="1210554"/>
                </a:cubicBezTo>
                <a:cubicBezTo>
                  <a:pt x="42597" y="1136687"/>
                  <a:pt x="48593" y="1060652"/>
                  <a:pt x="29839" y="988188"/>
                </a:cubicBezTo>
                <a:cubicBezTo>
                  <a:pt x="-14303" y="817873"/>
                  <a:pt x="11468" y="647303"/>
                  <a:pt x="29839" y="477881"/>
                </a:cubicBezTo>
                <a:cubicBezTo>
                  <a:pt x="41002" y="386894"/>
                  <a:pt x="41258" y="294898"/>
                  <a:pt x="30605" y="203847"/>
                </a:cubicBezTo>
                <a:lnTo>
                  <a:pt x="17136" y="42362"/>
                </a:lnTo>
                <a:lnTo>
                  <a:pt x="155390" y="51827"/>
                </a:lnTo>
                <a:cubicBezTo>
                  <a:pt x="380715" y="63616"/>
                  <a:pt x="606095" y="63411"/>
                  <a:pt x="831032" y="41432"/>
                </a:cubicBezTo>
                <a:cubicBezTo>
                  <a:pt x="1107234" y="18075"/>
                  <a:pt x="1384519" y="14708"/>
                  <a:pt x="1661115" y="31372"/>
                </a:cubicBezTo>
                <a:cubicBezTo>
                  <a:pt x="1911045" y="42962"/>
                  <a:pt x="2160581" y="71395"/>
                  <a:pt x="2411103" y="47120"/>
                </a:cubicBezTo>
                <a:cubicBezTo>
                  <a:pt x="2497298" y="38807"/>
                  <a:pt x="2581920" y="18689"/>
                  <a:pt x="2668707" y="14096"/>
                </a:cubicBezTo>
                <a:cubicBezTo>
                  <a:pt x="3075287" y="-7775"/>
                  <a:pt x="3480488" y="25030"/>
                  <a:pt x="3885690" y="51930"/>
                </a:cubicBezTo>
                <a:cubicBezTo>
                  <a:pt x="4033287" y="61770"/>
                  <a:pt x="4180883" y="73799"/>
                  <a:pt x="4328480" y="46900"/>
                </a:cubicBezTo>
                <a:cubicBezTo>
                  <a:pt x="4453032" y="25577"/>
                  <a:pt x="4579453" y="21181"/>
                  <a:pt x="4704949" y="33778"/>
                </a:cubicBezTo>
                <a:cubicBezTo>
                  <a:pt x="4816098" y="46376"/>
                  <a:pt x="4927939" y="49371"/>
                  <a:pt x="5039501" y="42745"/>
                </a:cubicBezTo>
                <a:cubicBezTo>
                  <a:pt x="5342568" y="15407"/>
                  <a:pt x="5645828" y="318"/>
                  <a:pt x="5949681" y="536"/>
                </a:cubicBezTo>
                <a:close/>
              </a:path>
            </a:pathLst>
          </a:custGeom>
        </p:spPr>
      </p:pic>
    </p:spTree>
    <p:extLst>
      <p:ext uri="{BB962C8B-B14F-4D97-AF65-F5344CB8AC3E}">
        <p14:creationId xmlns:p14="http://schemas.microsoft.com/office/powerpoint/2010/main" val="249557392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3E4F19A7-A959-40BB-972C-4880BAF8EB0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EC6B2D89F705B4F875DEF892C8F2833" ma:contentTypeVersion="14" ma:contentTypeDescription="Create a new document." ma:contentTypeScope="" ma:versionID="dd03ec7edc20c41d263cc8fe79a8e746">
  <xsd:schema xmlns:xsd="http://www.w3.org/2001/XMLSchema" xmlns:xs="http://www.w3.org/2001/XMLSchema" xmlns:p="http://schemas.microsoft.com/office/2006/metadata/properties" xmlns:ns2="482ef795-7955-44de-84ab-4135d3647916" xmlns:ns3="b9179f60-88fb-4dab-9121-ff28dc086eb1" targetNamespace="http://schemas.microsoft.com/office/2006/metadata/properties" ma:root="true" ma:fieldsID="76b4adabde42d958a8ebb4e940ab3737" ns2:_="" ns3:_="">
    <xsd:import namespace="482ef795-7955-44de-84ab-4135d3647916"/>
    <xsd:import namespace="b9179f60-88fb-4dab-9121-ff28dc086eb1"/>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2:MediaServiceDateTaken" minOccurs="0"/>
                <xsd:element ref="ns2:MediaLengthInSeconds" minOccurs="0"/>
                <xsd:element ref="ns3:SharedWithUsers" minOccurs="0"/>
                <xsd:element ref="ns3:SharedWithDetail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82ef795-7955-44de-84ab-4135d364791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9179f60-88fb-4dab-9121-ff28dc086eb1"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995CB50-B364-4405-8D9E-E62A22DF856D}"/>
</file>

<file path=customXml/itemProps2.xml><?xml version="1.0" encoding="utf-8"?>
<ds:datastoreItem xmlns:ds="http://schemas.openxmlformats.org/officeDocument/2006/customXml" ds:itemID="{2E16E4F0-2B1D-42F5-ABF9-CE0EEB1DAB98}"/>
</file>

<file path=customXml/itemProps3.xml><?xml version="1.0" encoding="utf-8"?>
<ds:datastoreItem xmlns:ds="http://schemas.openxmlformats.org/officeDocument/2006/customXml" ds:itemID="{C9B89725-6198-4D77-9267-4176E65485B9}"/>
</file>

<file path=docProps/app.xml><?xml version="1.0" encoding="utf-8"?>
<Properties xmlns="http://schemas.openxmlformats.org/officeDocument/2006/extended-properties" xmlns:vt="http://schemas.openxmlformats.org/officeDocument/2006/docPropsVTypes">
  <TotalTime>534</TotalTime>
  <Words>1277</Words>
  <Application>Microsoft Macintosh PowerPoint</Application>
  <PresentationFormat>Widescreen</PresentationFormat>
  <Paragraphs>115</Paragraphs>
  <Slides>27</Slides>
  <Notes>11</Notes>
  <HiddenSlides>0</HiddenSlides>
  <MMClips>3</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27</vt:i4>
      </vt:variant>
    </vt:vector>
  </HeadingPairs>
  <TitlesOfParts>
    <vt:vector size="31" baseType="lpstr">
      <vt:lpstr>Arial</vt:lpstr>
      <vt:lpstr>Calibri</vt:lpstr>
      <vt:lpstr>Calibri Light</vt:lpstr>
      <vt:lpstr>Office Theme</vt:lpstr>
      <vt:lpstr>Bringing history to life in the classroom: An exploration of how the study of visual and aural artefacts can give voice to the forgotten and disenfranchised. </vt:lpstr>
      <vt:lpstr>Teacher as Researcher</vt:lpstr>
      <vt:lpstr>Teacher as Researcher: Current Project</vt:lpstr>
      <vt:lpstr>What is critical theory and how can it support and enhance learning?</vt:lpstr>
      <vt:lpstr>How can feminist and new historicist theory support and enhance learning?</vt:lpstr>
      <vt:lpstr>Feminism</vt:lpstr>
      <vt:lpstr>New Historicism</vt:lpstr>
      <vt:lpstr>PowerPoint Presentation</vt:lpstr>
      <vt:lpstr>PowerPoint Presentation</vt:lpstr>
      <vt:lpstr>Peterloo and women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Peterloo and social class</vt:lpstr>
      <vt:lpstr>PowerPoint Presentation</vt:lpstr>
      <vt:lpstr>PowerPoint Presentation</vt:lpstr>
      <vt:lpstr>PowerPoint Presentation</vt:lpstr>
      <vt:lpstr>PowerPoint Presentation</vt:lpstr>
      <vt:lpstr>PowerPoint Presentation</vt:lpstr>
      <vt:lpstr>‘Peterloo’ Manchester Observer (13 November 1819)</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Bringing history to life in the classroom: An exploration of how the study of visual and aural artefacts can give voice to the forgotten and disenfranchised. </dc:title>
  <dc:creator>Morgan, Alison</dc:creator>
  <cp:lastModifiedBy>Morgan, Alison</cp:lastModifiedBy>
  <cp:revision>26</cp:revision>
  <dcterms:created xsi:type="dcterms:W3CDTF">2020-11-19T12:11:03Z</dcterms:created>
  <dcterms:modified xsi:type="dcterms:W3CDTF">2024-11-25T12:37:19Z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0x010100BEC6B2D89F705B4F875DEF892C8F2833</vt:lpwstr>
  </property>
</Properties>
</file>