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8" r:id="rId3"/>
    <p:sldId id="267" r:id="rId4"/>
    <p:sldId id="264" r:id="rId5"/>
    <p:sldId id="269" r:id="rId6"/>
    <p:sldId id="259" r:id="rId7"/>
    <p:sldId id="270" r:id="rId8"/>
    <p:sldId id="271" r:id="rId9"/>
    <p:sldId id="272" r:id="rId10"/>
    <p:sldId id="274" r:id="rId11"/>
    <p:sldId id="273" r:id="rId12"/>
    <p:sldId id="275" r:id="rId13"/>
    <p:sldId id="276" r:id="rId14"/>
    <p:sldId id="277" r:id="rId15"/>
    <p:sldId id="278" r:id="rId16"/>
    <p:sldId id="260" r:id="rId17"/>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1030BC-7309-43D5-913A-882682BA3B87}" v="11" dt="2024-12-08T23:49:55.3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420" autoAdjust="0"/>
  </p:normalViewPr>
  <p:slideViewPr>
    <p:cSldViewPr>
      <p:cViewPr varScale="1">
        <p:scale>
          <a:sx n="76" d="100"/>
          <a:sy n="76" d="100"/>
        </p:scale>
        <p:origin x="1642"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ougherty" userId="2902d9d2-98cd-47de-a4c3-7b36fd0dd8a7" providerId="ADAL" clId="{091030BC-7309-43D5-913A-882682BA3B87}"/>
    <pc:docChg chg="undo custSel addSld delSld modSld">
      <pc:chgData name="Simon Dougherty" userId="2902d9d2-98cd-47de-a4c3-7b36fd0dd8a7" providerId="ADAL" clId="{091030BC-7309-43D5-913A-882682BA3B87}" dt="2024-12-08T23:50:32.786" v="1724" actId="1076"/>
      <pc:docMkLst>
        <pc:docMk/>
      </pc:docMkLst>
      <pc:sldChg chg="modSp mod modNotesTx">
        <pc:chgData name="Simon Dougherty" userId="2902d9d2-98cd-47de-a4c3-7b36fd0dd8a7" providerId="ADAL" clId="{091030BC-7309-43D5-913A-882682BA3B87}" dt="2024-12-08T21:53:47.316" v="595" actId="20577"/>
        <pc:sldMkLst>
          <pc:docMk/>
          <pc:sldMk cId="3511964034" sldId="259"/>
        </pc:sldMkLst>
        <pc:spChg chg="mod">
          <ac:chgData name="Simon Dougherty" userId="2902d9d2-98cd-47de-a4c3-7b36fd0dd8a7" providerId="ADAL" clId="{091030BC-7309-43D5-913A-882682BA3B87}" dt="2024-12-08T21:32:18.610" v="413" actId="20577"/>
          <ac:spMkLst>
            <pc:docMk/>
            <pc:sldMk cId="3511964034" sldId="259"/>
            <ac:spMk id="2" creationId="{00000000-0000-0000-0000-000000000000}"/>
          </ac:spMkLst>
        </pc:spChg>
        <pc:spChg chg="mod">
          <ac:chgData name="Simon Dougherty" userId="2902d9d2-98cd-47de-a4c3-7b36fd0dd8a7" providerId="ADAL" clId="{091030BC-7309-43D5-913A-882682BA3B87}" dt="2024-12-08T21:53:47.316" v="595" actId="20577"/>
          <ac:spMkLst>
            <pc:docMk/>
            <pc:sldMk cId="3511964034" sldId="259"/>
            <ac:spMk id="3" creationId="{00000000-0000-0000-0000-000000000000}"/>
          </ac:spMkLst>
        </pc:spChg>
      </pc:sldChg>
      <pc:sldChg chg="modSp mod">
        <pc:chgData name="Simon Dougherty" userId="2902d9d2-98cd-47de-a4c3-7b36fd0dd8a7" providerId="ADAL" clId="{091030BC-7309-43D5-913A-882682BA3B87}" dt="2024-12-08T23:44:58.448" v="1514"/>
        <pc:sldMkLst>
          <pc:docMk/>
          <pc:sldMk cId="3863077279" sldId="260"/>
        </pc:sldMkLst>
        <pc:spChg chg="mod">
          <ac:chgData name="Simon Dougherty" userId="2902d9d2-98cd-47de-a4c3-7b36fd0dd8a7" providerId="ADAL" clId="{091030BC-7309-43D5-913A-882682BA3B87}" dt="2024-12-08T23:44:58.448" v="1514"/>
          <ac:spMkLst>
            <pc:docMk/>
            <pc:sldMk cId="3863077279" sldId="260"/>
            <ac:spMk id="3" creationId="{00000000-0000-0000-0000-000000000000}"/>
          </ac:spMkLst>
        </pc:spChg>
      </pc:sldChg>
      <pc:sldChg chg="del">
        <pc:chgData name="Simon Dougherty" userId="2902d9d2-98cd-47de-a4c3-7b36fd0dd8a7" providerId="ADAL" clId="{091030BC-7309-43D5-913A-882682BA3B87}" dt="2024-12-08T21:38:52.797" v="490" actId="47"/>
        <pc:sldMkLst>
          <pc:docMk/>
          <pc:sldMk cId="1840660679" sldId="261"/>
        </pc:sldMkLst>
      </pc:sldChg>
      <pc:sldChg chg="del">
        <pc:chgData name="Simon Dougherty" userId="2902d9d2-98cd-47de-a4c3-7b36fd0dd8a7" providerId="ADAL" clId="{091030BC-7309-43D5-913A-882682BA3B87}" dt="2024-12-08T21:38:50.388" v="489" actId="47"/>
        <pc:sldMkLst>
          <pc:docMk/>
          <pc:sldMk cId="1921185304" sldId="262"/>
        </pc:sldMkLst>
      </pc:sldChg>
      <pc:sldChg chg="del">
        <pc:chgData name="Simon Dougherty" userId="2902d9d2-98cd-47de-a4c3-7b36fd0dd8a7" providerId="ADAL" clId="{091030BC-7309-43D5-913A-882682BA3B87}" dt="2024-12-08T21:38:48.706" v="487" actId="47"/>
        <pc:sldMkLst>
          <pc:docMk/>
          <pc:sldMk cId="1432681519" sldId="263"/>
        </pc:sldMkLst>
      </pc:sldChg>
      <pc:sldChg chg="addSp delSp modSp mod modNotesTx">
        <pc:chgData name="Simon Dougherty" userId="2902d9d2-98cd-47de-a4c3-7b36fd0dd8a7" providerId="ADAL" clId="{091030BC-7309-43D5-913A-882682BA3B87}" dt="2024-12-08T21:30:45.796" v="406" actId="20577"/>
        <pc:sldMkLst>
          <pc:docMk/>
          <pc:sldMk cId="1312032971" sldId="264"/>
        </pc:sldMkLst>
        <pc:spChg chg="mod">
          <ac:chgData name="Simon Dougherty" userId="2902d9d2-98cd-47de-a4c3-7b36fd0dd8a7" providerId="ADAL" clId="{091030BC-7309-43D5-913A-882682BA3B87}" dt="2024-12-08T21:21:22.257" v="85" actId="20577"/>
          <ac:spMkLst>
            <pc:docMk/>
            <pc:sldMk cId="1312032971" sldId="264"/>
            <ac:spMk id="2" creationId="{73006207-828C-5B44-3422-B29BCFCFCDD4}"/>
          </ac:spMkLst>
        </pc:spChg>
        <pc:spChg chg="mod">
          <ac:chgData name="Simon Dougherty" userId="2902d9d2-98cd-47de-a4c3-7b36fd0dd8a7" providerId="ADAL" clId="{091030BC-7309-43D5-913A-882682BA3B87}" dt="2024-12-08T21:24:57.891" v="352" actId="255"/>
          <ac:spMkLst>
            <pc:docMk/>
            <pc:sldMk cId="1312032971" sldId="264"/>
            <ac:spMk id="3" creationId="{EDEAC062-17A9-DAB6-1E73-4C777A9FCBD1}"/>
          </ac:spMkLst>
        </pc:spChg>
        <pc:spChg chg="add del mod">
          <ac:chgData name="Simon Dougherty" userId="2902d9d2-98cd-47de-a4c3-7b36fd0dd8a7" providerId="ADAL" clId="{091030BC-7309-43D5-913A-882682BA3B87}" dt="2024-12-08T21:27:12.538" v="356" actId="478"/>
          <ac:spMkLst>
            <pc:docMk/>
            <pc:sldMk cId="1312032971" sldId="264"/>
            <ac:spMk id="6" creationId="{3C23609D-D878-8777-71A1-983DE737744C}"/>
          </ac:spMkLst>
        </pc:spChg>
        <pc:picChg chg="add mod">
          <ac:chgData name="Simon Dougherty" userId="2902d9d2-98cd-47de-a4c3-7b36fd0dd8a7" providerId="ADAL" clId="{091030BC-7309-43D5-913A-882682BA3B87}" dt="2024-12-08T21:27:14.505" v="357" actId="1076"/>
          <ac:picMkLst>
            <pc:docMk/>
            <pc:sldMk cId="1312032971" sldId="264"/>
            <ac:picMk id="5" creationId="{8B3FAF8D-F343-320A-6CC0-39D0BCC1B1B2}"/>
          </ac:picMkLst>
        </pc:picChg>
      </pc:sldChg>
      <pc:sldChg chg="del">
        <pc:chgData name="Simon Dougherty" userId="2902d9d2-98cd-47de-a4c3-7b36fd0dd8a7" providerId="ADAL" clId="{091030BC-7309-43D5-913A-882682BA3B87}" dt="2024-12-08T21:38:49.537" v="488" actId="47"/>
        <pc:sldMkLst>
          <pc:docMk/>
          <pc:sldMk cId="3453560377" sldId="265"/>
        </pc:sldMkLst>
      </pc:sldChg>
      <pc:sldChg chg="del">
        <pc:chgData name="Simon Dougherty" userId="2902d9d2-98cd-47de-a4c3-7b36fd0dd8a7" providerId="ADAL" clId="{091030BC-7309-43D5-913A-882682BA3B87}" dt="2024-12-08T21:38:47.644" v="486" actId="47"/>
        <pc:sldMkLst>
          <pc:docMk/>
          <pc:sldMk cId="1124871592" sldId="266"/>
        </pc:sldMkLst>
      </pc:sldChg>
      <pc:sldChg chg="modSp mod">
        <pc:chgData name="Simon Dougherty" userId="2902d9d2-98cd-47de-a4c3-7b36fd0dd8a7" providerId="ADAL" clId="{091030BC-7309-43D5-913A-882682BA3B87}" dt="2024-12-08T21:19:47.246" v="75" actId="20577"/>
        <pc:sldMkLst>
          <pc:docMk/>
          <pc:sldMk cId="2539089007" sldId="267"/>
        </pc:sldMkLst>
        <pc:spChg chg="mod">
          <ac:chgData name="Simon Dougherty" userId="2902d9d2-98cd-47de-a4c3-7b36fd0dd8a7" providerId="ADAL" clId="{091030BC-7309-43D5-913A-882682BA3B87}" dt="2024-12-08T21:19:47.246" v="75" actId="20577"/>
          <ac:spMkLst>
            <pc:docMk/>
            <pc:sldMk cId="2539089007" sldId="267"/>
            <ac:spMk id="3" creationId="{ABBBEDA5-EEE4-D7F5-76BF-88FC3987BF5C}"/>
          </ac:spMkLst>
        </pc:spChg>
      </pc:sldChg>
      <pc:sldChg chg="modSp mod">
        <pc:chgData name="Simon Dougherty" userId="2902d9d2-98cd-47de-a4c3-7b36fd0dd8a7" providerId="ADAL" clId="{091030BC-7309-43D5-913A-882682BA3B87}" dt="2024-12-08T23:10:25.158" v="1444" actId="20577"/>
        <pc:sldMkLst>
          <pc:docMk/>
          <pc:sldMk cId="439684881" sldId="268"/>
        </pc:sldMkLst>
        <pc:spChg chg="mod">
          <ac:chgData name="Simon Dougherty" userId="2902d9d2-98cd-47de-a4c3-7b36fd0dd8a7" providerId="ADAL" clId="{091030BC-7309-43D5-913A-882682BA3B87}" dt="2024-12-08T23:10:19.126" v="1442" actId="21"/>
          <ac:spMkLst>
            <pc:docMk/>
            <pc:sldMk cId="439684881" sldId="268"/>
            <ac:spMk id="2" creationId="{4FBCB1CB-FF4C-B2F7-DA15-41E23AE8BB8C}"/>
          </ac:spMkLst>
        </pc:spChg>
        <pc:spChg chg="mod">
          <ac:chgData name="Simon Dougherty" userId="2902d9d2-98cd-47de-a4c3-7b36fd0dd8a7" providerId="ADAL" clId="{091030BC-7309-43D5-913A-882682BA3B87}" dt="2024-12-08T23:10:25.158" v="1444" actId="20577"/>
          <ac:spMkLst>
            <pc:docMk/>
            <pc:sldMk cId="439684881" sldId="268"/>
            <ac:spMk id="3" creationId="{F27D118D-5578-9DC3-86CD-3E0243F916DC}"/>
          </ac:spMkLst>
        </pc:spChg>
      </pc:sldChg>
      <pc:sldChg chg="addSp delSp modSp new mod setBg">
        <pc:chgData name="Simon Dougherty" userId="2902d9d2-98cd-47de-a4c3-7b36fd0dd8a7" providerId="ADAL" clId="{091030BC-7309-43D5-913A-882682BA3B87}" dt="2024-12-08T21:56:40.083" v="634" actId="478"/>
        <pc:sldMkLst>
          <pc:docMk/>
          <pc:sldMk cId="4030037571" sldId="269"/>
        </pc:sldMkLst>
        <pc:spChg chg="mod">
          <ac:chgData name="Simon Dougherty" userId="2902d9d2-98cd-47de-a4c3-7b36fd0dd8a7" providerId="ADAL" clId="{091030BC-7309-43D5-913A-882682BA3B87}" dt="2024-12-08T21:29:25.502" v="402" actId="20577"/>
          <ac:spMkLst>
            <pc:docMk/>
            <pc:sldMk cId="4030037571" sldId="269"/>
            <ac:spMk id="2" creationId="{41BD5012-ABDB-FF0B-7A92-0B26BC4F08B9}"/>
          </ac:spMkLst>
        </pc:spChg>
        <pc:spChg chg="del">
          <ac:chgData name="Simon Dougherty" userId="2902d9d2-98cd-47de-a4c3-7b36fd0dd8a7" providerId="ADAL" clId="{091030BC-7309-43D5-913A-882682BA3B87}" dt="2024-12-08T21:28:10.467" v="359" actId="931"/>
          <ac:spMkLst>
            <pc:docMk/>
            <pc:sldMk cId="4030037571" sldId="269"/>
            <ac:spMk id="3" creationId="{46214734-3E2B-9493-E4AA-3B436FE62867}"/>
          </ac:spMkLst>
        </pc:spChg>
        <pc:spChg chg="add del mod">
          <ac:chgData name="Simon Dougherty" userId="2902d9d2-98cd-47de-a4c3-7b36fd0dd8a7" providerId="ADAL" clId="{091030BC-7309-43D5-913A-882682BA3B87}" dt="2024-12-08T21:28:33.179" v="368" actId="478"/>
          <ac:spMkLst>
            <pc:docMk/>
            <pc:sldMk cId="4030037571" sldId="269"/>
            <ac:spMk id="6" creationId="{15EE3C93-3861-0203-0F2A-999F485B7E74}"/>
          </ac:spMkLst>
        </pc:spChg>
        <pc:spChg chg="add del mod">
          <ac:chgData name="Simon Dougherty" userId="2902d9d2-98cd-47de-a4c3-7b36fd0dd8a7" providerId="ADAL" clId="{091030BC-7309-43D5-913A-882682BA3B87}" dt="2024-12-08T21:28:22.317" v="364" actId="478"/>
          <ac:spMkLst>
            <pc:docMk/>
            <pc:sldMk cId="4030037571" sldId="269"/>
            <ac:spMk id="8" creationId="{00039849-AF1A-CCC8-89CB-4FB66F321F5F}"/>
          </ac:spMkLst>
        </pc:spChg>
        <pc:spChg chg="add del mod">
          <ac:chgData name="Simon Dougherty" userId="2902d9d2-98cd-47de-a4c3-7b36fd0dd8a7" providerId="ADAL" clId="{091030BC-7309-43D5-913A-882682BA3B87}" dt="2024-12-08T21:28:26.847" v="366" actId="478"/>
          <ac:spMkLst>
            <pc:docMk/>
            <pc:sldMk cId="4030037571" sldId="269"/>
            <ac:spMk id="10" creationId="{75035B7C-A38F-F20D-0F51-48B06890E975}"/>
          </ac:spMkLst>
        </pc:spChg>
        <pc:spChg chg="add del mod">
          <ac:chgData name="Simon Dougherty" userId="2902d9d2-98cd-47de-a4c3-7b36fd0dd8a7" providerId="ADAL" clId="{091030BC-7309-43D5-913A-882682BA3B87}" dt="2024-12-08T21:56:40.083" v="634" actId="478"/>
          <ac:spMkLst>
            <pc:docMk/>
            <pc:sldMk cId="4030037571" sldId="269"/>
            <ac:spMk id="13" creationId="{E487F13E-F990-C18E-35D6-CC14285AD2D4}"/>
          </ac:spMkLst>
        </pc:spChg>
        <pc:picChg chg="add del mod">
          <ac:chgData name="Simon Dougherty" userId="2902d9d2-98cd-47de-a4c3-7b36fd0dd8a7" providerId="ADAL" clId="{091030BC-7309-43D5-913A-882682BA3B87}" dt="2024-12-08T21:29:13.068" v="372" actId="26606"/>
          <ac:picMkLst>
            <pc:docMk/>
            <pc:sldMk cId="4030037571" sldId="269"/>
            <ac:picMk id="5" creationId="{ED4486AA-9C20-83BA-DAF3-4C1E78D79AEA}"/>
          </ac:picMkLst>
        </pc:picChg>
        <pc:picChg chg="add mod">
          <ac:chgData name="Simon Dougherty" userId="2902d9d2-98cd-47de-a4c3-7b36fd0dd8a7" providerId="ADAL" clId="{091030BC-7309-43D5-913A-882682BA3B87}" dt="2024-12-08T21:29:13.068" v="372" actId="26606"/>
          <ac:picMkLst>
            <pc:docMk/>
            <pc:sldMk cId="4030037571" sldId="269"/>
            <ac:picMk id="12" creationId="{2AE4A01E-245E-51AE-8C34-D1AAA63FAB75}"/>
          </ac:picMkLst>
        </pc:picChg>
        <pc:picChg chg="add mod">
          <ac:chgData name="Simon Dougherty" userId="2902d9d2-98cd-47de-a4c3-7b36fd0dd8a7" providerId="ADAL" clId="{091030BC-7309-43D5-913A-882682BA3B87}" dt="2024-12-08T21:30:18.311" v="404" actId="1076"/>
          <ac:picMkLst>
            <pc:docMk/>
            <pc:sldMk cId="4030037571" sldId="269"/>
            <ac:picMk id="15" creationId="{C0BE6647-D3BC-7434-DA5B-8CE0B78F7C1A}"/>
          </ac:picMkLst>
        </pc:picChg>
        <pc:cxnChg chg="add">
          <ac:chgData name="Simon Dougherty" userId="2902d9d2-98cd-47de-a4c3-7b36fd0dd8a7" providerId="ADAL" clId="{091030BC-7309-43D5-913A-882682BA3B87}" dt="2024-12-08T21:29:13.068" v="372" actId="26606"/>
          <ac:cxnSpMkLst>
            <pc:docMk/>
            <pc:sldMk cId="4030037571" sldId="269"/>
            <ac:cxnSpMk id="18" creationId="{7667AA61-5C27-F30F-D229-06CBE5709F33}"/>
          </ac:cxnSpMkLst>
        </pc:cxnChg>
      </pc:sldChg>
      <pc:sldChg chg="addSp delSp modSp new mod">
        <pc:chgData name="Simon Dougherty" userId="2902d9d2-98cd-47de-a4c3-7b36fd0dd8a7" providerId="ADAL" clId="{091030BC-7309-43D5-913A-882682BA3B87}" dt="2024-12-08T23:45:12.330" v="1515" actId="1076"/>
        <pc:sldMkLst>
          <pc:docMk/>
          <pc:sldMk cId="4137172184" sldId="270"/>
        </pc:sldMkLst>
        <pc:spChg chg="del">
          <ac:chgData name="Simon Dougherty" userId="2902d9d2-98cd-47de-a4c3-7b36fd0dd8a7" providerId="ADAL" clId="{091030BC-7309-43D5-913A-882682BA3B87}" dt="2024-12-08T21:45:19.139" v="504" actId="478"/>
          <ac:spMkLst>
            <pc:docMk/>
            <pc:sldMk cId="4137172184" sldId="270"/>
            <ac:spMk id="2" creationId="{7E21FFA8-04D7-4891-86A4-F68DC3DAD887}"/>
          </ac:spMkLst>
        </pc:spChg>
        <pc:spChg chg="mod">
          <ac:chgData name="Simon Dougherty" userId="2902d9d2-98cd-47de-a4c3-7b36fd0dd8a7" providerId="ADAL" clId="{091030BC-7309-43D5-913A-882682BA3B87}" dt="2024-12-08T21:45:24.319" v="505" actId="1076"/>
          <ac:spMkLst>
            <pc:docMk/>
            <pc:sldMk cId="4137172184" sldId="270"/>
            <ac:spMk id="3" creationId="{C649A7F3-C9AA-CD4A-D280-74BB91D3FF83}"/>
          </ac:spMkLst>
        </pc:spChg>
        <pc:picChg chg="add mod">
          <ac:chgData name="Simon Dougherty" userId="2902d9d2-98cd-47de-a4c3-7b36fd0dd8a7" providerId="ADAL" clId="{091030BC-7309-43D5-913A-882682BA3B87}" dt="2024-12-08T23:45:12.330" v="1515" actId="1076"/>
          <ac:picMkLst>
            <pc:docMk/>
            <pc:sldMk cId="4137172184" sldId="270"/>
            <ac:picMk id="4" creationId="{6945FEB1-94EF-7B3C-D018-E0CA0BE014AA}"/>
          </ac:picMkLst>
        </pc:picChg>
      </pc:sldChg>
      <pc:sldChg chg="addSp delSp modSp new mod setBg modNotesTx">
        <pc:chgData name="Simon Dougherty" userId="2902d9d2-98cd-47de-a4c3-7b36fd0dd8a7" providerId="ADAL" clId="{091030BC-7309-43D5-913A-882682BA3B87}" dt="2024-12-08T23:39:23.457" v="1447" actId="1076"/>
        <pc:sldMkLst>
          <pc:docMk/>
          <pc:sldMk cId="3263758300" sldId="271"/>
        </pc:sldMkLst>
        <pc:spChg chg="mod">
          <ac:chgData name="Simon Dougherty" userId="2902d9d2-98cd-47de-a4c3-7b36fd0dd8a7" providerId="ADAL" clId="{091030BC-7309-43D5-913A-882682BA3B87}" dt="2024-12-08T23:39:23.457" v="1447" actId="1076"/>
          <ac:spMkLst>
            <pc:docMk/>
            <pc:sldMk cId="3263758300" sldId="271"/>
            <ac:spMk id="2" creationId="{4D7A8F46-0440-948F-736A-740BA092A130}"/>
          </ac:spMkLst>
        </pc:spChg>
        <pc:spChg chg="mod ord">
          <ac:chgData name="Simon Dougherty" userId="2902d9d2-98cd-47de-a4c3-7b36fd0dd8a7" providerId="ADAL" clId="{091030BC-7309-43D5-913A-882682BA3B87}" dt="2024-12-08T21:54:32.930" v="598" actId="1076"/>
          <ac:spMkLst>
            <pc:docMk/>
            <pc:sldMk cId="3263758300" sldId="271"/>
            <ac:spMk id="3" creationId="{A828AF08-CF2C-87E3-3DB1-A1E1EF6F547E}"/>
          </ac:spMkLst>
        </pc:spChg>
        <pc:spChg chg="add del">
          <ac:chgData name="Simon Dougherty" userId="2902d9d2-98cd-47de-a4c3-7b36fd0dd8a7" providerId="ADAL" clId="{091030BC-7309-43D5-913A-882682BA3B87}" dt="2024-12-08T21:49:17.454" v="532" actId="26606"/>
          <ac:spMkLst>
            <pc:docMk/>
            <pc:sldMk cId="3263758300" sldId="271"/>
            <ac:spMk id="9" creationId="{E45CA849-654C-4173-AD99-B3A2528275F5}"/>
          </ac:spMkLst>
        </pc:spChg>
        <pc:spChg chg="add del">
          <ac:chgData name="Simon Dougherty" userId="2902d9d2-98cd-47de-a4c3-7b36fd0dd8a7" providerId="ADAL" clId="{091030BC-7309-43D5-913A-882682BA3B87}" dt="2024-12-08T21:49:17.454" v="532" actId="26606"/>
          <ac:spMkLst>
            <pc:docMk/>
            <pc:sldMk cId="3263758300" sldId="271"/>
            <ac:spMk id="11" creationId="{3E23A947-2D45-4208-AE2B-64948C87A3EB}"/>
          </ac:spMkLst>
        </pc:spChg>
        <pc:spChg chg="add del">
          <ac:chgData name="Simon Dougherty" userId="2902d9d2-98cd-47de-a4c3-7b36fd0dd8a7" providerId="ADAL" clId="{091030BC-7309-43D5-913A-882682BA3B87}" dt="2024-12-08T21:49:17.454" v="532" actId="26606"/>
          <ac:spMkLst>
            <pc:docMk/>
            <pc:sldMk cId="3263758300" sldId="271"/>
            <ac:spMk id="13" creationId="{E5BBB0F9-6A59-4D02-A9C7-A2D6516684CE}"/>
          </ac:spMkLst>
        </pc:spChg>
        <pc:picChg chg="add del mod">
          <ac:chgData name="Simon Dougherty" userId="2902d9d2-98cd-47de-a4c3-7b36fd0dd8a7" providerId="ADAL" clId="{091030BC-7309-43D5-913A-882682BA3B87}" dt="2024-12-08T21:49:41.438" v="533" actId="478"/>
          <ac:picMkLst>
            <pc:docMk/>
            <pc:sldMk cId="3263758300" sldId="271"/>
            <ac:picMk id="4" creationId="{B9248EBB-E28A-D719-4323-F8BED2149480}"/>
          </ac:picMkLst>
        </pc:picChg>
        <pc:picChg chg="add mod">
          <ac:chgData name="Simon Dougherty" userId="2902d9d2-98cd-47de-a4c3-7b36fd0dd8a7" providerId="ADAL" clId="{091030BC-7309-43D5-913A-882682BA3B87}" dt="2024-12-08T21:54:29.313" v="597" actId="1076"/>
          <ac:picMkLst>
            <pc:docMk/>
            <pc:sldMk cId="3263758300" sldId="271"/>
            <ac:picMk id="5" creationId="{B7D471FB-E862-954C-FEAF-8D6AC02CA8A2}"/>
          </ac:picMkLst>
        </pc:picChg>
      </pc:sldChg>
      <pc:sldChg chg="modSp new mod">
        <pc:chgData name="Simon Dougherty" userId="2902d9d2-98cd-47de-a4c3-7b36fd0dd8a7" providerId="ADAL" clId="{091030BC-7309-43D5-913A-882682BA3B87}" dt="2024-12-08T22:09:34.278" v="772" actId="1076"/>
        <pc:sldMkLst>
          <pc:docMk/>
          <pc:sldMk cId="3872277935" sldId="272"/>
        </pc:sldMkLst>
        <pc:spChg chg="mod">
          <ac:chgData name="Simon Dougherty" userId="2902d9d2-98cd-47de-a4c3-7b36fd0dd8a7" providerId="ADAL" clId="{091030BC-7309-43D5-913A-882682BA3B87}" dt="2024-12-08T22:09:34.278" v="772" actId="1076"/>
          <ac:spMkLst>
            <pc:docMk/>
            <pc:sldMk cId="3872277935" sldId="272"/>
            <ac:spMk id="2" creationId="{DBA62411-3E05-9C20-3C69-300E2ED5F68F}"/>
          </ac:spMkLst>
        </pc:spChg>
        <pc:spChg chg="mod">
          <ac:chgData name="Simon Dougherty" userId="2902d9d2-98cd-47de-a4c3-7b36fd0dd8a7" providerId="ADAL" clId="{091030BC-7309-43D5-913A-882682BA3B87}" dt="2024-12-08T22:09:07.877" v="770" actId="20577"/>
          <ac:spMkLst>
            <pc:docMk/>
            <pc:sldMk cId="3872277935" sldId="272"/>
            <ac:spMk id="3" creationId="{9B71AB2B-42FC-3C80-4231-6BA692BEEE86}"/>
          </ac:spMkLst>
        </pc:spChg>
      </pc:sldChg>
      <pc:sldChg chg="addSp modSp new mod">
        <pc:chgData name="Simon Dougherty" userId="2902d9d2-98cd-47de-a4c3-7b36fd0dd8a7" providerId="ADAL" clId="{091030BC-7309-43D5-913A-882682BA3B87}" dt="2024-12-08T22:57:55.172" v="1055" actId="1076"/>
        <pc:sldMkLst>
          <pc:docMk/>
          <pc:sldMk cId="1144568110" sldId="273"/>
        </pc:sldMkLst>
        <pc:spChg chg="mod">
          <ac:chgData name="Simon Dougherty" userId="2902d9d2-98cd-47de-a4c3-7b36fd0dd8a7" providerId="ADAL" clId="{091030BC-7309-43D5-913A-882682BA3B87}" dt="2024-12-08T22:57:55.172" v="1055" actId="1076"/>
          <ac:spMkLst>
            <pc:docMk/>
            <pc:sldMk cId="1144568110" sldId="273"/>
            <ac:spMk id="2" creationId="{D579F059-470E-A7DE-3558-41D207B9C2D2}"/>
          </ac:spMkLst>
        </pc:spChg>
        <pc:spChg chg="mod">
          <ac:chgData name="Simon Dougherty" userId="2902d9d2-98cd-47de-a4c3-7b36fd0dd8a7" providerId="ADAL" clId="{091030BC-7309-43D5-913A-882682BA3B87}" dt="2024-12-08T22:45:25.619" v="970" actId="20577"/>
          <ac:spMkLst>
            <pc:docMk/>
            <pc:sldMk cId="1144568110" sldId="273"/>
            <ac:spMk id="3" creationId="{DCCA55FC-3BA8-6F35-B738-A3DF7314B103}"/>
          </ac:spMkLst>
        </pc:spChg>
        <pc:picChg chg="add mod">
          <ac:chgData name="Simon Dougherty" userId="2902d9d2-98cd-47de-a4c3-7b36fd0dd8a7" providerId="ADAL" clId="{091030BC-7309-43D5-913A-882682BA3B87}" dt="2024-12-08T22:57:39.835" v="1054" actId="14100"/>
          <ac:picMkLst>
            <pc:docMk/>
            <pc:sldMk cId="1144568110" sldId="273"/>
            <ac:picMk id="5" creationId="{4E4E43A8-645E-9629-1181-B3C6B13F20E8}"/>
          </ac:picMkLst>
        </pc:picChg>
      </pc:sldChg>
      <pc:sldChg chg="modSp new del mod">
        <pc:chgData name="Simon Dougherty" userId="2902d9d2-98cd-47de-a4c3-7b36fd0dd8a7" providerId="ADAL" clId="{091030BC-7309-43D5-913A-882682BA3B87}" dt="2024-12-08T22:56:11.786" v="1047" actId="2696"/>
        <pc:sldMkLst>
          <pc:docMk/>
          <pc:sldMk cId="5579358" sldId="274"/>
        </pc:sldMkLst>
        <pc:spChg chg="mod">
          <ac:chgData name="Simon Dougherty" userId="2902d9d2-98cd-47de-a4c3-7b36fd0dd8a7" providerId="ADAL" clId="{091030BC-7309-43D5-913A-882682BA3B87}" dt="2024-12-08T22:54:54.395" v="1041" actId="1076"/>
          <ac:spMkLst>
            <pc:docMk/>
            <pc:sldMk cId="5579358" sldId="274"/>
            <ac:spMk id="2" creationId="{4CAC07C1-41D5-BD81-748C-EAFDBFC20DE6}"/>
          </ac:spMkLst>
        </pc:spChg>
        <pc:spChg chg="mod">
          <ac:chgData name="Simon Dougherty" userId="2902d9d2-98cd-47de-a4c3-7b36fd0dd8a7" providerId="ADAL" clId="{091030BC-7309-43D5-913A-882682BA3B87}" dt="2024-12-08T22:55:20.943" v="1046" actId="20577"/>
          <ac:spMkLst>
            <pc:docMk/>
            <pc:sldMk cId="5579358" sldId="274"/>
            <ac:spMk id="3" creationId="{483551B3-7DB9-E517-82A6-B06408E35226}"/>
          </ac:spMkLst>
        </pc:spChg>
      </pc:sldChg>
      <pc:sldChg chg="add">
        <pc:chgData name="Simon Dougherty" userId="2902d9d2-98cd-47de-a4c3-7b36fd0dd8a7" providerId="ADAL" clId="{091030BC-7309-43D5-913A-882682BA3B87}" dt="2024-12-08T22:56:23.623" v="1050"/>
        <pc:sldMkLst>
          <pc:docMk/>
          <pc:sldMk cId="2869160145" sldId="274"/>
        </pc:sldMkLst>
      </pc:sldChg>
      <pc:sldChg chg="modSp new mod">
        <pc:chgData name="Simon Dougherty" userId="2902d9d2-98cd-47de-a4c3-7b36fd0dd8a7" providerId="ADAL" clId="{091030BC-7309-43D5-913A-882682BA3B87}" dt="2024-12-08T23:42:13.682" v="1510" actId="20577"/>
        <pc:sldMkLst>
          <pc:docMk/>
          <pc:sldMk cId="2668208686" sldId="275"/>
        </pc:sldMkLst>
        <pc:spChg chg="mod">
          <ac:chgData name="Simon Dougherty" userId="2902d9d2-98cd-47de-a4c3-7b36fd0dd8a7" providerId="ADAL" clId="{091030BC-7309-43D5-913A-882682BA3B87}" dt="2024-12-08T23:08:49.100" v="1394" actId="1076"/>
          <ac:spMkLst>
            <pc:docMk/>
            <pc:sldMk cId="2668208686" sldId="275"/>
            <ac:spMk id="2" creationId="{2DCD94E1-5D79-5B8B-BB9A-09FDDD6CADD5}"/>
          </ac:spMkLst>
        </pc:spChg>
        <pc:spChg chg="mod">
          <ac:chgData name="Simon Dougherty" userId="2902d9d2-98cd-47de-a4c3-7b36fd0dd8a7" providerId="ADAL" clId="{091030BC-7309-43D5-913A-882682BA3B87}" dt="2024-12-08T23:42:13.682" v="1510" actId="20577"/>
          <ac:spMkLst>
            <pc:docMk/>
            <pc:sldMk cId="2668208686" sldId="275"/>
            <ac:spMk id="3" creationId="{61ED7F2D-0B30-1E32-CADF-646C1F5B060C}"/>
          </ac:spMkLst>
        </pc:spChg>
      </pc:sldChg>
      <pc:sldChg chg="modSp new mod">
        <pc:chgData name="Simon Dougherty" userId="2902d9d2-98cd-47de-a4c3-7b36fd0dd8a7" providerId="ADAL" clId="{091030BC-7309-43D5-913A-882682BA3B87}" dt="2024-12-08T23:06:00.354" v="1393" actId="20577"/>
        <pc:sldMkLst>
          <pc:docMk/>
          <pc:sldMk cId="2586971237" sldId="276"/>
        </pc:sldMkLst>
        <pc:spChg chg="mod">
          <ac:chgData name="Simon Dougherty" userId="2902d9d2-98cd-47de-a4c3-7b36fd0dd8a7" providerId="ADAL" clId="{091030BC-7309-43D5-913A-882682BA3B87}" dt="2024-12-08T23:04:13.589" v="1235" actId="255"/>
          <ac:spMkLst>
            <pc:docMk/>
            <pc:sldMk cId="2586971237" sldId="276"/>
            <ac:spMk id="2" creationId="{5C42B988-8C68-288F-C0CB-3C41ADF50BB6}"/>
          </ac:spMkLst>
        </pc:spChg>
        <pc:spChg chg="mod">
          <ac:chgData name="Simon Dougherty" userId="2902d9d2-98cd-47de-a4c3-7b36fd0dd8a7" providerId="ADAL" clId="{091030BC-7309-43D5-913A-882682BA3B87}" dt="2024-12-08T23:06:00.354" v="1393" actId="20577"/>
          <ac:spMkLst>
            <pc:docMk/>
            <pc:sldMk cId="2586971237" sldId="276"/>
            <ac:spMk id="3" creationId="{87E7BB49-D143-8133-A337-2508FAB4A8CC}"/>
          </ac:spMkLst>
        </pc:spChg>
      </pc:sldChg>
      <pc:sldChg chg="addSp new del">
        <pc:chgData name="Simon Dougherty" userId="2902d9d2-98cd-47de-a4c3-7b36fd0dd8a7" providerId="ADAL" clId="{091030BC-7309-43D5-913A-882682BA3B87}" dt="2024-12-08T22:56:37.459" v="1051" actId="47"/>
        <pc:sldMkLst>
          <pc:docMk/>
          <pc:sldMk cId="2992432795" sldId="276"/>
        </pc:sldMkLst>
        <pc:picChg chg="add">
          <ac:chgData name="Simon Dougherty" userId="2902d9d2-98cd-47de-a4c3-7b36fd0dd8a7" providerId="ADAL" clId="{091030BC-7309-43D5-913A-882682BA3B87}" dt="2024-12-08T22:56:17.514" v="1049"/>
          <ac:picMkLst>
            <pc:docMk/>
            <pc:sldMk cId="2992432795" sldId="276"/>
            <ac:picMk id="4" creationId="{28271643-E04C-23A6-91DC-649CA54A6DAF}"/>
          </ac:picMkLst>
        </pc:picChg>
      </pc:sldChg>
      <pc:sldChg chg="modSp new mod">
        <pc:chgData name="Simon Dougherty" userId="2902d9d2-98cd-47de-a4c3-7b36fd0dd8a7" providerId="ADAL" clId="{091030BC-7309-43D5-913A-882682BA3B87}" dt="2024-12-08T23:47:11.411" v="1644" actId="20577"/>
        <pc:sldMkLst>
          <pc:docMk/>
          <pc:sldMk cId="895487448" sldId="277"/>
        </pc:sldMkLst>
        <pc:spChg chg="mod">
          <ac:chgData name="Simon Dougherty" userId="2902d9d2-98cd-47de-a4c3-7b36fd0dd8a7" providerId="ADAL" clId="{091030BC-7309-43D5-913A-882682BA3B87}" dt="2024-12-08T23:47:11.411" v="1644" actId="20577"/>
          <ac:spMkLst>
            <pc:docMk/>
            <pc:sldMk cId="895487448" sldId="277"/>
            <ac:spMk id="3" creationId="{031457CB-0290-88DB-B48A-A72D58D384BE}"/>
          </ac:spMkLst>
        </pc:spChg>
      </pc:sldChg>
      <pc:sldChg chg="addSp modSp new mod">
        <pc:chgData name="Simon Dougherty" userId="2902d9d2-98cd-47de-a4c3-7b36fd0dd8a7" providerId="ADAL" clId="{091030BC-7309-43D5-913A-882682BA3B87}" dt="2024-12-08T23:50:32.786" v="1724" actId="1076"/>
        <pc:sldMkLst>
          <pc:docMk/>
          <pc:sldMk cId="2636183609" sldId="278"/>
        </pc:sldMkLst>
        <pc:spChg chg="mod">
          <ac:chgData name="Simon Dougherty" userId="2902d9d2-98cd-47de-a4c3-7b36fd0dd8a7" providerId="ADAL" clId="{091030BC-7309-43D5-913A-882682BA3B87}" dt="2024-12-08T23:50:24.841" v="1723" actId="20577"/>
          <ac:spMkLst>
            <pc:docMk/>
            <pc:sldMk cId="2636183609" sldId="278"/>
            <ac:spMk id="2" creationId="{7A263410-FEDF-C0E7-4A0B-2F7A492701C4}"/>
          </ac:spMkLst>
        </pc:spChg>
        <pc:spChg chg="add mod">
          <ac:chgData name="Simon Dougherty" userId="2902d9d2-98cd-47de-a4c3-7b36fd0dd8a7" providerId="ADAL" clId="{091030BC-7309-43D5-913A-882682BA3B87}" dt="2024-12-08T23:50:32.786" v="1724" actId="1076"/>
          <ac:spMkLst>
            <pc:docMk/>
            <pc:sldMk cId="2636183609" sldId="278"/>
            <ac:spMk id="4" creationId="{814D404F-5690-7E69-EE61-EA211AEBEE3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5D5312-B5C5-4AA4-B6C6-F57595FCF29D}" type="datetimeFigureOut">
              <a:rPr lang="en-GB" smtClean="0"/>
              <a:t>08/12/2024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59ADC-6B9F-466F-A3AF-111CBA61EB92}" type="slidenum">
              <a:rPr lang="en-GB" smtClean="0"/>
              <a:t>‹#›</a:t>
            </a:fld>
            <a:endParaRPr lang="en-GB"/>
          </a:p>
        </p:txBody>
      </p:sp>
    </p:spTree>
    <p:extLst>
      <p:ext uri="{BB962C8B-B14F-4D97-AF65-F5344CB8AC3E}">
        <p14:creationId xmlns:p14="http://schemas.microsoft.com/office/powerpoint/2010/main" val="1908179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659ADC-6B9F-466F-A3AF-111CBA61EB92}" type="slidenum">
              <a:rPr lang="en-GB" smtClean="0"/>
              <a:t>1</a:t>
            </a:fld>
            <a:endParaRPr lang="en-GB" dirty="0"/>
          </a:p>
        </p:txBody>
      </p:sp>
    </p:spTree>
    <p:extLst>
      <p:ext uri="{BB962C8B-B14F-4D97-AF65-F5344CB8AC3E}">
        <p14:creationId xmlns:p14="http://schemas.microsoft.com/office/powerpoint/2010/main" val="3904208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article builds upon seminal work by Connell (2000) who published </a:t>
            </a:r>
            <a:r>
              <a:rPr lang="en-GB" b="1" i="0" dirty="0">
                <a:solidFill>
                  <a:srgbClr val="333333"/>
                </a:solidFill>
                <a:effectLst/>
                <a:latin typeface="Arial" panose="020B0604020202020204" pitchFamily="34" charset="0"/>
              </a:rPr>
              <a:t>The Men and the Boys.</a:t>
            </a:r>
            <a:r>
              <a:rPr lang="en-GB" dirty="0"/>
              <a:t> </a:t>
            </a:r>
            <a:r>
              <a:rPr lang="en-GB" b="0" i="0" dirty="0">
                <a:solidFill>
                  <a:srgbClr val="333333"/>
                </a:solidFill>
                <a:effectLst/>
                <a:latin typeface="Arial" panose="020B0604020202020204" pitchFamily="34" charset="0"/>
              </a:rPr>
              <a:t>Connell looks at how schools shape masculinities, and how men's health issues and attempts to combat violence are linked to men's gender conduct. None of this is 'local' anymore. Men, like women, are influenced by gender patterns on a world scale.</a:t>
            </a:r>
            <a:endParaRPr lang="en-GB" dirty="0"/>
          </a:p>
        </p:txBody>
      </p:sp>
      <p:sp>
        <p:nvSpPr>
          <p:cNvPr id="4" name="Slide Number Placeholder 3"/>
          <p:cNvSpPr>
            <a:spLocks noGrp="1"/>
          </p:cNvSpPr>
          <p:nvPr>
            <p:ph type="sldNum" sz="quarter" idx="5"/>
          </p:nvPr>
        </p:nvSpPr>
        <p:spPr/>
        <p:txBody>
          <a:bodyPr/>
          <a:lstStyle/>
          <a:p>
            <a:fld id="{4A659ADC-6B9F-466F-A3AF-111CBA61EB92}" type="slidenum">
              <a:rPr lang="en-GB" smtClean="0"/>
              <a:t>3</a:t>
            </a:fld>
            <a:endParaRPr lang="en-GB"/>
          </a:p>
        </p:txBody>
      </p:sp>
    </p:spTree>
    <p:extLst>
      <p:ext uri="{BB962C8B-B14F-4D97-AF65-F5344CB8AC3E}">
        <p14:creationId xmlns:p14="http://schemas.microsoft.com/office/powerpoint/2010/main" val="3573534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659ADC-6B9F-466F-A3AF-111CBA61EB92}" type="slidenum">
              <a:rPr lang="en-GB" smtClean="0"/>
              <a:t>4</a:t>
            </a:fld>
            <a:endParaRPr lang="en-GB"/>
          </a:p>
        </p:txBody>
      </p:sp>
    </p:spTree>
    <p:extLst>
      <p:ext uri="{BB962C8B-B14F-4D97-AF65-F5344CB8AC3E}">
        <p14:creationId xmlns:p14="http://schemas.microsoft.com/office/powerpoint/2010/main" val="814722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659ADC-6B9F-466F-A3AF-111CBA61EB92}" type="slidenum">
              <a:rPr lang="en-GB" smtClean="0"/>
              <a:t>6</a:t>
            </a:fld>
            <a:endParaRPr lang="en-GB" dirty="0"/>
          </a:p>
        </p:txBody>
      </p:sp>
    </p:spTree>
    <p:extLst>
      <p:ext uri="{BB962C8B-B14F-4D97-AF65-F5344CB8AC3E}">
        <p14:creationId xmlns:p14="http://schemas.microsoft.com/office/powerpoint/2010/main" val="3821903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Play You Tube clip </a:t>
            </a:r>
          </a:p>
          <a:p>
            <a:r>
              <a:rPr lang="en-GB" dirty="0"/>
              <a:t>https://www.youtube.com/watch?v=kSBsQzkBm5A</a:t>
            </a:r>
          </a:p>
          <a:p>
            <a:endParaRPr lang="en-GB" dirty="0"/>
          </a:p>
          <a:p>
            <a:endParaRPr lang="en-GB" dirty="0"/>
          </a:p>
        </p:txBody>
      </p:sp>
      <p:sp>
        <p:nvSpPr>
          <p:cNvPr id="4" name="Slide Number Placeholder 3"/>
          <p:cNvSpPr>
            <a:spLocks noGrp="1"/>
          </p:cNvSpPr>
          <p:nvPr>
            <p:ph type="sldNum" sz="quarter" idx="5"/>
          </p:nvPr>
        </p:nvSpPr>
        <p:spPr/>
        <p:txBody>
          <a:bodyPr/>
          <a:lstStyle/>
          <a:p>
            <a:fld id="{4A659ADC-6B9F-466F-A3AF-111CBA61EB92}" type="slidenum">
              <a:rPr lang="en-GB" smtClean="0"/>
              <a:t>8</a:t>
            </a:fld>
            <a:endParaRPr lang="en-GB"/>
          </a:p>
        </p:txBody>
      </p:sp>
    </p:spTree>
    <p:extLst>
      <p:ext uri="{BB962C8B-B14F-4D97-AF65-F5344CB8AC3E}">
        <p14:creationId xmlns:p14="http://schemas.microsoft.com/office/powerpoint/2010/main" val="710854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659ADC-6B9F-466F-A3AF-111CBA61EB92}" type="slidenum">
              <a:rPr lang="en-GB" smtClean="0"/>
              <a:t>16</a:t>
            </a:fld>
            <a:endParaRPr lang="en-GB"/>
          </a:p>
        </p:txBody>
      </p:sp>
    </p:spTree>
    <p:extLst>
      <p:ext uri="{BB962C8B-B14F-4D97-AF65-F5344CB8AC3E}">
        <p14:creationId xmlns:p14="http://schemas.microsoft.com/office/powerpoint/2010/main" val="16042440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p>
            <a:r>
              <a:rPr lang="en-US" altLang="ko-KR"/>
              <a:t>Click to edit Master title style</a:t>
            </a:r>
            <a:endParaRPr lang="ko-KR" alt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2825368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ltLang="ko-KR"/>
              <a:t>Click to edit Master title style</a:t>
            </a:r>
            <a:endParaRPr lang="ko-KR" alt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2221001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69514"/>
          </a:xfrm>
          <a:prstGeom prst="rect">
            <a:avLst/>
          </a:prstGeom>
        </p:spPr>
        <p:txBody>
          <a:bodyPr anchor="ctr"/>
          <a:lstStyle>
            <a:lvl1pPr>
              <a:defRPr b="1" baseline="0">
                <a:latin typeface="Arial" pitchFamily="34" charset="0"/>
                <a:cs typeface="Arial" pitchFamily="34" charset="0"/>
              </a:defRPr>
            </a:lvl1pPr>
          </a:lstStyle>
          <a:p>
            <a:r>
              <a:rPr lang="en-US" altLang="ko-KR" dirty="0"/>
              <a:t> Click to add title</a:t>
            </a:r>
            <a:endParaRPr lang="ko-KR" altLang="en-US"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ltLang="ko-KR" dirty="0"/>
              <a:t>Click to edit Master text styles</a:t>
            </a:r>
          </a:p>
        </p:txBody>
      </p:sp>
    </p:spTree>
    <p:extLst>
      <p:ext uri="{BB962C8B-B14F-4D97-AF65-F5344CB8AC3E}">
        <p14:creationId xmlns:p14="http://schemas.microsoft.com/office/powerpoint/2010/main" val="369401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ltLang="ko-KR"/>
              <a:t>Click to edit Master title style</a:t>
            </a:r>
            <a:endParaRPr lang="ko-KR" alt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ko-KR"/>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1819799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p>
            <a:r>
              <a:rPr lang="en-US" altLang="ko-KR"/>
              <a:t>Click to edit Master title style</a:t>
            </a:r>
            <a:endParaRPr lang="ko-KR" alt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1845900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lvl1pPr>
              <a:defRPr/>
            </a:lvl1pPr>
          </a:lstStyle>
          <a:p>
            <a:r>
              <a:rPr lang="en-US" altLang="ko-KR"/>
              <a:t>Click to edit Master title style</a:t>
            </a:r>
            <a:endParaRPr lang="ko-KR" alt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1834140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6778"/>
            <a:ext cx="9144000" cy="1052736"/>
          </a:xfrm>
          <a:prstGeom prst="rect">
            <a:avLst/>
          </a:prstGeom>
        </p:spPr>
        <p:txBody>
          <a:bodyPr/>
          <a:lstStyle/>
          <a:p>
            <a:r>
              <a:rPr lang="en-US" altLang="ko-KR"/>
              <a:t>Click to edit Master title style</a:t>
            </a:r>
            <a:endParaRPr lang="ko-KR" alt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3978738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3760371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ltLang="ko-KR"/>
              <a:t>Click to edit Master title style</a:t>
            </a:r>
            <a:endParaRPr lang="ko-KR" alt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2046782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ltLang="ko-KR"/>
              <a:t>Click to edit Master title style</a:t>
            </a:r>
            <a:endParaRPr lang="ko-KR" alt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E587EC-4A3E-4030-BABC-5E0C0236501C}" type="datetimeFigureOut">
              <a:rPr lang="ko-KR" altLang="en-US" smtClean="0"/>
              <a:t>2024-12-08</a:t>
            </a:fld>
            <a:endParaRPr lang="ko-KR"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F4B9519-C8B1-4E82-966F-744A36AA8BB2}" type="slidenum">
              <a:rPr lang="ko-KR" altLang="en-US" smtClean="0"/>
              <a:t>‹#›</a:t>
            </a:fld>
            <a:endParaRPr lang="ko-KR" altLang="en-US"/>
          </a:p>
        </p:txBody>
      </p:sp>
    </p:spTree>
    <p:extLst>
      <p:ext uri="{BB962C8B-B14F-4D97-AF65-F5344CB8AC3E}">
        <p14:creationId xmlns:p14="http://schemas.microsoft.com/office/powerpoint/2010/main" val="2028806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christiantietze.de/posts/2016/05/emoji-bytes-los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flickr.com/photos/auvet/2195672657" TargetMode="External"/><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portsandsafety.deviantart.com/art/Netball-Court-Facility-Installers-534392037" TargetMode="Externa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7729" y="4331901"/>
            <a:ext cx="3803587" cy="276999"/>
          </a:xfrm>
          <a:prstGeom prst="rect">
            <a:avLst/>
          </a:prstGeom>
          <a:noFill/>
        </p:spPr>
        <p:txBody>
          <a:bodyPr wrap="square">
            <a:spAutoFit/>
          </a:bodyPr>
          <a:lstStyle/>
          <a:p>
            <a:pPr algn="ctr" fontAlgn="auto">
              <a:spcBef>
                <a:spcPts val="0"/>
              </a:spcBef>
              <a:spcAft>
                <a:spcPts val="0"/>
              </a:spcAft>
              <a:defRPr/>
            </a:pPr>
            <a:r>
              <a:rPr kumimoji="0" lang="en-US" altLang="ko-KR" sz="1200" b="1" dirty="0">
                <a:solidFill>
                  <a:schemeClr val="bg1">
                    <a:lumMod val="65000"/>
                  </a:schemeClr>
                </a:solidFill>
                <a:latin typeface="Arial" pitchFamily="34" charset="0"/>
                <a:cs typeface="Arial" pitchFamily="34" charset="0"/>
              </a:rPr>
              <a:t>MA Education</a:t>
            </a:r>
          </a:p>
        </p:txBody>
      </p:sp>
      <p:sp>
        <p:nvSpPr>
          <p:cNvPr id="5" name="TextBox 1"/>
          <p:cNvSpPr txBox="1">
            <a:spLocks noChangeArrowheads="1"/>
          </p:cNvSpPr>
          <p:nvPr/>
        </p:nvSpPr>
        <p:spPr bwMode="auto">
          <a:xfrm>
            <a:off x="4902678" y="2787693"/>
            <a:ext cx="4013691" cy="1261884"/>
          </a:xfrm>
          <a:prstGeom prst="rect">
            <a:avLst/>
          </a:prstGeom>
          <a:noFill/>
          <a:ln w="9525">
            <a:noFill/>
            <a:miter lim="800000"/>
            <a:headEnd/>
            <a:tailEnd/>
          </a:ln>
        </p:spPr>
        <p:txBody>
          <a:bodyPr wrap="square">
            <a:spAutoFit/>
          </a:bodyPr>
          <a:lstStyle/>
          <a:p>
            <a:pPr algn="ctr"/>
            <a:r>
              <a:rPr lang="en-GB"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Simon Dougherty</a:t>
            </a:r>
          </a:p>
          <a:p>
            <a:pPr algn="ctr"/>
            <a:r>
              <a:rPr lang="en-GB" sz="1600" b="1" dirty="0">
                <a:solidFill>
                  <a:srgbClr val="000000"/>
                </a:solidFill>
                <a:latin typeface="Arial" panose="020B0604020202020204" pitchFamily="34" charset="0"/>
                <a:ea typeface="Calibri" panose="020F0502020204030204" pitchFamily="34" charset="0"/>
                <a:cs typeface="Arial" panose="020B0604020202020204" pitchFamily="34" charset="0"/>
              </a:rPr>
              <a:t>Senior Lecturer </a:t>
            </a:r>
          </a:p>
          <a:p>
            <a:pPr algn="ctr"/>
            <a:r>
              <a:rPr lang="en-GB"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PGCE Physical Education</a:t>
            </a:r>
            <a:endParaRPr lang="en-GB" sz="1600" b="1" dirty="0">
              <a:effectLst/>
              <a:latin typeface="Arial" panose="020B0604020202020204" pitchFamily="34" charset="0"/>
              <a:ea typeface="Calibri" panose="020F0502020204030204" pitchFamily="34" charset="0"/>
              <a:cs typeface="Times New Roman" panose="02020603050405020304" pitchFamily="18" charset="0"/>
            </a:endParaRPr>
          </a:p>
          <a:p>
            <a:pPr algn="ctr"/>
            <a:endParaRPr lang="en-US" altLang="ko-KR" sz="2800" b="1" dirty="0">
              <a:solidFill>
                <a:schemeClr val="tx1">
                  <a:lumMod val="65000"/>
                  <a:lumOff val="35000"/>
                </a:schemeClr>
              </a:solidFill>
              <a:latin typeface="Arial" pitchFamily="34" charset="0"/>
              <a:ea typeface="맑은 고딕" pitchFamily="50" charset="-127"/>
              <a:cs typeface="Arial" pitchFamily="34" charset="0"/>
            </a:endParaRPr>
          </a:p>
        </p:txBody>
      </p:sp>
      <p:pic>
        <p:nvPicPr>
          <p:cNvPr id="2" name="Picture 1">
            <a:extLst>
              <a:ext uri="{FF2B5EF4-FFF2-40B4-BE49-F238E27FC236}">
                <a16:creationId xmlns:a16="http://schemas.microsoft.com/office/drawing/2014/main" id="{73839FD4-4CC6-EDB8-9BB7-33D9BBE42E11}"/>
              </a:ext>
            </a:extLst>
          </p:cNvPr>
          <p:cNvPicPr>
            <a:picLocks noChangeAspect="1"/>
          </p:cNvPicPr>
          <p:nvPr/>
        </p:nvPicPr>
        <p:blipFill>
          <a:blip r:embed="rId3"/>
          <a:stretch>
            <a:fillRect/>
          </a:stretch>
        </p:blipFill>
        <p:spPr>
          <a:xfrm>
            <a:off x="3203848" y="5445224"/>
            <a:ext cx="2333832" cy="933796"/>
          </a:xfrm>
          <a:prstGeom prst="rect">
            <a:avLst/>
          </a:prstGeom>
        </p:spPr>
      </p:pic>
    </p:spTree>
    <p:extLst>
      <p:ext uri="{BB962C8B-B14F-4D97-AF65-F5344CB8AC3E}">
        <p14:creationId xmlns:p14="http://schemas.microsoft.com/office/powerpoint/2010/main" val="1941221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C07C1-41D5-BD81-748C-EAFDBFC20DE6}"/>
              </a:ext>
            </a:extLst>
          </p:cNvPr>
          <p:cNvSpPr>
            <a:spLocks noGrp="1"/>
          </p:cNvSpPr>
          <p:nvPr>
            <p:ph type="title"/>
          </p:nvPr>
        </p:nvSpPr>
        <p:spPr>
          <a:xfrm>
            <a:off x="457200" y="530686"/>
            <a:ext cx="9144000" cy="1069514"/>
          </a:xfrm>
        </p:spPr>
        <p:txBody>
          <a:bodyPr/>
          <a:lstStyle/>
          <a:p>
            <a:r>
              <a:rPr lang="en-GB" sz="1600" dirty="0"/>
              <a:t>‘Miss, you're so gay.’ Queer stories from trainee teachers</a:t>
            </a:r>
          </a:p>
        </p:txBody>
      </p:sp>
      <p:sp>
        <p:nvSpPr>
          <p:cNvPr id="3" name="Content Placeholder 2">
            <a:extLst>
              <a:ext uri="{FF2B5EF4-FFF2-40B4-BE49-F238E27FC236}">
                <a16:creationId xmlns:a16="http://schemas.microsoft.com/office/drawing/2014/main" id="{483551B3-7DB9-E517-82A6-B06408E35226}"/>
              </a:ext>
            </a:extLst>
          </p:cNvPr>
          <p:cNvSpPr>
            <a:spLocks noGrp="1"/>
          </p:cNvSpPr>
          <p:nvPr>
            <p:ph idx="1"/>
          </p:nvPr>
        </p:nvSpPr>
        <p:spPr/>
        <p:txBody>
          <a:bodyPr/>
          <a:lstStyle/>
          <a:p>
            <a:pPr marL="0" indent="0">
              <a:buNone/>
            </a:pPr>
            <a:r>
              <a:rPr lang="en-GB" sz="1600" dirty="0"/>
              <a:t>(Nixon &amp; Givens, 2004)</a:t>
            </a:r>
          </a:p>
          <a:p>
            <a:pPr marL="0" indent="0">
              <a:buNone/>
            </a:pPr>
            <a:endParaRPr lang="en-GB" sz="1600" dirty="0"/>
          </a:p>
          <a:p>
            <a:pPr marL="0" indent="0">
              <a:buNone/>
            </a:pPr>
            <a:endParaRPr lang="en-GB" sz="1600" dirty="0"/>
          </a:p>
          <a:p>
            <a:pPr marL="0" indent="0">
              <a:buNone/>
            </a:pPr>
            <a:r>
              <a:rPr lang="en-GB" sz="1600" dirty="0"/>
              <a:t>Further evidence of the past enforcement of patriarchy on the campus where this</a:t>
            </a:r>
          </a:p>
          <a:p>
            <a:pPr marL="0" indent="0">
              <a:buNone/>
            </a:pPr>
            <a:r>
              <a:rPr lang="en-GB" sz="1600" dirty="0"/>
              <a:t>research is based is provided by a final year PE student studying in the mid-1990s,</a:t>
            </a:r>
          </a:p>
          <a:p>
            <a:pPr marL="0" indent="0">
              <a:buNone/>
            </a:pPr>
            <a:r>
              <a:rPr lang="en-GB" sz="1600" dirty="0"/>
              <a:t>who worked `undercover' observing and analysing the behaviour of his own peers. His</a:t>
            </a:r>
          </a:p>
          <a:p>
            <a:pPr marL="0" indent="0">
              <a:buNone/>
            </a:pPr>
            <a:r>
              <a:rPr lang="en-GB" sz="1600" dirty="0"/>
              <a:t>unpublished undergraduate dissertation makes similar claims about a sub-culture</a:t>
            </a:r>
          </a:p>
          <a:p>
            <a:pPr marL="0" indent="0">
              <a:buNone/>
            </a:pPr>
            <a:r>
              <a:rPr lang="en-GB" sz="1600" dirty="0"/>
              <a:t>whose distinct language and strong sense of group identity was enhanced by highly</a:t>
            </a:r>
          </a:p>
          <a:p>
            <a:pPr marL="0" indent="0">
              <a:buNone/>
            </a:pPr>
            <a:r>
              <a:rPr lang="en-GB" sz="1600" dirty="0"/>
              <a:t>competitive behaviour on and off the sports' field, and by initiation rites centred</a:t>
            </a:r>
          </a:p>
          <a:p>
            <a:pPr marL="0" indent="0">
              <a:buNone/>
            </a:pPr>
            <a:r>
              <a:rPr lang="en-GB" sz="1600" dirty="0"/>
              <a:t>around alcohol and the stories of (hetero)sexual exploits. The rules were enforced by</a:t>
            </a:r>
          </a:p>
          <a:p>
            <a:pPr marL="0" indent="0">
              <a:buNone/>
            </a:pPr>
            <a:r>
              <a:rPr lang="en-GB" sz="1600" dirty="0"/>
              <a:t>physical and verbal pressure to conform within a rigid hierarchy, with the ultimate</a:t>
            </a:r>
          </a:p>
          <a:p>
            <a:pPr marL="0" indent="0">
              <a:buNone/>
            </a:pPr>
            <a:r>
              <a:rPr lang="en-GB" sz="1600" dirty="0"/>
              <a:t>threat being summary exclusion from the prized group. Homophobia and</a:t>
            </a:r>
          </a:p>
          <a:p>
            <a:pPr marL="0" indent="0">
              <a:buNone/>
            </a:pPr>
            <a:r>
              <a:rPr lang="en-GB" sz="1600" dirty="0"/>
              <a:t>heterosexism were elements in the controlling of masculinity's boundaries.</a:t>
            </a:r>
          </a:p>
          <a:p>
            <a:endParaRPr lang="en-GB" dirty="0"/>
          </a:p>
        </p:txBody>
      </p:sp>
    </p:spTree>
    <p:extLst>
      <p:ext uri="{BB962C8B-B14F-4D97-AF65-F5344CB8AC3E}">
        <p14:creationId xmlns:p14="http://schemas.microsoft.com/office/powerpoint/2010/main" val="2869160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9F059-470E-A7DE-3558-41D207B9C2D2}"/>
              </a:ext>
            </a:extLst>
          </p:cNvPr>
          <p:cNvSpPr>
            <a:spLocks noGrp="1"/>
          </p:cNvSpPr>
          <p:nvPr>
            <p:ph type="title"/>
          </p:nvPr>
        </p:nvSpPr>
        <p:spPr>
          <a:xfrm>
            <a:off x="107504" y="415270"/>
            <a:ext cx="9144000" cy="1069514"/>
          </a:xfrm>
        </p:spPr>
        <p:txBody>
          <a:bodyPr/>
          <a:lstStyle/>
          <a:p>
            <a:r>
              <a:rPr lang="en-GB" sz="4000" dirty="0">
                <a:solidFill>
                  <a:srgbClr val="7030A0"/>
                </a:solidFill>
              </a:rPr>
              <a:t>  Section 28</a:t>
            </a:r>
            <a:endParaRPr lang="en-GB" dirty="0">
              <a:solidFill>
                <a:srgbClr val="7030A0"/>
              </a:solidFill>
            </a:endParaRPr>
          </a:p>
        </p:txBody>
      </p:sp>
      <p:sp>
        <p:nvSpPr>
          <p:cNvPr id="3" name="Content Placeholder 2">
            <a:extLst>
              <a:ext uri="{FF2B5EF4-FFF2-40B4-BE49-F238E27FC236}">
                <a16:creationId xmlns:a16="http://schemas.microsoft.com/office/drawing/2014/main" id="{DCCA55FC-3BA8-6F35-B738-A3DF7314B103}"/>
              </a:ext>
            </a:extLst>
          </p:cNvPr>
          <p:cNvSpPr>
            <a:spLocks noGrp="1"/>
          </p:cNvSpPr>
          <p:nvPr>
            <p:ph idx="1"/>
          </p:nvPr>
        </p:nvSpPr>
        <p:spPr/>
        <p:txBody>
          <a:bodyPr/>
          <a:lstStyle/>
          <a:p>
            <a:pPr marL="0" indent="0">
              <a:buNone/>
            </a:pPr>
            <a:endParaRPr lang="en-GB" sz="1200" dirty="0"/>
          </a:p>
          <a:p>
            <a:pPr marL="0" indent="0">
              <a:buNone/>
            </a:pPr>
            <a:endParaRPr lang="en-GB" sz="1200" dirty="0"/>
          </a:p>
          <a:p>
            <a:pPr marL="0" indent="0">
              <a:buNone/>
            </a:pPr>
            <a:r>
              <a:rPr lang="en-GB" sz="1800" dirty="0"/>
              <a:t>Section 28 was a clause in the Local Government Act 1988 that prohibited   local authorities from promoting homosexuality: Intentionally promoting     homosexuality, Publishing material that promotes homosexuality, and         Promoting the acceptability of homosexuality in schools. </a:t>
            </a:r>
          </a:p>
          <a:p>
            <a:pPr marL="0" indent="0">
              <a:buNone/>
            </a:pPr>
            <a:r>
              <a:rPr lang="en-GB" sz="1800" dirty="0"/>
              <a:t>(United Kingdom,1988)</a:t>
            </a:r>
          </a:p>
          <a:p>
            <a:pPr marL="0" indent="0">
              <a:buNone/>
            </a:pPr>
            <a:endParaRPr lang="en-GB" sz="1800" dirty="0"/>
          </a:p>
          <a:p>
            <a:pPr marL="0" indent="0">
              <a:buNone/>
            </a:pPr>
            <a:r>
              <a:rPr lang="en-GB" sz="1800" dirty="0"/>
              <a:t>Now that Section 28 is finally repealed (2003), a more open attitude to the        discussion of sexuality will be possible in classrooms and the concept of      sexuality education will be re-opened for debate.</a:t>
            </a:r>
            <a:r>
              <a:rPr lang="fr-FR" sz="1800" dirty="0"/>
              <a:t> PE </a:t>
            </a:r>
            <a:r>
              <a:rPr lang="fr-FR" sz="1800" dirty="0" err="1"/>
              <a:t>produces</a:t>
            </a:r>
            <a:r>
              <a:rPr lang="fr-FR" sz="1800" dirty="0"/>
              <a:t> a </a:t>
            </a:r>
            <a:r>
              <a:rPr lang="fr-FR" sz="1800" dirty="0" err="1"/>
              <a:t>uniquely</a:t>
            </a:r>
            <a:r>
              <a:rPr lang="fr-FR" sz="1800" dirty="0"/>
              <a:t>    aversive culture </a:t>
            </a:r>
            <a:r>
              <a:rPr lang="fr-FR" sz="1800" dirty="0" err="1"/>
              <a:t>which</a:t>
            </a:r>
            <a:r>
              <a:rPr lang="fr-FR" sz="1800" dirty="0"/>
              <a:t> can </a:t>
            </a:r>
            <a:r>
              <a:rPr lang="fr-FR" sz="1800" dirty="0" err="1"/>
              <a:t>be</a:t>
            </a:r>
            <a:r>
              <a:rPr lang="fr-FR" sz="1800" dirty="0"/>
              <a:t> </a:t>
            </a:r>
            <a:r>
              <a:rPr lang="fr-FR" sz="1800" dirty="0" err="1"/>
              <a:t>challenged</a:t>
            </a:r>
            <a:r>
              <a:rPr lang="fr-FR" sz="1800" dirty="0"/>
              <a:t>. (Nixon &amp; </a:t>
            </a:r>
            <a:r>
              <a:rPr lang="en-GB" sz="1800" dirty="0"/>
              <a:t>Givens,2004)</a:t>
            </a:r>
            <a:endParaRPr lang="en-GB" sz="1200" dirty="0"/>
          </a:p>
          <a:p>
            <a:pPr marL="0" indent="0">
              <a:buNone/>
            </a:pPr>
            <a:endParaRPr lang="en-GB" sz="1200" dirty="0"/>
          </a:p>
          <a:p>
            <a:pPr marL="0" indent="0">
              <a:buNone/>
            </a:pPr>
            <a:endParaRPr lang="en-GB" dirty="0"/>
          </a:p>
        </p:txBody>
      </p:sp>
      <p:pic>
        <p:nvPicPr>
          <p:cNvPr id="5" name="Picture 4">
            <a:extLst>
              <a:ext uri="{FF2B5EF4-FFF2-40B4-BE49-F238E27FC236}">
                <a16:creationId xmlns:a16="http://schemas.microsoft.com/office/drawing/2014/main" id="{4E4E43A8-645E-9629-1181-B3C6B13F20E8}"/>
              </a:ext>
            </a:extLst>
          </p:cNvPr>
          <p:cNvPicPr>
            <a:picLocks noChangeAspect="1"/>
          </p:cNvPicPr>
          <p:nvPr/>
        </p:nvPicPr>
        <p:blipFill>
          <a:blip r:embed="rId2"/>
          <a:stretch>
            <a:fillRect/>
          </a:stretch>
        </p:blipFill>
        <p:spPr>
          <a:xfrm>
            <a:off x="4132910" y="633756"/>
            <a:ext cx="3718620" cy="851028"/>
          </a:xfrm>
          <a:prstGeom prst="rect">
            <a:avLst/>
          </a:prstGeom>
        </p:spPr>
      </p:pic>
    </p:spTree>
    <p:extLst>
      <p:ext uri="{BB962C8B-B14F-4D97-AF65-F5344CB8AC3E}">
        <p14:creationId xmlns:p14="http://schemas.microsoft.com/office/powerpoint/2010/main" val="1144568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D94E1-5D79-5B8B-BB9A-09FDDD6CADD5}"/>
              </a:ext>
            </a:extLst>
          </p:cNvPr>
          <p:cNvSpPr>
            <a:spLocks noGrp="1"/>
          </p:cNvSpPr>
          <p:nvPr>
            <p:ph type="title"/>
          </p:nvPr>
        </p:nvSpPr>
        <p:spPr>
          <a:xfrm>
            <a:off x="455686" y="332656"/>
            <a:ext cx="9144000" cy="1069514"/>
          </a:xfrm>
        </p:spPr>
        <p:txBody>
          <a:bodyPr/>
          <a:lstStyle/>
          <a:p>
            <a:r>
              <a:rPr lang="en-GB" dirty="0">
                <a:solidFill>
                  <a:srgbClr val="7030A0"/>
                </a:solidFill>
              </a:rPr>
              <a:t>The Data Collection  </a:t>
            </a:r>
          </a:p>
        </p:txBody>
      </p:sp>
      <p:sp>
        <p:nvSpPr>
          <p:cNvPr id="3" name="Content Placeholder 2">
            <a:extLst>
              <a:ext uri="{FF2B5EF4-FFF2-40B4-BE49-F238E27FC236}">
                <a16:creationId xmlns:a16="http://schemas.microsoft.com/office/drawing/2014/main" id="{61ED7F2D-0B30-1E32-CADF-646C1F5B060C}"/>
              </a:ext>
            </a:extLst>
          </p:cNvPr>
          <p:cNvSpPr>
            <a:spLocks noGrp="1"/>
          </p:cNvSpPr>
          <p:nvPr>
            <p:ph idx="1"/>
          </p:nvPr>
        </p:nvSpPr>
        <p:spPr>
          <a:xfrm>
            <a:off x="457200" y="1600200"/>
            <a:ext cx="8363272" cy="4525963"/>
          </a:xfrm>
        </p:spPr>
        <p:txBody>
          <a:bodyPr/>
          <a:lstStyle/>
          <a:p>
            <a:pPr marL="0" indent="0">
              <a:buNone/>
            </a:pPr>
            <a:r>
              <a:rPr lang="en-GB" sz="2000" dirty="0"/>
              <a:t>The research will review through the lens and experiences of            Secondary PGCE PE trainee teachers who will be embedded within    school PE departments, therefore enabling them to draw on their      lived experiences and perceptions of homophobia within boys’         physical education. The data collection will guide the narrative around social justice to recognise how inclusive schools actually are when     relating to LGBTQ+ issues and what education needs to be suggested to challenge homophobia in PE. </a:t>
            </a:r>
          </a:p>
          <a:p>
            <a:pPr marL="0" indent="0">
              <a:buNone/>
            </a:pPr>
            <a:endParaRPr lang="en-GB" sz="2000" dirty="0"/>
          </a:p>
          <a:p>
            <a:pPr marL="0" indent="0">
              <a:buNone/>
            </a:pPr>
            <a:r>
              <a:rPr lang="en-GB" sz="2000" dirty="0"/>
              <a:t>Ethical approval will be sought. </a:t>
            </a:r>
          </a:p>
          <a:p>
            <a:pPr marL="0" indent="0">
              <a:buNone/>
            </a:pPr>
            <a:endParaRPr lang="en-GB" sz="2000" dirty="0"/>
          </a:p>
          <a:p>
            <a:pPr marL="0" indent="0">
              <a:buNone/>
            </a:pPr>
            <a:r>
              <a:rPr lang="en-GB" sz="2000" dirty="0"/>
              <a:t>Timeline Jan-Apr 2025</a:t>
            </a:r>
          </a:p>
          <a:p>
            <a:pPr marL="0" indent="0">
              <a:buNone/>
            </a:pPr>
            <a:r>
              <a:rPr lang="en-GB" sz="2000" dirty="0"/>
              <a:t>Dissertation Submission Sept 2025</a:t>
            </a:r>
          </a:p>
          <a:p>
            <a:pPr marL="0" indent="0">
              <a:buNone/>
            </a:pPr>
            <a:endParaRPr lang="en-GB" sz="2000" dirty="0"/>
          </a:p>
          <a:p>
            <a:pPr marL="0" indent="0">
              <a:buNone/>
            </a:pPr>
            <a:endParaRPr lang="en-GB" sz="2000" dirty="0"/>
          </a:p>
        </p:txBody>
      </p:sp>
    </p:spTree>
    <p:extLst>
      <p:ext uri="{BB962C8B-B14F-4D97-AF65-F5344CB8AC3E}">
        <p14:creationId xmlns:p14="http://schemas.microsoft.com/office/powerpoint/2010/main" val="2668208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2B988-8C68-288F-C0CB-3C41ADF50BB6}"/>
              </a:ext>
            </a:extLst>
          </p:cNvPr>
          <p:cNvSpPr>
            <a:spLocks noGrp="1"/>
          </p:cNvSpPr>
          <p:nvPr>
            <p:ph type="title"/>
          </p:nvPr>
        </p:nvSpPr>
        <p:spPr>
          <a:xfrm>
            <a:off x="251520" y="116632"/>
            <a:ext cx="9144000" cy="1069514"/>
          </a:xfrm>
        </p:spPr>
        <p:txBody>
          <a:bodyPr/>
          <a:lstStyle/>
          <a:p>
            <a:r>
              <a:rPr lang="en-GB" sz="3200" dirty="0"/>
              <a:t> </a:t>
            </a:r>
            <a:r>
              <a:rPr lang="en-GB" sz="3200" dirty="0">
                <a:solidFill>
                  <a:srgbClr val="7030A0"/>
                </a:solidFill>
              </a:rPr>
              <a:t>Qualitative interviews exploration</a:t>
            </a:r>
          </a:p>
        </p:txBody>
      </p:sp>
      <p:sp>
        <p:nvSpPr>
          <p:cNvPr id="3" name="Content Placeholder 2">
            <a:extLst>
              <a:ext uri="{FF2B5EF4-FFF2-40B4-BE49-F238E27FC236}">
                <a16:creationId xmlns:a16="http://schemas.microsoft.com/office/drawing/2014/main" id="{87E7BB49-D143-8133-A337-2508FAB4A8CC}"/>
              </a:ext>
            </a:extLst>
          </p:cNvPr>
          <p:cNvSpPr>
            <a:spLocks noGrp="1"/>
          </p:cNvSpPr>
          <p:nvPr>
            <p:ph idx="1"/>
          </p:nvPr>
        </p:nvSpPr>
        <p:spPr/>
        <p:txBody>
          <a:bodyPr/>
          <a:lstStyle/>
          <a:p>
            <a:r>
              <a:rPr lang="en-GB" dirty="0"/>
              <a:t>Curriculum delivery</a:t>
            </a:r>
          </a:p>
          <a:p>
            <a:r>
              <a:rPr lang="en-GB" dirty="0"/>
              <a:t>Extra-curricular delivery</a:t>
            </a:r>
          </a:p>
          <a:p>
            <a:r>
              <a:rPr lang="en-GB" dirty="0"/>
              <a:t>Department culture</a:t>
            </a:r>
          </a:p>
          <a:p>
            <a:r>
              <a:rPr lang="en-GB" dirty="0"/>
              <a:t>Dynamics of school/dept/classes</a:t>
            </a:r>
          </a:p>
          <a:p>
            <a:r>
              <a:rPr lang="en-GB" dirty="0"/>
              <a:t>Observations of pupils/staff/parents </a:t>
            </a:r>
          </a:p>
          <a:p>
            <a:endParaRPr lang="en-GB" dirty="0"/>
          </a:p>
        </p:txBody>
      </p:sp>
    </p:spTree>
    <p:extLst>
      <p:ext uri="{BB962C8B-B14F-4D97-AF65-F5344CB8AC3E}">
        <p14:creationId xmlns:p14="http://schemas.microsoft.com/office/powerpoint/2010/main" val="2586971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92E9C-DF39-EE46-0715-EA70E271715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31457CB-0290-88DB-B48A-A72D58D384BE}"/>
              </a:ext>
            </a:extLst>
          </p:cNvPr>
          <p:cNvSpPr>
            <a:spLocks noGrp="1"/>
          </p:cNvSpPr>
          <p:nvPr>
            <p:ph idx="1"/>
          </p:nvPr>
        </p:nvSpPr>
        <p:spPr/>
        <p:txBody>
          <a:bodyPr/>
          <a:lstStyle/>
          <a:p>
            <a:r>
              <a:rPr lang="en-GB" dirty="0"/>
              <a:t>Aim is to explore through ‘storytelling’ </a:t>
            </a:r>
          </a:p>
          <a:p>
            <a:r>
              <a:rPr lang="en-GB" dirty="0"/>
              <a:t>Narrative Inquiry approach</a:t>
            </a:r>
          </a:p>
          <a:p>
            <a:r>
              <a:rPr lang="en-GB" dirty="0"/>
              <a:t>Thematic analysis of data</a:t>
            </a:r>
          </a:p>
        </p:txBody>
      </p:sp>
    </p:spTree>
    <p:extLst>
      <p:ext uri="{BB962C8B-B14F-4D97-AF65-F5344CB8AC3E}">
        <p14:creationId xmlns:p14="http://schemas.microsoft.com/office/powerpoint/2010/main" val="895487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63410-FEDF-C0E7-4A0B-2F7A492701C4}"/>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056D99E4-77F4-0C37-032B-2C74D7701E1C}"/>
              </a:ext>
            </a:extLst>
          </p:cNvPr>
          <p:cNvSpPr>
            <a:spLocks noGrp="1"/>
          </p:cNvSpPr>
          <p:nvPr>
            <p:ph idx="1"/>
          </p:nvPr>
        </p:nvSpPr>
        <p:spPr/>
        <p:txBody>
          <a:bodyPr/>
          <a:lstStyle/>
          <a:p>
            <a:endParaRPr lang="en-GB" dirty="0"/>
          </a:p>
        </p:txBody>
      </p:sp>
      <p:sp>
        <p:nvSpPr>
          <p:cNvPr id="4" name="Rectangle 3">
            <a:extLst>
              <a:ext uri="{FF2B5EF4-FFF2-40B4-BE49-F238E27FC236}">
                <a16:creationId xmlns:a16="http://schemas.microsoft.com/office/drawing/2014/main" id="{814D404F-5690-7E69-EE61-EA211AEBEE30}"/>
              </a:ext>
            </a:extLst>
          </p:cNvPr>
          <p:cNvSpPr/>
          <p:nvPr/>
        </p:nvSpPr>
        <p:spPr>
          <a:xfrm>
            <a:off x="1557392" y="1772816"/>
            <a:ext cx="6029215" cy="2585323"/>
          </a:xfrm>
          <a:prstGeom prst="rect">
            <a:avLst/>
          </a:prstGeom>
          <a:noFill/>
        </p:spPr>
        <p:txBody>
          <a:bodyPr wrap="none" lIns="91440" tIns="45720" rIns="91440" bIns="45720">
            <a:spAutoFit/>
          </a:bodyPr>
          <a:lstStyle/>
          <a:p>
            <a:pPr algn="ctr"/>
            <a:r>
              <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Any Questions?</a:t>
            </a:r>
          </a:p>
          <a:p>
            <a:pPr algn="ctr"/>
            <a:r>
              <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Any Comments?</a:t>
            </a:r>
          </a:p>
          <a:p>
            <a:pPr algn="ctr"/>
            <a:r>
              <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Any Suggestions?</a:t>
            </a:r>
          </a:p>
        </p:txBody>
      </p:sp>
    </p:spTree>
    <p:extLst>
      <p:ext uri="{BB962C8B-B14F-4D97-AF65-F5344CB8AC3E}">
        <p14:creationId xmlns:p14="http://schemas.microsoft.com/office/powerpoint/2010/main" val="2636183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4400" dirty="0">
                <a:solidFill>
                  <a:srgbClr val="7030A0"/>
                </a:solidFill>
                <a:ea typeface="Arial Unicode MS" pitchFamily="50" charset="-127"/>
              </a:rPr>
              <a:t>References</a:t>
            </a:r>
            <a:endParaRPr lang="ko-KR" altLang="en-US" sz="4400" dirty="0">
              <a:solidFill>
                <a:srgbClr val="7030A0"/>
              </a:solidFill>
              <a:ea typeface="Arial Unicode MS" pitchFamily="50" charset="-127"/>
            </a:endParaRPr>
          </a:p>
        </p:txBody>
      </p:sp>
      <p:sp>
        <p:nvSpPr>
          <p:cNvPr id="3" name="Content Placeholder 2"/>
          <p:cNvSpPr>
            <a:spLocks noGrp="1"/>
          </p:cNvSpPr>
          <p:nvPr>
            <p:ph idx="1"/>
          </p:nvPr>
        </p:nvSpPr>
        <p:spPr>
          <a:xfrm>
            <a:off x="457200" y="1484784"/>
            <a:ext cx="8229600" cy="4525963"/>
          </a:xfrm>
        </p:spPr>
        <p:txBody>
          <a:bodyPr>
            <a:normAutofit fontScale="92500" lnSpcReduction="20000"/>
          </a:bodyPr>
          <a:lstStyle/>
          <a:p>
            <a:pPr marL="0" indent="0" algn="l">
              <a:buNone/>
            </a:pPr>
            <a:endParaRPr lang="en-GB" sz="1200" b="0" i="0" u="none" strike="noStrike" baseline="0" dirty="0">
              <a:solidFill>
                <a:srgbClr val="000000"/>
              </a:solidFill>
              <a:latin typeface="ArialMT"/>
            </a:endParaRPr>
          </a:p>
          <a:p>
            <a:pPr marL="0" indent="0" algn="l">
              <a:buNone/>
            </a:pPr>
            <a:endParaRPr lang="en-GB" sz="1200" dirty="0">
              <a:solidFill>
                <a:srgbClr val="000000"/>
              </a:solidFill>
              <a:latin typeface="ArialMT"/>
            </a:endParaRPr>
          </a:p>
          <a:p>
            <a:pPr marL="0" indent="0" algn="l">
              <a:buNone/>
            </a:pPr>
            <a:r>
              <a:rPr lang="en-GB" sz="1200" b="0" i="0" u="none" strike="noStrike" baseline="0" dirty="0">
                <a:solidFill>
                  <a:srgbClr val="000000"/>
                </a:solidFill>
                <a:latin typeface="ArialMT"/>
              </a:rPr>
              <a:t>Billy Elliot (2000) Directed by Stephen Daldry [Film]. UK: Universal Pictures.</a:t>
            </a:r>
          </a:p>
          <a:p>
            <a:pPr marL="0" indent="0" algn="l">
              <a:buNone/>
            </a:pPr>
            <a:endParaRPr lang="en-GB" sz="1200" b="0" i="0" u="none" strike="noStrike" baseline="0" dirty="0">
              <a:solidFill>
                <a:srgbClr val="000000"/>
              </a:solidFill>
              <a:latin typeface="ArialMT"/>
            </a:endParaRPr>
          </a:p>
          <a:p>
            <a:pPr marL="0" indent="0" algn="l">
              <a:buNone/>
            </a:pPr>
            <a:r>
              <a:rPr lang="en-GB" sz="1200" b="0" i="0" u="none" strike="noStrike" baseline="0" dirty="0" err="1">
                <a:solidFill>
                  <a:srgbClr val="000000"/>
                </a:solidFill>
                <a:latin typeface="ArialMT"/>
              </a:rPr>
              <a:t>Herek</a:t>
            </a:r>
            <a:r>
              <a:rPr lang="en-GB" sz="1200" b="0" i="0" u="none" strike="noStrike" baseline="0" dirty="0">
                <a:solidFill>
                  <a:srgbClr val="000000"/>
                </a:solidFill>
                <a:latin typeface="ArialMT"/>
              </a:rPr>
              <a:t>, G. M. (1988). Heterosexuals’ attitudes toward lesbians and gay men: Correlates and gender differences. Journal of Sex Research, 25, 451–477.</a:t>
            </a:r>
          </a:p>
          <a:p>
            <a:pPr marL="0" indent="0" algn="l">
              <a:buNone/>
            </a:pPr>
            <a:endParaRPr lang="en-GB" sz="1200" b="0" i="0" u="none" strike="noStrike" baseline="0" dirty="0">
              <a:solidFill>
                <a:srgbClr val="000000"/>
              </a:solidFill>
              <a:latin typeface="ArialMT"/>
            </a:endParaRPr>
          </a:p>
          <a:p>
            <a:pPr marL="0" indent="0" algn="l">
              <a:buNone/>
            </a:pPr>
            <a:r>
              <a:rPr lang="en-GB" sz="1200" b="0" i="0" u="none" strike="noStrike" baseline="0" dirty="0">
                <a:solidFill>
                  <a:srgbClr val="000000"/>
                </a:solidFill>
                <a:latin typeface="ArialMT"/>
              </a:rPr>
              <a:t>Messner, M. (1992). Power at play: Sports and the problem of masculinity. Boston, MA: Beacon Press</a:t>
            </a:r>
          </a:p>
          <a:p>
            <a:pPr marL="0" indent="0" algn="l">
              <a:buNone/>
            </a:pPr>
            <a:endParaRPr lang="en-GB" sz="1200" dirty="0">
              <a:solidFill>
                <a:srgbClr val="000000"/>
              </a:solidFill>
              <a:latin typeface="ArialMT"/>
            </a:endParaRPr>
          </a:p>
          <a:p>
            <a:pPr marL="0" indent="0" algn="l">
              <a:buNone/>
            </a:pPr>
            <a:r>
              <a:rPr lang="en-GB" sz="1200" b="0" i="0" u="none" strike="noStrike" baseline="0" dirty="0">
                <a:solidFill>
                  <a:srgbClr val="000000"/>
                </a:solidFill>
                <a:latin typeface="ArialMT"/>
              </a:rPr>
              <a:t>Morrow, R. G., &amp; Gill, D. L. (2003). Perceptions of homophobia and heterosexism in physical education. Research Quarterly for Exercise and Sport, 74,205–214</a:t>
            </a:r>
          </a:p>
          <a:p>
            <a:pPr marL="0" indent="0" algn="l">
              <a:buNone/>
            </a:pPr>
            <a:endParaRPr lang="en-GB" sz="1200" b="0" i="0" u="none" strike="noStrike" baseline="0" dirty="0">
              <a:solidFill>
                <a:srgbClr val="000000"/>
              </a:solidFill>
              <a:latin typeface="ArialMT"/>
            </a:endParaRPr>
          </a:p>
          <a:p>
            <a:pPr marL="0" indent="0" algn="l">
              <a:buNone/>
            </a:pPr>
            <a:r>
              <a:rPr lang="en-GB" sz="1200" b="0" i="0" u="none" strike="noStrike" baseline="0" dirty="0">
                <a:solidFill>
                  <a:srgbClr val="000000"/>
                </a:solidFill>
                <a:latin typeface="ArialMT"/>
              </a:rPr>
              <a:t>Nixon, D &amp; Givens, N (2004) ‘Miss, you're so gay.’ Queer stories from trainee teachers, Sex Education, 4:3, 217-237, DOI: 10.1080/1468181042000243321</a:t>
            </a:r>
          </a:p>
          <a:p>
            <a:pPr marL="0" indent="0" algn="l">
              <a:buNone/>
            </a:pPr>
            <a:endParaRPr lang="en-GB" sz="1200" dirty="0">
              <a:solidFill>
                <a:srgbClr val="000000"/>
              </a:solidFill>
              <a:latin typeface="ArialMT"/>
            </a:endParaRPr>
          </a:p>
          <a:p>
            <a:pPr marL="0" indent="0" algn="l">
              <a:buNone/>
            </a:pPr>
            <a:r>
              <a:rPr lang="en-GB" sz="1200" dirty="0">
                <a:solidFill>
                  <a:srgbClr val="000000"/>
                </a:solidFill>
                <a:latin typeface="ArialMT"/>
              </a:rPr>
              <a:t>O’Brien, K. S., </a:t>
            </a:r>
            <a:r>
              <a:rPr lang="en-GB" sz="1200" dirty="0" err="1">
                <a:solidFill>
                  <a:srgbClr val="000000"/>
                </a:solidFill>
                <a:latin typeface="ArialMT"/>
              </a:rPr>
              <a:t>Shovelton</a:t>
            </a:r>
            <a:r>
              <a:rPr lang="en-GB" sz="1200" dirty="0">
                <a:solidFill>
                  <a:srgbClr val="000000"/>
                </a:solidFill>
                <a:latin typeface="ArialMT"/>
              </a:rPr>
              <a:t>, H., &amp; </a:t>
            </a:r>
            <a:r>
              <a:rPr lang="en-GB" sz="1200" dirty="0" err="1">
                <a:solidFill>
                  <a:srgbClr val="000000"/>
                </a:solidFill>
                <a:latin typeface="ArialMT"/>
              </a:rPr>
              <a:t>Latner</a:t>
            </a:r>
            <a:r>
              <a:rPr lang="en-GB" sz="1200" dirty="0">
                <a:solidFill>
                  <a:srgbClr val="000000"/>
                </a:solidFill>
                <a:latin typeface="ArialMT"/>
              </a:rPr>
              <a:t>, J. D. (2013). Homophobia in physical education and sport: The role of physical/sporting identity and attributes, authoritarian aggression, and social dominance orientation. International Journal of Psychology , 48 (5), 891– 899.</a:t>
            </a:r>
          </a:p>
          <a:p>
            <a:pPr marL="0" indent="0" algn="l">
              <a:buNone/>
            </a:pPr>
            <a:endParaRPr lang="en-GB" sz="1200" dirty="0">
              <a:solidFill>
                <a:srgbClr val="000000"/>
              </a:solidFill>
              <a:latin typeface="ArialMT"/>
            </a:endParaRPr>
          </a:p>
          <a:p>
            <a:pPr marL="0" indent="0" algn="l">
              <a:buNone/>
            </a:pPr>
            <a:r>
              <a:rPr lang="en-GB" sz="1200" b="0" i="0" u="none" strike="noStrike" baseline="0" dirty="0">
                <a:solidFill>
                  <a:srgbClr val="000000"/>
                </a:solidFill>
                <a:latin typeface="ArialMT"/>
              </a:rPr>
              <a:t>Robertson, S. (2003). ‘If I let a goal in, I’ll get beat up’: Contradictions in masculinity, sport and health. Health Education Research, 18, 706–716</a:t>
            </a:r>
          </a:p>
          <a:p>
            <a:pPr marL="0" indent="0" algn="l">
              <a:buNone/>
            </a:pPr>
            <a:endParaRPr lang="en-GB" altLang="ko-KR" sz="1200" dirty="0">
              <a:solidFill>
                <a:srgbClr val="000000"/>
              </a:solidFill>
              <a:latin typeface="ArialMT"/>
            </a:endParaRPr>
          </a:p>
          <a:p>
            <a:pPr marL="0" indent="0" algn="l">
              <a:buNone/>
            </a:pPr>
            <a:r>
              <a:rPr lang="en-GB" altLang="ko-KR" sz="1200" dirty="0">
                <a:solidFill>
                  <a:srgbClr val="000000"/>
                </a:solidFill>
                <a:latin typeface="ArialMT"/>
              </a:rPr>
              <a:t>United Kingdom. (1988) Local Government Act 1988, Section 28, c. 9. Available at: https://www.legislation.gov.uk/ukpga/1988/9/section/28 (Accessed: [16 November 2024]).</a:t>
            </a:r>
          </a:p>
          <a:p>
            <a:pPr marL="0" indent="0" algn="l">
              <a:buNone/>
            </a:pPr>
            <a:endParaRPr lang="en-GB" altLang="ko-KR" sz="1200" dirty="0">
              <a:solidFill>
                <a:srgbClr val="000000"/>
              </a:solidFill>
              <a:latin typeface="ArialMT"/>
            </a:endParaRPr>
          </a:p>
          <a:p>
            <a:pPr marL="0" indent="0" algn="l">
              <a:buNone/>
            </a:pPr>
            <a:r>
              <a:rPr lang="en-GB" altLang="ko-KR" sz="1200" dirty="0"/>
              <a:t>Walton-</a:t>
            </a:r>
            <a:r>
              <a:rPr lang="en-GB" altLang="ko-KR" sz="1200" dirty="0" err="1"/>
              <a:t>Fisette</a:t>
            </a:r>
            <a:r>
              <a:rPr lang="en-GB" altLang="ko-KR" sz="1200" dirty="0"/>
              <a:t>, JL, Sutherland, S, &amp; Hill, J (eds) 2020, Teaching about Social Justice Issues in Physical Education, Information Age Publishing, Incorporated, Charlotte, NC. Available from: ProQuest </a:t>
            </a:r>
            <a:r>
              <a:rPr lang="en-GB" altLang="ko-KR" sz="1200" dirty="0" err="1"/>
              <a:t>Ebook</a:t>
            </a:r>
            <a:r>
              <a:rPr lang="en-GB" altLang="ko-KR" sz="1200" dirty="0"/>
              <a:t> Central. [16 November 2024].</a:t>
            </a:r>
            <a:endParaRPr lang="ko-KR" altLang="en-US" sz="1200" dirty="0"/>
          </a:p>
        </p:txBody>
      </p:sp>
    </p:spTree>
    <p:extLst>
      <p:ext uri="{BB962C8B-B14F-4D97-AF65-F5344CB8AC3E}">
        <p14:creationId xmlns:p14="http://schemas.microsoft.com/office/powerpoint/2010/main" val="3863077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CB1CB-FF4C-B2F7-DA15-41E23AE8BB8C}"/>
              </a:ext>
            </a:extLst>
          </p:cNvPr>
          <p:cNvSpPr>
            <a:spLocks noGrp="1"/>
          </p:cNvSpPr>
          <p:nvPr>
            <p:ph type="title"/>
          </p:nvPr>
        </p:nvSpPr>
        <p:spPr>
          <a:xfrm>
            <a:off x="457200" y="332656"/>
            <a:ext cx="9144000" cy="1069514"/>
          </a:xfrm>
        </p:spPr>
        <p:txBody>
          <a:bodyPr/>
          <a:lstStyle/>
          <a:p>
            <a:r>
              <a:rPr lang="en-GB" dirty="0">
                <a:solidFill>
                  <a:srgbClr val="7030A0"/>
                </a:solidFill>
              </a:rPr>
              <a:t>MA Education</a:t>
            </a:r>
            <a:endParaRPr lang="en-GB" dirty="0"/>
          </a:p>
        </p:txBody>
      </p:sp>
      <p:sp>
        <p:nvSpPr>
          <p:cNvPr id="3" name="Content Placeholder 2">
            <a:extLst>
              <a:ext uri="{FF2B5EF4-FFF2-40B4-BE49-F238E27FC236}">
                <a16:creationId xmlns:a16="http://schemas.microsoft.com/office/drawing/2014/main" id="{F27D118D-5578-9DC3-86CD-3E0243F916DC}"/>
              </a:ext>
            </a:extLst>
          </p:cNvPr>
          <p:cNvSpPr>
            <a:spLocks noGrp="1"/>
          </p:cNvSpPr>
          <p:nvPr>
            <p:ph idx="1"/>
          </p:nvPr>
        </p:nvSpPr>
        <p:spPr>
          <a:xfrm>
            <a:off x="611560" y="1844824"/>
            <a:ext cx="8229600" cy="4525963"/>
          </a:xfrm>
        </p:spPr>
        <p:txBody>
          <a:bodyPr/>
          <a:lstStyle/>
          <a:p>
            <a:r>
              <a:rPr lang="en-GB" sz="2400" b="1" dirty="0"/>
              <a:t>Dissertation Title: </a:t>
            </a:r>
          </a:p>
          <a:p>
            <a:pPr marL="0" indent="0">
              <a:buNone/>
            </a:pPr>
            <a:r>
              <a:rPr lang="en-GB" sz="2000" b="1" dirty="0"/>
              <a:t>How do trainee teachers experience and observe homophobia in boys’ secondary PE?</a:t>
            </a:r>
          </a:p>
          <a:p>
            <a:endParaRPr lang="en-GB" sz="2400" dirty="0"/>
          </a:p>
          <a:p>
            <a:pPr marL="0" indent="0" algn="ctr">
              <a:lnSpc>
                <a:spcPct val="150000"/>
              </a:lnSpc>
              <a:buNone/>
            </a:pPr>
            <a:r>
              <a:rPr lang="en-GB" sz="2400" u="sng" dirty="0">
                <a:effectLst/>
                <a:latin typeface="Arial" panose="020B0604020202020204" pitchFamily="34" charset="0"/>
                <a:ea typeface="Calibri" panose="020F0502020204030204" pitchFamily="34" charset="0"/>
                <a:cs typeface="Times New Roman" panose="02020603050405020304" pitchFamily="18" charset="0"/>
              </a:rPr>
              <a:t>Aim of the research </a:t>
            </a:r>
          </a:p>
          <a:p>
            <a:r>
              <a:rPr lang="en-GB" sz="2400" dirty="0">
                <a:effectLst/>
                <a:latin typeface="Arial" panose="020B0604020202020204" pitchFamily="34" charset="0"/>
                <a:ea typeface="Calibri" panose="020F0502020204030204" pitchFamily="34" charset="0"/>
                <a:cs typeface="Times New Roman" panose="02020603050405020304" pitchFamily="18" charset="0"/>
              </a:rPr>
              <a:t>To understand PGCE Trainee Teacher experiences of    Homophobia in boys’ secondary PE</a:t>
            </a:r>
            <a:endParaRPr lang="en-GB" sz="2400" dirty="0"/>
          </a:p>
        </p:txBody>
      </p:sp>
    </p:spTree>
    <p:extLst>
      <p:ext uri="{BB962C8B-B14F-4D97-AF65-F5344CB8AC3E}">
        <p14:creationId xmlns:p14="http://schemas.microsoft.com/office/powerpoint/2010/main" val="439684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1C46C-BFB1-685A-5899-1051AD049475}"/>
              </a:ext>
            </a:extLst>
          </p:cNvPr>
          <p:cNvSpPr>
            <a:spLocks noGrp="1"/>
          </p:cNvSpPr>
          <p:nvPr>
            <p:ph type="title"/>
          </p:nvPr>
        </p:nvSpPr>
        <p:spPr/>
        <p:txBody>
          <a:bodyPr/>
          <a:lstStyle/>
          <a:p>
            <a:r>
              <a:rPr lang="en-GB" dirty="0">
                <a:solidFill>
                  <a:srgbClr val="7030A0"/>
                </a:solidFill>
              </a:rPr>
              <a:t>Summary</a:t>
            </a:r>
          </a:p>
        </p:txBody>
      </p:sp>
      <p:sp>
        <p:nvSpPr>
          <p:cNvPr id="3" name="Content Placeholder 2">
            <a:extLst>
              <a:ext uri="{FF2B5EF4-FFF2-40B4-BE49-F238E27FC236}">
                <a16:creationId xmlns:a16="http://schemas.microsoft.com/office/drawing/2014/main" id="{ABBBEDA5-EEE4-D7F5-76BF-88FC3987BF5C}"/>
              </a:ext>
            </a:extLst>
          </p:cNvPr>
          <p:cNvSpPr>
            <a:spLocks noGrp="1"/>
          </p:cNvSpPr>
          <p:nvPr>
            <p:ph idx="1"/>
          </p:nvPr>
        </p:nvSpPr>
        <p:spPr>
          <a:xfrm>
            <a:off x="323528" y="1628800"/>
            <a:ext cx="8291264" cy="4525963"/>
          </a:xfrm>
        </p:spPr>
        <p:txBody>
          <a:bodyPr/>
          <a:lstStyle/>
          <a:p>
            <a:pPr algn="just"/>
            <a:r>
              <a:rPr lang="en-GB" sz="2000" i="0" u="none" strike="noStrike" baseline="0" dirty="0">
                <a:latin typeface="Arial-BoldMT"/>
              </a:rPr>
              <a:t>The idea that PE departments are both heteronormative and             homophobic </a:t>
            </a:r>
          </a:p>
          <a:p>
            <a:pPr algn="just"/>
            <a:endParaRPr lang="en-GB" sz="2000" dirty="0">
              <a:latin typeface="Arial-BoldMT"/>
            </a:endParaRPr>
          </a:p>
          <a:p>
            <a:pPr algn="just"/>
            <a:r>
              <a:rPr lang="en-GB" sz="2000" i="0" u="none" strike="noStrike" baseline="0" dirty="0">
                <a:latin typeface="Arial-BoldMT"/>
              </a:rPr>
              <a:t>Male PE teachers are socialised into ways of thinking and doing. </a:t>
            </a:r>
          </a:p>
          <a:p>
            <a:pPr algn="just"/>
            <a:endParaRPr lang="en-GB" sz="2000" dirty="0">
              <a:latin typeface="Arial-BoldMT"/>
            </a:endParaRPr>
          </a:p>
          <a:p>
            <a:pPr algn="just"/>
            <a:r>
              <a:rPr lang="en-GB" sz="2000" i="0" u="none" strike="noStrike" baseline="0" dirty="0">
                <a:latin typeface="Arial-BoldMT"/>
              </a:rPr>
              <a:t>Difficult to challenge and can become a taken-for-granted and          unnoticed norm – entrenched in teachers’ thinking and practices.</a:t>
            </a:r>
          </a:p>
          <a:p>
            <a:pPr algn="just"/>
            <a:endParaRPr lang="en-GB" sz="2000" i="0" u="none" strike="noStrike" baseline="0" dirty="0">
              <a:latin typeface="Arial-BoldMT"/>
            </a:endParaRPr>
          </a:p>
          <a:p>
            <a:pPr algn="just"/>
            <a:r>
              <a:rPr lang="en-GB" sz="2000" i="0" u="none" strike="noStrike" baseline="0" dirty="0">
                <a:latin typeface="Arial-BoldMT"/>
              </a:rPr>
              <a:t>Makes it a difficult environment for LGBTQ+ pupils and staff.</a:t>
            </a:r>
          </a:p>
        </p:txBody>
      </p:sp>
    </p:spTree>
    <p:extLst>
      <p:ext uri="{BB962C8B-B14F-4D97-AF65-F5344CB8AC3E}">
        <p14:creationId xmlns:p14="http://schemas.microsoft.com/office/powerpoint/2010/main" val="2539089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06207-828C-5B44-3422-B29BCFCFCDD4}"/>
              </a:ext>
            </a:extLst>
          </p:cNvPr>
          <p:cNvSpPr>
            <a:spLocks noGrp="1"/>
          </p:cNvSpPr>
          <p:nvPr>
            <p:ph type="title"/>
          </p:nvPr>
        </p:nvSpPr>
        <p:spPr>
          <a:xfrm>
            <a:off x="457200" y="0"/>
            <a:ext cx="8686800" cy="1069514"/>
          </a:xfrm>
        </p:spPr>
        <p:txBody>
          <a:bodyPr/>
          <a:lstStyle/>
          <a:p>
            <a:r>
              <a:rPr lang="en-GB" sz="3600" dirty="0">
                <a:solidFill>
                  <a:srgbClr val="7030A0"/>
                </a:solidFill>
              </a:rPr>
              <a:t>Question? </a:t>
            </a:r>
          </a:p>
        </p:txBody>
      </p:sp>
      <p:sp>
        <p:nvSpPr>
          <p:cNvPr id="3" name="Content Placeholder 2">
            <a:extLst>
              <a:ext uri="{FF2B5EF4-FFF2-40B4-BE49-F238E27FC236}">
                <a16:creationId xmlns:a16="http://schemas.microsoft.com/office/drawing/2014/main" id="{EDEAC062-17A9-DAB6-1E73-4C777A9FCBD1}"/>
              </a:ext>
            </a:extLst>
          </p:cNvPr>
          <p:cNvSpPr>
            <a:spLocks noGrp="1"/>
          </p:cNvSpPr>
          <p:nvPr>
            <p:ph idx="1"/>
          </p:nvPr>
        </p:nvSpPr>
        <p:spPr/>
        <p:txBody>
          <a:bodyPr/>
          <a:lstStyle/>
          <a:p>
            <a:pPr marL="0" indent="0">
              <a:buNone/>
            </a:pPr>
            <a:r>
              <a:rPr lang="en-GB" dirty="0"/>
              <a:t>What sport am I thinking of? </a:t>
            </a:r>
            <a:endParaRPr lang="en-GB" i="1" dirty="0"/>
          </a:p>
          <a:p>
            <a:pPr marL="0" indent="0">
              <a:buNone/>
            </a:pPr>
            <a:endParaRPr lang="en-GB" dirty="0"/>
          </a:p>
          <a:p>
            <a:r>
              <a:rPr lang="en-GB" dirty="0"/>
              <a:t>The sport is played between 2 teams on a rectangular court. </a:t>
            </a:r>
          </a:p>
          <a:p>
            <a:r>
              <a:rPr lang="en-GB" dirty="0"/>
              <a:t>To score points each team attack their   opponents end where there is a hoop to shoot into.</a:t>
            </a:r>
          </a:p>
          <a:p>
            <a:endParaRPr lang="en-GB" dirty="0"/>
          </a:p>
          <a:p>
            <a:endParaRPr lang="en-GB" dirty="0"/>
          </a:p>
        </p:txBody>
      </p:sp>
      <p:pic>
        <p:nvPicPr>
          <p:cNvPr id="5" name="Picture 4" descr="A yellow emoji with a finger on the face&#10;&#10;Description automatically generated">
            <a:extLst>
              <a:ext uri="{FF2B5EF4-FFF2-40B4-BE49-F238E27FC236}">
                <a16:creationId xmlns:a16="http://schemas.microsoft.com/office/drawing/2014/main" id="{8B3FAF8D-F343-320A-6CC0-39D0BCC1B1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228184" y="1196752"/>
            <a:ext cx="1219202" cy="1219202"/>
          </a:xfrm>
          <a:prstGeom prst="rect">
            <a:avLst/>
          </a:prstGeom>
        </p:spPr>
      </p:pic>
    </p:spTree>
    <p:extLst>
      <p:ext uri="{BB962C8B-B14F-4D97-AF65-F5344CB8AC3E}">
        <p14:creationId xmlns:p14="http://schemas.microsoft.com/office/powerpoint/2010/main" val="1312032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D5012-ABDB-FF0B-7A92-0B26BC4F08B9}"/>
              </a:ext>
            </a:extLst>
          </p:cNvPr>
          <p:cNvSpPr>
            <a:spLocks noGrp="1"/>
          </p:cNvSpPr>
          <p:nvPr>
            <p:ph type="title"/>
          </p:nvPr>
        </p:nvSpPr>
        <p:spPr>
          <a:xfrm>
            <a:off x="571500" y="5074024"/>
            <a:ext cx="7581900" cy="598032"/>
          </a:xfrm>
        </p:spPr>
        <p:txBody>
          <a:bodyPr vert="horz" lIns="91440" tIns="45720" rIns="91440" bIns="45720" rtlCol="0" anchor="ctr">
            <a:normAutofit/>
          </a:bodyPr>
          <a:lstStyle/>
          <a:p>
            <a:pPr latinLnBrk="0">
              <a:lnSpc>
                <a:spcPct val="90000"/>
              </a:lnSpc>
            </a:pPr>
            <a:r>
              <a:rPr lang="en-US" sz="3100" kern="1200" dirty="0">
                <a:solidFill>
                  <a:schemeClr val="tx1"/>
                </a:solidFill>
                <a:latin typeface="+mj-lt"/>
                <a:ea typeface="+mj-ea"/>
                <a:cs typeface="+mj-cs"/>
              </a:rPr>
              <a:t>Basketball v Netball</a:t>
            </a:r>
          </a:p>
        </p:txBody>
      </p:sp>
      <p:pic>
        <p:nvPicPr>
          <p:cNvPr id="5" name="Content Placeholder 4" descr="A basketball court in a stadium&#10;&#10;Description automatically generated">
            <a:extLst>
              <a:ext uri="{FF2B5EF4-FFF2-40B4-BE49-F238E27FC236}">
                <a16:creationId xmlns:a16="http://schemas.microsoft.com/office/drawing/2014/main" id="{ED4486AA-9C20-83BA-DAF3-4C1E78D79AEA}"/>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2947" r="4876" b="-3"/>
          <a:stretch/>
        </p:blipFill>
        <p:spPr>
          <a:xfrm>
            <a:off x="20" y="-40"/>
            <a:ext cx="4571980" cy="4172827"/>
          </a:xfrm>
          <a:prstGeom prst="rect">
            <a:avLst/>
          </a:prstGeom>
        </p:spPr>
      </p:pic>
      <p:pic>
        <p:nvPicPr>
          <p:cNvPr id="12" name="Picture 11" descr="A green court with yellow lines&#10;&#10;Description automatically generated">
            <a:extLst>
              <a:ext uri="{FF2B5EF4-FFF2-40B4-BE49-F238E27FC236}">
                <a16:creationId xmlns:a16="http://schemas.microsoft.com/office/drawing/2014/main" id="{2AE4A01E-245E-51AE-8C34-D1AAA63FAB7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2325" r="5498" b="-3"/>
          <a:stretch/>
        </p:blipFill>
        <p:spPr>
          <a:xfrm>
            <a:off x="4572000" y="-43"/>
            <a:ext cx="4572000" cy="4172829"/>
          </a:xfrm>
          <a:prstGeom prst="rect">
            <a:avLst/>
          </a:prstGeom>
        </p:spPr>
      </p:pic>
      <p:cxnSp>
        <p:nvCxnSpPr>
          <p:cNvPr id="18" name="Straight Connector 17">
            <a:extLst>
              <a:ext uri="{FF2B5EF4-FFF2-40B4-BE49-F238E27FC236}">
                <a16:creationId xmlns:a16="http://schemas.microsoft.com/office/drawing/2014/main" id="{7667AA61-5C27-F30F-D229-06CBE5709F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8855" y="4811517"/>
            <a:ext cx="552705"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C0BE6647-D3BC-7434-DA5B-8CE0B78F7C1A}"/>
              </a:ext>
            </a:extLst>
          </p:cNvPr>
          <p:cNvPicPr>
            <a:picLocks noChangeAspect="1"/>
          </p:cNvPicPr>
          <p:nvPr/>
        </p:nvPicPr>
        <p:blipFill>
          <a:blip r:embed="rId6"/>
          <a:stretch>
            <a:fillRect/>
          </a:stretch>
        </p:blipFill>
        <p:spPr>
          <a:xfrm>
            <a:off x="5652120" y="4581128"/>
            <a:ext cx="2187130" cy="1767993"/>
          </a:xfrm>
          <a:prstGeom prst="rect">
            <a:avLst/>
          </a:prstGeom>
        </p:spPr>
      </p:pic>
    </p:spTree>
    <p:extLst>
      <p:ext uri="{BB962C8B-B14F-4D97-AF65-F5344CB8AC3E}">
        <p14:creationId xmlns:p14="http://schemas.microsoft.com/office/powerpoint/2010/main" val="4030037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9144000" cy="1069514"/>
          </a:xfrm>
        </p:spPr>
        <p:txBody>
          <a:bodyPr/>
          <a:lstStyle/>
          <a:p>
            <a:r>
              <a:rPr lang="en-GB" altLang="ko-KR" sz="3200" dirty="0">
                <a:solidFill>
                  <a:srgbClr val="7030A0"/>
                </a:solidFill>
                <a:ea typeface="Arial Unicode MS" pitchFamily="50" charset="-127"/>
              </a:rPr>
              <a:t>Heteronormative and Homophobic</a:t>
            </a:r>
            <a:endParaRPr lang="ko-KR" altLang="en-US" sz="3200" dirty="0">
              <a:solidFill>
                <a:srgbClr val="7030A0"/>
              </a:solidFill>
              <a:ea typeface="Arial Unicode MS" pitchFamily="50" charset="-127"/>
            </a:endParaRPr>
          </a:p>
        </p:txBody>
      </p:sp>
      <p:sp>
        <p:nvSpPr>
          <p:cNvPr id="3" name="Content Placeholder 2"/>
          <p:cNvSpPr>
            <a:spLocks noGrp="1"/>
          </p:cNvSpPr>
          <p:nvPr>
            <p:ph idx="1"/>
          </p:nvPr>
        </p:nvSpPr>
        <p:spPr>
          <a:xfrm>
            <a:off x="457200" y="1337807"/>
            <a:ext cx="8229600" cy="4525963"/>
          </a:xfrm>
        </p:spPr>
        <p:txBody>
          <a:bodyPr>
            <a:normAutofit/>
          </a:bodyPr>
          <a:lstStyle/>
          <a:p>
            <a:r>
              <a:rPr lang="en-GB" altLang="ko-KR" sz="2200" dirty="0">
                <a:solidFill>
                  <a:schemeClr val="tx1">
                    <a:lumMod val="65000"/>
                    <a:lumOff val="35000"/>
                  </a:schemeClr>
                </a:solidFill>
              </a:rPr>
              <a:t>The idea that PE departments are both heteronormative and homophobic.</a:t>
            </a:r>
          </a:p>
          <a:p>
            <a:endParaRPr lang="en-GB" altLang="ko-KR" sz="2200" dirty="0">
              <a:solidFill>
                <a:schemeClr val="tx1">
                  <a:lumMod val="65000"/>
                  <a:lumOff val="35000"/>
                </a:schemeClr>
              </a:solidFill>
            </a:endParaRPr>
          </a:p>
          <a:p>
            <a:r>
              <a:rPr lang="en-GB" altLang="ko-KR" sz="2200" dirty="0">
                <a:solidFill>
                  <a:schemeClr val="tx1">
                    <a:lumMod val="65000"/>
                    <a:lumOff val="35000"/>
                  </a:schemeClr>
                </a:solidFill>
              </a:rPr>
              <a:t>Compulsory heterosexuality is very evident in PE through </a:t>
            </a:r>
            <a:r>
              <a:rPr lang="en-GB" altLang="ko-KR" sz="2200" b="1" dirty="0">
                <a:solidFill>
                  <a:schemeClr val="tx1">
                    <a:lumMod val="65000"/>
                    <a:lumOff val="35000"/>
                  </a:schemeClr>
                </a:solidFill>
              </a:rPr>
              <a:t>implicit</a:t>
            </a:r>
            <a:r>
              <a:rPr lang="en-GB" altLang="ko-KR" sz="2200" dirty="0">
                <a:solidFill>
                  <a:schemeClr val="tx1">
                    <a:lumMod val="65000"/>
                    <a:lumOff val="35000"/>
                  </a:schemeClr>
                </a:solidFill>
              </a:rPr>
              <a:t> and </a:t>
            </a:r>
            <a:r>
              <a:rPr lang="en-GB" altLang="ko-KR" sz="2200" b="1" dirty="0">
                <a:solidFill>
                  <a:schemeClr val="tx1">
                    <a:lumMod val="65000"/>
                    <a:lumOff val="35000"/>
                  </a:schemeClr>
                </a:solidFill>
              </a:rPr>
              <a:t>explicit</a:t>
            </a:r>
            <a:r>
              <a:rPr lang="en-GB" altLang="ko-KR" sz="2200" dirty="0">
                <a:solidFill>
                  <a:schemeClr val="tx1">
                    <a:lumMod val="65000"/>
                    <a:lumOff val="35000"/>
                  </a:schemeClr>
                </a:solidFill>
              </a:rPr>
              <a:t> messages. Implicit messages are often harder to notice as they can be products of traditional ways of thinking and using language. Harmful implicit messages can be found through the use of heteronormative assumptions made in daily interactions with colleagues and students (e.g. all men are expected to be tough and strong)</a:t>
            </a:r>
          </a:p>
          <a:p>
            <a:pPr marL="0" indent="0">
              <a:buNone/>
            </a:pPr>
            <a:r>
              <a:rPr lang="en-GB" altLang="ko-KR" sz="2200" dirty="0">
                <a:solidFill>
                  <a:schemeClr val="tx1">
                    <a:lumMod val="65000"/>
                    <a:lumOff val="35000"/>
                  </a:schemeClr>
                </a:solidFill>
              </a:rPr>
              <a:t>    (Walton-</a:t>
            </a:r>
            <a:r>
              <a:rPr lang="en-GB" altLang="ko-KR" sz="2200" dirty="0" err="1">
                <a:solidFill>
                  <a:schemeClr val="tx1">
                    <a:lumMod val="65000"/>
                    <a:lumOff val="35000"/>
                  </a:schemeClr>
                </a:solidFill>
              </a:rPr>
              <a:t>Fisette</a:t>
            </a:r>
            <a:r>
              <a:rPr lang="en-GB" altLang="ko-KR" sz="2200" dirty="0">
                <a:solidFill>
                  <a:schemeClr val="tx1">
                    <a:lumMod val="65000"/>
                    <a:lumOff val="35000"/>
                  </a:schemeClr>
                </a:solidFill>
              </a:rPr>
              <a:t> et al, 2020)</a:t>
            </a:r>
          </a:p>
          <a:p>
            <a:endParaRPr lang="en-GB" altLang="ko-KR" sz="2200" dirty="0">
              <a:solidFill>
                <a:schemeClr val="tx1">
                  <a:lumMod val="65000"/>
                  <a:lumOff val="35000"/>
                </a:schemeClr>
              </a:solidFill>
            </a:endParaRPr>
          </a:p>
        </p:txBody>
      </p:sp>
    </p:spTree>
    <p:extLst>
      <p:ext uri="{BB962C8B-B14F-4D97-AF65-F5344CB8AC3E}">
        <p14:creationId xmlns:p14="http://schemas.microsoft.com/office/powerpoint/2010/main" val="351196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49A7F3-C9AA-CD4A-D280-74BB91D3FF83}"/>
              </a:ext>
            </a:extLst>
          </p:cNvPr>
          <p:cNvSpPr>
            <a:spLocks noGrp="1"/>
          </p:cNvSpPr>
          <p:nvPr>
            <p:ph idx="1"/>
          </p:nvPr>
        </p:nvSpPr>
        <p:spPr>
          <a:xfrm>
            <a:off x="395536" y="535277"/>
            <a:ext cx="8229600" cy="4525963"/>
          </a:xfrm>
        </p:spPr>
        <p:txBody>
          <a:bodyPr/>
          <a:lstStyle/>
          <a:p>
            <a:r>
              <a:rPr lang="en-GB" sz="2000" dirty="0"/>
              <a:t>Consequently, male PE teachers are socialised into these ways of  thinking and doing. </a:t>
            </a:r>
          </a:p>
          <a:p>
            <a:endParaRPr lang="en-GB" sz="2000" dirty="0"/>
          </a:p>
          <a:p>
            <a:r>
              <a:rPr lang="en-GB" sz="2000" dirty="0"/>
              <a:t>Since heterosexual masculinity is expressed and reinforced          through displays of physical strength, sporting ability, and body   appearance; heterosexual masculinity is in turn posited as a driver of homophobia (Robertson, 2003)</a:t>
            </a:r>
          </a:p>
          <a:p>
            <a:endParaRPr lang="en-GB" sz="2000" dirty="0"/>
          </a:p>
          <a:p>
            <a:endParaRPr lang="en-GB" sz="2000" dirty="0"/>
          </a:p>
          <a:p>
            <a:endParaRPr lang="en-GB" dirty="0"/>
          </a:p>
        </p:txBody>
      </p:sp>
      <p:pic>
        <p:nvPicPr>
          <p:cNvPr id="4" name="Picture 3">
            <a:extLst>
              <a:ext uri="{FF2B5EF4-FFF2-40B4-BE49-F238E27FC236}">
                <a16:creationId xmlns:a16="http://schemas.microsoft.com/office/drawing/2014/main" id="{6945FEB1-94EF-7B3C-D018-E0CA0BE014AA}"/>
              </a:ext>
            </a:extLst>
          </p:cNvPr>
          <p:cNvPicPr>
            <a:picLocks noChangeAspect="1"/>
          </p:cNvPicPr>
          <p:nvPr/>
        </p:nvPicPr>
        <p:blipFill>
          <a:blip r:embed="rId2"/>
          <a:stretch>
            <a:fillRect/>
          </a:stretch>
        </p:blipFill>
        <p:spPr>
          <a:xfrm>
            <a:off x="2387451" y="3212976"/>
            <a:ext cx="4369098" cy="2905628"/>
          </a:xfrm>
          <a:prstGeom prst="rect">
            <a:avLst/>
          </a:prstGeom>
        </p:spPr>
      </p:pic>
    </p:spTree>
    <p:extLst>
      <p:ext uri="{BB962C8B-B14F-4D97-AF65-F5344CB8AC3E}">
        <p14:creationId xmlns:p14="http://schemas.microsoft.com/office/powerpoint/2010/main" val="4137172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A8F46-0440-948F-736A-740BA092A130}"/>
              </a:ext>
            </a:extLst>
          </p:cNvPr>
          <p:cNvSpPr>
            <a:spLocks noGrp="1"/>
          </p:cNvSpPr>
          <p:nvPr>
            <p:ph type="title"/>
          </p:nvPr>
        </p:nvSpPr>
        <p:spPr>
          <a:xfrm>
            <a:off x="682179" y="-5660"/>
            <a:ext cx="9144000" cy="1069514"/>
          </a:xfrm>
        </p:spPr>
        <p:txBody>
          <a:bodyPr/>
          <a:lstStyle/>
          <a:p>
            <a:r>
              <a:rPr lang="en-GB" altLang="ko-KR" dirty="0">
                <a:solidFill>
                  <a:srgbClr val="7030A0"/>
                </a:solidFill>
                <a:ea typeface="Arial Unicode MS" pitchFamily="50" charset="-127"/>
              </a:rPr>
              <a:t>Billy Elliot</a:t>
            </a:r>
            <a:endParaRPr lang="en-GB" dirty="0"/>
          </a:p>
        </p:txBody>
      </p:sp>
      <p:sp>
        <p:nvSpPr>
          <p:cNvPr id="3" name="Content Placeholder 2">
            <a:extLst>
              <a:ext uri="{FF2B5EF4-FFF2-40B4-BE49-F238E27FC236}">
                <a16:creationId xmlns:a16="http://schemas.microsoft.com/office/drawing/2014/main" id="{A828AF08-CF2C-87E3-3DB1-A1E1EF6F547E}"/>
              </a:ext>
            </a:extLst>
          </p:cNvPr>
          <p:cNvSpPr>
            <a:spLocks noGrp="1"/>
          </p:cNvSpPr>
          <p:nvPr>
            <p:ph idx="1"/>
          </p:nvPr>
        </p:nvSpPr>
        <p:spPr>
          <a:xfrm>
            <a:off x="503548" y="4293096"/>
            <a:ext cx="8136904" cy="1411513"/>
          </a:xfrm>
        </p:spPr>
        <p:txBody>
          <a:bodyPr/>
          <a:lstStyle/>
          <a:p>
            <a:r>
              <a:rPr lang="en-GB" sz="1800" dirty="0">
                <a:effectLst/>
                <a:latin typeface="Arial" panose="020B0604020202020204" pitchFamily="34" charset="0"/>
                <a:ea typeface="Calibri" panose="020F0502020204030204" pitchFamily="34" charset="0"/>
                <a:cs typeface="Times New Roman" panose="02020603050405020304" pitchFamily="18" charset="0"/>
              </a:rPr>
              <a:t>Indeed, gay men are viewed as the antithesis of heterosexual physical and sporting ideals and stereotyped as walking and talking in a physically         effeminate way, and looking physically effeminate </a:t>
            </a:r>
          </a:p>
          <a:p>
            <a:pPr marL="0" indent="0">
              <a:buNone/>
            </a:pPr>
            <a:r>
              <a:rPr lang="en-GB" sz="1800" dirty="0">
                <a:latin typeface="Arial" panose="020B060402020202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r>
              <a:rPr lang="en-GB" sz="1800" dirty="0" err="1">
                <a:effectLst/>
                <a:latin typeface="Arial" panose="020B0604020202020204" pitchFamily="34" charset="0"/>
                <a:ea typeface="Calibri" panose="020F0502020204030204" pitchFamily="34" charset="0"/>
                <a:cs typeface="Times New Roman" panose="02020603050405020304" pitchFamily="18" charset="0"/>
              </a:rPr>
              <a:t>Herek</a:t>
            </a:r>
            <a:r>
              <a:rPr lang="en-GB" sz="1800" dirty="0">
                <a:effectLst/>
                <a:latin typeface="Arial" panose="020B0604020202020204" pitchFamily="34" charset="0"/>
                <a:ea typeface="Calibri" panose="020F0502020204030204" pitchFamily="34" charset="0"/>
                <a:cs typeface="Times New Roman" panose="02020603050405020304" pitchFamily="18" charset="0"/>
              </a:rPr>
              <a:t>, 1988; Messner, 1992).</a:t>
            </a:r>
          </a:p>
          <a:p>
            <a:endParaRPr lang="en-GB" dirty="0"/>
          </a:p>
        </p:txBody>
      </p:sp>
      <p:pic>
        <p:nvPicPr>
          <p:cNvPr id="5" name="Picture 4">
            <a:extLst>
              <a:ext uri="{FF2B5EF4-FFF2-40B4-BE49-F238E27FC236}">
                <a16:creationId xmlns:a16="http://schemas.microsoft.com/office/drawing/2014/main" id="{B7D471FB-E862-954C-FEAF-8D6AC02CA8A2}"/>
              </a:ext>
            </a:extLst>
          </p:cNvPr>
          <p:cNvPicPr>
            <a:picLocks noChangeAspect="1"/>
          </p:cNvPicPr>
          <p:nvPr/>
        </p:nvPicPr>
        <p:blipFill>
          <a:blip r:embed="rId3"/>
          <a:stretch>
            <a:fillRect/>
          </a:stretch>
        </p:blipFill>
        <p:spPr>
          <a:xfrm>
            <a:off x="683568" y="1069514"/>
            <a:ext cx="5148064" cy="2574032"/>
          </a:xfrm>
          <a:prstGeom prst="rect">
            <a:avLst/>
          </a:prstGeom>
        </p:spPr>
      </p:pic>
    </p:spTree>
    <p:extLst>
      <p:ext uri="{BB962C8B-B14F-4D97-AF65-F5344CB8AC3E}">
        <p14:creationId xmlns:p14="http://schemas.microsoft.com/office/powerpoint/2010/main" val="3263758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62411-3E05-9C20-3C69-300E2ED5F68F}"/>
              </a:ext>
            </a:extLst>
          </p:cNvPr>
          <p:cNvSpPr>
            <a:spLocks noGrp="1"/>
          </p:cNvSpPr>
          <p:nvPr>
            <p:ph type="title"/>
          </p:nvPr>
        </p:nvSpPr>
        <p:spPr>
          <a:xfrm>
            <a:off x="755576" y="332656"/>
            <a:ext cx="9144000" cy="1069514"/>
          </a:xfrm>
        </p:spPr>
        <p:txBody>
          <a:bodyPr/>
          <a:lstStyle/>
          <a:p>
            <a:r>
              <a:rPr lang="en-GB" dirty="0">
                <a:solidFill>
                  <a:srgbClr val="7030A0"/>
                </a:solidFill>
              </a:rPr>
              <a:t>Homophobia</a:t>
            </a:r>
          </a:p>
        </p:txBody>
      </p:sp>
      <p:sp>
        <p:nvSpPr>
          <p:cNvPr id="3" name="Content Placeholder 2">
            <a:extLst>
              <a:ext uri="{FF2B5EF4-FFF2-40B4-BE49-F238E27FC236}">
                <a16:creationId xmlns:a16="http://schemas.microsoft.com/office/drawing/2014/main" id="{9B71AB2B-42FC-3C80-4231-6BA692BEEE86}"/>
              </a:ext>
            </a:extLst>
          </p:cNvPr>
          <p:cNvSpPr>
            <a:spLocks noGrp="1"/>
          </p:cNvSpPr>
          <p:nvPr>
            <p:ph idx="1"/>
          </p:nvPr>
        </p:nvSpPr>
        <p:spPr>
          <a:xfrm>
            <a:off x="457200" y="1600200"/>
            <a:ext cx="8291264" cy="4525963"/>
          </a:xfrm>
        </p:spPr>
        <p:txBody>
          <a:bodyPr/>
          <a:lstStyle/>
          <a:p>
            <a:r>
              <a:rPr lang="en-GB" sz="2800" dirty="0"/>
              <a:t>It’s logical that high levels of homophobia      would exist in sport and physical education    programs (Morrow&amp; Gill, 2003). </a:t>
            </a:r>
          </a:p>
          <a:p>
            <a:endParaRPr lang="en-GB" sz="2800" dirty="0"/>
          </a:p>
          <a:p>
            <a:r>
              <a:rPr lang="en-GB" sz="1800" dirty="0"/>
              <a:t>O’Brien et al (2013) explored the relationship between university students’ physical/sporting identity and athletic self-concept-related constructs and homophobia. Findings showed that anti-gay and anti-lesbian prejudice   was greater in PE students than it was among non-PE students. Findings  that physical/sporting attributes and identities are related to greater       homophobia is consistent with suggestions that homophobia is closely    linked with physical characteristics central to masculinity and males, rather than femininity and females.</a:t>
            </a:r>
          </a:p>
        </p:txBody>
      </p:sp>
    </p:spTree>
    <p:extLst>
      <p:ext uri="{BB962C8B-B14F-4D97-AF65-F5344CB8AC3E}">
        <p14:creationId xmlns:p14="http://schemas.microsoft.com/office/powerpoint/2010/main" val="38722779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3377</TotalTime>
  <Words>1244</Words>
  <Application>Microsoft Office PowerPoint</Application>
  <PresentationFormat>On-screen Show (4:3)</PresentationFormat>
  <Paragraphs>110</Paragraphs>
  <Slides>16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Arial</vt:lpstr>
      <vt:lpstr>Arial Unicode MS</vt:lpstr>
      <vt:lpstr>Arial-BoldMT</vt:lpstr>
      <vt:lpstr>ArialMT</vt:lpstr>
      <vt:lpstr>Office Theme</vt:lpstr>
      <vt:lpstr>PowerPoint Presentation</vt:lpstr>
      <vt:lpstr>MA Education</vt:lpstr>
      <vt:lpstr>Summary</vt:lpstr>
      <vt:lpstr>Question? </vt:lpstr>
      <vt:lpstr>Basketball v Netball</vt:lpstr>
      <vt:lpstr>Heteronormative and Homophobic</vt:lpstr>
      <vt:lpstr>PowerPoint Presentation</vt:lpstr>
      <vt:lpstr>Billy Elliot</vt:lpstr>
      <vt:lpstr>Homophobia</vt:lpstr>
      <vt:lpstr>‘Miss, you're so gay.’ Queer stories from trainee teachers</vt:lpstr>
      <vt:lpstr>  Section 28</vt:lpstr>
      <vt:lpstr>The Data Collection  </vt:lpstr>
      <vt:lpstr> Qualitative interviews exploration</vt:lpstr>
      <vt:lpstr>PowerPoint Presentation</vt:lpstr>
      <vt:lpstr>PowerPoint Presentation</vt:lpstr>
      <vt:lpstr>References</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Simon Dougherty</cp:lastModifiedBy>
  <cp:revision>18</cp:revision>
  <dcterms:created xsi:type="dcterms:W3CDTF">2014-04-01T16:35:38Z</dcterms:created>
  <dcterms:modified xsi:type="dcterms:W3CDTF">2024-12-08T23:50:41Z</dcterms:modified>
</cp:coreProperties>
</file>