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9" r:id="rId1"/>
  </p:sldMasterIdLst>
  <p:sldIdLst>
    <p:sldId id="256" r:id="rId2"/>
    <p:sldId id="261" r:id="rId3"/>
    <p:sldId id="257" r:id="rId4"/>
    <p:sldId id="258" r:id="rId5"/>
    <p:sldId id="259"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7C5E35D-DFCD-4C47-B0CA-54916E3C38F1}" type="datetimeFigureOut">
              <a:rPr lang="en-GB" smtClean="0"/>
              <a:t>15/11/2022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4F1E71-1EEB-4034-8B46-B81063293B7B}" type="slidenum">
              <a:rPr lang="en-GB" smtClean="0"/>
              <a:t>‹#›</a:t>
            </a:fld>
            <a:endParaRPr lang="en-GB"/>
          </a:p>
        </p:txBody>
      </p:sp>
    </p:spTree>
    <p:extLst>
      <p:ext uri="{BB962C8B-B14F-4D97-AF65-F5344CB8AC3E}">
        <p14:creationId xmlns:p14="http://schemas.microsoft.com/office/powerpoint/2010/main" val="163738953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C5E35D-DFCD-4C47-B0CA-54916E3C38F1}" type="datetimeFigureOut">
              <a:rPr lang="en-GB" smtClean="0"/>
              <a:t>15/11/2022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4F1E71-1EEB-4034-8B46-B81063293B7B}" type="slidenum">
              <a:rPr lang="en-GB" smtClean="0"/>
              <a:t>‹#›</a:t>
            </a:fld>
            <a:endParaRPr lang="en-GB"/>
          </a:p>
        </p:txBody>
      </p:sp>
    </p:spTree>
    <p:extLst>
      <p:ext uri="{BB962C8B-B14F-4D97-AF65-F5344CB8AC3E}">
        <p14:creationId xmlns:p14="http://schemas.microsoft.com/office/powerpoint/2010/main" val="2446074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C5E35D-DFCD-4C47-B0CA-54916E3C38F1}" type="datetimeFigureOut">
              <a:rPr lang="en-GB" smtClean="0"/>
              <a:t>15/11/2022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4F1E71-1EEB-4034-8B46-B81063293B7B}" type="slidenum">
              <a:rPr lang="en-GB" smtClean="0"/>
              <a:t>‹#›</a:t>
            </a:fld>
            <a:endParaRPr lang="en-GB"/>
          </a:p>
        </p:txBody>
      </p:sp>
    </p:spTree>
    <p:extLst>
      <p:ext uri="{BB962C8B-B14F-4D97-AF65-F5344CB8AC3E}">
        <p14:creationId xmlns:p14="http://schemas.microsoft.com/office/powerpoint/2010/main" val="1626734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7C5E35D-DFCD-4C47-B0CA-54916E3C38F1}" type="datetimeFigureOut">
              <a:rPr lang="en-GB" smtClean="0"/>
              <a:t>15/11/2022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4F1E71-1EEB-4034-8B46-B81063293B7B}" type="slidenum">
              <a:rPr lang="en-GB" smtClean="0"/>
              <a:t>‹#›</a:t>
            </a:fld>
            <a:endParaRPr lang="en-GB"/>
          </a:p>
        </p:txBody>
      </p:sp>
    </p:spTree>
    <p:extLst>
      <p:ext uri="{BB962C8B-B14F-4D97-AF65-F5344CB8AC3E}">
        <p14:creationId xmlns:p14="http://schemas.microsoft.com/office/powerpoint/2010/main" val="2345610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E7C5E35D-DFCD-4C47-B0CA-54916E3C38F1}" type="datetimeFigureOut">
              <a:rPr lang="en-GB" smtClean="0"/>
              <a:t>15/11/2022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4F1E71-1EEB-4034-8B46-B81063293B7B}" type="slidenum">
              <a:rPr lang="en-GB" smtClean="0"/>
              <a:t>‹#›</a:t>
            </a:fld>
            <a:endParaRPr lang="en-GB"/>
          </a:p>
        </p:txBody>
      </p:sp>
    </p:spTree>
    <p:extLst>
      <p:ext uri="{BB962C8B-B14F-4D97-AF65-F5344CB8AC3E}">
        <p14:creationId xmlns:p14="http://schemas.microsoft.com/office/powerpoint/2010/main" val="64129219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E7C5E35D-DFCD-4C47-B0CA-54916E3C38F1}" type="datetimeFigureOut">
              <a:rPr lang="en-GB" smtClean="0"/>
              <a:t>15/11/2022</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714F1E71-1EEB-4034-8B46-B81063293B7B}" type="slidenum">
              <a:rPr lang="en-GB" smtClean="0"/>
              <a:t>‹#›</a:t>
            </a:fld>
            <a:endParaRPr lang="en-GB"/>
          </a:p>
        </p:txBody>
      </p:sp>
    </p:spTree>
    <p:extLst>
      <p:ext uri="{BB962C8B-B14F-4D97-AF65-F5344CB8AC3E}">
        <p14:creationId xmlns:p14="http://schemas.microsoft.com/office/powerpoint/2010/main" val="1231825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E7C5E35D-DFCD-4C47-B0CA-54916E3C38F1}" type="datetimeFigureOut">
              <a:rPr lang="en-GB" smtClean="0"/>
              <a:t>15/11/2022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4F1E71-1EEB-4034-8B46-B81063293B7B}" type="slidenum">
              <a:rPr lang="en-GB" smtClean="0"/>
              <a:t>‹#›</a:t>
            </a:fld>
            <a:endParaRPr lang="en-GB"/>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27657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7C5E35D-DFCD-4C47-B0CA-54916E3C38F1}" type="datetimeFigureOut">
              <a:rPr lang="en-GB" smtClean="0"/>
              <a:t>15/11/2022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4F1E71-1EEB-4034-8B46-B81063293B7B}" type="slidenum">
              <a:rPr lang="en-GB" smtClean="0"/>
              <a:t>‹#›</a:t>
            </a:fld>
            <a:endParaRPr lang="en-GB"/>
          </a:p>
        </p:txBody>
      </p:sp>
    </p:spTree>
    <p:extLst>
      <p:ext uri="{BB962C8B-B14F-4D97-AF65-F5344CB8AC3E}">
        <p14:creationId xmlns:p14="http://schemas.microsoft.com/office/powerpoint/2010/main" val="3430833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C5E35D-DFCD-4C47-B0CA-54916E3C38F1}" type="datetimeFigureOut">
              <a:rPr lang="en-GB" smtClean="0"/>
              <a:t>15/11/2022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4F1E71-1EEB-4034-8B46-B81063293B7B}" type="slidenum">
              <a:rPr lang="en-GB" smtClean="0"/>
              <a:t>‹#›</a:t>
            </a:fld>
            <a:endParaRPr lang="en-GB"/>
          </a:p>
        </p:txBody>
      </p:sp>
    </p:spTree>
    <p:extLst>
      <p:ext uri="{BB962C8B-B14F-4D97-AF65-F5344CB8AC3E}">
        <p14:creationId xmlns:p14="http://schemas.microsoft.com/office/powerpoint/2010/main" val="3681749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E7C5E35D-DFCD-4C47-B0CA-54916E3C38F1}" type="datetimeFigureOut">
              <a:rPr lang="en-GB" smtClean="0"/>
              <a:t>15/11/2022</a:t>
            </a:fld>
            <a:endParaRPr lang="en-GB"/>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1" name="Slide Number Placeholder 10"/>
          <p:cNvSpPr>
            <a:spLocks noGrp="1"/>
          </p:cNvSpPr>
          <p:nvPr>
            <p:ph type="sldNum" sz="quarter" idx="12"/>
          </p:nvPr>
        </p:nvSpPr>
        <p:spPr/>
        <p:txBody>
          <a:bodyPr/>
          <a:lstStyle/>
          <a:p>
            <a:fld id="{714F1E71-1EEB-4034-8B46-B81063293B7B}" type="slidenum">
              <a:rPr lang="en-GB" smtClean="0"/>
              <a:t>‹#›</a:t>
            </a:fld>
            <a:endParaRPr lang="en-GB"/>
          </a:p>
        </p:txBody>
      </p:sp>
    </p:spTree>
    <p:extLst>
      <p:ext uri="{BB962C8B-B14F-4D97-AF65-F5344CB8AC3E}">
        <p14:creationId xmlns:p14="http://schemas.microsoft.com/office/powerpoint/2010/main" val="799896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7C5E35D-DFCD-4C47-B0CA-54916E3C38F1}" type="datetimeFigureOut">
              <a:rPr lang="en-GB" smtClean="0"/>
              <a:t>15/11/2022</a:t>
            </a:fld>
            <a:endParaRPr lang="en-GB"/>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714F1E71-1EEB-4034-8B46-B81063293B7B}" type="slidenum">
              <a:rPr lang="en-GB" smtClean="0"/>
              <a:t>‹#›</a:t>
            </a:fld>
            <a:endParaRPr lang="en-GB"/>
          </a:p>
        </p:txBody>
      </p:sp>
    </p:spTree>
    <p:extLst>
      <p:ext uri="{BB962C8B-B14F-4D97-AF65-F5344CB8AC3E}">
        <p14:creationId xmlns:p14="http://schemas.microsoft.com/office/powerpoint/2010/main" val="2092821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7C5E35D-DFCD-4C47-B0CA-54916E3C38F1}" type="datetimeFigureOut">
              <a:rPr lang="en-GB" smtClean="0"/>
              <a:t>15/11/2022</a:t>
            </a:fld>
            <a:endParaRPr lang="en-GB"/>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GB"/>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14F1E71-1EEB-4034-8B46-B81063293B7B}" type="slidenum">
              <a:rPr lang="en-GB" smtClean="0"/>
              <a:t>‹#›</a:t>
            </a:fld>
            <a:endParaRPr lang="en-GB"/>
          </a:p>
        </p:txBody>
      </p:sp>
    </p:spTree>
    <p:extLst>
      <p:ext uri="{BB962C8B-B14F-4D97-AF65-F5344CB8AC3E}">
        <p14:creationId xmlns:p14="http://schemas.microsoft.com/office/powerpoint/2010/main" val="3177749384"/>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1785257"/>
            <a:ext cx="8991600" cy="1698171"/>
          </a:xfrm>
        </p:spPr>
        <p:txBody>
          <a:bodyPr>
            <a:noAutofit/>
          </a:bodyPr>
          <a:lstStyle/>
          <a:p>
            <a:r>
              <a:rPr lang="en-GB" sz="2800" b="1" dirty="0" smtClean="0">
                <a:latin typeface="+mn-lt"/>
                <a:cs typeface="Times New Roman" panose="02020603050405020304" pitchFamily="18" charset="0"/>
              </a:rPr>
              <a:t>teachers</a:t>
            </a:r>
            <a:r>
              <a:rPr lang="en-GB" sz="2800" b="1" dirty="0">
                <a:latin typeface="+mn-lt"/>
                <a:cs typeface="Times New Roman" panose="02020603050405020304" pitchFamily="18" charset="0"/>
              </a:rPr>
              <a:t>’ perspectives on children’s </a:t>
            </a:r>
            <a:r>
              <a:rPr lang="en-GB" sz="2800" b="1" dirty="0" smtClean="0">
                <a:latin typeface="+mn-lt"/>
                <a:cs typeface="Times New Roman" panose="02020603050405020304" pitchFamily="18" charset="0"/>
              </a:rPr>
              <a:t>wellbeing in a </a:t>
            </a:r>
            <a:r>
              <a:rPr lang="en-GB" sz="2800" b="1" dirty="0">
                <a:latin typeface="+mn-lt"/>
                <a:cs typeface="Times New Roman" panose="02020603050405020304" pitchFamily="18" charset="0"/>
              </a:rPr>
              <a:t>neoliberal school system</a:t>
            </a:r>
            <a:r>
              <a:rPr lang="en-GB" sz="2800" b="1" dirty="0" smtClean="0">
                <a:latin typeface="+mn-lt"/>
                <a:cs typeface="Times New Roman" panose="02020603050405020304" pitchFamily="18" charset="0"/>
              </a:rPr>
              <a:t>.</a:t>
            </a:r>
            <a:endParaRPr lang="en-GB" sz="4400" dirty="0"/>
          </a:p>
        </p:txBody>
      </p:sp>
      <p:sp>
        <p:nvSpPr>
          <p:cNvPr id="3" name="Subtitle 2"/>
          <p:cNvSpPr>
            <a:spLocks noGrp="1"/>
          </p:cNvSpPr>
          <p:nvPr>
            <p:ph type="subTitle" idx="1"/>
          </p:nvPr>
        </p:nvSpPr>
        <p:spPr/>
        <p:txBody>
          <a:bodyPr>
            <a:normAutofit/>
          </a:bodyPr>
          <a:lstStyle/>
          <a:p>
            <a:r>
              <a:rPr lang="en-US" sz="3200" dirty="0" smtClean="0"/>
              <a:t>Ruth Arundel</a:t>
            </a:r>
            <a:endParaRPr lang="en-GB" sz="3200" dirty="0"/>
          </a:p>
        </p:txBody>
      </p:sp>
    </p:spTree>
    <p:extLst>
      <p:ext uri="{BB962C8B-B14F-4D97-AF65-F5344CB8AC3E}">
        <p14:creationId xmlns:p14="http://schemas.microsoft.com/office/powerpoint/2010/main" val="3581566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base"/>
            <a:r>
              <a:rPr lang="en-US" sz="2400" dirty="0" smtClean="0"/>
              <a:t>Why children’s wellbeing?</a:t>
            </a:r>
            <a:endParaRPr lang="en-GB" sz="2400" dirty="0"/>
          </a:p>
        </p:txBody>
      </p:sp>
      <p:sp>
        <p:nvSpPr>
          <p:cNvPr id="4" name="Content Placeholder 3"/>
          <p:cNvSpPr>
            <a:spLocks noGrp="1"/>
          </p:cNvSpPr>
          <p:nvPr>
            <p:ph idx="1"/>
          </p:nvPr>
        </p:nvSpPr>
        <p:spPr/>
        <p:txBody>
          <a:bodyPr>
            <a:normAutofit/>
          </a:bodyPr>
          <a:lstStyle/>
          <a:p>
            <a:pPr marL="0" indent="0" algn="ctr">
              <a:buNone/>
            </a:pPr>
            <a:r>
              <a:rPr lang="en-GB" sz="3200" dirty="0"/>
              <a:t>In 2018, children in the UK were found to have “the greatest fear of failure and the lowest life satisfaction of children across 24 European countries” (The Children’s Society, 2021).</a:t>
            </a:r>
            <a:endParaRPr lang="en-GB" sz="2800" dirty="0"/>
          </a:p>
        </p:txBody>
      </p:sp>
    </p:spTree>
    <p:extLst>
      <p:ext uri="{BB962C8B-B14F-4D97-AF65-F5344CB8AC3E}">
        <p14:creationId xmlns:p14="http://schemas.microsoft.com/office/powerpoint/2010/main" val="708572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0656" y="337674"/>
            <a:ext cx="7729728" cy="1188720"/>
          </a:xfrm>
        </p:spPr>
        <p:txBody>
          <a:bodyPr/>
          <a:lstStyle/>
          <a:p>
            <a:r>
              <a:rPr lang="en-US" dirty="0" smtClean="0"/>
              <a:t>Literature</a:t>
            </a:r>
            <a:endParaRPr lang="en-GB" dirty="0"/>
          </a:p>
        </p:txBody>
      </p:sp>
      <p:sp>
        <p:nvSpPr>
          <p:cNvPr id="3" name="Content Placeholder 2"/>
          <p:cNvSpPr>
            <a:spLocks noGrp="1"/>
          </p:cNvSpPr>
          <p:nvPr>
            <p:ph idx="1"/>
          </p:nvPr>
        </p:nvSpPr>
        <p:spPr>
          <a:xfrm>
            <a:off x="252549" y="1628503"/>
            <a:ext cx="11625942" cy="5103223"/>
          </a:xfrm>
        </p:spPr>
        <p:txBody>
          <a:bodyPr>
            <a:noAutofit/>
          </a:bodyPr>
          <a:lstStyle/>
          <a:p>
            <a:pPr lvl="1" algn="ctr" fontAlgn="base"/>
            <a:r>
              <a:rPr lang="en-GB" sz="2400" dirty="0"/>
              <a:t>Conceptions of wellbeing in popular </a:t>
            </a:r>
            <a:r>
              <a:rPr lang="en-GB" sz="2400" dirty="0" smtClean="0"/>
              <a:t>discourse</a:t>
            </a:r>
          </a:p>
          <a:p>
            <a:pPr marL="228600" lvl="1" indent="0" algn="ctr" fontAlgn="base">
              <a:buNone/>
            </a:pPr>
            <a:r>
              <a:rPr lang="en-GB" sz="1200" i="1" dirty="0" smtClean="0"/>
              <a:t>In the 1980s </a:t>
            </a:r>
            <a:r>
              <a:rPr lang="en-GB" sz="1200" i="1" dirty="0"/>
              <a:t>wellbeing was referenced “in relation to the wider societal structures”, linked to “the body politic” and “the health and wealth of nations”. In the 1990s, </a:t>
            </a:r>
            <a:r>
              <a:rPr lang="en-GB" sz="1200" i="1" dirty="0" smtClean="0"/>
              <a:t>wellbeing was </a:t>
            </a:r>
            <a:r>
              <a:rPr lang="en-GB" sz="1200" i="1" dirty="0"/>
              <a:t>prevalently linked to “individual bodies and lives”, focusing on the cultivation of the self to achieve happiness and wellbeing. </a:t>
            </a:r>
            <a:r>
              <a:rPr lang="en-GB" sz="1200" i="1" dirty="0" smtClean="0"/>
              <a:t>(</a:t>
            </a:r>
            <a:r>
              <a:rPr lang="en-GB" sz="1200" i="1" dirty="0" err="1" smtClean="0"/>
              <a:t>Sointu</a:t>
            </a:r>
            <a:r>
              <a:rPr lang="en-GB" sz="1200" i="1" dirty="0" smtClean="0"/>
              <a:t>, 2005)</a:t>
            </a:r>
            <a:endParaRPr lang="en-GB" sz="1800" i="1" dirty="0"/>
          </a:p>
          <a:p>
            <a:pPr lvl="1" algn="ctr" fontAlgn="base"/>
            <a:r>
              <a:rPr lang="en-GB" sz="2400" dirty="0"/>
              <a:t>Government policy and </a:t>
            </a:r>
            <a:r>
              <a:rPr lang="en-GB" sz="2400" dirty="0" smtClean="0"/>
              <a:t>guidance</a:t>
            </a:r>
          </a:p>
          <a:p>
            <a:pPr marL="228600" lvl="1" indent="0" algn="ctr" fontAlgn="base">
              <a:buNone/>
            </a:pPr>
            <a:r>
              <a:rPr lang="en-GB" sz="1200" i="1" dirty="0" smtClean="0"/>
              <a:t>”Some </a:t>
            </a:r>
            <a:r>
              <a:rPr lang="en-GB" sz="1200" i="1" dirty="0"/>
              <a:t>threats are very serious, such as maltreatment and neglect, but children and young people also must be resilient in the face of more ordinary everyday pressures such as family disruption and academic stress. The aim is to support successful coping or ‘bouncing back’, and adaptation to life tasks in the face of any kind of disadvantage or adversity.” </a:t>
            </a:r>
            <a:r>
              <a:rPr lang="en-GB" sz="1200" i="1" dirty="0" smtClean="0"/>
              <a:t> (Public Health England, 2021)</a:t>
            </a:r>
            <a:endParaRPr lang="en-GB" sz="1200" i="1" dirty="0"/>
          </a:p>
          <a:p>
            <a:pPr lvl="1" algn="ctr" fontAlgn="base"/>
            <a:r>
              <a:rPr lang="en-GB" sz="2400" dirty="0"/>
              <a:t>In-school wellbeing and resilience </a:t>
            </a:r>
            <a:r>
              <a:rPr lang="en-GB" sz="2400" dirty="0" smtClean="0"/>
              <a:t>interventions</a:t>
            </a:r>
          </a:p>
          <a:p>
            <a:pPr marL="228600" lvl="1" indent="0" algn="ctr" fontAlgn="base">
              <a:buNone/>
            </a:pPr>
            <a:r>
              <a:rPr lang="en-GB" sz="1200" i="1" dirty="0"/>
              <a:t>One systematic review investigated 57 trials of school-based interventions across 16 countries that specifically promoted resilience to improve children’s wellbeing (Dray et al., 2017). These interventions “were effective at short-term follow-up” (within 12 months) but “no significant effect was found for such outcomes at long-term follow-up” (over 12 months since the intervention). </a:t>
            </a:r>
          </a:p>
          <a:p>
            <a:pPr lvl="1" algn="ctr" fontAlgn="base"/>
            <a:r>
              <a:rPr lang="en-GB" sz="2400" dirty="0"/>
              <a:t>The causes of tributaries to children’s poor </a:t>
            </a:r>
            <a:r>
              <a:rPr lang="en-GB" sz="2400" dirty="0" smtClean="0"/>
              <a:t>wellbeing</a:t>
            </a:r>
          </a:p>
          <a:p>
            <a:pPr marL="228600" lvl="1" indent="0" algn="ctr" fontAlgn="base">
              <a:buNone/>
            </a:pPr>
            <a:r>
              <a:rPr lang="en-GB" sz="1200" i="1" dirty="0" smtClean="0"/>
              <a:t>“Children </a:t>
            </a:r>
            <a:r>
              <a:rPr lang="en-GB" sz="1200" i="1" dirty="0"/>
              <a:t>living in overcrowded homes are more likely to be stressed, anxious and depressed, have poorer physical health, attain less well at school and have a greater risk of behavioural </a:t>
            </a:r>
            <a:r>
              <a:rPr lang="en-GB" sz="1200" i="1" dirty="0" smtClean="0"/>
              <a:t>problems.” (Marmot et al., 2020)</a:t>
            </a:r>
            <a:endParaRPr lang="en-GB" sz="1200" i="1" dirty="0"/>
          </a:p>
          <a:p>
            <a:pPr lvl="1" algn="ctr" fontAlgn="base"/>
            <a:r>
              <a:rPr lang="en-GB" sz="2400" dirty="0"/>
              <a:t>Children’s wellbeing and </a:t>
            </a:r>
            <a:r>
              <a:rPr lang="en-GB" sz="2400" dirty="0" smtClean="0"/>
              <a:t>neoliberalism</a:t>
            </a:r>
            <a:endParaRPr lang="en-GB" sz="2400" dirty="0"/>
          </a:p>
          <a:p>
            <a:pPr marL="228600" lvl="1" indent="0" algn="ctr" fontAlgn="base">
              <a:buNone/>
            </a:pPr>
            <a:r>
              <a:rPr lang="en-GB" sz="1200" i="1" dirty="0" smtClean="0"/>
              <a:t>“Individualism </a:t>
            </a:r>
            <a:r>
              <a:rPr lang="en-GB" sz="1200" i="1" dirty="0"/>
              <a:t>replaces collectivism, so that identity is achieved through performance at school and through career.” </a:t>
            </a:r>
            <a:r>
              <a:rPr lang="en-GB" sz="1200" i="1" dirty="0" smtClean="0"/>
              <a:t> (James, 2008)</a:t>
            </a:r>
          </a:p>
        </p:txBody>
      </p:sp>
    </p:spTree>
    <p:extLst>
      <p:ext uri="{BB962C8B-B14F-4D97-AF65-F5344CB8AC3E}">
        <p14:creationId xmlns:p14="http://schemas.microsoft.com/office/powerpoint/2010/main" val="3322935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3200" dirty="0" smtClean="0"/>
              <a:t>Conducting the research</a:t>
            </a:r>
            <a:endParaRPr lang="en-GB" sz="3200" dirty="0"/>
          </a:p>
        </p:txBody>
      </p:sp>
      <p:sp>
        <p:nvSpPr>
          <p:cNvPr id="5" name="Content Placeholder 4"/>
          <p:cNvSpPr>
            <a:spLocks noGrp="1"/>
          </p:cNvSpPr>
          <p:nvPr>
            <p:ph idx="1"/>
          </p:nvPr>
        </p:nvSpPr>
        <p:spPr/>
        <p:txBody>
          <a:bodyPr>
            <a:normAutofit/>
          </a:bodyPr>
          <a:lstStyle/>
          <a:p>
            <a:pPr>
              <a:lnSpc>
                <a:spcPct val="150000"/>
              </a:lnSpc>
            </a:pPr>
            <a:r>
              <a:rPr lang="en-US" sz="2800" dirty="0" err="1" smtClean="0"/>
              <a:t>Autoethnography</a:t>
            </a:r>
            <a:endParaRPr lang="en-US" sz="2800" dirty="0" smtClean="0"/>
          </a:p>
          <a:p>
            <a:pPr>
              <a:lnSpc>
                <a:spcPct val="150000"/>
              </a:lnSpc>
            </a:pPr>
            <a:endParaRPr lang="en-US" sz="2800" dirty="0" smtClean="0"/>
          </a:p>
          <a:p>
            <a:pPr>
              <a:lnSpc>
                <a:spcPct val="150000"/>
              </a:lnSpc>
            </a:pPr>
            <a:r>
              <a:rPr lang="en-US" sz="2800" dirty="0"/>
              <a:t>T</a:t>
            </a:r>
            <a:r>
              <a:rPr lang="en-US" sz="2800" dirty="0" smtClean="0"/>
              <a:t>eacher interviews</a:t>
            </a:r>
          </a:p>
          <a:p>
            <a:pPr>
              <a:lnSpc>
                <a:spcPct val="150000"/>
              </a:lnSpc>
            </a:pPr>
            <a:endParaRPr lang="en-US" sz="2800" dirty="0"/>
          </a:p>
          <a:p>
            <a:pPr>
              <a:lnSpc>
                <a:spcPct val="150000"/>
              </a:lnSpc>
            </a:pPr>
            <a:r>
              <a:rPr lang="en-US" sz="2800" dirty="0" smtClean="0"/>
              <a:t>Participant validation</a:t>
            </a:r>
          </a:p>
          <a:p>
            <a:endParaRPr lang="en-GB" sz="2800" dirty="0"/>
          </a:p>
        </p:txBody>
      </p:sp>
    </p:spTree>
    <p:extLst>
      <p:ext uri="{BB962C8B-B14F-4D97-AF65-F5344CB8AC3E}">
        <p14:creationId xmlns:p14="http://schemas.microsoft.com/office/powerpoint/2010/main" val="507577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400" dirty="0" smtClean="0"/>
              <a:t>What did I find?</a:t>
            </a:r>
            <a:endParaRPr lang="en-GB" sz="4400" dirty="0"/>
          </a:p>
        </p:txBody>
      </p:sp>
      <p:sp>
        <p:nvSpPr>
          <p:cNvPr id="8" name="TextBox 7"/>
          <p:cNvSpPr txBox="1"/>
          <p:nvPr/>
        </p:nvSpPr>
        <p:spPr>
          <a:xfrm>
            <a:off x="1656372" y="2490651"/>
            <a:ext cx="3882280" cy="4308872"/>
          </a:xfrm>
          <a:prstGeom prst="rect">
            <a:avLst/>
          </a:prstGeom>
          <a:solidFill>
            <a:schemeClr val="bg1"/>
          </a:solidFill>
          <a:ln>
            <a:solidFill>
              <a:schemeClr val="tx1"/>
            </a:solidFill>
          </a:ln>
        </p:spPr>
        <p:txBody>
          <a:bodyPr wrap="square" rtlCol="0">
            <a:spAutoFit/>
          </a:bodyPr>
          <a:lstStyle/>
          <a:p>
            <a:pPr fontAlgn="base"/>
            <a:r>
              <a:rPr lang="en-GB" dirty="0"/>
              <a:t>The prioritisation of data and </a:t>
            </a:r>
            <a:r>
              <a:rPr lang="en-GB" dirty="0" smtClean="0"/>
              <a:t>performance</a:t>
            </a:r>
          </a:p>
          <a:p>
            <a:pPr fontAlgn="base"/>
            <a:r>
              <a:rPr lang="en-GB" sz="1000" i="1" dirty="0"/>
              <a:t>“It’s when they become so obsessive around data, and they lose sight of children being human beings […] They are not robots, they’re not empty vessels that we can just tip knowledge into and fill them up and by Year 6, ta-ding, you’ve got this perfect SATs score</a:t>
            </a:r>
            <a:r>
              <a:rPr lang="en-GB" sz="1000" i="1" dirty="0" smtClean="0"/>
              <a:t>.”</a:t>
            </a:r>
          </a:p>
          <a:p>
            <a:pPr marL="285750" indent="-285750" fontAlgn="base">
              <a:buFont typeface="Arial" panose="020B0604020202020204" pitchFamily="34" charset="0"/>
              <a:buChar char="•"/>
            </a:pPr>
            <a:r>
              <a:rPr lang="en-US" dirty="0" smtClean="0"/>
              <a:t>Limiting children’s learning</a:t>
            </a:r>
          </a:p>
          <a:p>
            <a:pPr marL="285750" indent="-285750" fontAlgn="base">
              <a:buFont typeface="Arial" panose="020B0604020202020204" pitchFamily="34" charset="0"/>
              <a:buChar char="•"/>
            </a:pPr>
            <a:r>
              <a:rPr lang="en-US" dirty="0" smtClean="0"/>
              <a:t>The stress of academic pressure on children</a:t>
            </a:r>
          </a:p>
          <a:p>
            <a:pPr marL="285750" indent="-285750" fontAlgn="base">
              <a:buFont typeface="Arial" panose="020B0604020202020204" pitchFamily="34" charset="0"/>
              <a:buChar char="•"/>
            </a:pPr>
            <a:r>
              <a:rPr lang="en-US" dirty="0" err="1" smtClean="0"/>
              <a:t>Prioritising</a:t>
            </a:r>
            <a:r>
              <a:rPr lang="en-US" dirty="0" smtClean="0"/>
              <a:t> outcomes impacts on children’s self-esteem</a:t>
            </a:r>
          </a:p>
          <a:p>
            <a:pPr fontAlgn="base"/>
            <a:endParaRPr lang="en-GB" dirty="0" smtClean="0"/>
          </a:p>
          <a:p>
            <a:pPr fontAlgn="base"/>
            <a:r>
              <a:rPr lang="en-GB" dirty="0" smtClean="0"/>
              <a:t>Teachers</a:t>
            </a:r>
            <a:r>
              <a:rPr lang="en-GB" dirty="0"/>
              <a:t>’ wellbeing and children’s </a:t>
            </a:r>
            <a:r>
              <a:rPr lang="en-GB" dirty="0" smtClean="0"/>
              <a:t>wellbeing</a:t>
            </a:r>
          </a:p>
          <a:p>
            <a:pPr marL="285750" indent="-285750">
              <a:buFont typeface="Arial" panose="020B0604020202020204" pitchFamily="34" charset="0"/>
              <a:buChar char="•"/>
            </a:pPr>
            <a:r>
              <a:rPr lang="en-GB" i="1" dirty="0"/>
              <a:t>“I think there’s a really fatal error in that they don’t seem to realise that happy teachers make good teachers.”</a:t>
            </a:r>
            <a:r>
              <a:rPr lang="en-GB" dirty="0"/>
              <a:t> </a:t>
            </a:r>
            <a:endParaRPr lang="en-US" dirty="0"/>
          </a:p>
        </p:txBody>
      </p:sp>
      <p:sp>
        <p:nvSpPr>
          <p:cNvPr id="9" name="TextBox 8"/>
          <p:cNvSpPr txBox="1"/>
          <p:nvPr/>
        </p:nvSpPr>
        <p:spPr>
          <a:xfrm>
            <a:off x="6345938" y="2490651"/>
            <a:ext cx="3882280" cy="3693319"/>
          </a:xfrm>
          <a:prstGeom prst="rect">
            <a:avLst/>
          </a:prstGeom>
          <a:solidFill>
            <a:schemeClr val="bg1"/>
          </a:solidFill>
          <a:ln>
            <a:solidFill>
              <a:schemeClr val="tx1"/>
            </a:solidFill>
          </a:ln>
        </p:spPr>
        <p:txBody>
          <a:bodyPr wrap="square" rtlCol="0">
            <a:spAutoFit/>
          </a:bodyPr>
          <a:lstStyle/>
          <a:p>
            <a:pPr fontAlgn="base"/>
            <a:r>
              <a:rPr lang="en-GB" dirty="0" smtClean="0"/>
              <a:t>How </a:t>
            </a:r>
            <a:r>
              <a:rPr lang="en-GB" dirty="0"/>
              <a:t>schools do protect children’s </a:t>
            </a:r>
            <a:r>
              <a:rPr lang="en-GB" dirty="0" smtClean="0"/>
              <a:t>wellbeing</a:t>
            </a:r>
          </a:p>
          <a:p>
            <a:pPr marL="285750" indent="-285750" fontAlgn="base">
              <a:buFont typeface="Arial" panose="020B0604020202020204" pitchFamily="34" charset="0"/>
              <a:buChar char="•"/>
            </a:pPr>
            <a:r>
              <a:rPr lang="en-US" dirty="0" smtClean="0"/>
              <a:t>Routine and consistency</a:t>
            </a:r>
          </a:p>
          <a:p>
            <a:pPr marL="285750" indent="-285750" fontAlgn="base">
              <a:buFont typeface="Arial" panose="020B0604020202020204" pitchFamily="34" charset="0"/>
              <a:buChar char="•"/>
            </a:pPr>
            <a:r>
              <a:rPr lang="en-US" dirty="0" smtClean="0"/>
              <a:t>Teaching coping strategies and resilience (?)</a:t>
            </a:r>
          </a:p>
          <a:p>
            <a:pPr marL="285750" indent="-285750" fontAlgn="base">
              <a:buFont typeface="Arial" panose="020B0604020202020204" pitchFamily="34" charset="0"/>
              <a:buChar char="•"/>
            </a:pPr>
            <a:r>
              <a:rPr lang="en-US" dirty="0" smtClean="0"/>
              <a:t>“Plasters on gaping wounds”</a:t>
            </a:r>
          </a:p>
          <a:p>
            <a:pPr fontAlgn="base"/>
            <a:endParaRPr lang="en-US" dirty="0" smtClean="0"/>
          </a:p>
          <a:p>
            <a:pPr fontAlgn="base"/>
            <a:r>
              <a:rPr lang="en-US" dirty="0" smtClean="0"/>
              <a:t>What would help?</a:t>
            </a:r>
          </a:p>
          <a:p>
            <a:pPr marL="285750" indent="-285750" fontAlgn="base">
              <a:buFont typeface="Arial" panose="020B0604020202020204" pitchFamily="34" charset="0"/>
              <a:buChar char="•"/>
            </a:pPr>
            <a:r>
              <a:rPr lang="en-US" dirty="0" smtClean="0"/>
              <a:t>Giving children greater freedom and choice</a:t>
            </a:r>
          </a:p>
          <a:p>
            <a:pPr marL="285750" indent="-285750" fontAlgn="base">
              <a:buFont typeface="Arial" panose="020B0604020202020204" pitchFamily="34" charset="0"/>
              <a:buChar char="•"/>
            </a:pPr>
            <a:r>
              <a:rPr lang="en-US" dirty="0" smtClean="0"/>
              <a:t>Making learning meaningful</a:t>
            </a:r>
          </a:p>
          <a:p>
            <a:pPr marL="285750" indent="-285750" fontAlgn="base">
              <a:buFont typeface="Arial" panose="020B0604020202020204" pitchFamily="34" charset="0"/>
              <a:buChar char="•"/>
            </a:pPr>
            <a:r>
              <a:rPr lang="en-US" dirty="0" smtClean="0"/>
              <a:t>The time and space for wellbeing</a:t>
            </a:r>
            <a:endParaRPr lang="en-GB" dirty="0"/>
          </a:p>
          <a:p>
            <a:endParaRPr lang="en-GB" dirty="0"/>
          </a:p>
        </p:txBody>
      </p:sp>
    </p:spTree>
    <p:extLst>
      <p:ext uri="{BB962C8B-B14F-4D97-AF65-F5344CB8AC3E}">
        <p14:creationId xmlns:p14="http://schemas.microsoft.com/office/powerpoint/2010/main" val="2057705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you take away from this?</a:t>
            </a:r>
            <a:endParaRPr lang="en-GB" dirty="0"/>
          </a:p>
        </p:txBody>
      </p:sp>
    </p:spTree>
    <p:extLst>
      <p:ext uri="{BB962C8B-B14F-4D97-AF65-F5344CB8AC3E}">
        <p14:creationId xmlns:p14="http://schemas.microsoft.com/office/powerpoint/2010/main" val="427807817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TM10001115[[fn=Parcel]]</Template>
  <TotalTime>10226</TotalTime>
  <Words>513</Words>
  <Application>Microsoft Office PowerPoint</Application>
  <PresentationFormat>Widescreen</PresentationFormat>
  <Paragraphs>40</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Gill Sans MT</vt:lpstr>
      <vt:lpstr>Times New Roman</vt:lpstr>
      <vt:lpstr>Parcel</vt:lpstr>
      <vt:lpstr>teachers’ perspectives on children’s wellbeing in a neoliberal school system.</vt:lpstr>
      <vt:lpstr>Why children’s wellbeing?</vt:lpstr>
      <vt:lpstr>Literature</vt:lpstr>
      <vt:lpstr>Conducting the research</vt:lpstr>
      <vt:lpstr>What did I find?</vt:lpstr>
      <vt:lpstr>What can you take away from this?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teachers’ perspectives on children’s wellbeing in English state primary schools? An (auto)ethnographic study into wellbeing in a London primary school in the context of a neoliberal school system.</dc:title>
  <dc:creator>Oaklands</dc:creator>
  <cp:lastModifiedBy>Oaklands</cp:lastModifiedBy>
  <cp:revision>14</cp:revision>
  <dcterms:created xsi:type="dcterms:W3CDTF">2022-10-30T08:04:12Z</dcterms:created>
  <dcterms:modified xsi:type="dcterms:W3CDTF">2022-11-15T20:29:53Z</dcterms:modified>
</cp:coreProperties>
</file>