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8"/>
  </p:notesMasterIdLst>
  <p:sldIdLst>
    <p:sldId id="256" r:id="rId2"/>
    <p:sldId id="368" r:id="rId3"/>
    <p:sldId id="440" r:id="rId4"/>
    <p:sldId id="447" r:id="rId5"/>
    <p:sldId id="381" r:id="rId6"/>
    <p:sldId id="387" r:id="rId7"/>
    <p:sldId id="382" r:id="rId8"/>
    <p:sldId id="388" r:id="rId9"/>
    <p:sldId id="441" r:id="rId10"/>
    <p:sldId id="446" r:id="rId11"/>
    <p:sldId id="383" r:id="rId12"/>
    <p:sldId id="386" r:id="rId13"/>
    <p:sldId id="380" r:id="rId14"/>
    <p:sldId id="507" r:id="rId15"/>
    <p:sldId id="538" r:id="rId16"/>
    <p:sldId id="264" r:id="rId17"/>
    <p:sldId id="265" r:id="rId18"/>
    <p:sldId id="525" r:id="rId19"/>
    <p:sldId id="266" r:id="rId20"/>
    <p:sldId id="267" r:id="rId21"/>
    <p:sldId id="263" r:id="rId22"/>
    <p:sldId id="268" r:id="rId23"/>
    <p:sldId id="269" r:id="rId24"/>
    <p:sldId id="270" r:id="rId25"/>
    <p:sldId id="527" r:id="rId26"/>
    <p:sldId id="526" r:id="rId27"/>
    <p:sldId id="271" r:id="rId28"/>
    <p:sldId id="272" r:id="rId29"/>
    <p:sldId id="273" r:id="rId30"/>
    <p:sldId id="274" r:id="rId31"/>
    <p:sldId id="275" r:id="rId32"/>
    <p:sldId id="276" r:id="rId33"/>
    <p:sldId id="511" r:id="rId34"/>
    <p:sldId id="277" r:id="rId35"/>
    <p:sldId id="278" r:id="rId36"/>
    <p:sldId id="431" r:id="rId37"/>
    <p:sldId id="281" r:id="rId38"/>
    <p:sldId id="282" r:id="rId39"/>
    <p:sldId id="454" r:id="rId40"/>
    <p:sldId id="283" r:id="rId41"/>
    <p:sldId id="510" r:id="rId42"/>
    <p:sldId id="529" r:id="rId43"/>
    <p:sldId id="531" r:id="rId44"/>
    <p:sldId id="509" r:id="rId45"/>
    <p:sldId id="545" r:id="rId46"/>
    <p:sldId id="508" r:id="rId47"/>
    <p:sldId id="536" r:id="rId48"/>
    <p:sldId id="530" r:id="rId49"/>
    <p:sldId id="532" r:id="rId50"/>
    <p:sldId id="284" r:id="rId51"/>
    <p:sldId id="534" r:id="rId52"/>
    <p:sldId id="535" r:id="rId53"/>
    <p:sldId id="279" r:id="rId54"/>
    <p:sldId id="295" r:id="rId55"/>
    <p:sldId id="533" r:id="rId56"/>
    <p:sldId id="297" r:id="rId5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76"/>
    <p:restoredTop sz="94689"/>
  </p:normalViewPr>
  <p:slideViewPr>
    <p:cSldViewPr snapToGrid="0" snapToObjects="1">
      <p:cViewPr varScale="1">
        <p:scale>
          <a:sx n="103" d="100"/>
          <a:sy n="103" d="100"/>
        </p:scale>
        <p:origin x="4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5" name="Shape 26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9C607-D2E9-1E4F-A8EF-834DF34FCE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8577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EG… easy, relevant stuff</a:t>
            </a:r>
          </a:p>
          <a:p>
            <a:r>
              <a:rPr lang="en-US" dirty="0"/>
              <a:t>Commit to others</a:t>
            </a:r>
          </a:p>
          <a:p>
            <a:r>
              <a:rPr lang="en-US" dirty="0"/>
              <a:t>Motivation</a:t>
            </a:r>
          </a:p>
          <a:p>
            <a:r>
              <a:rPr lang="en-US" dirty="0"/>
              <a:t>Fun? Reward?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4215F9-185D-43BF-9974-FFDBDD2B29C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410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EG… easy, relevant stuff</a:t>
            </a:r>
          </a:p>
          <a:p>
            <a:r>
              <a:rPr lang="en-US" dirty="0"/>
              <a:t>Commit to others</a:t>
            </a:r>
          </a:p>
          <a:p>
            <a:r>
              <a:rPr lang="en-US" dirty="0"/>
              <a:t>Motivation</a:t>
            </a:r>
          </a:p>
          <a:p>
            <a:r>
              <a:rPr lang="en-US" dirty="0"/>
              <a:t>Fun? Reward?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4215F9-185D-43BF-9974-FFDBDD2B29C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67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9C607-D2E9-1E4F-A8EF-834DF34FCEA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626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68" name="Shape 36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2" name="Shape 37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9C607-D2E9-1E4F-A8EF-834DF34FCEA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5049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8" name="Shape 37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82" name="Shape 38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62" name="Shape 36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88" name="Shape 38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Your turn – neuromyths or </a:t>
            </a:r>
            <a:r>
              <a:rPr lang="en-US" dirty="0" err="1"/>
              <a:t>neurotruths</a:t>
            </a:r>
            <a:r>
              <a:rPr lang="en-US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9C607-D2E9-1E4F-A8EF-834DF34FCEA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6693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95" name="Shape 39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02" name="Shape 40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Shape 45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54" name="Shape 45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  <p:extLst>
      <p:ext uri="{BB962C8B-B14F-4D97-AF65-F5344CB8AC3E}">
        <p14:creationId xmlns:p14="http://schemas.microsoft.com/office/powerpoint/2010/main" val="3717504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Shape 44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47" name="Shape 44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  <p:extLst>
      <p:ext uri="{BB962C8B-B14F-4D97-AF65-F5344CB8AC3E}">
        <p14:creationId xmlns:p14="http://schemas.microsoft.com/office/powerpoint/2010/main" val="39064564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06" name="Shape 40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12" name="Shape 41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16" name="Shape 41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20" name="Shape 42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27" name="Shape 4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3" name="Shape 43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Your turn – neuromyths or </a:t>
            </a:r>
            <a:r>
              <a:rPr lang="en-US" dirty="0" err="1"/>
              <a:t>neurotruths</a:t>
            </a:r>
            <a:r>
              <a:rPr lang="en-US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9C607-D2E9-1E4F-A8EF-834DF34FCEA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750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6D351-3656-8B4D-96F7-7DBA05DF024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7183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7" name="Shape 4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43" name="Shape 44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BUT there are some things we know are important.</a:t>
            </a:r>
          </a:p>
          <a:p>
            <a:endParaRPr lang="en-US" dirty="0"/>
          </a:p>
          <a:p>
            <a:r>
              <a:rPr lang="en-US" dirty="0"/>
              <a:t>What influences teacher job satisfaction, retention and development?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9C607-D2E9-1E4F-A8EF-834DF34FCEAE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191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0" name="Shape 46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Shape 46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4" name="Shape 4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9C607-D2E9-1E4F-A8EF-834DF34FCEAE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71187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71" name="Shape 47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  <p:extLst>
      <p:ext uri="{BB962C8B-B14F-4D97-AF65-F5344CB8AC3E}">
        <p14:creationId xmlns:p14="http://schemas.microsoft.com/office/powerpoint/2010/main" val="270545740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6D351-3656-8B4D-96F7-7DBA05DF0241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41015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6D351-3656-8B4D-96F7-7DBA05DF024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47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EG… easy, relevant stuff</a:t>
            </a:r>
          </a:p>
          <a:p>
            <a:r>
              <a:rPr lang="en-US" dirty="0"/>
              <a:t>Commit to others</a:t>
            </a:r>
          </a:p>
          <a:p>
            <a:r>
              <a:rPr lang="en-US" dirty="0"/>
              <a:t>Motivation</a:t>
            </a:r>
          </a:p>
          <a:p>
            <a:r>
              <a:rPr lang="en-US" dirty="0"/>
              <a:t>Fun? Reward?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4215F9-185D-43BF-9974-FFDBDD2B29C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96121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9C607-D2E9-1E4F-A8EF-834DF34FCEAE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26754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9C607-D2E9-1E4F-A8EF-834DF34FCEAE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794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9C607-D2E9-1E4F-A8EF-834DF34FCEAE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48808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6D351-3656-8B4D-96F7-7DBA05DF0241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60419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6D351-3656-8B4D-96F7-7DBA05DF0241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71837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16" name="Shape 41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  <p:extLst>
      <p:ext uri="{BB962C8B-B14F-4D97-AF65-F5344CB8AC3E}">
        <p14:creationId xmlns:p14="http://schemas.microsoft.com/office/powerpoint/2010/main" val="398601057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6" name="Shape 31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22" name="Shape 32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28" name="Shape 32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Shape 54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48" name="Shape 54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CCT is here to help! Journals… including edtech issue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EG… easy, relevant stuff</a:t>
            </a:r>
          </a:p>
          <a:p>
            <a:r>
              <a:rPr lang="en-US" dirty="0"/>
              <a:t>Commit to others</a:t>
            </a:r>
          </a:p>
          <a:p>
            <a:r>
              <a:rPr lang="en-US" dirty="0"/>
              <a:t>Motivation</a:t>
            </a:r>
          </a:p>
          <a:p>
            <a:r>
              <a:rPr lang="en-US" dirty="0"/>
              <a:t>Fun? Reward?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4215F9-185D-43BF-9974-FFDBDD2B29C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95841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37" name="Shape 3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And time and money!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EG… easy, relevant stuff</a:t>
            </a:r>
          </a:p>
          <a:p>
            <a:r>
              <a:rPr lang="en-US" dirty="0"/>
              <a:t>Commit to others</a:t>
            </a:r>
          </a:p>
          <a:p>
            <a:r>
              <a:rPr lang="en-US" dirty="0"/>
              <a:t>Motivation</a:t>
            </a:r>
          </a:p>
          <a:p>
            <a:r>
              <a:rPr lang="en-US" dirty="0"/>
              <a:t>Fun? Reward?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4215F9-185D-43BF-9974-FFDBDD2B29C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989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EG… easy, relevant stuff</a:t>
            </a:r>
          </a:p>
          <a:p>
            <a:r>
              <a:rPr lang="en-US" dirty="0"/>
              <a:t>Commit to others</a:t>
            </a:r>
          </a:p>
          <a:p>
            <a:r>
              <a:rPr lang="en-US" dirty="0"/>
              <a:t>Motivation</a:t>
            </a:r>
          </a:p>
          <a:p>
            <a:r>
              <a:rPr lang="en-US" dirty="0"/>
              <a:t>Fun? Reward?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4215F9-185D-43BF-9974-FFDBDD2B29C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38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Your turn – neuromyths or </a:t>
            </a:r>
            <a:r>
              <a:rPr lang="en-US" dirty="0" err="1"/>
              <a:t>neurotruths</a:t>
            </a:r>
            <a:r>
              <a:rPr lang="en-US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9C607-D2E9-1E4F-A8EF-834DF34FCEA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2096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Your turn – neuromyths or </a:t>
            </a:r>
            <a:r>
              <a:rPr lang="en-US" dirty="0" err="1"/>
              <a:t>neurotruths</a:t>
            </a:r>
            <a:r>
              <a:rPr lang="en-US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9C607-D2E9-1E4F-A8EF-834DF34FCEA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177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ront Cover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image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Shape 111"/>
          <p:cNvSpPr>
            <a:spLocks noGrp="1"/>
          </p:cNvSpPr>
          <p:nvPr>
            <p:ph type="body" sz="quarter" idx="1"/>
          </p:nvPr>
        </p:nvSpPr>
        <p:spPr>
          <a:xfrm>
            <a:off x="2106327" y="2831992"/>
            <a:ext cx="5822949" cy="713123"/>
          </a:xfrm>
          <a:prstGeom prst="rect">
            <a:avLst/>
          </a:prstGeom>
        </p:spPr>
        <p:txBody>
          <a:bodyPr lIns="89999" tIns="89999" rIns="89999" bIns="89999" anchor="b"/>
          <a:lstStyle>
            <a:lvl1pPr marL="0" indent="0">
              <a:buSzTx/>
              <a:buFontTx/>
              <a:buNone/>
              <a:defRPr sz="3700" cap="all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  <a:lvl2pPr marL="0" indent="457189">
              <a:buSzTx/>
              <a:buFontTx/>
              <a:buNone/>
              <a:defRPr sz="3700" cap="all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lvl2pPr>
            <a:lvl3pPr marL="0" indent="914377">
              <a:buSzTx/>
              <a:buFontTx/>
              <a:buNone/>
              <a:defRPr sz="3700" cap="all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lvl3pPr>
            <a:lvl4pPr marL="0" indent="1371565">
              <a:buSzTx/>
              <a:buFontTx/>
              <a:buNone/>
              <a:defRPr sz="3700" cap="all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lvl4pPr>
            <a:lvl5pPr marL="0" indent="1828754">
              <a:buSzTx/>
              <a:buFontTx/>
              <a:buNone/>
              <a:defRPr sz="3700" cap="all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" name="Shape 112"/>
          <p:cNvSpPr>
            <a:spLocks noGrp="1"/>
          </p:cNvSpPr>
          <p:nvPr>
            <p:ph type="body" sz="quarter" idx="13"/>
          </p:nvPr>
        </p:nvSpPr>
        <p:spPr>
          <a:xfrm>
            <a:off x="2106326" y="3823065"/>
            <a:ext cx="5822951" cy="621936"/>
          </a:xfrm>
          <a:prstGeom prst="rect">
            <a:avLst/>
          </a:prstGeom>
        </p:spPr>
        <p:txBody>
          <a:bodyPr lIns="89999" tIns="89999" rIns="89999" bIns="89999"/>
          <a:lstStyle/>
          <a:p>
            <a:pPr marL="0" indent="0" defTabSz="896111">
              <a:spcBef>
                <a:spcPts val="900"/>
              </a:spcBef>
              <a:buSzTx/>
              <a:buFontTx/>
              <a:buNone/>
              <a:defRPr sz="2548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pPr>
            <a:endParaRPr/>
          </a:p>
        </p:txBody>
      </p:sp>
      <p:sp>
        <p:nvSpPr>
          <p:cNvPr id="113" name="Shape 113"/>
          <p:cNvSpPr/>
          <p:nvPr/>
        </p:nvSpPr>
        <p:spPr>
          <a:xfrm>
            <a:off x="2151861" y="5107156"/>
            <a:ext cx="2539532" cy="27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8000" tIns="48000" rIns="48000" bIns="48000">
            <a:spAutoFit/>
          </a:bodyPr>
          <a:lstStyle>
            <a:lvl1pPr defTabSz="609584">
              <a:defRPr sz="1000">
                <a:solidFill>
                  <a:srgbClr val="25346B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t>Presented by:</a:t>
            </a:r>
          </a:p>
        </p:txBody>
      </p:sp>
      <p:sp>
        <p:nvSpPr>
          <p:cNvPr id="114" name="Shape 114"/>
          <p:cNvSpPr>
            <a:spLocks noGrp="1"/>
          </p:cNvSpPr>
          <p:nvPr>
            <p:ph type="body" sz="quarter" idx="14"/>
          </p:nvPr>
        </p:nvSpPr>
        <p:spPr>
          <a:xfrm>
            <a:off x="2151861" y="5455279"/>
            <a:ext cx="5822951" cy="763788"/>
          </a:xfrm>
          <a:prstGeom prst="rect">
            <a:avLst/>
          </a:prstGeom>
        </p:spPr>
        <p:txBody>
          <a:bodyPr lIns="36000" tIns="36000" rIns="36000" bIns="36000"/>
          <a:lstStyle/>
          <a:p>
            <a:pPr marL="0" indent="0">
              <a:lnSpc>
                <a:spcPts val="1700"/>
              </a:lnSpc>
              <a:spcBef>
                <a:spcPts val="0"/>
              </a:spcBef>
              <a:buSzTx/>
              <a:buFontTx/>
              <a:buNone/>
              <a:defRPr sz="1400">
                <a:solidFill>
                  <a:srgbClr val="25346B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2206604" y="5022334"/>
            <a:ext cx="6470470" cy="1"/>
          </a:xfrm>
          <a:prstGeom prst="line">
            <a:avLst/>
          </a:prstGeom>
          <a:ln w="63500">
            <a:solidFill>
              <a:srgbClr val="EE7EA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Who Are We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hape 124"/>
          <p:cNvSpPr>
            <a:spLocks noGrp="1"/>
          </p:cNvSpPr>
          <p:nvPr>
            <p:ph type="body" sz="quarter" idx="1"/>
          </p:nvPr>
        </p:nvSpPr>
        <p:spPr>
          <a:xfrm>
            <a:off x="2106327" y="2119690"/>
            <a:ext cx="5822949" cy="619816"/>
          </a:xfrm>
          <a:prstGeom prst="rect">
            <a:avLst/>
          </a:prstGeom>
        </p:spPr>
        <p:txBody>
          <a:bodyPr lIns="89999" tIns="89999" rIns="89999" bIns="89999"/>
          <a:lstStyle>
            <a:lvl1pPr marL="0" indent="0">
              <a:buSzTx/>
              <a:buFontTx/>
              <a:buNone/>
              <a:defRPr sz="3700" cap="all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  <a:lvl2pPr marL="0" indent="457189">
              <a:buSzTx/>
              <a:buFontTx/>
              <a:buNone/>
              <a:defRPr sz="3700" cap="all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lvl2pPr>
            <a:lvl3pPr marL="0" indent="914377">
              <a:buSzTx/>
              <a:buFontTx/>
              <a:buNone/>
              <a:defRPr sz="3700" cap="all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lvl3pPr>
            <a:lvl4pPr marL="0" indent="1371565">
              <a:buSzTx/>
              <a:buFontTx/>
              <a:buNone/>
              <a:defRPr sz="3700" cap="all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lvl4pPr>
            <a:lvl5pPr marL="0" indent="1828754">
              <a:buSzTx/>
              <a:buFontTx/>
              <a:buNone/>
              <a:defRPr sz="3700" cap="all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5" name="Shape 125"/>
          <p:cNvSpPr>
            <a:spLocks noGrp="1"/>
          </p:cNvSpPr>
          <p:nvPr>
            <p:ph type="body" sz="quarter" idx="13"/>
          </p:nvPr>
        </p:nvSpPr>
        <p:spPr>
          <a:xfrm>
            <a:off x="2106326" y="3392754"/>
            <a:ext cx="5822951" cy="621936"/>
          </a:xfrm>
          <a:prstGeom prst="rect">
            <a:avLst/>
          </a:prstGeom>
        </p:spPr>
        <p:txBody>
          <a:bodyPr lIns="89999" tIns="89999" rIns="89999" bIns="89999"/>
          <a:lstStyle/>
          <a:p>
            <a:pPr marL="0" indent="0" defTabSz="896111">
              <a:spcBef>
                <a:spcPts val="900"/>
              </a:spcBef>
              <a:buSzTx/>
              <a:buFontTx/>
              <a:buNone/>
              <a:defRPr sz="2548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pPr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4"/>
          </p:nvPr>
        </p:nvSpPr>
        <p:spPr>
          <a:xfrm>
            <a:off x="2106327" y="4212520"/>
            <a:ext cx="4293764" cy="1451156"/>
          </a:xfrm>
          <a:prstGeom prst="rect">
            <a:avLst/>
          </a:prstGeom>
        </p:spPr>
        <p:txBody>
          <a:bodyPr lIns="36000" tIns="36000" rIns="36000" bIns="36000"/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400">
                <a:solidFill>
                  <a:srgbClr val="31467E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endParaRPr/>
          </a:p>
        </p:txBody>
      </p:sp>
      <p:sp>
        <p:nvSpPr>
          <p:cNvPr id="127" name="Shape 127"/>
          <p:cNvSpPr/>
          <p:nvPr/>
        </p:nvSpPr>
        <p:spPr>
          <a:xfrm>
            <a:off x="2252572" y="2812748"/>
            <a:ext cx="3389472" cy="1"/>
          </a:xfrm>
          <a:prstGeom prst="line">
            <a:avLst/>
          </a:prstGeom>
          <a:ln w="63500">
            <a:solidFill>
              <a:srgbClr val="EE7EA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8" name="Shape 128"/>
          <p:cNvSpPr>
            <a:spLocks noGrp="1"/>
          </p:cNvSpPr>
          <p:nvPr>
            <p:ph type="pic" sz="quarter" idx="15"/>
          </p:nvPr>
        </p:nvSpPr>
        <p:spPr>
          <a:xfrm>
            <a:off x="8417668" y="998706"/>
            <a:ext cx="1478606" cy="16915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hank You - Blu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image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Shape 137"/>
          <p:cNvSpPr>
            <a:spLocks noGrp="1"/>
          </p:cNvSpPr>
          <p:nvPr>
            <p:ph type="body" sz="quarter" idx="1"/>
          </p:nvPr>
        </p:nvSpPr>
        <p:spPr>
          <a:xfrm>
            <a:off x="2186996" y="5401064"/>
            <a:ext cx="5822951" cy="145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SzTx/>
              <a:buFontTx/>
              <a:buNone/>
              <a:defRPr sz="1600">
                <a:solidFill>
                  <a:srgbClr val="25346B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  <a:lvl2pPr marL="0" indent="0">
              <a:buSzTx/>
              <a:buFontTx/>
              <a:buNone/>
              <a:defRPr sz="1600">
                <a:solidFill>
                  <a:srgbClr val="25346B"/>
                </a:solidFill>
                <a:latin typeface="Avenir Heavy"/>
                <a:ea typeface="Avenir Heavy"/>
                <a:cs typeface="Avenir Heavy"/>
                <a:sym typeface="Avenir Heavy"/>
              </a:defRPr>
            </a:lvl2pPr>
            <a:lvl3pPr marL="0" indent="0">
              <a:buSzTx/>
              <a:buFontTx/>
              <a:buNone/>
              <a:defRPr sz="1600">
                <a:solidFill>
                  <a:srgbClr val="25346B"/>
                </a:solidFill>
                <a:latin typeface="Avenir Heavy"/>
                <a:ea typeface="Avenir Heavy"/>
                <a:cs typeface="Avenir Heavy"/>
                <a:sym typeface="Avenir Heavy"/>
              </a:defRPr>
            </a:lvl3pPr>
            <a:lvl4pPr marL="0" indent="0">
              <a:buSzTx/>
              <a:buFontTx/>
              <a:buNone/>
              <a:defRPr sz="1600">
                <a:solidFill>
                  <a:srgbClr val="25346B"/>
                </a:solidFill>
                <a:latin typeface="Avenir Heavy"/>
                <a:ea typeface="Avenir Heavy"/>
                <a:cs typeface="Avenir Heavy"/>
                <a:sym typeface="Avenir Heavy"/>
              </a:defRPr>
            </a:lvl4pPr>
            <a:lvl5pPr marL="0" indent="0">
              <a:buSzTx/>
              <a:buFontTx/>
              <a:buNone/>
              <a:defRPr sz="1600">
                <a:solidFill>
                  <a:srgbClr val="25346B"/>
                </a:solidFill>
                <a:latin typeface="Avenir Heavy"/>
                <a:ea typeface="Avenir Heavy"/>
                <a:cs typeface="Avenir Heavy"/>
                <a:sym typeface="Avenir Heavy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38" name="image3.jpeg"/>
          <p:cNvPicPr>
            <a:picLocks noChangeAspect="1"/>
          </p:cNvPicPr>
          <p:nvPr/>
        </p:nvPicPr>
        <p:blipFill>
          <a:blip r:embed="rId2"/>
          <a:srcRect l="54345" r="26910"/>
          <a:stretch>
            <a:fillRect/>
          </a:stretch>
        </p:blipFill>
        <p:spPr>
          <a:xfrm>
            <a:off x="2204490" y="-2"/>
            <a:ext cx="2285077" cy="685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image3.jpeg"/>
          <p:cNvPicPr>
            <a:picLocks noChangeAspect="1"/>
          </p:cNvPicPr>
          <p:nvPr/>
        </p:nvPicPr>
        <p:blipFill>
          <a:blip r:embed="rId2"/>
          <a:srcRect l="54344" r="26911"/>
          <a:stretch>
            <a:fillRect/>
          </a:stretch>
        </p:blipFill>
        <p:spPr>
          <a:xfrm>
            <a:off x="4437455" y="-2"/>
            <a:ext cx="2285078" cy="685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image4.jpeg"/>
          <p:cNvPicPr>
            <a:picLocks noChangeAspect="1"/>
          </p:cNvPicPr>
          <p:nvPr/>
        </p:nvPicPr>
        <p:blipFill>
          <a:blip r:embed="rId3"/>
          <a:srcRect l="65521" t="84620"/>
          <a:stretch>
            <a:fillRect/>
          </a:stretch>
        </p:blipFill>
        <p:spPr>
          <a:xfrm>
            <a:off x="7988353" y="5803258"/>
            <a:ext cx="4203647" cy="10547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image3.jpeg"/>
          <p:cNvPicPr>
            <a:picLocks noChangeAspect="1"/>
          </p:cNvPicPr>
          <p:nvPr/>
        </p:nvPicPr>
        <p:blipFill>
          <a:blip r:embed="rId2"/>
          <a:srcRect l="54345" r="26910" b="58085"/>
          <a:stretch>
            <a:fillRect/>
          </a:stretch>
        </p:blipFill>
        <p:spPr>
          <a:xfrm>
            <a:off x="8702930" y="-2"/>
            <a:ext cx="2285078" cy="2874528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Shape 14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Why Do We Exist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image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Shape 150"/>
          <p:cNvSpPr>
            <a:spLocks noGrp="1"/>
          </p:cNvSpPr>
          <p:nvPr>
            <p:ph type="body" sz="quarter" idx="1"/>
          </p:nvPr>
        </p:nvSpPr>
        <p:spPr>
          <a:xfrm>
            <a:off x="2106327" y="1536984"/>
            <a:ext cx="5345061" cy="619816"/>
          </a:xfrm>
          <a:prstGeom prst="rect">
            <a:avLst/>
          </a:prstGeom>
        </p:spPr>
        <p:txBody>
          <a:bodyPr lIns="89999" tIns="89999" rIns="89999" bIns="89999"/>
          <a:lstStyle>
            <a:lvl1pPr marL="0" indent="0">
              <a:buSzTx/>
              <a:buFontTx/>
              <a:buNone/>
              <a:defRPr sz="3700" cap="all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  <a:lvl2pPr marL="0" indent="457189">
              <a:buSzTx/>
              <a:buFontTx/>
              <a:buNone/>
              <a:defRPr sz="3700" cap="all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lvl2pPr>
            <a:lvl3pPr marL="0" indent="914377">
              <a:buSzTx/>
              <a:buFontTx/>
              <a:buNone/>
              <a:defRPr sz="3700" cap="all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lvl3pPr>
            <a:lvl4pPr marL="0" indent="1371565">
              <a:buSzTx/>
              <a:buFontTx/>
              <a:buNone/>
              <a:defRPr sz="3700" cap="all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lvl4pPr>
            <a:lvl5pPr marL="0" indent="1828754">
              <a:buSzTx/>
              <a:buFontTx/>
              <a:buNone/>
              <a:defRPr sz="3700" cap="all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1" name="Shape 151"/>
          <p:cNvSpPr>
            <a:spLocks noGrp="1"/>
          </p:cNvSpPr>
          <p:nvPr>
            <p:ph type="body" sz="quarter" idx="13"/>
          </p:nvPr>
        </p:nvSpPr>
        <p:spPr>
          <a:xfrm>
            <a:off x="2106327" y="3584886"/>
            <a:ext cx="2680828" cy="2636620"/>
          </a:xfrm>
          <a:prstGeom prst="rect">
            <a:avLst/>
          </a:prstGeom>
        </p:spPr>
        <p:txBody>
          <a:bodyPr lIns="89999" tIns="89999" rIns="89999" bIns="89999"/>
          <a:lstStyle/>
          <a:p>
            <a:pPr marL="359991" indent="-359991" defTabSz="338391">
              <a:lnSpc>
                <a:spcPct val="100000"/>
              </a:lnSpc>
              <a:spcBef>
                <a:spcPts val="1600"/>
              </a:spcBef>
              <a:buSzPct val="200000"/>
              <a:buFont typeface="Helvetica"/>
              <a:buChar char="●"/>
              <a:defRPr sz="1400">
                <a:solidFill>
                  <a:srgbClr val="31467E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body" sz="quarter" idx="14"/>
          </p:nvPr>
        </p:nvSpPr>
        <p:spPr>
          <a:xfrm>
            <a:off x="2106327" y="2602676"/>
            <a:ext cx="2680828" cy="826325"/>
          </a:xfrm>
          <a:prstGeom prst="rect">
            <a:avLst/>
          </a:prstGeom>
        </p:spPr>
        <p:txBody>
          <a:bodyPr lIns="89999" tIns="89999" rIns="89999" bIns="89999"/>
          <a:lstStyle/>
          <a:p>
            <a:pPr marL="0" indent="0">
              <a:buSzTx/>
              <a:buFontTx/>
              <a:buNone/>
              <a:defRPr sz="2600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pPr>
            <a:endParaRPr/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5"/>
          </p:nvPr>
        </p:nvSpPr>
        <p:spPr>
          <a:xfrm>
            <a:off x="5051231" y="3584886"/>
            <a:ext cx="2680829" cy="2636620"/>
          </a:xfrm>
          <a:prstGeom prst="rect">
            <a:avLst/>
          </a:prstGeom>
        </p:spPr>
        <p:txBody>
          <a:bodyPr lIns="89999" tIns="89999" rIns="89999" bIns="89999"/>
          <a:lstStyle/>
          <a:p>
            <a:pPr marL="359991" indent="-359991" defTabSz="338391">
              <a:lnSpc>
                <a:spcPct val="100000"/>
              </a:lnSpc>
              <a:spcBef>
                <a:spcPts val="1600"/>
              </a:spcBef>
              <a:buSzPct val="200000"/>
              <a:buFont typeface="Helvetica"/>
              <a:buChar char="●"/>
              <a:defRPr sz="1400">
                <a:solidFill>
                  <a:srgbClr val="31467E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endParaRPr/>
          </a:p>
        </p:txBody>
      </p:sp>
      <p:sp>
        <p:nvSpPr>
          <p:cNvPr id="154" name="Shape 154"/>
          <p:cNvSpPr>
            <a:spLocks noGrp="1"/>
          </p:cNvSpPr>
          <p:nvPr>
            <p:ph type="body" sz="quarter" idx="16"/>
          </p:nvPr>
        </p:nvSpPr>
        <p:spPr>
          <a:xfrm>
            <a:off x="5051231" y="2602676"/>
            <a:ext cx="2680829" cy="826325"/>
          </a:xfrm>
          <a:prstGeom prst="rect">
            <a:avLst/>
          </a:prstGeom>
        </p:spPr>
        <p:txBody>
          <a:bodyPr lIns="89999" tIns="89999" rIns="89999" bIns="89999"/>
          <a:lstStyle/>
          <a:p>
            <a:pPr marL="0" indent="0">
              <a:buSzTx/>
              <a:buFontTx/>
              <a:buNone/>
              <a:defRPr sz="2600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pPr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body" sz="quarter" idx="17"/>
          </p:nvPr>
        </p:nvSpPr>
        <p:spPr>
          <a:xfrm>
            <a:off x="7996139" y="3584886"/>
            <a:ext cx="2680828" cy="2636620"/>
          </a:xfrm>
          <a:prstGeom prst="rect">
            <a:avLst/>
          </a:prstGeom>
        </p:spPr>
        <p:txBody>
          <a:bodyPr lIns="89999" tIns="89999" rIns="89999" bIns="89999"/>
          <a:lstStyle/>
          <a:p>
            <a:pPr marL="359991" indent="-359991" defTabSz="338391">
              <a:lnSpc>
                <a:spcPct val="100000"/>
              </a:lnSpc>
              <a:spcBef>
                <a:spcPts val="1600"/>
              </a:spcBef>
              <a:buSzPct val="200000"/>
              <a:buFont typeface="Helvetica"/>
              <a:buChar char="●"/>
              <a:defRPr sz="1400">
                <a:solidFill>
                  <a:srgbClr val="31467E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8"/>
          </p:nvPr>
        </p:nvSpPr>
        <p:spPr>
          <a:xfrm>
            <a:off x="7996139" y="2602676"/>
            <a:ext cx="2680828" cy="826325"/>
          </a:xfrm>
          <a:prstGeom prst="rect">
            <a:avLst/>
          </a:prstGeom>
        </p:spPr>
        <p:txBody>
          <a:bodyPr lIns="89999" tIns="89999" rIns="89999" bIns="89999"/>
          <a:lstStyle/>
          <a:p>
            <a:pPr marL="0" indent="0">
              <a:buSzTx/>
              <a:buFontTx/>
              <a:buNone/>
              <a:defRPr sz="2600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pPr>
            <a:endParaRPr/>
          </a:p>
        </p:txBody>
      </p:sp>
      <p:sp>
        <p:nvSpPr>
          <p:cNvPr id="157" name="Shape 157"/>
          <p:cNvSpPr/>
          <p:nvPr/>
        </p:nvSpPr>
        <p:spPr>
          <a:xfrm>
            <a:off x="2239602" y="2229087"/>
            <a:ext cx="4602186" cy="1"/>
          </a:xfrm>
          <a:prstGeom prst="line">
            <a:avLst/>
          </a:prstGeom>
          <a:ln w="63500">
            <a:solidFill>
              <a:srgbClr val="EE7EA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/>
          </p:cNvSpPr>
          <p:nvPr>
            <p:ph type="title"/>
          </p:nvPr>
        </p:nvSpPr>
        <p:spPr>
          <a:xfrm>
            <a:off x="844550" y="177800"/>
            <a:ext cx="10502900" cy="1143000"/>
          </a:xfrm>
          <a:prstGeom prst="rect">
            <a:avLst/>
          </a:prstGeom>
        </p:spPr>
        <p:txBody>
          <a:bodyPr lIns="50800" tIns="50800" rIns="50800" bIns="50800"/>
          <a:lstStyle/>
          <a:p>
            <a:r>
              <a:t>Title Text</a:t>
            </a:r>
          </a:p>
        </p:txBody>
      </p:sp>
      <p:sp>
        <p:nvSpPr>
          <p:cNvPr id="166" name="Shape 166"/>
          <p:cNvSpPr>
            <a:spLocks noGrp="1"/>
          </p:cNvSpPr>
          <p:nvPr>
            <p:ph type="body" idx="1"/>
          </p:nvPr>
        </p:nvSpPr>
        <p:spPr>
          <a:xfrm>
            <a:off x="844550" y="1574800"/>
            <a:ext cx="10502900" cy="4648200"/>
          </a:xfrm>
          <a:prstGeom prst="rect">
            <a:avLst/>
          </a:prstGeom>
        </p:spPr>
        <p:txBody>
          <a:bodyPr lIns="50800" tIns="50800" rIns="50800" bIns="50800" anchor="ctr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7" name="image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"/>
            <a:ext cx="12192000" cy="685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image3.jpeg"/>
          <p:cNvPicPr>
            <a:picLocks noChangeAspect="1"/>
          </p:cNvPicPr>
          <p:nvPr/>
        </p:nvPicPr>
        <p:blipFill>
          <a:blip r:embed="rId2"/>
          <a:srcRect l="54345" r="26910"/>
          <a:stretch>
            <a:fillRect/>
          </a:stretch>
        </p:blipFill>
        <p:spPr>
          <a:xfrm>
            <a:off x="2812471" y="-2"/>
            <a:ext cx="574850" cy="685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image3.jpeg"/>
          <p:cNvPicPr>
            <a:picLocks noChangeAspect="1"/>
          </p:cNvPicPr>
          <p:nvPr/>
        </p:nvPicPr>
        <p:blipFill>
          <a:blip r:embed="rId2"/>
          <a:srcRect l="54345" r="26910"/>
          <a:stretch>
            <a:fillRect/>
          </a:stretch>
        </p:blipFill>
        <p:spPr>
          <a:xfrm>
            <a:off x="2604654" y="0"/>
            <a:ext cx="8437420" cy="685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image4.jpeg"/>
          <p:cNvPicPr>
            <a:picLocks noChangeAspect="1"/>
          </p:cNvPicPr>
          <p:nvPr/>
        </p:nvPicPr>
        <p:blipFill>
          <a:blip r:embed="rId3"/>
          <a:srcRect l="65521" t="84620"/>
          <a:stretch>
            <a:fillRect/>
          </a:stretch>
        </p:blipFill>
        <p:spPr>
          <a:xfrm>
            <a:off x="7997100" y="5803258"/>
            <a:ext cx="4203648" cy="10547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image3.jpeg"/>
          <p:cNvPicPr>
            <a:picLocks noChangeAspect="1"/>
          </p:cNvPicPr>
          <p:nvPr/>
        </p:nvPicPr>
        <p:blipFill>
          <a:blip r:embed="rId2"/>
          <a:srcRect l="54345" r="26910" b="58085"/>
          <a:stretch>
            <a:fillRect/>
          </a:stretch>
        </p:blipFill>
        <p:spPr>
          <a:xfrm>
            <a:off x="4351466" y="-2"/>
            <a:ext cx="2285077" cy="2874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image3.jpeg"/>
          <p:cNvPicPr>
            <a:picLocks noChangeAspect="1"/>
          </p:cNvPicPr>
          <p:nvPr/>
        </p:nvPicPr>
        <p:blipFill>
          <a:blip r:embed="rId2"/>
          <a:srcRect l="54345" r="26910"/>
          <a:stretch>
            <a:fillRect/>
          </a:stretch>
        </p:blipFill>
        <p:spPr>
          <a:xfrm>
            <a:off x="1877290" y="2223100"/>
            <a:ext cx="8437419" cy="4054766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Shape 173"/>
          <p:cNvSpPr>
            <a:spLocks noGrp="1"/>
          </p:cNvSpPr>
          <p:nvPr>
            <p:ph type="sldNum" sz="quarter" idx="2"/>
          </p:nvPr>
        </p:nvSpPr>
        <p:spPr>
          <a:xfrm>
            <a:off x="5942153" y="6521145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/>
          </p:cNvSpPr>
          <p:nvPr>
            <p:ph type="title"/>
          </p:nvPr>
        </p:nvSpPr>
        <p:spPr>
          <a:xfrm>
            <a:off x="415610" y="992766"/>
            <a:ext cx="11360801" cy="2736801"/>
          </a:xfrm>
          <a:prstGeom prst="rect">
            <a:avLst/>
          </a:prstGeom>
        </p:spPr>
        <p:txBody>
          <a:bodyPr lIns="121899" tIns="121899" rIns="121899" bIns="121899" anchor="b"/>
          <a:lstStyle>
            <a:lvl1pPr algn="ctr" defTabSz="1219200">
              <a:lnSpc>
                <a:spcPct val="100000"/>
              </a:lnSpc>
              <a:defRPr sz="6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81" name="Shape 181"/>
          <p:cNvSpPr>
            <a:spLocks noGrp="1"/>
          </p:cNvSpPr>
          <p:nvPr>
            <p:ph type="body" sz="quarter" idx="1"/>
          </p:nvPr>
        </p:nvSpPr>
        <p:spPr>
          <a:xfrm>
            <a:off x="415599" y="3778833"/>
            <a:ext cx="11360802" cy="1056801"/>
          </a:xfrm>
          <a:prstGeom prst="rect">
            <a:avLst/>
          </a:prstGeom>
        </p:spPr>
        <p:txBody>
          <a:bodyPr lIns="121899" tIns="121899" rIns="121899" bIns="121899"/>
          <a:lstStyle>
            <a:lvl1pPr marL="457200" indent="-342900" algn="ctr" defTabSz="12192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3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indent="139700" algn="ctr" defTabSz="12192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3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457200" indent="596900" algn="ctr" defTabSz="12192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3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457200" indent="1054100" algn="ctr" defTabSz="12192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3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457200" indent="1511300" algn="ctr" defTabSz="12192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3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2" name="Shape 182"/>
          <p:cNvSpPr>
            <a:spLocks noGrp="1"/>
          </p:cNvSpPr>
          <p:nvPr>
            <p:ph type="sldNum" sz="quarter" idx="2"/>
          </p:nvPr>
        </p:nvSpPr>
        <p:spPr>
          <a:xfrm>
            <a:off x="11602195" y="6271715"/>
            <a:ext cx="426016" cy="416615"/>
          </a:xfrm>
          <a:prstGeom prst="rect">
            <a:avLst/>
          </a:prstGeom>
        </p:spPr>
        <p:txBody>
          <a:bodyPr lIns="121899" tIns="121899" rIns="121899" bIns="121899">
            <a:normAutofit/>
          </a:bodyPr>
          <a:lstStyle>
            <a:lvl1pPr defTabSz="1219200">
              <a:defRPr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image1.png" descr="160927 Apple Logo White JB.a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438150"/>
            <a:ext cx="660400" cy="660400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Shape 190"/>
          <p:cNvSpPr>
            <a:spLocks noGrp="1"/>
          </p:cNvSpPr>
          <p:nvPr>
            <p:ph type="title"/>
          </p:nvPr>
        </p:nvSpPr>
        <p:spPr>
          <a:xfrm>
            <a:off x="609600" y="5378450"/>
            <a:ext cx="10922000" cy="1085850"/>
          </a:xfrm>
          <a:prstGeom prst="rect">
            <a:avLst/>
          </a:prstGeom>
        </p:spPr>
        <p:txBody>
          <a:bodyPr lIns="25400" tIns="25400" rIns="25400" bIns="25400" anchor="t"/>
          <a:lstStyle>
            <a:lvl1pPr>
              <a:lnSpc>
                <a:spcPct val="100000"/>
              </a:lnSpc>
              <a:spcBef>
                <a:spcPts val="500"/>
              </a:spcBef>
              <a:defRPr sz="1800">
                <a:solidFill>
                  <a:srgbClr val="FFFFFF"/>
                </a:solidFill>
                <a:uFill>
                  <a:solidFill>
                    <a:srgbClr val="7F7F7F"/>
                  </a:solidFill>
                </a:uFill>
                <a:latin typeface="SF Hello Regular"/>
                <a:ea typeface="SF Hello Regular"/>
                <a:cs typeface="SF Hello Regular"/>
                <a:sym typeface="SF Hello Regular"/>
              </a:defRPr>
            </a:lvl1pPr>
          </a:lstStyle>
          <a:p>
            <a:r>
              <a:t>Title Text</a:t>
            </a:r>
          </a:p>
        </p:txBody>
      </p:sp>
      <p:sp>
        <p:nvSpPr>
          <p:cNvPr id="191" name="Shape 191"/>
          <p:cNvSpPr>
            <a:spLocks noGrp="1"/>
          </p:cNvSpPr>
          <p:nvPr>
            <p:ph type="body" idx="1"/>
          </p:nvPr>
        </p:nvSpPr>
        <p:spPr>
          <a:xfrm>
            <a:off x="584200" y="1892300"/>
            <a:ext cx="10947400" cy="3073400"/>
          </a:xfrm>
          <a:prstGeom prst="rect">
            <a:avLst/>
          </a:prstGeom>
        </p:spPr>
        <p:txBody>
          <a:bodyPr lIns="25400" tIns="25400" rIns="25400" bIns="2540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rgbClr val="FFFFFF"/>
                </a:solidFill>
                <a:uFill>
                  <a:solidFill>
                    <a:srgbClr val="7F7F7F"/>
                  </a:solidFill>
                </a:uFill>
                <a:latin typeface="SF Hello Bold"/>
                <a:ea typeface="SF Hello Bold"/>
                <a:cs typeface="SF Hello Bold"/>
                <a:sym typeface="SF Hello Bold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rgbClr val="FFFFFF"/>
                </a:solidFill>
                <a:uFill>
                  <a:solidFill>
                    <a:srgbClr val="7F7F7F"/>
                  </a:solidFill>
                </a:uFill>
                <a:latin typeface="SF Hello Bold"/>
                <a:ea typeface="SF Hello Bold"/>
                <a:cs typeface="SF Hello Bold"/>
                <a:sym typeface="SF Hello Bold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rgbClr val="FFFFFF"/>
                </a:solidFill>
                <a:uFill>
                  <a:solidFill>
                    <a:srgbClr val="7F7F7F"/>
                  </a:solidFill>
                </a:uFill>
                <a:latin typeface="SF Hello Bold"/>
                <a:ea typeface="SF Hello Bold"/>
                <a:cs typeface="SF Hello Bold"/>
                <a:sym typeface="SF Hello Bold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rgbClr val="FFFFFF"/>
                </a:solidFill>
                <a:uFill>
                  <a:solidFill>
                    <a:srgbClr val="7F7F7F"/>
                  </a:solidFill>
                </a:uFill>
                <a:latin typeface="SF Hello Bold"/>
                <a:ea typeface="SF Hello Bold"/>
                <a:cs typeface="SF Hello Bold"/>
                <a:sym typeface="SF Hello Bold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rgbClr val="FFFFFF"/>
                </a:solidFill>
                <a:uFill>
                  <a:solidFill>
                    <a:srgbClr val="7F7F7F"/>
                  </a:solidFill>
                </a:uFill>
                <a:latin typeface="SF Hello Bold"/>
                <a:ea typeface="SF Hello Bold"/>
                <a:cs typeface="SF Hello Bold"/>
                <a:sym typeface="SF Hello 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2" name="Shape 192"/>
          <p:cNvSpPr>
            <a:spLocks noGrp="1"/>
          </p:cNvSpPr>
          <p:nvPr>
            <p:ph type="sldNum" sz="quarter" idx="2"/>
          </p:nvPr>
        </p:nvSpPr>
        <p:spPr>
          <a:xfrm>
            <a:off x="12145013" y="6521450"/>
            <a:ext cx="162385" cy="152400"/>
          </a:xfrm>
          <a:prstGeom prst="rect">
            <a:avLst/>
          </a:prstGeom>
        </p:spPr>
        <p:txBody>
          <a:bodyPr lIns="25400" tIns="25400" rIns="25400" bIns="25400" anchor="t"/>
          <a:lstStyle>
            <a:lvl1pPr algn="l">
              <a:spcBef>
                <a:spcPts val="500"/>
              </a:spcBef>
              <a:tabLst>
                <a:tab pos="457200" algn="l"/>
              </a:tabLst>
              <a:defRPr sz="700">
                <a:solidFill>
                  <a:srgbClr val="87939D"/>
                </a:solidFill>
                <a:latin typeface="SF Hello Regular"/>
                <a:ea typeface="SF Hello Regular"/>
                <a:cs typeface="SF Hello Regular"/>
                <a:sym typeface="SF Hello Regular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thatsaclaim.org/educational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png"/><Relationship Id="rId5" Type="http://schemas.openxmlformats.org/officeDocument/2006/relationships/hyperlink" Target="https://my.chartered.college/2019/05/introduction-to-research-judging-the-quality-and-trustworthiness-of-research-evidence/" TargetMode="Externa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5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/>
          </p:cNvSpPr>
          <p:nvPr>
            <p:ph type="body" sz="quarter" idx="1"/>
          </p:nvPr>
        </p:nvSpPr>
        <p:spPr>
          <a:xfrm>
            <a:off x="2151860" y="2487057"/>
            <a:ext cx="5373405" cy="2467022"/>
          </a:xfrm>
          <a:prstGeom prst="rect">
            <a:avLst/>
          </a:prstGeom>
        </p:spPr>
        <p:txBody>
          <a:bodyPr/>
          <a:lstStyle>
            <a:lvl1pPr>
              <a:defRPr b="1"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en-GB" dirty="0"/>
              <a:t>The importance of teacher engagement with research</a:t>
            </a:r>
            <a:endParaRPr dirty="0"/>
          </a:p>
        </p:txBody>
      </p:sp>
      <p:sp>
        <p:nvSpPr>
          <p:cNvPr id="268" name="Shape 268"/>
          <p:cNvSpPr>
            <a:spLocks noGrp="1"/>
          </p:cNvSpPr>
          <p:nvPr>
            <p:ph type="body" idx="1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indent="0">
              <a:lnSpc>
                <a:spcPts val="1700"/>
              </a:lnSpc>
              <a:spcBef>
                <a:spcPts val="0"/>
              </a:spcBef>
              <a:buSzTx/>
              <a:buFontTx/>
              <a:buNone/>
              <a:defRPr sz="1400">
                <a:solidFill>
                  <a:srgbClr val="25346B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Cat Scutt</a:t>
            </a:r>
            <a:br/>
            <a:r>
              <a:t>Director of Education and Research</a:t>
            </a:r>
            <a:br/>
            <a:r>
              <a:t>Chartered College of Teaching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528326-A083-FF4B-949D-BFD7FA276569}"/>
              </a:ext>
            </a:extLst>
          </p:cNvPr>
          <p:cNvSpPr txBox="1"/>
          <p:nvPr/>
        </p:nvSpPr>
        <p:spPr>
          <a:xfrm>
            <a:off x="2672316" y="2459504"/>
            <a:ext cx="75065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Teenagers have different body clocks to adults</a:t>
            </a:r>
          </a:p>
          <a:p>
            <a:endParaRPr lang="en-US" sz="4000" dirty="0">
              <a:solidFill>
                <a:schemeClr val="tx1"/>
              </a:solidFill>
            </a:endParaRPr>
          </a:p>
          <a:p>
            <a:pPr algn="ctr"/>
            <a:r>
              <a:rPr lang="en-US" sz="4000" b="1" dirty="0">
                <a:solidFill>
                  <a:srgbClr val="FF0000"/>
                </a:solidFill>
              </a:rPr>
              <a:t>True </a:t>
            </a:r>
            <a:r>
              <a:rPr lang="en-US" sz="4000" b="1" dirty="0">
                <a:solidFill>
                  <a:schemeClr val="tx1"/>
                </a:solidFill>
              </a:rPr>
              <a:t>or False?</a:t>
            </a:r>
          </a:p>
        </p:txBody>
      </p:sp>
    </p:spTree>
    <p:extLst>
      <p:ext uri="{BB962C8B-B14F-4D97-AF65-F5344CB8AC3E}">
        <p14:creationId xmlns:p14="http://schemas.microsoft.com/office/powerpoint/2010/main" val="248540924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FC13F6-B1DC-D842-9DE1-D4DE3B14CADA}"/>
              </a:ext>
            </a:extLst>
          </p:cNvPr>
          <p:cNvSpPr/>
          <p:nvPr/>
        </p:nvSpPr>
        <p:spPr>
          <a:xfrm>
            <a:off x="1854584" y="1743111"/>
            <a:ext cx="86119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Is “interleaving” problem types with each other (e.g., students solve a division problem, then a multiplication problem, etc) more effective, less effective, or about as effective as giving them “blocked” practice (e.g., students solve a bunch of division problems, then a bunch of multiplication problems)?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>
                <a:solidFill>
                  <a:schemeClr val="tx1"/>
                </a:solidFill>
              </a:rPr>
              <a:t>A) More effective </a:t>
            </a:r>
          </a:p>
          <a:p>
            <a:r>
              <a:rPr lang="en-GB" sz="2400" dirty="0">
                <a:solidFill>
                  <a:schemeClr val="tx1"/>
                </a:solidFill>
              </a:rPr>
              <a:t>B) Less effective </a:t>
            </a:r>
          </a:p>
          <a:p>
            <a:r>
              <a:rPr lang="en-GB" sz="2400" dirty="0">
                <a:solidFill>
                  <a:schemeClr val="tx1"/>
                </a:solidFill>
              </a:rPr>
              <a:t>C) About as effective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76134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FC13F6-B1DC-D842-9DE1-D4DE3B14CADA}"/>
              </a:ext>
            </a:extLst>
          </p:cNvPr>
          <p:cNvSpPr/>
          <p:nvPr/>
        </p:nvSpPr>
        <p:spPr>
          <a:xfrm>
            <a:off x="1790031" y="1782868"/>
            <a:ext cx="86119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Is “interleaving” problem types with each other (e.g., students solve a division problem, then a multiplication problem, etc) more effective, less effective, or about as effective as giving them “blocked” practice (e.g., students solve a bunch of division problems, then a bunch of multiplication problems)?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>
                <a:solidFill>
                  <a:srgbClr val="FF0000"/>
                </a:solidFill>
              </a:rPr>
              <a:t>A) More effective </a:t>
            </a:r>
          </a:p>
          <a:p>
            <a:r>
              <a:rPr lang="en-GB" sz="2400" dirty="0">
                <a:solidFill>
                  <a:schemeClr val="tx1"/>
                </a:solidFill>
              </a:rPr>
              <a:t>B) Less effective </a:t>
            </a:r>
          </a:p>
          <a:p>
            <a:r>
              <a:rPr lang="en-GB" sz="2400" dirty="0">
                <a:solidFill>
                  <a:schemeClr val="tx1"/>
                </a:solidFill>
              </a:rPr>
              <a:t>C) About as effective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6E21DF-0BBA-2C40-A65D-981474D330DB}"/>
              </a:ext>
            </a:extLst>
          </p:cNvPr>
          <p:cNvSpPr/>
          <p:nvPr/>
        </p:nvSpPr>
        <p:spPr>
          <a:xfrm rot="20875869">
            <a:off x="7571666" y="4468367"/>
            <a:ext cx="38357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Only 20% of respondents got this right!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19060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601147" y="441166"/>
            <a:ext cx="5919017" cy="1265755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30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Some reflections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130155" y="1706921"/>
            <a:ext cx="7931690" cy="3736627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50"/>
              </a:spcBef>
            </a:pPr>
            <a:endParaRPr lang="en-GB" sz="1400" dirty="0"/>
          </a:p>
          <a:p>
            <a:pPr marL="428625" indent="-428625">
              <a:lnSpc>
                <a:spcPct val="10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3000" dirty="0"/>
              <a:t>Does belief in ‘neuromyths’ affect teaching?</a:t>
            </a:r>
          </a:p>
          <a:p>
            <a:pPr marL="428625" indent="-428625">
              <a:lnSpc>
                <a:spcPct val="10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3000" dirty="0"/>
              <a:t>What pupils believe about how they learn matters too!</a:t>
            </a:r>
          </a:p>
          <a:p>
            <a:pPr marL="428625" indent="-428625">
              <a:lnSpc>
                <a:spcPct val="10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3000" dirty="0"/>
              <a:t>Engaging with evidence can help us to refine (and understand) our practice</a:t>
            </a:r>
          </a:p>
          <a:p>
            <a:pPr marL="428625" indent="-428625">
              <a:lnSpc>
                <a:spcPct val="100000"/>
              </a:lnSpc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3000" dirty="0"/>
              <a:t>… but it doesn’t tell us everything</a:t>
            </a:r>
          </a:p>
        </p:txBody>
      </p:sp>
    </p:spTree>
    <p:extLst>
      <p:ext uri="{BB962C8B-B14F-4D97-AF65-F5344CB8AC3E}">
        <p14:creationId xmlns:p14="http://schemas.microsoft.com/office/powerpoint/2010/main" val="324627302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A466E12-39D7-8640-BA77-5BFE5F9B136C}"/>
              </a:ext>
            </a:extLst>
          </p:cNvPr>
          <p:cNvSpPr txBox="1">
            <a:spLocks/>
          </p:cNvSpPr>
          <p:nvPr/>
        </p:nvSpPr>
        <p:spPr>
          <a:xfrm>
            <a:off x="2224444" y="2173129"/>
            <a:ext cx="9053156" cy="3736627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50"/>
              </a:spcBef>
            </a:pPr>
            <a:r>
              <a:rPr lang="en-GB" sz="2700" dirty="0"/>
              <a:t>“There is a large body of research on how important teachers are to the academic outcomes of their pupils… [They] are the most important factor within schools that policy makers can directly affect to improve student achievement”</a:t>
            </a:r>
          </a:p>
          <a:p>
            <a:pPr>
              <a:lnSpc>
                <a:spcPct val="100000"/>
              </a:lnSpc>
              <a:spcBef>
                <a:spcPts val="450"/>
              </a:spcBef>
            </a:pPr>
            <a:r>
              <a:rPr lang="en-GB" sz="2700" dirty="0"/>
              <a:t>					</a:t>
            </a:r>
          </a:p>
          <a:p>
            <a:pPr>
              <a:lnSpc>
                <a:spcPct val="100000"/>
              </a:lnSpc>
              <a:spcBef>
                <a:spcPts val="450"/>
              </a:spcBef>
            </a:pPr>
            <a:r>
              <a:rPr lang="en-GB" sz="2700" i="1" dirty="0"/>
              <a:t>						(Sutton Trust, 2011)</a:t>
            </a:r>
            <a:endParaRPr lang="en-GB" sz="2700" dirty="0"/>
          </a:p>
        </p:txBody>
      </p:sp>
    </p:spTree>
    <p:extLst>
      <p:ext uri="{BB962C8B-B14F-4D97-AF65-F5344CB8AC3E}">
        <p14:creationId xmlns:p14="http://schemas.microsoft.com/office/powerpoint/2010/main" val="117615562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5C032DA-EB65-094E-AEC0-2DB860F442E7}"/>
              </a:ext>
            </a:extLst>
          </p:cNvPr>
          <p:cNvSpPr txBox="1">
            <a:spLocks/>
          </p:cNvSpPr>
          <p:nvPr/>
        </p:nvSpPr>
        <p:spPr>
          <a:xfrm>
            <a:off x="2530380" y="1562912"/>
            <a:ext cx="8899620" cy="4181906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 dirty="0"/>
              <a:t>“The effects of high-quality teaching are especially large for pupils from disadvantaged backgrounds, who gain an extra year’s worth of learning under very effective teachers compared to poorly performing teachers” </a:t>
            </a:r>
          </a:p>
          <a:p>
            <a:pPr>
              <a:lnSpc>
                <a:spcPct val="100000"/>
              </a:lnSpc>
              <a:spcBef>
                <a:spcPts val="450"/>
              </a:spcBef>
            </a:pPr>
            <a:r>
              <a:rPr lang="en-GB" sz="2700" dirty="0"/>
              <a:t>					</a:t>
            </a:r>
          </a:p>
          <a:p>
            <a:pPr>
              <a:lnSpc>
                <a:spcPct val="100000"/>
              </a:lnSpc>
              <a:spcBef>
                <a:spcPts val="450"/>
              </a:spcBef>
            </a:pPr>
            <a:r>
              <a:rPr lang="en-GB" sz="2700" i="1" dirty="0"/>
              <a:t>						(Sutton Trust, 2011)</a:t>
            </a:r>
            <a:endParaRPr lang="en-GB" sz="2700" dirty="0"/>
          </a:p>
        </p:txBody>
      </p:sp>
    </p:spTree>
    <p:extLst>
      <p:ext uri="{BB962C8B-B14F-4D97-AF65-F5344CB8AC3E}">
        <p14:creationId xmlns:p14="http://schemas.microsoft.com/office/powerpoint/2010/main" val="421589012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/>
          <p:nvPr/>
        </p:nvSpPr>
        <p:spPr>
          <a:xfrm>
            <a:off x="2135966" y="2199413"/>
            <a:ext cx="9469468" cy="2402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defTabSz="1219200">
              <a:lnSpc>
                <a:spcPct val="90000"/>
              </a:lnSpc>
              <a:defRPr sz="56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Research shows starting a class by building a paper aeroplane is beneficial</a:t>
            </a:r>
          </a:p>
        </p:txBody>
      </p:sp>
      <p:sp>
        <p:nvSpPr>
          <p:cNvPr id="365" name="Shape 365"/>
          <p:cNvSpPr/>
          <p:nvPr/>
        </p:nvSpPr>
        <p:spPr>
          <a:xfrm>
            <a:off x="3050362" y="5658966"/>
            <a:ext cx="5975201" cy="1"/>
          </a:xfrm>
          <a:prstGeom prst="line">
            <a:avLst/>
          </a:prstGeom>
          <a:ln w="38100">
            <a:solidFill>
              <a:srgbClr val="D93760"/>
            </a:solidFill>
            <a:miter/>
          </a:ln>
        </p:spPr>
        <p:txBody>
          <a:bodyPr lIns="60959" tIns="60959" rIns="60959" bIns="60959"/>
          <a:lstStyle/>
          <a:p>
            <a:pPr defTabSz="121920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66" name="Shape 366"/>
          <p:cNvSpPr/>
          <p:nvPr/>
        </p:nvSpPr>
        <p:spPr>
          <a:xfrm>
            <a:off x="2775922" y="707577"/>
            <a:ext cx="9053157" cy="8559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90" tIns="34290" rIns="34290" bIns="34290" anchor="ctr">
            <a:normAutofit lnSpcReduction="10000"/>
          </a:bodyPr>
          <a:lstStyle>
            <a:lvl1pPr marL="270710" indent="-270710" defTabSz="914400">
              <a:spcBef>
                <a:spcPts val="1400"/>
              </a:spcBef>
              <a:buSzPct val="100000"/>
              <a:buChar char="•"/>
              <a:defRPr sz="2700">
                <a:solidFill>
                  <a:srgbClr val="283467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What’s your response to this (imaginary) newspaper headline? What would you want to know?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/>
          <p:nvPr/>
        </p:nvSpPr>
        <p:spPr>
          <a:xfrm>
            <a:off x="2338999" y="69313"/>
            <a:ext cx="8695585" cy="6647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21899" tIns="121899" rIns="121899" bIns="121899">
            <a:spAutoFit/>
          </a:bodyPr>
          <a:lstStyle/>
          <a:p>
            <a:pPr defTabSz="1219200"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sz="3200" b="1" dirty="0"/>
              <a:t>What measures were used? What does it ‘benefit’?</a:t>
            </a: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endParaRPr sz="3200" dirty="0">
              <a:solidFill>
                <a:srgbClr val="25346B"/>
              </a:solidFill>
            </a:endParaRP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sz="3200" dirty="0">
                <a:solidFill>
                  <a:srgbClr val="25346B"/>
                </a:solidFill>
              </a:rPr>
              <a:t>What was the methodology? Is it a one-off study, or has it been replicated?</a:t>
            </a: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endParaRPr sz="3200" dirty="0">
              <a:solidFill>
                <a:srgbClr val="25346B"/>
              </a:solidFill>
            </a:endParaRP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sz="3200" dirty="0">
                <a:solidFill>
                  <a:srgbClr val="25346B"/>
                </a:solidFill>
              </a:rPr>
              <a:t>Who was the research done with?</a:t>
            </a:r>
            <a:br>
              <a:rPr sz="3200" dirty="0">
                <a:solidFill>
                  <a:srgbClr val="25346B"/>
                </a:solidFill>
              </a:rPr>
            </a:br>
            <a:br>
              <a:rPr sz="3200" dirty="0">
                <a:solidFill>
                  <a:srgbClr val="25346B"/>
                </a:solidFill>
              </a:rPr>
            </a:br>
            <a:r>
              <a:rPr sz="3200" dirty="0">
                <a:solidFill>
                  <a:srgbClr val="25346B"/>
                </a:solidFill>
              </a:rPr>
              <a:t>What does this look like in practice? What were the ‘active ingredients’?</a:t>
            </a:r>
            <a:br>
              <a:rPr sz="3200" dirty="0">
                <a:solidFill>
                  <a:srgbClr val="25346B"/>
                </a:solidFill>
              </a:rPr>
            </a:br>
            <a:br>
              <a:rPr sz="3200" dirty="0">
                <a:solidFill>
                  <a:srgbClr val="25346B"/>
                </a:solidFill>
              </a:rPr>
            </a:br>
            <a:r>
              <a:rPr sz="3200" dirty="0">
                <a:solidFill>
                  <a:srgbClr val="25346B"/>
                </a:solidFill>
              </a:rPr>
              <a:t>How effective was it compared to the time taken?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83FF44FB-A833-0041-B245-F4FCEE1736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6514" y="424355"/>
            <a:ext cx="9527931" cy="567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2436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/>
          <p:nvPr/>
        </p:nvSpPr>
        <p:spPr>
          <a:xfrm>
            <a:off x="2258733" y="264779"/>
            <a:ext cx="10458379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defTabSz="1219200">
              <a:lnSpc>
                <a:spcPct val="90000"/>
              </a:lnSpc>
              <a:defRPr sz="3600" b="1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Understanding ‘effectiveness’ and ‘impact’</a:t>
            </a:r>
          </a:p>
        </p:txBody>
      </p:sp>
      <p:sp>
        <p:nvSpPr>
          <p:cNvPr id="375" name="Shape 375"/>
          <p:cNvSpPr/>
          <p:nvPr/>
        </p:nvSpPr>
        <p:spPr>
          <a:xfrm>
            <a:off x="2258728" y="1040399"/>
            <a:ext cx="9163493" cy="1"/>
          </a:xfrm>
          <a:prstGeom prst="line">
            <a:avLst/>
          </a:prstGeom>
          <a:ln w="38100">
            <a:solidFill>
              <a:srgbClr val="D93760"/>
            </a:solidFill>
            <a:miter/>
          </a:ln>
        </p:spPr>
        <p:txBody>
          <a:bodyPr lIns="60959" tIns="60959" rIns="60959" bIns="60959"/>
          <a:lstStyle/>
          <a:p>
            <a:pPr defTabSz="121920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76" name="Screenshot 2021-07-16 at 09.56.0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591" y="1450621"/>
            <a:ext cx="9825121" cy="45821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330121" y="452569"/>
            <a:ext cx="8537845" cy="83951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450"/>
              </a:spcBef>
            </a:pPr>
            <a:r>
              <a:rPr lang="en-GB" sz="3600" b="1" dirty="0"/>
              <a:t>Let’s start with a quiz!</a:t>
            </a:r>
            <a:endParaRPr lang="en-GB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E7A4D3-8B0B-9E47-9F01-FADC4A5673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4964" y="1730204"/>
            <a:ext cx="7203002" cy="415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5331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hape 380"/>
          <p:cNvSpPr/>
          <p:nvPr/>
        </p:nvSpPr>
        <p:spPr>
          <a:xfrm>
            <a:off x="2338999" y="94713"/>
            <a:ext cx="9212391" cy="6647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21899" tIns="121899" rIns="121899" bIns="121899">
            <a:spAutoFit/>
          </a:bodyPr>
          <a:lstStyle/>
          <a:p>
            <a:pPr defTabSz="1219200"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sz="3200" dirty="0"/>
              <a:t>What measures were used? What does it ‘benefit’?</a:t>
            </a: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endParaRPr sz="3200" dirty="0">
              <a:solidFill>
                <a:srgbClr val="25346B"/>
              </a:solidFill>
            </a:endParaRPr>
          </a:p>
          <a:p>
            <a:pPr defTabSz="1219200">
              <a:defRPr b="1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sz="3200" dirty="0">
                <a:solidFill>
                  <a:srgbClr val="25346B"/>
                </a:solidFill>
              </a:rPr>
              <a:t>What was the methodology? Is it a one-off study, or has it been replicated?</a:t>
            </a: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endParaRPr sz="3200" dirty="0">
              <a:solidFill>
                <a:srgbClr val="25346B"/>
              </a:solidFill>
            </a:endParaRP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sz="3200" dirty="0">
                <a:solidFill>
                  <a:srgbClr val="25346B"/>
                </a:solidFill>
              </a:rPr>
              <a:t>Who was the research done with?</a:t>
            </a:r>
            <a:br>
              <a:rPr sz="3200" dirty="0">
                <a:solidFill>
                  <a:srgbClr val="25346B"/>
                </a:solidFill>
              </a:rPr>
            </a:br>
            <a:br>
              <a:rPr sz="3200" dirty="0">
                <a:solidFill>
                  <a:srgbClr val="25346B"/>
                </a:solidFill>
              </a:rPr>
            </a:br>
            <a:r>
              <a:rPr sz="3200" dirty="0">
                <a:solidFill>
                  <a:srgbClr val="25346B"/>
                </a:solidFill>
              </a:rPr>
              <a:t>What does this look like in practice? What were the ‘active ingredients’?</a:t>
            </a:r>
            <a:br>
              <a:rPr sz="3200" dirty="0">
                <a:solidFill>
                  <a:srgbClr val="25346B"/>
                </a:solidFill>
              </a:rPr>
            </a:br>
            <a:br>
              <a:rPr sz="3200" dirty="0">
                <a:solidFill>
                  <a:srgbClr val="25346B"/>
                </a:solidFill>
              </a:rPr>
            </a:br>
            <a:r>
              <a:rPr sz="3200" dirty="0">
                <a:solidFill>
                  <a:srgbClr val="25346B"/>
                </a:solidFill>
              </a:rPr>
              <a:t>How effective was it compared to the time taken?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pasted-imag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7008" y="631064"/>
            <a:ext cx="3901040" cy="52745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/>
          <p:nvPr/>
        </p:nvSpPr>
        <p:spPr>
          <a:xfrm>
            <a:off x="2258733" y="264779"/>
            <a:ext cx="10458379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defTabSz="1219200">
              <a:lnSpc>
                <a:spcPct val="90000"/>
              </a:lnSpc>
              <a:defRPr sz="3600" b="1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A hierarchy of evidence</a:t>
            </a:r>
          </a:p>
        </p:txBody>
      </p:sp>
      <p:sp>
        <p:nvSpPr>
          <p:cNvPr id="385" name="Shape 385"/>
          <p:cNvSpPr/>
          <p:nvPr/>
        </p:nvSpPr>
        <p:spPr>
          <a:xfrm>
            <a:off x="2258728" y="1040399"/>
            <a:ext cx="9163493" cy="1"/>
          </a:xfrm>
          <a:prstGeom prst="line">
            <a:avLst/>
          </a:prstGeom>
          <a:ln w="38100">
            <a:solidFill>
              <a:srgbClr val="D93760"/>
            </a:solidFill>
            <a:miter/>
          </a:ln>
        </p:spPr>
        <p:txBody>
          <a:bodyPr lIns="60959" tIns="60959" rIns="60959" bIns="60959"/>
          <a:lstStyle/>
          <a:p>
            <a:pPr defTabSz="121920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86" name="pasted-imag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0632" y="1191180"/>
            <a:ext cx="8483589" cy="49803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/>
          <p:nvPr/>
        </p:nvSpPr>
        <p:spPr>
          <a:xfrm>
            <a:off x="2258733" y="264779"/>
            <a:ext cx="10458379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defTabSz="1219200">
              <a:lnSpc>
                <a:spcPct val="90000"/>
              </a:lnSpc>
              <a:defRPr sz="3600" b="1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A hierarchy of evidence</a:t>
            </a:r>
          </a:p>
        </p:txBody>
      </p:sp>
      <p:sp>
        <p:nvSpPr>
          <p:cNvPr id="391" name="Shape 391"/>
          <p:cNvSpPr/>
          <p:nvPr/>
        </p:nvSpPr>
        <p:spPr>
          <a:xfrm>
            <a:off x="2258728" y="1040399"/>
            <a:ext cx="5195326" cy="1"/>
          </a:xfrm>
          <a:prstGeom prst="line">
            <a:avLst/>
          </a:prstGeom>
          <a:ln w="38100">
            <a:solidFill>
              <a:srgbClr val="D93760"/>
            </a:solidFill>
            <a:miter/>
          </a:ln>
        </p:spPr>
        <p:txBody>
          <a:bodyPr lIns="60959" tIns="60959" rIns="60959" bIns="60959"/>
          <a:lstStyle/>
          <a:p>
            <a:pPr defTabSz="121920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92" name="pasted-image.tiff"/>
          <p:cNvPicPr>
            <a:picLocks noChangeAspect="1"/>
          </p:cNvPicPr>
          <p:nvPr/>
        </p:nvPicPr>
        <p:blipFill>
          <a:blip r:embed="rId3"/>
          <a:srcRect l="65617"/>
          <a:stretch>
            <a:fillRect/>
          </a:stretch>
        </p:blipFill>
        <p:spPr>
          <a:xfrm>
            <a:off x="8364582" y="0"/>
            <a:ext cx="3652454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93" name="Shape 393"/>
          <p:cNvSpPr/>
          <p:nvPr/>
        </p:nvSpPr>
        <p:spPr>
          <a:xfrm>
            <a:off x="3081426" y="5954805"/>
            <a:ext cx="4997265" cy="75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21899" tIns="121899" rIns="121899" bIns="121899">
            <a:spAutoFit/>
          </a:bodyPr>
          <a:lstStyle>
            <a:lvl1pPr defTabSz="1219200">
              <a:defRPr sz="3400" b="1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>
              <a:defRPr b="0"/>
            </a:pPr>
            <a:r>
              <a:rPr b="1"/>
              <a:t>EEF, 2017 (on Twitter)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/>
          <p:nvPr/>
        </p:nvSpPr>
        <p:spPr>
          <a:xfrm>
            <a:off x="2436533" y="264779"/>
            <a:ext cx="10458379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defTabSz="1219200">
              <a:lnSpc>
                <a:spcPct val="90000"/>
              </a:lnSpc>
              <a:defRPr sz="3600" b="1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Can we trust self-report?</a:t>
            </a:r>
          </a:p>
        </p:txBody>
      </p:sp>
      <p:sp>
        <p:nvSpPr>
          <p:cNvPr id="398" name="Shape 398"/>
          <p:cNvSpPr/>
          <p:nvPr/>
        </p:nvSpPr>
        <p:spPr>
          <a:xfrm>
            <a:off x="2385728" y="1040399"/>
            <a:ext cx="5437520" cy="1"/>
          </a:xfrm>
          <a:prstGeom prst="line">
            <a:avLst/>
          </a:prstGeom>
          <a:ln w="38100">
            <a:solidFill>
              <a:srgbClr val="D93760"/>
            </a:solidFill>
            <a:miter/>
          </a:ln>
        </p:spPr>
        <p:txBody>
          <a:bodyPr lIns="60959" tIns="60959" rIns="60959" bIns="60959"/>
          <a:lstStyle/>
          <a:p>
            <a:pPr defTabSz="121920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99" name="pasted-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5728" y="1191180"/>
            <a:ext cx="7692716" cy="4840654"/>
          </a:xfrm>
          <a:prstGeom prst="rect">
            <a:avLst/>
          </a:prstGeom>
          <a:ln w="12700">
            <a:miter lim="400000"/>
          </a:ln>
        </p:spPr>
      </p:pic>
      <p:sp>
        <p:nvSpPr>
          <p:cNvPr id="400" name="Shape 400"/>
          <p:cNvSpPr/>
          <p:nvPr/>
        </p:nvSpPr>
        <p:spPr>
          <a:xfrm>
            <a:off x="973863" y="6163563"/>
            <a:ext cx="9212391" cy="6266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21899" tIns="121899" rIns="121899" bIns="121899">
            <a:spAutoFit/>
          </a:bodyPr>
          <a:lstStyle>
            <a:lvl1pPr defTabSz="1219200">
              <a:defRPr sz="2600">
                <a:solidFill>
                  <a:srgbClr val="25346B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Impact, 2017, based on Roediger and Karpicke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Shape 449"/>
          <p:cNvSpPr/>
          <p:nvPr/>
        </p:nvSpPr>
        <p:spPr>
          <a:xfrm>
            <a:off x="2258733" y="264779"/>
            <a:ext cx="10458379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defTabSz="1219200">
              <a:lnSpc>
                <a:spcPct val="90000"/>
              </a:lnSpc>
              <a:defRPr sz="3600" b="1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Judging the robustness of research</a:t>
            </a:r>
          </a:p>
        </p:txBody>
      </p:sp>
      <p:sp>
        <p:nvSpPr>
          <p:cNvPr id="450" name="Shape 450"/>
          <p:cNvSpPr/>
          <p:nvPr/>
        </p:nvSpPr>
        <p:spPr>
          <a:xfrm>
            <a:off x="2258728" y="1040399"/>
            <a:ext cx="9163493" cy="1"/>
          </a:xfrm>
          <a:prstGeom prst="line">
            <a:avLst/>
          </a:prstGeom>
          <a:ln w="38100">
            <a:solidFill>
              <a:srgbClr val="D93760"/>
            </a:solidFill>
            <a:miter/>
          </a:ln>
        </p:spPr>
        <p:txBody>
          <a:bodyPr lIns="60959" tIns="60959" rIns="60959" bIns="60959"/>
          <a:lstStyle/>
          <a:p>
            <a:pPr defTabSz="121920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451" name="image17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1678" y="2165955"/>
            <a:ext cx="5975201" cy="4225331"/>
          </a:xfrm>
          <a:prstGeom prst="rect">
            <a:avLst/>
          </a:prstGeom>
          <a:ln w="12700">
            <a:miter lim="400000"/>
          </a:ln>
          <a:effectLst>
            <a:outerShdw blurRad="762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452" name="image15.png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65794" y="1475473"/>
            <a:ext cx="5021672" cy="2626028"/>
          </a:xfrm>
          <a:prstGeom prst="rect">
            <a:avLst/>
          </a:prstGeom>
          <a:ln w="12700">
            <a:miter lim="400000"/>
          </a:ln>
          <a:effectLst>
            <a:outerShdw blurRad="76200" dist="25400" dir="5400000" rotWithShape="0">
              <a:srgbClr val="000000">
                <a:alpha val="5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9413701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/>
          <p:nvPr/>
        </p:nvSpPr>
        <p:spPr>
          <a:xfrm>
            <a:off x="2338999" y="56613"/>
            <a:ext cx="8784992" cy="481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21899" tIns="121899" rIns="121899" bIns="121899">
            <a:spAutoFit/>
          </a:bodyPr>
          <a:lstStyle/>
          <a:p>
            <a:pPr defTabSz="1219200">
              <a:defRPr sz="3400" b="1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dirty="0"/>
              <a:t>And a few more things to think about…</a:t>
            </a:r>
          </a:p>
          <a:p>
            <a:pPr defTabSz="1219200"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 dirty="0"/>
          </a:p>
          <a:p>
            <a:pPr marL="340894" indent="-340894" defTabSz="1219200">
              <a:buSzPct val="100000"/>
              <a:buChar char="•"/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dirty="0"/>
              <a:t>Where was it published? </a:t>
            </a:r>
          </a:p>
          <a:p>
            <a:pPr marL="340894" indent="-340894" defTabSz="1219200">
              <a:buSzPct val="100000"/>
              <a:buChar char="•"/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 dirty="0"/>
          </a:p>
          <a:p>
            <a:pPr marL="340894" indent="-340894" defTabSz="1219200">
              <a:buSzPct val="100000"/>
              <a:buChar char="•"/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dirty="0"/>
              <a:t>Is it a peer-reviewed source?</a:t>
            </a:r>
          </a:p>
          <a:p>
            <a:pPr defTabSz="1219200"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 dirty="0"/>
          </a:p>
          <a:p>
            <a:pPr marL="340894" indent="-340894" defTabSz="1219200">
              <a:buSzPct val="100000"/>
              <a:buChar char="•"/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dirty="0"/>
              <a:t>Who funded the work? </a:t>
            </a:r>
          </a:p>
          <a:p>
            <a:pPr marL="340894" indent="-340894" defTabSz="1219200">
              <a:buSzPct val="100000"/>
              <a:buChar char="•"/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 dirty="0"/>
          </a:p>
          <a:p>
            <a:pPr marL="340894" indent="-340894" defTabSz="1219200">
              <a:buSzPct val="100000"/>
              <a:buChar char="•"/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dirty="0"/>
              <a:t>Who carried it out?</a:t>
            </a:r>
          </a:p>
        </p:txBody>
      </p:sp>
    </p:spTree>
    <p:extLst>
      <p:ext uri="{BB962C8B-B14F-4D97-AF65-F5344CB8AC3E}">
        <p14:creationId xmlns:p14="http://schemas.microsoft.com/office/powerpoint/2010/main" val="4117818595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/>
          <p:nvPr/>
        </p:nvSpPr>
        <p:spPr>
          <a:xfrm>
            <a:off x="2338999" y="94713"/>
            <a:ext cx="9212391" cy="6647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21899" tIns="121899" rIns="121899" bIns="121899">
            <a:spAutoFit/>
          </a:bodyPr>
          <a:lstStyle/>
          <a:p>
            <a:pPr defTabSz="1219200"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sz="3200" dirty="0"/>
              <a:t>What measures were used? What does it ‘benefit’?</a:t>
            </a: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endParaRPr sz="3200" dirty="0">
              <a:solidFill>
                <a:srgbClr val="25346B"/>
              </a:solidFill>
            </a:endParaRP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sz="3200" dirty="0">
                <a:solidFill>
                  <a:srgbClr val="25346B"/>
                </a:solidFill>
              </a:rPr>
              <a:t>What was the methodology? Is it a one-off study, or has it been replicated?</a:t>
            </a: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endParaRPr sz="3200" dirty="0">
              <a:solidFill>
                <a:srgbClr val="25346B"/>
              </a:solidFill>
            </a:endParaRP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sz="3200" b="1" dirty="0">
                <a:solidFill>
                  <a:srgbClr val="25346B"/>
                </a:solidFill>
              </a:rPr>
              <a:t>Who was the research done with?</a:t>
            </a:r>
            <a:br>
              <a:rPr sz="3200" dirty="0">
                <a:solidFill>
                  <a:srgbClr val="25346B"/>
                </a:solidFill>
              </a:rPr>
            </a:br>
            <a:br>
              <a:rPr sz="3200" dirty="0">
                <a:solidFill>
                  <a:srgbClr val="25346B"/>
                </a:solidFill>
              </a:rPr>
            </a:br>
            <a:r>
              <a:rPr sz="3200" dirty="0">
                <a:solidFill>
                  <a:srgbClr val="25346B"/>
                </a:solidFill>
              </a:rPr>
              <a:t>What does this look like in practice? What were the ‘active ingredients’?</a:t>
            </a:r>
            <a:br>
              <a:rPr sz="3200" dirty="0">
                <a:solidFill>
                  <a:srgbClr val="25346B"/>
                </a:solidFill>
              </a:rPr>
            </a:br>
            <a:br>
              <a:rPr sz="3200" dirty="0">
                <a:solidFill>
                  <a:srgbClr val="25346B"/>
                </a:solidFill>
              </a:rPr>
            </a:br>
            <a:r>
              <a:rPr sz="3200" dirty="0">
                <a:solidFill>
                  <a:srgbClr val="25346B"/>
                </a:solidFill>
              </a:rPr>
              <a:t>How effective was it compared to the time taken?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/>
          <p:nvPr/>
        </p:nvSpPr>
        <p:spPr>
          <a:xfrm>
            <a:off x="2258733" y="264779"/>
            <a:ext cx="10458379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defTabSz="1219200">
              <a:lnSpc>
                <a:spcPct val="90000"/>
              </a:lnSpc>
              <a:defRPr sz="3600" b="1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Context matters</a:t>
            </a:r>
          </a:p>
        </p:txBody>
      </p:sp>
      <p:sp>
        <p:nvSpPr>
          <p:cNvPr id="409" name="Shape 409"/>
          <p:cNvSpPr/>
          <p:nvPr/>
        </p:nvSpPr>
        <p:spPr>
          <a:xfrm>
            <a:off x="2258728" y="1040399"/>
            <a:ext cx="3629047" cy="1"/>
          </a:xfrm>
          <a:prstGeom prst="line">
            <a:avLst/>
          </a:prstGeom>
          <a:ln w="38100">
            <a:solidFill>
              <a:srgbClr val="D93760"/>
            </a:solidFill>
            <a:miter/>
          </a:ln>
        </p:spPr>
        <p:txBody>
          <a:bodyPr lIns="60959" tIns="60959" rIns="60959" bIns="60959"/>
          <a:lstStyle/>
          <a:p>
            <a:pPr defTabSz="121920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410" name="Screenshot 2021-10-05 at 16.59.4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4504" y="1366870"/>
            <a:ext cx="6307173" cy="47054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" name="pasted-imag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100" y="196850"/>
            <a:ext cx="7543800" cy="6464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528326-A083-FF4B-949D-BFD7FA276569}"/>
              </a:ext>
            </a:extLst>
          </p:cNvPr>
          <p:cNvSpPr txBox="1"/>
          <p:nvPr/>
        </p:nvSpPr>
        <p:spPr>
          <a:xfrm>
            <a:off x="2672316" y="2459504"/>
            <a:ext cx="75065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Some of us are left-brained and some of us are right-brained</a:t>
            </a:r>
          </a:p>
          <a:p>
            <a:endParaRPr lang="en-US" sz="4000" dirty="0">
              <a:solidFill>
                <a:schemeClr val="tx1"/>
              </a:solidFill>
            </a:endParaRPr>
          </a:p>
          <a:p>
            <a:pPr algn="ctr"/>
            <a:r>
              <a:rPr lang="en-US" sz="4000" b="1" dirty="0">
                <a:solidFill>
                  <a:schemeClr val="tx1"/>
                </a:solidFill>
              </a:rPr>
              <a:t>True or False?</a:t>
            </a:r>
          </a:p>
        </p:txBody>
      </p:sp>
    </p:spTree>
    <p:extLst>
      <p:ext uri="{BB962C8B-B14F-4D97-AF65-F5344CB8AC3E}">
        <p14:creationId xmlns:p14="http://schemas.microsoft.com/office/powerpoint/2010/main" val="182338918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/>
          <p:nvPr/>
        </p:nvSpPr>
        <p:spPr>
          <a:xfrm>
            <a:off x="2338999" y="94713"/>
            <a:ext cx="9212391" cy="6647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21899" tIns="121899" rIns="121899" bIns="121899">
            <a:spAutoFit/>
          </a:bodyPr>
          <a:lstStyle/>
          <a:p>
            <a:pPr defTabSz="1219200"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sz="3200" dirty="0"/>
              <a:t>What measures were used? What does it ‘benefit’?</a:t>
            </a: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endParaRPr sz="3200" dirty="0">
              <a:solidFill>
                <a:srgbClr val="25346B"/>
              </a:solidFill>
            </a:endParaRP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sz="3200" dirty="0">
                <a:solidFill>
                  <a:srgbClr val="25346B"/>
                </a:solidFill>
              </a:rPr>
              <a:t>What was the methodology? Is it a one-off study, or has it been replicated?</a:t>
            </a: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endParaRPr sz="3200" dirty="0">
              <a:solidFill>
                <a:srgbClr val="25346B"/>
              </a:solidFill>
            </a:endParaRP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sz="3200" dirty="0">
                <a:solidFill>
                  <a:srgbClr val="25346B"/>
                </a:solidFill>
              </a:rPr>
              <a:t>Who was the research done with?</a:t>
            </a:r>
            <a:br>
              <a:rPr sz="3200" dirty="0">
                <a:solidFill>
                  <a:srgbClr val="25346B"/>
                </a:solidFill>
              </a:rPr>
            </a:br>
            <a:br>
              <a:rPr sz="3200" dirty="0">
                <a:solidFill>
                  <a:srgbClr val="25346B"/>
                </a:solidFill>
              </a:rPr>
            </a:br>
            <a:r>
              <a:rPr sz="3200" b="1" dirty="0">
                <a:solidFill>
                  <a:srgbClr val="25346B"/>
                </a:solidFill>
              </a:rPr>
              <a:t>What does this look like in practice? What were the ‘active ingredients’?</a:t>
            </a:r>
            <a:br>
              <a:rPr sz="3200" dirty="0">
                <a:solidFill>
                  <a:srgbClr val="25346B"/>
                </a:solidFill>
              </a:rPr>
            </a:br>
            <a:br>
              <a:rPr sz="3200" dirty="0">
                <a:solidFill>
                  <a:srgbClr val="25346B"/>
                </a:solidFill>
              </a:rPr>
            </a:br>
            <a:r>
              <a:rPr sz="3200" dirty="0">
                <a:solidFill>
                  <a:srgbClr val="25346B"/>
                </a:solidFill>
              </a:rPr>
              <a:t>How effective was it compared to the time taken?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/>
          <p:nvPr/>
        </p:nvSpPr>
        <p:spPr>
          <a:xfrm>
            <a:off x="2258733" y="264779"/>
            <a:ext cx="10458379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defTabSz="1219200">
              <a:lnSpc>
                <a:spcPct val="90000"/>
              </a:lnSpc>
              <a:defRPr sz="3600" b="1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The Bananarama Effect - Steve Higgins</a:t>
            </a:r>
          </a:p>
        </p:txBody>
      </p:sp>
      <p:sp>
        <p:nvSpPr>
          <p:cNvPr id="423" name="Shape 423"/>
          <p:cNvSpPr/>
          <p:nvPr/>
        </p:nvSpPr>
        <p:spPr>
          <a:xfrm>
            <a:off x="2258728" y="1040399"/>
            <a:ext cx="8260243" cy="1"/>
          </a:xfrm>
          <a:prstGeom prst="line">
            <a:avLst/>
          </a:prstGeom>
          <a:ln w="38100">
            <a:solidFill>
              <a:srgbClr val="D93760"/>
            </a:solidFill>
            <a:miter/>
          </a:ln>
        </p:spPr>
        <p:txBody>
          <a:bodyPr lIns="60959" tIns="60959" rIns="60959" bIns="60959"/>
          <a:lstStyle/>
          <a:p>
            <a:pPr defTabSz="121920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24" name="Shape 424"/>
          <p:cNvSpPr/>
          <p:nvPr/>
        </p:nvSpPr>
        <p:spPr>
          <a:xfrm>
            <a:off x="1489804" y="2889861"/>
            <a:ext cx="9212391" cy="2898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21899" tIns="121899" rIns="121899" bIns="121899">
            <a:spAutoFit/>
          </a:bodyPr>
          <a:lstStyle/>
          <a:p>
            <a:pPr>
              <a:defRPr sz="3733" i="1">
                <a:solidFill>
                  <a:srgbClr val="002061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“It ain’t what you do, </a:t>
            </a:r>
          </a:p>
          <a:p>
            <a:pPr>
              <a:defRPr sz="3733" i="1">
                <a:solidFill>
                  <a:srgbClr val="002061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it’s the way that you do it,</a:t>
            </a:r>
            <a:endParaRPr sz="1200">
              <a:solidFill>
                <a:srgbClr val="000000"/>
              </a:solidFill>
            </a:endParaRPr>
          </a:p>
          <a:p>
            <a:pPr>
              <a:defRPr sz="3733" i="1">
                <a:solidFill>
                  <a:srgbClr val="002061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That’s what gets results.”</a:t>
            </a:r>
            <a:endParaRPr sz="1200">
              <a:solidFill>
                <a:srgbClr val="000000"/>
              </a:solidFill>
            </a:endParaRPr>
          </a:p>
          <a:p>
            <a:pPr defTabSz="1219200"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 sz="1200">
              <a:solidFill>
                <a:srgbClr val="000000"/>
              </a:solidFill>
            </a:endParaRPr>
          </a:p>
        </p:txBody>
      </p:sp>
      <p:pic>
        <p:nvPicPr>
          <p:cNvPr id="425" name="pasted-imag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3683" y="2540000"/>
            <a:ext cx="4203701" cy="33458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/>
          <p:nvPr/>
        </p:nvSpPr>
        <p:spPr>
          <a:xfrm>
            <a:off x="2258733" y="264779"/>
            <a:ext cx="10458379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defTabSz="1219200">
              <a:lnSpc>
                <a:spcPct val="90000"/>
              </a:lnSpc>
              <a:defRPr sz="3600" b="1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Eton Mess - Stephen Lockyer</a:t>
            </a:r>
          </a:p>
        </p:txBody>
      </p:sp>
      <p:sp>
        <p:nvSpPr>
          <p:cNvPr id="430" name="Shape 430"/>
          <p:cNvSpPr/>
          <p:nvPr/>
        </p:nvSpPr>
        <p:spPr>
          <a:xfrm>
            <a:off x="2258728" y="1040399"/>
            <a:ext cx="6079123" cy="1"/>
          </a:xfrm>
          <a:prstGeom prst="line">
            <a:avLst/>
          </a:prstGeom>
          <a:ln w="38100">
            <a:solidFill>
              <a:srgbClr val="D93760"/>
            </a:solidFill>
            <a:miter/>
          </a:ln>
        </p:spPr>
        <p:txBody>
          <a:bodyPr lIns="60959" tIns="60959" rIns="60959" bIns="60959"/>
          <a:lstStyle/>
          <a:p>
            <a:pPr defTabSz="121920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431" name="pasted-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4621" y="1580210"/>
            <a:ext cx="6007338" cy="47867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xfrm>
            <a:off x="2681285" y="466716"/>
            <a:ext cx="6673291" cy="2334316"/>
          </a:xfrm>
          <a:prstGeom prst="rect">
            <a:avLst/>
          </a:prstGeom>
        </p:spPr>
        <p:txBody>
          <a:bodyPr lIns="89999" tIns="89999" rIns="89999" bIns="89999"/>
          <a:lstStyle>
            <a:lvl1pPr>
              <a:defRPr sz="4700" b="1" cap="all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 cap="none">
                <a:solidFill>
                  <a:srgbClr val="000000"/>
                </a:solidFill>
              </a:defRPr>
            </a:pPr>
            <a:r>
              <a:rPr lang="en-GB" sz="4700" b="1" cap="all" dirty="0">
                <a:solidFill>
                  <a:srgbClr val="25346B"/>
                </a:solidFill>
              </a:rPr>
              <a:t>LETHAL MUTATION…</a:t>
            </a:r>
            <a:endParaRPr sz="4700" b="1" cap="all" dirty="0">
              <a:solidFill>
                <a:srgbClr val="25346B"/>
              </a:solidFill>
            </a:endParaRPr>
          </a:p>
        </p:txBody>
      </p:sp>
      <p:sp>
        <p:nvSpPr>
          <p:cNvPr id="94" name="Shape 94"/>
          <p:cNvSpPr/>
          <p:nvPr/>
        </p:nvSpPr>
        <p:spPr>
          <a:xfrm flipV="1">
            <a:off x="2767128" y="1388169"/>
            <a:ext cx="5197777" cy="49112"/>
          </a:xfrm>
          <a:prstGeom prst="line">
            <a:avLst/>
          </a:prstGeom>
          <a:ln w="63500">
            <a:solidFill>
              <a:srgbClr val="EE7EA0"/>
            </a:solidFill>
            <a:miter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pic>
        <p:nvPicPr>
          <p:cNvPr id="4098" name="Picture 2" descr="Warning vector symbol | Free SVG">
            <a:extLst>
              <a:ext uri="{FF2B5EF4-FFF2-40B4-BE49-F238E27FC236}">
                <a16:creationId xmlns:a16="http://schemas.microsoft.com/office/drawing/2014/main" id="{7A0B359E-66BE-5244-B5D9-7D9C66CCF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486" y="1554590"/>
            <a:ext cx="4836694" cy="4836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60551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/>
          <p:nvPr/>
        </p:nvSpPr>
        <p:spPr>
          <a:xfrm>
            <a:off x="2338999" y="56613"/>
            <a:ext cx="8784992" cy="6647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21899" tIns="121899" rIns="121899" bIns="121899">
            <a:spAutoFit/>
          </a:bodyPr>
          <a:lstStyle/>
          <a:p>
            <a:pPr defTabSz="1219200"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sz="3200" dirty="0"/>
              <a:t>What measures were used? What does it ‘benefit’?</a:t>
            </a: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endParaRPr sz="3200" dirty="0">
              <a:solidFill>
                <a:srgbClr val="25346B"/>
              </a:solidFill>
            </a:endParaRP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sz="3200" dirty="0">
                <a:solidFill>
                  <a:srgbClr val="25346B"/>
                </a:solidFill>
              </a:rPr>
              <a:t>What was the methodology? Is it a one-off study, or has it been replicated?</a:t>
            </a: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endParaRPr sz="3200" dirty="0">
              <a:solidFill>
                <a:srgbClr val="25346B"/>
              </a:solidFill>
            </a:endParaRP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sz="3200" dirty="0">
                <a:solidFill>
                  <a:srgbClr val="25346B"/>
                </a:solidFill>
              </a:rPr>
              <a:t>Who was the research done with?</a:t>
            </a:r>
            <a:br>
              <a:rPr sz="3200" dirty="0">
                <a:solidFill>
                  <a:srgbClr val="25346B"/>
                </a:solidFill>
              </a:rPr>
            </a:br>
            <a:br>
              <a:rPr sz="3200" dirty="0">
                <a:solidFill>
                  <a:srgbClr val="25346B"/>
                </a:solidFill>
              </a:rPr>
            </a:br>
            <a:r>
              <a:rPr sz="3200" dirty="0">
                <a:solidFill>
                  <a:srgbClr val="25346B"/>
                </a:solidFill>
              </a:rPr>
              <a:t>What does this look like in practice? What were the ‘active ingredients’?</a:t>
            </a:r>
            <a:br>
              <a:rPr sz="3200" dirty="0">
                <a:solidFill>
                  <a:srgbClr val="25346B"/>
                </a:solidFill>
              </a:rPr>
            </a:br>
            <a:br>
              <a:rPr sz="3200" dirty="0">
                <a:solidFill>
                  <a:srgbClr val="25346B"/>
                </a:solidFill>
              </a:rPr>
            </a:br>
            <a:r>
              <a:rPr sz="3200" b="1" dirty="0">
                <a:solidFill>
                  <a:srgbClr val="25346B"/>
                </a:solidFill>
              </a:rPr>
              <a:t>How effective was it compared to the time taken?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Shape 439"/>
          <p:cNvSpPr/>
          <p:nvPr/>
        </p:nvSpPr>
        <p:spPr>
          <a:xfrm>
            <a:off x="2258733" y="264779"/>
            <a:ext cx="10458379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defTabSz="1219200">
              <a:lnSpc>
                <a:spcPct val="90000"/>
              </a:lnSpc>
              <a:defRPr sz="3600" b="1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Effectiveness and Efficiency</a:t>
            </a:r>
          </a:p>
        </p:txBody>
      </p:sp>
      <p:sp>
        <p:nvSpPr>
          <p:cNvPr id="440" name="Shape 440"/>
          <p:cNvSpPr/>
          <p:nvPr/>
        </p:nvSpPr>
        <p:spPr>
          <a:xfrm>
            <a:off x="2258728" y="1040399"/>
            <a:ext cx="6079123" cy="1"/>
          </a:xfrm>
          <a:prstGeom prst="line">
            <a:avLst/>
          </a:prstGeom>
          <a:ln w="38100">
            <a:solidFill>
              <a:srgbClr val="D93760"/>
            </a:solidFill>
            <a:miter/>
          </a:ln>
        </p:spPr>
        <p:txBody>
          <a:bodyPr lIns="60959" tIns="60959" rIns="60959" bIns="60959"/>
          <a:lstStyle/>
          <a:p>
            <a:pPr defTabSz="121920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441" name="pasted-imag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9699" y="1191180"/>
            <a:ext cx="4983303" cy="54908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05BD179-912C-E64F-A41A-14EFDF8EAB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143000"/>
            <a:ext cx="12192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289169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Shape 456"/>
          <p:cNvSpPr/>
          <p:nvPr/>
        </p:nvSpPr>
        <p:spPr>
          <a:xfrm>
            <a:off x="2135966" y="2199413"/>
            <a:ext cx="9469468" cy="2402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defTabSz="1219200">
              <a:lnSpc>
                <a:spcPct val="90000"/>
              </a:lnSpc>
              <a:defRPr sz="56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No evidence that starting a class by building a paper aeroplane helps learning</a:t>
            </a:r>
          </a:p>
        </p:txBody>
      </p:sp>
      <p:sp>
        <p:nvSpPr>
          <p:cNvPr id="457" name="Shape 457"/>
          <p:cNvSpPr/>
          <p:nvPr/>
        </p:nvSpPr>
        <p:spPr>
          <a:xfrm>
            <a:off x="3050362" y="5658966"/>
            <a:ext cx="5975201" cy="1"/>
          </a:xfrm>
          <a:prstGeom prst="line">
            <a:avLst/>
          </a:prstGeom>
          <a:ln w="38100">
            <a:solidFill>
              <a:srgbClr val="D93760"/>
            </a:solidFill>
            <a:miter/>
          </a:ln>
        </p:spPr>
        <p:txBody>
          <a:bodyPr lIns="60959" tIns="60959" rIns="60959" bIns="60959"/>
          <a:lstStyle/>
          <a:p>
            <a:pPr defTabSz="121920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58" name="Shape 458"/>
          <p:cNvSpPr/>
          <p:nvPr/>
        </p:nvSpPr>
        <p:spPr>
          <a:xfrm>
            <a:off x="2775922" y="904427"/>
            <a:ext cx="9053157" cy="462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290" tIns="34290" rIns="34290" bIns="34290" anchor="ctr">
            <a:normAutofit lnSpcReduction="10000"/>
          </a:bodyPr>
          <a:lstStyle>
            <a:lvl1pPr marL="270710" indent="-270710" defTabSz="914400">
              <a:spcBef>
                <a:spcPts val="1400"/>
              </a:spcBef>
              <a:buSzPct val="100000"/>
              <a:buChar char="•"/>
              <a:defRPr sz="2700">
                <a:solidFill>
                  <a:srgbClr val="283467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On the flip side…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/>
          <p:nvPr/>
        </p:nvSpPr>
        <p:spPr>
          <a:xfrm>
            <a:off x="2389799" y="103179"/>
            <a:ext cx="9212391" cy="63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21899" tIns="121899" rIns="121899" bIns="121899">
            <a:spAutoFit/>
          </a:bodyPr>
          <a:lstStyle/>
          <a:p>
            <a:pPr defTabSz="1219200"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Has no research been done, so we don’t know?</a:t>
            </a:r>
            <a:br/>
            <a:br/>
            <a:r>
              <a:t>Has research been done and is inconclusive?</a:t>
            </a:r>
            <a:br/>
            <a:br/>
            <a:r>
              <a:t>Has research been done and found it doesn’t make any difference?</a:t>
            </a:r>
          </a:p>
          <a:p>
            <a:pPr defTabSz="1219200"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endParaRPr sz="3400">
              <a:solidFill>
                <a:srgbClr val="25346B"/>
              </a:solidFill>
            </a:endParaRPr>
          </a:p>
          <a:p>
            <a:pPr defTabSz="1219200"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Has research been done and found it negatively affects learning?</a:t>
            </a:r>
            <a:br/>
            <a:br/>
            <a:r>
              <a:t>Why did anyone think it WOULD work?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09CD817-F096-D645-95D7-613E4DD2A3CB}"/>
              </a:ext>
            </a:extLst>
          </p:cNvPr>
          <p:cNvCxnSpPr>
            <a:cxnSpLocks/>
          </p:cNvCxnSpPr>
          <p:nvPr/>
        </p:nvCxnSpPr>
        <p:spPr>
          <a:xfrm>
            <a:off x="1898222" y="2059070"/>
            <a:ext cx="9338520" cy="0"/>
          </a:xfrm>
          <a:prstGeom prst="line">
            <a:avLst/>
          </a:prstGeom>
          <a:ln w="38100">
            <a:solidFill>
              <a:srgbClr val="EE7E9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545D2F4-818F-F34F-8778-F43AA6E43EDE}"/>
              </a:ext>
            </a:extLst>
          </p:cNvPr>
          <p:cNvCxnSpPr>
            <a:cxnSpLocks/>
          </p:cNvCxnSpPr>
          <p:nvPr/>
        </p:nvCxnSpPr>
        <p:spPr>
          <a:xfrm>
            <a:off x="1898222" y="3618853"/>
            <a:ext cx="9257837" cy="0"/>
          </a:xfrm>
          <a:prstGeom prst="line">
            <a:avLst/>
          </a:prstGeom>
          <a:ln w="38100">
            <a:solidFill>
              <a:srgbClr val="EE7E9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6BE16C0-58B5-D143-95A0-B7895EAB74BD}"/>
              </a:ext>
            </a:extLst>
          </p:cNvPr>
          <p:cNvSpPr txBox="1"/>
          <p:nvPr/>
        </p:nvSpPr>
        <p:spPr>
          <a:xfrm>
            <a:off x="1491679" y="2420803"/>
            <a:ext cx="101516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i="1" dirty="0">
                <a:solidFill>
                  <a:srgbClr val="00206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You can find research to back up any opinion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0DCD78-6CF4-9646-B93A-9B0439606A56}"/>
              </a:ext>
            </a:extLst>
          </p:cNvPr>
          <p:cNvCxnSpPr/>
          <p:nvPr/>
        </p:nvCxnSpPr>
        <p:spPr>
          <a:xfrm>
            <a:off x="2545976" y="4661647"/>
            <a:ext cx="69655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FC24D8D9-9CB4-894A-A7D0-6EF94705BA24}"/>
              </a:ext>
            </a:extLst>
          </p:cNvPr>
          <p:cNvSpPr/>
          <p:nvPr/>
        </p:nvSpPr>
        <p:spPr>
          <a:xfrm>
            <a:off x="5889811" y="4522694"/>
            <a:ext cx="277906" cy="27790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ED5A2D-ED0C-3346-BCCE-FDB41F6703B4}"/>
              </a:ext>
            </a:extLst>
          </p:cNvPr>
          <p:cNvSpPr/>
          <p:nvPr/>
        </p:nvSpPr>
        <p:spPr>
          <a:xfrm>
            <a:off x="2434297" y="4522694"/>
            <a:ext cx="277906" cy="27790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FE8F7EC-1A04-4144-A5A5-57DC18F79F32}"/>
              </a:ext>
            </a:extLst>
          </p:cNvPr>
          <p:cNvSpPr/>
          <p:nvPr/>
        </p:nvSpPr>
        <p:spPr>
          <a:xfrm>
            <a:off x="9345326" y="4522694"/>
            <a:ext cx="277906" cy="27790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49B64A6-E7F8-4E45-BF84-62FDB5D5F44A}"/>
              </a:ext>
            </a:extLst>
          </p:cNvPr>
          <p:cNvSpPr/>
          <p:nvPr/>
        </p:nvSpPr>
        <p:spPr>
          <a:xfrm>
            <a:off x="4162054" y="4522694"/>
            <a:ext cx="277906" cy="27790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3D15ACB-11FE-7D44-B7A8-663717199F9A}"/>
              </a:ext>
            </a:extLst>
          </p:cNvPr>
          <p:cNvSpPr/>
          <p:nvPr/>
        </p:nvSpPr>
        <p:spPr>
          <a:xfrm>
            <a:off x="7613089" y="4522694"/>
            <a:ext cx="277906" cy="27790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417C89-AC3B-5D4B-B46D-2C75188CE771}"/>
              </a:ext>
            </a:extLst>
          </p:cNvPr>
          <p:cNvSpPr txBox="1"/>
          <p:nvPr/>
        </p:nvSpPr>
        <p:spPr>
          <a:xfrm>
            <a:off x="1993620" y="5019365"/>
            <a:ext cx="1104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Strongly Disagree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21B8C0-C967-3D44-A6A9-0C6F6EB1E112}"/>
              </a:ext>
            </a:extLst>
          </p:cNvPr>
          <p:cNvSpPr txBox="1"/>
          <p:nvPr/>
        </p:nvSpPr>
        <p:spPr>
          <a:xfrm>
            <a:off x="3669246" y="5052935"/>
            <a:ext cx="1264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Disagree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689C0D-1F09-ED4B-BD53-625585400E1A}"/>
              </a:ext>
            </a:extLst>
          </p:cNvPr>
          <p:cNvSpPr txBox="1"/>
          <p:nvPr/>
        </p:nvSpPr>
        <p:spPr>
          <a:xfrm>
            <a:off x="5559067" y="5034753"/>
            <a:ext cx="942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Neutral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99F25C-1766-914D-BC47-7819C2A1A3FD}"/>
              </a:ext>
            </a:extLst>
          </p:cNvPr>
          <p:cNvSpPr txBox="1"/>
          <p:nvPr/>
        </p:nvSpPr>
        <p:spPr>
          <a:xfrm>
            <a:off x="7280559" y="5034753"/>
            <a:ext cx="942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Agree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1CEBD7-4D2E-6E40-B539-527E66AF1494}"/>
              </a:ext>
            </a:extLst>
          </p:cNvPr>
          <p:cNvSpPr txBox="1"/>
          <p:nvPr/>
        </p:nvSpPr>
        <p:spPr>
          <a:xfrm>
            <a:off x="8891487" y="5019364"/>
            <a:ext cx="1185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Strongly Agree</a:t>
            </a:r>
          </a:p>
        </p:txBody>
      </p:sp>
    </p:spTree>
    <p:extLst>
      <p:ext uri="{BB962C8B-B14F-4D97-AF65-F5344CB8AC3E}">
        <p14:creationId xmlns:p14="http://schemas.microsoft.com/office/powerpoint/2010/main" val="193754713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528326-A083-FF4B-949D-BFD7FA276569}"/>
              </a:ext>
            </a:extLst>
          </p:cNvPr>
          <p:cNvSpPr txBox="1"/>
          <p:nvPr/>
        </p:nvSpPr>
        <p:spPr>
          <a:xfrm>
            <a:off x="2672316" y="2459504"/>
            <a:ext cx="75065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Some of us are left-brained and some of us are right-brained</a:t>
            </a:r>
          </a:p>
          <a:p>
            <a:endParaRPr lang="en-US" sz="4000" dirty="0">
              <a:solidFill>
                <a:schemeClr val="tx1"/>
              </a:solidFill>
            </a:endParaRPr>
          </a:p>
          <a:p>
            <a:pPr algn="ctr"/>
            <a:r>
              <a:rPr lang="en-US" sz="4000" b="1" dirty="0">
                <a:solidFill>
                  <a:schemeClr val="tx1"/>
                </a:solidFill>
              </a:rPr>
              <a:t>True or </a:t>
            </a:r>
            <a:r>
              <a:rPr lang="en-US" sz="4000" b="1" dirty="0">
                <a:solidFill>
                  <a:srgbClr val="FF0000"/>
                </a:solidFill>
              </a:rPr>
              <a:t>False</a:t>
            </a:r>
            <a:r>
              <a:rPr lang="en-US" sz="4000" b="1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7150809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Shape 466"/>
          <p:cNvSpPr/>
          <p:nvPr/>
        </p:nvSpPr>
        <p:spPr>
          <a:xfrm>
            <a:off x="2258733" y="264779"/>
            <a:ext cx="10458379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defTabSz="1219200">
              <a:lnSpc>
                <a:spcPct val="90000"/>
              </a:lnSpc>
              <a:defRPr sz="3600" b="1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Recognising Biases</a:t>
            </a:r>
          </a:p>
        </p:txBody>
      </p:sp>
      <p:sp>
        <p:nvSpPr>
          <p:cNvPr id="467" name="Shape 467"/>
          <p:cNvSpPr/>
          <p:nvPr/>
        </p:nvSpPr>
        <p:spPr>
          <a:xfrm>
            <a:off x="2258728" y="1040399"/>
            <a:ext cx="4015478" cy="1"/>
          </a:xfrm>
          <a:prstGeom prst="line">
            <a:avLst/>
          </a:prstGeom>
          <a:ln w="38100">
            <a:solidFill>
              <a:srgbClr val="D93760"/>
            </a:solidFill>
            <a:miter/>
          </a:ln>
        </p:spPr>
        <p:txBody>
          <a:bodyPr lIns="60959" tIns="60959" rIns="60959" bIns="60959"/>
          <a:lstStyle/>
          <a:p>
            <a:pPr defTabSz="121920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468" name="Screenshot 2021-07-16 at 09.52.3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0408" y="1576251"/>
            <a:ext cx="5644479" cy="3931631"/>
          </a:xfrm>
          <a:prstGeom prst="rect">
            <a:avLst/>
          </a:prstGeom>
          <a:ln w="12700">
            <a:miter lim="400000"/>
          </a:ln>
        </p:spPr>
      </p:pic>
      <p:sp>
        <p:nvSpPr>
          <p:cNvPr id="469" name="Shape 469"/>
          <p:cNvSpPr/>
          <p:nvPr/>
        </p:nvSpPr>
        <p:spPr>
          <a:xfrm>
            <a:off x="1245243" y="2363769"/>
            <a:ext cx="4203701" cy="125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21899" tIns="121899" rIns="121899" bIns="121899">
            <a:spAutoFit/>
          </a:bodyPr>
          <a:lstStyle/>
          <a:p>
            <a:pPr marL="340894" indent="-340894" defTabSz="1219200">
              <a:buSzPct val="100000"/>
              <a:buChar char="•"/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Confirmation bias</a:t>
            </a:r>
          </a:p>
          <a:p>
            <a:pPr marL="340894" indent="-340894" defTabSz="1219200">
              <a:buSzPct val="100000"/>
              <a:buChar char="•"/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Publication bias</a:t>
            </a:r>
          </a:p>
        </p:txBody>
      </p:sp>
    </p:spTree>
    <p:extLst>
      <p:ext uri="{BB962C8B-B14F-4D97-AF65-F5344CB8AC3E}">
        <p14:creationId xmlns:p14="http://schemas.microsoft.com/office/powerpoint/2010/main" val="1461592748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xfrm>
            <a:off x="3162550" y="2550599"/>
            <a:ext cx="8363703" cy="2334316"/>
          </a:xfrm>
          <a:prstGeom prst="rect">
            <a:avLst/>
          </a:prstGeom>
        </p:spPr>
        <p:txBody>
          <a:bodyPr lIns="89999" tIns="89999" rIns="89999" bIns="89999"/>
          <a:lstStyle>
            <a:lvl1pPr>
              <a:defRPr sz="4700" b="1" cap="all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 cap="none">
                <a:solidFill>
                  <a:srgbClr val="000000"/>
                </a:solidFill>
              </a:defRPr>
            </a:pPr>
            <a:r>
              <a:rPr lang="en-GB" sz="4700" b="1" cap="all" dirty="0">
                <a:solidFill>
                  <a:srgbClr val="25346B"/>
                </a:solidFill>
              </a:rPr>
              <a:t>Where are we at with evidence-informed teaching?</a:t>
            </a:r>
            <a:endParaRPr sz="4700" b="1" cap="all" dirty="0">
              <a:solidFill>
                <a:srgbClr val="25346B"/>
              </a:solidFill>
            </a:endParaRPr>
          </a:p>
        </p:txBody>
      </p:sp>
      <p:sp>
        <p:nvSpPr>
          <p:cNvPr id="94" name="Shape 94"/>
          <p:cNvSpPr/>
          <p:nvPr/>
        </p:nvSpPr>
        <p:spPr>
          <a:xfrm flipV="1">
            <a:off x="3162550" y="4748123"/>
            <a:ext cx="6512791" cy="37938"/>
          </a:xfrm>
          <a:prstGeom prst="line">
            <a:avLst/>
          </a:prstGeom>
          <a:ln w="63500">
            <a:solidFill>
              <a:srgbClr val="EE7EA0"/>
            </a:solidFill>
            <a:miter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8946350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E007C98-0280-7C4F-AE4E-F7E37B5251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478"/>
          <a:stretch/>
        </p:blipFill>
        <p:spPr>
          <a:xfrm>
            <a:off x="1422400" y="0"/>
            <a:ext cx="9347200" cy="3089441"/>
          </a:xfrm>
          <a:prstGeom prst="rect">
            <a:avLst/>
          </a:prstGeom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084ED73C-E18F-7246-BEC1-E8A38AE5E1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0920"/>
          <a:stretch/>
        </p:blipFill>
        <p:spPr>
          <a:xfrm>
            <a:off x="1422400" y="2716464"/>
            <a:ext cx="9347200" cy="3570705"/>
          </a:xfrm>
          <a:prstGeom prst="rect">
            <a:avLst/>
          </a:prstGeom>
        </p:spPr>
      </p:pic>
      <p:sp>
        <p:nvSpPr>
          <p:cNvPr id="8" name="Shape 72">
            <a:extLst>
              <a:ext uri="{FF2B5EF4-FFF2-40B4-BE49-F238E27FC236}">
                <a16:creationId xmlns:a16="http://schemas.microsoft.com/office/drawing/2014/main" id="{95172E1F-728B-5F40-A8E9-4E76F7FBCD9F}"/>
              </a:ext>
            </a:extLst>
          </p:cNvPr>
          <p:cNvSpPr/>
          <p:nvPr/>
        </p:nvSpPr>
        <p:spPr>
          <a:xfrm>
            <a:off x="1398337" y="6359358"/>
            <a:ext cx="9101891" cy="551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89999" tIns="89999" rIns="89999" bIns="89999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en-GB" sz="2400" dirty="0"/>
              <a:t>NFER, 2017</a:t>
            </a:r>
          </a:p>
        </p:txBody>
      </p:sp>
    </p:spTree>
    <p:extLst>
      <p:ext uri="{BB962C8B-B14F-4D97-AF65-F5344CB8AC3E}">
        <p14:creationId xmlns:p14="http://schemas.microsoft.com/office/powerpoint/2010/main" val="1040888748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imeline&#10;&#10;Description automatically generated">
            <a:extLst>
              <a:ext uri="{FF2B5EF4-FFF2-40B4-BE49-F238E27FC236}">
                <a16:creationId xmlns:a16="http://schemas.microsoft.com/office/drawing/2014/main" id="{879C2729-3A55-3348-99BA-0F7F07CD7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063" y="820592"/>
            <a:ext cx="5291938" cy="521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016062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BE15629C-5A9C-FF4D-BD7A-E58554CF891E}"/>
              </a:ext>
            </a:extLst>
          </p:cNvPr>
          <p:cNvSpPr/>
          <p:nvPr/>
        </p:nvSpPr>
        <p:spPr>
          <a:xfrm>
            <a:off x="2862402" y="264695"/>
            <a:ext cx="7220061" cy="5895474"/>
          </a:xfrm>
          <a:prstGeom prst="roundRect">
            <a:avLst/>
          </a:prstGeom>
          <a:solidFill>
            <a:srgbClr val="EE7E9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F6BBF23-819A-CD4A-AB09-5260D4D4136F}"/>
              </a:ext>
            </a:extLst>
          </p:cNvPr>
          <p:cNvSpPr/>
          <p:nvPr/>
        </p:nvSpPr>
        <p:spPr>
          <a:xfrm>
            <a:off x="3344778" y="620503"/>
            <a:ext cx="2951751" cy="3776227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Evidence-informed professional learning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773CBB28-5C5D-744B-A947-4F0DA7EED36F}"/>
              </a:ext>
            </a:extLst>
          </p:cNvPr>
          <p:cNvSpPr/>
          <p:nvPr/>
        </p:nvSpPr>
        <p:spPr>
          <a:xfrm>
            <a:off x="3344779" y="4547938"/>
            <a:ext cx="6256422" cy="1167006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Evidence-informed school leadership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09674CB-2B04-5545-AFD5-22060DC684A9}"/>
              </a:ext>
            </a:extLst>
          </p:cNvPr>
          <p:cNvSpPr/>
          <p:nvPr/>
        </p:nvSpPr>
        <p:spPr>
          <a:xfrm>
            <a:off x="6713620" y="620503"/>
            <a:ext cx="2909971" cy="3776226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Support and promotion of evidence-engagement</a:t>
            </a:r>
          </a:p>
        </p:txBody>
      </p:sp>
    </p:spTree>
    <p:extLst>
      <p:ext uri="{BB962C8B-B14F-4D97-AF65-F5344CB8AC3E}">
        <p14:creationId xmlns:p14="http://schemas.microsoft.com/office/powerpoint/2010/main" val="3329029119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D39DBFB-4388-F448-A6FF-26E0CF169747}"/>
              </a:ext>
            </a:extLst>
          </p:cNvPr>
          <p:cNvSpPr/>
          <p:nvPr/>
        </p:nvSpPr>
        <p:spPr>
          <a:xfrm>
            <a:off x="1507762" y="169164"/>
            <a:ext cx="9577533" cy="65196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3200" dirty="0"/>
              <a:t>Wider</a:t>
            </a:r>
          </a:p>
          <a:p>
            <a:r>
              <a:rPr lang="en-US" sz="3200" dirty="0"/>
              <a:t>education</a:t>
            </a:r>
          </a:p>
          <a:p>
            <a:r>
              <a:rPr lang="en-US" sz="3200" dirty="0"/>
              <a:t>system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BE15629C-5A9C-FF4D-BD7A-E58554CF891E}"/>
              </a:ext>
            </a:extLst>
          </p:cNvPr>
          <p:cNvSpPr/>
          <p:nvPr/>
        </p:nvSpPr>
        <p:spPr>
          <a:xfrm>
            <a:off x="3660424" y="464200"/>
            <a:ext cx="7220061" cy="5895474"/>
          </a:xfrm>
          <a:prstGeom prst="roundRect">
            <a:avLst/>
          </a:prstGeom>
          <a:solidFill>
            <a:srgbClr val="EE7E9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F6BBF23-819A-CD4A-AB09-5260D4D4136F}"/>
              </a:ext>
            </a:extLst>
          </p:cNvPr>
          <p:cNvSpPr/>
          <p:nvPr/>
        </p:nvSpPr>
        <p:spPr>
          <a:xfrm>
            <a:off x="4142800" y="820008"/>
            <a:ext cx="2951751" cy="3776227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Evidence-informed professional learning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773CBB28-5C5D-744B-A947-4F0DA7EED36F}"/>
              </a:ext>
            </a:extLst>
          </p:cNvPr>
          <p:cNvSpPr/>
          <p:nvPr/>
        </p:nvSpPr>
        <p:spPr>
          <a:xfrm>
            <a:off x="4142801" y="4747443"/>
            <a:ext cx="6256422" cy="1167006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Evidence-informed school leadership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09674CB-2B04-5545-AFD5-22060DC684A9}"/>
              </a:ext>
            </a:extLst>
          </p:cNvPr>
          <p:cNvSpPr/>
          <p:nvPr/>
        </p:nvSpPr>
        <p:spPr>
          <a:xfrm>
            <a:off x="7511642" y="820008"/>
            <a:ext cx="2909971" cy="3776226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Support and promotion of evidence-engagement</a:t>
            </a:r>
          </a:p>
        </p:txBody>
      </p:sp>
    </p:spTree>
    <p:extLst>
      <p:ext uri="{BB962C8B-B14F-4D97-AF65-F5344CB8AC3E}">
        <p14:creationId xmlns:p14="http://schemas.microsoft.com/office/powerpoint/2010/main" val="1083004787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wn Arrow 5">
            <a:extLst>
              <a:ext uri="{FF2B5EF4-FFF2-40B4-BE49-F238E27FC236}">
                <a16:creationId xmlns:a16="http://schemas.microsoft.com/office/drawing/2014/main" id="{9C587D05-1913-A043-8044-9E5363AD6A4A}"/>
              </a:ext>
            </a:extLst>
          </p:cNvPr>
          <p:cNvSpPr/>
          <p:nvPr/>
        </p:nvSpPr>
        <p:spPr>
          <a:xfrm>
            <a:off x="1780438" y="1666535"/>
            <a:ext cx="2454442" cy="3524929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>
            <a:extLst>
              <a:ext uri="{FF2B5EF4-FFF2-40B4-BE49-F238E27FC236}">
                <a16:creationId xmlns:a16="http://schemas.microsoft.com/office/drawing/2014/main" id="{5E735F30-5763-0A45-913F-3325E4FE06D3}"/>
              </a:ext>
            </a:extLst>
          </p:cNvPr>
          <p:cNvSpPr/>
          <p:nvPr/>
        </p:nvSpPr>
        <p:spPr>
          <a:xfrm rot="10800000">
            <a:off x="9545054" y="1281813"/>
            <a:ext cx="2454442" cy="3524929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1553FBC-0242-224F-9175-E8D7D2209CA6}"/>
              </a:ext>
            </a:extLst>
          </p:cNvPr>
          <p:cNvSpPr txBox="1"/>
          <p:nvPr/>
        </p:nvSpPr>
        <p:spPr>
          <a:xfrm>
            <a:off x="4234880" y="2659558"/>
            <a:ext cx="95533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i="1" dirty="0">
                <a:solidFill>
                  <a:srgbClr val="00206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Top down vs bottom up</a:t>
            </a:r>
          </a:p>
        </p:txBody>
      </p:sp>
    </p:spTree>
    <p:extLst>
      <p:ext uri="{BB962C8B-B14F-4D97-AF65-F5344CB8AC3E}">
        <p14:creationId xmlns:p14="http://schemas.microsoft.com/office/powerpoint/2010/main" val="2699834407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1F19665F-CF89-0440-AFAF-5F732B023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62" y="2440859"/>
            <a:ext cx="5035909" cy="3776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2CEF7B60-0727-604E-A6DD-6891C91849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3943" y="165471"/>
            <a:ext cx="5615537" cy="2363205"/>
          </a:xfrm>
          <a:prstGeom prst="rect">
            <a:avLst/>
          </a:prstGeom>
        </p:spPr>
      </p:pic>
      <p:pic>
        <p:nvPicPr>
          <p:cNvPr id="6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1FF9CA17-A073-594F-842E-05CB81D60D5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4759"/>
          <a:stretch/>
        </p:blipFill>
        <p:spPr>
          <a:xfrm>
            <a:off x="5810871" y="3186733"/>
            <a:ext cx="5359400" cy="256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073585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xfrm>
            <a:off x="2681285" y="466716"/>
            <a:ext cx="6673291" cy="2334316"/>
          </a:xfrm>
          <a:prstGeom prst="rect">
            <a:avLst/>
          </a:prstGeom>
        </p:spPr>
        <p:txBody>
          <a:bodyPr lIns="89999" tIns="89999" rIns="89999" bIns="89999"/>
          <a:lstStyle>
            <a:lvl1pPr>
              <a:defRPr sz="4700" b="1" cap="all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 cap="none">
                <a:solidFill>
                  <a:srgbClr val="000000"/>
                </a:solidFill>
              </a:defRPr>
            </a:pPr>
            <a:r>
              <a:rPr lang="en-GB" sz="4700" b="1" cap="all" dirty="0">
                <a:solidFill>
                  <a:srgbClr val="25346B"/>
                </a:solidFill>
              </a:rPr>
              <a:t>LETHAL MUTATION…</a:t>
            </a:r>
            <a:endParaRPr sz="4700" b="1" cap="all" dirty="0">
              <a:solidFill>
                <a:srgbClr val="25346B"/>
              </a:solidFill>
            </a:endParaRPr>
          </a:p>
        </p:txBody>
      </p:sp>
      <p:sp>
        <p:nvSpPr>
          <p:cNvPr id="94" name="Shape 94"/>
          <p:cNvSpPr/>
          <p:nvPr/>
        </p:nvSpPr>
        <p:spPr>
          <a:xfrm flipV="1">
            <a:off x="2767128" y="1388169"/>
            <a:ext cx="5197777" cy="49112"/>
          </a:xfrm>
          <a:prstGeom prst="line">
            <a:avLst/>
          </a:prstGeom>
          <a:ln w="63500">
            <a:solidFill>
              <a:srgbClr val="EE7EA0"/>
            </a:solidFill>
            <a:miter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pic>
        <p:nvPicPr>
          <p:cNvPr id="4098" name="Picture 2" descr="Warning vector symbol | Free SVG">
            <a:extLst>
              <a:ext uri="{FF2B5EF4-FFF2-40B4-BE49-F238E27FC236}">
                <a16:creationId xmlns:a16="http://schemas.microsoft.com/office/drawing/2014/main" id="{7A0B359E-66BE-5244-B5D9-7D9C66CCF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486" y="1554590"/>
            <a:ext cx="4836694" cy="4836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675855"/>
      </p:ext>
    </p:extLst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" name="pasted-imag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100" y="196850"/>
            <a:ext cx="7543800" cy="64643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7424559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FC13F6-B1DC-D842-9DE1-D4DE3B14CADA}"/>
              </a:ext>
            </a:extLst>
          </p:cNvPr>
          <p:cNvSpPr/>
          <p:nvPr/>
        </p:nvSpPr>
        <p:spPr>
          <a:xfrm>
            <a:off x="2025067" y="1835041"/>
            <a:ext cx="78990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Is self-quizzing on a chapter you have read more effective, less effective, or about as effective as re-reading the chapter?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>
                <a:solidFill>
                  <a:schemeClr val="tx1"/>
                </a:solidFill>
              </a:rPr>
              <a:t>A) More effective </a:t>
            </a:r>
          </a:p>
          <a:p>
            <a:r>
              <a:rPr lang="en-GB" sz="2400" dirty="0">
                <a:solidFill>
                  <a:schemeClr val="tx1"/>
                </a:solidFill>
              </a:rPr>
              <a:t>B) Less effective </a:t>
            </a:r>
          </a:p>
          <a:p>
            <a:r>
              <a:rPr lang="en-GB" sz="2400" dirty="0">
                <a:solidFill>
                  <a:schemeClr val="tx1"/>
                </a:solidFill>
              </a:rPr>
              <a:t>C) About as effective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605434"/>
      </p:ext>
    </p:extLst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>
            <a:spLocks noGrp="1"/>
          </p:cNvSpPr>
          <p:nvPr>
            <p:ph type="body" sz="quarter" idx="1"/>
          </p:nvPr>
        </p:nvSpPr>
        <p:spPr>
          <a:xfrm>
            <a:off x="2165961" y="1582978"/>
            <a:ext cx="6221591" cy="1160222"/>
          </a:xfrm>
          <a:prstGeom prst="rect">
            <a:avLst/>
          </a:prstGeom>
        </p:spPr>
        <p:txBody>
          <a:bodyPr/>
          <a:lstStyle>
            <a:lvl1pPr defTabSz="722376">
              <a:spcBef>
                <a:spcPts val="700"/>
              </a:spcBef>
              <a:defRPr sz="2923"/>
            </a:lvl1pPr>
          </a:lstStyle>
          <a:p>
            <a:r>
              <a:t>The Chartered College of teaching</a:t>
            </a:r>
          </a:p>
        </p:txBody>
      </p:sp>
      <p:sp>
        <p:nvSpPr>
          <p:cNvPr id="474" name="Shape 474"/>
          <p:cNvSpPr>
            <a:spLocks noGrp="1"/>
          </p:cNvSpPr>
          <p:nvPr>
            <p:ph type="body" idx="13"/>
          </p:nvPr>
        </p:nvSpPr>
        <p:spPr>
          <a:xfrm>
            <a:off x="2106326" y="3118031"/>
            <a:ext cx="5822951" cy="62193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marL="0" indent="0" defTabSz="896111">
              <a:spcBef>
                <a:spcPts val="900"/>
              </a:spcBef>
              <a:buSzTx/>
              <a:buFontTx/>
              <a:buNone/>
              <a:defRPr sz="2548">
                <a:solidFill>
                  <a:srgbClr val="25346B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t>Your Professional Body</a:t>
            </a:r>
          </a:p>
        </p:txBody>
      </p:sp>
      <p:sp>
        <p:nvSpPr>
          <p:cNvPr id="475" name="Shape 475"/>
          <p:cNvSpPr>
            <a:spLocks noGrp="1"/>
          </p:cNvSpPr>
          <p:nvPr>
            <p:ph type="body" idx="14"/>
          </p:nvPr>
        </p:nvSpPr>
        <p:spPr>
          <a:xfrm>
            <a:off x="2106327" y="3830642"/>
            <a:ext cx="6620231" cy="253040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indent="0" defTabSz="886968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328">
                <a:solidFill>
                  <a:srgbClr val="31467E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We celebrate, support and connect teachers to provide world-class education benefiting pupils and society. </a:t>
            </a:r>
          </a:p>
          <a:p>
            <a:pPr marL="0" indent="0" defTabSz="886968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328">
                <a:solidFill>
                  <a:srgbClr val="31467E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endParaRPr/>
          </a:p>
          <a:p>
            <a:pPr marL="0" indent="0" defTabSz="886968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328">
                <a:solidFill>
                  <a:srgbClr val="31467E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t>Together we will raise the status of the teaching profession.</a:t>
            </a:r>
          </a:p>
        </p:txBody>
      </p:sp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>
            <a:spLocks noGrp="1"/>
          </p:cNvSpPr>
          <p:nvPr>
            <p:ph type="body" sz="quarter" idx="1"/>
          </p:nvPr>
        </p:nvSpPr>
        <p:spPr>
          <a:xfrm>
            <a:off x="2677783" y="695315"/>
            <a:ext cx="7260427" cy="682963"/>
          </a:xfrm>
          <a:prstGeom prst="rect">
            <a:avLst/>
          </a:prstGeom>
        </p:spPr>
        <p:txBody>
          <a:bodyPr lIns="89999" tIns="89999" rIns="89999" bIns="89999">
            <a:normAutofit lnSpcReduction="10000"/>
          </a:bodyPr>
          <a:lstStyle>
            <a:lvl1pPr defTabSz="768095">
              <a:lnSpc>
                <a:spcPct val="100000"/>
              </a:lnSpc>
              <a:spcBef>
                <a:spcPts val="800"/>
              </a:spcBef>
              <a:defRPr sz="3359" b="1" cap="all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the early career hub</a:t>
            </a:r>
          </a:p>
        </p:txBody>
      </p:sp>
      <p:sp>
        <p:nvSpPr>
          <p:cNvPr id="313" name="Shape 313"/>
          <p:cNvSpPr/>
          <p:nvPr/>
        </p:nvSpPr>
        <p:spPr>
          <a:xfrm>
            <a:off x="2771996" y="1437281"/>
            <a:ext cx="4771446" cy="1"/>
          </a:xfrm>
          <a:prstGeom prst="line">
            <a:avLst/>
          </a:prstGeom>
          <a:ln w="63500">
            <a:solidFill>
              <a:srgbClr val="EE7EA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314" name="Screenshot 2021-05-26 at 21.33.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5863" y="1743318"/>
            <a:ext cx="8348092" cy="41071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>
            <a:spLocks noGrp="1"/>
          </p:cNvSpPr>
          <p:nvPr>
            <p:ph type="body" sz="quarter" idx="1"/>
          </p:nvPr>
        </p:nvSpPr>
        <p:spPr>
          <a:xfrm>
            <a:off x="2677783" y="695315"/>
            <a:ext cx="8914517" cy="838557"/>
          </a:xfrm>
          <a:prstGeom prst="rect">
            <a:avLst/>
          </a:prstGeom>
        </p:spPr>
        <p:txBody>
          <a:bodyPr lIns="89999" tIns="89999" rIns="89999" bIns="89999"/>
          <a:lstStyle>
            <a:lvl1pPr defTabSz="749808">
              <a:lnSpc>
                <a:spcPct val="100000"/>
              </a:lnSpc>
              <a:spcBef>
                <a:spcPts val="800"/>
              </a:spcBef>
              <a:defRPr sz="3280" b="1" cap="all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the early career framework handbook</a:t>
            </a:r>
          </a:p>
        </p:txBody>
      </p:sp>
      <p:sp>
        <p:nvSpPr>
          <p:cNvPr id="319" name="Shape 319"/>
          <p:cNvSpPr/>
          <p:nvPr/>
        </p:nvSpPr>
        <p:spPr>
          <a:xfrm>
            <a:off x="2771996" y="1437281"/>
            <a:ext cx="8726091" cy="1"/>
          </a:xfrm>
          <a:prstGeom prst="line">
            <a:avLst/>
          </a:prstGeom>
          <a:ln w="63500">
            <a:solidFill>
              <a:srgbClr val="EE7EA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320" name="ec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478" y="2123167"/>
            <a:ext cx="3280087" cy="40395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>
            <a:spLocks noGrp="1"/>
          </p:cNvSpPr>
          <p:nvPr>
            <p:ph type="body" sz="quarter" idx="1"/>
          </p:nvPr>
        </p:nvSpPr>
        <p:spPr>
          <a:xfrm>
            <a:off x="2677783" y="695315"/>
            <a:ext cx="8914517" cy="838557"/>
          </a:xfrm>
          <a:prstGeom prst="rect">
            <a:avLst/>
          </a:prstGeom>
        </p:spPr>
        <p:txBody>
          <a:bodyPr lIns="89999" tIns="89999" rIns="89999" bIns="89999"/>
          <a:lstStyle>
            <a:lvl1pPr>
              <a:lnSpc>
                <a:spcPct val="100000"/>
              </a:lnSpc>
              <a:defRPr sz="4000" b="1" cap="all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the early career FESTIVAL</a:t>
            </a:r>
          </a:p>
        </p:txBody>
      </p:sp>
      <p:sp>
        <p:nvSpPr>
          <p:cNvPr id="325" name="Shape 325"/>
          <p:cNvSpPr/>
          <p:nvPr/>
        </p:nvSpPr>
        <p:spPr>
          <a:xfrm>
            <a:off x="2810096" y="1643235"/>
            <a:ext cx="6879776" cy="1"/>
          </a:xfrm>
          <a:prstGeom prst="line">
            <a:avLst/>
          </a:prstGeom>
          <a:ln w="63500">
            <a:solidFill>
              <a:srgbClr val="EE7EA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326" name="pasted-image.tiff"/>
          <p:cNvPicPr>
            <a:picLocks noChangeAspect="1"/>
          </p:cNvPicPr>
          <p:nvPr/>
        </p:nvPicPr>
        <p:blipFill>
          <a:blip r:embed="rId3"/>
          <a:srcRect b="10267"/>
          <a:stretch>
            <a:fillRect/>
          </a:stretch>
        </p:blipFill>
        <p:spPr>
          <a:xfrm>
            <a:off x="3183466" y="1879600"/>
            <a:ext cx="7043160" cy="35549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6" name="image16.jpeg" descr="https://pbs.twimg.com/media/Ds7ZMaFXQAAu8Yj.jpg:lar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274" y="-103685"/>
            <a:ext cx="12376330" cy="69616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Screenshot 2021-06-21 at 12.40.1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188" y="-60428"/>
            <a:ext cx="12260376" cy="6705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5" name="Screenshot 2021-06-21 at 12.40.3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700" y="3739129"/>
            <a:ext cx="12260375" cy="67432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5" name="image17.png" descr="Logo, company name&#10;&#10;Description automatically generat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046" y="1856963"/>
            <a:ext cx="9526780" cy="3931473"/>
          </a:xfrm>
          <a:prstGeom prst="rect">
            <a:avLst/>
          </a:prstGeom>
          <a:ln w="12700">
            <a:miter lim="400000"/>
          </a:ln>
        </p:spPr>
      </p:pic>
      <p:sp>
        <p:nvSpPr>
          <p:cNvPr id="556" name="Shape 556"/>
          <p:cNvSpPr/>
          <p:nvPr/>
        </p:nvSpPr>
        <p:spPr>
          <a:xfrm>
            <a:off x="2437036" y="467784"/>
            <a:ext cx="8772801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defTabSz="1219200">
              <a:lnSpc>
                <a:spcPct val="90000"/>
              </a:lnSpc>
              <a:defRPr sz="3400">
                <a:solidFill>
                  <a:srgbClr val="25346B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Our Accreditation Programmes</a:t>
            </a:r>
          </a:p>
        </p:txBody>
      </p:sp>
      <p:sp>
        <p:nvSpPr>
          <p:cNvPr id="557" name="Shape 557"/>
          <p:cNvSpPr/>
          <p:nvPr/>
        </p:nvSpPr>
        <p:spPr>
          <a:xfrm>
            <a:off x="2473497" y="1234286"/>
            <a:ext cx="6041145" cy="1"/>
          </a:xfrm>
          <a:prstGeom prst="line">
            <a:avLst/>
          </a:prstGeom>
          <a:ln w="38100">
            <a:solidFill>
              <a:srgbClr val="D93760"/>
            </a:solidFill>
            <a:miter/>
          </a:ln>
        </p:spPr>
        <p:txBody>
          <a:bodyPr lIns="60959" tIns="60959" rIns="60959" bIns="60959"/>
          <a:lstStyle/>
          <a:p>
            <a:pPr defTabSz="1219200"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FC13F6-B1DC-D842-9DE1-D4DE3B14CADA}"/>
              </a:ext>
            </a:extLst>
          </p:cNvPr>
          <p:cNvSpPr/>
          <p:nvPr/>
        </p:nvSpPr>
        <p:spPr>
          <a:xfrm>
            <a:off x="2025067" y="1835041"/>
            <a:ext cx="78990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Is self-quizzing on a chapter you have read more effective, less effective, or about as effective as re-reading the chapter?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>
                <a:solidFill>
                  <a:srgbClr val="FF0000"/>
                </a:solidFill>
              </a:rPr>
              <a:t>A) More effective </a:t>
            </a:r>
          </a:p>
          <a:p>
            <a:r>
              <a:rPr lang="en-GB" sz="2400" dirty="0">
                <a:solidFill>
                  <a:schemeClr val="tx1"/>
                </a:solidFill>
              </a:rPr>
              <a:t>B) Less effective </a:t>
            </a:r>
          </a:p>
          <a:p>
            <a:r>
              <a:rPr lang="en-GB" sz="2400" dirty="0">
                <a:solidFill>
                  <a:schemeClr val="tx1"/>
                </a:solidFill>
              </a:rPr>
              <a:t>C) About as effective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199CD3-1F5F-BC43-BB73-C528010544AD}"/>
              </a:ext>
            </a:extLst>
          </p:cNvPr>
          <p:cNvSpPr/>
          <p:nvPr/>
        </p:nvSpPr>
        <p:spPr>
          <a:xfrm rot="20875869">
            <a:off x="7718763" y="4124250"/>
            <a:ext cx="35821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</a:rPr>
              <a:t>Only 31% of respondents got this right!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52881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FC13F6-B1DC-D842-9DE1-D4DE3B14CADA}"/>
              </a:ext>
            </a:extLst>
          </p:cNvPr>
          <p:cNvSpPr/>
          <p:nvPr/>
        </p:nvSpPr>
        <p:spPr>
          <a:xfrm>
            <a:off x="2025066" y="1762147"/>
            <a:ext cx="81314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Is reading something and highlighting sentences and vocabulary words in reading materials and re-reading them later more effective, less effective, or about as effective as reading something then writing everything one knows about the topic on a blank sheet of paper?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>
                <a:solidFill>
                  <a:schemeClr val="tx1"/>
                </a:solidFill>
              </a:rPr>
              <a:t>A) More effective </a:t>
            </a:r>
          </a:p>
          <a:p>
            <a:r>
              <a:rPr lang="en-GB" sz="2400" dirty="0">
                <a:solidFill>
                  <a:schemeClr val="tx1"/>
                </a:solidFill>
              </a:rPr>
              <a:t>B) Less effective </a:t>
            </a:r>
          </a:p>
          <a:p>
            <a:r>
              <a:rPr lang="en-GB" sz="2400" dirty="0">
                <a:solidFill>
                  <a:schemeClr val="tx1"/>
                </a:solidFill>
              </a:rPr>
              <a:t>C) About as effective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49830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FC13F6-B1DC-D842-9DE1-D4DE3B14CADA}"/>
              </a:ext>
            </a:extLst>
          </p:cNvPr>
          <p:cNvSpPr/>
          <p:nvPr/>
        </p:nvSpPr>
        <p:spPr>
          <a:xfrm>
            <a:off x="2025067" y="1762147"/>
            <a:ext cx="817798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Is reading something and highlighting sentences and vocabulary words in reading materials and re-reading them later more effective, less effective, or about as effective as reading something then writing everything one knows about the topic on a blank sheet of paper?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>
                <a:solidFill>
                  <a:schemeClr val="tx1"/>
                </a:solidFill>
              </a:rPr>
              <a:t>A) More effective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B) Less effective </a:t>
            </a:r>
          </a:p>
          <a:p>
            <a:r>
              <a:rPr lang="en-GB" sz="2400" dirty="0">
                <a:solidFill>
                  <a:schemeClr val="tx1"/>
                </a:solidFill>
              </a:rPr>
              <a:t>C) About as effective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95548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528326-A083-FF4B-949D-BFD7FA276569}"/>
              </a:ext>
            </a:extLst>
          </p:cNvPr>
          <p:cNvSpPr txBox="1"/>
          <p:nvPr/>
        </p:nvSpPr>
        <p:spPr>
          <a:xfrm>
            <a:off x="2672316" y="2459504"/>
            <a:ext cx="75065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Teenagers have different body clocks to adults</a:t>
            </a:r>
          </a:p>
          <a:p>
            <a:endParaRPr lang="en-US" sz="4000" dirty="0">
              <a:solidFill>
                <a:schemeClr val="tx1"/>
              </a:solidFill>
            </a:endParaRPr>
          </a:p>
          <a:p>
            <a:pPr algn="ctr"/>
            <a:r>
              <a:rPr lang="en-US" sz="4000" b="1" dirty="0">
                <a:solidFill>
                  <a:schemeClr val="tx1"/>
                </a:solidFill>
              </a:rPr>
              <a:t>True or False?</a:t>
            </a:r>
          </a:p>
        </p:txBody>
      </p:sp>
    </p:spTree>
    <p:extLst>
      <p:ext uri="{BB962C8B-B14F-4D97-AF65-F5344CB8AC3E}">
        <p14:creationId xmlns:p14="http://schemas.microsoft.com/office/powerpoint/2010/main" val="318815921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1535</Words>
  <Application>Microsoft Macintosh PowerPoint</Application>
  <PresentationFormat>Widescreen</PresentationFormat>
  <Paragraphs>227</Paragraphs>
  <Slides>56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9" baseType="lpstr">
      <vt:lpstr>Arial</vt:lpstr>
      <vt:lpstr>Arial Narrow</vt:lpstr>
      <vt:lpstr>Avenir Black</vt:lpstr>
      <vt:lpstr>Avenir Heavy</vt:lpstr>
      <vt:lpstr>Avenir Light</vt:lpstr>
      <vt:lpstr>Calibri</vt:lpstr>
      <vt:lpstr>Calibri Light</vt:lpstr>
      <vt:lpstr>Helvetica</vt:lpstr>
      <vt:lpstr>Helvetica Neue Medium</vt:lpstr>
      <vt:lpstr>SF Hello Bold</vt:lpstr>
      <vt:lpstr>SF Hello Regular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Scutt, Catherine</cp:lastModifiedBy>
  <cp:revision>4</cp:revision>
  <dcterms:modified xsi:type="dcterms:W3CDTF">2022-12-09T09:52:40Z</dcterms:modified>
</cp:coreProperties>
</file>