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86" r:id="rId5"/>
    <p:sldId id="287" r:id="rId6"/>
    <p:sldId id="297" r:id="rId7"/>
    <p:sldId id="295" r:id="rId8"/>
    <p:sldId id="292" r:id="rId9"/>
    <p:sldId id="296" r:id="rId10"/>
  </p:sldIdLst>
  <p:sldSz cx="12192000" cy="6858000"/>
  <p:notesSz cx="6797675" cy="9926638"/>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CDE133-4F7D-48CB-AAD9-173C7B08F5E8}" v="119" dt="2023-06-21T11:15:16.230"/>
    <p1510:client id="{ACACD5DD-8FC3-4B8C-9363-BBF0CCA12BF2}" v="1" dt="2023-06-21T11:18:33.8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44" autoAdjust="0"/>
    <p:restoredTop sz="86327" autoAdjust="0"/>
  </p:normalViewPr>
  <p:slideViewPr>
    <p:cSldViewPr snapToGrid="0">
      <p:cViewPr varScale="1">
        <p:scale>
          <a:sx n="110" d="100"/>
          <a:sy n="110" d="100"/>
        </p:scale>
        <p:origin x="127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gs" Target="tags/tag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ttewill, Penelope" userId="S::u2073503@live.warwick.ac.uk::36986b66-2578-452d-8074-fe934a0224c9" providerId="AD" clId="Web-{84977102-C9EF-4114-A67E-51298ADAE26F}"/>
    <pc:docChg chg="modSld">
      <pc:chgData name="Ottewill, Penelope" userId="S::u2073503@live.warwick.ac.uk::36986b66-2578-452d-8074-fe934a0224c9" providerId="AD" clId="Web-{84977102-C9EF-4114-A67E-51298ADAE26F}" dt="2023-06-21T12:02:14.754" v="34" actId="20577"/>
      <pc:docMkLst>
        <pc:docMk/>
      </pc:docMkLst>
      <pc:sldChg chg="modSp">
        <pc:chgData name="Ottewill, Penelope" userId="S::u2073503@live.warwick.ac.uk::36986b66-2578-452d-8074-fe934a0224c9" providerId="AD" clId="Web-{84977102-C9EF-4114-A67E-51298ADAE26F}" dt="2023-06-21T12:02:14.754" v="34" actId="20577"/>
        <pc:sldMkLst>
          <pc:docMk/>
          <pc:sldMk cId="2046258037" sldId="289"/>
        </pc:sldMkLst>
        <pc:graphicFrameChg chg="modGraphic">
          <ac:chgData name="Ottewill, Penelope" userId="S::u2073503@live.warwick.ac.uk::36986b66-2578-452d-8074-fe934a0224c9" providerId="AD" clId="Web-{84977102-C9EF-4114-A67E-51298ADAE26F}" dt="2023-06-21T12:02:14.754" v="34" actId="20577"/>
          <ac:graphicFrameMkLst>
            <pc:docMk/>
            <pc:sldMk cId="2046258037" sldId="289"/>
            <ac:graphicFrameMk id="10" creationId="{E37D309F-948E-F09E-BCC5-9A9643274BF1}"/>
          </ac:graphicFrameMkLst>
        </pc:graphicFrameChg>
      </pc:sldChg>
    </pc:docChg>
  </pc:docChgLst>
  <pc:docChgLst>
    <pc:chgData name="Ottewill, Penelope" userId="S::u2073503@live.warwick.ac.uk::36986b66-2578-452d-8074-fe934a0224c9" providerId="AD" clId="Web-{2ECDE133-4F7D-48CB-AAD9-173C7B08F5E8}"/>
    <pc:docChg chg="modSld sldOrd">
      <pc:chgData name="Ottewill, Penelope" userId="S::u2073503@live.warwick.ac.uk::36986b66-2578-452d-8074-fe934a0224c9" providerId="AD" clId="Web-{2ECDE133-4F7D-48CB-AAD9-173C7B08F5E8}" dt="2023-06-21T11:15:14.542" v="202" actId="20577"/>
      <pc:docMkLst>
        <pc:docMk/>
      </pc:docMkLst>
      <pc:sldChg chg="modSp">
        <pc:chgData name="Ottewill, Penelope" userId="S::u2073503@live.warwick.ac.uk::36986b66-2578-452d-8074-fe934a0224c9" providerId="AD" clId="Web-{2ECDE133-4F7D-48CB-AAD9-173C7B08F5E8}" dt="2023-06-21T11:09:58.378" v="85" actId="1076"/>
        <pc:sldMkLst>
          <pc:docMk/>
          <pc:sldMk cId="2046258037" sldId="289"/>
        </pc:sldMkLst>
        <pc:graphicFrameChg chg="mod modGraphic">
          <ac:chgData name="Ottewill, Penelope" userId="S::u2073503@live.warwick.ac.uk::36986b66-2578-452d-8074-fe934a0224c9" providerId="AD" clId="Web-{2ECDE133-4F7D-48CB-AAD9-173C7B08F5E8}" dt="2023-06-21T11:09:58.378" v="85" actId="1076"/>
          <ac:graphicFrameMkLst>
            <pc:docMk/>
            <pc:sldMk cId="2046258037" sldId="289"/>
            <ac:graphicFrameMk id="10" creationId="{E37D309F-948E-F09E-BCC5-9A9643274BF1}"/>
          </ac:graphicFrameMkLst>
        </pc:graphicFrameChg>
      </pc:sldChg>
      <pc:sldChg chg="modSp ord">
        <pc:chgData name="Ottewill, Penelope" userId="S::u2073503@live.warwick.ac.uk::36986b66-2578-452d-8074-fe934a0224c9" providerId="AD" clId="Web-{2ECDE133-4F7D-48CB-AAD9-173C7B08F5E8}" dt="2023-06-21T11:15:14.542" v="202" actId="20577"/>
        <pc:sldMkLst>
          <pc:docMk/>
          <pc:sldMk cId="731093957" sldId="296"/>
        </pc:sldMkLst>
        <pc:spChg chg="mod">
          <ac:chgData name="Ottewill, Penelope" userId="S::u2073503@live.warwick.ac.uk::36986b66-2578-452d-8074-fe934a0224c9" providerId="AD" clId="Web-{2ECDE133-4F7D-48CB-AAD9-173C7B08F5E8}" dt="2023-06-21T11:15:14.542" v="202" actId="20577"/>
          <ac:spMkLst>
            <pc:docMk/>
            <pc:sldMk cId="731093957" sldId="296"/>
            <ac:spMk id="3" creationId="{6D623256-8542-4CAA-D045-15FDDDC0957D}"/>
          </ac:spMkLst>
        </pc:spChg>
        <pc:picChg chg="mod">
          <ac:chgData name="Ottewill, Penelope" userId="S::u2073503@live.warwick.ac.uk::36986b66-2578-452d-8074-fe934a0224c9" providerId="AD" clId="Web-{2ECDE133-4F7D-48CB-AAD9-173C7B08F5E8}" dt="2023-06-21T11:14:41.494" v="194" actId="14100"/>
          <ac:picMkLst>
            <pc:docMk/>
            <pc:sldMk cId="731093957" sldId="296"/>
            <ac:picMk id="5" creationId="{5C48F3F9-77F9-EACE-9E57-2A2D52BC8DC6}"/>
          </ac:picMkLst>
        </pc:picChg>
      </pc:sldChg>
      <pc:sldChg chg="modSp">
        <pc:chgData name="Ottewill, Penelope" userId="S::u2073503@live.warwick.ac.uk::36986b66-2578-452d-8074-fe934a0224c9" providerId="AD" clId="Web-{2ECDE133-4F7D-48CB-AAD9-173C7B08F5E8}" dt="2023-06-21T11:11:32.708" v="108" actId="20577"/>
        <pc:sldMkLst>
          <pc:docMk/>
          <pc:sldMk cId="1607108563" sldId="297"/>
        </pc:sldMkLst>
        <pc:spChg chg="mod">
          <ac:chgData name="Ottewill, Penelope" userId="S::u2073503@live.warwick.ac.uk::36986b66-2578-452d-8074-fe934a0224c9" providerId="AD" clId="Web-{2ECDE133-4F7D-48CB-AAD9-173C7B08F5E8}" dt="2023-06-21T11:11:32.708" v="108" actId="20577"/>
          <ac:spMkLst>
            <pc:docMk/>
            <pc:sldMk cId="1607108563" sldId="297"/>
            <ac:spMk id="14" creationId="{77F49765-F690-638B-5716-6972B15A83AE}"/>
          </ac:spMkLst>
        </pc:spChg>
      </pc:sldChg>
    </pc:docChg>
  </pc:docChgLst>
  <pc:docChgLst>
    <pc:chgData name="Ottewill, Penelope" userId="S::u2073503@live.warwick.ac.uk::36986b66-2578-452d-8074-fe934a0224c9" providerId="AD" clId="Web-{6BDA2AEA-4940-4CB8-89FC-E53DCFA606AF}"/>
    <pc:docChg chg="modSld">
      <pc:chgData name="Ottewill, Penelope" userId="S::u2073503@live.warwick.ac.uk::36986b66-2578-452d-8074-fe934a0224c9" providerId="AD" clId="Web-{6BDA2AEA-4940-4CB8-89FC-E53DCFA606AF}" dt="2023-06-21T12:50:07.941" v="4" actId="20577"/>
      <pc:docMkLst>
        <pc:docMk/>
      </pc:docMkLst>
      <pc:sldChg chg="modSp">
        <pc:chgData name="Ottewill, Penelope" userId="S::u2073503@live.warwick.ac.uk::36986b66-2578-452d-8074-fe934a0224c9" providerId="AD" clId="Web-{6BDA2AEA-4940-4CB8-89FC-E53DCFA606AF}" dt="2023-06-21T12:50:07.941" v="4" actId="20577"/>
        <pc:sldMkLst>
          <pc:docMk/>
          <pc:sldMk cId="2046258037" sldId="289"/>
        </pc:sldMkLst>
        <pc:graphicFrameChg chg="mod modGraphic">
          <ac:chgData name="Ottewill, Penelope" userId="S::u2073503@live.warwick.ac.uk::36986b66-2578-452d-8074-fe934a0224c9" providerId="AD" clId="Web-{6BDA2AEA-4940-4CB8-89FC-E53DCFA606AF}" dt="2023-06-21T12:50:07.941" v="4" actId="20577"/>
          <ac:graphicFrameMkLst>
            <pc:docMk/>
            <pc:sldMk cId="2046258037" sldId="289"/>
            <ac:graphicFrameMk id="10" creationId="{E37D309F-948E-F09E-BCC5-9A9643274BF1}"/>
          </ac:graphicFrameMkLst>
        </pc:graphicFrameChg>
      </pc:sldChg>
    </pc:docChg>
  </pc:docChgLst>
  <pc:docChgLst>
    <pc:chgData name="Ottewill, Penelope" userId="S::u2073503@live.warwick.ac.uk::36986b66-2578-452d-8074-fe934a0224c9" providerId="AD" clId="Web-{ACACD5DD-8FC3-4B8C-9363-BBF0CCA12BF2}"/>
    <pc:docChg chg="sldOrd">
      <pc:chgData name="Ottewill, Penelope" userId="S::u2073503@live.warwick.ac.uk::36986b66-2578-452d-8074-fe934a0224c9" providerId="AD" clId="Web-{ACACD5DD-8FC3-4B8C-9363-BBF0CCA12BF2}" dt="2023-06-21T11:18:33.881" v="0"/>
      <pc:docMkLst>
        <pc:docMk/>
      </pc:docMkLst>
      <pc:sldChg chg="ord">
        <pc:chgData name="Ottewill, Penelope" userId="S::u2073503@live.warwick.ac.uk::36986b66-2578-452d-8074-fe934a0224c9" providerId="AD" clId="Web-{ACACD5DD-8FC3-4B8C-9363-BBF0CCA12BF2}" dt="2023-06-21T11:18:33.881" v="0"/>
        <pc:sldMkLst>
          <pc:docMk/>
          <pc:sldMk cId="595493151" sldId="292"/>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DEB823-3477-4101-8F49-E9F86576660C}"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1BD3E98B-665E-400E-9187-C62DCE5F948D}">
      <dgm:prSet/>
      <dgm:spPr/>
      <dgm:t>
        <a:bodyPr/>
        <a:lstStyle/>
        <a:p>
          <a:pPr>
            <a:lnSpc>
              <a:spcPct val="100000"/>
            </a:lnSpc>
          </a:pPr>
          <a:r>
            <a:rPr lang="en-GB" dirty="0"/>
            <a:t>Following the exam board on Monday July 10</a:t>
          </a:r>
          <a:r>
            <a:rPr lang="en-GB" baseline="30000" dirty="0"/>
            <a:t>th, </a:t>
          </a:r>
          <a:r>
            <a:rPr lang="en-GB" dirty="0"/>
            <a:t>an email will be sent confirming your award </a:t>
          </a:r>
          <a:endParaRPr lang="en-US" dirty="0"/>
        </a:p>
      </dgm:t>
    </dgm:pt>
    <dgm:pt modelId="{ACD3FE5F-7AB9-4A4E-851A-07706990F812}" type="parTrans" cxnId="{DE7A6905-2CD4-47B0-9E1A-3045C28DB94A}">
      <dgm:prSet/>
      <dgm:spPr/>
      <dgm:t>
        <a:bodyPr/>
        <a:lstStyle/>
        <a:p>
          <a:endParaRPr lang="en-US"/>
        </a:p>
      </dgm:t>
    </dgm:pt>
    <dgm:pt modelId="{5F823877-1F2A-46A8-92CB-FCB6AF3D8CD2}" type="sibTrans" cxnId="{DE7A6905-2CD4-47B0-9E1A-3045C28DB94A}">
      <dgm:prSet/>
      <dgm:spPr/>
      <dgm:t>
        <a:bodyPr/>
        <a:lstStyle/>
        <a:p>
          <a:endParaRPr lang="en-US"/>
        </a:p>
      </dgm:t>
    </dgm:pt>
    <dgm:pt modelId="{DDFBFF43-8A70-40D1-A55C-EC39D31AEB7B}">
      <dgm:prSet/>
      <dgm:spPr/>
      <dgm:t>
        <a:bodyPr/>
        <a:lstStyle/>
        <a:p>
          <a:pPr>
            <a:lnSpc>
              <a:spcPct val="100000"/>
            </a:lnSpc>
          </a:pPr>
          <a:r>
            <a:rPr lang="en-GB" dirty="0"/>
            <a:t>Confirmation of QTS can be printed from the DFE portal a few days later. </a:t>
          </a:r>
          <a:endParaRPr lang="en-US" dirty="0"/>
        </a:p>
      </dgm:t>
    </dgm:pt>
    <dgm:pt modelId="{8A59D6A2-9893-46E3-89FB-4CB9E7D21B6E}" type="parTrans" cxnId="{B98012A0-7D76-4BDB-83CC-35F0C52BBAF4}">
      <dgm:prSet/>
      <dgm:spPr/>
      <dgm:t>
        <a:bodyPr/>
        <a:lstStyle/>
        <a:p>
          <a:endParaRPr lang="en-US"/>
        </a:p>
      </dgm:t>
    </dgm:pt>
    <dgm:pt modelId="{B7153627-D129-4291-89B8-3F0FDEFFF159}" type="sibTrans" cxnId="{B98012A0-7D76-4BDB-83CC-35F0C52BBAF4}">
      <dgm:prSet/>
      <dgm:spPr/>
      <dgm:t>
        <a:bodyPr/>
        <a:lstStyle/>
        <a:p>
          <a:endParaRPr lang="en-US"/>
        </a:p>
      </dgm:t>
    </dgm:pt>
    <dgm:pt modelId="{1D258990-E7D5-424A-9A7A-C33F2628B3C6}">
      <dgm:prSet/>
      <dgm:spPr/>
      <dgm:t>
        <a:bodyPr/>
        <a:lstStyle/>
        <a:p>
          <a:pPr>
            <a:lnSpc>
              <a:spcPct val="100000"/>
            </a:lnSpc>
          </a:pPr>
          <a:r>
            <a:rPr lang="en-GB"/>
            <a:t>The PGCE certificate is sent out from central university. Certificates will go to the address you have given the university. If you are moving, you will need to change it on e-vision. </a:t>
          </a:r>
          <a:endParaRPr lang="en-US"/>
        </a:p>
      </dgm:t>
    </dgm:pt>
    <dgm:pt modelId="{55A1DC46-2049-466C-A42E-C5159DA23293}" type="parTrans" cxnId="{685AC170-945D-4D56-9AC6-367902B5EBDF}">
      <dgm:prSet/>
      <dgm:spPr/>
      <dgm:t>
        <a:bodyPr/>
        <a:lstStyle/>
        <a:p>
          <a:endParaRPr lang="en-US"/>
        </a:p>
      </dgm:t>
    </dgm:pt>
    <dgm:pt modelId="{3E0FB8EB-5D92-41CC-8132-72F9B5CCE657}" type="sibTrans" cxnId="{685AC170-945D-4D56-9AC6-367902B5EBDF}">
      <dgm:prSet/>
      <dgm:spPr/>
      <dgm:t>
        <a:bodyPr/>
        <a:lstStyle/>
        <a:p>
          <a:endParaRPr lang="en-US"/>
        </a:p>
      </dgm:t>
    </dgm:pt>
    <dgm:pt modelId="{9A702C30-D922-4B40-B604-6893C812270F}">
      <dgm:prSet/>
      <dgm:spPr/>
      <dgm:t>
        <a:bodyPr/>
        <a:lstStyle/>
        <a:p>
          <a:pPr>
            <a:lnSpc>
              <a:spcPct val="100000"/>
            </a:lnSpc>
          </a:pPr>
          <a:r>
            <a:rPr lang="en-US" dirty="0">
              <a:latin typeface="Calibri"/>
            </a:rPr>
            <a:t>The CEDP</a:t>
          </a:r>
          <a:r>
            <a:rPr lang="en-US" dirty="0"/>
            <a:t> needs to be submitted to Tabula before </a:t>
          </a:r>
          <a:r>
            <a:rPr lang="en-US" b="1" dirty="0"/>
            <a:t>midday on Tuesday 4</a:t>
          </a:r>
          <a:r>
            <a:rPr lang="en-US" b="1" baseline="30000" dirty="0"/>
            <a:t>th</a:t>
          </a:r>
          <a:r>
            <a:rPr lang="en-US" b="1" dirty="0"/>
            <a:t> July</a:t>
          </a:r>
          <a:r>
            <a:rPr lang="en-US" b="1" dirty="0">
              <a:latin typeface="Calibri"/>
            </a:rPr>
            <a:t>.</a:t>
          </a:r>
          <a:r>
            <a:rPr lang="en-US" b="0" dirty="0">
              <a:latin typeface="Calibri"/>
            </a:rPr>
            <a:t> This is your final task before your</a:t>
          </a:r>
          <a:r>
            <a:rPr lang="en-US" dirty="0"/>
            <a:t> name to be presented to the exam board.</a:t>
          </a:r>
          <a:endParaRPr lang="en-GB" dirty="0"/>
        </a:p>
      </dgm:t>
    </dgm:pt>
    <dgm:pt modelId="{0994BC52-42A4-1747-9463-92897612BFB1}" type="parTrans" cxnId="{5FC50E0B-B26D-5F41-AD5F-BB32DF5DB745}">
      <dgm:prSet/>
      <dgm:spPr/>
      <dgm:t>
        <a:bodyPr/>
        <a:lstStyle/>
        <a:p>
          <a:endParaRPr lang="en-GB"/>
        </a:p>
      </dgm:t>
    </dgm:pt>
    <dgm:pt modelId="{8648B83C-FD82-FA4C-8E4E-FF98728F935A}" type="sibTrans" cxnId="{5FC50E0B-B26D-5F41-AD5F-BB32DF5DB745}">
      <dgm:prSet/>
      <dgm:spPr/>
      <dgm:t>
        <a:bodyPr/>
        <a:lstStyle/>
        <a:p>
          <a:endParaRPr lang="en-GB"/>
        </a:p>
      </dgm:t>
    </dgm:pt>
    <dgm:pt modelId="{38021D1E-7FDB-44F6-8F53-C0BCBA772A50}" type="pres">
      <dgm:prSet presAssocID="{5BDEB823-3477-4101-8F49-E9F86576660C}" presName="root" presStyleCnt="0">
        <dgm:presLayoutVars>
          <dgm:dir/>
          <dgm:resizeHandles val="exact"/>
        </dgm:presLayoutVars>
      </dgm:prSet>
      <dgm:spPr/>
    </dgm:pt>
    <dgm:pt modelId="{956AFF2B-FA83-594B-B4F1-085CB567991E}" type="pres">
      <dgm:prSet presAssocID="{9A702C30-D922-4B40-B604-6893C812270F}" presName="compNode" presStyleCnt="0"/>
      <dgm:spPr/>
    </dgm:pt>
    <dgm:pt modelId="{476A9DA1-8A03-844A-901A-64D537840D99}" type="pres">
      <dgm:prSet presAssocID="{9A702C30-D922-4B40-B604-6893C812270F}" presName="bgRect" presStyleLbl="bgShp" presStyleIdx="0" presStyleCnt="4"/>
      <dgm:spPr/>
    </dgm:pt>
    <dgm:pt modelId="{4FE3BF94-D8D0-9449-B9CC-6C350D015D63}" type="pres">
      <dgm:prSet presAssocID="{9A702C30-D922-4B40-B604-6893C812270F}" presName="iconRect" presStyleLbl="node1" presStyleIdx="0" presStyleCnt="4"/>
      <dgm:spPr/>
    </dgm:pt>
    <dgm:pt modelId="{4B5D9B24-8BC5-2F46-9243-640FE54B6771}" type="pres">
      <dgm:prSet presAssocID="{9A702C30-D922-4B40-B604-6893C812270F}" presName="spaceRect" presStyleCnt="0"/>
      <dgm:spPr/>
    </dgm:pt>
    <dgm:pt modelId="{4C11E2F9-D12D-EC4B-9CA5-C81827E2714C}" type="pres">
      <dgm:prSet presAssocID="{9A702C30-D922-4B40-B604-6893C812270F}" presName="parTx" presStyleLbl="revTx" presStyleIdx="0" presStyleCnt="4">
        <dgm:presLayoutVars>
          <dgm:chMax val="0"/>
          <dgm:chPref val="0"/>
        </dgm:presLayoutVars>
      </dgm:prSet>
      <dgm:spPr/>
    </dgm:pt>
    <dgm:pt modelId="{3C507EE6-A588-B14B-A43F-3391FED83756}" type="pres">
      <dgm:prSet presAssocID="{8648B83C-FD82-FA4C-8E4E-FF98728F935A}" presName="sibTrans" presStyleCnt="0"/>
      <dgm:spPr/>
    </dgm:pt>
    <dgm:pt modelId="{7968D8A0-18EF-428B-9CF0-2D649F9B7B2F}" type="pres">
      <dgm:prSet presAssocID="{1BD3E98B-665E-400E-9187-C62DCE5F948D}" presName="compNode" presStyleCnt="0"/>
      <dgm:spPr/>
    </dgm:pt>
    <dgm:pt modelId="{6EAF4229-352A-4CCA-AC86-03A985BF870D}" type="pres">
      <dgm:prSet presAssocID="{1BD3E98B-665E-400E-9187-C62DCE5F948D}" presName="bgRect" presStyleLbl="bgShp" presStyleIdx="1" presStyleCnt="4"/>
      <dgm:spPr/>
    </dgm:pt>
    <dgm:pt modelId="{2DCBF061-3BC3-41BA-96A7-70BEE921E486}" type="pres">
      <dgm:prSet presAssocID="{1BD3E98B-665E-400E-9187-C62DCE5F948D}" presName="iconRect" presStyleLbl="node1" presStyleIdx="1"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nvelope"/>
        </a:ext>
      </dgm:extLst>
    </dgm:pt>
    <dgm:pt modelId="{BE635559-7B15-4989-A782-CE7E3F54F815}" type="pres">
      <dgm:prSet presAssocID="{1BD3E98B-665E-400E-9187-C62DCE5F948D}" presName="spaceRect" presStyleCnt="0"/>
      <dgm:spPr/>
    </dgm:pt>
    <dgm:pt modelId="{E668CA39-8338-43D9-AB21-9A6C5CCB265D}" type="pres">
      <dgm:prSet presAssocID="{1BD3E98B-665E-400E-9187-C62DCE5F948D}" presName="parTx" presStyleLbl="revTx" presStyleIdx="1" presStyleCnt="4">
        <dgm:presLayoutVars>
          <dgm:chMax val="0"/>
          <dgm:chPref val="0"/>
        </dgm:presLayoutVars>
      </dgm:prSet>
      <dgm:spPr/>
    </dgm:pt>
    <dgm:pt modelId="{EBBAD9DC-64A1-41B1-A144-6EE8D2F4C45B}" type="pres">
      <dgm:prSet presAssocID="{5F823877-1F2A-46A8-92CB-FCB6AF3D8CD2}" presName="sibTrans" presStyleCnt="0"/>
      <dgm:spPr/>
    </dgm:pt>
    <dgm:pt modelId="{E635E011-BC8D-4501-B14D-C2529DDED269}" type="pres">
      <dgm:prSet presAssocID="{DDFBFF43-8A70-40D1-A55C-EC39D31AEB7B}" presName="compNode" presStyleCnt="0"/>
      <dgm:spPr/>
    </dgm:pt>
    <dgm:pt modelId="{46022401-A27C-4E56-B4A8-B4BCD5343F93}" type="pres">
      <dgm:prSet presAssocID="{DDFBFF43-8A70-40D1-A55C-EC39D31AEB7B}" presName="bgRect" presStyleLbl="bgShp" presStyleIdx="2" presStyleCnt="4"/>
      <dgm:spPr/>
    </dgm:pt>
    <dgm:pt modelId="{4F550D21-CA65-4372-B22B-1A84EF0FF9F9}" type="pres">
      <dgm:prSet presAssocID="{DDFBFF43-8A70-40D1-A55C-EC39D31AEB7B}" presName="iconRect" presStyleLbl="node1" presStyleIdx="2"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Kiosk"/>
        </a:ext>
      </dgm:extLst>
    </dgm:pt>
    <dgm:pt modelId="{0277E6CA-DE70-48A0-B0ED-43994B5071E3}" type="pres">
      <dgm:prSet presAssocID="{DDFBFF43-8A70-40D1-A55C-EC39D31AEB7B}" presName="spaceRect" presStyleCnt="0"/>
      <dgm:spPr/>
    </dgm:pt>
    <dgm:pt modelId="{B09CEB8B-71BD-4B21-A300-B303C4ABDA33}" type="pres">
      <dgm:prSet presAssocID="{DDFBFF43-8A70-40D1-A55C-EC39D31AEB7B}" presName="parTx" presStyleLbl="revTx" presStyleIdx="2" presStyleCnt="4">
        <dgm:presLayoutVars>
          <dgm:chMax val="0"/>
          <dgm:chPref val="0"/>
        </dgm:presLayoutVars>
      </dgm:prSet>
      <dgm:spPr/>
    </dgm:pt>
    <dgm:pt modelId="{4023473B-D08A-44A9-AD89-959D31EF77D6}" type="pres">
      <dgm:prSet presAssocID="{B7153627-D129-4291-89B8-3F0FDEFFF159}" presName="sibTrans" presStyleCnt="0"/>
      <dgm:spPr/>
    </dgm:pt>
    <dgm:pt modelId="{C610E793-6C52-41B2-B5D5-87C61C378A68}" type="pres">
      <dgm:prSet presAssocID="{1D258990-E7D5-424A-9A7A-C33F2628B3C6}" presName="compNode" presStyleCnt="0"/>
      <dgm:spPr/>
    </dgm:pt>
    <dgm:pt modelId="{95B4B582-5B3C-411A-A366-9DEFFABE0DD3}" type="pres">
      <dgm:prSet presAssocID="{1D258990-E7D5-424A-9A7A-C33F2628B3C6}" presName="bgRect" presStyleLbl="bgShp" presStyleIdx="3" presStyleCnt="4"/>
      <dgm:spPr/>
    </dgm:pt>
    <dgm:pt modelId="{2B488F1F-9457-4A53-8E07-0F3D6BA25DC1}" type="pres">
      <dgm:prSet presAssocID="{1D258990-E7D5-424A-9A7A-C33F2628B3C6}" presName="iconRect" presStyleLbl="node1" presStyleIdx="3"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iploma"/>
        </a:ext>
      </dgm:extLst>
    </dgm:pt>
    <dgm:pt modelId="{465BA954-A8E2-49AA-90E6-0D6D093D84D4}" type="pres">
      <dgm:prSet presAssocID="{1D258990-E7D5-424A-9A7A-C33F2628B3C6}" presName="spaceRect" presStyleCnt="0"/>
      <dgm:spPr/>
    </dgm:pt>
    <dgm:pt modelId="{5C29AE79-4168-467D-B1A4-A70D141BED2A}" type="pres">
      <dgm:prSet presAssocID="{1D258990-E7D5-424A-9A7A-C33F2628B3C6}" presName="parTx" presStyleLbl="revTx" presStyleIdx="3" presStyleCnt="4">
        <dgm:presLayoutVars>
          <dgm:chMax val="0"/>
          <dgm:chPref val="0"/>
        </dgm:presLayoutVars>
      </dgm:prSet>
      <dgm:spPr/>
    </dgm:pt>
  </dgm:ptLst>
  <dgm:cxnLst>
    <dgm:cxn modelId="{DE7A6905-2CD4-47B0-9E1A-3045C28DB94A}" srcId="{5BDEB823-3477-4101-8F49-E9F86576660C}" destId="{1BD3E98B-665E-400E-9187-C62DCE5F948D}" srcOrd="1" destOrd="0" parTransId="{ACD3FE5F-7AB9-4A4E-851A-07706990F812}" sibTransId="{5F823877-1F2A-46A8-92CB-FCB6AF3D8CD2}"/>
    <dgm:cxn modelId="{5FC50E0B-B26D-5F41-AD5F-BB32DF5DB745}" srcId="{5BDEB823-3477-4101-8F49-E9F86576660C}" destId="{9A702C30-D922-4B40-B604-6893C812270F}" srcOrd="0" destOrd="0" parTransId="{0994BC52-42A4-1747-9463-92897612BFB1}" sibTransId="{8648B83C-FD82-FA4C-8E4E-FF98728F935A}"/>
    <dgm:cxn modelId="{67C0A025-E6D1-FB4E-8FE4-30DE1C51FD5E}" type="presOf" srcId="{DDFBFF43-8A70-40D1-A55C-EC39D31AEB7B}" destId="{B09CEB8B-71BD-4B21-A300-B303C4ABDA33}" srcOrd="0" destOrd="0" presId="urn:microsoft.com/office/officeart/2018/2/layout/IconVerticalSolidList"/>
    <dgm:cxn modelId="{F1D10F30-7588-194B-BA4F-E41E019FC38F}" type="presOf" srcId="{1BD3E98B-665E-400E-9187-C62DCE5F948D}" destId="{E668CA39-8338-43D9-AB21-9A6C5CCB265D}" srcOrd="0" destOrd="0" presId="urn:microsoft.com/office/officeart/2018/2/layout/IconVerticalSolidList"/>
    <dgm:cxn modelId="{EDADD752-5BA0-B24A-BE51-C1DF808DDCF6}" type="presOf" srcId="{1D258990-E7D5-424A-9A7A-C33F2628B3C6}" destId="{5C29AE79-4168-467D-B1A4-A70D141BED2A}" srcOrd="0" destOrd="0" presId="urn:microsoft.com/office/officeart/2018/2/layout/IconVerticalSolidList"/>
    <dgm:cxn modelId="{57671E6B-3F1B-494B-9619-A6B9CA56897D}" type="presOf" srcId="{9A702C30-D922-4B40-B604-6893C812270F}" destId="{4C11E2F9-D12D-EC4B-9CA5-C81827E2714C}" srcOrd="0" destOrd="0" presId="urn:microsoft.com/office/officeart/2018/2/layout/IconVerticalSolidList"/>
    <dgm:cxn modelId="{685AC170-945D-4D56-9AC6-367902B5EBDF}" srcId="{5BDEB823-3477-4101-8F49-E9F86576660C}" destId="{1D258990-E7D5-424A-9A7A-C33F2628B3C6}" srcOrd="3" destOrd="0" parTransId="{55A1DC46-2049-466C-A42E-C5159DA23293}" sibTransId="{3E0FB8EB-5D92-41CC-8132-72F9B5CCE657}"/>
    <dgm:cxn modelId="{B98012A0-7D76-4BDB-83CC-35F0C52BBAF4}" srcId="{5BDEB823-3477-4101-8F49-E9F86576660C}" destId="{DDFBFF43-8A70-40D1-A55C-EC39D31AEB7B}" srcOrd="2" destOrd="0" parTransId="{8A59D6A2-9893-46E3-89FB-4CB9E7D21B6E}" sibTransId="{B7153627-D129-4291-89B8-3F0FDEFFF159}"/>
    <dgm:cxn modelId="{7FD3ADF2-068F-4A88-9FB5-FA971DE3220D}" type="presOf" srcId="{5BDEB823-3477-4101-8F49-E9F86576660C}" destId="{38021D1E-7FDB-44F6-8F53-C0BCBA772A50}" srcOrd="0" destOrd="0" presId="urn:microsoft.com/office/officeart/2018/2/layout/IconVerticalSolidList"/>
    <dgm:cxn modelId="{7AD2332C-2B82-2442-957E-B0AE8C2B23C2}" type="presParOf" srcId="{38021D1E-7FDB-44F6-8F53-C0BCBA772A50}" destId="{956AFF2B-FA83-594B-B4F1-085CB567991E}" srcOrd="0" destOrd="0" presId="urn:microsoft.com/office/officeart/2018/2/layout/IconVerticalSolidList"/>
    <dgm:cxn modelId="{428FE2B0-4DEC-1E47-A2F8-25DD231001D6}" type="presParOf" srcId="{956AFF2B-FA83-594B-B4F1-085CB567991E}" destId="{476A9DA1-8A03-844A-901A-64D537840D99}" srcOrd="0" destOrd="0" presId="urn:microsoft.com/office/officeart/2018/2/layout/IconVerticalSolidList"/>
    <dgm:cxn modelId="{FC531224-68AF-4E4E-8681-36E93A172247}" type="presParOf" srcId="{956AFF2B-FA83-594B-B4F1-085CB567991E}" destId="{4FE3BF94-D8D0-9449-B9CC-6C350D015D63}" srcOrd="1" destOrd="0" presId="urn:microsoft.com/office/officeart/2018/2/layout/IconVerticalSolidList"/>
    <dgm:cxn modelId="{591BBDA4-DAD4-C544-9D9D-B17BAD2983C6}" type="presParOf" srcId="{956AFF2B-FA83-594B-B4F1-085CB567991E}" destId="{4B5D9B24-8BC5-2F46-9243-640FE54B6771}" srcOrd="2" destOrd="0" presId="urn:microsoft.com/office/officeart/2018/2/layout/IconVerticalSolidList"/>
    <dgm:cxn modelId="{7E1138B1-974C-024B-8426-FBF4596D639F}" type="presParOf" srcId="{956AFF2B-FA83-594B-B4F1-085CB567991E}" destId="{4C11E2F9-D12D-EC4B-9CA5-C81827E2714C}" srcOrd="3" destOrd="0" presId="urn:microsoft.com/office/officeart/2018/2/layout/IconVerticalSolidList"/>
    <dgm:cxn modelId="{AACFE39E-5D94-8949-B3C4-9F0DBFCEA56E}" type="presParOf" srcId="{38021D1E-7FDB-44F6-8F53-C0BCBA772A50}" destId="{3C507EE6-A588-B14B-A43F-3391FED83756}" srcOrd="1" destOrd="0" presId="urn:microsoft.com/office/officeart/2018/2/layout/IconVerticalSolidList"/>
    <dgm:cxn modelId="{29BCDCE0-6E8A-9148-820C-0785C8CB45D2}" type="presParOf" srcId="{38021D1E-7FDB-44F6-8F53-C0BCBA772A50}" destId="{7968D8A0-18EF-428B-9CF0-2D649F9B7B2F}" srcOrd="2" destOrd="0" presId="urn:microsoft.com/office/officeart/2018/2/layout/IconVerticalSolidList"/>
    <dgm:cxn modelId="{534F9194-C16F-2B42-AEE5-49B353AEE768}" type="presParOf" srcId="{7968D8A0-18EF-428B-9CF0-2D649F9B7B2F}" destId="{6EAF4229-352A-4CCA-AC86-03A985BF870D}" srcOrd="0" destOrd="0" presId="urn:microsoft.com/office/officeart/2018/2/layout/IconVerticalSolidList"/>
    <dgm:cxn modelId="{B2B0C861-333C-AE45-A51A-CB15B68FDD4A}" type="presParOf" srcId="{7968D8A0-18EF-428B-9CF0-2D649F9B7B2F}" destId="{2DCBF061-3BC3-41BA-96A7-70BEE921E486}" srcOrd="1" destOrd="0" presId="urn:microsoft.com/office/officeart/2018/2/layout/IconVerticalSolidList"/>
    <dgm:cxn modelId="{AA44E50F-2707-7A4F-91CF-202DA1BA9BD2}" type="presParOf" srcId="{7968D8A0-18EF-428B-9CF0-2D649F9B7B2F}" destId="{BE635559-7B15-4989-A782-CE7E3F54F815}" srcOrd="2" destOrd="0" presId="urn:microsoft.com/office/officeart/2018/2/layout/IconVerticalSolidList"/>
    <dgm:cxn modelId="{386CE5D5-0432-F54C-90AA-3AB9DD427173}" type="presParOf" srcId="{7968D8A0-18EF-428B-9CF0-2D649F9B7B2F}" destId="{E668CA39-8338-43D9-AB21-9A6C5CCB265D}" srcOrd="3" destOrd="0" presId="urn:microsoft.com/office/officeart/2018/2/layout/IconVerticalSolidList"/>
    <dgm:cxn modelId="{29B0FB42-381D-D340-919C-50B0CC3C81FA}" type="presParOf" srcId="{38021D1E-7FDB-44F6-8F53-C0BCBA772A50}" destId="{EBBAD9DC-64A1-41B1-A144-6EE8D2F4C45B}" srcOrd="3" destOrd="0" presId="urn:microsoft.com/office/officeart/2018/2/layout/IconVerticalSolidList"/>
    <dgm:cxn modelId="{C06C8DB4-3DE3-1E4E-B48F-D9532948CAA3}" type="presParOf" srcId="{38021D1E-7FDB-44F6-8F53-C0BCBA772A50}" destId="{E635E011-BC8D-4501-B14D-C2529DDED269}" srcOrd="4" destOrd="0" presId="urn:microsoft.com/office/officeart/2018/2/layout/IconVerticalSolidList"/>
    <dgm:cxn modelId="{67A8A619-76E8-D84B-A620-5648E952B2FE}" type="presParOf" srcId="{E635E011-BC8D-4501-B14D-C2529DDED269}" destId="{46022401-A27C-4E56-B4A8-B4BCD5343F93}" srcOrd="0" destOrd="0" presId="urn:microsoft.com/office/officeart/2018/2/layout/IconVerticalSolidList"/>
    <dgm:cxn modelId="{01028739-DEC8-8C46-BFCF-C83E980FC509}" type="presParOf" srcId="{E635E011-BC8D-4501-B14D-C2529DDED269}" destId="{4F550D21-CA65-4372-B22B-1A84EF0FF9F9}" srcOrd="1" destOrd="0" presId="urn:microsoft.com/office/officeart/2018/2/layout/IconVerticalSolidList"/>
    <dgm:cxn modelId="{FC590293-A17E-B24A-AC20-F977118A2BEB}" type="presParOf" srcId="{E635E011-BC8D-4501-B14D-C2529DDED269}" destId="{0277E6CA-DE70-48A0-B0ED-43994B5071E3}" srcOrd="2" destOrd="0" presId="urn:microsoft.com/office/officeart/2018/2/layout/IconVerticalSolidList"/>
    <dgm:cxn modelId="{88444D41-89E0-C14E-9BCF-CE6C1B0403B7}" type="presParOf" srcId="{E635E011-BC8D-4501-B14D-C2529DDED269}" destId="{B09CEB8B-71BD-4B21-A300-B303C4ABDA33}" srcOrd="3" destOrd="0" presId="urn:microsoft.com/office/officeart/2018/2/layout/IconVerticalSolidList"/>
    <dgm:cxn modelId="{1822BA37-82E9-824F-9325-92EFF960AEFD}" type="presParOf" srcId="{38021D1E-7FDB-44F6-8F53-C0BCBA772A50}" destId="{4023473B-D08A-44A9-AD89-959D31EF77D6}" srcOrd="5" destOrd="0" presId="urn:microsoft.com/office/officeart/2018/2/layout/IconVerticalSolidList"/>
    <dgm:cxn modelId="{B90F8490-42B4-8842-94AA-8F48E8F1958B}" type="presParOf" srcId="{38021D1E-7FDB-44F6-8F53-C0BCBA772A50}" destId="{C610E793-6C52-41B2-B5D5-87C61C378A68}" srcOrd="6" destOrd="0" presId="urn:microsoft.com/office/officeart/2018/2/layout/IconVerticalSolidList"/>
    <dgm:cxn modelId="{5F8BC761-F72B-4541-B568-02E4FC6CB9D8}" type="presParOf" srcId="{C610E793-6C52-41B2-B5D5-87C61C378A68}" destId="{95B4B582-5B3C-411A-A366-9DEFFABE0DD3}" srcOrd="0" destOrd="0" presId="urn:microsoft.com/office/officeart/2018/2/layout/IconVerticalSolidList"/>
    <dgm:cxn modelId="{7AADA138-EEE1-3642-A64D-4A8CB957AC23}" type="presParOf" srcId="{C610E793-6C52-41B2-B5D5-87C61C378A68}" destId="{2B488F1F-9457-4A53-8E07-0F3D6BA25DC1}" srcOrd="1" destOrd="0" presId="urn:microsoft.com/office/officeart/2018/2/layout/IconVerticalSolidList"/>
    <dgm:cxn modelId="{5FC060B2-C145-6843-B9F3-B26BA24DC069}" type="presParOf" srcId="{C610E793-6C52-41B2-B5D5-87C61C378A68}" destId="{465BA954-A8E2-49AA-90E6-0D6D093D84D4}" srcOrd="2" destOrd="0" presId="urn:microsoft.com/office/officeart/2018/2/layout/IconVerticalSolidList"/>
    <dgm:cxn modelId="{7EF508CF-834E-DD47-B049-7F5EFFA7852A}" type="presParOf" srcId="{C610E793-6C52-41B2-B5D5-87C61C378A68}" destId="{5C29AE79-4168-467D-B1A4-A70D141BED2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A9DA1-8A03-844A-901A-64D537840D99}">
      <dsp:nvSpPr>
        <dsp:cNvPr id="0" name=""/>
        <dsp:cNvSpPr/>
      </dsp:nvSpPr>
      <dsp:spPr>
        <a:xfrm>
          <a:off x="0" y="2364"/>
          <a:ext cx="11362764" cy="119846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E3BF94-D8D0-9449-B9CC-6C350D015D63}">
      <dsp:nvSpPr>
        <dsp:cNvPr id="0" name=""/>
        <dsp:cNvSpPr/>
      </dsp:nvSpPr>
      <dsp:spPr>
        <a:xfrm>
          <a:off x="362536" y="272019"/>
          <a:ext cx="659156" cy="65915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11E2F9-D12D-EC4B-9CA5-C81827E2714C}">
      <dsp:nvSpPr>
        <dsp:cNvPr id="0" name=""/>
        <dsp:cNvSpPr/>
      </dsp:nvSpPr>
      <dsp:spPr>
        <a:xfrm>
          <a:off x="1384228" y="2364"/>
          <a:ext cx="9978535" cy="1198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6838" tIns="126838" rIns="126838" bIns="126838" numCol="1" spcCol="1270" anchor="ctr" anchorCtr="0">
          <a:noAutofit/>
        </a:bodyPr>
        <a:lstStyle/>
        <a:p>
          <a:pPr marL="0" lvl="0" indent="0" algn="l" defTabSz="933450">
            <a:lnSpc>
              <a:spcPct val="100000"/>
            </a:lnSpc>
            <a:spcBef>
              <a:spcPct val="0"/>
            </a:spcBef>
            <a:spcAft>
              <a:spcPct val="35000"/>
            </a:spcAft>
            <a:buNone/>
          </a:pPr>
          <a:r>
            <a:rPr lang="en-US" sz="2100" kern="1200" dirty="0">
              <a:latin typeface="Calibri"/>
            </a:rPr>
            <a:t>The CEDP</a:t>
          </a:r>
          <a:r>
            <a:rPr lang="en-US" sz="2100" kern="1200" dirty="0"/>
            <a:t> needs to be submitted to Tabula before </a:t>
          </a:r>
          <a:r>
            <a:rPr lang="en-US" sz="2100" b="1" kern="1200" dirty="0"/>
            <a:t>midday on Tuesday 4</a:t>
          </a:r>
          <a:r>
            <a:rPr lang="en-US" sz="2100" b="1" kern="1200" baseline="30000" dirty="0"/>
            <a:t>th</a:t>
          </a:r>
          <a:r>
            <a:rPr lang="en-US" sz="2100" b="1" kern="1200" dirty="0"/>
            <a:t> July</a:t>
          </a:r>
          <a:r>
            <a:rPr lang="en-US" sz="2100" b="1" kern="1200" dirty="0">
              <a:latin typeface="Calibri"/>
            </a:rPr>
            <a:t>.</a:t>
          </a:r>
          <a:r>
            <a:rPr lang="en-US" sz="2100" b="0" kern="1200" dirty="0">
              <a:latin typeface="Calibri"/>
            </a:rPr>
            <a:t> This is your final task before your</a:t>
          </a:r>
          <a:r>
            <a:rPr lang="en-US" sz="2100" kern="1200" dirty="0"/>
            <a:t> name to be presented to the exam board.</a:t>
          </a:r>
          <a:endParaRPr lang="en-GB" sz="2100" kern="1200" dirty="0"/>
        </a:p>
      </dsp:txBody>
      <dsp:txXfrm>
        <a:off x="1384228" y="2364"/>
        <a:ext cx="9978535" cy="1198466"/>
      </dsp:txXfrm>
    </dsp:sp>
    <dsp:sp modelId="{6EAF4229-352A-4CCA-AC86-03A985BF870D}">
      <dsp:nvSpPr>
        <dsp:cNvPr id="0" name=""/>
        <dsp:cNvSpPr/>
      </dsp:nvSpPr>
      <dsp:spPr>
        <a:xfrm>
          <a:off x="0" y="1500447"/>
          <a:ext cx="11362764" cy="119846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CBF061-3BC3-41BA-96A7-70BEE921E486}">
      <dsp:nvSpPr>
        <dsp:cNvPr id="0" name=""/>
        <dsp:cNvSpPr/>
      </dsp:nvSpPr>
      <dsp:spPr>
        <a:xfrm>
          <a:off x="362536" y="1770102"/>
          <a:ext cx="659156" cy="6591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68CA39-8338-43D9-AB21-9A6C5CCB265D}">
      <dsp:nvSpPr>
        <dsp:cNvPr id="0" name=""/>
        <dsp:cNvSpPr/>
      </dsp:nvSpPr>
      <dsp:spPr>
        <a:xfrm>
          <a:off x="1384228" y="1500447"/>
          <a:ext cx="9978535" cy="1198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6838" tIns="126838" rIns="126838" bIns="126838" numCol="1" spcCol="1270" anchor="ctr" anchorCtr="0">
          <a:noAutofit/>
        </a:bodyPr>
        <a:lstStyle/>
        <a:p>
          <a:pPr marL="0" lvl="0" indent="0" algn="l" defTabSz="933450">
            <a:lnSpc>
              <a:spcPct val="100000"/>
            </a:lnSpc>
            <a:spcBef>
              <a:spcPct val="0"/>
            </a:spcBef>
            <a:spcAft>
              <a:spcPct val="35000"/>
            </a:spcAft>
            <a:buNone/>
          </a:pPr>
          <a:r>
            <a:rPr lang="en-GB" sz="2100" kern="1200" dirty="0"/>
            <a:t>Following the exam board on Monday July 10</a:t>
          </a:r>
          <a:r>
            <a:rPr lang="en-GB" sz="2100" kern="1200" baseline="30000" dirty="0"/>
            <a:t>th, </a:t>
          </a:r>
          <a:r>
            <a:rPr lang="en-GB" sz="2100" kern="1200" dirty="0"/>
            <a:t>an email will be sent confirming your award </a:t>
          </a:r>
          <a:endParaRPr lang="en-US" sz="2100" kern="1200" dirty="0"/>
        </a:p>
      </dsp:txBody>
      <dsp:txXfrm>
        <a:off x="1384228" y="1500447"/>
        <a:ext cx="9978535" cy="1198466"/>
      </dsp:txXfrm>
    </dsp:sp>
    <dsp:sp modelId="{46022401-A27C-4E56-B4A8-B4BCD5343F93}">
      <dsp:nvSpPr>
        <dsp:cNvPr id="0" name=""/>
        <dsp:cNvSpPr/>
      </dsp:nvSpPr>
      <dsp:spPr>
        <a:xfrm>
          <a:off x="0" y="2998530"/>
          <a:ext cx="11362764" cy="119846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550D21-CA65-4372-B22B-1A84EF0FF9F9}">
      <dsp:nvSpPr>
        <dsp:cNvPr id="0" name=""/>
        <dsp:cNvSpPr/>
      </dsp:nvSpPr>
      <dsp:spPr>
        <a:xfrm>
          <a:off x="362536" y="3268185"/>
          <a:ext cx="659156" cy="6591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9CEB8B-71BD-4B21-A300-B303C4ABDA33}">
      <dsp:nvSpPr>
        <dsp:cNvPr id="0" name=""/>
        <dsp:cNvSpPr/>
      </dsp:nvSpPr>
      <dsp:spPr>
        <a:xfrm>
          <a:off x="1384228" y="2998530"/>
          <a:ext cx="9978535" cy="1198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6838" tIns="126838" rIns="126838" bIns="126838" numCol="1" spcCol="1270" anchor="ctr" anchorCtr="0">
          <a:noAutofit/>
        </a:bodyPr>
        <a:lstStyle/>
        <a:p>
          <a:pPr marL="0" lvl="0" indent="0" algn="l" defTabSz="933450">
            <a:lnSpc>
              <a:spcPct val="100000"/>
            </a:lnSpc>
            <a:spcBef>
              <a:spcPct val="0"/>
            </a:spcBef>
            <a:spcAft>
              <a:spcPct val="35000"/>
            </a:spcAft>
            <a:buNone/>
          </a:pPr>
          <a:r>
            <a:rPr lang="en-GB" sz="2100" kern="1200" dirty="0"/>
            <a:t>Confirmation of QTS can be printed from the DFE portal a few days later. </a:t>
          </a:r>
          <a:endParaRPr lang="en-US" sz="2100" kern="1200" dirty="0"/>
        </a:p>
      </dsp:txBody>
      <dsp:txXfrm>
        <a:off x="1384228" y="2998530"/>
        <a:ext cx="9978535" cy="1198466"/>
      </dsp:txXfrm>
    </dsp:sp>
    <dsp:sp modelId="{95B4B582-5B3C-411A-A366-9DEFFABE0DD3}">
      <dsp:nvSpPr>
        <dsp:cNvPr id="0" name=""/>
        <dsp:cNvSpPr/>
      </dsp:nvSpPr>
      <dsp:spPr>
        <a:xfrm>
          <a:off x="0" y="4496613"/>
          <a:ext cx="11362764" cy="119846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488F1F-9457-4A53-8E07-0F3D6BA25DC1}">
      <dsp:nvSpPr>
        <dsp:cNvPr id="0" name=""/>
        <dsp:cNvSpPr/>
      </dsp:nvSpPr>
      <dsp:spPr>
        <a:xfrm>
          <a:off x="362536" y="4766267"/>
          <a:ext cx="659156" cy="6591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C29AE79-4168-467D-B1A4-A70D141BED2A}">
      <dsp:nvSpPr>
        <dsp:cNvPr id="0" name=""/>
        <dsp:cNvSpPr/>
      </dsp:nvSpPr>
      <dsp:spPr>
        <a:xfrm>
          <a:off x="1384228" y="4496613"/>
          <a:ext cx="9978535" cy="1198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6838" tIns="126838" rIns="126838" bIns="126838" numCol="1" spcCol="1270" anchor="ctr" anchorCtr="0">
          <a:noAutofit/>
        </a:bodyPr>
        <a:lstStyle/>
        <a:p>
          <a:pPr marL="0" lvl="0" indent="0" algn="l" defTabSz="933450">
            <a:lnSpc>
              <a:spcPct val="100000"/>
            </a:lnSpc>
            <a:spcBef>
              <a:spcPct val="0"/>
            </a:spcBef>
            <a:spcAft>
              <a:spcPct val="35000"/>
            </a:spcAft>
            <a:buNone/>
          </a:pPr>
          <a:r>
            <a:rPr lang="en-GB" sz="2100" kern="1200"/>
            <a:t>The PGCE certificate is sent out from central university. Certificates will go to the address you have given the university. If you are moving, you will need to change it on e-vision. </a:t>
          </a:r>
          <a:endParaRPr lang="en-US" sz="2100" kern="1200"/>
        </a:p>
      </dsp:txBody>
      <dsp:txXfrm>
        <a:off x="1384228" y="4496613"/>
        <a:ext cx="9978535" cy="119846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BB6519C-FF15-48F1-A77A-9711E6459990}" type="datetimeFigureOut">
              <a:rPr lang="en-GB" smtClean="0"/>
              <a:t>29/06/2023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CDF182A-23D7-4A3C-BC12-121A0EA5DE47}" type="slidenum">
              <a:rPr lang="en-GB" smtClean="0"/>
              <a:t>‹#›</a:t>
            </a:fld>
            <a:endParaRPr lang="en-GB"/>
          </a:p>
        </p:txBody>
      </p:sp>
    </p:spTree>
    <p:extLst>
      <p:ext uri="{BB962C8B-B14F-4D97-AF65-F5344CB8AC3E}">
        <p14:creationId xmlns:p14="http://schemas.microsoft.com/office/powerpoint/2010/main" val="4140596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lnSpc>
                <a:spcPct val="100000"/>
              </a:lnSpc>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6CDF182A-23D7-4A3C-BC12-121A0EA5DE47}" type="slidenum">
              <a:rPr lang="en-GB" smtClean="0"/>
              <a:t>2</a:t>
            </a:fld>
            <a:endParaRPr lang="en-GB"/>
          </a:p>
        </p:txBody>
      </p:sp>
    </p:spTree>
    <p:extLst>
      <p:ext uri="{BB962C8B-B14F-4D97-AF65-F5344CB8AC3E}">
        <p14:creationId xmlns:p14="http://schemas.microsoft.com/office/powerpoint/2010/main" val="1910572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CDF182A-23D7-4A3C-BC12-121A0EA5DE47}" type="slidenum">
              <a:rPr lang="en-GB" smtClean="0"/>
              <a:t>4</a:t>
            </a:fld>
            <a:endParaRPr lang="en-GB"/>
          </a:p>
        </p:txBody>
      </p:sp>
    </p:spTree>
    <p:extLst>
      <p:ext uri="{BB962C8B-B14F-4D97-AF65-F5344CB8AC3E}">
        <p14:creationId xmlns:p14="http://schemas.microsoft.com/office/powerpoint/2010/main" val="25248570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2270035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B7B60E2D-3C8E-4937-8579-D69B4DA6E8FB}" type="datetimeFigureOut">
              <a:rPr lang="en-GB" smtClean="0">
                <a:solidFill>
                  <a:srgbClr val="000000"/>
                </a:solidFill>
              </a:rPr>
              <a:pPr/>
              <a:t>29/06/2023</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97EF0-C7CB-424E-A506-F80DEB9F4976}"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47990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B7B60E2D-3C8E-4937-8579-D69B4DA6E8FB}" type="datetimeFigureOut">
              <a:rPr lang="en-GB" smtClean="0">
                <a:solidFill>
                  <a:srgbClr val="000000"/>
                </a:solidFill>
              </a:rPr>
              <a:pPr/>
              <a:t>29/06/2023</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0597EF0-C7CB-424E-A506-F80DEB9F4976}"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18582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B7B60E2D-3C8E-4937-8579-D69B4DA6E8FB}" type="datetimeFigureOut">
              <a:rPr lang="en-GB" smtClean="0">
                <a:solidFill>
                  <a:srgbClr val="000000"/>
                </a:solidFill>
              </a:rPr>
              <a:pPr/>
              <a:t>29/06/2023</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0597EF0-C7CB-424E-A506-F80DEB9F4976}"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38694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125160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B7B60E2D-3C8E-4937-8579-D69B4DA6E8FB}" type="datetimeFigureOut">
              <a:rPr lang="en-GB" smtClean="0">
                <a:solidFill>
                  <a:srgbClr val="000000"/>
                </a:solidFill>
              </a:rPr>
              <a:pPr/>
              <a:t>29/06/2023</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0597EF0-C7CB-424E-A506-F80DEB9F4976}"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574621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B7B60E2D-3C8E-4937-8579-D69B4DA6E8FB}" type="datetimeFigureOut">
              <a:rPr lang="en-GB" smtClean="0">
                <a:solidFill>
                  <a:srgbClr val="000000"/>
                </a:solidFill>
              </a:rPr>
              <a:pPr/>
              <a:t>29/06/2023</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0597EF0-C7CB-424E-A506-F80DEB9F4976}" type="slidenum">
              <a:rPr lang="en-GB" smtClean="0">
                <a:solidFill>
                  <a:srgbClr val="000000"/>
                </a:solidFill>
              </a:rPr>
              <a:pPr/>
              <a:t>‹#›</a:t>
            </a:fld>
            <a:endParaRPr lang="en-GB">
              <a:solidFill>
                <a:srgbClr val="000000"/>
              </a:solidFill>
            </a:endParaRPr>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447491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B7B60E2D-3C8E-4937-8579-D69B4DA6E8FB}" type="datetimeFigureOut">
              <a:rPr lang="en-GB" smtClean="0">
                <a:solidFill>
                  <a:srgbClr val="000000"/>
                </a:solidFill>
              </a:rPr>
              <a:pPr/>
              <a:t>29/06/2023</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97EF0-C7CB-424E-A506-F80DEB9F4976}"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647316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B7B60E2D-3C8E-4937-8579-D69B4DA6E8FB}" type="datetimeFigureOut">
              <a:rPr lang="en-GB" smtClean="0">
                <a:solidFill>
                  <a:srgbClr val="000000"/>
                </a:solidFill>
              </a:rPr>
              <a:pPr/>
              <a:t>29/06/2023</a:t>
            </a:fld>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60597EF0-C7CB-424E-A506-F80DEB9F4976}"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694815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B7B60E2D-3C8E-4937-8579-D69B4DA6E8FB}" type="datetimeFigureOut">
              <a:rPr lang="en-GB" smtClean="0">
                <a:solidFill>
                  <a:srgbClr val="000000"/>
                </a:solidFill>
              </a:rPr>
              <a:pPr/>
              <a:t>29/06/2023</a:t>
            </a:fld>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60597EF0-C7CB-424E-A506-F80DEB9F4976}"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026285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B7B60E2D-3C8E-4937-8579-D69B4DA6E8FB}" type="datetimeFigureOut">
              <a:rPr lang="en-GB" smtClean="0">
                <a:solidFill>
                  <a:srgbClr val="000000"/>
                </a:solidFill>
              </a:rPr>
              <a:pPr/>
              <a:t>29/06/2023</a:t>
            </a:fld>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60597EF0-C7CB-424E-A506-F80DEB9F4976}"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535869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B7B60E2D-3C8E-4937-8579-D69B4DA6E8FB}" type="datetimeFigureOut">
              <a:rPr lang="en-GB" smtClean="0">
                <a:solidFill>
                  <a:srgbClr val="000000"/>
                </a:solidFill>
              </a:rPr>
              <a:pPr/>
              <a:t>29/06/2023</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97EF0-C7CB-424E-A506-F80DEB9F4976}"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06732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B7B60E2D-3C8E-4937-8579-D69B4DA6E8FB}" type="datetimeFigureOut">
              <a:rPr lang="en-GB" smtClean="0">
                <a:solidFill>
                  <a:srgbClr val="000000"/>
                </a:solidFill>
              </a:rPr>
              <a:pPr/>
              <a:t>29/06/2023</a:t>
            </a:fld>
            <a:endParaRPr lang="en-GB">
              <a:solidFill>
                <a:srgbClr val="000000"/>
              </a:solidFill>
            </a:endParaRPr>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solidFill>
                <a:srgbClr val="000000"/>
              </a:solidFill>
            </a:endParaRPr>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60597EF0-C7CB-424E-A506-F80DEB9F4976}"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161858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arwick.ac.uk/fac/soc/cte/conferences/completionda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04E6B7FD-D330-58FE-093E-63BBA442C6A5}"/>
              </a:ext>
            </a:extLst>
          </p:cNvPr>
          <p:cNvSpPr>
            <a:spLocks noGrp="1"/>
          </p:cNvSpPr>
          <p:nvPr>
            <p:ph type="subTitle" idx="1"/>
          </p:nvPr>
        </p:nvSpPr>
        <p:spPr>
          <a:xfrm>
            <a:off x="331806" y="331245"/>
            <a:ext cx="11647138" cy="1327299"/>
          </a:xfrm>
        </p:spPr>
        <p:txBody>
          <a:bodyPr/>
          <a:lstStyle/>
          <a:p>
            <a:pPr algn="ctr"/>
            <a:r>
              <a:rPr lang="en-US" sz="4800" dirty="0">
                <a:solidFill>
                  <a:schemeClr val="bg1"/>
                </a:solidFill>
              </a:rPr>
              <a:t>‘Reflections, Celebrations and Next Steps’</a:t>
            </a:r>
            <a:endParaRPr lang="en-US" sz="4800" b="1" dirty="0">
              <a:solidFill>
                <a:schemeClr val="bg1"/>
              </a:solidFill>
            </a:endParaRPr>
          </a:p>
        </p:txBody>
      </p:sp>
      <p:sp>
        <p:nvSpPr>
          <p:cNvPr id="3" name="TextBox 2">
            <a:extLst>
              <a:ext uri="{FF2B5EF4-FFF2-40B4-BE49-F238E27FC236}">
                <a16:creationId xmlns:a16="http://schemas.microsoft.com/office/drawing/2014/main" id="{232E27A1-6246-1585-B4A8-0C80C1B7E8CC}"/>
              </a:ext>
            </a:extLst>
          </p:cNvPr>
          <p:cNvSpPr txBox="1"/>
          <p:nvPr/>
        </p:nvSpPr>
        <p:spPr>
          <a:xfrm>
            <a:off x="450559" y="2934595"/>
            <a:ext cx="11528385" cy="3046988"/>
          </a:xfrm>
          <a:prstGeom prst="rect">
            <a:avLst/>
          </a:prstGeom>
          <a:noFill/>
        </p:spPr>
        <p:txBody>
          <a:bodyPr wrap="square">
            <a:spAutoFit/>
          </a:bodyPr>
          <a:lstStyle/>
          <a:p>
            <a:pPr algn="ctr"/>
            <a:r>
              <a:rPr lang="en-US" sz="4800" dirty="0"/>
              <a:t>Course Completion Day</a:t>
            </a:r>
          </a:p>
          <a:p>
            <a:pPr algn="ctr"/>
            <a:endParaRPr lang="en-US" sz="4800" dirty="0"/>
          </a:p>
          <a:p>
            <a:pPr algn="ctr"/>
            <a:r>
              <a:rPr lang="en-GB" sz="4800" b="0" i="0" u="sng" dirty="0">
                <a:solidFill>
                  <a:srgbClr val="0078D7"/>
                </a:solidFill>
                <a:effectLst/>
                <a:latin typeface="Calibri" panose="020F0502020204030204" pitchFamily="34" charset="0"/>
                <a:hlinkClick r:id="rId2" tooltip="https://warwick.ac.uk/fac/soc/cte/conferences/completionday"/>
              </a:rPr>
              <a:t>https://warwick.ac.uk/fac/soc/cte/conferences/completionday</a:t>
            </a:r>
            <a:endParaRPr lang="en-GB" sz="4800" b="0" i="0" u="sng" dirty="0">
              <a:solidFill>
                <a:srgbClr val="0078D7"/>
              </a:solidFill>
              <a:effectLst/>
              <a:latin typeface="Calibri" panose="020F0502020204030204" pitchFamily="34" charset="0"/>
            </a:endParaRPr>
          </a:p>
        </p:txBody>
      </p:sp>
    </p:spTree>
    <p:extLst>
      <p:ext uri="{BB962C8B-B14F-4D97-AF65-F5344CB8AC3E}">
        <p14:creationId xmlns:p14="http://schemas.microsoft.com/office/powerpoint/2010/main" val="1213321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C9AF2-3925-D408-0C54-52738396856F}"/>
              </a:ext>
            </a:extLst>
          </p:cNvPr>
          <p:cNvSpPr>
            <a:spLocks noGrp="1"/>
          </p:cNvSpPr>
          <p:nvPr>
            <p:ph type="title"/>
          </p:nvPr>
        </p:nvSpPr>
        <p:spPr>
          <a:xfrm>
            <a:off x="509285" y="94129"/>
            <a:ext cx="11262167" cy="1066800"/>
          </a:xfrm>
        </p:spPr>
        <p:txBody>
          <a:bodyPr wrap="square" anchor="ctr">
            <a:normAutofit/>
          </a:bodyPr>
          <a:lstStyle/>
          <a:p>
            <a:r>
              <a:rPr lang="en-US" dirty="0"/>
              <a:t>Plan for the day</a:t>
            </a:r>
          </a:p>
        </p:txBody>
      </p:sp>
      <p:graphicFrame>
        <p:nvGraphicFramePr>
          <p:cNvPr id="4" name="Content Placeholder 3">
            <a:extLst>
              <a:ext uri="{FF2B5EF4-FFF2-40B4-BE49-F238E27FC236}">
                <a16:creationId xmlns:a16="http://schemas.microsoft.com/office/drawing/2014/main" id="{E7DE3AD1-BAEE-305B-971F-82A0ABB2692A}"/>
              </a:ext>
            </a:extLst>
          </p:cNvPr>
          <p:cNvGraphicFramePr>
            <a:graphicFrameLocks noGrp="1"/>
          </p:cNvGraphicFramePr>
          <p:nvPr>
            <p:ph idx="1"/>
            <p:extLst>
              <p:ext uri="{D42A27DB-BD31-4B8C-83A1-F6EECF244321}">
                <p14:modId xmlns:p14="http://schemas.microsoft.com/office/powerpoint/2010/main" val="4013782973"/>
              </p:ext>
            </p:extLst>
          </p:nvPr>
        </p:nvGraphicFramePr>
        <p:xfrm>
          <a:off x="509284" y="1124514"/>
          <a:ext cx="11262167" cy="4751856"/>
        </p:xfrm>
        <a:graphic>
          <a:graphicData uri="http://schemas.openxmlformats.org/drawingml/2006/table">
            <a:tbl>
              <a:tblPr firstRow="1" firstCol="1" bandRow="1"/>
              <a:tblGrid>
                <a:gridCol w="11262167">
                  <a:extLst>
                    <a:ext uri="{9D8B030D-6E8A-4147-A177-3AD203B41FA5}">
                      <a16:colId xmlns:a16="http://schemas.microsoft.com/office/drawing/2014/main" val="240524968"/>
                    </a:ext>
                  </a:extLst>
                </a:gridCol>
              </a:tblGrid>
              <a:tr h="593982">
                <a:tc>
                  <a:txBody>
                    <a:bodyPr/>
                    <a:lstStyle/>
                    <a:p>
                      <a:pPr algn="l" fontAlgn="t">
                        <a:lnSpc>
                          <a:spcPct val="100000"/>
                        </a:lnSpc>
                        <a:spcBef>
                          <a:spcPts val="0"/>
                        </a:spcBef>
                        <a:spcAft>
                          <a:spcPts val="800"/>
                        </a:spcAft>
                      </a:pPr>
                      <a:r>
                        <a:rPr lang="en-GB" sz="2400" b="1" dirty="0"/>
                        <a:t>10:00am - 10:30am - </a:t>
                      </a:r>
                      <a:r>
                        <a:rPr lang="en-GB" sz="2400" dirty="0"/>
                        <a:t>Welcome, The Chartered College, Carrying on the Warwick Legacy</a:t>
                      </a:r>
                    </a:p>
                  </a:txBody>
                  <a:tcPr marL="62821" marR="62821" marT="87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7116981"/>
                  </a:ext>
                </a:extLst>
              </a:tr>
              <a:tr h="593982">
                <a:tc>
                  <a:txBody>
                    <a:bodyPr/>
                    <a:lstStyle/>
                    <a:p>
                      <a:pPr algn="l" fontAlgn="t">
                        <a:lnSpc>
                          <a:spcPct val="100000"/>
                        </a:lnSpc>
                        <a:spcBef>
                          <a:spcPts val="0"/>
                        </a:spcBef>
                        <a:spcAft>
                          <a:spcPts val="0"/>
                        </a:spcAft>
                      </a:pPr>
                      <a:r>
                        <a:rPr lang="en-GB" sz="2400" b="1" dirty="0"/>
                        <a:t>10:35am -11:25am - </a:t>
                      </a:r>
                      <a:r>
                        <a:rPr lang="en-GB" sz="2400" dirty="0"/>
                        <a:t>Spilt into subject groups and meet with an ECT and their mentor</a:t>
                      </a:r>
                    </a:p>
                  </a:txBody>
                  <a:tcPr marL="62821" marR="62821" marT="87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0154779"/>
                  </a:ext>
                </a:extLst>
              </a:tr>
              <a:tr h="593982">
                <a:tc>
                  <a:txBody>
                    <a:bodyPr/>
                    <a:lstStyle/>
                    <a:p>
                      <a:pPr algn="l" fontAlgn="t">
                        <a:lnSpc>
                          <a:spcPct val="100000"/>
                        </a:lnSpc>
                        <a:spcBef>
                          <a:spcPts val="0"/>
                        </a:spcBef>
                        <a:spcAft>
                          <a:spcPts val="800"/>
                        </a:spcAft>
                      </a:pPr>
                      <a:r>
                        <a:rPr lang="en-GB" sz="2400" b="1" dirty="0"/>
                        <a:t>11:30am – 12:00noon - </a:t>
                      </a:r>
                      <a:r>
                        <a:rPr lang="en-GB" sz="2400" dirty="0"/>
                        <a:t>Managing your ECT workload (in PP groups)</a:t>
                      </a:r>
                    </a:p>
                  </a:txBody>
                  <a:tcPr marL="62821" marR="62821" marT="87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821872"/>
                  </a:ext>
                </a:extLst>
              </a:tr>
              <a:tr h="593982">
                <a:tc>
                  <a:txBody>
                    <a:bodyPr/>
                    <a:lstStyle/>
                    <a:p>
                      <a:pPr algn="l" fontAlgn="t">
                        <a:lnSpc>
                          <a:spcPct val="100000"/>
                        </a:lnSpc>
                        <a:spcBef>
                          <a:spcPts val="0"/>
                        </a:spcBef>
                        <a:spcAft>
                          <a:spcPts val="800"/>
                        </a:spcAft>
                      </a:pPr>
                      <a:r>
                        <a:rPr lang="en-GB" sz="2400" b="1" dirty="0"/>
                        <a:t>12:00noon – 12:45pm - </a:t>
                      </a:r>
                      <a:r>
                        <a:rPr lang="en-GB" sz="2400" dirty="0"/>
                        <a:t>Meet the unions, Chartered College, Ed Support and Now Teach </a:t>
                      </a:r>
                    </a:p>
                  </a:txBody>
                  <a:tcPr marL="62821" marR="62821" marT="87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3840403"/>
                  </a:ext>
                </a:extLst>
              </a:tr>
              <a:tr h="593982">
                <a:tc>
                  <a:txBody>
                    <a:bodyPr/>
                    <a:lstStyle/>
                    <a:p>
                      <a:pPr algn="l" fontAlgn="t">
                        <a:lnSpc>
                          <a:spcPct val="100000"/>
                        </a:lnSpc>
                        <a:spcBef>
                          <a:spcPts val="0"/>
                        </a:spcBef>
                        <a:spcAft>
                          <a:spcPts val="800"/>
                        </a:spcAft>
                      </a:pPr>
                      <a:r>
                        <a:rPr lang="en-GB" sz="2400" b="1" dirty="0"/>
                        <a:t>12:45pm – 1:50pm - </a:t>
                      </a:r>
                      <a:r>
                        <a:rPr lang="en-GB" sz="2400" dirty="0"/>
                        <a:t>Career Progression workshops - choose two workshops from the six</a:t>
                      </a:r>
                    </a:p>
                  </a:txBody>
                  <a:tcPr marL="62821" marR="62821" marT="87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7215828"/>
                  </a:ext>
                </a:extLst>
              </a:tr>
              <a:tr h="593982">
                <a:tc>
                  <a:txBody>
                    <a:bodyPr/>
                    <a:lstStyle/>
                    <a:p>
                      <a:pPr algn="l" fontAlgn="t">
                        <a:lnSpc>
                          <a:spcPct val="100000"/>
                        </a:lnSpc>
                        <a:spcBef>
                          <a:spcPts val="0"/>
                        </a:spcBef>
                        <a:spcAft>
                          <a:spcPts val="800"/>
                        </a:spcAft>
                      </a:pPr>
                      <a:r>
                        <a:rPr lang="en-GB" sz="2400" b="1" dirty="0"/>
                        <a:t>1.55pm – 2.30pm - </a:t>
                      </a:r>
                      <a:r>
                        <a:rPr lang="en-GB" sz="2400" dirty="0"/>
                        <a:t>Back in subject groups - Reflections and completion of CEDP</a:t>
                      </a:r>
                    </a:p>
                  </a:txBody>
                  <a:tcPr marL="62821" marR="62821" marT="87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7206337"/>
                  </a:ext>
                </a:extLst>
              </a:tr>
              <a:tr h="593982">
                <a:tc>
                  <a:txBody>
                    <a:bodyPr/>
                    <a:lstStyle/>
                    <a:p>
                      <a:pPr algn="l" fontAlgn="t">
                        <a:lnSpc>
                          <a:spcPct val="100000"/>
                        </a:lnSpc>
                        <a:spcBef>
                          <a:spcPts val="0"/>
                        </a:spcBef>
                        <a:spcAft>
                          <a:spcPts val="800"/>
                        </a:spcAft>
                      </a:pPr>
                      <a:r>
                        <a:rPr lang="en-GB" sz="2400" b="1" dirty="0"/>
                        <a:t>2.35pm – 3.15pm - </a:t>
                      </a:r>
                      <a:r>
                        <a:rPr lang="en-GB" sz="2400" dirty="0"/>
                        <a:t>Alumni keynote speech, Awards and Celebrations and Final words</a:t>
                      </a:r>
                    </a:p>
                  </a:txBody>
                  <a:tcPr marL="62821" marR="62821" marT="87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5858944"/>
                  </a:ext>
                </a:extLst>
              </a:tr>
              <a:tr h="593982">
                <a:tc>
                  <a:txBody>
                    <a:bodyPr/>
                    <a:lstStyle/>
                    <a:p>
                      <a:pPr algn="l" fontAlgn="t">
                        <a:lnSpc>
                          <a:spcPct val="100000"/>
                        </a:lnSpc>
                        <a:spcBef>
                          <a:spcPts val="0"/>
                        </a:spcBef>
                        <a:spcAft>
                          <a:spcPts val="800"/>
                        </a:spcAft>
                      </a:pPr>
                      <a:r>
                        <a:rPr lang="en-GB" sz="2400" b="1" dirty="0"/>
                        <a:t>3.15pm</a:t>
                      </a:r>
                      <a:r>
                        <a:rPr lang="en-GB" sz="2400" dirty="0"/>
                        <a:t> – Whole cohort photo</a:t>
                      </a:r>
                    </a:p>
                  </a:txBody>
                  <a:tcPr marL="62821" marR="62821" marT="87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6256337"/>
                  </a:ext>
                </a:extLst>
              </a:tr>
            </a:tbl>
          </a:graphicData>
        </a:graphic>
      </p:graphicFrame>
    </p:spTree>
    <p:extLst>
      <p:ext uri="{BB962C8B-B14F-4D97-AF65-F5344CB8AC3E}">
        <p14:creationId xmlns:p14="http://schemas.microsoft.com/office/powerpoint/2010/main" val="3636957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A picture containing clothing, text, human face, person&#10;&#10;Description automatically generated">
            <a:extLst>
              <a:ext uri="{FF2B5EF4-FFF2-40B4-BE49-F238E27FC236}">
                <a16:creationId xmlns:a16="http://schemas.microsoft.com/office/drawing/2014/main" id="{C796BD03-03FC-68AA-5F45-0086BB34B9E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2388" y="376705"/>
            <a:ext cx="4472102" cy="5382466"/>
          </a:xfrm>
        </p:spPr>
      </p:pic>
      <p:sp>
        <p:nvSpPr>
          <p:cNvPr id="14" name="Text Placeholder 13">
            <a:extLst>
              <a:ext uri="{FF2B5EF4-FFF2-40B4-BE49-F238E27FC236}">
                <a16:creationId xmlns:a16="http://schemas.microsoft.com/office/drawing/2014/main" id="{77F49765-F690-638B-5716-6972B15A83AE}"/>
              </a:ext>
            </a:extLst>
          </p:cNvPr>
          <p:cNvSpPr>
            <a:spLocks noGrp="1"/>
          </p:cNvSpPr>
          <p:nvPr>
            <p:ph type="body" sz="half" idx="2"/>
          </p:nvPr>
        </p:nvSpPr>
        <p:spPr>
          <a:xfrm>
            <a:off x="5020236" y="376705"/>
            <a:ext cx="6889376" cy="5382466"/>
          </a:xfrm>
        </p:spPr>
        <p:txBody>
          <a:bodyPr/>
          <a:lstStyle/>
          <a:p>
            <a:pPr>
              <a:lnSpc>
                <a:spcPct val="107000"/>
              </a:lnSpc>
              <a:spcAft>
                <a:spcPts val="800"/>
              </a:spcAft>
            </a:pPr>
            <a:r>
              <a:rPr lang="en-GB" sz="2500" dirty="0">
                <a:solidFill>
                  <a:srgbClr val="000000"/>
                </a:solidFill>
                <a:effectLst/>
                <a:latin typeface="Calibri"/>
                <a:ea typeface="Calibri"/>
                <a:cs typeface="Times New Roman"/>
              </a:rPr>
              <a:t>Using your Teaching Practice Viva (course completion - part 1) as the starting point, this document asks you to consolidate</a:t>
            </a:r>
            <a:r>
              <a:rPr lang="en-GB" sz="2500" dirty="0">
                <a:solidFill>
                  <a:srgbClr val="000000"/>
                </a:solidFill>
                <a:latin typeface="Calibri"/>
                <a:ea typeface="Calibri"/>
                <a:cs typeface="Times New Roman"/>
              </a:rPr>
              <a:t> your PGCE achievements and</a:t>
            </a:r>
            <a:r>
              <a:rPr lang="en-GB" sz="2500" dirty="0">
                <a:solidFill>
                  <a:srgbClr val="000000"/>
                </a:solidFill>
                <a:effectLst/>
                <a:latin typeface="Calibri"/>
                <a:ea typeface="Calibri"/>
                <a:cs typeface="Times New Roman"/>
              </a:rPr>
              <a:t> consider</a:t>
            </a:r>
            <a:r>
              <a:rPr lang="en-GB" sz="2500" dirty="0">
                <a:solidFill>
                  <a:srgbClr val="000000"/>
                </a:solidFill>
                <a:latin typeface="Calibri"/>
                <a:ea typeface="Calibri"/>
                <a:cs typeface="Times New Roman"/>
              </a:rPr>
              <a:t> </a:t>
            </a:r>
            <a:r>
              <a:rPr lang="en-GB" sz="2500" dirty="0">
                <a:solidFill>
                  <a:srgbClr val="000000"/>
                </a:solidFill>
                <a:effectLst/>
                <a:latin typeface="Calibri"/>
                <a:ea typeface="Calibri"/>
                <a:cs typeface="Times New Roman"/>
              </a:rPr>
              <a:t>the next steps in your ECT years.</a:t>
            </a:r>
            <a:r>
              <a:rPr lang="en-GB" sz="2500" dirty="0">
                <a:solidFill>
                  <a:srgbClr val="000000"/>
                </a:solidFill>
                <a:latin typeface="Calibri"/>
                <a:ea typeface="Calibri"/>
                <a:cs typeface="Times New Roman"/>
              </a:rPr>
              <a:t> </a:t>
            </a:r>
            <a:endParaRPr lang="en-GB" sz="25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5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There are four parts:</a:t>
            </a:r>
          </a:p>
          <a:p>
            <a:pPr marL="342900" indent="-342900">
              <a:lnSpc>
                <a:spcPct val="107000"/>
              </a:lnSpc>
              <a:spcAft>
                <a:spcPts val="800"/>
              </a:spcAft>
              <a:buFont typeface="Arial" panose="020B0604020202020204" pitchFamily="34" charset="0"/>
              <a:buChar char="•"/>
            </a:pPr>
            <a:r>
              <a:rPr lang="en-GB" sz="2500" dirty="0">
                <a:solidFill>
                  <a:srgbClr val="000000"/>
                </a:solidFill>
                <a:latin typeface="Calibri" panose="020F0502020204030204" pitchFamily="34" charset="0"/>
                <a:ea typeface="Calibri" panose="020F0502020204030204" pitchFamily="34" charset="0"/>
                <a:cs typeface="Times New Roman" panose="02020603050405020304" pitchFamily="18" charset="0"/>
              </a:rPr>
              <a:t>Key contact information</a:t>
            </a:r>
          </a:p>
          <a:p>
            <a:pPr marL="342900" indent="-342900">
              <a:lnSpc>
                <a:spcPct val="107000"/>
              </a:lnSpc>
              <a:spcAft>
                <a:spcPts val="800"/>
              </a:spcAft>
              <a:buFont typeface="Arial" panose="020B0604020202020204" pitchFamily="34" charset="0"/>
              <a:buChar char="•"/>
            </a:pPr>
            <a:r>
              <a:rPr lang="en-GB" sz="2500" dirty="0">
                <a:solidFill>
                  <a:srgbClr val="000000"/>
                </a:solidFill>
                <a:latin typeface="Calibri" panose="020F0502020204030204" pitchFamily="34" charset="0"/>
                <a:ea typeface="Calibri" panose="020F0502020204030204" pitchFamily="34" charset="0"/>
                <a:cs typeface="Times New Roman" panose="02020603050405020304" pitchFamily="18" charset="0"/>
              </a:rPr>
              <a:t>Professional reflections</a:t>
            </a:r>
          </a:p>
          <a:p>
            <a:pPr marL="342900" indent="-342900">
              <a:lnSpc>
                <a:spcPct val="107000"/>
              </a:lnSpc>
              <a:spcAft>
                <a:spcPts val="800"/>
              </a:spcAft>
              <a:buFont typeface="Arial" panose="020B0604020202020204" pitchFamily="34" charset="0"/>
              <a:buChar char="•"/>
            </a:pPr>
            <a:r>
              <a:rPr lang="en-GB" sz="2500" dirty="0">
                <a:solidFill>
                  <a:srgbClr val="000000"/>
                </a:solidFill>
                <a:latin typeface="Calibri" panose="020F0502020204030204" pitchFamily="34" charset="0"/>
                <a:ea typeface="Calibri" panose="020F0502020204030204" pitchFamily="34" charset="0"/>
                <a:cs typeface="Times New Roman" panose="02020603050405020304" pitchFamily="18" charset="0"/>
              </a:rPr>
              <a:t>New targets – to take in your ECT programme</a:t>
            </a:r>
          </a:p>
          <a:p>
            <a:pPr marL="342900" indent="-342900">
              <a:lnSpc>
                <a:spcPct val="107000"/>
              </a:lnSpc>
              <a:spcAft>
                <a:spcPts val="800"/>
              </a:spcAft>
              <a:buFont typeface="Arial" panose="020B0604020202020204" pitchFamily="34" charset="0"/>
              <a:buChar char="•"/>
            </a:pPr>
            <a:r>
              <a:rPr lang="en-GB" sz="2500" dirty="0">
                <a:solidFill>
                  <a:srgbClr val="000000"/>
                </a:solidFill>
                <a:latin typeface="Calibri" panose="020F0502020204030204" pitchFamily="34" charset="0"/>
                <a:ea typeface="Calibri" panose="020F0502020204030204" pitchFamily="34" charset="0"/>
                <a:cs typeface="Times New Roman" panose="02020603050405020304" pitchFamily="18" charset="0"/>
              </a:rPr>
              <a:t>Useful support and guidance</a:t>
            </a:r>
          </a:p>
          <a:p>
            <a:pPr marL="342900" indent="-342900">
              <a:lnSpc>
                <a:spcPct val="107000"/>
              </a:lnSpc>
              <a:spcAft>
                <a:spcPts val="800"/>
              </a:spcAft>
              <a:buFont typeface="Arial" panose="020B0604020202020204" pitchFamily="34" charset="0"/>
              <a:buChar char="•"/>
            </a:pPr>
            <a:endParaRPr lang="en-GB" sz="25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607108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2">
            <a:extLst>
              <a:ext uri="{FF2B5EF4-FFF2-40B4-BE49-F238E27FC236}">
                <a16:creationId xmlns:a16="http://schemas.microsoft.com/office/drawing/2014/main" id="{EF7F9A84-C277-F673-CAB2-A708B93B5B55}"/>
              </a:ext>
            </a:extLst>
          </p:cNvPr>
          <p:cNvGraphicFramePr>
            <a:graphicFrameLocks noGrp="1"/>
          </p:cNvGraphicFramePr>
          <p:nvPr>
            <p:ph idx="4294967295"/>
            <p:extLst>
              <p:ext uri="{D42A27DB-BD31-4B8C-83A1-F6EECF244321}">
                <p14:modId xmlns:p14="http://schemas.microsoft.com/office/powerpoint/2010/main" val="1423755055"/>
              </p:ext>
            </p:extLst>
          </p:nvPr>
        </p:nvGraphicFramePr>
        <p:xfrm>
          <a:off x="537883" y="273051"/>
          <a:ext cx="11362764" cy="56974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19882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9A31A-C012-6426-33AE-AABA76CD8B2E}"/>
              </a:ext>
            </a:extLst>
          </p:cNvPr>
          <p:cNvSpPr>
            <a:spLocks noGrp="1"/>
          </p:cNvSpPr>
          <p:nvPr>
            <p:ph type="title"/>
          </p:nvPr>
        </p:nvSpPr>
        <p:spPr>
          <a:xfrm>
            <a:off x="569259" y="330293"/>
            <a:ext cx="11053481" cy="1066800"/>
          </a:xfrm>
        </p:spPr>
        <p:txBody>
          <a:bodyPr wrap="square" anchor="ctr">
            <a:normAutofit fontScale="90000"/>
          </a:bodyPr>
          <a:lstStyle/>
          <a:p>
            <a:r>
              <a:rPr lang="en-GB" b="1" kern="100" dirty="0">
                <a:effectLst/>
              </a:rPr>
              <a:t>Be informed about your ECT years…</a:t>
            </a:r>
            <a:br>
              <a:rPr lang="en-GB" b="1" kern="100" dirty="0">
                <a:effectLst/>
              </a:rPr>
            </a:br>
            <a:endParaRPr lang="en-US" dirty="0"/>
          </a:p>
        </p:txBody>
      </p:sp>
      <p:pic>
        <p:nvPicPr>
          <p:cNvPr id="5" name="Picture 4" descr="Wood human figure">
            <a:extLst>
              <a:ext uri="{FF2B5EF4-FFF2-40B4-BE49-F238E27FC236}">
                <a16:creationId xmlns:a16="http://schemas.microsoft.com/office/drawing/2014/main" id="{C689D6EA-1A3E-5C5A-E468-382C47BDEB6C}"/>
              </a:ext>
            </a:extLst>
          </p:cNvPr>
          <p:cNvPicPr>
            <a:picLocks noChangeAspect="1"/>
          </p:cNvPicPr>
          <p:nvPr/>
        </p:nvPicPr>
        <p:blipFill rotWithShape="1">
          <a:blip r:embed="rId2"/>
          <a:srcRect b="40516"/>
          <a:stretch/>
        </p:blipFill>
        <p:spPr>
          <a:xfrm>
            <a:off x="430305" y="1096991"/>
            <a:ext cx="11283275" cy="4875546"/>
          </a:xfrm>
          <a:prstGeom prst="rect">
            <a:avLst/>
          </a:prstGeom>
          <a:noFill/>
        </p:spPr>
      </p:pic>
      <p:sp>
        <p:nvSpPr>
          <p:cNvPr id="4" name="TextBox 3">
            <a:extLst>
              <a:ext uri="{FF2B5EF4-FFF2-40B4-BE49-F238E27FC236}">
                <a16:creationId xmlns:a16="http://schemas.microsoft.com/office/drawing/2014/main" id="{CB8FDF88-5293-61B6-0975-1BEEC1D68865}"/>
              </a:ext>
            </a:extLst>
          </p:cNvPr>
          <p:cNvSpPr txBox="1"/>
          <p:nvPr/>
        </p:nvSpPr>
        <p:spPr>
          <a:xfrm>
            <a:off x="5301205" y="1494205"/>
            <a:ext cx="6157732" cy="4081117"/>
          </a:xfrm>
          <a:prstGeom prst="rect">
            <a:avLst/>
          </a:prstGeom>
          <a:noFill/>
        </p:spPr>
        <p:txBody>
          <a:bodyPr wrap="square">
            <a:spAutoFit/>
          </a:bodyPr>
          <a:lstStyle/>
          <a:p>
            <a:pPr marL="571500" indent="-571500">
              <a:lnSpc>
                <a:spcPct val="90000"/>
              </a:lnSpc>
              <a:buFont typeface="Arial" panose="020B0604020202020204" pitchFamily="34" charset="0"/>
              <a:buChar char="•"/>
            </a:pPr>
            <a:r>
              <a:rPr lang="en-US" sz="3600" dirty="0"/>
              <a:t>Download a blank CEDP to a suitable device.</a:t>
            </a:r>
          </a:p>
          <a:p>
            <a:pPr marL="571500" indent="-571500">
              <a:lnSpc>
                <a:spcPct val="90000"/>
              </a:lnSpc>
              <a:buFont typeface="Arial" panose="020B0604020202020204" pitchFamily="34" charset="0"/>
              <a:buChar char="•"/>
            </a:pPr>
            <a:r>
              <a:rPr lang="en-US" sz="3600" dirty="0"/>
              <a:t>Plan your questions for each workshop - what will be useful to know?</a:t>
            </a:r>
          </a:p>
          <a:p>
            <a:pPr marL="571500" indent="-571500">
              <a:lnSpc>
                <a:spcPct val="90000"/>
              </a:lnSpc>
              <a:buFont typeface="Arial" panose="020B0604020202020204" pitchFamily="34" charset="0"/>
              <a:buChar char="•"/>
            </a:pPr>
            <a:r>
              <a:rPr lang="en-US" sz="3600" dirty="0"/>
              <a:t>Take notes for the purpose of reflection, to support the completion of the CEDP.</a:t>
            </a:r>
          </a:p>
        </p:txBody>
      </p:sp>
    </p:spTree>
    <p:extLst>
      <p:ext uri="{BB962C8B-B14F-4D97-AF65-F5344CB8AC3E}">
        <p14:creationId xmlns:p14="http://schemas.microsoft.com/office/powerpoint/2010/main" val="595493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623256-8542-4CAA-D045-15FDDDC0957D}"/>
              </a:ext>
            </a:extLst>
          </p:cNvPr>
          <p:cNvSpPr>
            <a:spLocks noGrp="1"/>
          </p:cNvSpPr>
          <p:nvPr>
            <p:ph type="title"/>
          </p:nvPr>
        </p:nvSpPr>
        <p:spPr>
          <a:xfrm>
            <a:off x="439948" y="228600"/>
            <a:ext cx="11441500" cy="1066800"/>
          </a:xfrm>
        </p:spPr>
        <p:txBody>
          <a:bodyPr wrap="square" anchor="ctr">
            <a:normAutofit fontScale="90000"/>
          </a:bodyPr>
          <a:lstStyle/>
          <a:p>
            <a:r>
              <a:rPr lang="en-US" dirty="0"/>
              <a:t>Have a great morning - see you back here at 2.30pm</a:t>
            </a:r>
            <a:endParaRPr lang="en-US" dirty="0">
              <a:ea typeface="Calibri"/>
              <a:cs typeface="Calibri"/>
            </a:endParaRPr>
          </a:p>
        </p:txBody>
      </p:sp>
      <p:pic>
        <p:nvPicPr>
          <p:cNvPr id="5" name="Picture 4" descr="Sparklers on glass jar">
            <a:extLst>
              <a:ext uri="{FF2B5EF4-FFF2-40B4-BE49-F238E27FC236}">
                <a16:creationId xmlns:a16="http://schemas.microsoft.com/office/drawing/2014/main" id="{5C48F3F9-77F9-EACE-9E57-2A2D52BC8DC6}"/>
              </a:ext>
            </a:extLst>
          </p:cNvPr>
          <p:cNvPicPr>
            <a:picLocks noChangeAspect="1"/>
          </p:cNvPicPr>
          <p:nvPr/>
        </p:nvPicPr>
        <p:blipFill rotWithShape="1">
          <a:blip r:embed="rId2"/>
          <a:srcRect t="28400" b="12115"/>
          <a:stretch/>
        </p:blipFill>
        <p:spPr>
          <a:xfrm>
            <a:off x="569343" y="1443487"/>
            <a:ext cx="11168331" cy="4114800"/>
          </a:xfrm>
          <a:prstGeom prst="rect">
            <a:avLst/>
          </a:prstGeom>
          <a:noFill/>
        </p:spPr>
      </p:pic>
    </p:spTree>
    <p:extLst>
      <p:ext uri="{BB962C8B-B14F-4D97-AF65-F5344CB8AC3E}">
        <p14:creationId xmlns:p14="http://schemas.microsoft.com/office/powerpoint/2010/main" val="7310939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8592c6b9-1a99-4b0a-b6e6-2b45b222c227"/>
</p:tagLst>
</file>

<file path=ppt/theme/theme1.xml><?xml version="1.0" encoding="utf-8"?>
<a:theme xmlns:a="http://schemas.openxmlformats.org/drawingml/2006/main" name="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DD2312AADD4BE469DC8F6B4188F01AC" ma:contentTypeVersion="2" ma:contentTypeDescription="Create a new document." ma:contentTypeScope="" ma:versionID="76e4821b2bfc26172b0054edad6bfbb3">
  <xsd:schema xmlns:xsd="http://www.w3.org/2001/XMLSchema" xmlns:xs="http://www.w3.org/2001/XMLSchema" xmlns:p="http://schemas.microsoft.com/office/2006/metadata/properties" xmlns:ns2="7f2895af-c833-4cca-a2c5-e51b386aff4f" targetNamespace="http://schemas.microsoft.com/office/2006/metadata/properties" ma:root="true" ma:fieldsID="6eda35d8b136b012e85b801346cf9c9b" ns2:_="">
    <xsd:import namespace="7f2895af-c833-4cca-a2c5-e51b386aff4f"/>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2895af-c833-4cca-a2c5-e51b386aff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816931E-0783-486C-B4A3-ABBD04DC3B5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35ACC6B-CB6A-42F2-90CF-D91D23E466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2895af-c833-4cca-a2c5-e51b386aff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0568DD8-473A-423C-A057-87F58DB351A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7088</TotalTime>
  <Words>357</Words>
  <Application>Microsoft Macintosh PowerPoint</Application>
  <PresentationFormat>Widescreen</PresentationFormat>
  <Paragraphs>32</Paragraphs>
  <Slides>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Times New Roman</vt:lpstr>
      <vt:lpstr>Warwick2</vt:lpstr>
      <vt:lpstr>PowerPoint Presentation</vt:lpstr>
      <vt:lpstr>Plan for the day</vt:lpstr>
      <vt:lpstr>PowerPoint Presentation</vt:lpstr>
      <vt:lpstr>PowerPoint Presentation</vt:lpstr>
      <vt:lpstr>Be informed about your ECT years… </vt:lpstr>
      <vt:lpstr>Have a great morning - see you back here at 2.30pm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16th September 2022</dc:title>
  <dc:creator>Morgan, Alison</dc:creator>
  <cp:lastModifiedBy>penny ottewill</cp:lastModifiedBy>
  <cp:revision>113</cp:revision>
  <cp:lastPrinted>2023-06-19T12:42:19Z</cp:lastPrinted>
  <dcterms:created xsi:type="dcterms:W3CDTF">2022-09-13T11:20:56Z</dcterms:created>
  <dcterms:modified xsi:type="dcterms:W3CDTF">2023-06-29T14:52:30Z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0x0101002DD2312AADD4BE469DC8F6B4188F01AC</vt:lpwstr>
  </property>
</Properties>
</file>