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330" r:id="rId5"/>
    <p:sldId id="333" r:id="rId6"/>
    <p:sldId id="334" r:id="rId7"/>
    <p:sldId id="335" r:id="rId8"/>
    <p:sldId id="336" r:id="rId9"/>
    <p:sldId id="272" r:id="rId10"/>
    <p:sldId id="331" r:id="rId11"/>
  </p:sldIdLst>
  <p:sldSz cx="12192000" cy="6858000"/>
  <p:notesSz cx="6858000" cy="9144000"/>
  <p:custDataLst>
    <p:tags r:id="rId1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FF99CC"/>
    <a:srgbClr val="CC9900"/>
    <a:srgbClr val="6699FF"/>
    <a:srgbClr val="CCECFF"/>
    <a:srgbClr val="CC3399"/>
    <a:srgbClr val="CCFFFF"/>
    <a:srgbClr val="66CCFF"/>
    <a:srgbClr val="DE4071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E7EE51-0931-4D3B-8A3E-3DF5F7156805}" v="23" dt="2023-06-07T10:36:50.870"/>
    <p1510:client id="{BEBCD5FA-B812-4478-85BF-9382E72C7C20}" v="4" dt="2021-03-23T10:23:55.727"/>
    <p1510:client id="{F1321469-CF0E-4931-8D9F-AB460690179E}" v="735" dt="2023-06-07T10:20:34.4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gs" Target="tags/tag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za Saratova" userId="2f6533ccae514f95" providerId="LiveId" clId="{FEF02B5A-2DD7-4235-BD4E-A680186C542D}"/>
    <pc:docChg chg="custSel modSld">
      <pc:chgData name="Liza Saratova" userId="2f6533ccae514f95" providerId="LiveId" clId="{FEF02B5A-2DD7-4235-BD4E-A680186C542D}" dt="2020-05-04T19:47:13.245" v="7" actId="14100"/>
      <pc:docMkLst>
        <pc:docMk/>
      </pc:docMkLst>
      <pc:sldChg chg="modSp mod">
        <pc:chgData name="Liza Saratova" userId="2f6533ccae514f95" providerId="LiveId" clId="{FEF02B5A-2DD7-4235-BD4E-A680186C542D}" dt="2020-05-04T19:47:13.245" v="7" actId="14100"/>
        <pc:sldMkLst>
          <pc:docMk/>
          <pc:sldMk cId="1911571149" sldId="260"/>
        </pc:sldMkLst>
        <pc:spChg chg="mod">
          <ac:chgData name="Liza Saratova" userId="2f6533ccae514f95" providerId="LiveId" clId="{FEF02B5A-2DD7-4235-BD4E-A680186C542D}" dt="2020-05-04T19:47:13.245" v="7" actId="14100"/>
          <ac:spMkLst>
            <pc:docMk/>
            <pc:sldMk cId="1911571149" sldId="260"/>
            <ac:spMk id="9" creationId="{2F1991DF-660A-4513-A723-7BE9C397A066}"/>
          </ac:spMkLst>
        </pc:spChg>
      </pc:sldChg>
      <pc:sldChg chg="modSp mod">
        <pc:chgData name="Liza Saratova" userId="2f6533ccae514f95" providerId="LiveId" clId="{FEF02B5A-2DD7-4235-BD4E-A680186C542D}" dt="2020-05-04T19:47:00.337" v="5" actId="14100"/>
        <pc:sldMkLst>
          <pc:docMk/>
          <pc:sldMk cId="2354004528" sldId="261"/>
        </pc:sldMkLst>
        <pc:spChg chg="mod">
          <ac:chgData name="Liza Saratova" userId="2f6533ccae514f95" providerId="LiveId" clId="{FEF02B5A-2DD7-4235-BD4E-A680186C542D}" dt="2020-05-04T19:47:00.337" v="5" actId="14100"/>
          <ac:spMkLst>
            <pc:docMk/>
            <pc:sldMk cId="2354004528" sldId="261"/>
            <ac:spMk id="9" creationId="{F9D584E8-B88A-4C0C-AE27-7A0C5342B278}"/>
          </ac:spMkLst>
        </pc:spChg>
      </pc:sldChg>
      <pc:sldChg chg="modSp mod">
        <pc:chgData name="Liza Saratova" userId="2f6533ccae514f95" providerId="LiveId" clId="{FEF02B5A-2DD7-4235-BD4E-A680186C542D}" dt="2020-05-04T19:47:08.486" v="6" actId="14100"/>
        <pc:sldMkLst>
          <pc:docMk/>
          <pc:sldMk cId="3900544275" sldId="262"/>
        </pc:sldMkLst>
        <pc:spChg chg="mod">
          <ac:chgData name="Liza Saratova" userId="2f6533ccae514f95" providerId="LiveId" clId="{FEF02B5A-2DD7-4235-BD4E-A680186C542D}" dt="2020-05-04T19:47:08.486" v="6" actId="14100"/>
          <ac:spMkLst>
            <pc:docMk/>
            <pc:sldMk cId="3900544275" sldId="262"/>
            <ac:spMk id="3" creationId="{64E8741C-1D99-41F0-9DE7-310924035C81}"/>
          </ac:spMkLst>
        </pc:spChg>
      </pc:sldChg>
    </pc:docChg>
  </pc:docChgLst>
  <pc:docChgLst>
    <pc:chgData name="Lever, Jake" userId="S::u1374969@live.warwick.ac.uk::9a42c3db-e2a2-4e29-b1df-9c0fdb3dab7a" providerId="AD" clId="Web-{F1321469-CF0E-4931-8D9F-AB460690179E}"/>
    <pc:docChg chg="modSld">
      <pc:chgData name="Lever, Jake" userId="S::u1374969@live.warwick.ac.uk::9a42c3db-e2a2-4e29-b1df-9c0fdb3dab7a" providerId="AD" clId="Web-{F1321469-CF0E-4931-8D9F-AB460690179E}" dt="2023-06-07T10:20:34.480" v="388" actId="20577"/>
      <pc:docMkLst>
        <pc:docMk/>
      </pc:docMkLst>
      <pc:sldChg chg="modSp">
        <pc:chgData name="Lever, Jake" userId="S::u1374969@live.warwick.ac.uk::9a42c3db-e2a2-4e29-b1df-9c0fdb3dab7a" providerId="AD" clId="Web-{F1321469-CF0E-4931-8D9F-AB460690179E}" dt="2023-06-07T10:20:34.480" v="388" actId="20577"/>
        <pc:sldMkLst>
          <pc:docMk/>
          <pc:sldMk cId="4150054315" sldId="272"/>
        </pc:sldMkLst>
        <pc:spChg chg="mod">
          <ac:chgData name="Lever, Jake" userId="S::u1374969@live.warwick.ac.uk::9a42c3db-e2a2-4e29-b1df-9c0fdb3dab7a" providerId="AD" clId="Web-{F1321469-CF0E-4931-8D9F-AB460690179E}" dt="2023-06-07T10:20:34.480" v="388" actId="20577"/>
          <ac:spMkLst>
            <pc:docMk/>
            <pc:sldMk cId="4150054315" sldId="272"/>
            <ac:spMk id="4" creationId="{00000000-0000-0000-0000-000000000000}"/>
          </ac:spMkLst>
        </pc:spChg>
      </pc:sldChg>
    </pc:docChg>
  </pc:docChgLst>
  <pc:docChgLst>
    <pc:chgData name="Lever, Jake" userId="S::u1374969@live.warwick.ac.uk::9a42c3db-e2a2-4e29-b1df-9c0fdb3dab7a" providerId="AD" clId="Web-{12E7EE51-0931-4D3B-8A3E-3DF5F7156805}"/>
    <pc:docChg chg="modSld">
      <pc:chgData name="Lever, Jake" userId="S::u1374969@live.warwick.ac.uk::9a42c3db-e2a2-4e29-b1df-9c0fdb3dab7a" providerId="AD" clId="Web-{12E7EE51-0931-4D3B-8A3E-3DF5F7156805}" dt="2023-06-07T10:36:50.854" v="9" actId="20577"/>
      <pc:docMkLst>
        <pc:docMk/>
      </pc:docMkLst>
      <pc:sldChg chg="modSp">
        <pc:chgData name="Lever, Jake" userId="S::u1374969@live.warwick.ac.uk::9a42c3db-e2a2-4e29-b1df-9c0fdb3dab7a" providerId="AD" clId="Web-{12E7EE51-0931-4D3B-8A3E-3DF5F7156805}" dt="2023-06-07T10:36:50.854" v="9" actId="20577"/>
        <pc:sldMkLst>
          <pc:docMk/>
          <pc:sldMk cId="4150054315" sldId="272"/>
        </pc:sldMkLst>
        <pc:spChg chg="mod">
          <ac:chgData name="Lever, Jake" userId="S::u1374969@live.warwick.ac.uk::9a42c3db-e2a2-4e29-b1df-9c0fdb3dab7a" providerId="AD" clId="Web-{12E7EE51-0931-4D3B-8A3E-3DF5F7156805}" dt="2023-06-07T10:36:50.854" v="9" actId="20577"/>
          <ac:spMkLst>
            <pc:docMk/>
            <pc:sldMk cId="4150054315" sldId="272"/>
            <ac:spMk id="4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73BD50-76ED-4F1B-BBCC-F689A1CE75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33CB62-DEE1-4AC9-AFAB-0A1D035B79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7560EE-17AE-4D03-9014-E7A22B502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79013-EE77-4D69-8447-B6409AAAE848}" type="datetimeFigureOut">
              <a:rPr lang="en-GB" smtClean="0"/>
              <a:t>27/06/2023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5BAD7-7ADB-44D8-A8E3-4E6D3F940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EA77D5-C044-4003-8B6F-1186B492C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E813C-B0A6-4E12-BA0F-6C8AFAA4FA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1403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332426-936B-4356-8F24-D67E7DDB1D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42AD13-0DE3-4772-999B-05EE43C932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A3DF15-5965-4568-A3DB-D2C85493A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79013-EE77-4D69-8447-B6409AAAE848}" type="datetimeFigureOut">
              <a:rPr lang="en-GB" smtClean="0"/>
              <a:t>27/06/2023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E21CD2-4107-42B0-AF47-F56A02E12F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461EC0-1FB0-459B-93F0-310A0D5AB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E813C-B0A6-4E12-BA0F-6C8AFAA4FA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6169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C4F8FB-5A14-40B7-AEBE-C6214D9710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342A81-D878-40A6-A67B-D09E679C1D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62FD1B-F696-428F-999A-8A6148C8D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79013-EE77-4D69-8447-B6409AAAE848}" type="datetimeFigureOut">
              <a:rPr lang="en-GB" smtClean="0"/>
              <a:t>27/06/2023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24589A-DE53-4D85-8592-D564CDFB7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592683-A3FC-4104-89FE-BF7B8CA0C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E813C-B0A6-4E12-BA0F-6C8AFAA4FA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9288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F1F1C-A30B-41FA-9182-18A0AB6EFB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47D72F-F756-4175-91BB-ECFBD37E47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EEC77E-EE70-435A-96F2-541CD69EE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79013-EE77-4D69-8447-B6409AAAE848}" type="datetimeFigureOut">
              <a:rPr lang="en-GB" smtClean="0"/>
              <a:t>27/06/2023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DD2C07-C4BA-46A6-A21F-D8A67736E5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7B6B2F-A038-4DF9-9E1C-C16C81828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E813C-B0A6-4E12-BA0F-6C8AFAA4FA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9762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E16B9-1353-448B-854D-AFCD623CB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506580-8B59-4B40-9D48-A7101F0992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25775D-EC36-496F-897A-03B6C0714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79013-EE77-4D69-8447-B6409AAAE848}" type="datetimeFigureOut">
              <a:rPr lang="en-GB" smtClean="0"/>
              <a:t>27/06/2023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9D8262-DDD4-441D-9503-AF8BEB8A0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7C421D-BBE9-445F-9DB6-8B08D7768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E813C-B0A6-4E12-BA0F-6C8AFAA4FA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4536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4C47BA-8F64-42D1-AC21-1E33C98B99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49BBCC-5B35-4D70-8C38-D6D8EFF69A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09EDD7-3F65-4D08-82CC-CAAF3AE623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3ACB98-3CE5-4367-ABB6-F9EDE93B17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79013-EE77-4D69-8447-B6409AAAE848}" type="datetimeFigureOut">
              <a:rPr lang="en-GB" smtClean="0"/>
              <a:t>27/06/2023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34892C-99EC-4B0F-B964-D6F59A41D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5BBDA4-2EA9-41AB-822E-9DF5C27D8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E813C-B0A6-4E12-BA0F-6C8AFAA4FA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7129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B9CFFC-0B8A-496C-850F-77DA5EE1A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8BA5E9-B161-4B5A-AC66-4559978BB9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6079F7-9849-40BF-B920-8A9D2A63A2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A6052F-77A6-4B10-8FCA-DB60D86FE6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2670B0-1A3C-4FE9-8A98-BFB81749D7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A2C410E-8BE5-4054-BA3D-FB18D2542F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79013-EE77-4D69-8447-B6409AAAE848}" type="datetimeFigureOut">
              <a:rPr lang="en-GB" smtClean="0"/>
              <a:t>27/06/2023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D0EFDE7-891C-4320-973A-9C33867FD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734930B-CC0C-4EF5-8A0F-2EE1A2D40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E813C-B0A6-4E12-BA0F-6C8AFAA4FA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5640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513754-619B-4112-A843-40F7735A2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067CDB-8EEE-412B-8D4C-F2057E688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79013-EE77-4D69-8447-B6409AAAE848}" type="datetimeFigureOut">
              <a:rPr lang="en-GB" smtClean="0"/>
              <a:t>27/06/2023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9B8688-FD83-40DC-8DFB-09E39B095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AC2390-EEA4-4021-A480-A65A5BF3C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E813C-B0A6-4E12-BA0F-6C8AFAA4FA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5688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59FA382-0A8D-46A6-9644-9D4C01460D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79013-EE77-4D69-8447-B6409AAAE848}" type="datetimeFigureOut">
              <a:rPr lang="en-GB" smtClean="0"/>
              <a:t>27/06/2023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054465-E98B-4F3D-A463-42A71FFD0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22E7E5-AC41-49A2-BE5A-0E194EDFF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E813C-B0A6-4E12-BA0F-6C8AFAA4FA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7541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1F59A9-5514-4299-9001-570288263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1E49E0-1CD1-4F66-84A0-F76ABD8B22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185444-9801-4F41-97A9-CFDE489EB0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6DC833-697C-4429-B1DF-F7B0AEE603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79013-EE77-4D69-8447-B6409AAAE848}" type="datetimeFigureOut">
              <a:rPr lang="en-GB" smtClean="0"/>
              <a:t>27/06/2023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43B0E5-9561-4B97-9765-DEA25D8C4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DDA13E-6D25-439C-A90B-7AC42F374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E813C-B0A6-4E12-BA0F-6C8AFAA4FA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1743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4F59B-15C3-4385-A836-52197CC17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93E87C-C783-4E5D-B7A6-2BF7B91C29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D8B197-CD19-4966-974D-55C523C8DA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236D18-8B85-4AA7-B462-75A2370C10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79013-EE77-4D69-8447-B6409AAAE848}" type="datetimeFigureOut">
              <a:rPr lang="en-GB" smtClean="0"/>
              <a:t>27/06/2023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CBB94F-C52C-49C1-88AC-CC86291D2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38B43A-0833-4CB5-81D1-50E100BF7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E813C-B0A6-4E12-BA0F-6C8AFAA4FA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4237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1259124-7FD9-47FF-86C4-02E839659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FB0E27-B0C8-4FCD-A738-F25D7F6FED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DDA45A-B083-4C27-B254-5A6C6B364D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E79013-EE77-4D69-8447-B6409AAAE848}" type="datetimeFigureOut">
              <a:rPr lang="en-GB" smtClean="0"/>
              <a:t>27/06/2023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00F878-21CE-4E28-8495-09A07F22DF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8E5042-EF2A-46D8-9FA0-B4231BEDA2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3E813C-B0A6-4E12-BA0F-6C8AFAA4FA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5051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hyperlink" Target="https://warwick.ac.uk/fac/soc/cte/conferences/greenspace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B29834-6BAD-4FCB-B53F-85BA12E18143}"/>
              </a:ext>
            </a:extLst>
          </p:cNvPr>
          <p:cNvSpPr txBox="1"/>
          <p:nvPr/>
        </p:nvSpPr>
        <p:spPr>
          <a:xfrm>
            <a:off x="523875" y="3695700"/>
            <a:ext cx="9122513" cy="226925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8000" dirty="0">
                <a:solidFill>
                  <a:srgbClr val="92D050"/>
                </a:solidFill>
                <a:latin typeface="Aharoni" panose="02010803020104030203" pitchFamily="2" charset="-79"/>
                <a:ea typeface="+mj-ea"/>
                <a:cs typeface="Aharoni" panose="02010803020104030203" pitchFamily="2" charset="-79"/>
              </a:rPr>
              <a:t>GREEN SPACE DAY</a:t>
            </a:r>
            <a:endParaRPr lang="en-US" sz="8000" b="1" dirty="0">
              <a:solidFill>
                <a:srgbClr val="92D050"/>
              </a:solidFill>
              <a:latin typeface="Century Gothic" panose="020B0502020202020204" pitchFamily="34" charset="0"/>
              <a:ea typeface="+mj-ea"/>
              <a:cs typeface="Calibri Light" panose="020F0302020204030204" pitchFamily="34" charset="0"/>
            </a:endParaRPr>
          </a:p>
          <a:p>
            <a:pPr algn="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  <a:ea typeface="+mj-ea"/>
                <a:cs typeface="Calibri Light" panose="020F0302020204030204" pitchFamily="34" charset="0"/>
              </a:rPr>
              <a:t>Centre for Teacher Education</a:t>
            </a:r>
          </a:p>
          <a:p>
            <a:pPr algn="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  <a:ea typeface="+mj-ea"/>
                <a:cs typeface="Calibri Light" panose="020F0302020204030204" pitchFamily="34" charset="0"/>
              </a:rPr>
              <a:t>University of Warwick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1991DF-660A-4513-A723-7BE9C397A066}"/>
              </a:ext>
            </a:extLst>
          </p:cNvPr>
          <p:cNvSpPr txBox="1"/>
          <p:nvPr/>
        </p:nvSpPr>
        <p:spPr>
          <a:xfrm>
            <a:off x="200485" y="1228436"/>
            <a:ext cx="3503298" cy="562956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endParaRPr lang="en-US" dirty="0"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 rot="5400000">
            <a:off x="7145303" y="2764035"/>
            <a:ext cx="7401154" cy="2692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70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en-GB" sz="17000" dirty="0">
                <a:solidFill>
                  <a:schemeClr val="accent3">
                    <a:lumMod val="60000"/>
                    <a:lumOff val="40000"/>
                  </a:schemeClr>
                </a:solidFill>
                <a:latin typeface="Aharoni" panose="020B0604020202020204" pitchFamily="2" charset="-79"/>
                <a:cs typeface="Aharoni" panose="020B0604020202020204" pitchFamily="2" charset="-79"/>
              </a:rPr>
              <a:t>20</a:t>
            </a:r>
            <a:r>
              <a:rPr lang="en-GB" sz="17000" dirty="0">
                <a:solidFill>
                  <a:schemeClr val="accent3">
                    <a:lumMod val="75000"/>
                  </a:schemeClr>
                </a:solidFill>
                <a:latin typeface="Aharoni" panose="020B0604020202020204" pitchFamily="2" charset="-79"/>
                <a:cs typeface="Aharoni" panose="020B0604020202020204" pitchFamily="2" charset="-79"/>
              </a:rPr>
              <a:t>23</a:t>
            </a:r>
          </a:p>
        </p:txBody>
      </p:sp>
      <p:pic>
        <p:nvPicPr>
          <p:cNvPr id="5" name="Picture 4" descr="A picture containing text, handwriting, green, font&#10;&#10;Description automatically generated">
            <a:extLst>
              <a:ext uri="{FF2B5EF4-FFF2-40B4-BE49-F238E27FC236}">
                <a16:creationId xmlns:a16="http://schemas.microsoft.com/office/drawing/2014/main" id="{8ED8F6D9-90C0-C988-5946-3782A30A28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1" y="540866"/>
            <a:ext cx="8999294" cy="315483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8AADCC3-ED64-B939-F5B6-C16E5C9533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5951439"/>
            <a:ext cx="10741025" cy="902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5919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7C5F06C-B887-1649-068A-3BA74F00660E}"/>
              </a:ext>
            </a:extLst>
          </p:cNvPr>
          <p:cNvSpPr txBox="1"/>
          <p:nvPr/>
        </p:nvSpPr>
        <p:spPr>
          <a:xfrm>
            <a:off x="800100" y="4191000"/>
            <a:ext cx="9572625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b="1" dirty="0">
                <a:solidFill>
                  <a:srgbClr val="92D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89 % of trainees feel that they are either “somewhat confident” or “very confident” about their ability to integrate teaching around climate change into their practice</a:t>
            </a:r>
            <a:r>
              <a:rPr lang="en-GB" sz="3600" dirty="0">
                <a:solidFill>
                  <a:srgbClr val="92D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D0B3C06-58DF-5A6E-AEAA-0B9605B6A56F}"/>
              </a:ext>
            </a:extLst>
          </p:cNvPr>
          <p:cNvSpPr txBox="1"/>
          <p:nvPr/>
        </p:nvSpPr>
        <p:spPr>
          <a:xfrm>
            <a:off x="685800" y="581025"/>
            <a:ext cx="9153525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000" dirty="0"/>
              <a:t>89% </a:t>
            </a:r>
          </a:p>
        </p:txBody>
      </p:sp>
    </p:spTree>
    <p:extLst>
      <p:ext uri="{BB962C8B-B14F-4D97-AF65-F5344CB8AC3E}">
        <p14:creationId xmlns:p14="http://schemas.microsoft.com/office/powerpoint/2010/main" val="3446088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7C5F06C-B887-1649-068A-3BA74F00660E}"/>
              </a:ext>
            </a:extLst>
          </p:cNvPr>
          <p:cNvSpPr txBox="1"/>
          <p:nvPr/>
        </p:nvSpPr>
        <p:spPr>
          <a:xfrm>
            <a:off x="809625" y="3886200"/>
            <a:ext cx="95631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dirty="0">
                <a:solidFill>
                  <a:srgbClr val="92D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D0B3C06-58DF-5A6E-AEAA-0B9605B6A56F}"/>
              </a:ext>
            </a:extLst>
          </p:cNvPr>
          <p:cNvSpPr txBox="1"/>
          <p:nvPr/>
        </p:nvSpPr>
        <p:spPr>
          <a:xfrm>
            <a:off x="685800" y="581025"/>
            <a:ext cx="9153525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000" dirty="0"/>
              <a:t>87%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39B8C72-146D-435A-968F-2D361651142F}"/>
              </a:ext>
            </a:extLst>
          </p:cNvPr>
          <p:cNvSpPr txBox="1"/>
          <p:nvPr/>
        </p:nvSpPr>
        <p:spPr>
          <a:xfrm>
            <a:off x="962025" y="4086224"/>
            <a:ext cx="1042035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b="1" dirty="0">
                <a:solidFill>
                  <a:srgbClr val="92D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87 % of trainees feel that they are either “somewhat confident” or “very confident” about knowing where to find resources on climate change to support their teaching.</a:t>
            </a:r>
            <a:endParaRPr lang="en-GB" sz="3600" dirty="0">
              <a:solidFill>
                <a:srgbClr val="92D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55631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7C5F06C-B887-1649-068A-3BA74F00660E}"/>
              </a:ext>
            </a:extLst>
          </p:cNvPr>
          <p:cNvSpPr txBox="1"/>
          <p:nvPr/>
        </p:nvSpPr>
        <p:spPr>
          <a:xfrm>
            <a:off x="809625" y="3886200"/>
            <a:ext cx="95631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dirty="0">
                <a:solidFill>
                  <a:srgbClr val="92D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D0B3C06-58DF-5A6E-AEAA-0B9605B6A56F}"/>
              </a:ext>
            </a:extLst>
          </p:cNvPr>
          <p:cNvSpPr txBox="1"/>
          <p:nvPr/>
        </p:nvSpPr>
        <p:spPr>
          <a:xfrm>
            <a:off x="685800" y="581025"/>
            <a:ext cx="9153525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000" dirty="0"/>
              <a:t>78%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39B8C72-146D-435A-968F-2D361651142F}"/>
              </a:ext>
            </a:extLst>
          </p:cNvPr>
          <p:cNvSpPr txBox="1"/>
          <p:nvPr/>
        </p:nvSpPr>
        <p:spPr>
          <a:xfrm>
            <a:off x="962025" y="4086224"/>
            <a:ext cx="1042035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b="1" dirty="0">
                <a:solidFill>
                  <a:srgbClr val="92D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78% of trainees would now rate their knowledge of climate change as either “very good” or “good”</a:t>
            </a:r>
            <a:endParaRPr lang="en-GB" sz="3600" dirty="0">
              <a:solidFill>
                <a:srgbClr val="92D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6710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B29834-6BAD-4FCB-B53F-85BA12E18143}"/>
              </a:ext>
            </a:extLst>
          </p:cNvPr>
          <p:cNvSpPr txBox="1"/>
          <p:nvPr/>
        </p:nvSpPr>
        <p:spPr>
          <a:xfrm>
            <a:off x="788698" y="824345"/>
            <a:ext cx="8506691" cy="52093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800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1991DF-660A-4513-A723-7BE9C397A066}"/>
              </a:ext>
            </a:extLst>
          </p:cNvPr>
          <p:cNvSpPr txBox="1"/>
          <p:nvPr/>
        </p:nvSpPr>
        <p:spPr>
          <a:xfrm>
            <a:off x="200485" y="1228436"/>
            <a:ext cx="3503298" cy="562956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endParaRPr lang="en-US" dirty="0"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 rot="5400000">
            <a:off x="7840960" y="2393762"/>
            <a:ext cx="6220047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70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en-GB" sz="17000" dirty="0">
                <a:solidFill>
                  <a:schemeClr val="accent3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20</a:t>
            </a:r>
            <a:r>
              <a:rPr lang="en-GB" sz="17000" dirty="0">
                <a:solidFill>
                  <a:schemeClr val="accent3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23</a:t>
            </a:r>
          </a:p>
        </p:txBody>
      </p:sp>
      <p:sp>
        <p:nvSpPr>
          <p:cNvPr id="4" name="Rectangle 3"/>
          <p:cNvSpPr/>
          <p:nvPr/>
        </p:nvSpPr>
        <p:spPr>
          <a:xfrm>
            <a:off x="939387" y="637953"/>
            <a:ext cx="8506690" cy="218521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endParaRPr lang="en-GB" sz="2800" dirty="0">
              <a:solidFill>
                <a:schemeClr val="accent3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endParaRPr lang="en-GB" sz="2000" dirty="0">
              <a:solidFill>
                <a:schemeClr val="accent1">
                  <a:lumMod val="60000"/>
                  <a:lumOff val="40000"/>
                </a:schemeClr>
              </a:solidFill>
              <a:latin typeface="Century Gothic" panose="020B0502020202020204" pitchFamily="34" charset="0"/>
            </a:endParaRPr>
          </a:p>
          <a:p>
            <a:endParaRPr lang="en-GB" sz="2000" dirty="0">
              <a:solidFill>
                <a:schemeClr val="accent1">
                  <a:lumMod val="60000"/>
                  <a:lumOff val="40000"/>
                </a:schemeClr>
              </a:solidFill>
              <a:latin typeface="Century Gothic" panose="020B0502020202020204" pitchFamily="34" charset="0"/>
            </a:endParaRPr>
          </a:p>
          <a:p>
            <a:endParaRPr lang="en-GB" sz="2000" dirty="0">
              <a:solidFill>
                <a:schemeClr val="accent1">
                  <a:lumMod val="60000"/>
                  <a:lumOff val="40000"/>
                </a:schemeClr>
              </a:solidFill>
              <a:latin typeface="Century Gothic" panose="020B0502020202020204" pitchFamily="34" charset="0"/>
            </a:endParaRPr>
          </a:p>
          <a:p>
            <a:endParaRPr lang="en-GB" sz="2000" dirty="0">
              <a:solidFill>
                <a:schemeClr val="accent5"/>
              </a:solidFill>
              <a:latin typeface="Century Gothic" panose="020B0502020202020204" pitchFamily="34" charset="0"/>
            </a:endParaRPr>
          </a:p>
          <a:p>
            <a:endParaRPr lang="en-GB" sz="2800" dirty="0">
              <a:solidFill>
                <a:schemeClr val="accent3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39387" y="2955851"/>
            <a:ext cx="9937720" cy="1031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600" dirty="0">
                <a:solidFill>
                  <a:srgbClr val="92D05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CONGRATULATIONS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83DA432-8D88-ECC1-5F37-0DF326FD56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98" y="3987672"/>
            <a:ext cx="9092041" cy="763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839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B29834-6BAD-4FCB-B53F-85BA12E18143}"/>
              </a:ext>
            </a:extLst>
          </p:cNvPr>
          <p:cNvSpPr txBox="1"/>
          <p:nvPr/>
        </p:nvSpPr>
        <p:spPr>
          <a:xfrm>
            <a:off x="788698" y="824345"/>
            <a:ext cx="8506691" cy="52093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800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1991DF-660A-4513-A723-7BE9C397A066}"/>
              </a:ext>
            </a:extLst>
          </p:cNvPr>
          <p:cNvSpPr txBox="1"/>
          <p:nvPr/>
        </p:nvSpPr>
        <p:spPr>
          <a:xfrm>
            <a:off x="200485" y="1228436"/>
            <a:ext cx="3503298" cy="562956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endParaRPr lang="en-US" dirty="0"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 rot="5400000">
            <a:off x="7560084" y="2112887"/>
            <a:ext cx="67818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70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en-GB" sz="17000" dirty="0">
                <a:solidFill>
                  <a:schemeClr val="accent3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20</a:t>
            </a:r>
            <a:r>
              <a:rPr lang="en-GB" sz="17000" dirty="0">
                <a:solidFill>
                  <a:schemeClr val="accent3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23</a:t>
            </a:r>
          </a:p>
        </p:txBody>
      </p:sp>
      <p:sp>
        <p:nvSpPr>
          <p:cNvPr id="4" name="Rectangle 3"/>
          <p:cNvSpPr/>
          <p:nvPr/>
        </p:nvSpPr>
        <p:spPr>
          <a:xfrm>
            <a:off x="438150" y="637956"/>
            <a:ext cx="10020300" cy="715324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r>
              <a:rPr lang="en-GB" sz="2000" b="1" dirty="0">
                <a:solidFill>
                  <a:srgbClr val="00B050"/>
                </a:solidFill>
                <a:effectLst/>
                <a:ea typeface="Calibri" panose="020F0502020204030204" pitchFamily="34" charset="0"/>
              </a:rPr>
              <a:t>Maths </a:t>
            </a:r>
            <a:r>
              <a:rPr lang="en-GB" sz="2000" b="1" dirty="0">
                <a:effectLst/>
                <a:ea typeface="Calibri" panose="020F0502020204030204" pitchFamily="34" charset="0"/>
              </a:rPr>
              <a:t>3: </a:t>
            </a:r>
            <a:r>
              <a:rPr lang="en-GB" sz="2000" b="1" dirty="0">
                <a:solidFill>
                  <a:srgbClr val="FF0000"/>
                </a:solidFill>
                <a:effectLst/>
                <a:ea typeface="Calibri" panose="020F0502020204030204" pitchFamily="34" charset="0"/>
              </a:rPr>
              <a:t>Priscilla Graham, Gratia </a:t>
            </a:r>
            <a:r>
              <a:rPr lang="en-GB" sz="2000" b="1" dirty="0" err="1">
                <a:solidFill>
                  <a:srgbClr val="FF0000"/>
                </a:solidFill>
                <a:effectLst/>
                <a:ea typeface="Calibri" panose="020F0502020204030204" pitchFamily="34" charset="0"/>
              </a:rPr>
              <a:t>Mutiswa</a:t>
            </a:r>
            <a:r>
              <a:rPr lang="en-GB" sz="2000" b="1" dirty="0">
                <a:solidFill>
                  <a:srgbClr val="FF0000"/>
                </a:solidFill>
                <a:effectLst/>
                <a:ea typeface="Calibri" panose="020F0502020204030204" pitchFamily="34" charset="0"/>
              </a:rPr>
              <a:t>, James Cairns, Junjie Li</a:t>
            </a:r>
            <a:endParaRPr lang="en-GB" sz="2000" dirty="0">
              <a:solidFill>
                <a:srgbClr val="FF0000"/>
              </a:solidFill>
              <a:effectLst/>
              <a:ea typeface="Calibri" panose="020F0502020204030204" pitchFamily="34" charset="0"/>
            </a:endParaRPr>
          </a:p>
          <a:p>
            <a:r>
              <a:rPr lang="en-GB" sz="2000" b="1" dirty="0">
                <a:effectLst/>
                <a:ea typeface="Calibri" panose="020F0502020204030204" pitchFamily="34" charset="0"/>
              </a:rPr>
              <a:t>Year 11 Maths – Statistical analysis of pupils’ transport to school </a:t>
            </a:r>
            <a:endParaRPr lang="en-GB" sz="2000" dirty="0">
              <a:effectLst/>
              <a:ea typeface="Calibri" panose="020F0502020204030204" pitchFamily="34" charset="0"/>
            </a:endParaRPr>
          </a:p>
          <a:p>
            <a:endParaRPr lang="en-GB" sz="2000" dirty="0">
              <a:solidFill>
                <a:srgbClr val="7030A0"/>
              </a:solidFill>
            </a:endParaRPr>
          </a:p>
          <a:p>
            <a:endParaRPr lang="en-GB" sz="2000" dirty="0">
              <a:solidFill>
                <a:schemeClr val="accent3">
                  <a:lumMod val="75000"/>
                </a:schemeClr>
              </a:solidFill>
              <a:cs typeface="Calibri" panose="020F0502020204030204"/>
            </a:endParaRPr>
          </a:p>
          <a:p>
            <a:r>
              <a:rPr lang="en-GB" sz="2000" b="1" dirty="0">
                <a:solidFill>
                  <a:srgbClr val="00B050"/>
                </a:solidFill>
                <a:effectLst/>
                <a:ea typeface="Calibri" panose="020F0502020204030204" pitchFamily="34" charset="0"/>
              </a:rPr>
              <a:t>English</a:t>
            </a:r>
            <a:r>
              <a:rPr lang="en-GB" sz="2000" b="1" dirty="0">
                <a:effectLst/>
                <a:ea typeface="Calibri" panose="020F0502020204030204" pitchFamily="34" charset="0"/>
              </a:rPr>
              <a:t> 2 </a:t>
            </a:r>
            <a:r>
              <a:rPr lang="en-GB" sz="2000" b="1" dirty="0">
                <a:solidFill>
                  <a:srgbClr val="FF0000"/>
                </a:solidFill>
                <a:effectLst/>
                <a:ea typeface="Calibri" panose="020F0502020204030204" pitchFamily="34" charset="0"/>
              </a:rPr>
              <a:t>Tina </a:t>
            </a:r>
            <a:r>
              <a:rPr lang="en-GB" sz="2000" b="1" dirty="0" err="1">
                <a:solidFill>
                  <a:srgbClr val="FF0000"/>
                </a:solidFill>
                <a:effectLst/>
                <a:ea typeface="Calibri" panose="020F0502020204030204" pitchFamily="34" charset="0"/>
              </a:rPr>
              <a:t>Selopal</a:t>
            </a:r>
            <a:r>
              <a:rPr lang="en-GB" sz="2000" b="1" dirty="0">
                <a:solidFill>
                  <a:srgbClr val="FF0000"/>
                </a:solidFill>
                <a:effectLst/>
                <a:ea typeface="Calibri" panose="020F0502020204030204" pitchFamily="34" charset="0"/>
              </a:rPr>
              <a:t>, Karan Sahota, Lucy Phillips</a:t>
            </a:r>
            <a:endParaRPr lang="en-GB" sz="2000" dirty="0">
              <a:solidFill>
                <a:srgbClr val="FF0000"/>
              </a:solidFill>
              <a:effectLst/>
              <a:ea typeface="Calibri" panose="020F0502020204030204" pitchFamily="34" charset="0"/>
            </a:endParaRPr>
          </a:p>
          <a:p>
            <a:r>
              <a:rPr lang="en-GB" sz="2000" b="1" dirty="0">
                <a:effectLst/>
                <a:ea typeface="Calibri" panose="020F0502020204030204" pitchFamily="34" charset="0"/>
              </a:rPr>
              <a:t>Year 7 Persuasive writing and speech making </a:t>
            </a:r>
          </a:p>
          <a:p>
            <a:endParaRPr lang="en-GB" sz="2000" b="1" dirty="0">
              <a:effectLst/>
              <a:ea typeface="Calibri" panose="020F0502020204030204" pitchFamily="34" charset="0"/>
            </a:endParaRPr>
          </a:p>
          <a:p>
            <a:endParaRPr lang="en-GB" sz="2000" b="1" dirty="0">
              <a:ea typeface="Calibri" panose="020F0502020204030204" pitchFamily="34" charset="0"/>
            </a:endParaRPr>
          </a:p>
          <a:p>
            <a:pPr fontAlgn="base">
              <a:lnSpc>
                <a:spcPts val="1500"/>
              </a:lnSpc>
              <a:spcBef>
                <a:spcPts val="200"/>
              </a:spcBef>
            </a:pPr>
            <a:r>
              <a:rPr lang="en-GB" sz="2000" b="1" dirty="0">
                <a:solidFill>
                  <a:srgbClr val="00B050"/>
                </a:solidFill>
                <a:effectLst/>
                <a:ea typeface="Times New Roman" panose="02020603050405020304" pitchFamily="18" charset="0"/>
              </a:rPr>
              <a:t>History </a:t>
            </a:r>
            <a:r>
              <a:rPr lang="en-GB" sz="2000" b="1" dirty="0">
                <a:effectLst/>
                <a:ea typeface="Times New Roman" panose="02020603050405020304" pitchFamily="18" charset="0"/>
              </a:rPr>
              <a:t>1  </a:t>
            </a:r>
            <a:r>
              <a:rPr lang="en-GB" sz="2000" b="1" spc="-5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Elissa Allen, Lewis Douglass, Poppy Freeman-Cuerden, Sophie Kirwan, Rory Salt, Rosa </a:t>
            </a:r>
            <a:r>
              <a:rPr lang="en-GB" sz="2000" b="1" spc="-5" dirty="0" err="1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Kazaz</a:t>
            </a:r>
            <a:endParaRPr lang="en-GB" sz="2000" b="1" dirty="0">
              <a:solidFill>
                <a:srgbClr val="FF0000"/>
              </a:solidFill>
              <a:effectLst/>
              <a:ea typeface="Calibri" panose="020F0502020204030204" pitchFamily="34" charset="0"/>
            </a:endParaRPr>
          </a:p>
          <a:p>
            <a:r>
              <a:rPr lang="en-GB" sz="2000" b="1" dirty="0">
                <a:effectLst/>
                <a:ea typeface="Calibri" panose="020F0502020204030204" pitchFamily="34" charset="0"/>
              </a:rPr>
              <a:t>Year  9 History of Climate Change – Did Capitalism cause climate change?</a:t>
            </a:r>
            <a:endParaRPr lang="en-GB" sz="2000" dirty="0">
              <a:effectLst/>
              <a:ea typeface="Calibri" panose="020F0502020204030204" pitchFamily="34" charset="0"/>
            </a:endParaRPr>
          </a:p>
          <a:p>
            <a:endParaRPr lang="en-GB" sz="2000" dirty="0">
              <a:effectLst/>
              <a:ea typeface="Calibri" panose="020F0502020204030204" pitchFamily="34" charset="0"/>
            </a:endParaRPr>
          </a:p>
          <a:p>
            <a:pPr fontAlgn="base">
              <a:lnSpc>
                <a:spcPts val="1500"/>
              </a:lnSpc>
              <a:spcBef>
                <a:spcPts val="200"/>
              </a:spcBef>
            </a:pPr>
            <a:r>
              <a:rPr lang="en-GB" sz="2000" b="1" dirty="0">
                <a:solidFill>
                  <a:srgbClr val="00B050"/>
                </a:solidFill>
                <a:effectLst/>
                <a:ea typeface="Times New Roman" panose="02020603050405020304" pitchFamily="18" charset="0"/>
              </a:rPr>
              <a:t>Science</a:t>
            </a:r>
            <a:r>
              <a:rPr lang="en-GB" sz="2000" b="1" dirty="0">
                <a:effectLst/>
                <a:ea typeface="Times New Roman" panose="02020603050405020304" pitchFamily="18" charset="0"/>
              </a:rPr>
              <a:t> 2 </a:t>
            </a:r>
            <a:r>
              <a:rPr lang="en-GB" sz="2000" b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Abid Mustafa , Connor Pearson , Lauren Cook , Megan Harcourt , Sam Fahy</a:t>
            </a:r>
            <a:endParaRPr lang="en-GB" sz="2000" b="1" dirty="0">
              <a:solidFill>
                <a:srgbClr val="FF0000"/>
              </a:solidFill>
              <a:effectLst/>
              <a:ea typeface="Calibri" panose="020F0502020204030204" pitchFamily="34" charset="0"/>
            </a:endParaRPr>
          </a:p>
          <a:p>
            <a:r>
              <a:rPr lang="en-GB" sz="2000" b="1" dirty="0">
                <a:effectLst/>
                <a:ea typeface="Calibri" panose="020F0502020204030204" pitchFamily="34" charset="0"/>
              </a:rPr>
              <a:t>Ket Stage 4 Science – The Science of Climate Change </a:t>
            </a:r>
          </a:p>
          <a:p>
            <a:endParaRPr lang="en-GB" sz="2000" b="1" dirty="0">
              <a:ea typeface="Calibri" panose="020F0502020204030204" pitchFamily="34" charset="0"/>
            </a:endParaRPr>
          </a:p>
          <a:p>
            <a:endParaRPr lang="en-GB" sz="2000" dirty="0">
              <a:effectLst/>
              <a:ea typeface="Calibri" panose="020F0502020204030204" pitchFamily="34" charset="0"/>
            </a:endParaRPr>
          </a:p>
          <a:p>
            <a:r>
              <a:rPr lang="en-GB" sz="2000" b="1" dirty="0">
                <a:solidFill>
                  <a:srgbClr val="00B050"/>
                </a:solidFill>
                <a:effectLst/>
                <a:ea typeface="Calibri" panose="020F0502020204030204" pitchFamily="34" charset="0"/>
              </a:rPr>
              <a:t>Geography</a:t>
            </a:r>
            <a:r>
              <a:rPr lang="en-GB" sz="2000" b="1" dirty="0">
                <a:effectLst/>
                <a:ea typeface="Calibri" panose="020F0502020204030204" pitchFamily="34" charset="0"/>
              </a:rPr>
              <a:t> </a:t>
            </a:r>
            <a:r>
              <a:rPr lang="en-GB" sz="2000" b="1" dirty="0">
                <a:solidFill>
                  <a:srgbClr val="FF0000"/>
                </a:solidFill>
                <a:effectLst/>
                <a:ea typeface="Calibri" panose="020F0502020204030204" pitchFamily="34" charset="0"/>
              </a:rPr>
              <a:t>Kim </a:t>
            </a:r>
            <a:r>
              <a:rPr lang="en-GB" sz="2000" b="1" dirty="0" err="1">
                <a:solidFill>
                  <a:srgbClr val="FF0000"/>
                </a:solidFill>
                <a:effectLst/>
                <a:ea typeface="Calibri" panose="020F0502020204030204" pitchFamily="34" charset="0"/>
              </a:rPr>
              <a:t>Pfahler</a:t>
            </a:r>
            <a:r>
              <a:rPr lang="en-GB" sz="2000" b="1" dirty="0">
                <a:solidFill>
                  <a:srgbClr val="FF0000"/>
                </a:solidFill>
                <a:effectLst/>
                <a:ea typeface="Calibri" panose="020F0502020204030204" pitchFamily="34" charset="0"/>
              </a:rPr>
              <a:t>, Lucy Clough, Jacob Morrow, Luana Bastos Sanusi </a:t>
            </a:r>
            <a:endParaRPr lang="en-GB" sz="2000" dirty="0">
              <a:solidFill>
                <a:srgbClr val="FF0000"/>
              </a:solidFill>
              <a:effectLst/>
              <a:ea typeface="Calibri" panose="020F0502020204030204" pitchFamily="34" charset="0"/>
            </a:endParaRPr>
          </a:p>
          <a:p>
            <a:r>
              <a:rPr lang="en-GB" sz="2000" b="1" dirty="0">
                <a:effectLst/>
                <a:ea typeface="Calibri" panose="020F0502020204030204" pitchFamily="34" charset="0"/>
              </a:rPr>
              <a:t>Year 9 Geography – Understanding climate change </a:t>
            </a:r>
            <a:endParaRPr lang="en-GB" sz="2000" dirty="0">
              <a:effectLst/>
              <a:ea typeface="Calibri" panose="020F0502020204030204" pitchFamily="34" charset="0"/>
            </a:endParaRPr>
          </a:p>
          <a:p>
            <a:endParaRPr lang="en-GB" sz="2000" dirty="0">
              <a:solidFill>
                <a:schemeClr val="accent3">
                  <a:lumMod val="75000"/>
                </a:schemeClr>
              </a:solidFill>
              <a:latin typeface="Century Gothic"/>
              <a:cs typeface="Calibri" panose="020F0502020204030204"/>
            </a:endParaRPr>
          </a:p>
          <a:p>
            <a:endParaRPr lang="en-GB" sz="2000" dirty="0">
              <a:solidFill>
                <a:srgbClr val="7030A0"/>
              </a:solidFill>
              <a:latin typeface="Century Gothic"/>
              <a:cs typeface="Calibri"/>
            </a:endParaRPr>
          </a:p>
          <a:p>
            <a:endParaRPr lang="en-GB" sz="2000" dirty="0">
              <a:solidFill>
                <a:srgbClr val="5B9BD5"/>
              </a:solidFill>
              <a:latin typeface="Century Gothic"/>
              <a:cs typeface="Calibri"/>
            </a:endParaRPr>
          </a:p>
          <a:p>
            <a:endParaRPr lang="en-GB" sz="2000" dirty="0">
              <a:solidFill>
                <a:srgbClr val="5B9BD5"/>
              </a:solidFill>
              <a:latin typeface="Century Gothic"/>
              <a:cs typeface="Calibri"/>
            </a:endParaRPr>
          </a:p>
          <a:p>
            <a:endParaRPr lang="en-GB" sz="2000" dirty="0">
              <a:solidFill>
                <a:srgbClr val="5B9BD5"/>
              </a:solidFill>
              <a:latin typeface="Century Gothic"/>
              <a:cs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39387" y="2955851"/>
            <a:ext cx="9937720" cy="103182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6600" dirty="0">
              <a:solidFill>
                <a:schemeClr val="accent2">
                  <a:lumMod val="60000"/>
                  <a:lumOff val="4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1500543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B29834-6BAD-4FCB-B53F-85BA12E18143}"/>
              </a:ext>
            </a:extLst>
          </p:cNvPr>
          <p:cNvSpPr txBox="1"/>
          <p:nvPr/>
        </p:nvSpPr>
        <p:spPr>
          <a:xfrm>
            <a:off x="788698" y="824345"/>
            <a:ext cx="8506691" cy="52093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b="1" dirty="0">
                <a:solidFill>
                  <a:srgbClr val="92D050"/>
                </a:solidFill>
                <a:latin typeface="+mj-lt"/>
                <a:ea typeface="+mj-ea"/>
                <a:cs typeface="+mj-cs"/>
              </a:rPr>
              <a:t>J.R.Lever@warwick.ac.uk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1991DF-660A-4513-A723-7BE9C397A066}"/>
              </a:ext>
            </a:extLst>
          </p:cNvPr>
          <p:cNvSpPr txBox="1"/>
          <p:nvPr/>
        </p:nvSpPr>
        <p:spPr>
          <a:xfrm>
            <a:off x="200485" y="1228436"/>
            <a:ext cx="3503298" cy="562956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endParaRPr lang="en-US" dirty="0"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 rot="5400000">
            <a:off x="7840960" y="2393762"/>
            <a:ext cx="6220047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70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en-GB" sz="17000" dirty="0">
                <a:solidFill>
                  <a:schemeClr val="accent3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20</a:t>
            </a:r>
            <a:r>
              <a:rPr lang="en-GB" sz="17000" dirty="0">
                <a:solidFill>
                  <a:schemeClr val="accent3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23</a:t>
            </a:r>
          </a:p>
        </p:txBody>
      </p:sp>
      <p:sp>
        <p:nvSpPr>
          <p:cNvPr id="4" name="Rectangle 3"/>
          <p:cNvSpPr/>
          <p:nvPr/>
        </p:nvSpPr>
        <p:spPr>
          <a:xfrm>
            <a:off x="939387" y="637953"/>
            <a:ext cx="8506690" cy="218521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endParaRPr lang="en-GB" sz="2800" dirty="0">
              <a:solidFill>
                <a:schemeClr val="accent3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endParaRPr lang="en-GB" sz="2000" dirty="0">
              <a:solidFill>
                <a:schemeClr val="accent1">
                  <a:lumMod val="60000"/>
                  <a:lumOff val="40000"/>
                </a:schemeClr>
              </a:solidFill>
              <a:latin typeface="Century Gothic" panose="020B0502020202020204" pitchFamily="34" charset="0"/>
            </a:endParaRPr>
          </a:p>
          <a:p>
            <a:endParaRPr lang="en-GB" sz="2000" dirty="0">
              <a:solidFill>
                <a:schemeClr val="accent1">
                  <a:lumMod val="60000"/>
                  <a:lumOff val="40000"/>
                </a:schemeClr>
              </a:solidFill>
              <a:latin typeface="Century Gothic" panose="020B0502020202020204" pitchFamily="34" charset="0"/>
            </a:endParaRPr>
          </a:p>
          <a:p>
            <a:endParaRPr lang="en-GB" sz="2000" dirty="0">
              <a:solidFill>
                <a:schemeClr val="accent1">
                  <a:lumMod val="60000"/>
                  <a:lumOff val="40000"/>
                </a:schemeClr>
              </a:solidFill>
              <a:latin typeface="Century Gothic" panose="020B0502020202020204" pitchFamily="34" charset="0"/>
            </a:endParaRPr>
          </a:p>
          <a:p>
            <a:endParaRPr lang="en-GB" sz="2000" dirty="0">
              <a:solidFill>
                <a:schemeClr val="accent5"/>
              </a:solidFill>
              <a:latin typeface="Century Gothic" panose="020B0502020202020204" pitchFamily="34" charset="0"/>
            </a:endParaRPr>
          </a:p>
          <a:p>
            <a:endParaRPr lang="en-GB" sz="2800" dirty="0">
              <a:solidFill>
                <a:schemeClr val="accent3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46711" y="352425"/>
            <a:ext cx="10230397" cy="3478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600" dirty="0">
                <a:solidFill>
                  <a:srgbClr val="92D05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Website - please use 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600" dirty="0">
                <a:solidFill>
                  <a:srgbClr val="92D05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and share as an ECT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GB" sz="2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https://warwick.ac.uk/fac/soc/cte/conferences/greenspace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6600" dirty="0">
              <a:solidFill>
                <a:srgbClr val="92D05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8" name="Picture 7" descr="A picture containing text, screenshot, font, rectangle&#10;&#10;Description automatically generated">
            <a:extLst>
              <a:ext uri="{FF2B5EF4-FFF2-40B4-BE49-F238E27FC236}">
                <a16:creationId xmlns:a16="http://schemas.microsoft.com/office/drawing/2014/main" id="{CD730829-7875-932D-8D8B-A8B2296D1E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555" y="3108695"/>
            <a:ext cx="3990975" cy="1738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6434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bb6eacfc-4fe7-4510-bfca-bbb54d6c87a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424F8C65EA5948BF6FB60559ADE403" ma:contentTypeVersion="9" ma:contentTypeDescription="Create a new document." ma:contentTypeScope="" ma:versionID="30668693f748bc14d1297e820b58cdda">
  <xsd:schema xmlns:xsd="http://www.w3.org/2001/XMLSchema" xmlns:xs="http://www.w3.org/2001/XMLSchema" xmlns:p="http://schemas.microsoft.com/office/2006/metadata/properties" xmlns:ns2="deacc905-010e-440c-8547-cbe0080c6528" xmlns:ns3="afe1c0b8-56b1-4498-8e45-a724b0521dcc" targetNamespace="http://schemas.microsoft.com/office/2006/metadata/properties" ma:root="true" ma:fieldsID="9fccec0129e01651b9733af8ef6020b8" ns2:_="" ns3:_="">
    <xsd:import namespace="deacc905-010e-440c-8547-cbe0080c6528"/>
    <xsd:import namespace="afe1c0b8-56b1-4498-8e45-a724b0521dc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acc905-010e-440c-8547-cbe0080c652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e1c0b8-56b1-4498-8e45-a724b0521dcc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A8F29AE-D01B-4A03-B53B-38DCCFAC0D7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eacc905-010e-440c-8547-cbe0080c6528"/>
    <ds:schemaRef ds:uri="afe1c0b8-56b1-4498-8e45-a724b0521d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CFDBA0D-7860-4CCC-A040-BBA9FFCE868C}">
  <ds:schemaRefs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purl.org/dc/terms/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639CFE4-6E2A-4805-88B0-38DFC962B15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502</TotalTime>
  <Words>271</Words>
  <Application>Microsoft Office PowerPoint</Application>
  <PresentationFormat>Widescreen</PresentationFormat>
  <Paragraphs>49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Aharoni</vt:lpstr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Liza Saratova</dc:creator>
  <cp:lastModifiedBy>Lever, Jake</cp:lastModifiedBy>
  <cp:revision>152</cp:revision>
  <dcterms:created xsi:type="dcterms:W3CDTF">2020-04-27T21:14:30Z</dcterms:created>
  <dcterms:modified xsi:type="dcterms:W3CDTF">2023-06-27T15:38:58Z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0x01010030424F8C65EA5948BF6FB60559ADE403</vt:lpwstr>
  </property>
</Properties>
</file>