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1F0E09" w14:textId="7615ED2B" w:rsidR="00A55985" w:rsidRPr="00A02BEA" w:rsidRDefault="00A55985" w:rsidP="00A55985">
      <w:pPr>
        <w:jc w:val="center"/>
        <w:rPr>
          <w:rFonts w:ascii="Avenir Black" w:hAnsi="Avenir Black"/>
          <w:b/>
          <w:bCs/>
          <w:color w:val="441D56"/>
          <w:sz w:val="36"/>
          <w:lang w:val="en-GB"/>
        </w:rPr>
      </w:pPr>
      <w:r w:rsidRPr="00A02BEA">
        <w:rPr>
          <w:rFonts w:ascii="Avenir Black" w:hAnsi="Avenir Black"/>
          <w:b/>
          <w:bCs/>
          <w:color w:val="441D56"/>
          <w:sz w:val="36"/>
          <w:lang w:val="en-GB"/>
        </w:rPr>
        <w:t xml:space="preserve">STATEMENT OF SUPPORT </w:t>
      </w:r>
      <w:r>
        <w:rPr>
          <w:rFonts w:ascii="Avenir Black" w:hAnsi="Avenir Black"/>
          <w:b/>
          <w:bCs/>
          <w:color w:val="441D56"/>
          <w:sz w:val="36"/>
          <w:lang w:val="en-GB"/>
        </w:rPr>
        <w:br/>
      </w:r>
      <w:r w:rsidRPr="00A02BEA">
        <w:rPr>
          <w:rFonts w:ascii="Avenir Black" w:hAnsi="Avenir Black"/>
          <w:b/>
          <w:bCs/>
          <w:color w:val="441D56"/>
          <w:sz w:val="36"/>
          <w:lang w:val="en-GB"/>
        </w:rPr>
        <w:t>FOR A</w:t>
      </w:r>
      <w:r>
        <w:rPr>
          <w:rFonts w:ascii="Avenir Black" w:hAnsi="Avenir Black"/>
          <w:b/>
          <w:bCs/>
          <w:color w:val="441D56"/>
          <w:sz w:val="36"/>
          <w:lang w:val="en-GB"/>
        </w:rPr>
        <w:t xml:space="preserve"> POTENTIAL </w:t>
      </w:r>
      <w:r w:rsidRPr="00A02BEA">
        <w:rPr>
          <w:rFonts w:ascii="Avenir Black" w:hAnsi="Avenir Black"/>
          <w:b/>
          <w:bCs/>
          <w:color w:val="441D56"/>
          <w:sz w:val="36"/>
          <w:lang w:val="en-GB"/>
        </w:rPr>
        <w:t xml:space="preserve">APPLICANT TO THE UNIVERSITY OF WARWICK’S </w:t>
      </w:r>
      <w:r>
        <w:rPr>
          <w:rFonts w:ascii="Avenir Black" w:hAnsi="Avenir Black"/>
          <w:b/>
          <w:bCs/>
          <w:color w:val="441D56"/>
          <w:sz w:val="36"/>
          <w:lang w:val="en-GB"/>
        </w:rPr>
        <w:t>PGCE iQTS</w:t>
      </w:r>
      <w:r w:rsidRPr="00A02BEA">
        <w:rPr>
          <w:rFonts w:ascii="Avenir Black" w:hAnsi="Avenir Black"/>
          <w:b/>
          <w:bCs/>
          <w:color w:val="441D56"/>
          <w:sz w:val="36"/>
          <w:lang w:val="en-GB"/>
        </w:rPr>
        <w:t xml:space="preserve"> PROGRAMME</w:t>
      </w:r>
    </w:p>
    <w:p w14:paraId="596A333A" w14:textId="77777777" w:rsidR="00A55985" w:rsidRPr="00DE0B60" w:rsidRDefault="00A55985" w:rsidP="00A55985">
      <w:pPr>
        <w:jc w:val="center"/>
        <w:rPr>
          <w:rFonts w:ascii="Avenir Black" w:hAnsi="Avenir Black"/>
          <w:b/>
          <w:bCs/>
          <w:color w:val="A11E73"/>
          <w:sz w:val="48"/>
          <w:szCs w:val="36"/>
          <w:lang w:val="en-GB"/>
        </w:rPr>
      </w:pPr>
    </w:p>
    <w:p w14:paraId="5A3C2E9C"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eastAsia="Times New Roman" w:hAnsiTheme="majorHAnsi" w:cstheme="majorHAnsi"/>
          <w:i/>
          <w:iCs/>
          <w:color w:val="000000" w:themeColor="text1"/>
        </w:rPr>
        <w:t>The University of Warwick</w:t>
      </w:r>
      <w:r w:rsidRPr="00C75E06">
        <w:rPr>
          <w:rFonts w:asciiTheme="majorHAnsi" w:eastAsia="Times New Roman" w:hAnsiTheme="majorHAnsi" w:cstheme="majorHAnsi"/>
          <w:color w:val="000000" w:themeColor="text1"/>
        </w:rPr>
        <w:t xml:space="preserve"> offers a PGCE iQTS programme for candidates to undertake the qualification in a wide range of settings and countries in which they seek to train and/or qualify to teach with PGCE iQTS professional status.</w:t>
      </w:r>
      <w:r w:rsidRPr="00C75E06">
        <w:rPr>
          <w:rFonts w:asciiTheme="majorHAnsi" w:hAnsiTheme="majorHAnsi" w:cstheme="majorHAnsi"/>
          <w:color w:val="000000" w:themeColor="text1"/>
        </w:rPr>
        <w:t xml:space="preserve"> Our course is offered only to candidates who already have confirmed access to appropriate teaching experience in an appropriate school with an appropriate school-based mentor to support them.</w:t>
      </w:r>
    </w:p>
    <w:p w14:paraId="51D4EEC9" w14:textId="77777777" w:rsidR="00A55985" w:rsidRPr="00C75E06" w:rsidRDefault="00A55985" w:rsidP="00A55985">
      <w:pPr>
        <w:pStyle w:val="NoSpacing"/>
        <w:rPr>
          <w:rFonts w:asciiTheme="majorHAnsi" w:hAnsiTheme="majorHAnsi" w:cstheme="majorHAnsi"/>
          <w:color w:val="000000" w:themeColor="text1"/>
        </w:rPr>
      </w:pPr>
    </w:p>
    <w:p w14:paraId="70D9863C" w14:textId="0FF9D0C0" w:rsidR="00A55985" w:rsidRPr="00C75E06" w:rsidRDefault="00A55985" w:rsidP="00A55985">
      <w:pPr>
        <w:pStyle w:val="NoSpacing"/>
        <w:rPr>
          <w:rFonts w:asciiTheme="majorHAnsi" w:hAnsiTheme="majorHAnsi" w:cstheme="majorHAnsi"/>
          <w:b/>
          <w:bCs/>
          <w:color w:val="000000" w:themeColor="text1"/>
        </w:rPr>
      </w:pPr>
      <w:r w:rsidRPr="00C75E06">
        <w:rPr>
          <w:rFonts w:asciiTheme="majorHAnsi" w:hAnsiTheme="majorHAnsi" w:cstheme="majorHAnsi"/>
          <w:color w:val="000000" w:themeColor="text1"/>
        </w:rPr>
        <w:t>The 202</w:t>
      </w:r>
      <w:r w:rsidR="000C30E7">
        <w:rPr>
          <w:rFonts w:asciiTheme="majorHAnsi" w:hAnsiTheme="majorHAnsi" w:cstheme="majorHAnsi"/>
          <w:color w:val="000000" w:themeColor="text1"/>
        </w:rPr>
        <w:t>7</w:t>
      </w:r>
      <w:r w:rsidRPr="00C75E06">
        <w:rPr>
          <w:rFonts w:asciiTheme="majorHAnsi" w:hAnsiTheme="majorHAnsi" w:cstheme="majorHAnsi"/>
          <w:color w:val="000000" w:themeColor="text1"/>
        </w:rPr>
        <w:t>/2</w:t>
      </w:r>
      <w:r w:rsidR="000C30E7">
        <w:rPr>
          <w:rFonts w:asciiTheme="majorHAnsi" w:hAnsiTheme="majorHAnsi" w:cstheme="majorHAnsi"/>
          <w:color w:val="000000" w:themeColor="text1"/>
        </w:rPr>
        <w:t>8</w:t>
      </w:r>
      <w:r w:rsidRPr="00C75E06">
        <w:rPr>
          <w:rFonts w:asciiTheme="majorHAnsi" w:hAnsiTheme="majorHAnsi" w:cstheme="majorHAnsi"/>
          <w:color w:val="000000" w:themeColor="text1"/>
        </w:rPr>
        <w:t xml:space="preserve"> PGCE iQTS Programme runs from enrollment on </w:t>
      </w:r>
      <w:r w:rsidR="00607722" w:rsidRPr="00C75E06">
        <w:rPr>
          <w:rFonts w:asciiTheme="majorHAnsi" w:hAnsiTheme="majorHAnsi" w:cstheme="majorHAnsi"/>
          <w:b/>
          <w:bCs/>
          <w:color w:val="000000" w:themeColor="text1"/>
        </w:rPr>
        <w:t>1</w:t>
      </w:r>
      <w:r w:rsidR="008206F9">
        <w:rPr>
          <w:rFonts w:asciiTheme="majorHAnsi" w:hAnsiTheme="majorHAnsi" w:cstheme="majorHAnsi"/>
          <w:b/>
          <w:bCs/>
          <w:color w:val="000000" w:themeColor="text1"/>
        </w:rPr>
        <w:t>8</w:t>
      </w:r>
      <w:r w:rsidRPr="00C75E06">
        <w:rPr>
          <w:rFonts w:asciiTheme="majorHAnsi" w:hAnsiTheme="majorHAnsi" w:cstheme="majorHAnsi"/>
          <w:b/>
          <w:bCs/>
          <w:color w:val="000000" w:themeColor="text1"/>
        </w:rPr>
        <w:t xml:space="preserve"> August 202</w:t>
      </w:r>
      <w:r w:rsidR="008206F9">
        <w:rPr>
          <w:rFonts w:asciiTheme="majorHAnsi" w:hAnsiTheme="majorHAnsi" w:cstheme="majorHAnsi"/>
          <w:b/>
          <w:bCs/>
          <w:color w:val="000000" w:themeColor="text1"/>
        </w:rPr>
        <w:t>7</w:t>
      </w:r>
      <w:r w:rsidRPr="00C75E06">
        <w:rPr>
          <w:rFonts w:asciiTheme="majorHAnsi" w:hAnsiTheme="majorHAnsi" w:cstheme="majorHAnsi"/>
          <w:color w:val="000000" w:themeColor="text1"/>
        </w:rPr>
        <w:t xml:space="preserve"> until Course completion on </w:t>
      </w:r>
      <w:r w:rsidRPr="00C75E06">
        <w:rPr>
          <w:rFonts w:asciiTheme="majorHAnsi" w:hAnsiTheme="majorHAnsi" w:cstheme="majorHAnsi"/>
          <w:b/>
          <w:bCs/>
          <w:color w:val="000000" w:themeColor="text1"/>
        </w:rPr>
        <w:t>31 July 202</w:t>
      </w:r>
      <w:r w:rsidR="008206F9">
        <w:rPr>
          <w:rFonts w:asciiTheme="majorHAnsi" w:hAnsiTheme="majorHAnsi" w:cstheme="majorHAnsi"/>
          <w:b/>
          <w:bCs/>
          <w:color w:val="000000" w:themeColor="text1"/>
        </w:rPr>
        <w:t>8</w:t>
      </w:r>
    </w:p>
    <w:p w14:paraId="63FF973E" w14:textId="77777777" w:rsidR="00A55985" w:rsidRPr="00C75E06" w:rsidRDefault="00A55985" w:rsidP="00A55985">
      <w:pPr>
        <w:pStyle w:val="NoSpacing"/>
        <w:rPr>
          <w:rFonts w:asciiTheme="majorHAnsi" w:hAnsiTheme="majorHAnsi" w:cstheme="majorHAnsi"/>
          <w:color w:val="000000" w:themeColor="text1"/>
        </w:rPr>
      </w:pPr>
    </w:p>
    <w:p w14:paraId="5F5A11A5"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Following admission, should a school or a mentor withdraw their support for the programme, the candidate will be responsible for finding a suitable replacement school and/or mentor.</w:t>
      </w:r>
    </w:p>
    <w:p w14:paraId="1D63C4E7" w14:textId="77777777" w:rsidR="00A55985" w:rsidRPr="00C75E06" w:rsidRDefault="00A55985" w:rsidP="00A55985">
      <w:pPr>
        <w:pStyle w:val="NoSpacing"/>
        <w:rPr>
          <w:rFonts w:asciiTheme="majorHAnsi" w:hAnsiTheme="majorHAnsi" w:cstheme="majorHAnsi"/>
          <w:color w:val="000000" w:themeColor="text1"/>
        </w:rPr>
      </w:pPr>
    </w:p>
    <w:p w14:paraId="1785A338"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This statement of support forms part of the </w:t>
      </w:r>
      <w:r w:rsidRPr="00C75E06">
        <w:rPr>
          <w:rFonts w:asciiTheme="majorHAnsi" w:hAnsiTheme="majorHAnsi" w:cstheme="majorHAnsi"/>
          <w:i/>
          <w:iCs/>
          <w:color w:val="000000" w:themeColor="text1"/>
        </w:rPr>
        <w:t>University of Warwick</w:t>
      </w:r>
      <w:r w:rsidRPr="00C75E06">
        <w:rPr>
          <w:rFonts w:asciiTheme="majorHAnsi" w:hAnsiTheme="majorHAnsi" w:cstheme="majorHAnsi"/>
          <w:color w:val="000000" w:themeColor="text1"/>
        </w:rPr>
        <w:t xml:space="preserve"> PGCE iQTS admissions process and intends to: </w:t>
      </w:r>
    </w:p>
    <w:p w14:paraId="7CD351E3" w14:textId="77777777" w:rsidR="00A55985" w:rsidRPr="00C75E06" w:rsidRDefault="00A55985" w:rsidP="00A55985">
      <w:pPr>
        <w:pStyle w:val="NoSpacing"/>
        <w:rPr>
          <w:rFonts w:asciiTheme="majorHAnsi" w:hAnsiTheme="majorHAnsi" w:cstheme="majorHAnsi"/>
          <w:color w:val="000000" w:themeColor="text1"/>
        </w:rPr>
      </w:pPr>
    </w:p>
    <w:p w14:paraId="51F97AA8" w14:textId="77777777" w:rsidR="00A55985" w:rsidRPr="00C75E06" w:rsidRDefault="00A55985" w:rsidP="00A55985">
      <w:pPr>
        <w:pStyle w:val="NoSpacing"/>
        <w:numPr>
          <w:ilvl w:val="0"/>
          <w:numId w:val="9"/>
        </w:numPr>
        <w:rPr>
          <w:rFonts w:asciiTheme="majorHAnsi" w:hAnsiTheme="majorHAnsi" w:cstheme="majorHAnsi"/>
          <w:color w:val="000000" w:themeColor="text1"/>
        </w:rPr>
      </w:pPr>
      <w:r w:rsidRPr="00C75E06">
        <w:rPr>
          <w:rFonts w:asciiTheme="majorHAnsi" w:hAnsiTheme="majorHAnsi" w:cstheme="majorHAnsi"/>
          <w:color w:val="000000" w:themeColor="text1"/>
        </w:rPr>
        <w:t>help the</w:t>
      </w:r>
      <w:r w:rsidRPr="00C75E06">
        <w:rPr>
          <w:rFonts w:asciiTheme="majorHAnsi" w:hAnsiTheme="majorHAnsi" w:cstheme="majorHAnsi"/>
          <w:i/>
          <w:iCs/>
          <w:color w:val="000000" w:themeColor="text1"/>
        </w:rPr>
        <w:t xml:space="preserve"> University of Warwick</w:t>
      </w:r>
      <w:r w:rsidRPr="00C75E06">
        <w:rPr>
          <w:rFonts w:asciiTheme="majorHAnsi" w:hAnsiTheme="majorHAnsi" w:cstheme="majorHAnsi"/>
          <w:color w:val="000000" w:themeColor="text1"/>
        </w:rPr>
        <w:t xml:space="preserve"> assess the suitability of the candidate interested in applying to the programme</w:t>
      </w:r>
    </w:p>
    <w:p w14:paraId="6AE36F59" w14:textId="77777777" w:rsidR="00A55985" w:rsidRPr="00C75E06" w:rsidRDefault="00A55985" w:rsidP="00A55985">
      <w:pPr>
        <w:pStyle w:val="NoSpacing"/>
        <w:numPr>
          <w:ilvl w:val="0"/>
          <w:numId w:val="9"/>
        </w:numPr>
        <w:rPr>
          <w:rFonts w:asciiTheme="majorHAnsi" w:hAnsiTheme="majorHAnsi" w:cstheme="majorHAnsi"/>
          <w:color w:val="000000" w:themeColor="text1"/>
        </w:rPr>
      </w:pPr>
      <w:r w:rsidRPr="00C75E06">
        <w:rPr>
          <w:rFonts w:asciiTheme="majorHAnsi" w:hAnsiTheme="majorHAnsi" w:cstheme="majorHAnsi"/>
          <w:color w:val="000000" w:themeColor="text1"/>
        </w:rPr>
        <w:t xml:space="preserve">help the </w:t>
      </w:r>
      <w:r w:rsidRPr="00C75E06">
        <w:rPr>
          <w:rFonts w:asciiTheme="majorHAnsi" w:hAnsiTheme="majorHAnsi" w:cstheme="majorHAnsi"/>
          <w:i/>
          <w:iCs/>
          <w:color w:val="000000" w:themeColor="text1"/>
        </w:rPr>
        <w:t>University of Warwick</w:t>
      </w:r>
      <w:r w:rsidRPr="00C75E06">
        <w:rPr>
          <w:rFonts w:asciiTheme="majorHAnsi" w:hAnsiTheme="majorHAnsi" w:cstheme="majorHAnsi"/>
          <w:color w:val="000000" w:themeColor="text1"/>
        </w:rPr>
        <w:t xml:space="preserve"> </w:t>
      </w:r>
      <w:r w:rsidRPr="00C75E06">
        <w:rPr>
          <w:rFonts w:asciiTheme="majorHAnsi" w:eastAsia="Times New Roman" w:hAnsiTheme="majorHAnsi" w:cstheme="majorHAnsi"/>
          <w:color w:val="000000" w:themeColor="text1"/>
        </w:rPr>
        <w:t>assess the suitability of the proposed school and mentor with which a candidate proposes to undertake their teaching practicum.</w:t>
      </w:r>
    </w:p>
    <w:p w14:paraId="32338DE3" w14:textId="77777777" w:rsidR="00A55985" w:rsidRPr="00C75E06" w:rsidRDefault="00A55985" w:rsidP="00A55985">
      <w:pPr>
        <w:pStyle w:val="NoSpacing"/>
        <w:numPr>
          <w:ilvl w:val="0"/>
          <w:numId w:val="9"/>
        </w:numPr>
        <w:rPr>
          <w:rFonts w:asciiTheme="majorHAnsi" w:hAnsiTheme="majorHAnsi" w:cstheme="majorHAnsi"/>
          <w:color w:val="000000" w:themeColor="text1"/>
        </w:rPr>
      </w:pPr>
      <w:r w:rsidRPr="00C75E06">
        <w:rPr>
          <w:rFonts w:asciiTheme="majorHAnsi" w:eastAsia="Times New Roman" w:hAnsiTheme="majorHAnsi" w:cstheme="majorHAnsi"/>
          <w:color w:val="000000" w:themeColor="text1"/>
        </w:rPr>
        <w:t xml:space="preserve">help provide the University with assurance that the candidate has a suitable chance of success in undertaking the course.  </w:t>
      </w:r>
    </w:p>
    <w:p w14:paraId="7ED70E4F" w14:textId="77777777" w:rsidR="00A55985" w:rsidRPr="00C75E06" w:rsidRDefault="00A55985" w:rsidP="00A55985">
      <w:pPr>
        <w:pStyle w:val="NoSpacing"/>
        <w:numPr>
          <w:ilvl w:val="0"/>
          <w:numId w:val="9"/>
        </w:numPr>
        <w:rPr>
          <w:rFonts w:asciiTheme="majorHAnsi" w:hAnsiTheme="majorHAnsi" w:cstheme="majorHAnsi"/>
          <w:color w:val="000000" w:themeColor="text1"/>
        </w:rPr>
      </w:pPr>
      <w:r w:rsidRPr="00C75E06">
        <w:rPr>
          <w:rFonts w:asciiTheme="majorHAnsi" w:eastAsia="Times New Roman" w:hAnsiTheme="majorHAnsi" w:cstheme="majorHAnsi"/>
          <w:color w:val="000000" w:themeColor="text1"/>
        </w:rPr>
        <w:t>highlight that the University is not responsible for providing the school-based teaching experience required to fulfil the professional practice elements of the PGCE iQTS programme.</w:t>
      </w:r>
    </w:p>
    <w:p w14:paraId="1B4CEC88" w14:textId="77777777" w:rsidR="00A55985" w:rsidRPr="00C75E06" w:rsidRDefault="00A55985" w:rsidP="00A55985">
      <w:pPr>
        <w:pStyle w:val="NoSpacing"/>
        <w:ind w:left="360"/>
        <w:rPr>
          <w:rFonts w:asciiTheme="majorHAnsi" w:hAnsiTheme="majorHAnsi" w:cstheme="majorHAnsi"/>
          <w:color w:val="000000" w:themeColor="text1"/>
          <w:spacing w:val="2"/>
        </w:rPr>
      </w:pPr>
    </w:p>
    <w:p w14:paraId="711ACC62" w14:textId="77777777" w:rsidR="00A55985" w:rsidRPr="00C75E06" w:rsidRDefault="00A55985" w:rsidP="00A55985">
      <w:pPr>
        <w:pStyle w:val="NoSpacing"/>
        <w:pBdr>
          <w:bottom w:val="single" w:sz="12" w:space="1" w:color="auto"/>
        </w:pBdr>
        <w:rPr>
          <w:rFonts w:asciiTheme="majorHAnsi" w:hAnsiTheme="majorHAnsi" w:cstheme="majorHAnsi"/>
          <w:color w:val="000000" w:themeColor="text1"/>
          <w:spacing w:val="2"/>
        </w:rPr>
      </w:pPr>
    </w:p>
    <w:p w14:paraId="2C1FC789" w14:textId="77777777" w:rsidR="00A55985" w:rsidRPr="00C75E06" w:rsidRDefault="00A55985" w:rsidP="00A55985">
      <w:pPr>
        <w:pStyle w:val="NoSpacing"/>
        <w:rPr>
          <w:rFonts w:asciiTheme="majorHAnsi" w:hAnsiTheme="majorHAnsi" w:cstheme="majorHAnsi"/>
          <w:color w:val="000000" w:themeColor="text1"/>
          <w:spacing w:val="2"/>
        </w:rPr>
      </w:pPr>
    </w:p>
    <w:p w14:paraId="5A369707"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INSTRUCTIONS</w:t>
      </w:r>
    </w:p>
    <w:p w14:paraId="7B4CD396" w14:textId="77777777" w:rsidR="00A55985" w:rsidRPr="00C75E06" w:rsidRDefault="00A55985" w:rsidP="00A55985">
      <w:pPr>
        <w:pStyle w:val="NoSpacing"/>
        <w:rPr>
          <w:rFonts w:asciiTheme="majorHAnsi" w:hAnsiTheme="majorHAnsi" w:cstheme="majorHAnsi"/>
          <w:color w:val="000000" w:themeColor="text1"/>
        </w:rPr>
      </w:pPr>
    </w:p>
    <w:p w14:paraId="4D5E1ED9" w14:textId="77777777" w:rsidR="00A55985" w:rsidRPr="00C75E06" w:rsidRDefault="00A55985" w:rsidP="00A55985">
      <w:pPr>
        <w:pStyle w:val="NoSpacing"/>
        <w:rPr>
          <w:rFonts w:asciiTheme="majorHAnsi" w:hAnsiTheme="majorHAnsi" w:cstheme="majorHAnsi"/>
          <w:color w:val="000000" w:themeColor="text1"/>
        </w:rPr>
      </w:pPr>
    </w:p>
    <w:p w14:paraId="2ED24054"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In the boxes</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below, please add to the document the requested details. </w:t>
      </w:r>
      <w:r w:rsidRPr="00C75E06">
        <w:rPr>
          <w:rFonts w:asciiTheme="majorHAnsi" w:hAnsiTheme="majorHAnsi" w:cstheme="majorHAnsi"/>
          <w:color w:val="000000" w:themeColor="text1"/>
        </w:rPr>
        <w:br/>
        <w:t>All boxes must be completed on the form before it is submitted.</w:t>
      </w:r>
    </w:p>
    <w:p w14:paraId="52FA93A8" w14:textId="77777777" w:rsidR="00A55985" w:rsidRPr="00C75E06" w:rsidRDefault="00A55985" w:rsidP="00A55985">
      <w:pPr>
        <w:pStyle w:val="NoSpacing"/>
        <w:rPr>
          <w:rFonts w:asciiTheme="majorHAnsi" w:hAnsiTheme="majorHAnsi" w:cstheme="majorHAnsi"/>
          <w:color w:val="000000" w:themeColor="text1"/>
        </w:rPr>
      </w:pPr>
    </w:p>
    <w:p w14:paraId="71FF7642" w14:textId="77777777" w:rsidR="00A55985"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NOTE: After the first instance, short form versions of school names or abbreviations are fine. For example, </w:t>
      </w:r>
      <w:r w:rsidRPr="00C75E06">
        <w:rPr>
          <w:rFonts w:asciiTheme="majorHAnsi" w:hAnsiTheme="majorHAnsi" w:cstheme="majorHAnsi"/>
          <w:i/>
          <w:iCs/>
          <w:color w:val="000000" w:themeColor="text1"/>
        </w:rPr>
        <w:t xml:space="preserve">The British School of Warwick </w:t>
      </w:r>
      <w:r w:rsidRPr="00C75E06">
        <w:rPr>
          <w:rFonts w:asciiTheme="majorHAnsi" w:hAnsiTheme="majorHAnsi" w:cstheme="majorHAnsi"/>
          <w:color w:val="000000" w:themeColor="text1"/>
        </w:rPr>
        <w:t xml:space="preserve">might become BSW. Signatures are required at the end </w:t>
      </w:r>
      <w:r w:rsidRPr="00C75E06">
        <w:rPr>
          <w:rFonts w:asciiTheme="majorHAnsi" w:hAnsiTheme="majorHAnsi" w:cstheme="majorHAnsi"/>
          <w:color w:val="000000" w:themeColor="text1"/>
        </w:rPr>
        <w:lastRenderedPageBreak/>
        <w:t xml:space="preserve">of the document. These could be provided via a scan of the signed document or images of handwritten signatures </w:t>
      </w:r>
      <w:proofErr w:type="gramStart"/>
      <w:r w:rsidRPr="00C75E06">
        <w:rPr>
          <w:rFonts w:asciiTheme="majorHAnsi" w:hAnsiTheme="majorHAnsi" w:cstheme="majorHAnsi"/>
          <w:color w:val="000000" w:themeColor="text1"/>
        </w:rPr>
        <w:t>pasted</w:t>
      </w:r>
      <w:proofErr w:type="gramEnd"/>
      <w:r w:rsidRPr="00C75E06">
        <w:rPr>
          <w:rFonts w:asciiTheme="majorHAnsi" w:hAnsiTheme="majorHAnsi" w:cstheme="majorHAnsi"/>
          <w:color w:val="000000" w:themeColor="text1"/>
        </w:rPr>
        <w:t xml:space="preserve"> in.</w:t>
      </w:r>
    </w:p>
    <w:p w14:paraId="7553A44A" w14:textId="77777777" w:rsidR="00C75E06" w:rsidRPr="00C75E06" w:rsidRDefault="00C75E06" w:rsidP="00A55985">
      <w:pPr>
        <w:pStyle w:val="NoSpacing"/>
        <w:rPr>
          <w:rFonts w:asciiTheme="majorHAnsi" w:hAnsiTheme="majorHAnsi" w:cstheme="majorHAnsi"/>
          <w:color w:val="000000" w:themeColor="text1"/>
        </w:rPr>
      </w:pPr>
    </w:p>
    <w:tbl>
      <w:tblPr>
        <w:tblStyle w:val="TableGrid"/>
        <w:tblW w:w="10485" w:type="dxa"/>
        <w:tblInd w:w="-142" w:type="dxa"/>
        <w:tblLook w:val="04A0" w:firstRow="1" w:lastRow="0" w:firstColumn="1" w:lastColumn="0" w:noHBand="0" w:noVBand="1"/>
      </w:tblPr>
      <w:tblGrid>
        <w:gridCol w:w="2831"/>
        <w:gridCol w:w="7654"/>
      </w:tblGrid>
      <w:tr w:rsidR="00A55985" w:rsidRPr="00C75E06" w14:paraId="69B5A024" w14:textId="77777777" w:rsidTr="00C75E06">
        <w:trPr>
          <w:trHeight w:val="454"/>
        </w:trPr>
        <w:tc>
          <w:tcPr>
            <w:tcW w:w="2831" w:type="dxa"/>
            <w:tcBorders>
              <w:top w:val="nil"/>
              <w:left w:val="nil"/>
              <w:bottom w:val="nil"/>
            </w:tcBorders>
            <w:vAlign w:val="center"/>
          </w:tcPr>
          <w:p w14:paraId="12366F7C" w14:textId="70B27978" w:rsidR="00A55985" w:rsidRPr="00C75E06" w:rsidRDefault="00A55985" w:rsidP="00E85996">
            <w:pPr>
              <w:pStyle w:val="NoSpacing"/>
              <w:ind w:left="95"/>
              <w:rPr>
                <w:rFonts w:asciiTheme="majorHAnsi" w:eastAsia="Times New Roman" w:hAnsiTheme="majorHAnsi" w:cstheme="majorHAnsi"/>
                <w:b/>
                <w:bCs/>
                <w:color w:val="441D56"/>
                <w:lang w:val="en-GB"/>
              </w:rPr>
            </w:pPr>
            <w:r w:rsidRPr="00C75E06">
              <w:rPr>
                <w:rFonts w:asciiTheme="majorHAnsi" w:hAnsiTheme="majorHAnsi" w:cstheme="majorHAnsi"/>
                <w:color w:val="000000" w:themeColor="text1"/>
              </w:rPr>
              <w:br w:type="page"/>
            </w:r>
            <w:r w:rsidRPr="00C75E06">
              <w:rPr>
                <w:rFonts w:asciiTheme="majorHAnsi" w:eastAsia="Times New Roman" w:hAnsiTheme="majorHAnsi" w:cstheme="majorHAnsi"/>
                <w:b/>
                <w:bCs/>
                <w:color w:val="441D56"/>
                <w:lang w:val="en-GB"/>
              </w:rPr>
              <w:t>CANDIDATE NAME:</w:t>
            </w:r>
          </w:p>
        </w:tc>
        <w:sdt>
          <w:sdtPr>
            <w:rPr>
              <w:rFonts w:asciiTheme="majorHAnsi" w:hAnsiTheme="majorHAnsi" w:cstheme="majorHAnsi"/>
              <w:b/>
              <w:bCs/>
              <w:lang w:val="en-GB" w:eastAsia="en-GB"/>
            </w:rPr>
            <w:id w:val="-1946380903"/>
            <w:placeholder>
              <w:docPart w:val="5B4126000EE043D29AEC9AEA76FFC3A7"/>
            </w:placeholder>
            <w:showingPlcHdr/>
          </w:sdtPr>
          <w:sdtEndPr/>
          <w:sdtContent>
            <w:tc>
              <w:tcPr>
                <w:tcW w:w="7654" w:type="dxa"/>
                <w:shd w:val="clear" w:color="auto" w:fill="E0C3EF" w:themeFill="accent6" w:themeFillTint="33"/>
                <w:vAlign w:val="center"/>
              </w:tcPr>
              <w:p w14:paraId="4D5FA7CF" w14:textId="77777777" w:rsidR="00A55985" w:rsidRPr="00C75E06" w:rsidRDefault="00A55985" w:rsidP="00E85996">
                <w:pPr>
                  <w:pStyle w:val="NoSpacing"/>
                  <w:rPr>
                    <w:rFonts w:asciiTheme="majorHAnsi" w:hAnsiTheme="majorHAnsi" w:cstheme="majorHAnsi"/>
                    <w:b/>
                    <w:bCs/>
                    <w:lang w:val="en-GB" w:eastAsia="en-GB"/>
                  </w:rPr>
                </w:pPr>
                <w:r w:rsidRPr="00C75E06">
                  <w:rPr>
                    <w:rStyle w:val="PlaceholderText"/>
                    <w:rFonts w:asciiTheme="majorHAnsi" w:hAnsiTheme="majorHAnsi" w:cstheme="majorHAnsi"/>
                  </w:rPr>
                  <w:t>Click or tap here to enter text.</w:t>
                </w:r>
              </w:p>
            </w:tc>
          </w:sdtContent>
        </w:sdt>
      </w:tr>
      <w:tr w:rsidR="00A55985" w:rsidRPr="00C75E06" w14:paraId="45BF299D" w14:textId="77777777" w:rsidTr="00C75E06">
        <w:trPr>
          <w:trHeight w:val="454"/>
        </w:trPr>
        <w:tc>
          <w:tcPr>
            <w:tcW w:w="2831" w:type="dxa"/>
            <w:tcBorders>
              <w:top w:val="nil"/>
              <w:left w:val="nil"/>
              <w:bottom w:val="nil"/>
            </w:tcBorders>
            <w:vAlign w:val="center"/>
          </w:tcPr>
          <w:p w14:paraId="77CD6D27" w14:textId="77777777" w:rsidR="00A55985" w:rsidRPr="00C75E06" w:rsidRDefault="00A55985" w:rsidP="00E85996">
            <w:pPr>
              <w:pStyle w:val="NoSpacing"/>
              <w:ind w:left="95"/>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S</w:t>
            </w:r>
            <w:r w:rsidRPr="00C75E06">
              <w:rPr>
                <w:rFonts w:asciiTheme="majorHAnsi" w:eastAsia="Times New Roman" w:hAnsiTheme="majorHAnsi" w:cstheme="majorHAnsi"/>
                <w:b/>
                <w:bCs/>
                <w:color w:val="441D56"/>
                <w:lang w:val="en-GB"/>
              </w:rPr>
              <w:t>CHOOL NAME:</w:t>
            </w:r>
          </w:p>
        </w:tc>
        <w:sdt>
          <w:sdtPr>
            <w:rPr>
              <w:rFonts w:asciiTheme="majorHAnsi" w:hAnsiTheme="majorHAnsi" w:cstheme="majorHAnsi"/>
              <w:b/>
              <w:bCs/>
              <w:lang w:val="en-GB" w:eastAsia="en-GB"/>
            </w:rPr>
            <w:id w:val="947510692"/>
            <w:placeholder>
              <w:docPart w:val="8A6E91AD75BF488AA3838FC6A4B1EAB4"/>
            </w:placeholder>
            <w:showingPlcHdr/>
          </w:sdtPr>
          <w:sdtEndPr/>
          <w:sdtContent>
            <w:tc>
              <w:tcPr>
                <w:tcW w:w="7654" w:type="dxa"/>
                <w:shd w:val="clear" w:color="auto" w:fill="E0C3EF" w:themeFill="accent6" w:themeFillTint="33"/>
                <w:vAlign w:val="center"/>
              </w:tcPr>
              <w:p w14:paraId="1EE15679" w14:textId="77777777" w:rsidR="00A55985" w:rsidRPr="00C75E06" w:rsidRDefault="00A55985" w:rsidP="00E85996">
                <w:pPr>
                  <w:pStyle w:val="NoSpacing"/>
                  <w:rPr>
                    <w:rFonts w:asciiTheme="majorHAnsi" w:hAnsiTheme="majorHAnsi" w:cstheme="majorHAnsi"/>
                    <w:b/>
                    <w:bCs/>
                    <w:lang w:val="en-GB" w:eastAsia="en-GB"/>
                  </w:rPr>
                </w:pPr>
                <w:r w:rsidRPr="00C75E06">
                  <w:rPr>
                    <w:rStyle w:val="PlaceholderText"/>
                    <w:rFonts w:asciiTheme="majorHAnsi" w:hAnsiTheme="majorHAnsi" w:cstheme="majorHAnsi"/>
                  </w:rPr>
                  <w:t>Click or tap here to enter text.</w:t>
                </w:r>
              </w:p>
            </w:tc>
          </w:sdtContent>
        </w:sdt>
      </w:tr>
      <w:tr w:rsidR="00A55985" w:rsidRPr="00C75E06" w14:paraId="02D110CB" w14:textId="77777777" w:rsidTr="00C75E06">
        <w:trPr>
          <w:trHeight w:val="454"/>
        </w:trPr>
        <w:tc>
          <w:tcPr>
            <w:tcW w:w="2831" w:type="dxa"/>
            <w:tcBorders>
              <w:top w:val="nil"/>
              <w:left w:val="nil"/>
              <w:bottom w:val="nil"/>
            </w:tcBorders>
            <w:vAlign w:val="center"/>
          </w:tcPr>
          <w:p w14:paraId="51AC34B7" w14:textId="77777777" w:rsidR="00A55985" w:rsidRPr="00C75E06" w:rsidRDefault="00A55985" w:rsidP="00E85996">
            <w:pPr>
              <w:pStyle w:val="NoSpacing"/>
              <w:ind w:left="95"/>
              <w:rPr>
                <w:rFonts w:asciiTheme="majorHAnsi" w:eastAsia="Times New Roman" w:hAnsiTheme="majorHAnsi" w:cstheme="majorHAnsi"/>
                <w:b/>
                <w:bCs/>
                <w:color w:val="441D56"/>
                <w:lang w:val="en-GB"/>
              </w:rPr>
            </w:pPr>
            <w:r w:rsidRPr="00C75E06">
              <w:rPr>
                <w:rFonts w:asciiTheme="majorHAnsi" w:eastAsia="Times New Roman" w:hAnsiTheme="majorHAnsi" w:cstheme="majorHAnsi"/>
                <w:b/>
                <w:bCs/>
                <w:color w:val="441D56"/>
                <w:lang w:val="en-GB"/>
              </w:rPr>
              <w:t>DATE:</w:t>
            </w:r>
          </w:p>
        </w:tc>
        <w:sdt>
          <w:sdtPr>
            <w:rPr>
              <w:rFonts w:asciiTheme="majorHAnsi" w:hAnsiTheme="majorHAnsi" w:cstheme="majorHAnsi"/>
              <w:b/>
              <w:bCs/>
              <w:lang w:val="en-GB" w:eastAsia="en-GB"/>
            </w:rPr>
            <w:id w:val="-1008680659"/>
            <w:placeholder>
              <w:docPart w:val="BE5EF8B0A8784A34B957B954C4E2CE2D"/>
            </w:placeholder>
            <w:showingPlcHdr/>
          </w:sdtPr>
          <w:sdtEndPr/>
          <w:sdtContent>
            <w:tc>
              <w:tcPr>
                <w:tcW w:w="7654" w:type="dxa"/>
                <w:shd w:val="clear" w:color="auto" w:fill="E0C3EF" w:themeFill="accent6" w:themeFillTint="33"/>
                <w:vAlign w:val="center"/>
              </w:tcPr>
              <w:p w14:paraId="566F31A9" w14:textId="77777777" w:rsidR="00A55985" w:rsidRPr="00C75E06" w:rsidRDefault="00A55985" w:rsidP="00E85996">
                <w:pPr>
                  <w:pStyle w:val="NoSpacing"/>
                  <w:rPr>
                    <w:rFonts w:asciiTheme="majorHAnsi" w:hAnsiTheme="majorHAnsi" w:cstheme="majorHAnsi"/>
                    <w:b/>
                    <w:bCs/>
                    <w:lang w:val="en-GB" w:eastAsia="en-GB"/>
                  </w:rPr>
                </w:pPr>
                <w:r w:rsidRPr="00C75E06">
                  <w:rPr>
                    <w:rStyle w:val="PlaceholderText"/>
                    <w:rFonts w:asciiTheme="majorHAnsi" w:hAnsiTheme="majorHAnsi" w:cstheme="majorHAnsi"/>
                  </w:rPr>
                  <w:t>Click or tap here to enter text.</w:t>
                </w:r>
              </w:p>
            </w:tc>
          </w:sdtContent>
        </w:sdt>
      </w:tr>
    </w:tbl>
    <w:p w14:paraId="297DDA8B" w14:textId="77777777" w:rsidR="00A55985" w:rsidRPr="00C75E06" w:rsidRDefault="00A55985" w:rsidP="00A55985">
      <w:pPr>
        <w:pStyle w:val="NoSpacing"/>
        <w:rPr>
          <w:rFonts w:asciiTheme="majorHAnsi" w:eastAsia="Times New Roman" w:hAnsiTheme="majorHAnsi" w:cstheme="majorHAnsi"/>
          <w:b/>
          <w:bCs/>
          <w:color w:val="441D56"/>
        </w:rPr>
      </w:pPr>
    </w:p>
    <w:p w14:paraId="5C35D313"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CONFIRMATION</w:t>
      </w:r>
    </w:p>
    <w:p w14:paraId="17EF62CF" w14:textId="77777777" w:rsidR="00A55985" w:rsidRPr="00C75E06" w:rsidRDefault="00A55985" w:rsidP="00A55985">
      <w:pPr>
        <w:pStyle w:val="NoSpacing"/>
        <w:rPr>
          <w:rFonts w:asciiTheme="majorHAnsi" w:hAnsiTheme="majorHAnsi" w:cstheme="majorHAnsi"/>
          <w:color w:val="000000" w:themeColor="text1"/>
        </w:rPr>
      </w:pPr>
    </w:p>
    <w:p w14:paraId="55AE700C"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I </w:t>
      </w:r>
      <w:r w:rsidRPr="00C75E06">
        <w:rPr>
          <w:rFonts w:asciiTheme="majorHAnsi" w:hAnsiTheme="majorHAnsi" w:cstheme="majorHAnsi"/>
          <w:color w:val="000000" w:themeColor="text1"/>
          <w:spacing w:val="1"/>
        </w:rPr>
        <w:t>c</w:t>
      </w:r>
      <w:r w:rsidRPr="00C75E06">
        <w:rPr>
          <w:rFonts w:asciiTheme="majorHAnsi" w:hAnsiTheme="majorHAnsi" w:cstheme="majorHAnsi"/>
          <w:color w:val="000000" w:themeColor="text1"/>
          <w:spacing w:val="2"/>
        </w:rPr>
        <w:t>a</w:t>
      </w:r>
      <w:r w:rsidRPr="00C75E06">
        <w:rPr>
          <w:rFonts w:asciiTheme="majorHAnsi" w:hAnsiTheme="majorHAnsi" w:cstheme="majorHAnsi"/>
          <w:color w:val="000000" w:themeColor="text1"/>
        </w:rPr>
        <w:t xml:space="preserve">n </w:t>
      </w:r>
      <w:r w:rsidRPr="00C75E06">
        <w:rPr>
          <w:rFonts w:asciiTheme="majorHAnsi" w:hAnsiTheme="majorHAnsi" w:cstheme="majorHAnsi"/>
          <w:color w:val="000000" w:themeColor="text1"/>
          <w:spacing w:val="1"/>
        </w:rPr>
        <w:t>c</w:t>
      </w:r>
      <w:r w:rsidRPr="00C75E06">
        <w:rPr>
          <w:rFonts w:asciiTheme="majorHAnsi" w:hAnsiTheme="majorHAnsi" w:cstheme="majorHAnsi"/>
          <w:color w:val="000000" w:themeColor="text1"/>
          <w:spacing w:val="2"/>
        </w:rPr>
        <w:t>on</w:t>
      </w:r>
      <w:r w:rsidRPr="00C75E06">
        <w:rPr>
          <w:rFonts w:asciiTheme="majorHAnsi" w:hAnsiTheme="majorHAnsi" w:cstheme="majorHAnsi"/>
          <w:color w:val="000000" w:themeColor="text1"/>
        </w:rPr>
        <w:t>fi</w:t>
      </w:r>
      <w:r w:rsidRPr="00C75E06">
        <w:rPr>
          <w:rFonts w:asciiTheme="majorHAnsi" w:hAnsiTheme="majorHAnsi" w:cstheme="majorHAnsi"/>
          <w:color w:val="000000" w:themeColor="text1"/>
          <w:spacing w:val="1"/>
        </w:rPr>
        <w:t>r</w:t>
      </w:r>
      <w:r w:rsidRPr="00C75E06">
        <w:rPr>
          <w:rFonts w:asciiTheme="majorHAnsi" w:hAnsiTheme="majorHAnsi" w:cstheme="majorHAnsi"/>
          <w:color w:val="000000" w:themeColor="text1"/>
        </w:rPr>
        <w:t>m t</w:t>
      </w:r>
      <w:r w:rsidRPr="00C75E06">
        <w:rPr>
          <w:rFonts w:asciiTheme="majorHAnsi" w:hAnsiTheme="majorHAnsi" w:cstheme="majorHAnsi"/>
          <w:color w:val="000000" w:themeColor="text1"/>
          <w:spacing w:val="2"/>
        </w:rPr>
        <w:t>ha</w:t>
      </w:r>
      <w:r w:rsidRPr="00C75E06">
        <w:rPr>
          <w:rFonts w:asciiTheme="majorHAnsi" w:hAnsiTheme="majorHAnsi" w:cstheme="majorHAnsi"/>
          <w:color w:val="000000" w:themeColor="text1"/>
        </w:rPr>
        <w:t xml:space="preserve">t </w:t>
      </w:r>
      <w:sdt>
        <w:sdtPr>
          <w:rPr>
            <w:rFonts w:asciiTheme="majorHAnsi" w:hAnsiTheme="majorHAnsi" w:cstheme="majorHAnsi"/>
            <w:shd w:val="clear" w:color="auto" w:fill="FAC9A5" w:themeFill="accent4" w:themeFillTint="66"/>
          </w:rPr>
          <w:id w:val="240298318"/>
          <w:placeholder>
            <w:docPart w:val="E196AE4A93FA48F99F4892833569D4F7"/>
          </w:placeholder>
        </w:sdtPr>
        <w:sdtEndPr>
          <w:rPr>
            <w:b/>
            <w:bCs/>
            <w:spacing w:val="2"/>
          </w:rPr>
        </w:sdtEndPr>
        <w:sdtContent>
          <w:r w:rsidRPr="00C75E06">
            <w:rPr>
              <w:rFonts w:asciiTheme="majorHAnsi" w:hAnsiTheme="majorHAnsi" w:cstheme="majorHAnsi"/>
              <w:b/>
              <w:bCs/>
              <w:spacing w:val="2"/>
              <w:shd w:val="clear" w:color="auto" w:fill="E0C3EF" w:themeFill="accent6" w:themeFillTint="33"/>
            </w:rPr>
            <w:t>&lt;name of school&gt;</w:t>
          </w:r>
        </w:sdtContent>
      </w:sdt>
      <w:r w:rsidRPr="00C75E06">
        <w:rPr>
          <w:rFonts w:asciiTheme="majorHAnsi" w:hAnsiTheme="majorHAnsi" w:cstheme="majorHAnsi"/>
          <w:color w:val="000000" w:themeColor="text1"/>
          <w:spacing w:val="2"/>
        </w:rPr>
        <w:t xml:space="preserve"> has agreed</w:t>
      </w:r>
      <w:r w:rsidRPr="00C75E06">
        <w:rPr>
          <w:rFonts w:asciiTheme="majorHAnsi" w:hAnsiTheme="majorHAnsi" w:cstheme="majorHAnsi"/>
          <w:color w:val="000000" w:themeColor="text1"/>
        </w:rPr>
        <w:t xml:space="preserve"> to </w:t>
      </w:r>
      <w:r w:rsidRPr="00C75E06">
        <w:rPr>
          <w:rFonts w:asciiTheme="majorHAnsi" w:hAnsiTheme="majorHAnsi" w:cstheme="majorHAnsi"/>
          <w:color w:val="000000" w:themeColor="text1"/>
          <w:spacing w:val="1"/>
        </w:rPr>
        <w:t>s</w:t>
      </w:r>
      <w:r w:rsidRPr="00C75E06">
        <w:rPr>
          <w:rFonts w:asciiTheme="majorHAnsi" w:hAnsiTheme="majorHAnsi" w:cstheme="majorHAnsi"/>
          <w:color w:val="000000" w:themeColor="text1"/>
          <w:spacing w:val="2"/>
        </w:rPr>
        <w:t>uppo</w:t>
      </w:r>
      <w:r w:rsidRPr="00C75E06">
        <w:rPr>
          <w:rFonts w:asciiTheme="majorHAnsi" w:hAnsiTheme="majorHAnsi" w:cstheme="majorHAnsi"/>
          <w:color w:val="000000" w:themeColor="text1"/>
          <w:spacing w:val="1"/>
        </w:rPr>
        <w:t>r</w:t>
      </w:r>
      <w:r w:rsidRPr="00C75E06">
        <w:rPr>
          <w:rFonts w:asciiTheme="majorHAnsi" w:hAnsiTheme="majorHAnsi" w:cstheme="majorHAnsi"/>
          <w:color w:val="000000" w:themeColor="text1"/>
        </w:rPr>
        <w:t xml:space="preserve">t </w:t>
      </w:r>
      <w:sdt>
        <w:sdtPr>
          <w:rPr>
            <w:rFonts w:asciiTheme="majorHAnsi" w:hAnsiTheme="majorHAnsi" w:cstheme="majorHAnsi"/>
            <w:color w:val="000000" w:themeColor="text1"/>
            <w:shd w:val="clear" w:color="auto" w:fill="FAC9A5" w:themeFill="accent4" w:themeFillTint="66"/>
          </w:rPr>
          <w:id w:val="-11769357"/>
          <w:placeholder>
            <w:docPart w:val="E196AE4A93FA48F99F4892833569D4F7"/>
          </w:placeholder>
        </w:sdtPr>
        <w:sdtEndPr>
          <w:rPr>
            <w:b/>
            <w:bCs/>
            <w:color w:val="FF0000"/>
            <w:spacing w:val="2"/>
            <w:shd w:val="clear" w:color="auto" w:fill="E0C3EF" w:themeFill="accent6" w:themeFillTint="33"/>
          </w:rPr>
        </w:sdtEndPr>
        <w:sdtContent>
          <w:r w:rsidRPr="00C75E06">
            <w:rPr>
              <w:rFonts w:asciiTheme="majorHAnsi" w:hAnsiTheme="majorHAnsi" w:cstheme="majorHAnsi"/>
              <w:b/>
              <w:bCs/>
              <w:spacing w:val="2"/>
              <w:shd w:val="clear" w:color="auto" w:fill="E0C3EF" w:themeFill="accent6" w:themeFillTint="33"/>
            </w:rPr>
            <w:t>&lt;name of candidate&gt;</w:t>
          </w:r>
        </w:sdtContent>
      </w:sdt>
      <w:r w:rsidRPr="00C75E06">
        <w:rPr>
          <w:rFonts w:asciiTheme="majorHAnsi" w:hAnsiTheme="majorHAnsi" w:cstheme="majorHAnsi"/>
          <w:color w:val="FF0000"/>
          <w:spacing w:val="2"/>
        </w:rPr>
        <w:t xml:space="preserve"> </w:t>
      </w:r>
      <w:r w:rsidRPr="00C75E06">
        <w:rPr>
          <w:rFonts w:asciiTheme="majorHAnsi" w:hAnsiTheme="majorHAnsi" w:cstheme="majorHAnsi"/>
          <w:spacing w:val="2"/>
        </w:rPr>
        <w:t xml:space="preserve">to </w:t>
      </w:r>
      <w:r w:rsidRPr="00C75E06">
        <w:rPr>
          <w:rFonts w:asciiTheme="majorHAnsi" w:hAnsiTheme="majorHAnsi" w:cstheme="majorHAnsi"/>
          <w:color w:val="000000" w:themeColor="text1"/>
        </w:rPr>
        <w:t xml:space="preserve">gain the necessary teaching opportunities and support for their teaching practicum on the PGCE iQTS programme with </w:t>
      </w:r>
      <w:r w:rsidRPr="00C75E06">
        <w:rPr>
          <w:rFonts w:asciiTheme="majorHAnsi" w:hAnsiTheme="majorHAnsi" w:cstheme="majorHAnsi"/>
          <w:i/>
          <w:iCs/>
          <w:color w:val="000000" w:themeColor="text1"/>
        </w:rPr>
        <w:t>The University of Warwick</w:t>
      </w:r>
      <w:r w:rsidRPr="00C75E06">
        <w:rPr>
          <w:rFonts w:asciiTheme="majorHAnsi" w:hAnsiTheme="majorHAnsi" w:cstheme="majorHAnsi"/>
          <w:color w:val="000000" w:themeColor="text1"/>
        </w:rPr>
        <w:t xml:space="preserve">.  </w:t>
      </w:r>
    </w:p>
    <w:p w14:paraId="200D55D3" w14:textId="77777777" w:rsidR="00A55985" w:rsidRPr="00C75E06" w:rsidRDefault="00A55985" w:rsidP="00A55985">
      <w:pPr>
        <w:pStyle w:val="NoSpacing"/>
        <w:rPr>
          <w:rFonts w:asciiTheme="majorHAnsi" w:hAnsiTheme="majorHAnsi" w:cstheme="majorHAnsi"/>
          <w:color w:val="000000" w:themeColor="text1"/>
        </w:rPr>
      </w:pPr>
    </w:p>
    <w:p w14:paraId="3AA254D9" w14:textId="77777777" w:rsidR="00A55985" w:rsidRPr="00C75E06" w:rsidRDefault="00A55985" w:rsidP="00A55985">
      <w:pPr>
        <w:pStyle w:val="NoSpacing"/>
        <w:rPr>
          <w:rFonts w:asciiTheme="majorHAnsi" w:hAnsiTheme="majorHAnsi" w:cstheme="majorHAnsi"/>
          <w:color w:val="000000" w:themeColor="text1"/>
          <w:spacing w:val="2"/>
        </w:rPr>
      </w:pPr>
      <w:r w:rsidRPr="00C75E06">
        <w:rPr>
          <w:rFonts w:asciiTheme="majorHAnsi" w:hAnsiTheme="majorHAnsi" w:cstheme="majorHAnsi"/>
          <w:color w:val="000000" w:themeColor="text1"/>
          <w:spacing w:val="2"/>
        </w:rPr>
        <w:t xml:space="preserve">Please note that school statements are sought </w:t>
      </w:r>
      <w:r w:rsidRPr="00C75E06">
        <w:rPr>
          <w:rFonts w:asciiTheme="majorHAnsi" w:hAnsiTheme="majorHAnsi" w:cstheme="majorHAnsi"/>
          <w:b/>
          <w:bCs/>
          <w:color w:val="000000" w:themeColor="text1"/>
          <w:spacing w:val="2"/>
        </w:rPr>
        <w:t>prior</w:t>
      </w:r>
      <w:r w:rsidRPr="00C75E06">
        <w:rPr>
          <w:rFonts w:asciiTheme="majorHAnsi" w:hAnsiTheme="majorHAnsi" w:cstheme="majorHAnsi"/>
          <w:color w:val="000000" w:themeColor="text1"/>
          <w:spacing w:val="2"/>
        </w:rPr>
        <w:t xml:space="preserve"> to a candidate being invited to apply for the programme.</w:t>
      </w:r>
    </w:p>
    <w:p w14:paraId="009DD078"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hAnsiTheme="majorHAnsi" w:cstheme="majorHAnsi"/>
          <w:color w:val="000000" w:themeColor="text1"/>
          <w:spacing w:val="2"/>
        </w:rPr>
        <w:br/>
      </w:r>
      <w:r w:rsidRPr="00C75E06">
        <w:rPr>
          <w:rFonts w:asciiTheme="majorHAnsi" w:eastAsia="Times New Roman" w:hAnsiTheme="majorHAnsi" w:cstheme="majorHAnsi"/>
          <w:b/>
          <w:bCs/>
          <w:color w:val="441D56"/>
        </w:rPr>
        <w:t>PARTNERSHIP AGREEMENT</w:t>
      </w:r>
    </w:p>
    <w:p w14:paraId="41533195" w14:textId="77777777" w:rsidR="00A55985" w:rsidRPr="00C75E06" w:rsidRDefault="00A55985" w:rsidP="00A55985">
      <w:pPr>
        <w:pStyle w:val="NoSpacing"/>
        <w:rPr>
          <w:rFonts w:asciiTheme="majorHAnsi" w:hAnsiTheme="majorHAnsi" w:cstheme="majorHAnsi"/>
          <w:b/>
          <w:bCs/>
          <w:color w:val="000000" w:themeColor="text1"/>
          <w:spacing w:val="2"/>
        </w:rPr>
      </w:pPr>
    </w:p>
    <w:p w14:paraId="2FA1FE7E" w14:textId="77777777" w:rsidR="00A55985" w:rsidRPr="00C75E06" w:rsidRDefault="00A55985" w:rsidP="00A55985">
      <w:pPr>
        <w:pStyle w:val="NoSpacing"/>
        <w:rPr>
          <w:rFonts w:asciiTheme="majorHAnsi" w:hAnsiTheme="majorHAnsi" w:cstheme="majorHAnsi"/>
          <w:color w:val="000000" w:themeColor="text1"/>
          <w:spacing w:val="2"/>
        </w:rPr>
      </w:pPr>
      <w:r w:rsidRPr="00C75E06">
        <w:rPr>
          <w:rFonts w:asciiTheme="majorHAnsi" w:hAnsiTheme="majorHAnsi" w:cstheme="majorHAnsi"/>
          <w:color w:val="000000" w:themeColor="text1"/>
          <w:spacing w:val="2"/>
        </w:rPr>
        <w:t xml:space="preserve">Please note that a signed Partnership Agreement will be required between the University of Warwick and the school </w:t>
      </w:r>
      <w:r w:rsidRPr="00C75E06">
        <w:rPr>
          <w:rFonts w:asciiTheme="majorHAnsi" w:hAnsiTheme="majorHAnsi" w:cstheme="majorHAnsi"/>
          <w:b/>
          <w:bCs/>
          <w:color w:val="000000" w:themeColor="text1"/>
          <w:spacing w:val="2"/>
        </w:rPr>
        <w:t>prior</w:t>
      </w:r>
      <w:r w:rsidRPr="00C75E06">
        <w:rPr>
          <w:rFonts w:asciiTheme="majorHAnsi" w:hAnsiTheme="majorHAnsi" w:cstheme="majorHAnsi"/>
          <w:color w:val="000000" w:themeColor="text1"/>
          <w:spacing w:val="2"/>
        </w:rPr>
        <w:t xml:space="preserve"> to an </w:t>
      </w:r>
      <w:proofErr w:type="gramStart"/>
      <w:r w:rsidRPr="00C75E06">
        <w:rPr>
          <w:rFonts w:asciiTheme="majorHAnsi" w:hAnsiTheme="majorHAnsi" w:cstheme="majorHAnsi"/>
          <w:color w:val="000000" w:themeColor="text1"/>
          <w:spacing w:val="2"/>
        </w:rPr>
        <w:t>offer holder</w:t>
      </w:r>
      <w:proofErr w:type="gramEnd"/>
      <w:r w:rsidRPr="00C75E06">
        <w:rPr>
          <w:rFonts w:asciiTheme="majorHAnsi" w:hAnsiTheme="majorHAnsi" w:cstheme="majorHAnsi"/>
          <w:color w:val="000000" w:themeColor="text1"/>
          <w:spacing w:val="2"/>
        </w:rPr>
        <w:t xml:space="preserve"> meeting all the conditions of entry for their course and therefore prior to their enrolment being confirmed. Following receipt of the Partnership Agreement (which will be provided to the school once an offer to a candidate is made), confirmation of enrolment will only be given to the candidate</w:t>
      </w:r>
      <w:r w:rsidRPr="00C75E06">
        <w:rPr>
          <w:rFonts w:asciiTheme="majorHAnsi" w:hAnsiTheme="majorHAnsi" w:cstheme="majorHAnsi"/>
          <w:color w:val="FF0000"/>
          <w:spacing w:val="2"/>
        </w:rPr>
        <w:t xml:space="preserve"> </w:t>
      </w:r>
      <w:r w:rsidRPr="00C75E06">
        <w:rPr>
          <w:rFonts w:asciiTheme="majorHAnsi" w:hAnsiTheme="majorHAnsi" w:cstheme="majorHAnsi"/>
          <w:color w:val="000000" w:themeColor="text1"/>
          <w:spacing w:val="2"/>
        </w:rPr>
        <w:t xml:space="preserve">and </w:t>
      </w:r>
      <w:r w:rsidRPr="00C75E06">
        <w:rPr>
          <w:rFonts w:asciiTheme="majorHAnsi" w:hAnsiTheme="majorHAnsi" w:cstheme="majorHAnsi"/>
          <w:spacing w:val="2"/>
        </w:rPr>
        <w:t xml:space="preserve">school </w:t>
      </w:r>
      <w:r w:rsidRPr="00C75E06">
        <w:rPr>
          <w:rFonts w:asciiTheme="majorHAnsi" w:hAnsiTheme="majorHAnsi" w:cstheme="majorHAnsi"/>
          <w:color w:val="000000" w:themeColor="text1"/>
          <w:spacing w:val="2"/>
        </w:rPr>
        <w:t xml:space="preserve">when they have met all the conditions of entry </w:t>
      </w:r>
      <w:proofErr w:type="gramStart"/>
      <w:r w:rsidRPr="00C75E06">
        <w:rPr>
          <w:rFonts w:asciiTheme="majorHAnsi" w:hAnsiTheme="majorHAnsi" w:cstheme="majorHAnsi"/>
          <w:color w:val="000000" w:themeColor="text1"/>
          <w:spacing w:val="2"/>
        </w:rPr>
        <w:t>to</w:t>
      </w:r>
      <w:proofErr w:type="gramEnd"/>
      <w:r w:rsidRPr="00C75E06">
        <w:rPr>
          <w:rFonts w:asciiTheme="majorHAnsi" w:hAnsiTheme="majorHAnsi" w:cstheme="majorHAnsi"/>
          <w:color w:val="000000" w:themeColor="text1"/>
          <w:spacing w:val="2"/>
        </w:rPr>
        <w:t xml:space="preserve"> the course.</w:t>
      </w:r>
    </w:p>
    <w:p w14:paraId="74ACF326" w14:textId="77777777" w:rsidR="00A55985" w:rsidRPr="00C75E06" w:rsidRDefault="00A55985" w:rsidP="00A55985">
      <w:pPr>
        <w:pStyle w:val="NoSpacing"/>
        <w:rPr>
          <w:rFonts w:asciiTheme="majorHAnsi" w:hAnsiTheme="majorHAnsi" w:cstheme="majorHAnsi"/>
          <w:color w:val="000000" w:themeColor="text1"/>
          <w:spacing w:val="2"/>
        </w:rPr>
      </w:pPr>
      <w:r w:rsidRPr="00C75E06">
        <w:rPr>
          <w:rFonts w:asciiTheme="majorHAnsi" w:hAnsiTheme="majorHAnsi" w:cstheme="majorHAnsi"/>
          <w:color w:val="000000" w:themeColor="text1"/>
          <w:spacing w:val="2"/>
        </w:rPr>
        <w:br/>
      </w:r>
      <w:r w:rsidRPr="00C75E06">
        <w:rPr>
          <w:rFonts w:asciiTheme="majorHAnsi" w:hAnsiTheme="majorHAnsi" w:cstheme="majorHAnsi"/>
          <w:b/>
          <w:bCs/>
          <w:color w:val="000000" w:themeColor="text1"/>
          <w:spacing w:val="2"/>
        </w:rPr>
        <w:t xml:space="preserve">If you would like to see a copy of the Partnership Agreement before signing this school statement of </w:t>
      </w:r>
      <w:proofErr w:type="gramStart"/>
      <w:r w:rsidRPr="00C75E06">
        <w:rPr>
          <w:rFonts w:asciiTheme="majorHAnsi" w:hAnsiTheme="majorHAnsi" w:cstheme="majorHAnsi"/>
          <w:b/>
          <w:bCs/>
          <w:color w:val="000000" w:themeColor="text1"/>
          <w:spacing w:val="2"/>
        </w:rPr>
        <w:t>support</w:t>
      </w:r>
      <w:proofErr w:type="gramEnd"/>
      <w:r w:rsidRPr="00C75E06">
        <w:rPr>
          <w:rFonts w:asciiTheme="majorHAnsi" w:hAnsiTheme="majorHAnsi" w:cstheme="majorHAnsi"/>
          <w:b/>
          <w:bCs/>
          <w:color w:val="000000" w:themeColor="text1"/>
          <w:spacing w:val="2"/>
        </w:rPr>
        <w:t xml:space="preserve"> please email PGCEi@warwick.ac.uk. </w:t>
      </w:r>
      <w:r w:rsidRPr="00C75E06">
        <w:rPr>
          <w:rFonts w:asciiTheme="majorHAnsi" w:hAnsiTheme="majorHAnsi" w:cstheme="majorHAnsi"/>
          <w:b/>
          <w:bCs/>
          <w:color w:val="000000" w:themeColor="text1"/>
          <w:spacing w:val="2"/>
        </w:rPr>
        <w:br/>
        <w:t>The Partnership Agreement should not be shared with any external parties.</w:t>
      </w:r>
    </w:p>
    <w:p w14:paraId="29F8EEAB" w14:textId="77777777" w:rsidR="00A55985" w:rsidRPr="00C75E06" w:rsidRDefault="00A55985" w:rsidP="00A55985">
      <w:pPr>
        <w:pStyle w:val="NoSpacing"/>
        <w:rPr>
          <w:rFonts w:asciiTheme="majorHAnsi" w:hAnsiTheme="majorHAnsi" w:cstheme="majorHAnsi"/>
          <w:color w:val="000000" w:themeColor="text1"/>
          <w:spacing w:val="2"/>
        </w:rPr>
      </w:pPr>
    </w:p>
    <w:p w14:paraId="4DE8E552"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PRACTICUM AND PROFESSIONAL DEVELOPMENT</w:t>
      </w:r>
    </w:p>
    <w:p w14:paraId="7AB25466" w14:textId="77777777" w:rsidR="00A55985" w:rsidRPr="00C75E06" w:rsidRDefault="00A55985" w:rsidP="00A55985">
      <w:pPr>
        <w:pStyle w:val="NoSpacing"/>
        <w:rPr>
          <w:rFonts w:asciiTheme="majorHAnsi" w:hAnsiTheme="majorHAnsi" w:cstheme="majorHAnsi"/>
          <w:color w:val="000000" w:themeColor="text1"/>
          <w:u w:val="single"/>
        </w:rPr>
      </w:pPr>
    </w:p>
    <w:p w14:paraId="265CD68D" w14:textId="77777777" w:rsidR="00A55985" w:rsidRPr="00C75E06" w:rsidRDefault="00A55985" w:rsidP="00A55985">
      <w:pPr>
        <w:pStyle w:val="NoSpacing"/>
        <w:rPr>
          <w:rFonts w:asciiTheme="majorHAnsi" w:hAnsiTheme="majorHAnsi" w:cstheme="majorHAnsi"/>
          <w:b/>
          <w:bCs/>
          <w:color w:val="000000" w:themeColor="text1"/>
        </w:rPr>
      </w:pPr>
      <w:r w:rsidRPr="00C75E06">
        <w:rPr>
          <w:rFonts w:asciiTheme="majorHAnsi" w:hAnsiTheme="majorHAnsi" w:cstheme="majorHAnsi"/>
          <w:b/>
          <w:bCs/>
          <w:color w:val="000000" w:themeColor="text1"/>
        </w:rPr>
        <w:t>If admitted to the course, I confirm that the school will:</w:t>
      </w:r>
    </w:p>
    <w:p w14:paraId="529F9EB0" w14:textId="77777777" w:rsidR="00A55985" w:rsidRPr="00C75E06" w:rsidRDefault="00A55985" w:rsidP="00A55985">
      <w:pPr>
        <w:pStyle w:val="NoSpacing"/>
        <w:rPr>
          <w:rFonts w:asciiTheme="majorHAnsi" w:hAnsiTheme="majorHAnsi" w:cstheme="majorHAnsi"/>
          <w:color w:val="000000" w:themeColor="text1"/>
        </w:rPr>
      </w:pPr>
    </w:p>
    <w:p w14:paraId="50979A02" w14:textId="50DAE574" w:rsidR="00A55985" w:rsidRPr="00C75E06" w:rsidRDefault="00A55985" w:rsidP="1C40DA2C">
      <w:pPr>
        <w:pStyle w:val="NoSpacing"/>
        <w:numPr>
          <w:ilvl w:val="0"/>
          <w:numId w:val="6"/>
        </w:numPr>
        <w:rPr>
          <w:rStyle w:val="normaltextrun"/>
          <w:rFonts w:asciiTheme="majorHAnsi" w:hAnsiTheme="majorHAnsi" w:cstheme="majorBidi"/>
          <w:color w:val="000000" w:themeColor="text1"/>
        </w:rPr>
      </w:pPr>
      <w:r w:rsidRPr="1C40DA2C">
        <w:rPr>
          <w:rStyle w:val="normaltextrun"/>
          <w:rFonts w:asciiTheme="majorHAnsi" w:hAnsiTheme="majorHAnsi" w:cstheme="majorBidi"/>
          <w:color w:val="000000"/>
          <w:shd w:val="clear" w:color="auto" w:fill="FFFFFF"/>
        </w:rPr>
        <w:t xml:space="preserve">Provide the candidate with a minimum placement of 120 days. The placement must provide a minimum of 15 hours of classroom contact per week, including a minimum of 5 hours’ teaching per week at the start of the programme, rising to </w:t>
      </w:r>
      <w:r w:rsidRPr="1C40DA2C">
        <w:rPr>
          <w:rStyle w:val="findhit"/>
          <w:rFonts w:asciiTheme="majorHAnsi" w:hAnsiTheme="majorHAnsi" w:cstheme="majorBidi"/>
          <w:color w:val="000000"/>
        </w:rPr>
        <w:t>80</w:t>
      </w:r>
      <w:r w:rsidRPr="1C40DA2C">
        <w:rPr>
          <w:rStyle w:val="normaltextrun"/>
          <w:rFonts w:asciiTheme="majorHAnsi" w:hAnsiTheme="majorHAnsi" w:cstheme="majorBidi"/>
          <w:color w:val="000000"/>
          <w:shd w:val="clear" w:color="auto" w:fill="FFFFFF"/>
        </w:rPr>
        <w:t xml:space="preserve">% of a full-time teacher’s timetable by the end of the placement. </w:t>
      </w:r>
      <w:r w:rsidR="63B9E5C6" w:rsidRPr="1C40DA2C">
        <w:rPr>
          <w:rStyle w:val="normaltextrun"/>
          <w:rFonts w:asciiTheme="majorHAnsi" w:hAnsiTheme="majorHAnsi" w:cstheme="majorBidi"/>
          <w:color w:val="000000"/>
          <w:shd w:val="clear" w:color="auto" w:fill="FFFFFF"/>
        </w:rPr>
        <w:t xml:space="preserve">Candidates must </w:t>
      </w:r>
      <w:proofErr w:type="gramStart"/>
      <w:r w:rsidR="63B9E5C6" w:rsidRPr="1C40DA2C">
        <w:rPr>
          <w:rStyle w:val="normaltextrun"/>
          <w:rFonts w:asciiTheme="majorHAnsi" w:hAnsiTheme="majorHAnsi" w:cstheme="majorBidi"/>
          <w:color w:val="000000"/>
          <w:shd w:val="clear" w:color="auto" w:fill="FFFFFF"/>
        </w:rPr>
        <w:t>teaching</w:t>
      </w:r>
      <w:proofErr w:type="gramEnd"/>
      <w:r w:rsidR="63B9E5C6" w:rsidRPr="1C40DA2C">
        <w:rPr>
          <w:rStyle w:val="normaltextrun"/>
          <w:rFonts w:asciiTheme="majorHAnsi" w:hAnsiTheme="majorHAnsi" w:cstheme="majorBidi"/>
          <w:color w:val="000000"/>
          <w:shd w:val="clear" w:color="auto" w:fill="FFFFFF"/>
        </w:rPr>
        <w:t xml:space="preserve"> classes of</w:t>
      </w:r>
      <w:r w:rsidR="63B9E5C6" w:rsidRPr="1C40DA2C">
        <w:rPr>
          <w:rFonts w:ascii="Calibri" w:eastAsia="Calibri" w:hAnsi="Calibri" w:cs="Calibri"/>
        </w:rPr>
        <w:t xml:space="preserve"> 10+ pupils for most of their teaching</w:t>
      </w:r>
      <w:r w:rsidR="3A2548B7" w:rsidRPr="1C40DA2C">
        <w:rPr>
          <w:rFonts w:ascii="Calibri" w:eastAsia="Calibri" w:hAnsi="Calibri" w:cs="Calibri"/>
        </w:rPr>
        <w:t xml:space="preserve"> hours</w:t>
      </w:r>
      <w:r w:rsidR="63B9E5C6" w:rsidRPr="1C40DA2C">
        <w:rPr>
          <w:rFonts w:ascii="Calibri" w:eastAsia="Calibri" w:hAnsi="Calibri" w:cs="Calibri"/>
        </w:rPr>
        <w:t>.</w:t>
      </w:r>
      <w:r w:rsidR="041D0ABF" w:rsidRPr="1C40DA2C">
        <w:rPr>
          <w:rStyle w:val="normaltextrun"/>
          <w:rFonts w:asciiTheme="majorHAnsi" w:hAnsiTheme="majorHAnsi" w:cstheme="majorBidi"/>
          <w:color w:val="000000"/>
          <w:shd w:val="clear" w:color="auto" w:fill="FFFFFF"/>
        </w:rPr>
        <w:t xml:space="preserve"> </w:t>
      </w:r>
    </w:p>
    <w:p w14:paraId="62FC10EC" w14:textId="3BD99CA9" w:rsidR="00A55985" w:rsidRPr="00C75E06" w:rsidRDefault="00A55985" w:rsidP="00A55985">
      <w:pPr>
        <w:pStyle w:val="NoSpacing"/>
        <w:numPr>
          <w:ilvl w:val="0"/>
          <w:numId w:val="6"/>
        </w:numPr>
        <w:rPr>
          <w:rStyle w:val="normaltextrun"/>
          <w:rFonts w:asciiTheme="majorHAnsi" w:hAnsiTheme="majorHAnsi" w:cstheme="majorHAnsi"/>
          <w:color w:val="000000" w:themeColor="text1"/>
        </w:rPr>
      </w:pPr>
      <w:r w:rsidRPr="00C75E06">
        <w:rPr>
          <w:rStyle w:val="normaltextrun"/>
          <w:rFonts w:asciiTheme="majorHAnsi" w:hAnsiTheme="majorHAnsi" w:cstheme="majorHAnsi"/>
          <w:color w:val="000000"/>
          <w:shd w:val="clear" w:color="auto" w:fill="FFFFFF"/>
        </w:rPr>
        <w:t xml:space="preserve">In addition to the </w:t>
      </w:r>
      <w:proofErr w:type="gramStart"/>
      <w:r w:rsidRPr="00C75E06">
        <w:rPr>
          <w:rStyle w:val="normaltextrun"/>
          <w:rFonts w:asciiTheme="majorHAnsi" w:hAnsiTheme="majorHAnsi" w:cstheme="majorHAnsi"/>
          <w:color w:val="000000"/>
          <w:shd w:val="clear" w:color="auto" w:fill="FFFFFF"/>
        </w:rPr>
        <w:t>120 day</w:t>
      </w:r>
      <w:proofErr w:type="gramEnd"/>
      <w:r w:rsidRPr="00C75E06">
        <w:rPr>
          <w:rStyle w:val="normaltextrun"/>
          <w:rFonts w:asciiTheme="majorHAnsi" w:hAnsiTheme="majorHAnsi" w:cstheme="majorHAnsi"/>
          <w:color w:val="000000"/>
          <w:shd w:val="clear" w:color="auto" w:fill="FFFFFF"/>
        </w:rPr>
        <w:t xml:space="preserve"> placement provide 12 days for the candidate to complete Intensive Training and Practice (ITaP) in-school</w:t>
      </w:r>
      <w:r w:rsidR="00C75E06" w:rsidRPr="00C75E06">
        <w:rPr>
          <w:rStyle w:val="normaltextrun"/>
          <w:rFonts w:asciiTheme="majorHAnsi" w:hAnsiTheme="majorHAnsi" w:cstheme="majorHAnsi"/>
          <w:color w:val="000000"/>
          <w:shd w:val="clear" w:color="auto" w:fill="FFFFFF"/>
        </w:rPr>
        <w:t xml:space="preserve"> and self-study specific</w:t>
      </w:r>
      <w:r w:rsidRPr="00C75E06">
        <w:rPr>
          <w:rStyle w:val="normaltextrun"/>
          <w:rFonts w:asciiTheme="majorHAnsi" w:hAnsiTheme="majorHAnsi" w:cstheme="majorHAnsi"/>
          <w:color w:val="000000"/>
          <w:shd w:val="clear" w:color="auto" w:fill="FFFFFF"/>
        </w:rPr>
        <w:t xml:space="preserve"> elements.</w:t>
      </w:r>
    </w:p>
    <w:p w14:paraId="647BBD18" w14:textId="3666A970" w:rsidR="00B2529B" w:rsidRPr="00C75E06" w:rsidRDefault="00A55985" w:rsidP="00A55985">
      <w:pPr>
        <w:pStyle w:val="NoSpacing"/>
        <w:numPr>
          <w:ilvl w:val="0"/>
          <w:numId w:val="6"/>
        </w:numPr>
        <w:rPr>
          <w:rFonts w:asciiTheme="majorHAnsi" w:hAnsiTheme="majorHAnsi" w:cstheme="majorHAnsi"/>
          <w:color w:val="000000" w:themeColor="text1"/>
        </w:rPr>
      </w:pPr>
      <w:r w:rsidRPr="00C75E06">
        <w:rPr>
          <w:rFonts w:asciiTheme="majorHAnsi" w:hAnsiTheme="majorHAnsi" w:cstheme="majorHAnsi"/>
          <w:color w:val="000000" w:themeColor="text1"/>
        </w:rPr>
        <w:t xml:space="preserve">Make provision for </w:t>
      </w:r>
      <w:r w:rsidRPr="00C75E06">
        <w:rPr>
          <w:rFonts w:asciiTheme="majorHAnsi" w:hAnsiTheme="majorHAnsi" w:cstheme="majorHAnsi"/>
        </w:rPr>
        <w:t>candidates'</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full participation in the calendar of taught sessions throughout the PGCE iQTS programme including the course induction programme </w:t>
      </w:r>
      <w:r w:rsidRPr="00C75E06">
        <w:rPr>
          <w:rStyle w:val="normaltextrun"/>
          <w:rFonts w:asciiTheme="majorHAnsi" w:hAnsiTheme="majorHAnsi" w:cstheme="majorHAnsi"/>
          <w:color w:val="333333"/>
          <w:shd w:val="clear" w:color="auto" w:fill="FFFFFF"/>
        </w:rPr>
        <w:t>plus</w:t>
      </w:r>
      <w:r w:rsidR="00D85090" w:rsidRPr="00C75E06">
        <w:rPr>
          <w:rStyle w:val="normaltextrun"/>
          <w:rFonts w:asciiTheme="majorHAnsi" w:hAnsiTheme="majorHAnsi" w:cstheme="majorHAnsi"/>
          <w:color w:val="333333"/>
          <w:shd w:val="clear" w:color="auto" w:fill="FFFFFF"/>
        </w:rPr>
        <w:t xml:space="preserve"> </w:t>
      </w:r>
      <w:r w:rsidR="00D85090" w:rsidRPr="00C75E06">
        <w:rPr>
          <w:rStyle w:val="normaltextrun"/>
          <w:rFonts w:asciiTheme="majorHAnsi" w:hAnsiTheme="majorHAnsi" w:cstheme="majorHAnsi"/>
          <w:color w:val="000000"/>
          <w:shd w:val="clear" w:color="auto" w:fill="FFFFFF"/>
        </w:rPr>
        <w:t>s</w:t>
      </w:r>
      <w:r w:rsidR="00B2529B" w:rsidRPr="00C75E06">
        <w:rPr>
          <w:rStyle w:val="normaltextrun"/>
          <w:rFonts w:asciiTheme="majorHAnsi" w:hAnsiTheme="majorHAnsi" w:cstheme="majorHAnsi"/>
          <w:color w:val="000000"/>
          <w:shd w:val="clear" w:color="auto" w:fill="FFFFFF"/>
        </w:rPr>
        <w:t xml:space="preserve">elf-study </w:t>
      </w:r>
      <w:r w:rsidRPr="00C75E06">
        <w:rPr>
          <w:rStyle w:val="normaltextrun"/>
          <w:rFonts w:asciiTheme="majorHAnsi" w:hAnsiTheme="majorHAnsi" w:cstheme="majorHAnsi"/>
          <w:color w:val="000000"/>
          <w:shd w:val="clear" w:color="auto" w:fill="FFFFFF"/>
        </w:rPr>
        <w:t>specific activity</w:t>
      </w:r>
      <w:r w:rsidRPr="00C75E06">
        <w:rPr>
          <w:rFonts w:asciiTheme="majorHAnsi" w:hAnsiTheme="majorHAnsi" w:cstheme="majorHAnsi"/>
          <w:color w:val="000000" w:themeColor="text1"/>
        </w:rPr>
        <w:t xml:space="preserve">. </w:t>
      </w:r>
    </w:p>
    <w:p w14:paraId="7B221189" w14:textId="58F90683" w:rsidR="00A55985" w:rsidRPr="00C75E06" w:rsidRDefault="00A55985" w:rsidP="00A55985">
      <w:pPr>
        <w:pStyle w:val="NoSpacing"/>
        <w:numPr>
          <w:ilvl w:val="0"/>
          <w:numId w:val="6"/>
        </w:numPr>
        <w:rPr>
          <w:rFonts w:asciiTheme="majorHAnsi" w:hAnsiTheme="majorHAnsi" w:cstheme="majorHAnsi"/>
          <w:color w:val="000000" w:themeColor="text1"/>
        </w:rPr>
      </w:pPr>
      <w:r w:rsidRPr="00C75E06">
        <w:rPr>
          <w:rFonts w:asciiTheme="majorHAnsi" w:hAnsiTheme="majorHAnsi" w:cstheme="majorHAnsi"/>
          <w:color w:val="000000" w:themeColor="text1"/>
        </w:rPr>
        <w:lastRenderedPageBreak/>
        <w:t xml:space="preserve">Ensure that staff in the school are aware </w:t>
      </w:r>
      <w:proofErr w:type="gramStart"/>
      <w:r w:rsidRPr="00C75E06">
        <w:rPr>
          <w:rFonts w:asciiTheme="majorHAnsi" w:hAnsiTheme="majorHAnsi" w:cstheme="majorHAnsi"/>
          <w:color w:val="000000" w:themeColor="text1"/>
        </w:rPr>
        <w:t>of, and</w:t>
      </w:r>
      <w:proofErr w:type="gramEnd"/>
      <w:r w:rsidRPr="00C75E06">
        <w:rPr>
          <w:rFonts w:asciiTheme="majorHAnsi" w:hAnsiTheme="majorHAnsi" w:cstheme="majorHAnsi"/>
          <w:color w:val="000000" w:themeColor="text1"/>
        </w:rPr>
        <w:t xml:space="preserve"> actively support </w:t>
      </w:r>
      <w:r w:rsidRPr="00C75E06">
        <w:rPr>
          <w:rFonts w:asciiTheme="majorHAnsi" w:hAnsiTheme="majorHAnsi" w:cstheme="majorHAnsi"/>
        </w:rPr>
        <w:t>candidates</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towards gaining their PGCE iQTS qualification.</w:t>
      </w:r>
    </w:p>
    <w:p w14:paraId="6507B2DF" w14:textId="77777777" w:rsidR="00A55985" w:rsidRPr="00C75E06" w:rsidRDefault="00A55985" w:rsidP="00A55985">
      <w:pPr>
        <w:pStyle w:val="NoSpacing"/>
        <w:numPr>
          <w:ilvl w:val="0"/>
          <w:numId w:val="6"/>
        </w:numPr>
        <w:rPr>
          <w:rFonts w:asciiTheme="majorHAnsi" w:hAnsiTheme="majorHAnsi" w:cstheme="majorHAnsi"/>
          <w:color w:val="000000" w:themeColor="text1"/>
        </w:rPr>
      </w:pPr>
      <w:r w:rsidRPr="00C75E06">
        <w:rPr>
          <w:rFonts w:asciiTheme="majorHAnsi" w:hAnsiTheme="majorHAnsi" w:cstheme="majorHAnsi"/>
          <w:color w:val="000000" w:themeColor="text1"/>
        </w:rPr>
        <w:t xml:space="preserve">Ensure that candidates </w:t>
      </w:r>
      <w:proofErr w:type="gramStart"/>
      <w:r w:rsidRPr="00C75E06">
        <w:rPr>
          <w:rFonts w:asciiTheme="majorHAnsi" w:hAnsiTheme="majorHAnsi" w:cstheme="majorHAnsi"/>
          <w:color w:val="000000" w:themeColor="text1"/>
        </w:rPr>
        <w:t>have the opportunity to</w:t>
      </w:r>
      <w:proofErr w:type="gramEnd"/>
      <w:r w:rsidRPr="00C75E06">
        <w:rPr>
          <w:rFonts w:asciiTheme="majorHAnsi" w:hAnsiTheme="majorHAnsi" w:cstheme="majorHAnsi"/>
          <w:color w:val="000000" w:themeColor="text1"/>
        </w:rPr>
        <w:t xml:space="preserve"> observe good professional practice throughout the teaching practicum. </w:t>
      </w:r>
    </w:p>
    <w:p w14:paraId="736609D2" w14:textId="77777777" w:rsidR="00A55985" w:rsidRPr="00C75E06" w:rsidRDefault="00A55985" w:rsidP="00A55985">
      <w:pPr>
        <w:pStyle w:val="NoSpacing"/>
        <w:numPr>
          <w:ilvl w:val="0"/>
          <w:numId w:val="6"/>
        </w:numPr>
        <w:rPr>
          <w:rFonts w:asciiTheme="majorHAnsi" w:hAnsiTheme="majorHAnsi" w:cstheme="majorHAnsi"/>
          <w:color w:val="000000" w:themeColor="text1"/>
        </w:rPr>
      </w:pPr>
      <w:r w:rsidRPr="00C75E06">
        <w:rPr>
          <w:rFonts w:asciiTheme="majorHAnsi" w:hAnsiTheme="majorHAnsi" w:cstheme="majorHAnsi"/>
          <w:color w:val="000000" w:themeColor="text1"/>
        </w:rPr>
        <w:t>Provide opportunities for candidates to participate in, and contribute to, wider school activities.</w:t>
      </w:r>
    </w:p>
    <w:p w14:paraId="2C93C450" w14:textId="77777777" w:rsidR="00A55985" w:rsidRPr="00C75E06" w:rsidRDefault="00A55985" w:rsidP="00A55985">
      <w:pPr>
        <w:pStyle w:val="NoSpacing"/>
        <w:rPr>
          <w:rFonts w:asciiTheme="majorHAnsi" w:hAnsiTheme="majorHAnsi" w:cstheme="majorHAnsi"/>
          <w:color w:val="000000" w:themeColor="text1"/>
        </w:rPr>
      </w:pPr>
    </w:p>
    <w:p w14:paraId="3BDEF0D4"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COURSE ASSESSMENTS</w:t>
      </w:r>
    </w:p>
    <w:p w14:paraId="72C9BE98" w14:textId="77777777" w:rsidR="00A55985" w:rsidRPr="00C75E06" w:rsidRDefault="00A55985" w:rsidP="00A55985">
      <w:pPr>
        <w:pStyle w:val="NoSpacing"/>
        <w:rPr>
          <w:rFonts w:asciiTheme="majorHAnsi" w:hAnsiTheme="majorHAnsi" w:cstheme="majorHAnsi"/>
          <w:color w:val="000000" w:themeColor="text1"/>
        </w:rPr>
      </w:pPr>
    </w:p>
    <w:p w14:paraId="40A1B54B"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I understand that a final summative in school observation of the candidate will take place toward the end of the course (April/May/June) and that this will require </w:t>
      </w:r>
      <w:r w:rsidRPr="00C75E06">
        <w:rPr>
          <w:rFonts w:asciiTheme="majorHAnsi" w:hAnsiTheme="majorHAnsi" w:cstheme="majorHAnsi"/>
          <w:spacing w:val="2"/>
        </w:rPr>
        <w:t xml:space="preserve">the school </w:t>
      </w:r>
      <w:r w:rsidRPr="00C75E06">
        <w:rPr>
          <w:rFonts w:asciiTheme="majorHAnsi" w:hAnsiTheme="majorHAnsi" w:cstheme="majorHAnsi"/>
          <w:color w:val="000000" w:themeColor="text1"/>
        </w:rPr>
        <w:t>and the mentor named below to host (Depending on the route the candidate has chosen) either:</w:t>
      </w:r>
    </w:p>
    <w:p w14:paraId="16B4E3A0"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 </w:t>
      </w:r>
    </w:p>
    <w:p w14:paraId="348D41C0" w14:textId="437386DB" w:rsidR="00A55985" w:rsidRPr="00C75E06" w:rsidRDefault="00A55985" w:rsidP="00A55985">
      <w:pPr>
        <w:pStyle w:val="NoSpacing"/>
        <w:numPr>
          <w:ilvl w:val="0"/>
          <w:numId w:val="10"/>
        </w:numPr>
        <w:jc w:val="both"/>
        <w:rPr>
          <w:rFonts w:asciiTheme="majorHAnsi" w:hAnsiTheme="majorHAnsi" w:cstheme="majorHAnsi"/>
          <w:color w:val="000000" w:themeColor="text1"/>
        </w:rPr>
      </w:pPr>
      <w:r w:rsidRPr="00C75E06">
        <w:rPr>
          <w:rFonts w:asciiTheme="majorHAnsi" w:hAnsiTheme="majorHAnsi" w:cstheme="majorHAnsi"/>
          <w:color w:val="000000" w:themeColor="text1"/>
        </w:rPr>
        <w:t xml:space="preserve">Face to Face Assessment Route: An in-person visit from a representative of the </w:t>
      </w:r>
      <w:r w:rsidRPr="00C75E06">
        <w:rPr>
          <w:rFonts w:asciiTheme="majorHAnsi" w:hAnsiTheme="majorHAnsi" w:cstheme="majorHAnsi"/>
          <w:i/>
          <w:iCs/>
          <w:color w:val="000000" w:themeColor="text1"/>
        </w:rPr>
        <w:t>University of Warwick</w:t>
      </w:r>
      <w:r w:rsidRPr="00C75E06">
        <w:rPr>
          <w:rFonts w:asciiTheme="majorHAnsi" w:hAnsiTheme="majorHAnsi" w:cstheme="majorHAnsi"/>
          <w:color w:val="000000" w:themeColor="text1"/>
        </w:rPr>
        <w:t>.</w:t>
      </w:r>
      <w:r w:rsidRPr="00C75E06">
        <w:rPr>
          <w:rFonts w:asciiTheme="majorHAnsi" w:hAnsiTheme="majorHAnsi" w:cstheme="majorHAnsi"/>
          <w:color w:val="000000" w:themeColor="text1"/>
        </w:rPr>
        <w:br/>
      </w:r>
      <w:r w:rsidRPr="00C75E06">
        <w:rPr>
          <w:rFonts w:asciiTheme="majorHAnsi" w:hAnsiTheme="majorHAnsi" w:cstheme="majorHAnsi"/>
          <w:b/>
          <w:bCs/>
          <w:color w:val="000000" w:themeColor="text1"/>
        </w:rPr>
        <w:t>OR</w:t>
      </w:r>
    </w:p>
    <w:p w14:paraId="2A202750" w14:textId="77777777" w:rsidR="00A55985" w:rsidRPr="00C75E06" w:rsidRDefault="00A55985" w:rsidP="00A55985">
      <w:pPr>
        <w:pStyle w:val="NoSpacing"/>
        <w:numPr>
          <w:ilvl w:val="0"/>
          <w:numId w:val="10"/>
        </w:numPr>
        <w:jc w:val="both"/>
        <w:rPr>
          <w:rFonts w:asciiTheme="majorHAnsi" w:hAnsiTheme="majorHAnsi" w:cstheme="majorHAnsi"/>
          <w:color w:val="000000" w:themeColor="text1"/>
        </w:rPr>
      </w:pPr>
      <w:r w:rsidRPr="00C75E06">
        <w:rPr>
          <w:rFonts w:asciiTheme="majorHAnsi" w:hAnsiTheme="majorHAnsi" w:cstheme="majorHAnsi"/>
          <w:color w:val="000000" w:themeColor="text1"/>
        </w:rPr>
        <w:t xml:space="preserve">Online Assessment Route: Digital observation (recorded or live streaming of the candidate’s practice in class) by a representative of the </w:t>
      </w:r>
      <w:r w:rsidRPr="00C75E06">
        <w:rPr>
          <w:rFonts w:asciiTheme="majorHAnsi" w:hAnsiTheme="majorHAnsi" w:cstheme="majorHAnsi"/>
          <w:i/>
          <w:iCs/>
          <w:color w:val="000000" w:themeColor="text1"/>
        </w:rPr>
        <w:t>University of Warwick.</w:t>
      </w:r>
    </w:p>
    <w:p w14:paraId="2E90E342" w14:textId="77777777" w:rsidR="00A55985" w:rsidRPr="00C75E06" w:rsidRDefault="00A55985" w:rsidP="00A55985">
      <w:pPr>
        <w:rPr>
          <w:rFonts w:asciiTheme="majorHAnsi" w:eastAsia="Times New Roman" w:hAnsiTheme="majorHAnsi" w:cstheme="majorHAnsi"/>
          <w:b/>
          <w:bCs/>
          <w:color w:val="441D56"/>
        </w:rPr>
      </w:pPr>
    </w:p>
    <w:p w14:paraId="076B217D" w14:textId="77777777" w:rsidR="00A55985" w:rsidRPr="00C75E06" w:rsidRDefault="00A55985" w:rsidP="00A55985">
      <w:pPr>
        <w:pStyle w:val="NoSpacing"/>
        <w:rPr>
          <w:rFonts w:asciiTheme="majorHAnsi" w:eastAsia="Times New Roman" w:hAnsiTheme="majorHAnsi" w:cstheme="majorHAnsi"/>
          <w:b/>
          <w:bCs/>
          <w:color w:val="441D56"/>
        </w:rPr>
      </w:pPr>
    </w:p>
    <w:p w14:paraId="33F068F7"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MENTOR ARRANGEMENTS</w:t>
      </w:r>
    </w:p>
    <w:p w14:paraId="28F79A2F" w14:textId="77777777" w:rsidR="00A55985" w:rsidRPr="00C75E06" w:rsidRDefault="00A55985" w:rsidP="00A55985">
      <w:pPr>
        <w:pStyle w:val="NoSpacing"/>
        <w:rPr>
          <w:rFonts w:asciiTheme="majorHAnsi" w:hAnsiTheme="majorHAnsi" w:cstheme="majorHAnsi"/>
          <w:color w:val="000000" w:themeColor="text1"/>
          <w:u w:val="single"/>
        </w:rPr>
      </w:pPr>
    </w:p>
    <w:p w14:paraId="3DE2B75E"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If admitted to the course, I can confirm that the candidate</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will have the support of a school-based mentor who meets the below requirements and who will oversee the practicum for its duration, guided by training and support from </w:t>
      </w:r>
      <w:r w:rsidRPr="00C75E06">
        <w:rPr>
          <w:rFonts w:asciiTheme="majorHAnsi" w:hAnsiTheme="majorHAnsi" w:cstheme="majorHAnsi"/>
          <w:i/>
          <w:iCs/>
          <w:color w:val="000000" w:themeColor="text1"/>
        </w:rPr>
        <w:t>The University of Warwick</w:t>
      </w:r>
      <w:r w:rsidRPr="00C75E06">
        <w:rPr>
          <w:rFonts w:asciiTheme="majorHAnsi" w:hAnsiTheme="majorHAnsi" w:cstheme="majorHAnsi"/>
          <w:color w:val="000000" w:themeColor="text1"/>
        </w:rPr>
        <w:t>.</w:t>
      </w:r>
    </w:p>
    <w:p w14:paraId="3DA17720" w14:textId="77777777" w:rsidR="00A55985" w:rsidRPr="00C75E06" w:rsidRDefault="00A55985" w:rsidP="00A55985">
      <w:pPr>
        <w:pStyle w:val="NoSpacing"/>
        <w:rPr>
          <w:rFonts w:asciiTheme="majorHAnsi" w:hAnsiTheme="majorHAnsi" w:cstheme="majorHAnsi"/>
          <w:color w:val="000000" w:themeColor="text1"/>
        </w:rPr>
      </w:pPr>
    </w:p>
    <w:p w14:paraId="7663E8A1" w14:textId="77777777" w:rsidR="00A55985" w:rsidRPr="00C75E06" w:rsidRDefault="00A55985" w:rsidP="00A55985">
      <w:pPr>
        <w:pStyle w:val="NoSpacing"/>
        <w:rPr>
          <w:rFonts w:asciiTheme="majorHAnsi" w:hAnsiTheme="majorHAnsi" w:cstheme="majorHAnsi"/>
          <w:b/>
          <w:bCs/>
          <w:color w:val="000000" w:themeColor="text1"/>
        </w:rPr>
      </w:pPr>
      <w:r w:rsidRPr="00C75E06">
        <w:rPr>
          <w:rFonts w:asciiTheme="majorHAnsi" w:hAnsiTheme="majorHAnsi" w:cstheme="majorHAnsi"/>
          <w:b/>
          <w:bCs/>
          <w:color w:val="000000" w:themeColor="text1"/>
        </w:rPr>
        <w:t>I confirm that the mentor has:</w:t>
      </w:r>
    </w:p>
    <w:p w14:paraId="71E058CE" w14:textId="77777777" w:rsidR="00A55985" w:rsidRPr="00C75E06" w:rsidRDefault="00A55985" w:rsidP="00A55985">
      <w:pPr>
        <w:pStyle w:val="NoSpacing"/>
        <w:rPr>
          <w:rFonts w:asciiTheme="majorHAnsi" w:hAnsiTheme="majorHAnsi" w:cstheme="majorHAnsi"/>
          <w:color w:val="000000" w:themeColor="text1"/>
        </w:rPr>
      </w:pPr>
    </w:p>
    <w:p w14:paraId="46BBBB77" w14:textId="77777777" w:rsidR="00A55985" w:rsidRPr="00C75E06" w:rsidRDefault="00A55985" w:rsidP="00A55985">
      <w:pPr>
        <w:pStyle w:val="ListParagraph"/>
        <w:numPr>
          <w:ilvl w:val="0"/>
          <w:numId w:val="7"/>
        </w:numPr>
        <w:spacing w:line="259" w:lineRule="auto"/>
        <w:rPr>
          <w:rFonts w:asciiTheme="majorHAnsi" w:hAnsiTheme="majorHAnsi" w:cstheme="majorHAnsi"/>
          <w:color w:val="000000" w:themeColor="text1"/>
          <w:sz w:val="22"/>
        </w:rPr>
      </w:pPr>
      <w:r w:rsidRPr="00C75E06">
        <w:rPr>
          <w:rFonts w:asciiTheme="majorHAnsi" w:hAnsiTheme="majorHAnsi" w:cstheme="majorHAnsi"/>
          <w:color w:val="000000" w:themeColor="text1"/>
          <w:sz w:val="22"/>
        </w:rPr>
        <w:t>A minimum of 3 years teaching experience.</w:t>
      </w:r>
    </w:p>
    <w:p w14:paraId="2B139BF9" w14:textId="77777777" w:rsidR="00A55985" w:rsidRPr="00C75E06" w:rsidRDefault="00A55985" w:rsidP="00A55985">
      <w:pPr>
        <w:pStyle w:val="ListParagraph"/>
        <w:numPr>
          <w:ilvl w:val="0"/>
          <w:numId w:val="7"/>
        </w:numPr>
        <w:spacing w:line="259" w:lineRule="auto"/>
        <w:rPr>
          <w:rFonts w:asciiTheme="majorHAnsi" w:hAnsiTheme="majorHAnsi" w:cstheme="majorHAnsi"/>
          <w:color w:val="000000" w:themeColor="text1"/>
          <w:sz w:val="22"/>
        </w:rPr>
      </w:pPr>
      <w:r w:rsidRPr="00C75E06">
        <w:rPr>
          <w:rFonts w:asciiTheme="majorHAnsi" w:hAnsiTheme="majorHAnsi" w:cstheme="majorHAnsi"/>
          <w:color w:val="000000" w:themeColor="text1"/>
          <w:sz w:val="22"/>
        </w:rPr>
        <w:t xml:space="preserve">Local or </w:t>
      </w:r>
      <w:proofErr w:type="gramStart"/>
      <w:r w:rsidRPr="00C75E06">
        <w:rPr>
          <w:rFonts w:asciiTheme="majorHAnsi" w:hAnsiTheme="majorHAnsi" w:cstheme="majorHAnsi"/>
          <w:color w:val="000000" w:themeColor="text1"/>
          <w:sz w:val="22"/>
        </w:rPr>
        <w:t>international</w:t>
      </w:r>
      <w:proofErr w:type="gramEnd"/>
      <w:r w:rsidRPr="00C75E06">
        <w:rPr>
          <w:rFonts w:asciiTheme="majorHAnsi" w:hAnsiTheme="majorHAnsi" w:cstheme="majorHAnsi"/>
          <w:color w:val="000000" w:themeColor="text1"/>
          <w:sz w:val="22"/>
        </w:rPr>
        <w:t xml:space="preserve"> qualified teaching certifications.</w:t>
      </w:r>
    </w:p>
    <w:p w14:paraId="2A536DD5" w14:textId="77777777" w:rsidR="00A55985" w:rsidRPr="00C75E06" w:rsidRDefault="00A55985" w:rsidP="00A55985">
      <w:pPr>
        <w:pStyle w:val="ListParagraph"/>
        <w:numPr>
          <w:ilvl w:val="0"/>
          <w:numId w:val="7"/>
        </w:numPr>
        <w:spacing w:line="259" w:lineRule="auto"/>
        <w:rPr>
          <w:rFonts w:asciiTheme="majorHAnsi" w:hAnsiTheme="majorHAnsi" w:cstheme="majorHAnsi"/>
          <w:color w:val="000000" w:themeColor="text1"/>
          <w:sz w:val="22"/>
        </w:rPr>
      </w:pPr>
      <w:r w:rsidRPr="00C75E06">
        <w:rPr>
          <w:rFonts w:asciiTheme="majorHAnsi" w:hAnsiTheme="majorHAnsi" w:cstheme="majorHAnsi"/>
          <w:color w:val="000000" w:themeColor="text1"/>
          <w:sz w:val="22"/>
        </w:rPr>
        <w:t>Up to date knowledge of teacher pedagogy and a record of outstanding teaching.</w:t>
      </w:r>
    </w:p>
    <w:p w14:paraId="5DA95E11" w14:textId="5DDAA673" w:rsidR="00A55985" w:rsidRPr="00C75E06" w:rsidRDefault="00A55985" w:rsidP="00A55985">
      <w:pPr>
        <w:pStyle w:val="ListParagraph"/>
        <w:numPr>
          <w:ilvl w:val="0"/>
          <w:numId w:val="7"/>
        </w:numPr>
        <w:spacing w:line="259" w:lineRule="auto"/>
        <w:rPr>
          <w:rFonts w:asciiTheme="majorHAnsi" w:hAnsiTheme="majorHAnsi" w:cstheme="majorHAnsi"/>
          <w:color w:val="000000" w:themeColor="text1"/>
          <w:sz w:val="22"/>
        </w:rPr>
      </w:pPr>
      <w:r w:rsidRPr="00C75E06">
        <w:rPr>
          <w:rFonts w:asciiTheme="majorHAnsi" w:hAnsiTheme="majorHAnsi" w:cstheme="majorHAnsi"/>
          <w:color w:val="000000" w:themeColor="text1"/>
          <w:sz w:val="22"/>
        </w:rPr>
        <w:t xml:space="preserve">Experience of </w:t>
      </w:r>
      <w:r w:rsidR="006D58CA" w:rsidRPr="00C75E06">
        <w:rPr>
          <w:rFonts w:asciiTheme="majorHAnsi" w:hAnsiTheme="majorHAnsi" w:cstheme="majorHAnsi"/>
          <w:color w:val="000000" w:themeColor="text1"/>
          <w:sz w:val="22"/>
        </w:rPr>
        <w:t xml:space="preserve">carrying out </w:t>
      </w:r>
      <w:r w:rsidRPr="00C75E06">
        <w:rPr>
          <w:rFonts w:asciiTheme="majorHAnsi" w:hAnsiTheme="majorHAnsi" w:cstheme="majorHAnsi"/>
          <w:color w:val="000000" w:themeColor="text1"/>
          <w:sz w:val="22"/>
        </w:rPr>
        <w:t>lesson observations.</w:t>
      </w:r>
    </w:p>
    <w:p w14:paraId="458A9C46" w14:textId="77777777" w:rsidR="00A55985" w:rsidRPr="00C75E06" w:rsidRDefault="00A55985" w:rsidP="00A55985">
      <w:pPr>
        <w:pStyle w:val="ListParagraph"/>
        <w:numPr>
          <w:ilvl w:val="0"/>
          <w:numId w:val="7"/>
        </w:numPr>
        <w:spacing w:line="259" w:lineRule="auto"/>
        <w:rPr>
          <w:rFonts w:asciiTheme="majorHAnsi" w:hAnsiTheme="majorHAnsi" w:cstheme="majorHAnsi"/>
          <w:color w:val="000000" w:themeColor="text1"/>
          <w:sz w:val="22"/>
        </w:rPr>
      </w:pPr>
      <w:r w:rsidRPr="00C75E06">
        <w:rPr>
          <w:rFonts w:asciiTheme="majorHAnsi" w:hAnsiTheme="majorHAnsi" w:cstheme="majorHAnsi"/>
          <w:color w:val="000000" w:themeColor="text1"/>
          <w:sz w:val="22"/>
        </w:rPr>
        <w:t xml:space="preserve">An appreciation of the International </w:t>
      </w:r>
      <w:hyperlink r:id="rId15" w:history="1">
        <w:r w:rsidRPr="00C75E06">
          <w:rPr>
            <w:rStyle w:val="Hyperlink"/>
            <w:rFonts w:asciiTheme="majorHAnsi" w:hAnsiTheme="majorHAnsi" w:cstheme="majorHAnsi"/>
            <w:sz w:val="22"/>
          </w:rPr>
          <w:t>ITT Core Content Framework</w:t>
        </w:r>
      </w:hyperlink>
      <w:r w:rsidRPr="00C75E06">
        <w:rPr>
          <w:rFonts w:asciiTheme="majorHAnsi" w:hAnsiTheme="majorHAnsi" w:cstheme="majorHAnsi"/>
          <w:color w:val="000000" w:themeColor="text1"/>
          <w:sz w:val="22"/>
        </w:rPr>
        <w:t xml:space="preserve"> and the </w:t>
      </w:r>
      <w:hyperlink r:id="rId16" w:history="1">
        <w:r w:rsidRPr="00C75E06">
          <w:rPr>
            <w:rStyle w:val="Hyperlink"/>
            <w:rFonts w:asciiTheme="majorHAnsi" w:hAnsiTheme="majorHAnsi" w:cstheme="majorHAnsi"/>
            <w:sz w:val="22"/>
          </w:rPr>
          <w:t>iQTS Teachers’ Standards</w:t>
        </w:r>
      </w:hyperlink>
      <w:r w:rsidRPr="00C75E06">
        <w:rPr>
          <w:rFonts w:asciiTheme="majorHAnsi" w:hAnsiTheme="majorHAnsi" w:cstheme="majorHAnsi"/>
          <w:color w:val="000000" w:themeColor="text1"/>
          <w:sz w:val="22"/>
        </w:rPr>
        <w:t>.</w:t>
      </w:r>
    </w:p>
    <w:p w14:paraId="719A0B0F" w14:textId="77777777" w:rsidR="00A55985" w:rsidRPr="00C75E06" w:rsidRDefault="00A55985" w:rsidP="00A55985">
      <w:pPr>
        <w:pStyle w:val="NoSpacing"/>
        <w:rPr>
          <w:rFonts w:asciiTheme="majorHAnsi" w:hAnsiTheme="majorHAnsi" w:cstheme="majorHAnsi"/>
        </w:rPr>
      </w:pPr>
    </w:p>
    <w:p w14:paraId="3DA7324A" w14:textId="77777777" w:rsidR="00A55985" w:rsidRPr="00C75E06" w:rsidRDefault="00A55985" w:rsidP="00A55985">
      <w:pPr>
        <w:pStyle w:val="NoSpacing"/>
        <w:rPr>
          <w:rFonts w:asciiTheme="majorHAnsi" w:hAnsiTheme="majorHAnsi" w:cstheme="majorHAnsi"/>
        </w:rPr>
      </w:pPr>
      <w:r w:rsidRPr="00C75E06">
        <w:rPr>
          <w:rFonts w:asciiTheme="majorHAnsi" w:hAnsiTheme="majorHAnsi" w:cstheme="majorHAnsi"/>
          <w:color w:val="000000" w:themeColor="text1"/>
        </w:rPr>
        <w:t xml:space="preserve">The proposed mentor is </w:t>
      </w:r>
      <w:sdt>
        <w:sdtPr>
          <w:rPr>
            <w:rFonts w:asciiTheme="majorHAnsi" w:hAnsiTheme="majorHAnsi" w:cstheme="majorHAnsi"/>
            <w:color w:val="000000" w:themeColor="text1"/>
            <w:shd w:val="clear" w:color="auto" w:fill="E0C3EF" w:themeFill="accent6" w:themeFillTint="33"/>
          </w:rPr>
          <w:id w:val="-1151127735"/>
          <w:placeholder>
            <w:docPart w:val="E196AE4A93FA48F99F4892833569D4F7"/>
          </w:placeholder>
        </w:sdtPr>
        <w:sdtEndPr/>
        <w:sdtContent>
          <w:r w:rsidRPr="00C75E06">
            <w:rPr>
              <w:rFonts w:asciiTheme="majorHAnsi" w:hAnsiTheme="majorHAnsi" w:cstheme="majorHAnsi"/>
              <w:b/>
              <w:bCs/>
              <w:shd w:val="clear" w:color="auto" w:fill="E0C3EF" w:themeFill="accent6" w:themeFillTint="33"/>
            </w:rPr>
            <w:t>&lt;name of mentor&gt;</w:t>
          </w:r>
          <w:r w:rsidRPr="00C75E06">
            <w:rPr>
              <w:rFonts w:asciiTheme="majorHAnsi" w:hAnsiTheme="majorHAnsi" w:cstheme="majorHAnsi"/>
              <w:shd w:val="clear" w:color="auto" w:fill="E0C3EF" w:themeFill="accent6" w:themeFillTint="33"/>
            </w:rPr>
            <w:t>.</w:t>
          </w:r>
        </w:sdtContent>
      </w:sdt>
      <w:r w:rsidRPr="00C75E06">
        <w:rPr>
          <w:rFonts w:asciiTheme="majorHAnsi" w:hAnsiTheme="majorHAnsi" w:cstheme="majorHAnsi"/>
          <w:color w:val="000000" w:themeColor="text1"/>
        </w:rPr>
        <w:t xml:space="preserve"> They have confirmed that they are willing to support the </w:t>
      </w:r>
      <w:r w:rsidRPr="00C75E06">
        <w:rPr>
          <w:rFonts w:asciiTheme="majorHAnsi" w:hAnsiTheme="majorHAnsi" w:cstheme="majorHAnsi"/>
        </w:rPr>
        <w:t>candidate</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should their application be successful. </w:t>
      </w:r>
      <w:r w:rsidRPr="00C75E06">
        <w:rPr>
          <w:rFonts w:asciiTheme="majorHAnsi" w:hAnsiTheme="majorHAnsi" w:cstheme="majorHAnsi"/>
          <w:color w:val="000000" w:themeColor="text1"/>
        </w:rPr>
        <w:br/>
      </w:r>
      <w:r w:rsidRPr="00C75E06">
        <w:rPr>
          <w:rFonts w:asciiTheme="majorHAnsi" w:hAnsiTheme="majorHAnsi" w:cstheme="majorHAnsi"/>
          <w:color w:val="000000" w:themeColor="text1"/>
        </w:rPr>
        <w:br/>
      </w:r>
      <w:r w:rsidRPr="00C75E06">
        <w:rPr>
          <w:rFonts w:asciiTheme="majorHAnsi" w:hAnsiTheme="majorHAnsi" w:cstheme="majorHAnsi"/>
          <w:b/>
          <w:bCs/>
          <w:color w:val="FF0000"/>
        </w:rPr>
        <w:t>When you return the Partnership agreement you will be required to re-confirm the details of the mentor and provide a curriculum vitae covering the teaching qualifications and experience for the mentor. The mentor will also be required to complete a mentor confirmation of understanding.</w:t>
      </w:r>
    </w:p>
    <w:p w14:paraId="524113D4" w14:textId="77777777" w:rsidR="00A55985" w:rsidRPr="00C75E06" w:rsidRDefault="00A55985" w:rsidP="00A55985">
      <w:pPr>
        <w:pStyle w:val="NoSpacing"/>
        <w:rPr>
          <w:rFonts w:asciiTheme="majorHAnsi" w:hAnsiTheme="majorHAnsi" w:cstheme="majorHAnsi"/>
          <w:color w:val="000000" w:themeColor="text1"/>
        </w:rPr>
      </w:pPr>
    </w:p>
    <w:p w14:paraId="25A288C7" w14:textId="77777777" w:rsidR="00A55985" w:rsidRPr="00C75E06" w:rsidRDefault="00A55985" w:rsidP="00A55985">
      <w:pPr>
        <w:pStyle w:val="NoSpacing"/>
        <w:rPr>
          <w:rFonts w:asciiTheme="majorHAnsi" w:hAnsiTheme="majorHAnsi" w:cstheme="majorHAnsi"/>
          <w:color w:val="000000" w:themeColor="text1"/>
        </w:rPr>
      </w:pPr>
    </w:p>
    <w:p w14:paraId="67660F2F"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If </w:t>
      </w:r>
      <w:r w:rsidRPr="00C75E06">
        <w:rPr>
          <w:rFonts w:asciiTheme="majorHAnsi" w:hAnsiTheme="majorHAnsi" w:cstheme="majorHAnsi"/>
        </w:rPr>
        <w:t xml:space="preserve">the candidate </w:t>
      </w:r>
      <w:r w:rsidRPr="00C75E06">
        <w:rPr>
          <w:rFonts w:asciiTheme="majorHAnsi" w:hAnsiTheme="majorHAnsi" w:cstheme="majorHAnsi"/>
          <w:color w:val="000000" w:themeColor="text1"/>
        </w:rPr>
        <w:t xml:space="preserve">is admitted to the course, I can confirm that </w:t>
      </w:r>
      <w:r w:rsidRPr="00C75E06">
        <w:rPr>
          <w:rFonts w:asciiTheme="majorHAnsi" w:hAnsiTheme="majorHAnsi" w:cstheme="majorHAnsi"/>
        </w:rPr>
        <w:t xml:space="preserve">the mentor </w:t>
      </w:r>
      <w:r w:rsidRPr="00C75E06">
        <w:rPr>
          <w:rFonts w:asciiTheme="majorHAnsi" w:hAnsiTheme="majorHAnsi" w:cstheme="majorHAnsi"/>
          <w:color w:val="000000" w:themeColor="text1"/>
        </w:rPr>
        <w:t>will be given the time necessary to:</w:t>
      </w:r>
    </w:p>
    <w:p w14:paraId="5161768F" w14:textId="77777777" w:rsidR="00A55985" w:rsidRPr="00C75E06" w:rsidRDefault="00A55985" w:rsidP="00A55985">
      <w:pPr>
        <w:pStyle w:val="NoSpacing"/>
        <w:rPr>
          <w:rFonts w:asciiTheme="majorHAnsi" w:hAnsiTheme="majorHAnsi" w:cstheme="majorHAnsi"/>
          <w:color w:val="000000" w:themeColor="text1"/>
        </w:rPr>
      </w:pPr>
    </w:p>
    <w:p w14:paraId="230E28CA" w14:textId="018ACDF0" w:rsidR="00A55985" w:rsidRPr="00C75E06" w:rsidRDefault="00A55985" w:rsidP="00A55985">
      <w:pPr>
        <w:pStyle w:val="NoSpacing"/>
        <w:numPr>
          <w:ilvl w:val="0"/>
          <w:numId w:val="8"/>
        </w:numPr>
        <w:rPr>
          <w:rFonts w:asciiTheme="majorHAnsi" w:hAnsiTheme="majorHAnsi" w:cstheme="majorHAnsi"/>
          <w:color w:val="000000" w:themeColor="text1"/>
        </w:rPr>
      </w:pPr>
      <w:r w:rsidRPr="00C75E06">
        <w:rPr>
          <w:rFonts w:asciiTheme="majorHAnsi" w:hAnsiTheme="majorHAnsi" w:cstheme="majorHAnsi"/>
          <w:color w:val="000000" w:themeColor="text1"/>
        </w:rPr>
        <w:t xml:space="preserve">Undertake the </w:t>
      </w:r>
      <w:r w:rsidRPr="00C75E06">
        <w:rPr>
          <w:rStyle w:val="normaltextrun"/>
          <w:rFonts w:asciiTheme="majorHAnsi" w:hAnsiTheme="majorHAnsi" w:cstheme="majorHAnsi"/>
          <w:color w:val="000000"/>
          <w:shd w:val="clear" w:color="auto" w:fill="FFFFFF"/>
        </w:rPr>
        <w:t xml:space="preserve">training and staff development activities provided by the University, including as a minimum attendance at scheduled </w:t>
      </w:r>
      <w:r w:rsidRPr="00C75E06">
        <w:rPr>
          <w:rStyle w:val="findhit"/>
          <w:rFonts w:asciiTheme="majorHAnsi" w:hAnsiTheme="majorHAnsi" w:cstheme="majorHAnsi"/>
          <w:color w:val="000000"/>
        </w:rPr>
        <w:t>mentor</w:t>
      </w:r>
      <w:r w:rsidRPr="00C75E06">
        <w:rPr>
          <w:rStyle w:val="normaltextrun"/>
          <w:rFonts w:asciiTheme="majorHAnsi" w:hAnsiTheme="majorHAnsi" w:cstheme="majorHAnsi"/>
          <w:color w:val="000000"/>
          <w:shd w:val="clear" w:color="auto" w:fill="FFFFFF"/>
        </w:rPr>
        <w:t xml:space="preserve"> training, tripartite reviews, and engagement with asynchronous resources</w:t>
      </w:r>
      <w:r w:rsidRPr="00C75E06">
        <w:rPr>
          <w:rFonts w:asciiTheme="majorHAnsi" w:hAnsiTheme="majorHAnsi" w:cstheme="majorHAnsi"/>
          <w:i/>
          <w:iCs/>
          <w:color w:val="000000" w:themeColor="text1"/>
        </w:rPr>
        <w:t>.</w:t>
      </w:r>
      <w:r w:rsidRPr="00C75E06">
        <w:rPr>
          <w:rFonts w:asciiTheme="majorHAnsi" w:hAnsiTheme="majorHAnsi" w:cstheme="majorHAnsi"/>
          <w:color w:val="000000" w:themeColor="text1"/>
        </w:rPr>
        <w:br/>
      </w:r>
    </w:p>
    <w:p w14:paraId="713F82E1" w14:textId="77777777" w:rsidR="00A55985" w:rsidRPr="00C75E06" w:rsidRDefault="00A55985" w:rsidP="00A55985">
      <w:pPr>
        <w:pStyle w:val="NoSpacing"/>
        <w:numPr>
          <w:ilvl w:val="0"/>
          <w:numId w:val="8"/>
        </w:numPr>
        <w:rPr>
          <w:rFonts w:asciiTheme="majorHAnsi" w:hAnsiTheme="majorHAnsi" w:cstheme="majorHAnsi"/>
          <w:color w:val="000000" w:themeColor="text1"/>
        </w:rPr>
      </w:pPr>
      <w:r w:rsidRPr="00C75E06">
        <w:rPr>
          <w:rFonts w:asciiTheme="majorHAnsi" w:hAnsiTheme="majorHAnsi" w:cstheme="majorHAnsi"/>
          <w:color w:val="000000" w:themeColor="text1"/>
        </w:rPr>
        <w:t xml:space="preserve">Provide three hours of scheduled formative support on a fortnightly basis for the </w:t>
      </w:r>
      <w:r w:rsidRPr="00C75E06">
        <w:rPr>
          <w:rFonts w:asciiTheme="majorHAnsi" w:hAnsiTheme="majorHAnsi" w:cstheme="majorHAnsi"/>
        </w:rPr>
        <w:t>candidate</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for the duration of the PGCE iQTS practicum.</w:t>
      </w:r>
      <w:r w:rsidRPr="00C75E06">
        <w:rPr>
          <w:rFonts w:asciiTheme="majorHAnsi" w:hAnsiTheme="majorHAnsi" w:cstheme="majorHAnsi"/>
          <w:color w:val="000000" w:themeColor="text1"/>
        </w:rPr>
        <w:br/>
      </w:r>
    </w:p>
    <w:p w14:paraId="2C8CE61A" w14:textId="77777777" w:rsidR="00A55985" w:rsidRPr="00C75E06" w:rsidRDefault="00A55985" w:rsidP="00A55985">
      <w:pPr>
        <w:pStyle w:val="NoSpacing"/>
        <w:numPr>
          <w:ilvl w:val="0"/>
          <w:numId w:val="8"/>
        </w:numPr>
        <w:rPr>
          <w:rFonts w:asciiTheme="majorHAnsi" w:hAnsiTheme="majorHAnsi" w:cstheme="majorHAnsi"/>
          <w:color w:val="000000" w:themeColor="text1"/>
        </w:rPr>
      </w:pPr>
      <w:r w:rsidRPr="00C75E06">
        <w:rPr>
          <w:rFonts w:asciiTheme="majorHAnsi" w:hAnsiTheme="majorHAnsi" w:cstheme="majorHAnsi"/>
          <w:color w:val="000000" w:themeColor="text1"/>
        </w:rPr>
        <w:t>Facilitate the Summative Observation of the candidate</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by a Representative of the University of Warwick.  </w:t>
      </w:r>
    </w:p>
    <w:p w14:paraId="346450BB" w14:textId="77777777" w:rsidR="00A55985" w:rsidRPr="00C75E06" w:rsidRDefault="00A55985" w:rsidP="00A55985">
      <w:pPr>
        <w:pStyle w:val="NoSpacing"/>
        <w:rPr>
          <w:rFonts w:asciiTheme="majorHAnsi" w:hAnsiTheme="majorHAnsi" w:cstheme="majorHAnsi"/>
          <w:color w:val="000000" w:themeColor="text1"/>
        </w:rPr>
      </w:pPr>
    </w:p>
    <w:p w14:paraId="0779F53F"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t>DfE DATA SHARING AGREEMENT</w:t>
      </w:r>
    </w:p>
    <w:p w14:paraId="6F652F5A" w14:textId="02ED792F" w:rsidR="00A55985" w:rsidRPr="00C75E06" w:rsidRDefault="00C75E06" w:rsidP="00A55985">
      <w:pPr>
        <w:pStyle w:val="NoSpacing"/>
        <w:rPr>
          <w:rFonts w:asciiTheme="majorHAnsi" w:hAnsiTheme="majorHAnsi" w:cstheme="majorHAnsi"/>
        </w:rPr>
      </w:pPr>
      <w:r>
        <w:rPr>
          <w:rFonts w:asciiTheme="majorHAnsi" w:eastAsia="Times New Roman" w:hAnsiTheme="majorHAnsi" w:cstheme="majorHAnsi"/>
          <w:color w:val="000000" w:themeColor="text1"/>
        </w:rPr>
        <w:br/>
      </w:r>
      <w:r w:rsidR="00A55985" w:rsidRPr="00C75E06">
        <w:rPr>
          <w:rFonts w:asciiTheme="majorHAnsi" w:eastAsia="Times New Roman" w:hAnsiTheme="majorHAnsi" w:cstheme="majorHAnsi"/>
          <w:color w:val="000000" w:themeColor="text1"/>
        </w:rPr>
        <w:t xml:space="preserve">I further confirm </w:t>
      </w:r>
      <w:r w:rsidR="00A55985" w:rsidRPr="00C75E06">
        <w:rPr>
          <w:rFonts w:asciiTheme="majorHAnsi" w:hAnsiTheme="majorHAnsi" w:cstheme="majorHAnsi"/>
          <w:color w:val="000000" w:themeColor="text1"/>
        </w:rPr>
        <w:t xml:space="preserve">that, in the interests of protecting children and the integrity of the teaching profession, any concerns about the candidate’s suitability are shared with </w:t>
      </w:r>
      <w:r w:rsidR="00A55985" w:rsidRPr="00C75E06">
        <w:rPr>
          <w:rFonts w:asciiTheme="majorHAnsi" w:hAnsiTheme="majorHAnsi" w:cstheme="majorHAnsi"/>
        </w:rPr>
        <w:t xml:space="preserve">the candidate </w:t>
      </w:r>
      <w:r w:rsidR="00A55985" w:rsidRPr="00C75E06">
        <w:rPr>
          <w:rFonts w:asciiTheme="majorHAnsi" w:hAnsiTheme="majorHAnsi" w:cstheme="majorHAnsi"/>
          <w:color w:val="000000" w:themeColor="text1"/>
        </w:rPr>
        <w:t xml:space="preserve">and the </w:t>
      </w:r>
      <w:r w:rsidR="00A55985" w:rsidRPr="00C75E06">
        <w:rPr>
          <w:rFonts w:asciiTheme="majorHAnsi" w:hAnsiTheme="majorHAnsi" w:cstheme="majorHAnsi"/>
          <w:i/>
          <w:iCs/>
          <w:color w:val="000000" w:themeColor="text1"/>
        </w:rPr>
        <w:t>University of Warwick</w:t>
      </w:r>
      <w:r w:rsidR="00A55985" w:rsidRPr="00C75E06">
        <w:rPr>
          <w:rFonts w:asciiTheme="majorHAnsi" w:hAnsiTheme="majorHAnsi" w:cstheme="majorHAnsi"/>
          <w:color w:val="000000" w:themeColor="text1"/>
        </w:rPr>
        <w:t xml:space="preserve"> immediately.</w:t>
      </w:r>
    </w:p>
    <w:p w14:paraId="15A11F22" w14:textId="79CBE5D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br/>
        <w:t>SAFEGUARDING &amp; BACKGROUND CHECKS</w:t>
      </w:r>
    </w:p>
    <w:p w14:paraId="61342827" w14:textId="77777777" w:rsidR="00A55985" w:rsidRPr="00C75E06" w:rsidRDefault="00A55985" w:rsidP="00A55985">
      <w:pPr>
        <w:pStyle w:val="NoSpacing"/>
        <w:rPr>
          <w:rFonts w:asciiTheme="majorHAnsi" w:hAnsiTheme="majorHAnsi" w:cstheme="majorHAnsi"/>
          <w:color w:val="000000" w:themeColor="text1"/>
        </w:rPr>
      </w:pPr>
    </w:p>
    <w:p w14:paraId="63CA845F" w14:textId="77777777" w:rsidR="00A55985" w:rsidRPr="00C75E06" w:rsidRDefault="00A55985" w:rsidP="00A55985">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 xml:space="preserve">I understand that </w:t>
      </w:r>
      <w:sdt>
        <w:sdtPr>
          <w:rPr>
            <w:rFonts w:asciiTheme="majorHAnsi" w:hAnsiTheme="majorHAnsi" w:cstheme="majorHAnsi"/>
            <w:color w:val="000000" w:themeColor="text1"/>
            <w:shd w:val="clear" w:color="auto" w:fill="E0C3EF" w:themeFill="accent6" w:themeFillTint="33"/>
          </w:rPr>
          <w:id w:val="1474722801"/>
          <w:placeholder>
            <w:docPart w:val="E196AE4A93FA48F99F4892833569D4F7"/>
          </w:placeholder>
        </w:sdtPr>
        <w:sdtEndPr>
          <w:rPr>
            <w:color w:val="auto"/>
          </w:rPr>
        </w:sdtEndPr>
        <w:sdtContent>
          <w:r w:rsidRPr="00C75E06">
            <w:rPr>
              <w:rFonts w:asciiTheme="majorHAnsi" w:hAnsiTheme="majorHAnsi" w:cstheme="majorHAnsi"/>
              <w:shd w:val="clear" w:color="auto" w:fill="E0C3EF" w:themeFill="accent6" w:themeFillTint="33"/>
            </w:rPr>
            <w:t>&lt;name of school&gt;</w:t>
          </w:r>
        </w:sdtContent>
      </w:sdt>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is responsible for all local checks and clearances necessary for </w:t>
      </w:r>
      <w:r w:rsidRPr="00C75E06">
        <w:rPr>
          <w:rFonts w:asciiTheme="majorHAnsi" w:hAnsiTheme="majorHAnsi" w:cstheme="majorHAnsi"/>
        </w:rPr>
        <w:t>the</w:t>
      </w:r>
      <w:r w:rsidRPr="00C75E06">
        <w:rPr>
          <w:rFonts w:asciiTheme="majorHAnsi" w:hAnsiTheme="majorHAnsi" w:cstheme="majorHAnsi"/>
          <w:color w:val="FF0000"/>
        </w:rPr>
        <w:t xml:space="preserve"> </w:t>
      </w:r>
      <w:r w:rsidRPr="00C75E06">
        <w:rPr>
          <w:rFonts w:asciiTheme="majorHAnsi" w:hAnsiTheme="majorHAnsi" w:cstheme="majorHAnsi"/>
        </w:rPr>
        <w:t>candidate</w:t>
      </w:r>
      <w:r w:rsidRPr="00C75E06">
        <w:rPr>
          <w:rFonts w:asciiTheme="majorHAnsi" w:hAnsiTheme="majorHAnsi" w:cstheme="majorHAnsi"/>
          <w:color w:val="FF0000"/>
        </w:rPr>
        <w:t xml:space="preserve"> </w:t>
      </w:r>
      <w:r w:rsidRPr="00C75E06">
        <w:rPr>
          <w:rFonts w:asciiTheme="majorHAnsi" w:hAnsiTheme="majorHAnsi" w:cstheme="majorHAnsi"/>
          <w:color w:val="000000" w:themeColor="text1"/>
        </w:rPr>
        <w:t xml:space="preserve">to be training/working as a teacher and working with children in </w:t>
      </w:r>
      <w:sdt>
        <w:sdtPr>
          <w:rPr>
            <w:rFonts w:asciiTheme="majorHAnsi" w:hAnsiTheme="majorHAnsi" w:cstheme="majorHAnsi"/>
            <w:shd w:val="clear" w:color="auto" w:fill="E0C3EF" w:themeFill="accent6" w:themeFillTint="33"/>
          </w:rPr>
          <w:id w:val="1962765170"/>
          <w:placeholder>
            <w:docPart w:val="E196AE4A93FA48F99F4892833569D4F7"/>
          </w:placeholder>
        </w:sdtPr>
        <w:sdtEndPr/>
        <w:sdtContent>
          <w:r w:rsidRPr="00C75E06">
            <w:rPr>
              <w:rFonts w:asciiTheme="majorHAnsi" w:hAnsiTheme="majorHAnsi" w:cstheme="majorHAnsi"/>
              <w:shd w:val="clear" w:color="auto" w:fill="E0C3EF" w:themeFill="accent6" w:themeFillTint="33"/>
            </w:rPr>
            <w:t>&lt;country&gt;</w:t>
          </w:r>
        </w:sdtContent>
      </w:sdt>
      <w:r w:rsidRPr="00C75E06">
        <w:rPr>
          <w:rFonts w:asciiTheme="majorHAnsi" w:hAnsiTheme="majorHAnsi" w:cstheme="majorHAnsi"/>
        </w:rPr>
        <w:t xml:space="preserve"> </w:t>
      </w:r>
      <w:r w:rsidRPr="00C75E06">
        <w:rPr>
          <w:rFonts w:asciiTheme="majorHAnsi" w:hAnsiTheme="majorHAnsi" w:cstheme="majorHAnsi"/>
          <w:color w:val="000000" w:themeColor="text1"/>
        </w:rPr>
        <w:t>whilst they undertake their teaching practicum required for the PGCE iQTS course.</w:t>
      </w:r>
    </w:p>
    <w:p w14:paraId="6B450A46" w14:textId="77777777" w:rsidR="00A55985" w:rsidRPr="00C75E06" w:rsidRDefault="00A55985" w:rsidP="00A55985">
      <w:pPr>
        <w:pStyle w:val="NoSpacing"/>
        <w:rPr>
          <w:rFonts w:asciiTheme="majorHAnsi" w:hAnsiTheme="majorHAnsi" w:cstheme="majorHAnsi"/>
          <w:color w:val="000000" w:themeColor="text1"/>
        </w:rPr>
      </w:pPr>
    </w:p>
    <w:p w14:paraId="52A8107F" w14:textId="77777777" w:rsidR="00A55985" w:rsidRPr="00C75E06" w:rsidRDefault="00A55985" w:rsidP="00A55985">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rPr>
        <w:t xml:space="preserve">I can confirm that </w:t>
      </w:r>
      <w:sdt>
        <w:sdtPr>
          <w:rPr>
            <w:rFonts w:asciiTheme="majorHAnsi" w:hAnsiTheme="majorHAnsi" w:cstheme="majorHAnsi"/>
            <w:color w:val="000000" w:themeColor="text1"/>
            <w:shd w:val="clear" w:color="auto" w:fill="E0C3EF" w:themeFill="accent6" w:themeFillTint="33"/>
          </w:rPr>
          <w:id w:val="1342736768"/>
          <w:placeholder>
            <w:docPart w:val="E196AE4A93FA48F99F4892833569D4F7"/>
          </w:placeholder>
        </w:sdtPr>
        <w:sdtEndPr>
          <w:rPr>
            <w:color w:val="FF0000"/>
          </w:rPr>
        </w:sdtEndPr>
        <w:sdtContent>
          <w:r w:rsidRPr="00C75E06">
            <w:rPr>
              <w:rFonts w:asciiTheme="majorHAnsi" w:hAnsiTheme="majorHAnsi" w:cstheme="majorHAnsi"/>
              <w:shd w:val="clear" w:color="auto" w:fill="E0C3EF" w:themeFill="accent6" w:themeFillTint="33"/>
            </w:rPr>
            <w:t>&lt;name of candidate&gt;</w:t>
          </w:r>
        </w:sdtContent>
      </w:sdt>
      <w:r w:rsidRPr="00C75E06">
        <w:rPr>
          <w:rFonts w:asciiTheme="majorHAnsi" w:hAnsiTheme="majorHAnsi" w:cstheme="majorHAnsi"/>
          <w:color w:val="FF0000"/>
          <w:spacing w:val="3"/>
        </w:rPr>
        <w:t xml:space="preserve"> </w:t>
      </w:r>
      <w:r w:rsidRPr="00C75E06">
        <w:rPr>
          <w:rFonts w:asciiTheme="majorHAnsi" w:hAnsiTheme="majorHAnsi" w:cstheme="majorHAnsi"/>
          <w:color w:val="000000" w:themeColor="text1"/>
          <w:spacing w:val="3"/>
        </w:rPr>
        <w:t xml:space="preserve">has been subject to this school undertaking all relevant checks required to </w:t>
      </w:r>
      <w:proofErr w:type="gramStart"/>
      <w:r w:rsidRPr="00C75E06">
        <w:rPr>
          <w:rFonts w:asciiTheme="majorHAnsi" w:hAnsiTheme="majorHAnsi" w:cstheme="majorHAnsi"/>
          <w:color w:val="000000" w:themeColor="text1"/>
          <w:spacing w:val="3"/>
        </w:rPr>
        <w:t>train/work</w:t>
      </w:r>
      <w:proofErr w:type="gramEnd"/>
      <w:r w:rsidRPr="00C75E06">
        <w:rPr>
          <w:rFonts w:asciiTheme="majorHAnsi" w:hAnsiTheme="majorHAnsi" w:cstheme="majorHAnsi"/>
          <w:color w:val="000000" w:themeColor="text1"/>
          <w:spacing w:val="3"/>
        </w:rPr>
        <w:t xml:space="preserve"> as a teacher and to work with school children required by the local applicable law of: </w:t>
      </w:r>
    </w:p>
    <w:p w14:paraId="148DB5BA" w14:textId="77777777" w:rsidR="00A55985" w:rsidRPr="00C75E06" w:rsidRDefault="00A55985" w:rsidP="00A55985">
      <w:pPr>
        <w:pStyle w:val="NoSpacing"/>
        <w:rPr>
          <w:rFonts w:asciiTheme="majorHAnsi" w:hAnsiTheme="majorHAnsi" w:cstheme="majorHAnsi"/>
          <w:color w:val="FF0000"/>
          <w:spacing w:val="3"/>
        </w:rPr>
      </w:pPr>
    </w:p>
    <w:tbl>
      <w:tblPr>
        <w:tblStyle w:val="TableGrid"/>
        <w:tblW w:w="0" w:type="auto"/>
        <w:tblLook w:val="04A0" w:firstRow="1" w:lastRow="0" w:firstColumn="1" w:lastColumn="0" w:noHBand="0" w:noVBand="1"/>
      </w:tblPr>
      <w:tblGrid>
        <w:gridCol w:w="4248"/>
        <w:gridCol w:w="2977"/>
      </w:tblGrid>
      <w:tr w:rsidR="00A55985" w:rsidRPr="00C75E06" w14:paraId="7DF2AF9E" w14:textId="77777777" w:rsidTr="00C75E06">
        <w:tc>
          <w:tcPr>
            <w:tcW w:w="4248" w:type="dxa"/>
            <w:shd w:val="clear" w:color="auto" w:fill="E0C3EF" w:themeFill="accent6" w:themeFillTint="33"/>
          </w:tcPr>
          <w:sdt>
            <w:sdtPr>
              <w:rPr>
                <w:rFonts w:asciiTheme="majorHAnsi" w:hAnsiTheme="majorHAnsi" w:cstheme="majorHAnsi"/>
                <w:spacing w:val="3"/>
              </w:rPr>
              <w:id w:val="2032375342"/>
              <w:placeholder>
                <w:docPart w:val="E196AE4A93FA48F99F4892833569D4F7"/>
              </w:placeholder>
            </w:sdtPr>
            <w:sdtEndPr/>
            <w:sdtContent>
              <w:p w14:paraId="1B814F07" w14:textId="77777777" w:rsidR="00A55985" w:rsidRPr="00C75E06" w:rsidRDefault="00A55985" w:rsidP="00E85996">
                <w:pPr>
                  <w:pStyle w:val="NoSpacing"/>
                  <w:rPr>
                    <w:rFonts w:asciiTheme="majorHAnsi" w:hAnsiTheme="majorHAnsi" w:cstheme="majorHAnsi"/>
                    <w:spacing w:val="3"/>
                  </w:rPr>
                </w:pPr>
                <w:r w:rsidRPr="00C75E06">
                  <w:rPr>
                    <w:rFonts w:asciiTheme="majorHAnsi" w:hAnsiTheme="majorHAnsi" w:cstheme="majorHAnsi"/>
                    <w:spacing w:val="3"/>
                  </w:rPr>
                  <w:t>&lt;name of state/province/territory</w:t>
                </w:r>
              </w:p>
            </w:sdtContent>
          </w:sdt>
        </w:tc>
        <w:tc>
          <w:tcPr>
            <w:tcW w:w="2977" w:type="dxa"/>
            <w:shd w:val="clear" w:color="auto" w:fill="E0C3EF" w:themeFill="accent6" w:themeFillTint="33"/>
          </w:tcPr>
          <w:sdt>
            <w:sdtPr>
              <w:rPr>
                <w:rFonts w:asciiTheme="majorHAnsi" w:hAnsiTheme="majorHAnsi" w:cstheme="majorHAnsi"/>
                <w:spacing w:val="3"/>
              </w:rPr>
              <w:id w:val="2034074379"/>
              <w:placeholder>
                <w:docPart w:val="E196AE4A93FA48F99F4892833569D4F7"/>
              </w:placeholder>
            </w:sdtPr>
            <w:sdtEndPr/>
            <w:sdtContent>
              <w:p w14:paraId="4AC18AB2" w14:textId="77777777" w:rsidR="00A55985" w:rsidRPr="00C75E06" w:rsidRDefault="00A55985" w:rsidP="00E85996">
                <w:pPr>
                  <w:pStyle w:val="NoSpacing"/>
                  <w:rPr>
                    <w:rFonts w:asciiTheme="majorHAnsi" w:hAnsiTheme="majorHAnsi" w:cstheme="majorHAnsi"/>
                    <w:spacing w:val="3"/>
                  </w:rPr>
                </w:pPr>
                <w:r w:rsidRPr="00C75E06">
                  <w:rPr>
                    <w:rFonts w:asciiTheme="majorHAnsi" w:hAnsiTheme="majorHAnsi" w:cstheme="majorHAnsi"/>
                    <w:spacing w:val="3"/>
                  </w:rPr>
                  <w:t>&lt;name of country&gt;</w:t>
                </w:r>
              </w:p>
            </w:sdtContent>
          </w:sdt>
        </w:tc>
      </w:tr>
    </w:tbl>
    <w:p w14:paraId="6248423F" w14:textId="77777777" w:rsidR="00A55985" w:rsidRPr="00C75E06" w:rsidRDefault="00A55985" w:rsidP="00A55985">
      <w:pPr>
        <w:pStyle w:val="NoSpacing"/>
        <w:rPr>
          <w:rFonts w:asciiTheme="majorHAnsi" w:hAnsiTheme="majorHAnsi" w:cstheme="majorHAnsi"/>
          <w:color w:val="000000" w:themeColor="text1"/>
          <w:spacing w:val="3"/>
        </w:rPr>
      </w:pPr>
    </w:p>
    <w:p w14:paraId="092262DA" w14:textId="77777777" w:rsidR="00A55985" w:rsidRPr="00C75E06" w:rsidRDefault="00A55985" w:rsidP="00A55985">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spacing w:val="3"/>
        </w:rPr>
        <w:t>these include:</w:t>
      </w:r>
    </w:p>
    <w:p w14:paraId="0736F142" w14:textId="77777777" w:rsidR="00A55985" w:rsidRPr="00C75E06" w:rsidRDefault="00A55985" w:rsidP="00A55985">
      <w:pPr>
        <w:pStyle w:val="NoSpacing"/>
        <w:rPr>
          <w:rFonts w:asciiTheme="majorHAnsi" w:hAnsiTheme="majorHAnsi" w:cstheme="majorHAnsi"/>
          <w:color w:val="000000" w:themeColor="text1"/>
          <w:spacing w:val="3"/>
        </w:rPr>
      </w:pPr>
    </w:p>
    <w:tbl>
      <w:tblPr>
        <w:tblStyle w:val="TableGrid"/>
        <w:tblW w:w="0" w:type="auto"/>
        <w:tblLook w:val="04A0" w:firstRow="1" w:lastRow="0" w:firstColumn="1" w:lastColumn="0" w:noHBand="0" w:noVBand="1"/>
      </w:tblPr>
      <w:tblGrid>
        <w:gridCol w:w="4295"/>
        <w:gridCol w:w="4342"/>
      </w:tblGrid>
      <w:tr w:rsidR="00A55985" w:rsidRPr="00C75E06" w14:paraId="2BC772E3" w14:textId="77777777" w:rsidTr="00C75E06">
        <w:tc>
          <w:tcPr>
            <w:tcW w:w="5225" w:type="dxa"/>
          </w:tcPr>
          <w:p w14:paraId="61D21CF5" w14:textId="77777777" w:rsidR="00A55985" w:rsidRPr="00C75E06" w:rsidRDefault="00A55985" w:rsidP="00E85996">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spacing w:val="3"/>
              </w:rPr>
              <w:t>An in-person photo identity check, verifying</w:t>
            </w:r>
          </w:p>
        </w:tc>
        <w:tc>
          <w:tcPr>
            <w:tcW w:w="5225" w:type="dxa"/>
            <w:shd w:val="clear" w:color="auto" w:fill="E0C3EF" w:themeFill="accent6" w:themeFillTint="33"/>
          </w:tcPr>
          <w:sdt>
            <w:sdtPr>
              <w:rPr>
                <w:rFonts w:asciiTheme="majorHAnsi" w:hAnsiTheme="majorHAnsi" w:cstheme="majorHAnsi"/>
                <w:color w:val="FF0000"/>
              </w:rPr>
              <w:id w:val="-1208869643"/>
              <w:placeholder>
                <w:docPart w:val="E196AE4A93FA48F99F4892833569D4F7"/>
              </w:placeholder>
            </w:sdtPr>
            <w:sdtEndPr>
              <w:rPr>
                <w:spacing w:val="3"/>
              </w:rPr>
            </w:sdtEndPr>
            <w:sdtContent>
              <w:p w14:paraId="54ADD4BE" w14:textId="77777777" w:rsidR="00A55985" w:rsidRPr="00C75E06" w:rsidRDefault="00A55985" w:rsidP="00E85996">
                <w:pPr>
                  <w:pStyle w:val="NoSpacing"/>
                  <w:rPr>
                    <w:rFonts w:asciiTheme="majorHAnsi" w:hAnsiTheme="majorHAnsi" w:cstheme="majorHAnsi"/>
                    <w:color w:val="000000" w:themeColor="text1"/>
                    <w:spacing w:val="3"/>
                  </w:rPr>
                </w:pPr>
                <w:r w:rsidRPr="00C75E06">
                  <w:rPr>
                    <w:rFonts w:asciiTheme="majorHAnsi" w:hAnsiTheme="majorHAnsi" w:cstheme="majorHAnsi"/>
                    <w:shd w:val="clear" w:color="auto" w:fill="E0C3EF" w:themeFill="accent6" w:themeFillTint="33"/>
                  </w:rPr>
                  <w:t>&lt;name of candidate&gt;</w:t>
                </w:r>
                <w:r w:rsidRPr="00C75E06">
                  <w:rPr>
                    <w:rFonts w:asciiTheme="majorHAnsi" w:hAnsiTheme="majorHAnsi" w:cstheme="majorHAnsi"/>
                    <w:spacing w:val="3"/>
                    <w:shd w:val="clear" w:color="auto" w:fill="E0C3EF" w:themeFill="accent6" w:themeFillTint="33"/>
                  </w:rPr>
                  <w:t xml:space="preserve"> &lt;enter form of valid </w:t>
                </w:r>
                <w:r w:rsidRPr="00C75E06">
                  <w:rPr>
                    <w:rFonts w:asciiTheme="majorHAnsi" w:hAnsiTheme="majorHAnsi" w:cstheme="majorHAnsi"/>
                    <w:spacing w:val="3"/>
                    <w:u w:val="single"/>
                    <w:shd w:val="clear" w:color="auto" w:fill="E0C3EF" w:themeFill="accent6" w:themeFillTint="33"/>
                  </w:rPr>
                  <w:t>photo</w:t>
                </w:r>
                <w:r w:rsidRPr="00C75E06">
                  <w:rPr>
                    <w:rFonts w:asciiTheme="majorHAnsi" w:hAnsiTheme="majorHAnsi" w:cstheme="majorHAnsi"/>
                    <w:spacing w:val="3"/>
                    <w:shd w:val="clear" w:color="auto" w:fill="E0C3EF" w:themeFill="accent6" w:themeFillTint="33"/>
                  </w:rPr>
                  <w:t xml:space="preserve"> ID checked – i.e., ‘Passport’&gt;</w:t>
                </w:r>
              </w:p>
            </w:sdtContent>
          </w:sdt>
        </w:tc>
      </w:tr>
      <w:tr w:rsidR="00A55985" w:rsidRPr="00C75E06" w14:paraId="431FC821" w14:textId="77777777" w:rsidTr="00C75E06">
        <w:tc>
          <w:tcPr>
            <w:tcW w:w="5225" w:type="dxa"/>
          </w:tcPr>
          <w:p w14:paraId="1D8F3D97" w14:textId="77777777" w:rsidR="00A55985" w:rsidRPr="00C75E06" w:rsidRDefault="00A55985" w:rsidP="00E85996">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rPr>
              <w:t>A check of the local police record</w:t>
            </w:r>
          </w:p>
        </w:tc>
        <w:tc>
          <w:tcPr>
            <w:tcW w:w="5225" w:type="dxa"/>
            <w:shd w:val="clear" w:color="auto" w:fill="E0C3EF" w:themeFill="accent6" w:themeFillTint="33"/>
          </w:tcPr>
          <w:sdt>
            <w:sdtPr>
              <w:rPr>
                <w:rFonts w:asciiTheme="majorHAnsi" w:hAnsiTheme="majorHAnsi" w:cstheme="majorHAnsi"/>
                <w:color w:val="FF0000"/>
              </w:rPr>
              <w:id w:val="354780199"/>
              <w:placeholder>
                <w:docPart w:val="E196AE4A93FA48F99F4892833569D4F7"/>
              </w:placeholder>
            </w:sdtPr>
            <w:sdtEndPr>
              <w:rPr>
                <w:color w:val="auto"/>
              </w:rPr>
            </w:sdtEndPr>
            <w:sdtContent>
              <w:p w14:paraId="1B3A9C81" w14:textId="77777777" w:rsidR="00A55985" w:rsidRPr="00C75E06" w:rsidRDefault="00A55985" w:rsidP="00C75E06">
                <w:pPr>
                  <w:pStyle w:val="NoSpacing"/>
                  <w:shd w:val="clear" w:color="auto" w:fill="E0C3EF" w:themeFill="accent6" w:themeFillTint="33"/>
                  <w:rPr>
                    <w:rFonts w:asciiTheme="majorHAnsi" w:hAnsiTheme="majorHAnsi" w:cstheme="majorHAnsi"/>
                    <w:spacing w:val="3"/>
                  </w:rPr>
                </w:pPr>
                <w:r w:rsidRPr="00C75E06">
                  <w:rPr>
                    <w:rFonts w:asciiTheme="majorHAnsi" w:hAnsiTheme="majorHAnsi" w:cstheme="majorHAnsi"/>
                  </w:rPr>
                  <w:t>&lt;please list local checks that apply and year/s in which these were undertaken&gt;</w:t>
                </w:r>
              </w:p>
            </w:sdtContent>
          </w:sdt>
          <w:p w14:paraId="3292C1C1" w14:textId="77777777" w:rsidR="00A55985" w:rsidRPr="00C75E06" w:rsidRDefault="00A55985" w:rsidP="00E85996">
            <w:pPr>
              <w:pStyle w:val="NoSpacing"/>
              <w:rPr>
                <w:rFonts w:asciiTheme="majorHAnsi" w:hAnsiTheme="majorHAnsi" w:cstheme="majorHAnsi"/>
                <w:color w:val="000000" w:themeColor="text1"/>
                <w:spacing w:val="3"/>
              </w:rPr>
            </w:pPr>
          </w:p>
        </w:tc>
      </w:tr>
      <w:tr w:rsidR="00A55985" w:rsidRPr="00C75E06" w14:paraId="353F95F4" w14:textId="77777777" w:rsidTr="00C75E06">
        <w:tc>
          <w:tcPr>
            <w:tcW w:w="5225" w:type="dxa"/>
          </w:tcPr>
          <w:p w14:paraId="354D6A9D" w14:textId="77777777" w:rsidR="00A55985" w:rsidRPr="00C75E06" w:rsidRDefault="00A55985" w:rsidP="00E85996">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rPr>
              <w:t>A check of any local register of barred teachers</w:t>
            </w:r>
          </w:p>
        </w:tc>
        <w:tc>
          <w:tcPr>
            <w:tcW w:w="5225" w:type="dxa"/>
            <w:shd w:val="clear" w:color="auto" w:fill="E0C3EF" w:themeFill="accent6" w:themeFillTint="33"/>
          </w:tcPr>
          <w:sdt>
            <w:sdtPr>
              <w:rPr>
                <w:rFonts w:asciiTheme="majorHAnsi" w:hAnsiTheme="majorHAnsi" w:cstheme="majorHAnsi"/>
                <w:color w:val="FF0000"/>
              </w:rPr>
              <w:id w:val="-290990145"/>
              <w:placeholder>
                <w:docPart w:val="E196AE4A93FA48F99F4892833569D4F7"/>
              </w:placeholder>
            </w:sdtPr>
            <w:sdtEndPr>
              <w:rPr>
                <w:color w:val="auto"/>
              </w:rPr>
            </w:sdtEndPr>
            <w:sdtContent>
              <w:p w14:paraId="75FFCD97" w14:textId="77777777" w:rsidR="00A55985" w:rsidRPr="00C75E06" w:rsidRDefault="00A55985" w:rsidP="00C75E06">
                <w:pPr>
                  <w:pStyle w:val="NoSpacing"/>
                  <w:shd w:val="clear" w:color="auto" w:fill="E0C3EF" w:themeFill="accent6" w:themeFillTint="33"/>
                  <w:rPr>
                    <w:rFonts w:asciiTheme="majorHAnsi" w:hAnsiTheme="majorHAnsi" w:cstheme="majorHAnsi"/>
                    <w:spacing w:val="3"/>
                  </w:rPr>
                </w:pPr>
                <w:r w:rsidRPr="00C75E06">
                  <w:rPr>
                    <w:rFonts w:asciiTheme="majorHAnsi" w:hAnsiTheme="majorHAnsi" w:cstheme="majorHAnsi"/>
                  </w:rPr>
                  <w:t>&lt;please list local checks that apply and the year/s in which these were undertaken&gt;</w:t>
                </w:r>
              </w:p>
            </w:sdtContent>
          </w:sdt>
          <w:p w14:paraId="717F21C6" w14:textId="77777777" w:rsidR="00A55985" w:rsidRPr="00C75E06" w:rsidRDefault="00A55985" w:rsidP="00E85996">
            <w:pPr>
              <w:pStyle w:val="NoSpacing"/>
              <w:rPr>
                <w:rFonts w:asciiTheme="majorHAnsi" w:hAnsiTheme="majorHAnsi" w:cstheme="majorHAnsi"/>
                <w:color w:val="000000" w:themeColor="text1"/>
                <w:spacing w:val="3"/>
              </w:rPr>
            </w:pPr>
          </w:p>
        </w:tc>
      </w:tr>
      <w:tr w:rsidR="00A55985" w:rsidRPr="00C75E06" w14:paraId="7E0F0331" w14:textId="77777777" w:rsidTr="00307673">
        <w:tc>
          <w:tcPr>
            <w:tcW w:w="5225" w:type="dxa"/>
          </w:tcPr>
          <w:p w14:paraId="63687034" w14:textId="77777777" w:rsidR="00A55985" w:rsidRPr="00C75E06" w:rsidRDefault="00A55985" w:rsidP="00E85996">
            <w:pPr>
              <w:pStyle w:val="NoSpacing"/>
              <w:rPr>
                <w:rFonts w:asciiTheme="majorHAnsi" w:hAnsiTheme="majorHAnsi" w:cstheme="majorHAnsi"/>
                <w:color w:val="000000" w:themeColor="text1"/>
                <w:spacing w:val="3"/>
              </w:rPr>
            </w:pPr>
            <w:r w:rsidRPr="00C75E06">
              <w:rPr>
                <w:rFonts w:asciiTheme="majorHAnsi" w:hAnsiTheme="majorHAnsi" w:cstheme="majorHAnsi"/>
                <w:color w:val="000000" w:themeColor="text1"/>
              </w:rPr>
              <w:lastRenderedPageBreak/>
              <w:t>All checks and clearances in relation to teacher health and physical capacity to teach required by the local applicable law:</w:t>
            </w:r>
            <w:r w:rsidRPr="00C75E06">
              <w:rPr>
                <w:rFonts w:asciiTheme="majorHAnsi" w:hAnsiTheme="majorHAnsi" w:cstheme="majorHAnsi"/>
                <w:color w:val="000000" w:themeColor="text1"/>
                <w:spacing w:val="3"/>
              </w:rPr>
              <w:t xml:space="preserve">  </w:t>
            </w:r>
          </w:p>
          <w:p w14:paraId="38A56E6E" w14:textId="77777777" w:rsidR="00A55985" w:rsidRPr="00C75E06" w:rsidRDefault="00A55985" w:rsidP="00E85996">
            <w:pPr>
              <w:pStyle w:val="NoSpacing"/>
              <w:rPr>
                <w:rFonts w:asciiTheme="majorHAnsi" w:hAnsiTheme="majorHAnsi" w:cstheme="majorHAnsi"/>
                <w:color w:val="000000" w:themeColor="text1"/>
              </w:rPr>
            </w:pPr>
          </w:p>
        </w:tc>
        <w:tc>
          <w:tcPr>
            <w:tcW w:w="5225" w:type="dxa"/>
            <w:shd w:val="clear" w:color="auto" w:fill="E0C3EF" w:themeFill="accent6" w:themeFillTint="33"/>
          </w:tcPr>
          <w:sdt>
            <w:sdtPr>
              <w:rPr>
                <w:rFonts w:asciiTheme="majorHAnsi" w:hAnsiTheme="majorHAnsi" w:cstheme="majorHAnsi"/>
                <w:color w:val="FF0000"/>
              </w:rPr>
              <w:id w:val="223577261"/>
              <w:placeholder>
                <w:docPart w:val="E196AE4A93FA48F99F4892833569D4F7"/>
              </w:placeholder>
            </w:sdtPr>
            <w:sdtEndPr/>
            <w:sdtContent>
              <w:p w14:paraId="3D8A4F3F" w14:textId="77777777" w:rsidR="00A55985" w:rsidRPr="00C75E06" w:rsidRDefault="00A55985" w:rsidP="00E85996">
                <w:pPr>
                  <w:pStyle w:val="NoSpacing"/>
                  <w:rPr>
                    <w:rFonts w:asciiTheme="majorHAnsi" w:hAnsiTheme="majorHAnsi" w:cstheme="majorHAnsi"/>
                    <w:color w:val="000000" w:themeColor="text1"/>
                    <w:spacing w:val="3"/>
                  </w:rPr>
                </w:pPr>
                <w:r w:rsidRPr="00307673">
                  <w:rPr>
                    <w:rFonts w:asciiTheme="majorHAnsi" w:hAnsiTheme="majorHAnsi" w:cstheme="majorHAnsi"/>
                    <w:shd w:val="clear" w:color="auto" w:fill="E0C3EF" w:themeFill="accent6" w:themeFillTint="33"/>
                  </w:rPr>
                  <w:t>&lt;please list local checks that apply and the year/s in which these were undertaken&gt;</w:t>
                </w:r>
              </w:p>
            </w:sdtContent>
          </w:sdt>
        </w:tc>
      </w:tr>
    </w:tbl>
    <w:p w14:paraId="20FA70CE" w14:textId="77777777" w:rsidR="00A55985" w:rsidRPr="00C75E06" w:rsidRDefault="00A55985" w:rsidP="00A55985">
      <w:pPr>
        <w:pStyle w:val="NoSpacing"/>
        <w:rPr>
          <w:rFonts w:asciiTheme="majorHAnsi" w:eastAsia="Times New Roman" w:hAnsiTheme="majorHAnsi" w:cstheme="majorHAnsi"/>
          <w:b/>
          <w:bCs/>
          <w:color w:val="441D56"/>
        </w:rPr>
      </w:pPr>
      <w:r w:rsidRPr="00C75E06">
        <w:rPr>
          <w:rFonts w:asciiTheme="majorHAnsi" w:eastAsia="Times New Roman" w:hAnsiTheme="majorHAnsi" w:cstheme="majorHAnsi"/>
          <w:b/>
          <w:bCs/>
          <w:color w:val="441D56"/>
        </w:rPr>
        <w:br/>
        <w:t>SCHOOL AND MENTOR CONFIRMATION AND AGREEMENT:</w:t>
      </w:r>
    </w:p>
    <w:p w14:paraId="42C64802" w14:textId="77777777" w:rsidR="00A55985" w:rsidRPr="00C75E06" w:rsidRDefault="00A55985" w:rsidP="00A55985">
      <w:pPr>
        <w:pStyle w:val="NoSpacing"/>
        <w:rPr>
          <w:rFonts w:asciiTheme="majorHAnsi" w:hAnsiTheme="majorHAnsi" w:cstheme="majorHAnsi"/>
          <w:color w:val="000000" w:themeColor="text1"/>
        </w:rPr>
      </w:pPr>
    </w:p>
    <w:p w14:paraId="4BC53EE8" w14:textId="77777777" w:rsidR="00A55985" w:rsidRPr="00C75E06" w:rsidRDefault="00A55985" w:rsidP="00A55985">
      <w:pPr>
        <w:pStyle w:val="NoSpacing"/>
        <w:rPr>
          <w:rFonts w:asciiTheme="majorHAnsi" w:hAnsiTheme="majorHAnsi" w:cstheme="majorHAnsi"/>
          <w:b/>
          <w:bCs/>
          <w:color w:val="000000" w:themeColor="text1"/>
          <w:spacing w:val="2"/>
        </w:rPr>
      </w:pPr>
      <w:r w:rsidRPr="00C75E06">
        <w:rPr>
          <w:rFonts w:asciiTheme="majorHAnsi" w:hAnsiTheme="majorHAnsi" w:cstheme="majorHAnsi"/>
          <w:b/>
          <w:bCs/>
          <w:color w:val="000000" w:themeColor="text1"/>
          <w:spacing w:val="2"/>
        </w:rPr>
        <w:t xml:space="preserve">This supporting statement is submitted on behalf of </w:t>
      </w:r>
      <w:sdt>
        <w:sdtPr>
          <w:rPr>
            <w:rFonts w:asciiTheme="majorHAnsi" w:hAnsiTheme="majorHAnsi" w:cstheme="majorHAnsi"/>
            <w:b/>
            <w:bCs/>
            <w:spacing w:val="2"/>
            <w:shd w:val="clear" w:color="auto" w:fill="BFBFBF" w:themeFill="background1" w:themeFillShade="BF"/>
          </w:rPr>
          <w:id w:val="-1925875947"/>
          <w:placeholder>
            <w:docPart w:val="E196AE4A93FA48F99F4892833569D4F7"/>
          </w:placeholder>
        </w:sdtPr>
        <w:sdtEndPr>
          <w:rPr>
            <w:shd w:val="clear" w:color="auto" w:fill="FAC9A5" w:themeFill="accent4" w:themeFillTint="66"/>
          </w:rPr>
        </w:sdtEndPr>
        <w:sdtContent>
          <w:r w:rsidRPr="00307673">
            <w:rPr>
              <w:rFonts w:asciiTheme="majorHAnsi" w:hAnsiTheme="majorHAnsi" w:cstheme="majorHAnsi"/>
              <w:b/>
              <w:bCs/>
              <w:spacing w:val="2"/>
              <w:shd w:val="clear" w:color="auto" w:fill="E0C3EF" w:themeFill="accent6" w:themeFillTint="33"/>
            </w:rPr>
            <w:t>&lt;name of school&gt;</w:t>
          </w:r>
        </w:sdtContent>
      </w:sdt>
      <w:r w:rsidRPr="00C75E06">
        <w:rPr>
          <w:rFonts w:asciiTheme="majorHAnsi" w:hAnsiTheme="majorHAnsi" w:cstheme="majorHAnsi"/>
          <w:b/>
          <w:bCs/>
          <w:color w:val="FF0000"/>
          <w:spacing w:val="2"/>
        </w:rPr>
        <w:t xml:space="preserve"> </w:t>
      </w:r>
      <w:r w:rsidRPr="00C75E06">
        <w:rPr>
          <w:rFonts w:asciiTheme="majorHAnsi" w:hAnsiTheme="majorHAnsi" w:cstheme="majorHAnsi"/>
          <w:b/>
          <w:bCs/>
          <w:color w:val="000000" w:themeColor="text1"/>
          <w:spacing w:val="2"/>
        </w:rPr>
        <w:t xml:space="preserve">located at </w:t>
      </w:r>
      <w:sdt>
        <w:sdtPr>
          <w:rPr>
            <w:rFonts w:asciiTheme="majorHAnsi" w:hAnsiTheme="majorHAnsi" w:cstheme="majorHAnsi"/>
            <w:b/>
            <w:bCs/>
            <w:color w:val="000000" w:themeColor="text1"/>
            <w:spacing w:val="2"/>
            <w:shd w:val="clear" w:color="auto" w:fill="FAC9A5" w:themeFill="accent4" w:themeFillTint="66"/>
          </w:rPr>
          <w:id w:val="-714578451"/>
          <w:placeholder>
            <w:docPart w:val="E196AE4A93FA48F99F4892833569D4F7"/>
          </w:placeholder>
        </w:sdtPr>
        <w:sdtEndPr>
          <w:rPr>
            <w:color w:val="FF0000"/>
            <w:shd w:val="clear" w:color="auto" w:fill="E0C3EF" w:themeFill="accent6" w:themeFillTint="33"/>
          </w:rPr>
        </w:sdtEndPr>
        <w:sdtContent>
          <w:r w:rsidRPr="00307673">
            <w:rPr>
              <w:rFonts w:asciiTheme="majorHAnsi" w:hAnsiTheme="majorHAnsi" w:cstheme="majorHAnsi"/>
              <w:b/>
              <w:bCs/>
              <w:spacing w:val="2"/>
              <w:shd w:val="clear" w:color="auto" w:fill="E0C3EF" w:themeFill="accent6" w:themeFillTint="33"/>
            </w:rPr>
            <w:t>&lt;full address of school&gt;</w:t>
          </w:r>
        </w:sdtContent>
      </w:sdt>
      <w:r w:rsidRPr="00C75E06">
        <w:rPr>
          <w:rFonts w:asciiTheme="majorHAnsi" w:hAnsiTheme="majorHAnsi" w:cstheme="majorHAnsi"/>
          <w:b/>
          <w:bCs/>
          <w:color w:val="FF0000"/>
          <w:spacing w:val="2"/>
        </w:rPr>
        <w:t xml:space="preserve"> </w:t>
      </w:r>
      <w:r w:rsidRPr="00C75E06">
        <w:rPr>
          <w:rFonts w:asciiTheme="majorHAnsi" w:hAnsiTheme="majorHAnsi" w:cstheme="majorHAnsi"/>
          <w:b/>
          <w:bCs/>
          <w:color w:val="000000" w:themeColor="text1"/>
          <w:spacing w:val="2"/>
        </w:rPr>
        <w:t>as a confirmation of understanding and agreement of the details set out in this letter.</w:t>
      </w:r>
    </w:p>
    <w:p w14:paraId="690B1D60" w14:textId="77777777" w:rsidR="00A55985" w:rsidRPr="00C75E06" w:rsidRDefault="00A55985" w:rsidP="00A55985">
      <w:pPr>
        <w:pStyle w:val="NoSpacing"/>
        <w:rPr>
          <w:rFonts w:asciiTheme="majorHAnsi" w:hAnsiTheme="majorHAnsi" w:cstheme="majorHAnsi"/>
          <w:color w:val="000000" w:themeColor="text1"/>
        </w:rPr>
      </w:pPr>
    </w:p>
    <w:p w14:paraId="6A72D692" w14:textId="77777777" w:rsidR="00A55985" w:rsidRPr="00C75E06" w:rsidRDefault="00A55985" w:rsidP="00A55985">
      <w:pPr>
        <w:pStyle w:val="NoSpacing"/>
        <w:rPr>
          <w:rFonts w:asciiTheme="majorHAnsi" w:hAnsiTheme="majorHAnsi" w:cstheme="majorHAnsi"/>
          <w:color w:val="808080" w:themeColor="background2" w:themeShade="80"/>
        </w:rPr>
      </w:pPr>
      <w:r w:rsidRPr="00C75E06">
        <w:rPr>
          <w:rFonts w:asciiTheme="majorHAnsi" w:hAnsiTheme="majorHAnsi" w:cstheme="majorHAnsi"/>
          <w:color w:val="808080" w:themeColor="background2" w:themeShade="80"/>
        </w:rPr>
        <w:t>Please sign and scan the document or paste in images of handwritten signatures.</w:t>
      </w:r>
    </w:p>
    <w:p w14:paraId="529E920E" w14:textId="77777777" w:rsidR="00A55985" w:rsidRPr="00C75E06" w:rsidRDefault="00A55985" w:rsidP="00A55985">
      <w:pPr>
        <w:pStyle w:val="NoSpacing"/>
        <w:rPr>
          <w:rFonts w:asciiTheme="majorHAnsi" w:hAnsiTheme="majorHAnsi" w:cstheme="majorHAnsi"/>
          <w:b/>
          <w:bCs/>
          <w:color w:val="000000" w:themeColor="text1"/>
        </w:rPr>
      </w:pPr>
    </w:p>
    <w:tbl>
      <w:tblPr>
        <w:tblStyle w:val="TableGrid"/>
        <w:tblW w:w="0" w:type="auto"/>
        <w:tblLook w:val="04A0" w:firstRow="1" w:lastRow="0" w:firstColumn="1" w:lastColumn="0" w:noHBand="0" w:noVBand="1"/>
      </w:tblPr>
      <w:tblGrid>
        <w:gridCol w:w="3970"/>
        <w:gridCol w:w="4667"/>
      </w:tblGrid>
      <w:tr w:rsidR="00A55985" w:rsidRPr="00C75E06" w14:paraId="4351A420" w14:textId="77777777" w:rsidTr="00E85996">
        <w:tc>
          <w:tcPr>
            <w:tcW w:w="4673" w:type="dxa"/>
          </w:tcPr>
          <w:p w14:paraId="2855F5F5"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b/>
                <w:bCs/>
                <w:color w:val="000000" w:themeColor="text1"/>
              </w:rPr>
              <w:t>School Principal/Senior Leader:</w:t>
            </w:r>
          </w:p>
        </w:tc>
        <w:tc>
          <w:tcPr>
            <w:tcW w:w="5777" w:type="dxa"/>
          </w:tcPr>
          <w:p w14:paraId="04C98DCD"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b/>
                <w:bCs/>
                <w:color w:val="000000" w:themeColor="text1"/>
              </w:rPr>
              <w:t>In-School Mentor:</w:t>
            </w:r>
          </w:p>
        </w:tc>
      </w:tr>
      <w:tr w:rsidR="00A55985" w:rsidRPr="00C75E06" w14:paraId="06507D08" w14:textId="77777777" w:rsidTr="00E85996">
        <w:sdt>
          <w:sdtPr>
            <w:rPr>
              <w:rFonts w:asciiTheme="majorHAnsi" w:hAnsiTheme="majorHAnsi" w:cstheme="majorHAnsi"/>
            </w:rPr>
            <w:id w:val="1164053778"/>
            <w:placeholder>
              <w:docPart w:val="0DBB6C3089E948CBAC2D359265EC92E5"/>
            </w:placeholder>
            <w:showingPlcHdr/>
          </w:sdtPr>
          <w:sdtEndPr/>
          <w:sdtContent>
            <w:tc>
              <w:tcPr>
                <w:tcW w:w="4673" w:type="dxa"/>
              </w:tcPr>
              <w:p w14:paraId="2E123160" w14:textId="77777777" w:rsidR="00A55985" w:rsidRPr="00C75E06" w:rsidRDefault="00A55985" w:rsidP="00E85996">
                <w:pPr>
                  <w:pStyle w:val="NoSpacing"/>
                  <w:rPr>
                    <w:rFonts w:asciiTheme="majorHAnsi" w:hAnsiTheme="majorHAnsi" w:cstheme="majorHAnsi"/>
                  </w:rPr>
                </w:pPr>
                <w:r w:rsidRPr="00C75E06">
                  <w:rPr>
                    <w:rStyle w:val="PlaceholderText"/>
                    <w:rFonts w:asciiTheme="majorHAnsi" w:hAnsiTheme="majorHAnsi" w:cstheme="majorHAnsi"/>
                  </w:rPr>
                  <w:t>Insert signature</w:t>
                </w:r>
              </w:p>
            </w:tc>
          </w:sdtContent>
        </w:sdt>
        <w:tc>
          <w:tcPr>
            <w:tcW w:w="5777" w:type="dxa"/>
          </w:tcPr>
          <w:sdt>
            <w:sdtPr>
              <w:rPr>
                <w:rFonts w:asciiTheme="majorHAnsi" w:hAnsiTheme="majorHAnsi" w:cstheme="majorHAnsi"/>
              </w:rPr>
              <w:id w:val="-320736448"/>
              <w:placeholder>
                <w:docPart w:val="610B0BF5622F458ABB1956CBD08CD7F3"/>
              </w:placeholder>
              <w:showingPlcHdr/>
            </w:sdtPr>
            <w:sdtEndPr/>
            <w:sdtContent>
              <w:p w14:paraId="0AFCE9E0" w14:textId="77777777" w:rsidR="00A55985" w:rsidRPr="00C75E06" w:rsidRDefault="00A55985" w:rsidP="00E85996">
                <w:pPr>
                  <w:pStyle w:val="NoSpacing"/>
                  <w:rPr>
                    <w:rFonts w:asciiTheme="majorHAnsi" w:hAnsiTheme="majorHAnsi" w:cstheme="majorHAnsi"/>
                  </w:rPr>
                </w:pPr>
                <w:r w:rsidRPr="00C75E06">
                  <w:rPr>
                    <w:rFonts w:asciiTheme="majorHAnsi" w:hAnsiTheme="majorHAnsi" w:cstheme="majorHAnsi"/>
                  </w:rPr>
                  <w:t>Insert Signature</w:t>
                </w:r>
              </w:p>
            </w:sdtContent>
          </w:sdt>
          <w:p w14:paraId="23A4DA1E" w14:textId="77777777" w:rsidR="00A55985" w:rsidRPr="00C75E06" w:rsidRDefault="00A55985" w:rsidP="00E85996">
            <w:pPr>
              <w:pStyle w:val="NoSpacing"/>
              <w:rPr>
                <w:rFonts w:asciiTheme="majorHAnsi" w:hAnsiTheme="majorHAnsi" w:cstheme="majorHAnsi"/>
              </w:rPr>
            </w:pPr>
          </w:p>
        </w:tc>
      </w:tr>
      <w:tr w:rsidR="00A55985" w:rsidRPr="00C75E06" w14:paraId="3C5D4430" w14:textId="77777777" w:rsidTr="00307673">
        <w:tc>
          <w:tcPr>
            <w:tcW w:w="4673" w:type="dxa"/>
            <w:shd w:val="clear" w:color="auto" w:fill="E0C3EF" w:themeFill="accent6" w:themeFillTint="33"/>
          </w:tcPr>
          <w:sdt>
            <w:sdtPr>
              <w:rPr>
                <w:rFonts w:asciiTheme="majorHAnsi" w:hAnsiTheme="majorHAnsi" w:cstheme="majorHAnsi"/>
                <w:color w:val="000000" w:themeColor="text1"/>
              </w:rPr>
              <w:id w:val="1635524057"/>
              <w:placeholder>
                <w:docPart w:val="E196AE4A93FA48F99F4892833569D4F7"/>
              </w:placeholder>
            </w:sdtPr>
            <w:sdtEndPr/>
            <w:sdtContent>
              <w:p w14:paraId="58D93DFF"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&lt;Name of School Staff member&gt;</w:t>
                </w:r>
              </w:p>
            </w:sdtContent>
          </w:sdt>
        </w:tc>
        <w:tc>
          <w:tcPr>
            <w:tcW w:w="5777" w:type="dxa"/>
            <w:shd w:val="clear" w:color="auto" w:fill="E0C3EF" w:themeFill="accent6" w:themeFillTint="33"/>
          </w:tcPr>
          <w:sdt>
            <w:sdtPr>
              <w:rPr>
                <w:rFonts w:asciiTheme="majorHAnsi" w:hAnsiTheme="majorHAnsi" w:cstheme="majorHAnsi"/>
                <w:color w:val="000000" w:themeColor="text1"/>
              </w:rPr>
              <w:id w:val="969326940"/>
              <w:placeholder>
                <w:docPart w:val="E196AE4A93FA48F99F4892833569D4F7"/>
              </w:placeholder>
            </w:sdtPr>
            <w:sdtEndPr/>
            <w:sdtContent>
              <w:p w14:paraId="212C5247"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&lt;Name of in-school mentor&gt;</w:t>
                </w:r>
              </w:p>
            </w:sdtContent>
          </w:sdt>
        </w:tc>
      </w:tr>
      <w:tr w:rsidR="00A55985" w:rsidRPr="00C75E06" w14:paraId="6EC5C86F" w14:textId="77777777" w:rsidTr="00307673">
        <w:tc>
          <w:tcPr>
            <w:tcW w:w="4673" w:type="dxa"/>
            <w:shd w:val="clear" w:color="auto" w:fill="E0C3EF" w:themeFill="accent6" w:themeFillTint="33"/>
          </w:tcPr>
          <w:sdt>
            <w:sdtPr>
              <w:rPr>
                <w:rFonts w:asciiTheme="majorHAnsi" w:hAnsiTheme="majorHAnsi" w:cstheme="majorHAnsi"/>
                <w:color w:val="000000" w:themeColor="text1"/>
              </w:rPr>
              <w:id w:val="-1481613482"/>
              <w:placeholder>
                <w:docPart w:val="E196AE4A93FA48F99F4892833569D4F7"/>
              </w:placeholder>
            </w:sdtPr>
            <w:sdtEndPr/>
            <w:sdtContent>
              <w:p w14:paraId="610DA978"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&lt;Position of staff member in school&gt;</w:t>
                </w:r>
              </w:p>
            </w:sdtContent>
          </w:sdt>
        </w:tc>
        <w:tc>
          <w:tcPr>
            <w:tcW w:w="5777" w:type="dxa"/>
            <w:shd w:val="clear" w:color="auto" w:fill="E0C3EF" w:themeFill="accent6" w:themeFillTint="33"/>
          </w:tcPr>
          <w:sdt>
            <w:sdtPr>
              <w:rPr>
                <w:rFonts w:asciiTheme="majorHAnsi" w:hAnsiTheme="majorHAnsi" w:cstheme="majorHAnsi"/>
                <w:color w:val="000000" w:themeColor="text1"/>
              </w:rPr>
              <w:id w:val="1760788233"/>
              <w:placeholder>
                <w:docPart w:val="E196AE4A93FA48F99F4892833569D4F7"/>
              </w:placeholder>
            </w:sdtPr>
            <w:sdtEndPr/>
            <w:sdtContent>
              <w:p w14:paraId="642B5E19"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&lt;Position of staff member in school&gt;</w:t>
                </w:r>
              </w:p>
            </w:sdtContent>
          </w:sdt>
        </w:tc>
      </w:tr>
      <w:tr w:rsidR="00A55985" w:rsidRPr="00C75E06" w14:paraId="0C94FFD6" w14:textId="77777777" w:rsidTr="00307673">
        <w:tc>
          <w:tcPr>
            <w:tcW w:w="4673" w:type="dxa"/>
            <w:shd w:val="clear" w:color="auto" w:fill="E0C3EF" w:themeFill="accent6" w:themeFillTint="33"/>
          </w:tcPr>
          <w:sdt>
            <w:sdtPr>
              <w:rPr>
                <w:rFonts w:asciiTheme="majorHAnsi" w:hAnsiTheme="majorHAnsi" w:cstheme="majorHAnsi"/>
                <w:color w:val="000000" w:themeColor="text1"/>
              </w:rPr>
              <w:id w:val="1427391396"/>
              <w:placeholder>
                <w:docPart w:val="E196AE4A93FA48F99F4892833569D4F7"/>
              </w:placeholder>
            </w:sdtPr>
            <w:sdtEndPr/>
            <w:sdtContent>
              <w:p w14:paraId="34A744FC"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&lt;Staff member school email address&gt;</w:t>
                </w:r>
              </w:p>
            </w:sdtContent>
          </w:sdt>
        </w:tc>
        <w:tc>
          <w:tcPr>
            <w:tcW w:w="5777" w:type="dxa"/>
            <w:shd w:val="clear" w:color="auto" w:fill="E0C3EF" w:themeFill="accent6" w:themeFillTint="33"/>
          </w:tcPr>
          <w:sdt>
            <w:sdtPr>
              <w:rPr>
                <w:rFonts w:asciiTheme="majorHAnsi" w:hAnsiTheme="majorHAnsi" w:cstheme="majorHAnsi"/>
                <w:color w:val="000000" w:themeColor="text1"/>
              </w:rPr>
              <w:id w:val="-1964722000"/>
              <w:placeholder>
                <w:docPart w:val="E196AE4A93FA48F99F4892833569D4F7"/>
              </w:placeholder>
            </w:sdtPr>
            <w:sdtEndPr/>
            <w:sdtContent>
              <w:p w14:paraId="100E385D" w14:textId="77777777" w:rsidR="00A55985" w:rsidRPr="00C75E06" w:rsidRDefault="00A55985" w:rsidP="00E85996">
                <w:pPr>
                  <w:pStyle w:val="NoSpacing"/>
                  <w:rPr>
                    <w:rFonts w:asciiTheme="majorHAnsi" w:hAnsiTheme="majorHAnsi" w:cstheme="majorHAnsi"/>
                    <w:color w:val="000000" w:themeColor="text1"/>
                  </w:rPr>
                </w:pPr>
                <w:r w:rsidRPr="00C75E06">
                  <w:rPr>
                    <w:rFonts w:asciiTheme="majorHAnsi" w:hAnsiTheme="majorHAnsi" w:cstheme="majorHAnsi"/>
                    <w:color w:val="000000" w:themeColor="text1"/>
                  </w:rPr>
                  <w:t>&lt;Staff member e-mail and school contact phone number&gt;</w:t>
                </w:r>
              </w:p>
            </w:sdtContent>
          </w:sdt>
        </w:tc>
      </w:tr>
    </w:tbl>
    <w:p w14:paraId="001EF4C0" w14:textId="77777777" w:rsidR="00A3391E" w:rsidRPr="00A55985" w:rsidRDefault="00A3391E" w:rsidP="00A55985"/>
    <w:sectPr w:rsidR="00A3391E" w:rsidRPr="00A55985" w:rsidSect="00040475">
      <w:headerReference w:type="default" r:id="rId17"/>
      <w:footerReference w:type="default" r:id="rId18"/>
      <w:headerReference w:type="first" r:id="rId19"/>
      <w:footerReference w:type="first" r:id="rId20"/>
      <w:pgSz w:w="11907" w:h="16839" w:code="9"/>
      <w:pgMar w:top="2381" w:right="2239" w:bottom="2257" w:left="1021" w:header="0" w:footer="720" w:gutter="0"/>
      <w:cols w:space="36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6B8B1F" w14:textId="77777777" w:rsidR="002669B3" w:rsidRDefault="002669B3">
      <w:pPr>
        <w:spacing w:after="0" w:line="240" w:lineRule="auto"/>
      </w:pPr>
      <w:r>
        <w:separator/>
      </w:r>
    </w:p>
  </w:endnote>
  <w:endnote w:type="continuationSeparator" w:id="0">
    <w:p w14:paraId="248DF801" w14:textId="77777777" w:rsidR="002669B3" w:rsidRDefault="002669B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Monotype Corsiva">
    <w:panose1 w:val="03010101010201010101"/>
    <w:charset w:val="00"/>
    <w:family w:val="script"/>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inionPro-Regular">
    <w:panose1 w:val="00000000000000000000"/>
    <w:charset w:val="4D"/>
    <w:family w:val="auto"/>
    <w:notTrueType/>
    <w:pitch w:val="default"/>
    <w:sig w:usb0="00000003" w:usb1="00000000" w:usb2="00000000" w:usb3="00000000" w:csb0="00000001" w:csb1="00000000"/>
  </w:font>
  <w:font w:name="Inter-Medium">
    <w:panose1 w:val="00000000000000000000"/>
    <w:charset w:val="4D"/>
    <w:family w:val="auto"/>
    <w:notTrueType/>
    <w:pitch w:val="default"/>
    <w:sig w:usb0="00000003" w:usb1="00000000" w:usb2="00000000" w:usb3="00000000" w:csb0="00000001" w:csb1="00000000"/>
  </w:font>
  <w:font w:name="Avenir Black">
    <w:altName w:val="Calibri"/>
    <w:charset w:val="4D"/>
    <w:family w:val="swiss"/>
    <w:pitch w:val="variable"/>
    <w:sig w:usb0="800000AF" w:usb1="5000204A" w:usb2="00000000" w:usb3="00000000" w:csb0="0000009B" w:csb1="00000000"/>
  </w:font>
  <w:font w:name="NHaasGroteskDSPro-55Rg">
    <w:altName w:val="Calibri"/>
    <w:panose1 w:val="00000000000000000000"/>
    <w:charset w:val="4D"/>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DA2438" w14:textId="610F367B" w:rsidR="00C87F32" w:rsidRDefault="00A3391E" w:rsidP="00C87F32">
    <w:pPr>
      <w:pStyle w:val="Footer"/>
      <w:tabs>
        <w:tab w:val="clear" w:pos="4320"/>
        <w:tab w:val="clear" w:pos="8640"/>
        <w:tab w:val="left" w:pos="5920"/>
      </w:tabs>
    </w:pPr>
    <w:r>
      <w:rPr>
        <w:noProof/>
      </w:rPr>
      <w:drawing>
        <wp:anchor distT="0" distB="0" distL="114300" distR="114300" simplePos="0" relativeHeight="251674624" behindDoc="1" locked="0" layoutInCell="1" allowOverlap="1" wp14:anchorId="1FAA0851" wp14:editId="76AA9C5C">
          <wp:simplePos x="0" y="0"/>
          <wp:positionH relativeFrom="column">
            <wp:posOffset>5600700</wp:posOffset>
          </wp:positionH>
          <wp:positionV relativeFrom="paragraph">
            <wp:posOffset>-850900</wp:posOffset>
          </wp:positionV>
          <wp:extent cx="833755" cy="1157605"/>
          <wp:effectExtent l="0" t="0" r="4445" b="0"/>
          <wp:wrapTight wrapText="bothSides">
            <wp:wrapPolygon edited="0">
              <wp:start x="0" y="0"/>
              <wp:lineTo x="0" y="11612"/>
              <wp:lineTo x="658" y="15640"/>
              <wp:lineTo x="3948" y="19195"/>
              <wp:lineTo x="8554" y="21091"/>
              <wp:lineTo x="8883" y="21327"/>
              <wp:lineTo x="12503" y="21327"/>
              <wp:lineTo x="12832" y="21091"/>
              <wp:lineTo x="17438" y="19195"/>
              <wp:lineTo x="20728" y="15403"/>
              <wp:lineTo x="21386" y="11612"/>
              <wp:lineTo x="21386" y="0"/>
              <wp:lineTo x="0" y="0"/>
            </wp:wrapPolygon>
          </wp:wrapTight>
          <wp:docPr id="1280339832" name="Graphic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1020782" name="Graphic 701020782"/>
                  <pic:cNvPicPr/>
                </pic:nvPicPr>
                <pic:blipFill rotWithShape="1">
                  <a:blip r:embed="rId1">
                    <a:extLst>
                      <a:ext uri="{96DAC541-7B7A-43D3-8B79-37D633B846F1}">
                        <asvg:svgBlip xmlns:asvg="http://schemas.microsoft.com/office/drawing/2016/SVG/main" r:embed="rId2"/>
                      </a:ext>
                    </a:extLst>
                  </a:blip>
                  <a:srcRect l="23579" t="19596" r="23318" b="20093"/>
                  <a:stretch>
                    <a:fillRect/>
                  </a:stretch>
                </pic:blipFill>
                <pic:spPr bwMode="auto">
                  <a:xfrm>
                    <a:off x="0" y="0"/>
                    <a:ext cx="833755" cy="115760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C87F32">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B8C07" w14:textId="0B6434AB" w:rsidR="00244C8C" w:rsidRDefault="00DC7921" w:rsidP="00B70C28">
    <w:pPr>
      <w:pStyle w:val="Footer"/>
      <w:tabs>
        <w:tab w:val="clear" w:pos="8640"/>
        <w:tab w:val="right" w:pos="8222"/>
      </w:tabs>
    </w:pPr>
    <w:r>
      <w:rPr>
        <w:noProof/>
      </w:rPr>
      <w:drawing>
        <wp:anchor distT="0" distB="0" distL="114300" distR="114300" simplePos="0" relativeHeight="251669504" behindDoc="1" locked="0" layoutInCell="1" allowOverlap="1" wp14:anchorId="00FEC4CB" wp14:editId="3988A6A8">
          <wp:simplePos x="0" y="0"/>
          <wp:positionH relativeFrom="column">
            <wp:posOffset>5600065</wp:posOffset>
          </wp:positionH>
          <wp:positionV relativeFrom="page">
            <wp:posOffset>9073515</wp:posOffset>
          </wp:positionV>
          <wp:extent cx="833755" cy="1157605"/>
          <wp:effectExtent l="0" t="0" r="4445" b="0"/>
          <wp:wrapTight wrapText="bothSides">
            <wp:wrapPolygon edited="0">
              <wp:start x="0" y="0"/>
              <wp:lineTo x="0" y="11612"/>
              <wp:lineTo x="658" y="15640"/>
              <wp:lineTo x="3948" y="19195"/>
              <wp:lineTo x="8554" y="21091"/>
              <wp:lineTo x="8883" y="21327"/>
              <wp:lineTo x="12503" y="21327"/>
              <wp:lineTo x="12832" y="21091"/>
              <wp:lineTo x="17438" y="19195"/>
              <wp:lineTo x="20728" y="15403"/>
              <wp:lineTo x="21386" y="11612"/>
              <wp:lineTo x="21386" y="0"/>
              <wp:lineTo x="0" y="0"/>
            </wp:wrapPolygon>
          </wp:wrapTight>
          <wp:docPr id="701020782" name="Graphic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1020782" name="Graphic 701020782"/>
                  <pic:cNvPicPr/>
                </pic:nvPicPr>
                <pic:blipFill rotWithShape="1">
                  <a:blip r:embed="rId1">
                    <a:extLst>
                      <a:ext uri="{96DAC541-7B7A-43D3-8B79-37D633B846F1}">
                        <asvg:svgBlip xmlns:asvg="http://schemas.microsoft.com/office/drawing/2016/SVG/main" r:embed="rId2"/>
                      </a:ext>
                    </a:extLst>
                  </a:blip>
                  <a:srcRect l="23579" t="19596" r="23318" b="20093"/>
                  <a:stretch>
                    <a:fillRect/>
                  </a:stretch>
                </pic:blipFill>
                <pic:spPr bwMode="auto">
                  <a:xfrm>
                    <a:off x="0" y="0"/>
                    <a:ext cx="833755" cy="115760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0E8FB6" w14:textId="77777777" w:rsidR="002669B3" w:rsidRDefault="002669B3">
      <w:pPr>
        <w:spacing w:after="0" w:line="240" w:lineRule="auto"/>
      </w:pPr>
      <w:r>
        <w:separator/>
      </w:r>
    </w:p>
  </w:footnote>
  <w:footnote w:type="continuationSeparator" w:id="0">
    <w:p w14:paraId="70DE8CFC" w14:textId="77777777" w:rsidR="002669B3" w:rsidRDefault="002669B3">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4A405E" w14:textId="092F6942" w:rsidR="00717F19" w:rsidRDefault="00A3391E" w:rsidP="006D5EC7">
    <w:pPr>
      <w:spacing w:after="0"/>
      <w:ind w:hanging="1134"/>
      <w:jc w:val="center"/>
      <w:rPr>
        <w:color w:val="FFFFFF" w:themeColor="background2"/>
      </w:rPr>
    </w:pPr>
    <w:r>
      <w:rPr>
        <w:noProof/>
      </w:rPr>
      <w:drawing>
        <wp:anchor distT="0" distB="0" distL="114300" distR="114300" simplePos="0" relativeHeight="251676672" behindDoc="1" locked="0" layoutInCell="1" allowOverlap="1" wp14:anchorId="7AE5BB53" wp14:editId="12562236">
          <wp:simplePos x="0" y="0"/>
          <wp:positionH relativeFrom="column">
            <wp:posOffset>-25400</wp:posOffset>
          </wp:positionH>
          <wp:positionV relativeFrom="page">
            <wp:posOffset>482600</wp:posOffset>
          </wp:positionV>
          <wp:extent cx="2390140" cy="661670"/>
          <wp:effectExtent l="0" t="0" r="0" b="0"/>
          <wp:wrapTight wrapText="bothSides">
            <wp:wrapPolygon edited="0">
              <wp:start x="0" y="0"/>
              <wp:lineTo x="0" y="18656"/>
              <wp:lineTo x="4017" y="21144"/>
              <wp:lineTo x="21462" y="21144"/>
              <wp:lineTo x="21462" y="19900"/>
              <wp:lineTo x="21348" y="10365"/>
              <wp:lineTo x="20888" y="6633"/>
              <wp:lineTo x="21462" y="1244"/>
              <wp:lineTo x="21462" y="0"/>
              <wp:lineTo x="0" y="0"/>
            </wp:wrapPolygon>
          </wp:wrapTight>
          <wp:docPr id="74996193" name="Picture 1" descr="A black text on a blac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44888" name="Picture 1" descr="A black text on a black background&#10;&#10;AI-generated content may be incorrect."/>
                  <pic:cNvPicPr/>
                </pic:nvPicPr>
                <pic:blipFill rotWithShape="1">
                  <a:blip r:embed="rId1">
                    <a:extLst>
                      <a:ext uri="{28A0092B-C50C-407E-A947-70E740481C1C}">
                        <a14:useLocalDpi xmlns:a14="http://schemas.microsoft.com/office/drawing/2010/main" val="0"/>
                      </a:ext>
                    </a:extLst>
                  </a:blip>
                  <a:srcRect l="12676" t="28101" r="12412" b="26823"/>
                  <a:stretch>
                    <a:fillRect/>
                  </a:stretch>
                </pic:blipFill>
                <pic:spPr bwMode="auto">
                  <a:xfrm>
                    <a:off x="0" y="0"/>
                    <a:ext cx="2390140" cy="6616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CB67E" w14:textId="10723A33" w:rsidR="00244C8C" w:rsidRDefault="00A3391E" w:rsidP="00B70C28">
    <w:pPr>
      <w:pStyle w:val="Header"/>
      <w:tabs>
        <w:tab w:val="left" w:pos="0"/>
        <w:tab w:val="left" w:pos="8222"/>
      </w:tabs>
      <w:ind w:hanging="1134"/>
    </w:pPr>
    <w:r>
      <w:rPr>
        <w:noProof/>
      </w:rPr>
      <w:drawing>
        <wp:anchor distT="0" distB="0" distL="114300" distR="114300" simplePos="0" relativeHeight="251672576" behindDoc="1" locked="0" layoutInCell="1" allowOverlap="1" wp14:anchorId="081D242A" wp14:editId="5868FBA4">
          <wp:simplePos x="0" y="0"/>
          <wp:positionH relativeFrom="column">
            <wp:posOffset>-20320</wp:posOffset>
          </wp:positionH>
          <wp:positionV relativeFrom="page">
            <wp:posOffset>488315</wp:posOffset>
          </wp:positionV>
          <wp:extent cx="2390140" cy="661670"/>
          <wp:effectExtent l="0" t="0" r="0" b="0"/>
          <wp:wrapTight wrapText="bothSides">
            <wp:wrapPolygon edited="0">
              <wp:start x="0" y="0"/>
              <wp:lineTo x="0" y="18656"/>
              <wp:lineTo x="4017" y="21144"/>
              <wp:lineTo x="21462" y="21144"/>
              <wp:lineTo x="21462" y="19900"/>
              <wp:lineTo x="21348" y="10365"/>
              <wp:lineTo x="20888" y="6633"/>
              <wp:lineTo x="21462" y="1244"/>
              <wp:lineTo x="21462" y="0"/>
              <wp:lineTo x="0" y="0"/>
            </wp:wrapPolygon>
          </wp:wrapTight>
          <wp:docPr id="1039644888" name="Picture 1" descr="A black text on a black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644888" name="Picture 1" descr="A black text on a black background&#10;&#10;AI-generated content may be incorrect."/>
                  <pic:cNvPicPr/>
                </pic:nvPicPr>
                <pic:blipFill rotWithShape="1">
                  <a:blip r:embed="rId1">
                    <a:extLst>
                      <a:ext uri="{28A0092B-C50C-407E-A947-70E740481C1C}">
                        <a14:useLocalDpi xmlns:a14="http://schemas.microsoft.com/office/drawing/2010/main" val="0"/>
                      </a:ext>
                    </a:extLst>
                  </a:blip>
                  <a:srcRect l="12676" t="28101" r="12412" b="26823"/>
                  <a:stretch>
                    <a:fillRect/>
                  </a:stretch>
                </pic:blipFill>
                <pic:spPr bwMode="auto">
                  <a:xfrm>
                    <a:off x="0" y="0"/>
                    <a:ext cx="2390140" cy="6616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6657A8">
      <w:rPr>
        <w:noProof/>
      </w:rPr>
      <mc:AlternateContent>
        <mc:Choice Requires="wps">
          <w:drawing>
            <wp:anchor distT="0" distB="0" distL="114300" distR="114300" simplePos="0" relativeHeight="251668480" behindDoc="0" locked="0" layoutInCell="1" allowOverlap="1" wp14:anchorId="2F9F3CEF" wp14:editId="568A720F">
              <wp:simplePos x="0" y="0"/>
              <wp:positionH relativeFrom="column">
                <wp:posOffset>5396865</wp:posOffset>
              </wp:positionH>
              <wp:positionV relativeFrom="paragraph">
                <wp:posOffset>477520</wp:posOffset>
              </wp:positionV>
              <wp:extent cx="1036320" cy="574675"/>
              <wp:effectExtent l="0" t="0" r="5080" b="0"/>
              <wp:wrapNone/>
              <wp:docPr id="1943210834" name="Text Box 2"/>
              <wp:cNvGraphicFramePr/>
              <a:graphic xmlns:a="http://schemas.openxmlformats.org/drawingml/2006/main">
                <a:graphicData uri="http://schemas.microsoft.com/office/word/2010/wordprocessingShape">
                  <wps:wsp>
                    <wps:cNvSpPr txBox="1"/>
                    <wps:spPr>
                      <a:xfrm>
                        <a:off x="0" y="0"/>
                        <a:ext cx="1036320" cy="574675"/>
                      </a:xfrm>
                      <a:prstGeom prst="rect">
                        <a:avLst/>
                      </a:prstGeom>
                      <a:solidFill>
                        <a:schemeClr val="lt1"/>
                      </a:solidFill>
                      <a:ln w="6350">
                        <a:noFill/>
                      </a:ln>
                    </wps:spPr>
                    <wps:txbx>
                      <w:txbxContent>
                        <w:p w14:paraId="06E953F3" w14:textId="4CD16E70" w:rsidR="003B7B04" w:rsidRPr="003B7B04" w:rsidRDefault="003B7B04" w:rsidP="00B70C28">
                          <w:pPr>
                            <w:pStyle w:val="BasicParagraph"/>
                            <w:tabs>
                              <w:tab w:val="left" w:pos="851"/>
                              <w:tab w:val="left" w:pos="1583"/>
                            </w:tabs>
                            <w:suppressAutoHyphens/>
                            <w:rPr>
                              <w:rFonts w:ascii="NHaasGroteskDSPro-55Rg" w:hAnsi="NHaasGroteskDSPro-55Rg" w:cs="NHaasGroteskDSPro-55Rg"/>
                              <w:spacing w:val="2"/>
                              <w:sz w:val="16"/>
                              <w:szCs w:val="16"/>
                            </w:rPr>
                          </w:pPr>
                          <w:r w:rsidRPr="003B7B04">
                            <w:rPr>
                              <w:rFonts w:ascii="NHaasGroteskDSPro-55Rg" w:hAnsi="NHaasGroteskDSPro-55Rg" w:cs="NHaasGroteskDSPro-55Rg"/>
                              <w:spacing w:val="2"/>
                              <w:sz w:val="16"/>
                              <w:szCs w:val="16"/>
                            </w:rPr>
                            <w:t>University of Warwick</w:t>
                          </w:r>
                          <w:r w:rsidRPr="003B7B04">
                            <w:rPr>
                              <w:rFonts w:ascii="NHaasGroteskDSPro-55Rg" w:hAnsi="NHaasGroteskDSPro-55Rg" w:cs="NHaasGroteskDSPro-55Rg"/>
                              <w:spacing w:val="2"/>
                              <w:sz w:val="16"/>
                              <w:szCs w:val="16"/>
                            </w:rPr>
                            <w:br/>
                            <w:t>Coventry</w:t>
                          </w:r>
                          <w:r w:rsidRPr="003B7B04">
                            <w:rPr>
                              <w:rFonts w:ascii="NHaasGroteskDSPro-55Rg" w:hAnsi="NHaasGroteskDSPro-55Rg" w:cs="NHaasGroteskDSPro-55Rg"/>
                              <w:spacing w:val="2"/>
                              <w:sz w:val="16"/>
                              <w:szCs w:val="16"/>
                            </w:rPr>
                            <w:br/>
                            <w:t>CV4 7AL, UK</w:t>
                          </w:r>
                        </w:p>
                      </w:txbxContent>
                    </wps:txbx>
                    <wps:bodyPr rot="0" spcFirstLastPara="0" vertOverflow="overflow" horzOverflow="overflow" vert="horz" wrap="square" lIns="36000" tIns="0" rIns="36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F9F3CEF" id="_x0000_t202" coordsize="21600,21600" o:spt="202" path="m,l,21600r21600,l21600,xe">
              <v:stroke joinstyle="miter"/>
              <v:path gradientshapeok="t" o:connecttype="rect"/>
            </v:shapetype>
            <v:shape id="Text Box 2" o:spid="_x0000_s1026" type="#_x0000_t202" style="position:absolute;margin-left:424.95pt;margin-top:37.6pt;width:81.6pt;height:45.2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0RsZJwIAAEwEAAAOAAAAZHJzL2Uyb0RvYy54bWysVFFv2yAQfp+0/4B4X+wkS1pZcaosVaZJ&#10;UVspnfpMMMSWgGNAYme/fgd2mq7b07QXfHDHd3fffXhx12lFTsL5BkxJx6OcEmE4VI05lPT78+bT&#10;LSU+MFMxBUaU9Cw8vVt+/LBobSEmUIOqhCMIYnzR2pLWIdgiyzyvhWZ+BFYYdEpwmgXcukNWOdYi&#10;ulbZJM/nWQuusg648B5P73snXSZ8KQUPj1J6EYgqKdYW0urSuo9rtlyw4uCYrRs+lMH+oQrNGoNJ&#10;X6HuWWDk6Jo/oHTDHXiQYcRBZyBlw0XqAbsZ5++62dXMitQLkuPtK03+/8Hyh9POPjkSui/Q4QAj&#10;Ia31hcfD2E8nnY5frJSgHyk8v9ImukB4vJRP59MJujj6Zjef5zezCJNdb1vnw1cBmkSjpA7Hkthi&#10;p60PfeglJCbzoJpq0yiVNlEKYq0cOTEcogqpRgT/LUoZ0pZ0Pp3lCdhAvN4jK4O1XHuKVuj23dDo&#10;Hqoz9u+gl4a3fNNgkVvmwxNzqAXsC/UdHnGRCjAJDBYlNbiffzuP8Tgi9FLSorZK6n8cmROUqG8G&#10;hzed53kUY9qg4d6e7i+n5qjXgB2P8QVZnswYG9TFlA70C8p/FbOhixmOOUsaLuY69ErH58PFapWC&#10;UHaWha3ZWR6hI8OR+ufuhTk7zCfgZB/goj5WvBtTHxtvGlgdA8gmzTAS27M58I2STSoYnld8E2/3&#10;Ker6E1j+AgAA//8DAFBLAwQUAAYACAAAACEAH/aFGeMAAAALAQAADwAAAGRycy9kb3ducmV2Lnht&#10;bEyPwU7CQBCG7ya+w2ZMvBjZFqSU2i1REi6GiKAPsHSHtro723YXKG/vctLbTObLP9+fLwaj2Ql7&#10;11gSEI8iYEilVQ1VAr4+V48pMOclKaktoYALOlgUtze5zJQ90xZPO1+xEEIukwJq79uMc1fWaKQb&#10;2RYp3A62N9KHta+46uU5hBvNx1GUcCMbCh9q2eKyxvJndzQC2kvSbb7TTr9NVg/vy/Xh9WPTbYW4&#10;vxtenoF5HPwfDFf9oA5FcNrbIynHtID0aT4PqIDZdAzsCkTxJAa2D1MynQEvcv6/Q/ELAAD//wMA&#10;UEsBAi0AFAAGAAgAAAAhALaDOJL+AAAA4QEAABMAAAAAAAAAAAAAAAAAAAAAAFtDb250ZW50X1R5&#10;cGVzXS54bWxQSwECLQAUAAYACAAAACEAOP0h/9YAAACUAQAACwAAAAAAAAAAAAAAAAAvAQAAX3Jl&#10;bHMvLnJlbHNQSwECLQAUAAYACAAAACEAtdEbGScCAABMBAAADgAAAAAAAAAAAAAAAAAuAgAAZHJz&#10;L2Uyb0RvYy54bWxQSwECLQAUAAYACAAAACEAH/aFGeMAAAALAQAADwAAAAAAAAAAAAAAAACBBAAA&#10;ZHJzL2Rvd25yZXYueG1sUEsFBgAAAAAEAAQA8wAAAJEFAAAAAA==&#10;" fillcolor="white [3201]" stroked="f" strokeweight=".5pt">
              <v:textbox inset="1mm,0,1mm,0">
                <w:txbxContent>
                  <w:p w14:paraId="06E953F3" w14:textId="4CD16E70" w:rsidR="003B7B04" w:rsidRPr="003B7B04" w:rsidRDefault="003B7B04" w:rsidP="00B70C28">
                    <w:pPr>
                      <w:pStyle w:val="BasicParagraph"/>
                      <w:tabs>
                        <w:tab w:val="left" w:pos="851"/>
                        <w:tab w:val="left" w:pos="1583"/>
                      </w:tabs>
                      <w:suppressAutoHyphens/>
                      <w:rPr>
                        <w:rFonts w:ascii="NHaasGroteskDSPro-55Rg" w:hAnsi="NHaasGroteskDSPro-55Rg" w:cs="NHaasGroteskDSPro-55Rg"/>
                        <w:spacing w:val="2"/>
                        <w:sz w:val="16"/>
                        <w:szCs w:val="16"/>
                      </w:rPr>
                    </w:pPr>
                    <w:r w:rsidRPr="003B7B04">
                      <w:rPr>
                        <w:rFonts w:ascii="NHaasGroteskDSPro-55Rg" w:hAnsi="NHaasGroteskDSPro-55Rg" w:cs="NHaasGroteskDSPro-55Rg"/>
                        <w:spacing w:val="2"/>
                        <w:sz w:val="16"/>
                        <w:szCs w:val="16"/>
                      </w:rPr>
                      <w:t>University of Warwick</w:t>
                    </w:r>
                    <w:r w:rsidRPr="003B7B04">
                      <w:rPr>
                        <w:rFonts w:ascii="NHaasGroteskDSPro-55Rg" w:hAnsi="NHaasGroteskDSPro-55Rg" w:cs="NHaasGroteskDSPro-55Rg"/>
                        <w:spacing w:val="2"/>
                        <w:sz w:val="16"/>
                        <w:szCs w:val="16"/>
                      </w:rPr>
                      <w:br/>
                      <w:t>Coventry</w:t>
                    </w:r>
                    <w:r w:rsidRPr="003B7B04">
                      <w:rPr>
                        <w:rFonts w:ascii="NHaasGroteskDSPro-55Rg" w:hAnsi="NHaasGroteskDSPro-55Rg" w:cs="NHaasGroteskDSPro-55Rg"/>
                        <w:spacing w:val="2"/>
                        <w:sz w:val="16"/>
                        <w:szCs w:val="16"/>
                      </w:rPr>
                      <w:br/>
                      <w:t>CV4 7AL, UK</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E0C0C54A"/>
    <w:lvl w:ilvl="0">
      <w:start w:val="1"/>
      <w:numFmt w:val="bullet"/>
      <w:pStyle w:val="ListBullet5"/>
      <w:lvlText w:val="○"/>
      <w:lvlJc w:val="left"/>
      <w:pPr>
        <w:ind w:left="1800" w:hanging="360"/>
      </w:pPr>
      <w:rPr>
        <w:rFonts w:ascii="Monotype Corsiva" w:hAnsi="Monotype Corsiva" w:hint="default"/>
        <w:color w:val="FFC233" w:themeColor="accent3"/>
      </w:rPr>
    </w:lvl>
  </w:abstractNum>
  <w:abstractNum w:abstractNumId="1" w15:restartNumberingAfterBreak="0">
    <w:nsid w:val="FFFFFF81"/>
    <w:multiLevelType w:val="singleLevel"/>
    <w:tmpl w:val="9A8A1DFA"/>
    <w:lvl w:ilvl="0">
      <w:start w:val="1"/>
      <w:numFmt w:val="bullet"/>
      <w:pStyle w:val="ListBullet4"/>
      <w:lvlText w:val=""/>
      <w:lvlJc w:val="left"/>
      <w:pPr>
        <w:ind w:left="1440" w:hanging="360"/>
      </w:pPr>
      <w:rPr>
        <w:rFonts w:ascii="Symbol" w:hAnsi="Symbol" w:hint="default"/>
        <w:color w:val="FFC233" w:themeColor="accent3"/>
      </w:rPr>
    </w:lvl>
  </w:abstractNum>
  <w:abstractNum w:abstractNumId="2" w15:restartNumberingAfterBreak="0">
    <w:nsid w:val="FFFFFF82"/>
    <w:multiLevelType w:val="singleLevel"/>
    <w:tmpl w:val="4AAC3C4A"/>
    <w:lvl w:ilvl="0">
      <w:start w:val="1"/>
      <w:numFmt w:val="bullet"/>
      <w:pStyle w:val="ListBullet3"/>
      <w:lvlText w:val=""/>
      <w:lvlJc w:val="left"/>
      <w:pPr>
        <w:ind w:left="1080" w:hanging="360"/>
      </w:pPr>
      <w:rPr>
        <w:rFonts w:ascii="Symbol" w:hAnsi="Symbol" w:hint="default"/>
        <w:color w:val="7ECBB6" w:themeColor="accent1"/>
      </w:rPr>
    </w:lvl>
  </w:abstractNum>
  <w:abstractNum w:abstractNumId="3" w15:restartNumberingAfterBreak="0">
    <w:nsid w:val="FFFFFF83"/>
    <w:multiLevelType w:val="singleLevel"/>
    <w:tmpl w:val="3EFA84BC"/>
    <w:lvl w:ilvl="0">
      <w:start w:val="1"/>
      <w:numFmt w:val="bullet"/>
      <w:pStyle w:val="ListBullet2"/>
      <w:lvlText w:val=""/>
      <w:lvlJc w:val="left"/>
      <w:pPr>
        <w:ind w:left="720" w:hanging="360"/>
      </w:pPr>
      <w:rPr>
        <w:rFonts w:ascii="Symbol" w:hAnsi="Symbol" w:hint="default"/>
        <w:color w:val="7ECBB6" w:themeColor="accent1"/>
      </w:rPr>
    </w:lvl>
  </w:abstractNum>
  <w:abstractNum w:abstractNumId="4" w15:restartNumberingAfterBreak="0">
    <w:nsid w:val="FFFFFF89"/>
    <w:multiLevelType w:val="singleLevel"/>
    <w:tmpl w:val="3932A106"/>
    <w:lvl w:ilvl="0">
      <w:start w:val="1"/>
      <w:numFmt w:val="bullet"/>
      <w:pStyle w:val="ListBullet"/>
      <w:lvlText w:val=""/>
      <w:lvlJc w:val="left"/>
      <w:pPr>
        <w:ind w:left="360" w:hanging="360"/>
      </w:pPr>
      <w:rPr>
        <w:rFonts w:ascii="Symbol" w:hAnsi="Symbol" w:hint="default"/>
        <w:color w:val="7ECBB6" w:themeColor="accent1"/>
      </w:rPr>
    </w:lvl>
  </w:abstractNum>
  <w:abstractNum w:abstractNumId="5" w15:restartNumberingAfterBreak="0">
    <w:nsid w:val="07E92206"/>
    <w:multiLevelType w:val="hybridMultilevel"/>
    <w:tmpl w:val="DF16F312"/>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6" w15:restartNumberingAfterBreak="0">
    <w:nsid w:val="115A6E71"/>
    <w:multiLevelType w:val="hybridMultilevel"/>
    <w:tmpl w:val="82C084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3BC2A77"/>
    <w:multiLevelType w:val="hybridMultilevel"/>
    <w:tmpl w:val="83D2A6B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39C14F0F"/>
    <w:multiLevelType w:val="hybridMultilevel"/>
    <w:tmpl w:val="9200B56E"/>
    <w:lvl w:ilvl="0" w:tplc="1F9C0984">
      <w:start w:val="1"/>
      <w:numFmt w:val="lowerLetter"/>
      <w:lvlText w:val="%1)"/>
      <w:lvlJc w:val="left"/>
      <w:pPr>
        <w:ind w:left="720" w:hanging="360"/>
      </w:pPr>
      <w:rPr>
        <w:rFonts w:hint="default"/>
        <w:b/>
        <w:bCs/>
        <w:color w:val="441D56"/>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B925C33"/>
    <w:multiLevelType w:val="hybridMultilevel"/>
    <w:tmpl w:val="9D14B1B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386955546">
    <w:abstractNumId w:val="4"/>
  </w:num>
  <w:num w:numId="2" w16cid:durableId="1965035927">
    <w:abstractNumId w:val="3"/>
  </w:num>
  <w:num w:numId="3" w16cid:durableId="984890122">
    <w:abstractNumId w:val="2"/>
  </w:num>
  <w:num w:numId="4" w16cid:durableId="717977578">
    <w:abstractNumId w:val="1"/>
  </w:num>
  <w:num w:numId="5" w16cid:durableId="1671789234">
    <w:abstractNumId w:val="0"/>
  </w:num>
  <w:num w:numId="6" w16cid:durableId="1520704059">
    <w:abstractNumId w:val="9"/>
  </w:num>
  <w:num w:numId="7" w16cid:durableId="385764976">
    <w:abstractNumId w:val="6"/>
  </w:num>
  <w:num w:numId="8" w16cid:durableId="1363245654">
    <w:abstractNumId w:val="5"/>
  </w:num>
  <w:num w:numId="9" w16cid:durableId="1640456223">
    <w:abstractNumId w:val="8"/>
  </w:num>
  <w:num w:numId="10" w16cid:durableId="1132018303">
    <w:abstractNumId w:val="7"/>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ocumentProtection w:edit="forms" w:enforcement="1"/>
  <w:defaultTabStop w:val="720"/>
  <w:drawingGridHorizontalSpacing w:val="110"/>
  <w:displayHorizontalDrawingGridEvery w:val="2"/>
  <w:doNotShadeFormData/>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96ED7"/>
    <w:rsid w:val="00014A16"/>
    <w:rsid w:val="00020213"/>
    <w:rsid w:val="00040475"/>
    <w:rsid w:val="000B6487"/>
    <w:rsid w:val="000C30E7"/>
    <w:rsid w:val="000C60E8"/>
    <w:rsid w:val="000F443B"/>
    <w:rsid w:val="00127246"/>
    <w:rsid w:val="00127EDB"/>
    <w:rsid w:val="001A6F1B"/>
    <w:rsid w:val="001B14A3"/>
    <w:rsid w:val="001E65D0"/>
    <w:rsid w:val="002314BA"/>
    <w:rsid w:val="00244C8C"/>
    <w:rsid w:val="00250E02"/>
    <w:rsid w:val="002669B3"/>
    <w:rsid w:val="002771EC"/>
    <w:rsid w:val="002E76F2"/>
    <w:rsid w:val="00307673"/>
    <w:rsid w:val="00307F9D"/>
    <w:rsid w:val="00351DD5"/>
    <w:rsid w:val="00366AF8"/>
    <w:rsid w:val="003B7B04"/>
    <w:rsid w:val="003D3FD5"/>
    <w:rsid w:val="00406882"/>
    <w:rsid w:val="004417CF"/>
    <w:rsid w:val="004934AC"/>
    <w:rsid w:val="004E7760"/>
    <w:rsid w:val="00581A0A"/>
    <w:rsid w:val="005F11B1"/>
    <w:rsid w:val="00607722"/>
    <w:rsid w:val="00613954"/>
    <w:rsid w:val="00637493"/>
    <w:rsid w:val="006456FC"/>
    <w:rsid w:val="006657A8"/>
    <w:rsid w:val="00696ED7"/>
    <w:rsid w:val="006D58CA"/>
    <w:rsid w:val="006D5EC7"/>
    <w:rsid w:val="006E2822"/>
    <w:rsid w:val="006E7C9A"/>
    <w:rsid w:val="006F5350"/>
    <w:rsid w:val="00717F19"/>
    <w:rsid w:val="007265AF"/>
    <w:rsid w:val="007C7342"/>
    <w:rsid w:val="007E06DE"/>
    <w:rsid w:val="008012E6"/>
    <w:rsid w:val="008206F9"/>
    <w:rsid w:val="00842113"/>
    <w:rsid w:val="008928BD"/>
    <w:rsid w:val="008A08C8"/>
    <w:rsid w:val="00901A40"/>
    <w:rsid w:val="00995FEA"/>
    <w:rsid w:val="009E2872"/>
    <w:rsid w:val="009E2BE8"/>
    <w:rsid w:val="00A3391E"/>
    <w:rsid w:val="00A3595D"/>
    <w:rsid w:val="00A542CB"/>
    <w:rsid w:val="00A553D4"/>
    <w:rsid w:val="00A55985"/>
    <w:rsid w:val="00AD67F4"/>
    <w:rsid w:val="00B02B09"/>
    <w:rsid w:val="00B2529B"/>
    <w:rsid w:val="00B26997"/>
    <w:rsid w:val="00B648F2"/>
    <w:rsid w:val="00B70C28"/>
    <w:rsid w:val="00B76473"/>
    <w:rsid w:val="00B85E64"/>
    <w:rsid w:val="00B93B6B"/>
    <w:rsid w:val="00B9729A"/>
    <w:rsid w:val="00BE0F94"/>
    <w:rsid w:val="00C12E39"/>
    <w:rsid w:val="00C14539"/>
    <w:rsid w:val="00C43329"/>
    <w:rsid w:val="00C75E06"/>
    <w:rsid w:val="00C87F32"/>
    <w:rsid w:val="00CF2D08"/>
    <w:rsid w:val="00D5318D"/>
    <w:rsid w:val="00D74393"/>
    <w:rsid w:val="00D85090"/>
    <w:rsid w:val="00DC7921"/>
    <w:rsid w:val="00E453F0"/>
    <w:rsid w:val="00EB204B"/>
    <w:rsid w:val="00ED43FA"/>
    <w:rsid w:val="00ED6DD4"/>
    <w:rsid w:val="00F025A6"/>
    <w:rsid w:val="00F16329"/>
    <w:rsid w:val="00F45458"/>
    <w:rsid w:val="00FD3D57"/>
    <w:rsid w:val="041D0ABF"/>
    <w:rsid w:val="1C40DA2C"/>
    <w:rsid w:val="23851701"/>
    <w:rsid w:val="3A2548B7"/>
    <w:rsid w:val="3CE3B2E2"/>
    <w:rsid w:val="56EC79CA"/>
    <w:rsid w:val="5A85530E"/>
    <w:rsid w:val="63B9E5C6"/>
  </w:rsids>
  <m:mathPr>
    <m:mathFont m:val="Cambria Math"/>
    <m:brkBin m:val="before"/>
    <m:brkBinSub m:val="--"/>
    <m:smallFrac m:val="0"/>
    <m:dispDef/>
    <m:lMargin m:val="0"/>
    <m:rMargin m:val="0"/>
    <m:defJc m:val="centerGroup"/>
    <m:wrapIndent m:val="1440"/>
    <m:intLim m:val="subSup"/>
    <m:naryLim m:val="undOvr"/>
  </m:mathPr>
  <w:attachedSchema w:val="urn:DocumentPartTemplate"/>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CF11DE"/>
  <w15:docId w15:val="{3FEDCF69-8A22-874F-AECC-301DE0B638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36"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6" w:unhideWhenUsed="1"/>
    <w:lsdException w:name="List Bullet 3" w:semiHidden="1" w:uiPriority="36" w:unhideWhenUsed="1"/>
    <w:lsdException w:name="List Bullet 4" w:semiHidden="1" w:uiPriority="36" w:unhideWhenUsed="1"/>
    <w:lsdException w:name="List Bullet 5" w:semiHidden="1" w:uiPriority="36"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iPriority="5"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4"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4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uiPriority="29" w:qFormat="1"/>
    <w:lsdException w:name="Intense Quote" w:uiPriority="30" w:qFormat="1"/>
    <w:lsdException w:name="Medium List 2 Accent 1" w:uiPriority="41"/>
    <w:lsdException w:name="Medium Grid 1 Accent 1" w:uiPriority="41"/>
    <w:lsdException w:name="Medium Grid 2 Accent 1" w:uiPriority="41"/>
    <w:lsdException w:name="Medium Grid 3 Accent 1" w:uiPriority="41"/>
    <w:lsdException w:name="Dark List Accent 1" w:uiPriority="41"/>
    <w:lsdException w:name="Colorful Shading Accent 1" w:uiPriority="41"/>
    <w:lsdException w:name="Colorful List Accent 1" w:uiPriority="41"/>
    <w:lsdException w:name="Colorful Grid Accent 1" w:uiPriority="41"/>
    <w:lsdException w:name="Light Shading Accent 2" w:uiPriority="42"/>
    <w:lsdException w:name="Light List Accent 2" w:uiPriority="42"/>
    <w:lsdException w:name="Light Grid Accent 2" w:uiPriority="42"/>
    <w:lsdException w:name="Medium Shading 1 Accent 2" w:uiPriority="42"/>
    <w:lsdException w:name="Medium Shading 2 Accent 2" w:uiPriority="42"/>
    <w:lsdException w:name="Medium List 1 Accent 2" w:uiPriority="42"/>
    <w:lsdException w:name="Medium List 2 Accent 2" w:uiPriority="42"/>
    <w:lsdException w:name="Medium Grid 1 Accent 2" w:uiPriority="42"/>
    <w:lsdException w:name="Medium Grid 2 Accent 2" w:uiPriority="42"/>
    <w:lsdException w:name="Medium Grid 3 Accent 2" w:uiPriority="42"/>
    <w:lsdException w:name="Dark List Accent 2" w:uiPriority="42"/>
    <w:lsdException w:name="Colorful Shading Accent 2" w:uiPriority="42"/>
    <w:lsdException w:name="Colorful List Accent 2" w:uiPriority="42"/>
    <w:lsdException w:name="Colorful Grid Accent 2" w:uiPriority="42"/>
    <w:lsdException w:name="Light Shading Accent 3" w:uiPriority="43"/>
    <w:lsdException w:name="Light List Accent 3" w:uiPriority="43"/>
    <w:lsdException w:name="Light Grid Accent 3" w:uiPriority="43"/>
    <w:lsdException w:name="Medium Shading 1 Accent 3" w:uiPriority="43"/>
    <w:lsdException w:name="Medium Shading 2 Accent 3" w:uiPriority="43"/>
    <w:lsdException w:name="Medium List 1 Accent 3" w:uiPriority="43"/>
    <w:lsdException w:name="Medium List 2 Accent 3" w:uiPriority="43"/>
    <w:lsdException w:name="Medium Grid 1 Accent 3" w:uiPriority="43"/>
    <w:lsdException w:name="Medium Grid 2 Accent 3" w:uiPriority="43"/>
    <w:lsdException w:name="Medium Grid 3 Accent 3" w:uiPriority="43"/>
    <w:lsdException w:name="Dark List Accent 3" w:uiPriority="43"/>
    <w:lsdException w:name="Colorful Shading Accent 3" w:uiPriority="43"/>
    <w:lsdException w:name="Colorful List Accent 3" w:uiPriority="43"/>
    <w:lsdException w:name="Colorful Grid Accent 3" w:uiPriority="43"/>
    <w:lsdException w:name="Light Shading Accent 4" w:uiPriority="44"/>
    <w:lsdException w:name="Light List Accent 4" w:uiPriority="44"/>
    <w:lsdException w:name="Light Grid Accent 4" w:uiPriority="44"/>
    <w:lsdException w:name="Medium Shading 1 Accent 4" w:uiPriority="44"/>
    <w:lsdException w:name="Medium Shading 2 Accent 4" w:uiPriority="44"/>
    <w:lsdException w:name="Medium List 1 Accent 4" w:uiPriority="44"/>
    <w:lsdException w:name="Medium List 2 Accent 4" w:uiPriority="44"/>
    <w:lsdException w:name="Medium Grid 1 Accent 4" w:uiPriority="44"/>
    <w:lsdException w:name="Medium Grid 2 Accent 4" w:uiPriority="44"/>
    <w:lsdException w:name="Medium Grid 3 Accent 4" w:uiPriority="44"/>
    <w:lsdException w:name="Dark List Accent 4" w:uiPriority="44"/>
    <w:lsdException w:name="Colorful Shading Accent 4" w:uiPriority="44"/>
    <w:lsdException w:name="Colorful List Accent 4" w:uiPriority="44"/>
    <w:lsdException w:name="Colorful Grid Accent 4" w:uiPriority="44"/>
    <w:lsdException w:name="Light Shading Accent 5" w:uiPriority="45"/>
    <w:lsdException w:name="Light List Accent 5" w:uiPriority="45"/>
    <w:lsdException w:name="Light Grid Accent 5" w:uiPriority="45"/>
    <w:lsdException w:name="Medium Shading 1 Accent 5" w:uiPriority="45"/>
    <w:lsdException w:name="Medium Shading 2 Accent 5" w:uiPriority="45"/>
    <w:lsdException w:name="Medium List 1 Accent 5" w:uiPriority="45"/>
    <w:lsdException w:name="Medium List 2 Accent 5" w:uiPriority="45"/>
    <w:lsdException w:name="Medium Grid 1 Accent 5" w:uiPriority="45"/>
    <w:lsdException w:name="Medium Grid 2 Accent 5" w:uiPriority="45"/>
    <w:lsdException w:name="Medium Grid 3 Accent 5" w:uiPriority="45"/>
    <w:lsdException w:name="Dark List Accent 5" w:uiPriority="45"/>
    <w:lsdException w:name="Colorful Shading Accent 5" w:uiPriority="45"/>
    <w:lsdException w:name="Colorful List Accent 5" w:uiPriority="45"/>
    <w:lsdException w:name="Colorful Grid Accent 5" w:uiPriority="45"/>
    <w:lsdException w:name="Light Shading Accent 6" w:uiPriority="46"/>
    <w:lsdException w:name="Light List Accent 6" w:uiPriority="46"/>
    <w:lsdException w:name="Light Grid Accent 6" w:uiPriority="46"/>
    <w:lsdException w:name="Medium Shading 1 Accent 6" w:uiPriority="46"/>
    <w:lsdException w:name="Medium Shading 2 Accent 6" w:uiPriority="46"/>
    <w:lsdException w:name="Medium List 1 Accent 6" w:uiPriority="46"/>
    <w:lsdException w:name="Medium List 2 Accent 6" w:uiPriority="46"/>
    <w:lsdException w:name="Medium Grid 1 Accent 6" w:uiPriority="46"/>
    <w:lsdException w:name="Medium Grid 2 Accent 6" w:uiPriority="46"/>
    <w:lsdException w:name="Medium Grid 3 Accent 6" w:uiPriority="46"/>
    <w:lsdException w:name="Dark List Accent 6" w:uiPriority="46"/>
    <w:lsdException w:name="Colorful Shading Accent 6" w:uiPriority="46"/>
    <w:lsdException w:name="Colorful List Accent 6" w:uiPriority="46"/>
    <w:lsdException w:name="Colorful Grid Accent 6" w:uiPriority="46"/>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360" w:after="0" w:line="240" w:lineRule="auto"/>
      <w:outlineLvl w:val="0"/>
    </w:pPr>
    <w:rPr>
      <w:rFonts w:asciiTheme="majorHAnsi" w:eastAsiaTheme="majorEastAsia" w:hAnsiTheme="majorHAnsi" w:cstheme="majorBidi"/>
      <w:bCs/>
      <w:i/>
      <w:color w:val="7ECBB6" w:themeColor="accent1"/>
      <w:sz w:val="32"/>
      <w:szCs w:val="32"/>
    </w:rPr>
  </w:style>
  <w:style w:type="paragraph" w:styleId="Heading2">
    <w:name w:val="heading 2"/>
    <w:basedOn w:val="Normal"/>
    <w:next w:val="Normal"/>
    <w:link w:val="Heading2Char"/>
    <w:uiPriority w:val="9"/>
    <w:semiHidden/>
    <w:unhideWhenUsed/>
    <w:qFormat/>
    <w:pPr>
      <w:keepNext/>
      <w:keepLines/>
      <w:spacing w:before="120" w:after="0" w:line="240" w:lineRule="auto"/>
      <w:outlineLvl w:val="1"/>
    </w:pPr>
    <w:rPr>
      <w:rFonts w:asciiTheme="majorHAnsi" w:eastAsiaTheme="majorEastAsia" w:hAnsiTheme="majorHAnsi" w:cstheme="majorBidi"/>
      <w:bCs/>
      <w:color w:val="501C6C" w:themeColor="text2"/>
      <w:sz w:val="28"/>
      <w:szCs w:val="26"/>
    </w:rPr>
  </w:style>
  <w:style w:type="paragraph" w:styleId="Heading3">
    <w:name w:val="heading 3"/>
    <w:basedOn w:val="Normal"/>
    <w:next w:val="Normal"/>
    <w:link w:val="Heading3Char"/>
    <w:uiPriority w:val="9"/>
    <w:semiHidden/>
    <w:unhideWhenUsed/>
    <w:qFormat/>
    <w:pPr>
      <w:keepNext/>
      <w:keepLines/>
      <w:spacing w:before="20" w:after="0" w:line="240" w:lineRule="auto"/>
      <w:outlineLvl w:val="2"/>
    </w:pPr>
    <w:rPr>
      <w:rFonts w:asciiTheme="majorHAnsi" w:eastAsiaTheme="majorEastAsia" w:hAnsiTheme="majorHAnsi" w:cstheme="majorBidi"/>
      <w:bCs/>
      <w:i/>
      <w:color w:val="501C6C" w:themeColor="text2"/>
      <w:sz w:val="24"/>
    </w:rPr>
  </w:style>
  <w:style w:type="paragraph" w:styleId="Heading4">
    <w:name w:val="heading 4"/>
    <w:basedOn w:val="Normal"/>
    <w:next w:val="Normal"/>
    <w:link w:val="Heading4Char"/>
    <w:uiPriority w:val="9"/>
    <w:semiHidden/>
    <w:unhideWhenUsed/>
    <w:qFormat/>
    <w:pPr>
      <w:keepNext/>
      <w:keepLines/>
      <w:spacing w:before="200" w:after="0" w:line="264" w:lineRule="auto"/>
      <w:outlineLvl w:val="3"/>
    </w:pPr>
    <w:rPr>
      <w:rFonts w:asciiTheme="majorHAnsi" w:eastAsiaTheme="majorEastAsia" w:hAnsiTheme="majorHAnsi" w:cstheme="majorBidi"/>
      <w:bCs/>
      <w:i/>
      <w:iCs/>
      <w:color w:val="501C6C" w:themeColor="text2"/>
      <w:sz w:val="24"/>
    </w:rPr>
  </w:style>
  <w:style w:type="paragraph" w:styleId="Heading5">
    <w:name w:val="heading 5"/>
    <w:basedOn w:val="Normal"/>
    <w:next w:val="Normal"/>
    <w:link w:val="Heading5Char"/>
    <w:uiPriority w:val="9"/>
    <w:semiHidden/>
    <w:unhideWhenUsed/>
    <w:qFormat/>
    <w:pPr>
      <w:keepNext/>
      <w:keepLines/>
      <w:spacing w:before="200" w:after="0" w:line="264" w:lineRule="auto"/>
      <w:outlineLvl w:val="4"/>
    </w:pPr>
    <w:rPr>
      <w:rFonts w:asciiTheme="majorHAnsi" w:eastAsiaTheme="majorEastAsia" w:hAnsiTheme="majorHAnsi" w:cstheme="majorBidi"/>
      <w:color w:val="000000"/>
    </w:rPr>
  </w:style>
  <w:style w:type="paragraph" w:styleId="Heading6">
    <w:name w:val="heading 6"/>
    <w:basedOn w:val="Normal"/>
    <w:next w:val="Normal"/>
    <w:link w:val="Heading6Char"/>
    <w:uiPriority w:val="9"/>
    <w:semiHidden/>
    <w:unhideWhenUsed/>
    <w:qFormat/>
    <w:pPr>
      <w:keepNext/>
      <w:keepLines/>
      <w:spacing w:before="200" w:after="0" w:line="264" w:lineRule="auto"/>
      <w:outlineLvl w:val="5"/>
    </w:pPr>
    <w:rPr>
      <w:rFonts w:asciiTheme="majorHAnsi" w:eastAsiaTheme="majorEastAsia" w:hAnsiTheme="majorHAnsi" w:cstheme="majorBidi"/>
      <w:i/>
      <w:iCs/>
      <w:color w:val="000000"/>
      <w:sz w:val="21"/>
    </w:rPr>
  </w:style>
  <w:style w:type="paragraph" w:styleId="Heading7">
    <w:name w:val="heading 7"/>
    <w:basedOn w:val="Normal"/>
    <w:next w:val="Normal"/>
    <w:link w:val="Heading7Char"/>
    <w:uiPriority w:val="9"/>
    <w:semiHidden/>
    <w:unhideWhenUsed/>
    <w:qFormat/>
    <w:pPr>
      <w:keepNext/>
      <w:keepLines/>
      <w:spacing w:before="200" w:after="0" w:line="264" w:lineRule="auto"/>
      <w:outlineLvl w:val="6"/>
    </w:pPr>
    <w:rPr>
      <w:rFonts w:asciiTheme="majorHAnsi" w:eastAsiaTheme="majorEastAsia" w:hAnsiTheme="majorHAnsi" w:cstheme="majorBidi"/>
      <w:i/>
      <w:iCs/>
      <w:color w:val="000000"/>
      <w:sz w:val="21"/>
    </w:rPr>
  </w:style>
  <w:style w:type="paragraph" w:styleId="Heading8">
    <w:name w:val="heading 8"/>
    <w:basedOn w:val="Normal"/>
    <w:next w:val="Normal"/>
    <w:link w:val="Heading8Char"/>
    <w:uiPriority w:val="9"/>
    <w:semiHidden/>
    <w:unhideWhenUsed/>
    <w:qFormat/>
    <w:pPr>
      <w:keepNext/>
      <w:keepLines/>
      <w:spacing w:before="200" w:after="0" w:line="264" w:lineRule="auto"/>
      <w:outlineLvl w:val="7"/>
    </w:pPr>
    <w:rPr>
      <w:rFonts w:asciiTheme="majorHAnsi" w:eastAsiaTheme="majorEastAsia" w:hAnsiTheme="majorHAnsi" w:cstheme="majorBidi"/>
      <w:color w:val="000000"/>
      <w:sz w:val="20"/>
      <w:szCs w:val="20"/>
    </w:rPr>
  </w:style>
  <w:style w:type="paragraph" w:styleId="Heading9">
    <w:name w:val="heading 9"/>
    <w:basedOn w:val="Normal"/>
    <w:next w:val="Normal"/>
    <w:link w:val="Heading9Char"/>
    <w:uiPriority w:val="9"/>
    <w:semiHidden/>
    <w:unhideWhenUsed/>
    <w:qFormat/>
    <w:pPr>
      <w:keepNext/>
      <w:keepLines/>
      <w:spacing w:before="200" w:after="0" w:line="264" w:lineRule="auto"/>
      <w:outlineLvl w:val="8"/>
    </w:pPr>
    <w:rPr>
      <w:rFonts w:asciiTheme="majorHAnsi" w:eastAsiaTheme="majorEastAsia" w:hAnsiTheme="majorHAnsi" w:cstheme="majorBidi"/>
      <w:i/>
      <w:iCs/>
      <w:color w:val="000000"/>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Theme="majorHAnsi" w:eastAsiaTheme="majorEastAsia" w:hAnsiTheme="majorHAnsi" w:cstheme="majorBidi"/>
      <w:bCs/>
      <w:i/>
      <w:color w:val="auto"/>
      <w:sz w:val="32"/>
      <w:szCs w:val="32"/>
    </w:rPr>
  </w:style>
  <w:style w:type="character" w:customStyle="1" w:styleId="Heading2Char">
    <w:name w:val="Heading 2 Char"/>
    <w:basedOn w:val="DefaultParagraphFont"/>
    <w:link w:val="Heading2"/>
    <w:uiPriority w:val="9"/>
    <w:semiHidden/>
    <w:rPr>
      <w:rFonts w:asciiTheme="majorHAnsi" w:eastAsiaTheme="majorEastAsia" w:hAnsiTheme="majorHAnsi" w:cstheme="majorBidi"/>
      <w:bCs/>
      <w:color w:val="auto"/>
      <w:sz w:val="28"/>
      <w:szCs w:val="26"/>
    </w:rPr>
  </w:style>
  <w:style w:type="character" w:customStyle="1" w:styleId="Heading3Char">
    <w:name w:val="Heading 3 Char"/>
    <w:basedOn w:val="DefaultParagraphFont"/>
    <w:link w:val="Heading3"/>
    <w:uiPriority w:val="9"/>
    <w:semiHidden/>
    <w:rPr>
      <w:rFonts w:asciiTheme="majorHAnsi" w:eastAsiaTheme="majorEastAsia" w:hAnsiTheme="majorHAnsi" w:cstheme="majorBidi"/>
      <w:bCs/>
      <w:i/>
      <w:color w:val="auto"/>
      <w:sz w:val="24"/>
    </w:rPr>
  </w:style>
  <w:style w:type="character" w:customStyle="1" w:styleId="Heading4Char">
    <w:name w:val="Heading 4 Char"/>
    <w:basedOn w:val="DefaultParagraphFont"/>
    <w:link w:val="Heading4"/>
    <w:uiPriority w:val="9"/>
    <w:semiHidden/>
    <w:rPr>
      <w:rFonts w:asciiTheme="majorHAnsi" w:eastAsiaTheme="majorEastAsia" w:hAnsiTheme="majorHAnsi" w:cstheme="majorBidi"/>
      <w:bCs/>
      <w:i/>
      <w:iCs/>
      <w:color w:val="auto"/>
      <w:sz w:val="24"/>
    </w:rPr>
  </w:style>
  <w:style w:type="character" w:customStyle="1" w:styleId="Heading5Char">
    <w:name w:val="Heading 5 Char"/>
    <w:basedOn w:val="DefaultParagraphFont"/>
    <w:link w:val="Heading5"/>
    <w:uiPriority w:val="9"/>
    <w:semiHidden/>
    <w:rPr>
      <w:rFonts w:asciiTheme="majorHAnsi" w:eastAsiaTheme="majorEastAsia" w:hAnsiTheme="majorHAnsi" w:cstheme="majorBidi"/>
      <w:color w:val="000000"/>
    </w:rPr>
  </w:style>
  <w:style w:type="character" w:customStyle="1" w:styleId="Heading6Char">
    <w:name w:val="Heading 6 Char"/>
    <w:basedOn w:val="DefaultParagraphFont"/>
    <w:link w:val="Heading6"/>
    <w:uiPriority w:val="9"/>
    <w:semiHidden/>
    <w:rPr>
      <w:rFonts w:asciiTheme="majorHAnsi" w:eastAsiaTheme="majorEastAsia" w:hAnsiTheme="majorHAnsi" w:cstheme="majorBidi"/>
      <w:i/>
      <w:iCs/>
      <w:color w:val="000000"/>
      <w:sz w:val="21"/>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000000"/>
      <w:sz w:val="21"/>
    </w:rPr>
  </w:style>
  <w:style w:type="character" w:customStyle="1" w:styleId="Heading8Char">
    <w:name w:val="Heading 8 Char"/>
    <w:basedOn w:val="DefaultParagraphFont"/>
    <w:link w:val="Heading8"/>
    <w:uiPriority w:val="9"/>
    <w:semiHidden/>
    <w:rPr>
      <w:rFonts w:asciiTheme="majorHAnsi" w:eastAsiaTheme="majorEastAsia" w:hAnsiTheme="majorHAnsi" w:cstheme="majorBidi"/>
      <w:color w:val="000000"/>
      <w:sz w:val="20"/>
      <w:szCs w:val="20"/>
    </w:rPr>
  </w:style>
  <w:style w:type="character" w:customStyle="1" w:styleId="Heading9Char">
    <w:name w:val="Heading 9 Char"/>
    <w:basedOn w:val="DefaultParagraphFont"/>
    <w:link w:val="Heading9"/>
    <w:uiPriority w:val="9"/>
    <w:semiHidden/>
    <w:rPr>
      <w:rFonts w:asciiTheme="majorHAnsi" w:eastAsiaTheme="majorEastAsia" w:hAnsiTheme="majorHAnsi" w:cstheme="majorBidi"/>
      <w:i/>
      <w:iCs/>
      <w:color w:val="000000"/>
      <w:sz w:val="20"/>
      <w:szCs w:val="20"/>
    </w:rPr>
  </w:style>
  <w:style w:type="character" w:styleId="Strong">
    <w:name w:val="Strong"/>
    <w:basedOn w:val="DefaultParagraphFont"/>
    <w:uiPriority w:val="22"/>
    <w:qFormat/>
    <w:rPr>
      <w:b/>
      <w:bCs/>
    </w:rPr>
  </w:style>
  <w:style w:type="character" w:styleId="Emphasis">
    <w:name w:val="Emphasis"/>
    <w:basedOn w:val="DefaultParagraphFont"/>
    <w:uiPriority w:val="20"/>
    <w:qFormat/>
    <w:rPr>
      <w:i/>
      <w:iCs/>
    </w:rPr>
  </w:style>
  <w:style w:type="character" w:customStyle="1" w:styleId="IntenseReferenceChar">
    <w:name w:val="Intense Reference Char"/>
    <w:basedOn w:val="DefaultParagraphFont"/>
    <w:uiPriority w:val="32"/>
    <w:rPr>
      <w:rFonts w:cs="Times New Roman"/>
      <w:b/>
      <w:color w:val="auto"/>
      <w:szCs w:val="20"/>
      <w:u w:val="single"/>
    </w:rPr>
  </w:style>
  <w:style w:type="character" w:customStyle="1" w:styleId="SubtleReferenceChar">
    <w:name w:val="Subtle Reference Char"/>
    <w:basedOn w:val="DefaultParagraphFont"/>
    <w:uiPriority w:val="31"/>
    <w:rPr>
      <w:rFonts w:cs="Times New Roman"/>
      <w:color w:val="auto"/>
      <w:szCs w:val="20"/>
      <w:u w:val="single"/>
    </w:rPr>
  </w:style>
  <w:style w:type="character" w:customStyle="1" w:styleId="BookTitleChar">
    <w:name w:val="Book Title Char"/>
    <w:basedOn w:val="DefaultParagraphFont"/>
    <w:uiPriority w:val="33"/>
    <w:rPr>
      <w:rFonts w:asciiTheme="majorHAnsi" w:hAnsiTheme="majorHAnsi" w:cs="Times New Roman"/>
      <w:b/>
      <w:i/>
      <w:color w:val="auto"/>
      <w:szCs w:val="20"/>
    </w:rPr>
  </w:style>
  <w:style w:type="character" w:customStyle="1" w:styleId="IntenseEmphasisChar">
    <w:name w:val="Intense Emphasis Char"/>
    <w:basedOn w:val="DefaultParagraphFont"/>
    <w:uiPriority w:val="21"/>
    <w:rPr>
      <w:rFonts w:cs="Times New Roman"/>
      <w:b/>
      <w:i/>
      <w:color w:val="auto"/>
      <w:szCs w:val="20"/>
    </w:rPr>
  </w:style>
  <w:style w:type="character" w:customStyle="1" w:styleId="SubtleEmphasisChar">
    <w:name w:val="Subtle Emphasis Char"/>
    <w:basedOn w:val="DefaultParagraphFont"/>
    <w:uiPriority w:val="19"/>
    <w:rPr>
      <w:rFonts w:cs="Times New Roman"/>
      <w:i/>
      <w:color w:val="auto"/>
      <w:szCs w:val="20"/>
    </w:rPr>
  </w:style>
  <w:style w:type="paragraph" w:styleId="Quote">
    <w:name w:val="Quote"/>
    <w:basedOn w:val="Normal"/>
    <w:next w:val="Normal"/>
    <w:link w:val="QuoteChar"/>
    <w:uiPriority w:val="29"/>
    <w:qFormat/>
    <w:pPr>
      <w:spacing w:before="160" w:after="160" w:line="300" w:lineRule="auto"/>
      <w:ind w:left="144" w:right="144"/>
      <w:jc w:val="center"/>
    </w:pPr>
    <w:rPr>
      <w:rFonts w:asciiTheme="majorHAnsi" w:hAnsiTheme="majorHAnsi"/>
      <w:i/>
      <w:iCs/>
      <w:color w:val="7ECBB6" w:themeColor="accent1"/>
      <w:sz w:val="24"/>
      <w:lang w:bidi="hi-IN"/>
    </w:rPr>
  </w:style>
  <w:style w:type="character" w:customStyle="1" w:styleId="QuoteChar">
    <w:name w:val="Quote Char"/>
    <w:basedOn w:val="DefaultParagraphFont"/>
    <w:link w:val="Quote"/>
    <w:uiPriority w:val="29"/>
    <w:rPr>
      <w:rFonts w:asciiTheme="majorHAnsi" w:hAnsiTheme="majorHAnsi"/>
      <w:i/>
      <w:iCs/>
      <w:color w:val="auto"/>
      <w:sz w:val="24"/>
      <w:lang w:bidi="hi-IN"/>
    </w:rPr>
  </w:style>
  <w:style w:type="paragraph" w:styleId="IntenseQuote">
    <w:name w:val="Intense Quote"/>
    <w:basedOn w:val="Normal"/>
    <w:next w:val="Normal"/>
    <w:link w:val="IntenseQuoteChar"/>
    <w:uiPriority w:val="30"/>
    <w:qFormat/>
    <w:pPr>
      <w:pBdr>
        <w:top w:val="single" w:sz="36" w:space="8" w:color="7ECBB6" w:themeColor="accent1"/>
        <w:left w:val="single" w:sz="36" w:space="8" w:color="7ECBB6" w:themeColor="accent1"/>
        <w:bottom w:val="single" w:sz="36" w:space="8" w:color="7ECBB6" w:themeColor="accent1"/>
        <w:right w:val="single" w:sz="36" w:space="8" w:color="7ECBB6" w:themeColor="accent1"/>
      </w:pBdr>
      <w:shd w:val="clear" w:color="auto" w:fill="7ECBB6" w:themeFill="accent1"/>
      <w:spacing w:before="200" w:after="280" w:line="300" w:lineRule="auto"/>
      <w:ind w:left="936" w:right="936"/>
      <w:jc w:val="center"/>
    </w:pPr>
    <w:rPr>
      <w:rFonts w:asciiTheme="majorHAnsi" w:eastAsiaTheme="majorEastAsia" w:hAnsiTheme="majorHAnsi"/>
      <w:bCs/>
      <w:i/>
      <w:iCs/>
      <w:color w:val="FFFFFF" w:themeColor="background1"/>
      <w:sz w:val="24"/>
      <w:lang w:bidi="hi-IN"/>
      <w14:ligatures w14:val="standardContextual"/>
      <w14:cntxtAlts/>
    </w:rPr>
  </w:style>
  <w:style w:type="table" w:styleId="TableGrid">
    <w:name w:val="Table Grid"/>
    <w:basedOn w:val="TableNormal"/>
    <w:uiPriority w:val="39"/>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Header">
    <w:name w:val="header"/>
    <w:basedOn w:val="Normal"/>
    <w:link w:val="HeaderChar"/>
    <w:uiPriority w:val="99"/>
    <w:unhideWhenUsed/>
    <w:pPr>
      <w:tabs>
        <w:tab w:val="center" w:pos="4320"/>
        <w:tab w:val="right" w:pos="8640"/>
      </w:tabs>
    </w:pPr>
  </w:style>
  <w:style w:type="character" w:customStyle="1" w:styleId="HeaderChar">
    <w:name w:val="Header Char"/>
    <w:basedOn w:val="DefaultParagraphFont"/>
    <w:link w:val="Header"/>
    <w:uiPriority w:val="99"/>
    <w:rPr>
      <w:rFonts w:cs="Times New Roman"/>
      <w:color w:val="auto"/>
      <w:szCs w:val="20"/>
      <w:lang w:eastAsia="ja-JP" w:bidi="he-IL"/>
    </w:rPr>
  </w:style>
  <w:style w:type="paragraph" w:styleId="Footer">
    <w:name w:val="footer"/>
    <w:basedOn w:val="Normal"/>
    <w:link w:val="FooterChar"/>
    <w:uiPriority w:val="99"/>
    <w:unhideWhenUsed/>
    <w:pPr>
      <w:tabs>
        <w:tab w:val="center" w:pos="4320"/>
        <w:tab w:val="right" w:pos="8640"/>
      </w:tabs>
    </w:pPr>
  </w:style>
  <w:style w:type="character" w:customStyle="1" w:styleId="FooterChar">
    <w:name w:val="Footer Char"/>
    <w:basedOn w:val="DefaultParagraphFont"/>
    <w:link w:val="Footer"/>
    <w:uiPriority w:val="99"/>
    <w:rPr>
      <w:rFonts w:cs="Times New Roman"/>
      <w:color w:val="auto"/>
      <w:szCs w:val="2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color w:val="auto"/>
      <w:sz w:val="16"/>
      <w:szCs w:val="16"/>
    </w:rPr>
  </w:style>
  <w:style w:type="paragraph" w:styleId="Caption">
    <w:name w:val="caption"/>
    <w:basedOn w:val="Normal"/>
    <w:next w:val="Normal"/>
    <w:uiPriority w:val="35"/>
    <w:unhideWhenUsed/>
    <w:qFormat/>
    <w:pPr>
      <w:spacing w:line="240" w:lineRule="auto"/>
    </w:pPr>
    <w:rPr>
      <w:b/>
      <w:bCs/>
      <w:color w:val="501C6C" w:themeColor="text2"/>
      <w:sz w:val="18"/>
      <w:szCs w:val="18"/>
    </w:rPr>
  </w:style>
  <w:style w:type="paragraph" w:styleId="NoSpacing">
    <w:name w:val="No Spacing"/>
    <w:link w:val="NoSpacingChar"/>
    <w:uiPriority w:val="1"/>
    <w:qFormat/>
    <w:pPr>
      <w:spacing w:after="0" w:line="240" w:lineRule="auto"/>
    </w:pPr>
  </w:style>
  <w:style w:type="paragraph" w:styleId="BlockText">
    <w:name w:val="Block Text"/>
    <w:aliases w:val="Block Quote"/>
    <w:uiPriority w:val="40"/>
    <w:pPr>
      <w:pBdr>
        <w:top w:val="single" w:sz="2" w:space="10" w:color="B1DFD3" w:themeColor="accent1" w:themeTint="99"/>
        <w:bottom w:val="single" w:sz="24" w:space="10" w:color="B1DFD3" w:themeColor="accent1" w:themeTint="99"/>
      </w:pBdr>
      <w:spacing w:after="280" w:line="240" w:lineRule="auto"/>
      <w:ind w:left="1440" w:right="1440"/>
      <w:jc w:val="both"/>
    </w:pPr>
    <w:rPr>
      <w:rFonts w:eastAsia="Times New Roman" w:cs="Times New Roman"/>
      <w:color w:val="FFFFFF" w:themeColor="background1"/>
      <w:sz w:val="28"/>
      <w:szCs w:val="28"/>
      <w:lang w:eastAsia="ko-KR" w:bidi="hi-IN"/>
    </w:rPr>
  </w:style>
  <w:style w:type="paragraph" w:styleId="ListBullet">
    <w:name w:val="List Bullet"/>
    <w:basedOn w:val="Normal"/>
    <w:uiPriority w:val="6"/>
    <w:unhideWhenUsed/>
    <w:pPr>
      <w:numPr>
        <w:numId w:val="1"/>
      </w:numPr>
      <w:spacing w:after="0"/>
      <w:contextualSpacing/>
    </w:pPr>
  </w:style>
  <w:style w:type="paragraph" w:styleId="ListBullet2">
    <w:name w:val="List Bullet 2"/>
    <w:basedOn w:val="Normal"/>
    <w:uiPriority w:val="6"/>
    <w:unhideWhenUsed/>
    <w:pPr>
      <w:numPr>
        <w:numId w:val="2"/>
      </w:numPr>
      <w:spacing w:after="0"/>
    </w:pPr>
  </w:style>
  <w:style w:type="paragraph" w:styleId="ListBullet3">
    <w:name w:val="List Bullet 3"/>
    <w:basedOn w:val="Normal"/>
    <w:uiPriority w:val="6"/>
    <w:unhideWhenUsed/>
    <w:pPr>
      <w:numPr>
        <w:numId w:val="3"/>
      </w:numPr>
      <w:spacing w:after="0"/>
    </w:pPr>
  </w:style>
  <w:style w:type="paragraph" w:styleId="ListBullet4">
    <w:name w:val="List Bullet 4"/>
    <w:basedOn w:val="Normal"/>
    <w:uiPriority w:val="6"/>
    <w:unhideWhenUsed/>
    <w:pPr>
      <w:numPr>
        <w:numId w:val="4"/>
      </w:numPr>
      <w:spacing w:after="0"/>
    </w:pPr>
  </w:style>
  <w:style w:type="paragraph" w:styleId="ListBullet5">
    <w:name w:val="List Bullet 5"/>
    <w:basedOn w:val="Normal"/>
    <w:uiPriority w:val="6"/>
    <w:unhideWhenUsed/>
    <w:pPr>
      <w:numPr>
        <w:numId w:val="5"/>
      </w:numPr>
      <w:spacing w:after="0"/>
    </w:pPr>
  </w:style>
  <w:style w:type="paragraph" w:styleId="TOC1">
    <w:name w:val="toc 1"/>
    <w:basedOn w:val="Normal"/>
    <w:next w:val="Normal"/>
    <w:autoRedefine/>
    <w:uiPriority w:val="99"/>
    <w:semiHidden/>
    <w:unhideWhenUsed/>
    <w:pPr>
      <w:tabs>
        <w:tab w:val="right" w:leader="dot" w:pos="8630"/>
      </w:tabs>
      <w:spacing w:after="40" w:line="240" w:lineRule="auto"/>
    </w:pPr>
    <w:rPr>
      <w:smallCaps/>
      <w:noProof/>
      <w:color w:val="00B2DD" w:themeColor="accent2"/>
    </w:rPr>
  </w:style>
  <w:style w:type="paragraph" w:styleId="TOC2">
    <w:name w:val="toc 2"/>
    <w:basedOn w:val="Normal"/>
    <w:next w:val="Normal"/>
    <w:autoRedefine/>
    <w:uiPriority w:val="99"/>
    <w:semiHidden/>
    <w:unhideWhenUsed/>
    <w:pPr>
      <w:tabs>
        <w:tab w:val="right" w:leader="dot" w:pos="8630"/>
      </w:tabs>
      <w:spacing w:after="40" w:line="240" w:lineRule="auto"/>
      <w:ind w:left="216"/>
    </w:pPr>
    <w:rPr>
      <w:smallCaps/>
      <w:noProof/>
    </w:rPr>
  </w:style>
  <w:style w:type="paragraph" w:styleId="TOC3">
    <w:name w:val="toc 3"/>
    <w:basedOn w:val="Normal"/>
    <w:next w:val="Normal"/>
    <w:autoRedefine/>
    <w:uiPriority w:val="99"/>
    <w:semiHidden/>
    <w:unhideWhenUsed/>
    <w:pPr>
      <w:tabs>
        <w:tab w:val="right" w:leader="dot" w:pos="8630"/>
      </w:tabs>
      <w:spacing w:after="40" w:line="240" w:lineRule="auto"/>
      <w:ind w:left="446"/>
    </w:pPr>
    <w:rPr>
      <w:smallCaps/>
      <w:noProof/>
    </w:rPr>
  </w:style>
  <w:style w:type="paragraph" w:styleId="TOC4">
    <w:name w:val="toc 4"/>
    <w:basedOn w:val="Normal"/>
    <w:next w:val="Normal"/>
    <w:autoRedefine/>
    <w:uiPriority w:val="99"/>
    <w:semiHidden/>
    <w:unhideWhenUsed/>
    <w:pPr>
      <w:tabs>
        <w:tab w:val="right" w:leader="dot" w:pos="8630"/>
      </w:tabs>
      <w:spacing w:after="40" w:line="240" w:lineRule="auto"/>
      <w:ind w:left="662"/>
    </w:pPr>
    <w:rPr>
      <w:smallCaps/>
      <w:noProof/>
    </w:rPr>
  </w:style>
  <w:style w:type="paragraph" w:styleId="TOC5">
    <w:name w:val="toc 5"/>
    <w:basedOn w:val="Normal"/>
    <w:next w:val="Normal"/>
    <w:autoRedefine/>
    <w:uiPriority w:val="99"/>
    <w:semiHidden/>
    <w:unhideWhenUsed/>
    <w:pPr>
      <w:tabs>
        <w:tab w:val="right" w:leader="dot" w:pos="8630"/>
      </w:tabs>
      <w:spacing w:after="40" w:line="240" w:lineRule="auto"/>
      <w:ind w:left="878"/>
    </w:pPr>
    <w:rPr>
      <w:smallCaps/>
      <w:noProof/>
    </w:rPr>
  </w:style>
  <w:style w:type="paragraph" w:styleId="TOC6">
    <w:name w:val="toc 6"/>
    <w:basedOn w:val="Normal"/>
    <w:next w:val="Normal"/>
    <w:autoRedefine/>
    <w:uiPriority w:val="99"/>
    <w:semiHidden/>
    <w:unhideWhenUsed/>
    <w:pPr>
      <w:tabs>
        <w:tab w:val="right" w:leader="dot" w:pos="8630"/>
      </w:tabs>
      <w:spacing w:after="40" w:line="240" w:lineRule="auto"/>
      <w:ind w:left="1094"/>
    </w:pPr>
    <w:rPr>
      <w:smallCaps/>
      <w:noProof/>
    </w:rPr>
  </w:style>
  <w:style w:type="paragraph" w:styleId="TOC7">
    <w:name w:val="toc 7"/>
    <w:basedOn w:val="Normal"/>
    <w:next w:val="Normal"/>
    <w:autoRedefine/>
    <w:uiPriority w:val="99"/>
    <w:semiHidden/>
    <w:unhideWhenUsed/>
    <w:pPr>
      <w:tabs>
        <w:tab w:val="right" w:leader="dot" w:pos="8630"/>
      </w:tabs>
      <w:spacing w:after="40" w:line="240" w:lineRule="auto"/>
      <w:ind w:left="1325"/>
    </w:pPr>
    <w:rPr>
      <w:smallCaps/>
      <w:noProof/>
    </w:rPr>
  </w:style>
  <w:style w:type="paragraph" w:styleId="TOC8">
    <w:name w:val="toc 8"/>
    <w:basedOn w:val="Normal"/>
    <w:next w:val="Normal"/>
    <w:autoRedefine/>
    <w:uiPriority w:val="99"/>
    <w:semiHidden/>
    <w:unhideWhenUsed/>
    <w:pPr>
      <w:tabs>
        <w:tab w:val="right" w:leader="dot" w:pos="8630"/>
      </w:tabs>
      <w:spacing w:after="40" w:line="240" w:lineRule="auto"/>
      <w:ind w:left="1540"/>
    </w:pPr>
    <w:rPr>
      <w:smallCaps/>
      <w:noProof/>
    </w:rPr>
  </w:style>
  <w:style w:type="paragraph" w:styleId="TOC9">
    <w:name w:val="toc 9"/>
    <w:basedOn w:val="Normal"/>
    <w:next w:val="Normal"/>
    <w:autoRedefine/>
    <w:uiPriority w:val="99"/>
    <w:semiHidden/>
    <w:unhideWhenUsed/>
    <w:pPr>
      <w:tabs>
        <w:tab w:val="right" w:leader="dot" w:pos="8630"/>
      </w:tabs>
      <w:spacing w:after="40" w:line="240" w:lineRule="auto"/>
      <w:ind w:left="1760"/>
    </w:pPr>
    <w:rPr>
      <w:smallCaps/>
      <w:noProof/>
    </w:rPr>
  </w:style>
  <w:style w:type="character" w:styleId="Hyperlink">
    <w:name w:val="Hyperlink"/>
    <w:basedOn w:val="DefaultParagraphFont"/>
    <w:uiPriority w:val="99"/>
    <w:semiHidden/>
    <w:unhideWhenUsed/>
    <w:rPr>
      <w:color w:val="auto"/>
      <w:u w:val="single"/>
    </w:rPr>
  </w:style>
  <w:style w:type="character" w:styleId="BookTitle">
    <w:name w:val="Book Title"/>
    <w:basedOn w:val="DefaultParagraphFont"/>
    <w:uiPriority w:val="33"/>
    <w:qFormat/>
    <w:rPr>
      <w:b/>
      <w:bCs/>
      <w:caps w:val="0"/>
      <w:smallCaps/>
      <w:spacing w:val="10"/>
    </w:rPr>
  </w:style>
  <w:style w:type="character" w:styleId="IntenseEmphasis">
    <w:name w:val="Intense Emphasis"/>
    <w:basedOn w:val="DefaultParagraphFont"/>
    <w:uiPriority w:val="21"/>
    <w:qFormat/>
    <w:rPr>
      <w:b w:val="0"/>
      <w:bCs/>
      <w:i/>
      <w:iCs/>
      <w:caps w:val="0"/>
      <w:smallCaps w:val="0"/>
      <w:color w:val="000000"/>
    </w:rPr>
  </w:style>
  <w:style w:type="character" w:styleId="IntenseReference">
    <w:name w:val="Intense Reference"/>
    <w:basedOn w:val="DefaultParagraphFont"/>
    <w:uiPriority w:val="32"/>
    <w:qFormat/>
    <w:rPr>
      <w:b/>
      <w:bCs/>
      <w:caps w:val="0"/>
      <w:smallCaps/>
      <w:color w:val="auto"/>
      <w:spacing w:val="5"/>
      <w:u w:val="single"/>
    </w:rPr>
  </w:style>
  <w:style w:type="character" w:styleId="SubtleEmphasis">
    <w:name w:val="Subtle Emphasis"/>
    <w:basedOn w:val="DefaultParagraphFont"/>
    <w:uiPriority w:val="19"/>
    <w:qFormat/>
    <w:rPr>
      <w:i/>
      <w:iCs/>
      <w:color w:val="auto"/>
    </w:rPr>
  </w:style>
  <w:style w:type="character" w:styleId="SubtleReference">
    <w:name w:val="Subtle Reference"/>
    <w:basedOn w:val="DefaultParagraphFont"/>
    <w:uiPriority w:val="31"/>
    <w:qFormat/>
    <w:rPr>
      <w:smallCaps/>
      <w:color w:val="auto"/>
      <w:u w:val="single"/>
    </w:rPr>
  </w:style>
  <w:style w:type="paragraph" w:styleId="Closing">
    <w:name w:val="Closing"/>
    <w:basedOn w:val="Normal"/>
    <w:link w:val="ClosingChar"/>
    <w:uiPriority w:val="5"/>
    <w:unhideWhenUsed/>
    <w:pPr>
      <w:spacing w:before="480" w:after="960"/>
      <w:contextualSpacing/>
    </w:pPr>
  </w:style>
  <w:style w:type="character" w:customStyle="1" w:styleId="ClosingChar">
    <w:name w:val="Closing Char"/>
    <w:basedOn w:val="DefaultParagraphFont"/>
    <w:link w:val="Closing"/>
    <w:uiPriority w:val="5"/>
    <w:rPr>
      <w:rFonts w:cs="Times New Roman"/>
      <w:color w:val="auto"/>
      <w:szCs w:val="20"/>
      <w:lang w:eastAsia="ja-JP" w:bidi="he-IL"/>
    </w:rPr>
  </w:style>
  <w:style w:type="paragraph" w:customStyle="1" w:styleId="RecipientAddress">
    <w:name w:val="Recipient Address"/>
    <w:basedOn w:val="NoSpacing"/>
    <w:uiPriority w:val="3"/>
    <w:pPr>
      <w:spacing w:after="360"/>
      <w:contextualSpacing/>
    </w:pPr>
  </w:style>
  <w:style w:type="paragraph" w:styleId="Salutation">
    <w:name w:val="Salutation"/>
    <w:basedOn w:val="NoSpacing"/>
    <w:next w:val="Normal"/>
    <w:link w:val="SalutationChar"/>
    <w:uiPriority w:val="4"/>
    <w:unhideWhenUsed/>
    <w:pPr>
      <w:spacing w:before="480" w:after="320"/>
      <w:contextualSpacing/>
    </w:pPr>
    <w:rPr>
      <w:b/>
    </w:rPr>
  </w:style>
  <w:style w:type="character" w:customStyle="1" w:styleId="SalutationChar">
    <w:name w:val="Salutation Char"/>
    <w:basedOn w:val="DefaultParagraphFont"/>
    <w:link w:val="Salutation"/>
    <w:uiPriority w:val="4"/>
    <w:rPr>
      <w:rFonts w:cs="Times New Roman"/>
      <w:b/>
      <w:color w:val="auto"/>
      <w:szCs w:val="20"/>
      <w:lang w:eastAsia="ja-JP" w:bidi="he-IL"/>
    </w:rPr>
  </w:style>
  <w:style w:type="paragraph" w:customStyle="1" w:styleId="SenderAddress">
    <w:name w:val="Sender Address"/>
    <w:basedOn w:val="NoSpacing"/>
    <w:uiPriority w:val="2"/>
    <w:pPr>
      <w:spacing w:after="360"/>
      <w:contextualSpacing/>
    </w:pPr>
  </w:style>
  <w:style w:type="paragraph" w:styleId="Subtitle">
    <w:name w:val="Subtitle"/>
    <w:basedOn w:val="Normal"/>
    <w:next w:val="Normal"/>
    <w:link w:val="SubtitleChar"/>
    <w:uiPriority w:val="11"/>
    <w:qFormat/>
    <w:pPr>
      <w:numPr>
        <w:ilvl w:val="1"/>
      </w:numPr>
    </w:pPr>
    <w:rPr>
      <w:rFonts w:eastAsiaTheme="majorEastAsia" w:cstheme="majorBidi"/>
      <w:iCs/>
      <w:color w:val="000000"/>
      <w:spacing w:val="15"/>
      <w:sz w:val="24"/>
      <w:szCs w:val="24"/>
    </w:rPr>
  </w:style>
  <w:style w:type="character" w:customStyle="1" w:styleId="SubtitleChar">
    <w:name w:val="Subtitle Char"/>
    <w:basedOn w:val="DefaultParagraphFont"/>
    <w:link w:val="Subtitle"/>
    <w:uiPriority w:val="11"/>
    <w:rPr>
      <w:rFonts w:eastAsiaTheme="majorEastAsia" w:cstheme="majorBidi"/>
      <w:iCs/>
      <w:color w:val="000000"/>
      <w:spacing w:val="15"/>
      <w:sz w:val="24"/>
      <w:szCs w:val="24"/>
    </w:rPr>
  </w:style>
  <w:style w:type="paragraph" w:styleId="Title">
    <w:name w:val="Title"/>
    <w:basedOn w:val="Normal"/>
    <w:next w:val="Normal"/>
    <w:link w:val="TitleChar"/>
    <w:uiPriority w:val="10"/>
    <w:qFormat/>
    <w:pPr>
      <w:spacing w:after="300" w:line="240" w:lineRule="auto"/>
      <w:contextualSpacing/>
    </w:pPr>
    <w:rPr>
      <w:rFonts w:asciiTheme="majorHAnsi" w:eastAsiaTheme="majorEastAsia" w:hAnsiTheme="majorHAnsi" w:cstheme="majorBidi"/>
      <w:color w:val="000000"/>
      <w:spacing w:val="5"/>
      <w:kern w:val="28"/>
      <w:sz w:val="56"/>
      <w:szCs w:val="56"/>
      <w14:ligatures w14:val="standardContextual"/>
      <w14:cntxtAlts/>
    </w:rPr>
  </w:style>
  <w:style w:type="character" w:customStyle="1" w:styleId="TitleChar">
    <w:name w:val="Title Char"/>
    <w:basedOn w:val="DefaultParagraphFont"/>
    <w:link w:val="Title"/>
    <w:uiPriority w:val="10"/>
    <w:rPr>
      <w:rFonts w:asciiTheme="majorHAnsi" w:eastAsiaTheme="majorEastAsia" w:hAnsiTheme="majorHAnsi" w:cstheme="majorBidi"/>
      <w:color w:val="000000"/>
      <w:spacing w:val="5"/>
      <w:kern w:val="28"/>
      <w:sz w:val="56"/>
      <w:szCs w:val="56"/>
      <w14:ligatures w14:val="standardContextual"/>
      <w14:cntxtAlts/>
    </w:rPr>
  </w:style>
  <w:style w:type="paragraph" w:styleId="Date">
    <w:name w:val="Date"/>
    <w:basedOn w:val="Normal"/>
    <w:next w:val="Normal"/>
    <w:link w:val="DateChar"/>
    <w:uiPriority w:val="99"/>
    <w:semiHidden/>
    <w:unhideWhenUsed/>
  </w:style>
  <w:style w:type="character" w:customStyle="1" w:styleId="DateChar">
    <w:name w:val="Date Char"/>
    <w:basedOn w:val="DefaultParagraphFont"/>
    <w:link w:val="Date"/>
    <w:uiPriority w:val="99"/>
    <w:semiHidden/>
    <w:rPr>
      <w:rFonts w:cs="Times New Roman"/>
      <w:color w:val="auto"/>
      <w:szCs w:val="20"/>
      <w:lang w:eastAsia="ja-JP" w:bidi="he-IL"/>
    </w:rPr>
  </w:style>
  <w:style w:type="character" w:styleId="PlaceholderText">
    <w:name w:val="Placeholder Text"/>
    <w:basedOn w:val="DefaultParagraphFont"/>
    <w:uiPriority w:val="99"/>
    <w:unhideWhenUsed/>
    <w:rPr>
      <w:color w:val="808080"/>
    </w:rPr>
  </w:style>
  <w:style w:type="paragraph" w:styleId="Signature">
    <w:name w:val="Signature"/>
    <w:basedOn w:val="Normal"/>
    <w:link w:val="SignatureChar"/>
    <w:uiPriority w:val="99"/>
    <w:unhideWhenUsed/>
    <w:pPr>
      <w:contextualSpacing/>
    </w:pPr>
  </w:style>
  <w:style w:type="character" w:customStyle="1" w:styleId="SignatureChar">
    <w:name w:val="Signature Char"/>
    <w:basedOn w:val="DefaultParagraphFont"/>
    <w:link w:val="Signature"/>
    <w:uiPriority w:val="99"/>
    <w:rPr>
      <w:rFonts w:cs="Times New Roman"/>
      <w:color w:val="auto"/>
      <w:szCs w:val="20"/>
      <w:lang w:eastAsia="ja-JP" w:bidi="he-IL"/>
    </w:rPr>
  </w:style>
  <w:style w:type="table" w:customStyle="1" w:styleId="Style6">
    <w:name w:val="Style 6"/>
    <w:basedOn w:val="TableNormal"/>
    <w:uiPriority w:val="26"/>
    <w:pPr>
      <w:spacing w:after="0" w:line="240" w:lineRule="auto"/>
    </w:pPr>
    <w:rPr>
      <w:rFonts w:eastAsia="Times New Roman" w:cs="Times New Roman"/>
      <w:color w:val="000000" w:themeColor="text1"/>
    </w:rPr>
    <w:tblPr>
      <w:tblBorders>
        <w:top w:val="single" w:sz="4" w:space="0" w:color="7ECBB6" w:themeColor="accent1"/>
        <w:left w:val="single" w:sz="4" w:space="0" w:color="7ECBB6" w:themeColor="accent1"/>
        <w:bottom w:val="single" w:sz="4" w:space="0" w:color="7ECBB6" w:themeColor="accent1"/>
        <w:right w:val="single" w:sz="4" w:space="0" w:color="7ECBB6" w:themeColor="accent1"/>
        <w:insideH w:val="single" w:sz="4" w:space="0" w:color="FFFFFF" w:themeColor="background1"/>
        <w:insideV w:val="single" w:sz="4" w:space="0" w:color="FFFFFF" w:themeColor="background1"/>
      </w:tblBorders>
    </w:tblPr>
    <w:tcPr>
      <w:shd w:val="clear" w:color="auto" w:fill="E5F4F0" w:themeFill="accent1" w:themeFillTint="33"/>
    </w:tcPr>
    <w:tblStylePr w:type="firstRow">
      <w:rPr>
        <w:b/>
        <w:bCs/>
        <w:color w:val="501C6C" w:themeColor="text2"/>
      </w:rPr>
      <w:tblPr/>
      <w:tcPr>
        <w:shd w:val="clear" w:color="auto" w:fill="F2F9F7" w:themeFill="accent1" w:themeFillTint="19"/>
      </w:tcPr>
    </w:tblStylePr>
    <w:tblStylePr w:type="lastRow">
      <w:rPr>
        <w:b/>
        <w:bCs/>
        <w:color w:val="FFFFFF" w:themeColor="background1"/>
      </w:rPr>
      <w:tblPr/>
      <w:tcPr>
        <w:shd w:val="clear" w:color="auto" w:fill="7ECBB6" w:themeFill="accent1"/>
      </w:tcPr>
    </w:tblStylePr>
    <w:tblStylePr w:type="firstCol">
      <w:rPr>
        <w:b/>
        <w:bCs/>
        <w:color w:val="501C6C" w:themeColor="text2"/>
      </w:rPr>
    </w:tblStylePr>
    <w:tblStylePr w:type="lastCol">
      <w:rPr>
        <w:color w:val="000000" w:themeColor="text1"/>
      </w:rPr>
    </w:tblStylePr>
  </w:style>
  <w:style w:type="paragraph" w:customStyle="1" w:styleId="DateText">
    <w:name w:val="Date Text"/>
    <w:basedOn w:val="Normal"/>
    <w:uiPriority w:val="35"/>
    <w:pPr>
      <w:spacing w:before="720"/>
      <w:contextualSpacing/>
    </w:pPr>
  </w:style>
  <w:style w:type="character" w:customStyle="1" w:styleId="NoSpacingChar">
    <w:name w:val="No Spacing Char"/>
    <w:basedOn w:val="DefaultParagraphFont"/>
    <w:link w:val="NoSpacing"/>
    <w:uiPriority w:val="1"/>
  </w:style>
  <w:style w:type="paragraph" w:styleId="ListParagraph">
    <w:name w:val="List Paragraph"/>
    <w:basedOn w:val="Normal"/>
    <w:uiPriority w:val="34"/>
    <w:qFormat/>
    <w:pPr>
      <w:spacing w:after="160" w:line="240" w:lineRule="auto"/>
      <w:ind w:left="1008" w:hanging="288"/>
      <w:contextualSpacing/>
    </w:pPr>
    <w:rPr>
      <w:rFonts w:eastAsiaTheme="minorHAnsi"/>
      <w:sz w:val="21"/>
    </w:rPr>
  </w:style>
  <w:style w:type="character" w:customStyle="1" w:styleId="IntenseQuoteChar">
    <w:name w:val="Intense Quote Char"/>
    <w:basedOn w:val="DefaultParagraphFont"/>
    <w:link w:val="IntenseQuote"/>
    <w:uiPriority w:val="30"/>
    <w:rPr>
      <w:rFonts w:asciiTheme="majorHAnsi" w:eastAsiaTheme="majorEastAsia" w:hAnsiTheme="majorHAnsi"/>
      <w:bCs/>
      <w:i/>
      <w:iCs/>
      <w:color w:val="auto"/>
      <w:sz w:val="24"/>
      <w:shd w:val="clear" w:color="auto" w:fill="7ECBB6" w:themeFill="accent1"/>
      <w:lang w:bidi="hi-IN"/>
      <w14:ligatures w14:val="standardContextual"/>
      <w14:cntxtAlts/>
    </w:rPr>
  </w:style>
  <w:style w:type="paragraph" w:styleId="TOCHeading">
    <w:name w:val="TOC Heading"/>
    <w:basedOn w:val="Heading1"/>
    <w:next w:val="Normal"/>
    <w:uiPriority w:val="39"/>
    <w:semiHidden/>
    <w:unhideWhenUsed/>
    <w:qFormat/>
    <w:pPr>
      <w:spacing w:before="480" w:line="276" w:lineRule="auto"/>
      <w:outlineLvl w:val="9"/>
    </w:pPr>
    <w:rPr>
      <w:b/>
      <w:i w:val="0"/>
      <w:sz w:val="28"/>
      <w:szCs w:val="28"/>
    </w:rPr>
  </w:style>
  <w:style w:type="paragraph" w:customStyle="1" w:styleId="BodyCopy">
    <w:name w:val="Body Copy"/>
    <w:basedOn w:val="Footer"/>
    <w:qFormat/>
    <w:rsid w:val="007265AF"/>
    <w:pPr>
      <w:spacing w:after="0"/>
    </w:pPr>
    <w:rPr>
      <w:rFonts w:ascii="Calibri" w:hAnsi="Calibri"/>
      <w:color w:val="000000" w:themeColor="text1"/>
      <w:sz w:val="24"/>
      <w:szCs w:val="24"/>
    </w:rPr>
  </w:style>
  <w:style w:type="paragraph" w:customStyle="1" w:styleId="Sender">
    <w:name w:val="Sender"/>
    <w:basedOn w:val="Signature"/>
    <w:qFormat/>
    <w:rsid w:val="007265AF"/>
    <w:pPr>
      <w:spacing w:after="0"/>
    </w:pPr>
    <w:rPr>
      <w:b/>
      <w:color w:val="000000" w:themeColor="text1"/>
      <w:sz w:val="24"/>
      <w:szCs w:val="24"/>
    </w:rPr>
  </w:style>
  <w:style w:type="paragraph" w:customStyle="1" w:styleId="DepartmentTitleFooter">
    <w:name w:val="Department Title Footer"/>
    <w:basedOn w:val="Normal"/>
    <w:qFormat/>
    <w:rsid w:val="007265AF"/>
    <w:pPr>
      <w:spacing w:after="0" w:line="240" w:lineRule="auto"/>
    </w:pPr>
    <w:rPr>
      <w:rFonts w:ascii="Calibri" w:hAnsi="Calibri" w:cs="Calibri"/>
      <w:b/>
      <w:bCs/>
      <w:color w:val="000000" w:themeColor="text1"/>
      <w:sz w:val="19"/>
      <w:szCs w:val="19"/>
    </w:rPr>
  </w:style>
  <w:style w:type="paragraph" w:customStyle="1" w:styleId="BodyFormattingFooter">
    <w:name w:val="Body Formatting Footer"/>
    <w:basedOn w:val="Normal"/>
    <w:qFormat/>
    <w:rsid w:val="007265AF"/>
    <w:pPr>
      <w:spacing w:after="0" w:line="240" w:lineRule="auto"/>
    </w:pPr>
    <w:rPr>
      <w:color w:val="000000" w:themeColor="text1"/>
      <w:sz w:val="19"/>
      <w:szCs w:val="19"/>
    </w:rPr>
  </w:style>
  <w:style w:type="paragraph" w:customStyle="1" w:styleId="WebsiteFooter">
    <w:name w:val="Website Footer"/>
    <w:basedOn w:val="Normal"/>
    <w:qFormat/>
    <w:rsid w:val="00250E02"/>
    <w:pPr>
      <w:spacing w:after="0" w:line="240" w:lineRule="auto"/>
    </w:pPr>
    <w:rPr>
      <w:rFonts w:ascii="Calibri" w:hAnsi="Calibri" w:cs="Calibri"/>
      <w:b/>
      <w:bCs/>
      <w:color w:val="3C1053"/>
      <w:sz w:val="21"/>
      <w:szCs w:val="21"/>
    </w:rPr>
  </w:style>
  <w:style w:type="paragraph" w:customStyle="1" w:styleId="BasicParagraph">
    <w:name w:val="[Basic Paragraph]"/>
    <w:basedOn w:val="Normal"/>
    <w:uiPriority w:val="99"/>
    <w:rsid w:val="003B7B04"/>
    <w:pPr>
      <w:autoSpaceDE w:val="0"/>
      <w:autoSpaceDN w:val="0"/>
      <w:adjustRightInd w:val="0"/>
      <w:spacing w:after="0" w:line="288" w:lineRule="auto"/>
      <w:textAlignment w:val="center"/>
    </w:pPr>
    <w:rPr>
      <w:rFonts w:ascii="MinionPro-Regular" w:hAnsi="MinionPro-Regular" w:cs="MinionPro-Regular"/>
      <w:color w:val="000000"/>
      <w:sz w:val="24"/>
      <w:szCs w:val="24"/>
      <w:lang w:val="en-GB"/>
    </w:rPr>
  </w:style>
  <w:style w:type="paragraph" w:customStyle="1" w:styleId="BodyHeaderGooglePixelPixel2H">
    <w:name w:val="Body Header (Google Pixel/Pixel 2 H)"/>
    <w:basedOn w:val="Normal"/>
    <w:uiPriority w:val="99"/>
    <w:rsid w:val="003B7B04"/>
    <w:pPr>
      <w:autoSpaceDE w:val="0"/>
      <w:autoSpaceDN w:val="0"/>
      <w:adjustRightInd w:val="0"/>
      <w:spacing w:after="0" w:line="288" w:lineRule="auto"/>
      <w:textAlignment w:val="center"/>
    </w:pPr>
    <w:rPr>
      <w:rFonts w:ascii="Inter-Medium" w:hAnsi="Inter-Medium" w:cs="Inter-Medium"/>
      <w:color w:val="A80050"/>
      <w:sz w:val="26"/>
      <w:szCs w:val="26"/>
      <w:lang w:val="en-GB"/>
    </w:rPr>
  </w:style>
  <w:style w:type="character" w:customStyle="1" w:styleId="normaltextrun">
    <w:name w:val="normaltextrun"/>
    <w:basedOn w:val="DefaultParagraphFont"/>
    <w:rsid w:val="00A55985"/>
  </w:style>
  <w:style w:type="character" w:customStyle="1" w:styleId="findhit">
    <w:name w:val="findhit"/>
    <w:basedOn w:val="DefaultParagraphFont"/>
    <w:rsid w:val="00A5598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gov.uk/government/publications/international-qualified-teacher-status-teachers-standards"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5" Type="http://schemas.openxmlformats.org/officeDocument/2006/relationships/customXml" Target="../customXml/item5.xml"/><Relationship Id="rId15" Type="http://schemas.openxmlformats.org/officeDocument/2006/relationships/hyperlink" Target="https://www.gov.uk/government/publications/initial-teacher-training-core-content-framework-for-iqts" TargetMode="External"/><Relationship Id="rId23"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glossaryDocument" Target="glossary/document.xml"/></Relationships>
</file>

<file path=word/_rels/footer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4126000EE043D29AEC9AEA76FFC3A7"/>
        <w:category>
          <w:name w:val="General"/>
          <w:gallery w:val="placeholder"/>
        </w:category>
        <w:types>
          <w:type w:val="bbPlcHdr"/>
        </w:types>
        <w:behaviors>
          <w:behavior w:val="content"/>
        </w:behaviors>
        <w:guid w:val="{D0082331-8A9B-4F51-B880-8066B9FBB8C7}"/>
      </w:docPartPr>
      <w:docPartBody>
        <w:p w:rsidR="004673C6" w:rsidRDefault="004673C6" w:rsidP="004673C6">
          <w:pPr>
            <w:pStyle w:val="5B4126000EE043D29AEC9AEA76FFC3A7"/>
          </w:pPr>
          <w:r w:rsidRPr="00CB7659">
            <w:rPr>
              <w:rStyle w:val="PlaceholderText"/>
            </w:rPr>
            <w:t>Click or tap here to enter text.</w:t>
          </w:r>
        </w:p>
      </w:docPartBody>
    </w:docPart>
    <w:docPart>
      <w:docPartPr>
        <w:name w:val="8A6E91AD75BF488AA3838FC6A4B1EAB4"/>
        <w:category>
          <w:name w:val="General"/>
          <w:gallery w:val="placeholder"/>
        </w:category>
        <w:types>
          <w:type w:val="bbPlcHdr"/>
        </w:types>
        <w:behaviors>
          <w:behavior w:val="content"/>
        </w:behaviors>
        <w:guid w:val="{BB3AD4DB-0811-4330-A54A-F9C746EF42FA}"/>
      </w:docPartPr>
      <w:docPartBody>
        <w:p w:rsidR="004673C6" w:rsidRDefault="004673C6" w:rsidP="004673C6">
          <w:pPr>
            <w:pStyle w:val="8A6E91AD75BF488AA3838FC6A4B1EAB4"/>
          </w:pPr>
          <w:r w:rsidRPr="00CB7659">
            <w:rPr>
              <w:rStyle w:val="PlaceholderText"/>
            </w:rPr>
            <w:t>Click or tap here to enter text.</w:t>
          </w:r>
        </w:p>
      </w:docPartBody>
    </w:docPart>
    <w:docPart>
      <w:docPartPr>
        <w:name w:val="BE5EF8B0A8784A34B957B954C4E2CE2D"/>
        <w:category>
          <w:name w:val="General"/>
          <w:gallery w:val="placeholder"/>
        </w:category>
        <w:types>
          <w:type w:val="bbPlcHdr"/>
        </w:types>
        <w:behaviors>
          <w:behavior w:val="content"/>
        </w:behaviors>
        <w:guid w:val="{A7446868-AA6A-4EA3-A26E-A8890D1F4941}"/>
      </w:docPartPr>
      <w:docPartBody>
        <w:p w:rsidR="004673C6" w:rsidRDefault="004673C6" w:rsidP="004673C6">
          <w:pPr>
            <w:pStyle w:val="BE5EF8B0A8784A34B957B954C4E2CE2D"/>
          </w:pPr>
          <w:r w:rsidRPr="00CB7659">
            <w:rPr>
              <w:rStyle w:val="PlaceholderText"/>
            </w:rPr>
            <w:t>Click or tap here to enter text.</w:t>
          </w:r>
        </w:p>
      </w:docPartBody>
    </w:docPart>
    <w:docPart>
      <w:docPartPr>
        <w:name w:val="E196AE4A93FA48F99F4892833569D4F7"/>
        <w:category>
          <w:name w:val="General"/>
          <w:gallery w:val="placeholder"/>
        </w:category>
        <w:types>
          <w:type w:val="bbPlcHdr"/>
        </w:types>
        <w:behaviors>
          <w:behavior w:val="content"/>
        </w:behaviors>
        <w:guid w:val="{E2201E69-BD49-4C7C-979F-1E3847B93A66}"/>
      </w:docPartPr>
      <w:docPartBody>
        <w:p w:rsidR="004673C6" w:rsidRDefault="004673C6" w:rsidP="004673C6">
          <w:pPr>
            <w:pStyle w:val="E196AE4A93FA48F99F4892833569D4F7"/>
          </w:pPr>
          <w:r w:rsidRPr="00CB7659">
            <w:rPr>
              <w:rStyle w:val="PlaceholderText"/>
            </w:rPr>
            <w:t>Click or tap here to enter text.</w:t>
          </w:r>
        </w:p>
      </w:docPartBody>
    </w:docPart>
    <w:docPart>
      <w:docPartPr>
        <w:name w:val="0DBB6C3089E948CBAC2D359265EC92E5"/>
        <w:category>
          <w:name w:val="General"/>
          <w:gallery w:val="placeholder"/>
        </w:category>
        <w:types>
          <w:type w:val="bbPlcHdr"/>
        </w:types>
        <w:behaviors>
          <w:behavior w:val="content"/>
        </w:behaviors>
        <w:guid w:val="{D91A4A9D-6AFE-4A29-8EF9-9A0541C2D169}"/>
      </w:docPartPr>
      <w:docPartBody>
        <w:p w:rsidR="004673C6" w:rsidRDefault="004673C6" w:rsidP="004673C6">
          <w:pPr>
            <w:pStyle w:val="0DBB6C3089E948CBAC2D359265EC92E5"/>
          </w:pPr>
          <w:r>
            <w:rPr>
              <w:rStyle w:val="PlaceholderText"/>
            </w:rPr>
            <w:t>Insert signature</w:t>
          </w:r>
        </w:p>
      </w:docPartBody>
    </w:docPart>
    <w:docPart>
      <w:docPartPr>
        <w:name w:val="610B0BF5622F458ABB1956CBD08CD7F3"/>
        <w:category>
          <w:name w:val="General"/>
          <w:gallery w:val="placeholder"/>
        </w:category>
        <w:types>
          <w:type w:val="bbPlcHdr"/>
        </w:types>
        <w:behaviors>
          <w:behavior w:val="content"/>
        </w:behaviors>
        <w:guid w:val="{738DA91A-3F69-4563-B73C-8102A2F0BE01}"/>
      </w:docPartPr>
      <w:docPartBody>
        <w:p w:rsidR="004673C6" w:rsidRDefault="004673C6" w:rsidP="004673C6">
          <w:pPr>
            <w:pStyle w:val="610B0BF5622F458ABB1956CBD08CD7F3"/>
          </w:pPr>
          <w:r>
            <w:rPr>
              <w:rFonts w:ascii="Avenir Light" w:hAnsi="Avenir Light" w:cstheme="minorHAnsi"/>
              <w:color w:val="000000" w:themeColor="text1"/>
            </w:rPr>
            <w:t>Insert Signature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Monotype Corsiva">
    <w:panose1 w:val="03010101010201010101"/>
    <w:charset w:val="00"/>
    <w:family w:val="script"/>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inionPro-Regular">
    <w:panose1 w:val="00000000000000000000"/>
    <w:charset w:val="4D"/>
    <w:family w:val="auto"/>
    <w:notTrueType/>
    <w:pitch w:val="default"/>
    <w:sig w:usb0="00000003" w:usb1="00000000" w:usb2="00000000" w:usb3="00000000" w:csb0="00000001" w:csb1="00000000"/>
  </w:font>
  <w:font w:name="Inter-Medium">
    <w:panose1 w:val="00000000000000000000"/>
    <w:charset w:val="4D"/>
    <w:family w:val="auto"/>
    <w:notTrueType/>
    <w:pitch w:val="default"/>
    <w:sig w:usb0="00000003" w:usb1="00000000" w:usb2="00000000" w:usb3="00000000" w:csb0="00000001" w:csb1="00000000"/>
  </w:font>
  <w:font w:name="Avenir Black">
    <w:altName w:val="Calibri"/>
    <w:charset w:val="4D"/>
    <w:family w:val="swiss"/>
    <w:pitch w:val="variable"/>
    <w:sig w:usb0="800000AF" w:usb1="5000204A" w:usb2="00000000" w:usb3="00000000" w:csb0="0000009B" w:csb1="00000000"/>
  </w:font>
  <w:font w:name="NHaasGroteskDSPro-55Rg">
    <w:altName w:val="Calibri"/>
    <w:panose1 w:val="00000000000000000000"/>
    <w:charset w:val="4D"/>
    <w:family w:val="auto"/>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venir Light">
    <w:altName w:val="Calibri"/>
    <w:charset w:val="4D"/>
    <w:family w:val="swiss"/>
    <w:pitch w:val="variable"/>
    <w:sig w:usb0="800000AF" w:usb1="5000204A" w:usb2="00000000" w:usb3="00000000" w:csb0="0000009B"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673C6"/>
    <w:rsid w:val="001B14A3"/>
    <w:rsid w:val="001E65D0"/>
    <w:rsid w:val="004673C6"/>
    <w:rsid w:val="005A7C4E"/>
    <w:rsid w:val="007332DC"/>
    <w:rsid w:val="008A08C8"/>
    <w:rsid w:val="00C80215"/>
    <w:rsid w:val="00D61B3F"/>
    <w:rsid w:val="00ED43FA"/>
    <w:rsid w:val="00F4545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unhideWhenUsed/>
    <w:rsid w:val="00C80215"/>
    <w:rPr>
      <w:color w:val="808080"/>
    </w:rPr>
  </w:style>
  <w:style w:type="paragraph" w:customStyle="1" w:styleId="5B4126000EE043D29AEC9AEA76FFC3A7">
    <w:name w:val="5B4126000EE043D29AEC9AEA76FFC3A7"/>
    <w:rsid w:val="004673C6"/>
  </w:style>
  <w:style w:type="paragraph" w:customStyle="1" w:styleId="8A6E91AD75BF488AA3838FC6A4B1EAB4">
    <w:name w:val="8A6E91AD75BF488AA3838FC6A4B1EAB4"/>
    <w:rsid w:val="004673C6"/>
  </w:style>
  <w:style w:type="paragraph" w:customStyle="1" w:styleId="BE5EF8B0A8784A34B957B954C4E2CE2D">
    <w:name w:val="BE5EF8B0A8784A34B957B954C4E2CE2D"/>
    <w:rsid w:val="004673C6"/>
  </w:style>
  <w:style w:type="paragraph" w:customStyle="1" w:styleId="E196AE4A93FA48F99F4892833569D4F7">
    <w:name w:val="E196AE4A93FA48F99F4892833569D4F7"/>
    <w:rsid w:val="004673C6"/>
  </w:style>
  <w:style w:type="paragraph" w:customStyle="1" w:styleId="0DBB6C3089E948CBAC2D359265EC92E5">
    <w:name w:val="0DBB6C3089E948CBAC2D359265EC92E5"/>
    <w:rsid w:val="004673C6"/>
  </w:style>
  <w:style w:type="paragraph" w:customStyle="1" w:styleId="610B0BF5622F458ABB1956CBD08CD7F3">
    <w:name w:val="610B0BF5622F458ABB1956CBD08CD7F3"/>
    <w:rsid w:val="004673C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_rels/theme1.xml.rels><?xml version="1.0" encoding="UTF-8" standalone="yes"?>
<Relationships xmlns="http://schemas.openxmlformats.org/package/2006/relationships"><Relationship Id="rId1" Type="http://schemas.openxmlformats.org/officeDocument/2006/relationships/image" Target="../media/image4.jpeg"/></Relationships>
</file>

<file path=word/theme/theme1.xml><?xml version="1.0" encoding="utf-8"?>
<a:theme xmlns:a="http://schemas.openxmlformats.org/drawingml/2006/main" name="Executive">
  <a:themeElements>
    <a:clrScheme name="Uni of Warwick 2023">
      <a:dk1>
        <a:srgbClr val="000000"/>
      </a:dk1>
      <a:lt1>
        <a:srgbClr val="FFFFFF"/>
      </a:lt1>
      <a:dk2>
        <a:srgbClr val="501C6C"/>
      </a:dk2>
      <a:lt2>
        <a:srgbClr val="FFFFFF"/>
      </a:lt2>
      <a:accent1>
        <a:srgbClr val="7ECBB6"/>
      </a:accent1>
      <a:accent2>
        <a:srgbClr val="00B2DD"/>
      </a:accent2>
      <a:accent3>
        <a:srgbClr val="FFC233"/>
      </a:accent3>
      <a:accent4>
        <a:srgbClr val="F37920"/>
      </a:accent4>
      <a:accent5>
        <a:srgbClr val="EF4050"/>
      </a:accent5>
      <a:accent6>
        <a:srgbClr val="501C6C"/>
      </a:accent6>
      <a:hlink>
        <a:srgbClr val="3F4146"/>
      </a:hlink>
      <a:folHlink>
        <a:srgbClr val="501C6C"/>
      </a:folHlink>
    </a:clrScheme>
    <a:fontScheme name="warwick">
      <a:majorFont>
        <a:latin typeface="Calibri"/>
        <a:ea typeface=""/>
        <a:cs typeface=""/>
      </a:majorFont>
      <a:minorFont>
        <a:latin typeface="Calibri"/>
        <a:ea typeface=""/>
        <a:cs typeface=""/>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outs:outSpaceData xmlns:outs="http://schemas.microsoft.com/office/2009/outspace/metadata">
  <outs:relatedDates/>
  <outs:relatedDocuments/>
  <outs:relatedPeople/>
  <propertyMetadataList xmlns="http://schemas.microsoft.com/office/2009/outspace/metadata"/>
  <outs:corruptMetadataWasLost/>
</outs:outSpaceDat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microsoft.com/office/word/2004/10/bibliography" xmlns="http://schemas.microsoft.com/office/word/2004/10/bibliography"/>
</file>

<file path=customXml/item5.xml><?xml version="1.0" encoding="utf-8"?>
<ct:contentTypeSchema xmlns:ct="http://schemas.microsoft.com/office/2006/metadata/contentType" xmlns:ma="http://schemas.microsoft.com/office/2006/metadata/properties/metaAttributes" ct:_="" ma:_="" ma:contentTypeName="Document" ma:contentTypeID="0x0101001A6A58E46E899740870C95D6051EEDFA" ma:contentTypeVersion="16" ma:contentTypeDescription="Create a new document." ma:contentTypeScope="" ma:versionID="9216ebc0f009030acc6520cbab9a5a87">
  <xsd:schema xmlns:xsd="http://www.w3.org/2001/XMLSchema" xmlns:xs="http://www.w3.org/2001/XMLSchema" xmlns:p="http://schemas.microsoft.com/office/2006/metadata/properties" xmlns:ns2="280f609f-e4fd-48e0-a286-6a6744f66501" xmlns:ns3="0b019135-354b-459e-9b36-57f365f3bb7b" targetNamespace="http://schemas.microsoft.com/office/2006/metadata/properties" ma:root="true" ma:fieldsID="af65b87f448f52f397b272ae5bfd01ae" ns2:_="" ns3:_="">
    <xsd:import namespace="280f609f-e4fd-48e0-a286-6a6744f66501"/>
    <xsd:import namespace="0b019135-354b-459e-9b36-57f365f3bb7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_Flow_SignoffStatus" minOccurs="0"/>
                <xsd:element ref="ns2:Owner" minOccurs="0"/>
                <xsd:element ref="ns2:MediaServiceDateTaken" minOccurs="0"/>
                <xsd:element ref="ns2:MediaServiceGenerationTime" minOccurs="0"/>
                <xsd:element ref="ns2:MediaServiceEventHashCode" minOccurs="0"/>
                <xsd:element ref="ns2:MediaLengthInSeconds" minOccurs="0"/>
                <xsd:element ref="ns2:STATU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0f609f-e4fd-48e0-a286-6a6744f665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Flow_SignoffStatus" ma:index="12" nillable="true" ma:displayName="Notes" ma:format="Dropdown" ma:internalName="Sign_x002d_off_x0020_status">
      <xsd:simpleType>
        <xsd:restriction base="dms:Note">
          <xsd:maxLength value="255"/>
        </xsd:restriction>
      </xsd:simpleType>
    </xsd:element>
    <xsd:element name="Owner" ma:index="13" nillable="true" ma:displayName="Owner" ma:format="Dropdown" ma:list="UserInfo" ma:SharePointGroup="0" ma:internalName="Owner">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STATUS" ma:index="18" nillable="true" ma:displayName="STATUS" ma:description="INACTIVE = from a previous cycle&#10;ACTIVE = current cycle" ma:format="Dropdown" ma:internalName="STATUS">
      <xsd:simpleType>
        <xsd:restriction base="dms:Choice">
          <xsd:enumeration value="INACTIVE"/>
          <xsd:enumeration value="ACTIVE"/>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55cd427-a42c-44c8-816a-2405638e27c4"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019135-354b-459e-9b36-57f365f3bb7b"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b6273a1d-4466-4d64-9ee6-909076983560}" ma:internalName="TaxCatchAll" ma:showField="CatchAllData" ma:web="0b019135-354b-459e-9b36-57f365f3bb7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CoverPageProperties xmlns="http://schemas.microsoft.com/office/2006/coverPageProps">
  <PublishDate/>
  <Abstract/>
  <CompanyAddress/>
  <CompanyPhone/>
  <CompanyFax/>
  <CompanyEmail/>
</CoverPageProperties>
</file>

<file path=customXml/item7.xml><?xml version="1.0" encoding="utf-8"?>
<p:properties xmlns:p="http://schemas.microsoft.com/office/2006/metadata/properties" xmlns:xsi="http://www.w3.org/2001/XMLSchema-instance" xmlns:pc="http://schemas.microsoft.com/office/infopath/2007/PartnerControls">
  <documentManagement>
    <_Flow_SignoffStatus xmlns="280f609f-e4fd-48e0-a286-6a6744f66501" xsi:nil="true"/>
    <Owner xmlns="280f609f-e4fd-48e0-a286-6a6744f66501">
      <UserInfo>
        <DisplayName/>
        <AccountId xsi:nil="true"/>
        <AccountType/>
      </UserInfo>
    </Owner>
    <STATUS xmlns="280f609f-e4fd-48e0-a286-6a6744f66501" xsi:nil="true"/>
    <lcf76f155ced4ddcb4097134ff3c332f xmlns="280f609f-e4fd-48e0-a286-6a6744f66501">
      <Terms xmlns="http://schemas.microsoft.com/office/infopath/2007/PartnerControls"/>
    </lcf76f155ced4ddcb4097134ff3c332f>
    <TaxCatchAll xmlns="0b019135-354b-459e-9b36-57f365f3bb7b" xsi:nil="true"/>
  </documentManagement>
</p:properties>
</file>

<file path=customXml/item8.xml><?xml version="1.0" encoding="utf-8"?>
<b:Sources xmlns:b="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472DDDD-EF00-4AE5-AFBA-4A4AE8527F10}">
  <ds:schemaRefs>
    <ds:schemaRef ds:uri="http://schemas.microsoft.com/office/2009/outspace/metadata"/>
  </ds:schemaRefs>
</ds:datastoreItem>
</file>

<file path=customXml/itemProps3.xml><?xml version="1.0" encoding="utf-8"?>
<ds:datastoreItem xmlns:ds="http://schemas.openxmlformats.org/officeDocument/2006/customXml" ds:itemID="{B64D65B2-99C9-4755-824D-EC8E4D758BB1}">
  <ds:schemaRefs>
    <ds:schemaRef ds:uri="http://schemas.microsoft.com/sharepoint/v3/contenttype/forms"/>
  </ds:schemaRefs>
</ds:datastoreItem>
</file>

<file path=customXml/itemProps4.xml><?xml version="1.0" encoding="utf-8"?>
<ds:datastoreItem xmlns:ds="http://schemas.openxmlformats.org/officeDocument/2006/customXml" ds:itemID="{C2CF5E3A-7B6D-49D9-98D1-497DE9185669}">
  <ds:schemaRefs>
    <ds:schemaRef ds:uri="http://schemas.microsoft.com/office/word/2004/10/bibliography"/>
  </ds:schemaRefs>
</ds:datastoreItem>
</file>

<file path=customXml/itemProps5.xml><?xml version="1.0" encoding="utf-8"?>
<ds:datastoreItem xmlns:ds="http://schemas.openxmlformats.org/officeDocument/2006/customXml" ds:itemID="{AD3B6C8F-1829-42EB-A4BB-509863042F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0f609f-e4fd-48e0-a286-6a6744f66501"/>
    <ds:schemaRef ds:uri="0b019135-354b-459e-9b36-57f365f3bb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8A90BD7C-A107-473D-9CEC-88442B1DCEDA}">
  <ds:schemaRefs>
    <ds:schemaRef ds:uri="http://schemas.microsoft.com/office/2006/coverPageProps"/>
  </ds:schemaRefs>
</ds:datastoreItem>
</file>

<file path=customXml/itemProps7.xml><?xml version="1.0" encoding="utf-8"?>
<ds:datastoreItem xmlns:ds="http://schemas.openxmlformats.org/officeDocument/2006/customXml" ds:itemID="{8AC2ABA6-0939-4ED9-B917-C58A6AF54FE6}">
  <ds:schemaRefs>
    <ds:schemaRef ds:uri="http://schemas.microsoft.com/office/2006/metadata/properties"/>
    <ds:schemaRef ds:uri="http://schemas.microsoft.com/office/infopath/2007/PartnerControls"/>
    <ds:schemaRef ds:uri="280f609f-e4fd-48e0-a286-6a6744f66501"/>
    <ds:schemaRef ds:uri="0b019135-354b-459e-9b36-57f365f3bb7b"/>
  </ds:schemaRefs>
</ds:datastoreItem>
</file>

<file path=customXml/itemProps8.xml><?xml version="1.0" encoding="utf-8"?>
<ds:datastoreItem xmlns:ds="http://schemas.openxmlformats.org/officeDocument/2006/customXml" ds:itemID="{9A0200FD-273E-4D45-8C57-7A18E196A4F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5</Pages>
  <Words>1337</Words>
  <Characters>7624</Characters>
  <Application>Microsoft Office Word</Application>
  <DocSecurity>0</DocSecurity>
  <Lines>63</Lines>
  <Paragraphs>17</Paragraphs>
  <ScaleCrop>false</ScaleCrop>
  <Company>University of Warwick</Company>
  <LinksUpToDate>false</LinksUpToDate>
  <CharactersWithSpaces>8944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Johnston</dc:creator>
  <cp:lastModifiedBy>Walker, Alex</cp:lastModifiedBy>
  <cp:revision>16</cp:revision>
  <cp:lastPrinted>2023-08-10T10:28:00Z</cp:lastPrinted>
  <dcterms:created xsi:type="dcterms:W3CDTF">2025-10-08T13:21:00Z</dcterms:created>
  <dcterms:modified xsi:type="dcterms:W3CDTF">2026-10-13T14:12:00Z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TC017730559991</vt:lpwstr>
  </property>
  <property fmtid="{D5CDD505-2E9C-101B-9397-08002B2CF9AE}" pid="3" name="ContentTypeId">
    <vt:lpwstr>0x0101001A6A58E46E899740870C95D6051EEDFA</vt:lpwstr>
  </property>
  <property fmtid="{D5CDD505-2E9C-101B-9397-08002B2CF9AE}" pid="4" name="MediaServiceImageTags">
    <vt:lpwstr/>
  </property>
</Properties>
</file>