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xml" ContentType="application/vnd.openxmlformats-officedocument.drawingml.chart+xml"/>
  <Override PartName="/ppt/notesSlides/notesSlide55.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757" r:id="rId4"/>
  </p:sldMasterIdLst>
  <p:notesMasterIdLst>
    <p:notesMasterId r:id="rId65"/>
  </p:notesMasterIdLst>
  <p:handoutMasterIdLst>
    <p:handoutMasterId r:id="rId66"/>
  </p:handoutMasterIdLst>
  <p:sldIdLst>
    <p:sldId id="292" r:id="rId5"/>
    <p:sldId id="334" r:id="rId6"/>
    <p:sldId id="310" r:id="rId7"/>
    <p:sldId id="327" r:id="rId8"/>
    <p:sldId id="351" r:id="rId9"/>
    <p:sldId id="419" r:id="rId10"/>
    <p:sldId id="418" r:id="rId11"/>
    <p:sldId id="302" r:id="rId12"/>
    <p:sldId id="428" r:id="rId13"/>
    <p:sldId id="323" r:id="rId14"/>
    <p:sldId id="375" r:id="rId15"/>
    <p:sldId id="341" r:id="rId16"/>
    <p:sldId id="357" r:id="rId17"/>
    <p:sldId id="440" r:id="rId18"/>
    <p:sldId id="330" r:id="rId19"/>
    <p:sldId id="339" r:id="rId20"/>
    <p:sldId id="340" r:id="rId21"/>
    <p:sldId id="342" r:id="rId22"/>
    <p:sldId id="441" r:id="rId23"/>
    <p:sldId id="443" r:id="rId24"/>
    <p:sldId id="320" r:id="rId25"/>
    <p:sldId id="445" r:id="rId26"/>
    <p:sldId id="321" r:id="rId27"/>
    <p:sldId id="277" r:id="rId28"/>
    <p:sldId id="369" r:id="rId29"/>
    <p:sldId id="325" r:id="rId30"/>
    <p:sldId id="361" r:id="rId31"/>
    <p:sldId id="349" r:id="rId32"/>
    <p:sldId id="350" r:id="rId33"/>
    <p:sldId id="359" r:id="rId34"/>
    <p:sldId id="360" r:id="rId35"/>
    <p:sldId id="436" r:id="rId36"/>
    <p:sldId id="438" r:id="rId37"/>
    <p:sldId id="402" r:id="rId38"/>
    <p:sldId id="430" r:id="rId39"/>
    <p:sldId id="393" r:id="rId40"/>
    <p:sldId id="270" r:id="rId41"/>
    <p:sldId id="289" r:id="rId42"/>
    <p:sldId id="326" r:id="rId43"/>
    <p:sldId id="437" r:id="rId44"/>
    <p:sldId id="307" r:id="rId45"/>
    <p:sldId id="308" r:id="rId46"/>
    <p:sldId id="331" r:id="rId47"/>
    <p:sldId id="376" r:id="rId48"/>
    <p:sldId id="274" r:id="rId49"/>
    <p:sldId id="259" r:id="rId50"/>
    <p:sldId id="260" r:id="rId51"/>
    <p:sldId id="261" r:id="rId52"/>
    <p:sldId id="262" r:id="rId53"/>
    <p:sldId id="268" r:id="rId54"/>
    <p:sldId id="263" r:id="rId55"/>
    <p:sldId id="269" r:id="rId56"/>
    <p:sldId id="265" r:id="rId57"/>
    <p:sldId id="444" r:id="rId58"/>
    <p:sldId id="316" r:id="rId59"/>
    <p:sldId id="317" r:id="rId60"/>
    <p:sldId id="439" r:id="rId61"/>
    <p:sldId id="343" r:id="rId62"/>
    <p:sldId id="333" r:id="rId63"/>
    <p:sldId id="297" r:id="rId64"/>
  </p:sldIdLst>
  <p:sldSz cx="12192000" cy="6858000"/>
  <p:notesSz cx="6797675" cy="99282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3DB"/>
    <a:srgbClr val="CCECFF"/>
    <a:srgbClr val="CC0099"/>
    <a:srgbClr val="FFCCFF"/>
    <a:srgbClr val="FF9BFA"/>
    <a:srgbClr val="7EC234"/>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69" autoAdjust="0"/>
    <p:restoredTop sz="91252" autoAdjust="0"/>
  </p:normalViewPr>
  <p:slideViewPr>
    <p:cSldViewPr snapToGrid="0">
      <p:cViewPr>
        <p:scale>
          <a:sx n="50" d="100"/>
          <a:sy n="50" d="100"/>
        </p:scale>
        <p:origin x="456"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139113197948766E-2"/>
          <c:y val="0"/>
          <c:w val="0.95915658494085221"/>
          <c:h val="0.86212899421431965"/>
        </c:manualLayout>
      </c:layout>
      <c:lineChart>
        <c:grouping val="standard"/>
        <c:varyColors val="0"/>
        <c:ser>
          <c:idx val="0"/>
          <c:order val="0"/>
          <c:marker>
            <c:symbol val="none"/>
          </c:marker>
          <c:cat>
            <c:strRef>
              <c:f>Sheet1!$A$2:$A$5</c:f>
              <c:strCache>
                <c:ptCount val="4"/>
                <c:pt idx="0">
                  <c:v>PP1</c:v>
                </c:pt>
                <c:pt idx="1">
                  <c:v>PP2</c:v>
                </c:pt>
                <c:pt idx="2">
                  <c:v>PP3</c:v>
                </c:pt>
                <c:pt idx="3">
                  <c:v>PP4</c:v>
                </c:pt>
              </c:strCache>
            </c:strRef>
          </c:cat>
          <c:val>
            <c:numRef>
              <c:f>Sheet1!$B$2:$B$5</c:f>
              <c:numCache>
                <c:formatCode>General</c:formatCode>
                <c:ptCount val="4"/>
                <c:pt idx="0">
                  <c:v>0</c:v>
                </c:pt>
                <c:pt idx="1">
                  <c:v>1</c:v>
                </c:pt>
                <c:pt idx="2">
                  <c:v>2</c:v>
                </c:pt>
                <c:pt idx="3">
                  <c:v>3</c:v>
                </c:pt>
              </c:numCache>
            </c:numRef>
          </c:val>
          <c:smooth val="0"/>
          <c:extLst>
            <c:ext xmlns:c16="http://schemas.microsoft.com/office/drawing/2014/chart" uri="{C3380CC4-5D6E-409C-BE32-E72D297353CC}">
              <c16:uniqueId val="{00000000-3836-A949-A71A-EEA25AE97255}"/>
            </c:ext>
          </c:extLst>
        </c:ser>
        <c:dLbls>
          <c:showLegendKey val="0"/>
          <c:showVal val="0"/>
          <c:showCatName val="0"/>
          <c:showSerName val="0"/>
          <c:showPercent val="0"/>
          <c:showBubbleSize val="0"/>
        </c:dLbls>
        <c:smooth val="0"/>
        <c:axId val="177097216"/>
        <c:axId val="177096432"/>
      </c:lineChart>
      <c:catAx>
        <c:axId val="177097216"/>
        <c:scaling>
          <c:orientation val="minMax"/>
        </c:scaling>
        <c:delete val="1"/>
        <c:axPos val="b"/>
        <c:numFmt formatCode="General" sourceLinked="0"/>
        <c:majorTickMark val="out"/>
        <c:minorTickMark val="none"/>
        <c:tickLblPos val="nextTo"/>
        <c:crossAx val="177096432"/>
        <c:crosses val="autoZero"/>
        <c:auto val="1"/>
        <c:lblAlgn val="ctr"/>
        <c:lblOffset val="100"/>
        <c:noMultiLvlLbl val="0"/>
      </c:catAx>
      <c:valAx>
        <c:axId val="177096432"/>
        <c:scaling>
          <c:orientation val="minMax"/>
        </c:scaling>
        <c:delete val="1"/>
        <c:axPos val="l"/>
        <c:majorGridlines/>
        <c:numFmt formatCode="General" sourceLinked="1"/>
        <c:majorTickMark val="out"/>
        <c:minorTickMark val="none"/>
        <c:tickLblPos val="none"/>
        <c:crossAx val="17709721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1.997871701741924E-2"/>
          <c:y val="3.0883288581672261E-2"/>
          <c:w val="0.96004256596516158"/>
          <c:h val="0.85400627215936764"/>
        </c:manualLayout>
      </c:layout>
      <c:lineChart>
        <c:grouping val="standard"/>
        <c:varyColors val="0"/>
        <c:ser>
          <c:idx val="0"/>
          <c:order val="0"/>
          <c:tx>
            <c:strRef>
              <c:f>Sheet1!$B$27</c:f>
              <c:strCache>
                <c:ptCount val="1"/>
                <c:pt idx="0">
                  <c:v>1</c:v>
                </c:pt>
              </c:strCache>
            </c:strRef>
          </c:tx>
          <c:marker>
            <c:symbol val="none"/>
          </c:marker>
          <c:cat>
            <c:strRef>
              <c:f>Sheet1!$A$28:$A$50</c:f>
              <c:strCache>
                <c:ptCount val="15"/>
                <c:pt idx="0">
                  <c:v>PP1</c:v>
                </c:pt>
                <c:pt idx="2">
                  <c:v>PP2</c:v>
                </c:pt>
                <c:pt idx="7">
                  <c:v>PP3</c:v>
                </c:pt>
                <c:pt idx="14">
                  <c:v>PP4</c:v>
                </c:pt>
              </c:strCache>
            </c:strRef>
          </c:cat>
          <c:val>
            <c:numRef>
              <c:f>Sheet1!$B$28:$B$51</c:f>
              <c:numCache>
                <c:formatCode>General</c:formatCode>
                <c:ptCount val="24"/>
                <c:pt idx="0">
                  <c:v>0</c:v>
                </c:pt>
                <c:pt idx="1">
                  <c:v>0</c:v>
                </c:pt>
                <c:pt idx="2">
                  <c:v>0.5</c:v>
                </c:pt>
                <c:pt idx="3">
                  <c:v>1</c:v>
                </c:pt>
                <c:pt idx="4">
                  <c:v>0.5</c:v>
                </c:pt>
                <c:pt idx="5">
                  <c:v>1</c:v>
                </c:pt>
                <c:pt idx="6">
                  <c:v>1</c:v>
                </c:pt>
                <c:pt idx="7">
                  <c:v>0.5</c:v>
                </c:pt>
                <c:pt idx="8">
                  <c:v>1</c:v>
                </c:pt>
                <c:pt idx="9">
                  <c:v>1</c:v>
                </c:pt>
                <c:pt idx="10">
                  <c:v>1.5</c:v>
                </c:pt>
                <c:pt idx="11">
                  <c:v>2</c:v>
                </c:pt>
                <c:pt idx="12">
                  <c:v>1.5</c:v>
                </c:pt>
                <c:pt idx="13">
                  <c:v>2</c:v>
                </c:pt>
                <c:pt idx="14">
                  <c:v>1</c:v>
                </c:pt>
                <c:pt idx="15">
                  <c:v>1.5</c:v>
                </c:pt>
                <c:pt idx="16">
                  <c:v>2</c:v>
                </c:pt>
                <c:pt idx="17">
                  <c:v>1.5</c:v>
                </c:pt>
                <c:pt idx="18">
                  <c:v>2</c:v>
                </c:pt>
                <c:pt idx="19">
                  <c:v>2.5</c:v>
                </c:pt>
                <c:pt idx="20">
                  <c:v>2</c:v>
                </c:pt>
                <c:pt idx="21">
                  <c:v>2.5</c:v>
                </c:pt>
                <c:pt idx="22">
                  <c:v>2.5</c:v>
                </c:pt>
                <c:pt idx="23">
                  <c:v>3</c:v>
                </c:pt>
              </c:numCache>
            </c:numRef>
          </c:val>
          <c:smooth val="0"/>
          <c:extLst>
            <c:ext xmlns:c16="http://schemas.microsoft.com/office/drawing/2014/chart" uri="{C3380CC4-5D6E-409C-BE32-E72D297353CC}">
              <c16:uniqueId val="{00000000-D5ED-A64A-BD03-0F415B64E772}"/>
            </c:ext>
          </c:extLst>
        </c:ser>
        <c:dLbls>
          <c:showLegendKey val="0"/>
          <c:showVal val="0"/>
          <c:showCatName val="0"/>
          <c:showSerName val="0"/>
          <c:showPercent val="0"/>
          <c:showBubbleSize val="0"/>
        </c:dLbls>
        <c:smooth val="0"/>
        <c:axId val="245660216"/>
        <c:axId val="245660608"/>
      </c:lineChart>
      <c:catAx>
        <c:axId val="245660216"/>
        <c:scaling>
          <c:orientation val="minMax"/>
        </c:scaling>
        <c:delete val="1"/>
        <c:axPos val="b"/>
        <c:numFmt formatCode="General" sourceLinked="0"/>
        <c:majorTickMark val="out"/>
        <c:minorTickMark val="none"/>
        <c:tickLblPos val="nextTo"/>
        <c:crossAx val="245660608"/>
        <c:crosses val="autoZero"/>
        <c:auto val="1"/>
        <c:lblAlgn val="ctr"/>
        <c:lblOffset val="100"/>
        <c:noMultiLvlLbl val="0"/>
      </c:catAx>
      <c:valAx>
        <c:axId val="245660608"/>
        <c:scaling>
          <c:orientation val="minMax"/>
        </c:scaling>
        <c:delete val="1"/>
        <c:axPos val="l"/>
        <c:majorGridlines/>
        <c:numFmt formatCode="General" sourceLinked="1"/>
        <c:majorTickMark val="out"/>
        <c:minorTickMark val="none"/>
        <c:tickLblPos val="none"/>
        <c:crossAx val="245660216"/>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C7ACAC-E888-48D2-A18F-90E14E4906D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ADA84A3-9A51-4733-A035-AD193425734E}">
      <dgm:prSet phldrT="[Text]"/>
      <dgm:spPr>
        <a:solidFill>
          <a:schemeClr val="accent5">
            <a:lumMod val="20000"/>
            <a:lumOff val="80000"/>
          </a:schemeClr>
        </a:solidFill>
      </dgm:spPr>
      <dgm:t>
        <a:bodyPr/>
        <a:lstStyle/>
        <a:p>
          <a:r>
            <a:rPr lang="en-US" b="1" dirty="0">
              <a:solidFill>
                <a:schemeClr val="tx1"/>
              </a:solidFill>
              <a:effectLst>
                <a:outerShdw blurRad="38100" dist="38100" dir="2700000" algn="tl">
                  <a:srgbClr val="000000">
                    <a:alpha val="43137"/>
                  </a:srgbClr>
                </a:outerShdw>
              </a:effectLst>
            </a:rPr>
            <a:t>Analyse current reality</a:t>
          </a:r>
          <a:r>
            <a:rPr lang="en-US" b="1" dirty="0">
              <a:effectLst>
                <a:outerShdw blurRad="38100" dist="38100" dir="2700000" algn="tl">
                  <a:srgbClr val="000000">
                    <a:alpha val="43137"/>
                  </a:srgbClr>
                </a:outerShdw>
              </a:effectLst>
            </a:rPr>
            <a:t>  </a:t>
          </a:r>
        </a:p>
      </dgm:t>
    </dgm:pt>
    <dgm:pt modelId="{87984C9F-88BE-4519-9DA5-EDCD585551BE}" type="parTrans" cxnId="{70995A5C-1C42-44C9-BB2B-BAD207055DC7}">
      <dgm:prSet/>
      <dgm:spPr/>
      <dgm:t>
        <a:bodyPr/>
        <a:lstStyle/>
        <a:p>
          <a:endParaRPr lang="en-US"/>
        </a:p>
      </dgm:t>
    </dgm:pt>
    <dgm:pt modelId="{B42CDD40-1B47-444A-B9EC-F40F1E182BC5}" type="sibTrans" cxnId="{70995A5C-1C42-44C9-BB2B-BAD207055DC7}">
      <dgm:prSet/>
      <dgm:spPr/>
      <dgm:t>
        <a:bodyPr/>
        <a:lstStyle/>
        <a:p>
          <a:endParaRPr lang="en-US"/>
        </a:p>
      </dgm:t>
    </dgm:pt>
    <dgm:pt modelId="{3513EA5D-EA60-4EC3-99AC-905407BF5E5B}">
      <dgm:prSet phldrT="[Text]"/>
      <dgm:spPr>
        <a:solidFill>
          <a:schemeClr val="accent5">
            <a:lumMod val="40000"/>
            <a:lumOff val="60000"/>
          </a:schemeClr>
        </a:solidFill>
      </dgm:spPr>
      <dgm:t>
        <a:bodyPr/>
        <a:lstStyle/>
        <a:p>
          <a:r>
            <a:rPr lang="en-US" b="1" dirty="0">
              <a:solidFill>
                <a:schemeClr val="tx1"/>
              </a:solidFill>
              <a:effectLst>
                <a:outerShdw blurRad="38100" dist="38100" dir="2700000" algn="tl">
                  <a:srgbClr val="000000">
                    <a:alpha val="43137"/>
                  </a:srgbClr>
                </a:outerShdw>
              </a:effectLst>
            </a:rPr>
            <a:t>Set goals</a:t>
          </a:r>
        </a:p>
      </dgm:t>
    </dgm:pt>
    <dgm:pt modelId="{48A5A0F4-EA7C-4D5F-9162-F361AA463492}" type="parTrans" cxnId="{AF6FC9C1-8119-47B4-A368-C4E2B5B3D1CB}">
      <dgm:prSet/>
      <dgm:spPr/>
      <dgm:t>
        <a:bodyPr/>
        <a:lstStyle/>
        <a:p>
          <a:endParaRPr lang="en-US"/>
        </a:p>
      </dgm:t>
    </dgm:pt>
    <dgm:pt modelId="{4ED9E58F-0C73-4F94-8B42-BAD9091E7EC3}" type="sibTrans" cxnId="{AF6FC9C1-8119-47B4-A368-C4E2B5B3D1CB}">
      <dgm:prSet/>
      <dgm:spPr/>
      <dgm:t>
        <a:bodyPr/>
        <a:lstStyle/>
        <a:p>
          <a:endParaRPr lang="en-US"/>
        </a:p>
      </dgm:t>
    </dgm:pt>
    <dgm:pt modelId="{EB15B0E7-1D77-4955-A052-8C4C2E4BED28}">
      <dgm:prSet phldrT="[Text]"/>
      <dgm:spPr>
        <a:solidFill>
          <a:schemeClr val="accent5">
            <a:lumMod val="60000"/>
            <a:lumOff val="40000"/>
          </a:schemeClr>
        </a:solidFill>
      </dgm:spPr>
      <dgm:t>
        <a:bodyPr/>
        <a:lstStyle/>
        <a:p>
          <a:r>
            <a:rPr lang="en-US" b="1" dirty="0">
              <a:solidFill>
                <a:schemeClr val="tx1"/>
              </a:solidFill>
              <a:effectLst>
                <a:outerShdw blurRad="38100" dist="38100" dir="2700000" algn="tl">
                  <a:srgbClr val="000000">
                    <a:alpha val="43137"/>
                  </a:srgbClr>
                </a:outerShdw>
              </a:effectLst>
            </a:rPr>
            <a:t>Identify and explain teaching strategies </a:t>
          </a:r>
        </a:p>
      </dgm:t>
    </dgm:pt>
    <dgm:pt modelId="{AA72BE1A-23FE-463A-A245-F6DA02764237}" type="parTrans" cxnId="{237B3ECB-04FE-4A07-B06D-291ADDD903D6}">
      <dgm:prSet/>
      <dgm:spPr/>
      <dgm:t>
        <a:bodyPr/>
        <a:lstStyle/>
        <a:p>
          <a:endParaRPr lang="en-US"/>
        </a:p>
      </dgm:t>
    </dgm:pt>
    <dgm:pt modelId="{32F27EE8-88D2-41E5-B591-96B83711019B}" type="sibTrans" cxnId="{237B3ECB-04FE-4A07-B06D-291ADDD903D6}">
      <dgm:prSet/>
      <dgm:spPr/>
      <dgm:t>
        <a:bodyPr/>
        <a:lstStyle/>
        <a:p>
          <a:endParaRPr lang="en-US"/>
        </a:p>
      </dgm:t>
    </dgm:pt>
    <dgm:pt modelId="{3407698A-425E-4A63-A611-E0568E90B13B}">
      <dgm:prSet phldrT="[Text]" custT="1"/>
      <dgm:spPr>
        <a:solidFill>
          <a:schemeClr val="accent5">
            <a:lumMod val="60000"/>
            <a:lumOff val="40000"/>
          </a:schemeClr>
        </a:solidFill>
      </dgm:spPr>
      <dgm:t>
        <a:bodyPr/>
        <a:lstStyle/>
        <a:p>
          <a:r>
            <a:rPr lang="en-US" sz="1800" b="1" dirty="0">
              <a:solidFill>
                <a:schemeClr val="tx1"/>
              </a:solidFill>
              <a:effectLst>
                <a:outerShdw blurRad="38100" dist="38100" dir="2700000" algn="tl">
                  <a:srgbClr val="000000">
                    <a:alpha val="43137"/>
                  </a:srgbClr>
                </a:outerShdw>
              </a:effectLst>
            </a:rPr>
            <a:t>Provide support until goals are met</a:t>
          </a:r>
          <a:r>
            <a:rPr lang="en-US" sz="1800" dirty="0"/>
            <a:t> </a:t>
          </a:r>
        </a:p>
      </dgm:t>
    </dgm:pt>
    <dgm:pt modelId="{EA5BF6A5-7A3E-4422-92D1-304457B63776}" type="parTrans" cxnId="{A2E00771-19CB-4210-94D5-E02D73E59AAA}">
      <dgm:prSet/>
      <dgm:spPr/>
      <dgm:t>
        <a:bodyPr/>
        <a:lstStyle/>
        <a:p>
          <a:endParaRPr lang="en-US"/>
        </a:p>
      </dgm:t>
    </dgm:pt>
    <dgm:pt modelId="{32646C76-AA07-4DE4-81E7-E3ABD287A394}" type="sibTrans" cxnId="{A2E00771-19CB-4210-94D5-E02D73E59AAA}">
      <dgm:prSet/>
      <dgm:spPr/>
      <dgm:t>
        <a:bodyPr/>
        <a:lstStyle/>
        <a:p>
          <a:endParaRPr lang="en-US"/>
        </a:p>
      </dgm:t>
    </dgm:pt>
    <dgm:pt modelId="{A5FEDBD6-5E7B-4D9C-9F11-ED1819A72A9C}">
      <dgm:prSet phldrT="[Text]"/>
      <dgm:spPr>
        <a:solidFill>
          <a:schemeClr val="accent5">
            <a:lumMod val="60000"/>
            <a:lumOff val="40000"/>
          </a:schemeClr>
        </a:solidFill>
      </dgm:spPr>
      <dgm:t>
        <a:bodyPr/>
        <a:lstStyle/>
        <a:p>
          <a:r>
            <a:rPr lang="en-US" b="1" dirty="0">
              <a:solidFill>
                <a:schemeClr val="tx1"/>
              </a:solidFill>
              <a:effectLst>
                <a:outerShdw blurRad="38100" dist="38100" dir="2700000" algn="tl">
                  <a:srgbClr val="000000">
                    <a:alpha val="43137"/>
                  </a:srgbClr>
                </a:outerShdw>
              </a:effectLst>
            </a:rPr>
            <a:t>Analyse new reality </a:t>
          </a:r>
        </a:p>
      </dgm:t>
    </dgm:pt>
    <dgm:pt modelId="{A1AF0535-FD9D-4A6A-A897-B1266424ECBF}" type="parTrans" cxnId="{46C4AE5B-67B9-45D7-A325-CA81293D488C}">
      <dgm:prSet/>
      <dgm:spPr/>
      <dgm:t>
        <a:bodyPr/>
        <a:lstStyle/>
        <a:p>
          <a:endParaRPr lang="en-US"/>
        </a:p>
      </dgm:t>
    </dgm:pt>
    <dgm:pt modelId="{EB6FBE16-A0B5-444B-815C-B2C1C0A8A3BD}" type="sibTrans" cxnId="{46C4AE5B-67B9-45D7-A325-CA81293D488C}">
      <dgm:prSet/>
      <dgm:spPr/>
      <dgm:t>
        <a:bodyPr/>
        <a:lstStyle/>
        <a:p>
          <a:endParaRPr lang="en-US"/>
        </a:p>
      </dgm:t>
    </dgm:pt>
    <dgm:pt modelId="{314BB4FD-D1CA-4AEC-B2F2-BD3396186CB9}" type="pres">
      <dgm:prSet presAssocID="{94C7ACAC-E888-48D2-A18F-90E14E4906D3}" presName="cycle" presStyleCnt="0">
        <dgm:presLayoutVars>
          <dgm:dir/>
          <dgm:resizeHandles val="exact"/>
        </dgm:presLayoutVars>
      </dgm:prSet>
      <dgm:spPr/>
    </dgm:pt>
    <dgm:pt modelId="{3B6D8F0C-010D-4090-BC95-98381A9B7495}" type="pres">
      <dgm:prSet presAssocID="{DADA84A3-9A51-4733-A035-AD193425734E}" presName="node" presStyleLbl="node1" presStyleIdx="0" presStyleCnt="5" custScaleX="82193" custScaleY="100179">
        <dgm:presLayoutVars>
          <dgm:bulletEnabled val="1"/>
        </dgm:presLayoutVars>
      </dgm:prSet>
      <dgm:spPr/>
    </dgm:pt>
    <dgm:pt modelId="{3638CFB0-4F4D-4C52-8E35-7B474EE22F33}" type="pres">
      <dgm:prSet presAssocID="{DADA84A3-9A51-4733-A035-AD193425734E}" presName="spNode" presStyleCnt="0"/>
      <dgm:spPr/>
    </dgm:pt>
    <dgm:pt modelId="{A34067FE-F87A-4D5D-A6E6-2755853B03EB}" type="pres">
      <dgm:prSet presAssocID="{B42CDD40-1B47-444A-B9EC-F40F1E182BC5}" presName="sibTrans" presStyleLbl="sibTrans1D1" presStyleIdx="0" presStyleCnt="5"/>
      <dgm:spPr/>
    </dgm:pt>
    <dgm:pt modelId="{C4DE4DA6-1B50-47DC-A6FE-16BE89951547}" type="pres">
      <dgm:prSet presAssocID="{3513EA5D-EA60-4EC3-99AC-905407BF5E5B}" presName="node" presStyleLbl="node1" presStyleIdx="1" presStyleCnt="5" custScaleX="98475" custScaleY="73052" custRadScaleRad="103168" custRadScaleInc="-35758">
        <dgm:presLayoutVars>
          <dgm:bulletEnabled val="1"/>
        </dgm:presLayoutVars>
      </dgm:prSet>
      <dgm:spPr/>
    </dgm:pt>
    <dgm:pt modelId="{D6F6196C-E43D-4FD6-9B61-702631ECB480}" type="pres">
      <dgm:prSet presAssocID="{3513EA5D-EA60-4EC3-99AC-905407BF5E5B}" presName="spNode" presStyleCnt="0"/>
      <dgm:spPr/>
    </dgm:pt>
    <dgm:pt modelId="{D20C5BF4-63FC-485B-9246-E06DB3DD474B}" type="pres">
      <dgm:prSet presAssocID="{4ED9E58F-0C73-4F94-8B42-BAD9091E7EC3}" presName="sibTrans" presStyleLbl="sibTrans1D1" presStyleIdx="1" presStyleCnt="5"/>
      <dgm:spPr/>
    </dgm:pt>
    <dgm:pt modelId="{3EAC8240-2A74-4FCB-8C92-E0838B69D972}" type="pres">
      <dgm:prSet presAssocID="{EB15B0E7-1D77-4955-A052-8C4C2E4BED28}" presName="node" presStyleLbl="node1" presStyleIdx="2" presStyleCnt="5" custScaleX="113121" custScaleY="118632" custRadScaleRad="91383" custRadScaleInc="-41700">
        <dgm:presLayoutVars>
          <dgm:bulletEnabled val="1"/>
        </dgm:presLayoutVars>
      </dgm:prSet>
      <dgm:spPr/>
    </dgm:pt>
    <dgm:pt modelId="{ABF72D31-B1D5-4B17-B2E4-73D819121651}" type="pres">
      <dgm:prSet presAssocID="{EB15B0E7-1D77-4955-A052-8C4C2E4BED28}" presName="spNode" presStyleCnt="0"/>
      <dgm:spPr/>
    </dgm:pt>
    <dgm:pt modelId="{BA366E30-3FEC-40D3-8375-8BA342813FDB}" type="pres">
      <dgm:prSet presAssocID="{32F27EE8-88D2-41E5-B591-96B83711019B}" presName="sibTrans" presStyleLbl="sibTrans1D1" presStyleIdx="2" presStyleCnt="5"/>
      <dgm:spPr/>
    </dgm:pt>
    <dgm:pt modelId="{C4EA7340-75E7-4F00-B105-C618D90DBF08}" type="pres">
      <dgm:prSet presAssocID="{3407698A-425E-4A63-A611-E0568E90B13B}" presName="node" presStyleLbl="node1" presStyleIdx="3" presStyleCnt="5" custScaleX="70590" custScaleY="132611" custRadScaleRad="104518" custRadScaleInc="65913">
        <dgm:presLayoutVars>
          <dgm:bulletEnabled val="1"/>
        </dgm:presLayoutVars>
      </dgm:prSet>
      <dgm:spPr/>
    </dgm:pt>
    <dgm:pt modelId="{7613055B-AE1C-45C4-905B-55A27DDA8456}" type="pres">
      <dgm:prSet presAssocID="{3407698A-425E-4A63-A611-E0568E90B13B}" presName="spNode" presStyleCnt="0"/>
      <dgm:spPr/>
    </dgm:pt>
    <dgm:pt modelId="{98C9DBC7-16B3-4B8C-80EC-E6B9025AEA08}" type="pres">
      <dgm:prSet presAssocID="{32646C76-AA07-4DE4-81E7-E3ABD287A394}" presName="sibTrans" presStyleLbl="sibTrans1D1" presStyleIdx="3" presStyleCnt="5"/>
      <dgm:spPr/>
    </dgm:pt>
    <dgm:pt modelId="{55E684F6-D931-49F4-8EC0-6D14604E1F56}" type="pres">
      <dgm:prSet presAssocID="{A5FEDBD6-5E7B-4D9C-9F11-ED1819A72A9C}" presName="node" presStyleLbl="node1" presStyleIdx="4" presStyleCnt="5" custScaleX="97711" custScaleY="97273" custRadScaleRad="97965" custRadScaleInc="-3040">
        <dgm:presLayoutVars>
          <dgm:bulletEnabled val="1"/>
        </dgm:presLayoutVars>
      </dgm:prSet>
      <dgm:spPr/>
    </dgm:pt>
    <dgm:pt modelId="{37169994-EC6A-42BA-B464-600F4853D14D}" type="pres">
      <dgm:prSet presAssocID="{A5FEDBD6-5E7B-4D9C-9F11-ED1819A72A9C}" presName="spNode" presStyleCnt="0"/>
      <dgm:spPr/>
    </dgm:pt>
    <dgm:pt modelId="{7980BA9B-9F73-480F-A047-FF0A7A9251AA}" type="pres">
      <dgm:prSet presAssocID="{EB6FBE16-A0B5-444B-815C-B2C1C0A8A3BD}" presName="sibTrans" presStyleLbl="sibTrans1D1" presStyleIdx="4" presStyleCnt="5"/>
      <dgm:spPr/>
    </dgm:pt>
  </dgm:ptLst>
  <dgm:cxnLst>
    <dgm:cxn modelId="{58438002-766A-4EC6-9FA1-150C9B3D17C5}" type="presOf" srcId="{94C7ACAC-E888-48D2-A18F-90E14E4906D3}" destId="{314BB4FD-D1CA-4AEC-B2F2-BD3396186CB9}" srcOrd="0" destOrd="0" presId="urn:microsoft.com/office/officeart/2005/8/layout/cycle5"/>
    <dgm:cxn modelId="{BAFEBB0B-4698-4D5E-8C6E-860BC10943E4}" type="presOf" srcId="{4ED9E58F-0C73-4F94-8B42-BAD9091E7EC3}" destId="{D20C5BF4-63FC-485B-9246-E06DB3DD474B}" srcOrd="0" destOrd="0" presId="urn:microsoft.com/office/officeart/2005/8/layout/cycle5"/>
    <dgm:cxn modelId="{46C4AE5B-67B9-45D7-A325-CA81293D488C}" srcId="{94C7ACAC-E888-48D2-A18F-90E14E4906D3}" destId="{A5FEDBD6-5E7B-4D9C-9F11-ED1819A72A9C}" srcOrd="4" destOrd="0" parTransId="{A1AF0535-FD9D-4A6A-A897-B1266424ECBF}" sibTransId="{EB6FBE16-A0B5-444B-815C-B2C1C0A8A3BD}"/>
    <dgm:cxn modelId="{70995A5C-1C42-44C9-BB2B-BAD207055DC7}" srcId="{94C7ACAC-E888-48D2-A18F-90E14E4906D3}" destId="{DADA84A3-9A51-4733-A035-AD193425734E}" srcOrd="0" destOrd="0" parTransId="{87984C9F-88BE-4519-9DA5-EDCD585551BE}" sibTransId="{B42CDD40-1B47-444A-B9EC-F40F1E182BC5}"/>
    <dgm:cxn modelId="{4A2C8B61-29BF-4F8A-B33A-3D84845F04E5}" type="presOf" srcId="{EB15B0E7-1D77-4955-A052-8C4C2E4BED28}" destId="{3EAC8240-2A74-4FCB-8C92-E0838B69D972}" srcOrd="0" destOrd="0" presId="urn:microsoft.com/office/officeart/2005/8/layout/cycle5"/>
    <dgm:cxn modelId="{D2313545-5AAC-47FE-A68D-5B42944CEF59}" type="presOf" srcId="{EB6FBE16-A0B5-444B-815C-B2C1C0A8A3BD}" destId="{7980BA9B-9F73-480F-A047-FF0A7A9251AA}" srcOrd="0" destOrd="0" presId="urn:microsoft.com/office/officeart/2005/8/layout/cycle5"/>
    <dgm:cxn modelId="{62B7EB6E-0EDA-4BC0-AA81-DE4DAE2E3691}" type="presOf" srcId="{3513EA5D-EA60-4EC3-99AC-905407BF5E5B}" destId="{C4DE4DA6-1B50-47DC-A6FE-16BE89951547}" srcOrd="0" destOrd="0" presId="urn:microsoft.com/office/officeart/2005/8/layout/cycle5"/>
    <dgm:cxn modelId="{1030566F-B839-4DC0-A21C-070FA0C7DF98}" type="presOf" srcId="{32646C76-AA07-4DE4-81E7-E3ABD287A394}" destId="{98C9DBC7-16B3-4B8C-80EC-E6B9025AEA08}" srcOrd="0" destOrd="0" presId="urn:microsoft.com/office/officeart/2005/8/layout/cycle5"/>
    <dgm:cxn modelId="{A2E00771-19CB-4210-94D5-E02D73E59AAA}" srcId="{94C7ACAC-E888-48D2-A18F-90E14E4906D3}" destId="{3407698A-425E-4A63-A611-E0568E90B13B}" srcOrd="3" destOrd="0" parTransId="{EA5BF6A5-7A3E-4422-92D1-304457B63776}" sibTransId="{32646C76-AA07-4DE4-81E7-E3ABD287A394}"/>
    <dgm:cxn modelId="{EF7A15B2-074C-4165-96A9-1A9E19CFCB74}" type="presOf" srcId="{32F27EE8-88D2-41E5-B591-96B83711019B}" destId="{BA366E30-3FEC-40D3-8375-8BA342813FDB}" srcOrd="0" destOrd="0" presId="urn:microsoft.com/office/officeart/2005/8/layout/cycle5"/>
    <dgm:cxn modelId="{AF6FC9C1-8119-47B4-A368-C4E2B5B3D1CB}" srcId="{94C7ACAC-E888-48D2-A18F-90E14E4906D3}" destId="{3513EA5D-EA60-4EC3-99AC-905407BF5E5B}" srcOrd="1" destOrd="0" parTransId="{48A5A0F4-EA7C-4D5F-9162-F361AA463492}" sibTransId="{4ED9E58F-0C73-4F94-8B42-BAD9091E7EC3}"/>
    <dgm:cxn modelId="{A6DEB0C3-90C3-4AD9-A73C-1EE1C9928337}" type="presOf" srcId="{B42CDD40-1B47-444A-B9EC-F40F1E182BC5}" destId="{A34067FE-F87A-4D5D-A6E6-2755853B03EB}" srcOrd="0" destOrd="0" presId="urn:microsoft.com/office/officeart/2005/8/layout/cycle5"/>
    <dgm:cxn modelId="{237B3ECB-04FE-4A07-B06D-291ADDD903D6}" srcId="{94C7ACAC-E888-48D2-A18F-90E14E4906D3}" destId="{EB15B0E7-1D77-4955-A052-8C4C2E4BED28}" srcOrd="2" destOrd="0" parTransId="{AA72BE1A-23FE-463A-A245-F6DA02764237}" sibTransId="{32F27EE8-88D2-41E5-B591-96B83711019B}"/>
    <dgm:cxn modelId="{3CF304CC-5F59-4FB3-BFD1-88E5EEC0F487}" type="presOf" srcId="{DADA84A3-9A51-4733-A035-AD193425734E}" destId="{3B6D8F0C-010D-4090-BC95-98381A9B7495}" srcOrd="0" destOrd="0" presId="urn:microsoft.com/office/officeart/2005/8/layout/cycle5"/>
    <dgm:cxn modelId="{951BC0CC-9BA8-4A86-9124-0ED14B74102F}" type="presOf" srcId="{A5FEDBD6-5E7B-4D9C-9F11-ED1819A72A9C}" destId="{55E684F6-D931-49F4-8EC0-6D14604E1F56}" srcOrd="0" destOrd="0" presId="urn:microsoft.com/office/officeart/2005/8/layout/cycle5"/>
    <dgm:cxn modelId="{BA65C3CD-C4DE-4006-965C-536C6C1C40E9}" type="presOf" srcId="{3407698A-425E-4A63-A611-E0568E90B13B}" destId="{C4EA7340-75E7-4F00-B105-C618D90DBF08}" srcOrd="0" destOrd="0" presId="urn:microsoft.com/office/officeart/2005/8/layout/cycle5"/>
    <dgm:cxn modelId="{BFB3CCF0-E58B-4DEB-B70C-C562FFFAA4A2}" type="presParOf" srcId="{314BB4FD-D1CA-4AEC-B2F2-BD3396186CB9}" destId="{3B6D8F0C-010D-4090-BC95-98381A9B7495}" srcOrd="0" destOrd="0" presId="urn:microsoft.com/office/officeart/2005/8/layout/cycle5"/>
    <dgm:cxn modelId="{7DA230F9-EF0A-4B64-8E15-C76E58C6F0F0}" type="presParOf" srcId="{314BB4FD-D1CA-4AEC-B2F2-BD3396186CB9}" destId="{3638CFB0-4F4D-4C52-8E35-7B474EE22F33}" srcOrd="1" destOrd="0" presId="urn:microsoft.com/office/officeart/2005/8/layout/cycle5"/>
    <dgm:cxn modelId="{EC0C7DEF-5AF4-43AA-A459-450035C144E1}" type="presParOf" srcId="{314BB4FD-D1CA-4AEC-B2F2-BD3396186CB9}" destId="{A34067FE-F87A-4D5D-A6E6-2755853B03EB}" srcOrd="2" destOrd="0" presId="urn:microsoft.com/office/officeart/2005/8/layout/cycle5"/>
    <dgm:cxn modelId="{08F82DB1-3802-4741-BE5A-2AAC2F5605F1}" type="presParOf" srcId="{314BB4FD-D1CA-4AEC-B2F2-BD3396186CB9}" destId="{C4DE4DA6-1B50-47DC-A6FE-16BE89951547}" srcOrd="3" destOrd="0" presId="urn:microsoft.com/office/officeart/2005/8/layout/cycle5"/>
    <dgm:cxn modelId="{12FEC01A-A403-4323-96AC-D184D65566D1}" type="presParOf" srcId="{314BB4FD-D1CA-4AEC-B2F2-BD3396186CB9}" destId="{D6F6196C-E43D-4FD6-9B61-702631ECB480}" srcOrd="4" destOrd="0" presId="urn:microsoft.com/office/officeart/2005/8/layout/cycle5"/>
    <dgm:cxn modelId="{65B9023D-940B-48C6-9B54-02C3124A5C63}" type="presParOf" srcId="{314BB4FD-D1CA-4AEC-B2F2-BD3396186CB9}" destId="{D20C5BF4-63FC-485B-9246-E06DB3DD474B}" srcOrd="5" destOrd="0" presId="urn:microsoft.com/office/officeart/2005/8/layout/cycle5"/>
    <dgm:cxn modelId="{2EAC848C-B3E8-4CF8-A4E1-560F2E6D56E2}" type="presParOf" srcId="{314BB4FD-D1CA-4AEC-B2F2-BD3396186CB9}" destId="{3EAC8240-2A74-4FCB-8C92-E0838B69D972}" srcOrd="6" destOrd="0" presId="urn:microsoft.com/office/officeart/2005/8/layout/cycle5"/>
    <dgm:cxn modelId="{06F99F2C-4993-43EA-9066-ED03C605C6A4}" type="presParOf" srcId="{314BB4FD-D1CA-4AEC-B2F2-BD3396186CB9}" destId="{ABF72D31-B1D5-4B17-B2E4-73D819121651}" srcOrd="7" destOrd="0" presId="urn:microsoft.com/office/officeart/2005/8/layout/cycle5"/>
    <dgm:cxn modelId="{63D166ED-A3CD-4710-B035-B63BC6A02A9A}" type="presParOf" srcId="{314BB4FD-D1CA-4AEC-B2F2-BD3396186CB9}" destId="{BA366E30-3FEC-40D3-8375-8BA342813FDB}" srcOrd="8" destOrd="0" presId="urn:microsoft.com/office/officeart/2005/8/layout/cycle5"/>
    <dgm:cxn modelId="{E9B5FB58-8B6B-404A-97F3-1B2A5C96E48F}" type="presParOf" srcId="{314BB4FD-D1CA-4AEC-B2F2-BD3396186CB9}" destId="{C4EA7340-75E7-4F00-B105-C618D90DBF08}" srcOrd="9" destOrd="0" presId="urn:microsoft.com/office/officeart/2005/8/layout/cycle5"/>
    <dgm:cxn modelId="{DB41A47B-86FF-47C4-94D3-170BCCFBAF45}" type="presParOf" srcId="{314BB4FD-D1CA-4AEC-B2F2-BD3396186CB9}" destId="{7613055B-AE1C-45C4-905B-55A27DDA8456}" srcOrd="10" destOrd="0" presId="urn:microsoft.com/office/officeart/2005/8/layout/cycle5"/>
    <dgm:cxn modelId="{8163A3B6-3355-4039-B05C-1A086D5EFC7F}" type="presParOf" srcId="{314BB4FD-D1CA-4AEC-B2F2-BD3396186CB9}" destId="{98C9DBC7-16B3-4B8C-80EC-E6B9025AEA08}" srcOrd="11" destOrd="0" presId="urn:microsoft.com/office/officeart/2005/8/layout/cycle5"/>
    <dgm:cxn modelId="{C769490A-50C9-4C85-88CF-D838ADE4FD72}" type="presParOf" srcId="{314BB4FD-D1CA-4AEC-B2F2-BD3396186CB9}" destId="{55E684F6-D931-49F4-8EC0-6D14604E1F56}" srcOrd="12" destOrd="0" presId="urn:microsoft.com/office/officeart/2005/8/layout/cycle5"/>
    <dgm:cxn modelId="{E6FA20EA-6CA5-46DB-A8D4-6D273AD3F8CC}" type="presParOf" srcId="{314BB4FD-D1CA-4AEC-B2F2-BD3396186CB9}" destId="{37169994-EC6A-42BA-B464-600F4853D14D}" srcOrd="13" destOrd="0" presId="urn:microsoft.com/office/officeart/2005/8/layout/cycle5"/>
    <dgm:cxn modelId="{D7B67278-35A4-4772-820C-48734BAB200F}" type="presParOf" srcId="{314BB4FD-D1CA-4AEC-B2F2-BD3396186CB9}" destId="{7980BA9B-9F73-480F-A047-FF0A7A9251AA}"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C7ACAC-E888-48D2-A18F-90E14E4906D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ADA84A3-9A51-4733-A035-AD193425734E}">
      <dgm:prSet phldrT="[Text]"/>
      <dgm:spPr>
        <a:solidFill>
          <a:schemeClr val="accent5">
            <a:lumMod val="20000"/>
            <a:lumOff val="80000"/>
          </a:schemeClr>
        </a:solidFill>
      </dgm:spPr>
      <dgm:t>
        <a:bodyPr/>
        <a:lstStyle/>
        <a:p>
          <a:r>
            <a:rPr lang="en-US" b="1" dirty="0">
              <a:solidFill>
                <a:schemeClr val="tx1"/>
              </a:solidFill>
              <a:effectLst>
                <a:outerShdw blurRad="38100" dist="38100" dir="2700000" algn="tl">
                  <a:srgbClr val="000000">
                    <a:alpha val="43137"/>
                  </a:srgbClr>
                </a:outerShdw>
              </a:effectLst>
            </a:rPr>
            <a:t>Analyse current reality</a:t>
          </a:r>
          <a:r>
            <a:rPr lang="en-US" b="1" dirty="0">
              <a:effectLst>
                <a:outerShdw blurRad="38100" dist="38100" dir="2700000" algn="tl">
                  <a:srgbClr val="000000">
                    <a:alpha val="43137"/>
                  </a:srgbClr>
                </a:outerShdw>
              </a:effectLst>
            </a:rPr>
            <a:t>  </a:t>
          </a:r>
        </a:p>
      </dgm:t>
    </dgm:pt>
    <dgm:pt modelId="{87984C9F-88BE-4519-9DA5-EDCD585551BE}" type="parTrans" cxnId="{70995A5C-1C42-44C9-BB2B-BAD207055DC7}">
      <dgm:prSet/>
      <dgm:spPr/>
      <dgm:t>
        <a:bodyPr/>
        <a:lstStyle/>
        <a:p>
          <a:endParaRPr lang="en-US"/>
        </a:p>
      </dgm:t>
    </dgm:pt>
    <dgm:pt modelId="{B42CDD40-1B47-444A-B9EC-F40F1E182BC5}" type="sibTrans" cxnId="{70995A5C-1C42-44C9-BB2B-BAD207055DC7}">
      <dgm:prSet/>
      <dgm:spPr/>
      <dgm:t>
        <a:bodyPr/>
        <a:lstStyle/>
        <a:p>
          <a:endParaRPr lang="en-US"/>
        </a:p>
      </dgm:t>
    </dgm:pt>
    <dgm:pt modelId="{3513EA5D-EA60-4EC3-99AC-905407BF5E5B}">
      <dgm:prSet phldrT="[Text]"/>
      <dgm:spPr>
        <a:solidFill>
          <a:schemeClr val="accent5">
            <a:lumMod val="40000"/>
            <a:lumOff val="60000"/>
          </a:schemeClr>
        </a:solidFill>
      </dgm:spPr>
      <dgm:t>
        <a:bodyPr/>
        <a:lstStyle/>
        <a:p>
          <a:r>
            <a:rPr lang="en-US" b="1" dirty="0">
              <a:solidFill>
                <a:schemeClr val="tx1"/>
              </a:solidFill>
              <a:effectLst>
                <a:outerShdw blurRad="38100" dist="38100" dir="2700000" algn="tl">
                  <a:srgbClr val="000000">
                    <a:alpha val="43137"/>
                  </a:srgbClr>
                </a:outerShdw>
              </a:effectLst>
            </a:rPr>
            <a:t>Set goals</a:t>
          </a:r>
        </a:p>
      </dgm:t>
    </dgm:pt>
    <dgm:pt modelId="{48A5A0F4-EA7C-4D5F-9162-F361AA463492}" type="parTrans" cxnId="{AF6FC9C1-8119-47B4-A368-C4E2B5B3D1CB}">
      <dgm:prSet/>
      <dgm:spPr/>
      <dgm:t>
        <a:bodyPr/>
        <a:lstStyle/>
        <a:p>
          <a:endParaRPr lang="en-US"/>
        </a:p>
      </dgm:t>
    </dgm:pt>
    <dgm:pt modelId="{4ED9E58F-0C73-4F94-8B42-BAD9091E7EC3}" type="sibTrans" cxnId="{AF6FC9C1-8119-47B4-A368-C4E2B5B3D1CB}">
      <dgm:prSet/>
      <dgm:spPr/>
      <dgm:t>
        <a:bodyPr/>
        <a:lstStyle/>
        <a:p>
          <a:endParaRPr lang="en-US"/>
        </a:p>
      </dgm:t>
    </dgm:pt>
    <dgm:pt modelId="{EB15B0E7-1D77-4955-A052-8C4C2E4BED28}">
      <dgm:prSet phldrT="[Text]"/>
      <dgm:spPr>
        <a:solidFill>
          <a:schemeClr val="accent5">
            <a:lumMod val="60000"/>
            <a:lumOff val="40000"/>
          </a:schemeClr>
        </a:solidFill>
      </dgm:spPr>
      <dgm:t>
        <a:bodyPr/>
        <a:lstStyle/>
        <a:p>
          <a:r>
            <a:rPr lang="en-US" b="1" dirty="0">
              <a:solidFill>
                <a:schemeClr val="tx1"/>
              </a:solidFill>
              <a:effectLst>
                <a:outerShdw blurRad="38100" dist="38100" dir="2700000" algn="tl">
                  <a:srgbClr val="000000">
                    <a:alpha val="43137"/>
                  </a:srgbClr>
                </a:outerShdw>
              </a:effectLst>
            </a:rPr>
            <a:t>Identify and explain teaching strategies </a:t>
          </a:r>
        </a:p>
      </dgm:t>
    </dgm:pt>
    <dgm:pt modelId="{AA72BE1A-23FE-463A-A245-F6DA02764237}" type="parTrans" cxnId="{237B3ECB-04FE-4A07-B06D-291ADDD903D6}">
      <dgm:prSet/>
      <dgm:spPr/>
      <dgm:t>
        <a:bodyPr/>
        <a:lstStyle/>
        <a:p>
          <a:endParaRPr lang="en-US"/>
        </a:p>
      </dgm:t>
    </dgm:pt>
    <dgm:pt modelId="{32F27EE8-88D2-41E5-B591-96B83711019B}" type="sibTrans" cxnId="{237B3ECB-04FE-4A07-B06D-291ADDD903D6}">
      <dgm:prSet/>
      <dgm:spPr/>
      <dgm:t>
        <a:bodyPr/>
        <a:lstStyle/>
        <a:p>
          <a:endParaRPr lang="en-US"/>
        </a:p>
      </dgm:t>
    </dgm:pt>
    <dgm:pt modelId="{3407698A-425E-4A63-A611-E0568E90B13B}">
      <dgm:prSet phldrT="[Text]"/>
      <dgm:spPr>
        <a:solidFill>
          <a:schemeClr val="accent5">
            <a:lumMod val="60000"/>
            <a:lumOff val="40000"/>
          </a:schemeClr>
        </a:solidFill>
      </dgm:spPr>
      <dgm:t>
        <a:bodyPr/>
        <a:lstStyle/>
        <a:p>
          <a:r>
            <a:rPr lang="en-US" b="1" dirty="0">
              <a:solidFill>
                <a:schemeClr val="tx1"/>
              </a:solidFill>
              <a:effectLst>
                <a:outerShdw blurRad="38100" dist="38100" dir="2700000" algn="tl">
                  <a:srgbClr val="000000">
                    <a:alpha val="43137"/>
                  </a:srgbClr>
                </a:outerShdw>
              </a:effectLst>
            </a:rPr>
            <a:t>Provide support until goals are met</a:t>
          </a:r>
          <a:r>
            <a:rPr lang="en-US" dirty="0"/>
            <a:t> </a:t>
          </a:r>
        </a:p>
      </dgm:t>
    </dgm:pt>
    <dgm:pt modelId="{EA5BF6A5-7A3E-4422-92D1-304457B63776}" type="parTrans" cxnId="{A2E00771-19CB-4210-94D5-E02D73E59AAA}">
      <dgm:prSet/>
      <dgm:spPr/>
      <dgm:t>
        <a:bodyPr/>
        <a:lstStyle/>
        <a:p>
          <a:endParaRPr lang="en-US"/>
        </a:p>
      </dgm:t>
    </dgm:pt>
    <dgm:pt modelId="{32646C76-AA07-4DE4-81E7-E3ABD287A394}" type="sibTrans" cxnId="{A2E00771-19CB-4210-94D5-E02D73E59AAA}">
      <dgm:prSet/>
      <dgm:spPr/>
      <dgm:t>
        <a:bodyPr/>
        <a:lstStyle/>
        <a:p>
          <a:endParaRPr lang="en-US"/>
        </a:p>
      </dgm:t>
    </dgm:pt>
    <dgm:pt modelId="{A5FEDBD6-5E7B-4D9C-9F11-ED1819A72A9C}">
      <dgm:prSet phldrT="[Text]"/>
      <dgm:spPr>
        <a:solidFill>
          <a:schemeClr val="accent5">
            <a:lumMod val="60000"/>
            <a:lumOff val="40000"/>
          </a:schemeClr>
        </a:solidFill>
      </dgm:spPr>
      <dgm:t>
        <a:bodyPr/>
        <a:lstStyle/>
        <a:p>
          <a:r>
            <a:rPr lang="en-US" b="1" dirty="0">
              <a:solidFill>
                <a:schemeClr val="tx1"/>
              </a:solidFill>
              <a:effectLst>
                <a:outerShdw blurRad="38100" dist="38100" dir="2700000" algn="tl">
                  <a:srgbClr val="000000">
                    <a:alpha val="43137"/>
                  </a:srgbClr>
                </a:outerShdw>
              </a:effectLst>
            </a:rPr>
            <a:t>Analyse new reality </a:t>
          </a:r>
        </a:p>
      </dgm:t>
    </dgm:pt>
    <dgm:pt modelId="{A1AF0535-FD9D-4A6A-A897-B1266424ECBF}" type="parTrans" cxnId="{46C4AE5B-67B9-45D7-A325-CA81293D488C}">
      <dgm:prSet/>
      <dgm:spPr/>
      <dgm:t>
        <a:bodyPr/>
        <a:lstStyle/>
        <a:p>
          <a:endParaRPr lang="en-US"/>
        </a:p>
      </dgm:t>
    </dgm:pt>
    <dgm:pt modelId="{EB6FBE16-A0B5-444B-815C-B2C1C0A8A3BD}" type="sibTrans" cxnId="{46C4AE5B-67B9-45D7-A325-CA81293D488C}">
      <dgm:prSet/>
      <dgm:spPr/>
      <dgm:t>
        <a:bodyPr/>
        <a:lstStyle/>
        <a:p>
          <a:endParaRPr lang="en-US"/>
        </a:p>
      </dgm:t>
    </dgm:pt>
    <dgm:pt modelId="{314BB4FD-D1CA-4AEC-B2F2-BD3396186CB9}" type="pres">
      <dgm:prSet presAssocID="{94C7ACAC-E888-48D2-A18F-90E14E4906D3}" presName="cycle" presStyleCnt="0">
        <dgm:presLayoutVars>
          <dgm:dir/>
          <dgm:resizeHandles val="exact"/>
        </dgm:presLayoutVars>
      </dgm:prSet>
      <dgm:spPr/>
    </dgm:pt>
    <dgm:pt modelId="{3B6D8F0C-010D-4090-BC95-98381A9B7495}" type="pres">
      <dgm:prSet presAssocID="{DADA84A3-9A51-4733-A035-AD193425734E}" presName="node" presStyleLbl="node1" presStyleIdx="0" presStyleCnt="5" custScaleY="154333">
        <dgm:presLayoutVars>
          <dgm:bulletEnabled val="1"/>
        </dgm:presLayoutVars>
      </dgm:prSet>
      <dgm:spPr/>
    </dgm:pt>
    <dgm:pt modelId="{3638CFB0-4F4D-4C52-8E35-7B474EE22F33}" type="pres">
      <dgm:prSet presAssocID="{DADA84A3-9A51-4733-A035-AD193425734E}" presName="spNode" presStyleCnt="0"/>
      <dgm:spPr/>
    </dgm:pt>
    <dgm:pt modelId="{A34067FE-F87A-4D5D-A6E6-2755853B03EB}" type="pres">
      <dgm:prSet presAssocID="{B42CDD40-1B47-444A-B9EC-F40F1E182BC5}" presName="sibTrans" presStyleLbl="sibTrans1D1" presStyleIdx="0" presStyleCnt="5"/>
      <dgm:spPr/>
    </dgm:pt>
    <dgm:pt modelId="{C4DE4DA6-1B50-47DC-A6FE-16BE89951547}" type="pres">
      <dgm:prSet presAssocID="{3513EA5D-EA60-4EC3-99AC-905407BF5E5B}" presName="node" presStyleLbl="node1" presStyleIdx="1" presStyleCnt="5" custScaleX="128219" custScaleY="157461" custRadScaleRad="113595" custRadScaleInc="-14348">
        <dgm:presLayoutVars>
          <dgm:bulletEnabled val="1"/>
        </dgm:presLayoutVars>
      </dgm:prSet>
      <dgm:spPr/>
    </dgm:pt>
    <dgm:pt modelId="{D6F6196C-E43D-4FD6-9B61-702631ECB480}" type="pres">
      <dgm:prSet presAssocID="{3513EA5D-EA60-4EC3-99AC-905407BF5E5B}" presName="spNode" presStyleCnt="0"/>
      <dgm:spPr/>
    </dgm:pt>
    <dgm:pt modelId="{D20C5BF4-63FC-485B-9246-E06DB3DD474B}" type="pres">
      <dgm:prSet presAssocID="{4ED9E58F-0C73-4F94-8B42-BAD9091E7EC3}" presName="sibTrans" presStyleLbl="sibTrans1D1" presStyleIdx="1" presStyleCnt="5"/>
      <dgm:spPr/>
    </dgm:pt>
    <dgm:pt modelId="{3EAC8240-2A74-4FCB-8C92-E0838B69D972}" type="pres">
      <dgm:prSet presAssocID="{EB15B0E7-1D77-4955-A052-8C4C2E4BED28}" presName="node" presStyleLbl="node1" presStyleIdx="2" presStyleCnt="5" custScaleX="119935" custScaleY="162592" custRadScaleRad="100445" custRadScaleInc="-51525">
        <dgm:presLayoutVars>
          <dgm:bulletEnabled val="1"/>
        </dgm:presLayoutVars>
      </dgm:prSet>
      <dgm:spPr/>
    </dgm:pt>
    <dgm:pt modelId="{ABF72D31-B1D5-4B17-B2E4-73D819121651}" type="pres">
      <dgm:prSet presAssocID="{EB15B0E7-1D77-4955-A052-8C4C2E4BED28}" presName="spNode" presStyleCnt="0"/>
      <dgm:spPr/>
    </dgm:pt>
    <dgm:pt modelId="{BA366E30-3FEC-40D3-8375-8BA342813FDB}" type="pres">
      <dgm:prSet presAssocID="{32F27EE8-88D2-41E5-B591-96B83711019B}" presName="sibTrans" presStyleLbl="sibTrans1D1" presStyleIdx="2" presStyleCnt="5"/>
      <dgm:spPr/>
    </dgm:pt>
    <dgm:pt modelId="{C4EA7340-75E7-4F00-B105-C618D90DBF08}" type="pres">
      <dgm:prSet presAssocID="{3407698A-425E-4A63-A611-E0568E90B13B}" presName="node" presStyleLbl="node1" presStyleIdx="3" presStyleCnt="5" custScaleX="123102" custScaleY="166231" custRadScaleRad="104518" custRadScaleInc="65913">
        <dgm:presLayoutVars>
          <dgm:bulletEnabled val="1"/>
        </dgm:presLayoutVars>
      </dgm:prSet>
      <dgm:spPr/>
    </dgm:pt>
    <dgm:pt modelId="{7613055B-AE1C-45C4-905B-55A27DDA8456}" type="pres">
      <dgm:prSet presAssocID="{3407698A-425E-4A63-A611-E0568E90B13B}" presName="spNode" presStyleCnt="0"/>
      <dgm:spPr/>
    </dgm:pt>
    <dgm:pt modelId="{98C9DBC7-16B3-4B8C-80EC-E6B9025AEA08}" type="pres">
      <dgm:prSet presAssocID="{32646C76-AA07-4DE4-81E7-E3ABD287A394}" presName="sibTrans" presStyleLbl="sibTrans1D1" presStyleIdx="3" presStyleCnt="5"/>
      <dgm:spPr/>
    </dgm:pt>
    <dgm:pt modelId="{55E684F6-D931-49F4-8EC0-6D14604E1F56}" type="pres">
      <dgm:prSet presAssocID="{A5FEDBD6-5E7B-4D9C-9F11-ED1819A72A9C}" presName="node" presStyleLbl="node1" presStyleIdx="4" presStyleCnt="5" custScaleX="128728" custScaleY="161445" custRadScaleRad="119041" custRadScaleInc="2536">
        <dgm:presLayoutVars>
          <dgm:bulletEnabled val="1"/>
        </dgm:presLayoutVars>
      </dgm:prSet>
      <dgm:spPr/>
    </dgm:pt>
    <dgm:pt modelId="{37169994-EC6A-42BA-B464-600F4853D14D}" type="pres">
      <dgm:prSet presAssocID="{A5FEDBD6-5E7B-4D9C-9F11-ED1819A72A9C}" presName="spNode" presStyleCnt="0"/>
      <dgm:spPr/>
    </dgm:pt>
    <dgm:pt modelId="{7980BA9B-9F73-480F-A047-FF0A7A9251AA}" type="pres">
      <dgm:prSet presAssocID="{EB6FBE16-A0B5-444B-815C-B2C1C0A8A3BD}" presName="sibTrans" presStyleLbl="sibTrans1D1" presStyleIdx="4" presStyleCnt="5"/>
      <dgm:spPr/>
    </dgm:pt>
  </dgm:ptLst>
  <dgm:cxnLst>
    <dgm:cxn modelId="{58438002-766A-4EC6-9FA1-150C9B3D17C5}" type="presOf" srcId="{94C7ACAC-E888-48D2-A18F-90E14E4906D3}" destId="{314BB4FD-D1CA-4AEC-B2F2-BD3396186CB9}" srcOrd="0" destOrd="0" presId="urn:microsoft.com/office/officeart/2005/8/layout/cycle5"/>
    <dgm:cxn modelId="{BAFEBB0B-4698-4D5E-8C6E-860BC10943E4}" type="presOf" srcId="{4ED9E58F-0C73-4F94-8B42-BAD9091E7EC3}" destId="{D20C5BF4-63FC-485B-9246-E06DB3DD474B}" srcOrd="0" destOrd="0" presId="urn:microsoft.com/office/officeart/2005/8/layout/cycle5"/>
    <dgm:cxn modelId="{46C4AE5B-67B9-45D7-A325-CA81293D488C}" srcId="{94C7ACAC-E888-48D2-A18F-90E14E4906D3}" destId="{A5FEDBD6-5E7B-4D9C-9F11-ED1819A72A9C}" srcOrd="4" destOrd="0" parTransId="{A1AF0535-FD9D-4A6A-A897-B1266424ECBF}" sibTransId="{EB6FBE16-A0B5-444B-815C-B2C1C0A8A3BD}"/>
    <dgm:cxn modelId="{70995A5C-1C42-44C9-BB2B-BAD207055DC7}" srcId="{94C7ACAC-E888-48D2-A18F-90E14E4906D3}" destId="{DADA84A3-9A51-4733-A035-AD193425734E}" srcOrd="0" destOrd="0" parTransId="{87984C9F-88BE-4519-9DA5-EDCD585551BE}" sibTransId="{B42CDD40-1B47-444A-B9EC-F40F1E182BC5}"/>
    <dgm:cxn modelId="{4A2C8B61-29BF-4F8A-B33A-3D84845F04E5}" type="presOf" srcId="{EB15B0E7-1D77-4955-A052-8C4C2E4BED28}" destId="{3EAC8240-2A74-4FCB-8C92-E0838B69D972}" srcOrd="0" destOrd="0" presId="urn:microsoft.com/office/officeart/2005/8/layout/cycle5"/>
    <dgm:cxn modelId="{D2313545-5AAC-47FE-A68D-5B42944CEF59}" type="presOf" srcId="{EB6FBE16-A0B5-444B-815C-B2C1C0A8A3BD}" destId="{7980BA9B-9F73-480F-A047-FF0A7A9251AA}" srcOrd="0" destOrd="0" presId="urn:microsoft.com/office/officeart/2005/8/layout/cycle5"/>
    <dgm:cxn modelId="{62B7EB6E-0EDA-4BC0-AA81-DE4DAE2E3691}" type="presOf" srcId="{3513EA5D-EA60-4EC3-99AC-905407BF5E5B}" destId="{C4DE4DA6-1B50-47DC-A6FE-16BE89951547}" srcOrd="0" destOrd="0" presId="urn:microsoft.com/office/officeart/2005/8/layout/cycle5"/>
    <dgm:cxn modelId="{1030566F-B839-4DC0-A21C-070FA0C7DF98}" type="presOf" srcId="{32646C76-AA07-4DE4-81E7-E3ABD287A394}" destId="{98C9DBC7-16B3-4B8C-80EC-E6B9025AEA08}" srcOrd="0" destOrd="0" presId="urn:microsoft.com/office/officeart/2005/8/layout/cycle5"/>
    <dgm:cxn modelId="{A2E00771-19CB-4210-94D5-E02D73E59AAA}" srcId="{94C7ACAC-E888-48D2-A18F-90E14E4906D3}" destId="{3407698A-425E-4A63-A611-E0568E90B13B}" srcOrd="3" destOrd="0" parTransId="{EA5BF6A5-7A3E-4422-92D1-304457B63776}" sibTransId="{32646C76-AA07-4DE4-81E7-E3ABD287A394}"/>
    <dgm:cxn modelId="{EF7A15B2-074C-4165-96A9-1A9E19CFCB74}" type="presOf" srcId="{32F27EE8-88D2-41E5-B591-96B83711019B}" destId="{BA366E30-3FEC-40D3-8375-8BA342813FDB}" srcOrd="0" destOrd="0" presId="urn:microsoft.com/office/officeart/2005/8/layout/cycle5"/>
    <dgm:cxn modelId="{AF6FC9C1-8119-47B4-A368-C4E2B5B3D1CB}" srcId="{94C7ACAC-E888-48D2-A18F-90E14E4906D3}" destId="{3513EA5D-EA60-4EC3-99AC-905407BF5E5B}" srcOrd="1" destOrd="0" parTransId="{48A5A0F4-EA7C-4D5F-9162-F361AA463492}" sibTransId="{4ED9E58F-0C73-4F94-8B42-BAD9091E7EC3}"/>
    <dgm:cxn modelId="{A6DEB0C3-90C3-4AD9-A73C-1EE1C9928337}" type="presOf" srcId="{B42CDD40-1B47-444A-B9EC-F40F1E182BC5}" destId="{A34067FE-F87A-4D5D-A6E6-2755853B03EB}" srcOrd="0" destOrd="0" presId="urn:microsoft.com/office/officeart/2005/8/layout/cycle5"/>
    <dgm:cxn modelId="{237B3ECB-04FE-4A07-B06D-291ADDD903D6}" srcId="{94C7ACAC-E888-48D2-A18F-90E14E4906D3}" destId="{EB15B0E7-1D77-4955-A052-8C4C2E4BED28}" srcOrd="2" destOrd="0" parTransId="{AA72BE1A-23FE-463A-A245-F6DA02764237}" sibTransId="{32F27EE8-88D2-41E5-B591-96B83711019B}"/>
    <dgm:cxn modelId="{3CF304CC-5F59-4FB3-BFD1-88E5EEC0F487}" type="presOf" srcId="{DADA84A3-9A51-4733-A035-AD193425734E}" destId="{3B6D8F0C-010D-4090-BC95-98381A9B7495}" srcOrd="0" destOrd="0" presId="urn:microsoft.com/office/officeart/2005/8/layout/cycle5"/>
    <dgm:cxn modelId="{951BC0CC-9BA8-4A86-9124-0ED14B74102F}" type="presOf" srcId="{A5FEDBD6-5E7B-4D9C-9F11-ED1819A72A9C}" destId="{55E684F6-D931-49F4-8EC0-6D14604E1F56}" srcOrd="0" destOrd="0" presId="urn:microsoft.com/office/officeart/2005/8/layout/cycle5"/>
    <dgm:cxn modelId="{BA65C3CD-C4DE-4006-965C-536C6C1C40E9}" type="presOf" srcId="{3407698A-425E-4A63-A611-E0568E90B13B}" destId="{C4EA7340-75E7-4F00-B105-C618D90DBF08}" srcOrd="0" destOrd="0" presId="urn:microsoft.com/office/officeart/2005/8/layout/cycle5"/>
    <dgm:cxn modelId="{BFB3CCF0-E58B-4DEB-B70C-C562FFFAA4A2}" type="presParOf" srcId="{314BB4FD-D1CA-4AEC-B2F2-BD3396186CB9}" destId="{3B6D8F0C-010D-4090-BC95-98381A9B7495}" srcOrd="0" destOrd="0" presId="urn:microsoft.com/office/officeart/2005/8/layout/cycle5"/>
    <dgm:cxn modelId="{7DA230F9-EF0A-4B64-8E15-C76E58C6F0F0}" type="presParOf" srcId="{314BB4FD-D1CA-4AEC-B2F2-BD3396186CB9}" destId="{3638CFB0-4F4D-4C52-8E35-7B474EE22F33}" srcOrd="1" destOrd="0" presId="urn:microsoft.com/office/officeart/2005/8/layout/cycle5"/>
    <dgm:cxn modelId="{EC0C7DEF-5AF4-43AA-A459-450035C144E1}" type="presParOf" srcId="{314BB4FD-D1CA-4AEC-B2F2-BD3396186CB9}" destId="{A34067FE-F87A-4D5D-A6E6-2755853B03EB}" srcOrd="2" destOrd="0" presId="urn:microsoft.com/office/officeart/2005/8/layout/cycle5"/>
    <dgm:cxn modelId="{08F82DB1-3802-4741-BE5A-2AAC2F5605F1}" type="presParOf" srcId="{314BB4FD-D1CA-4AEC-B2F2-BD3396186CB9}" destId="{C4DE4DA6-1B50-47DC-A6FE-16BE89951547}" srcOrd="3" destOrd="0" presId="urn:microsoft.com/office/officeart/2005/8/layout/cycle5"/>
    <dgm:cxn modelId="{12FEC01A-A403-4323-96AC-D184D65566D1}" type="presParOf" srcId="{314BB4FD-D1CA-4AEC-B2F2-BD3396186CB9}" destId="{D6F6196C-E43D-4FD6-9B61-702631ECB480}" srcOrd="4" destOrd="0" presId="urn:microsoft.com/office/officeart/2005/8/layout/cycle5"/>
    <dgm:cxn modelId="{65B9023D-940B-48C6-9B54-02C3124A5C63}" type="presParOf" srcId="{314BB4FD-D1CA-4AEC-B2F2-BD3396186CB9}" destId="{D20C5BF4-63FC-485B-9246-E06DB3DD474B}" srcOrd="5" destOrd="0" presId="urn:microsoft.com/office/officeart/2005/8/layout/cycle5"/>
    <dgm:cxn modelId="{2EAC848C-B3E8-4CF8-A4E1-560F2E6D56E2}" type="presParOf" srcId="{314BB4FD-D1CA-4AEC-B2F2-BD3396186CB9}" destId="{3EAC8240-2A74-4FCB-8C92-E0838B69D972}" srcOrd="6" destOrd="0" presId="urn:microsoft.com/office/officeart/2005/8/layout/cycle5"/>
    <dgm:cxn modelId="{06F99F2C-4993-43EA-9066-ED03C605C6A4}" type="presParOf" srcId="{314BB4FD-D1CA-4AEC-B2F2-BD3396186CB9}" destId="{ABF72D31-B1D5-4B17-B2E4-73D819121651}" srcOrd="7" destOrd="0" presId="urn:microsoft.com/office/officeart/2005/8/layout/cycle5"/>
    <dgm:cxn modelId="{63D166ED-A3CD-4710-B035-B63BC6A02A9A}" type="presParOf" srcId="{314BB4FD-D1CA-4AEC-B2F2-BD3396186CB9}" destId="{BA366E30-3FEC-40D3-8375-8BA342813FDB}" srcOrd="8" destOrd="0" presId="urn:microsoft.com/office/officeart/2005/8/layout/cycle5"/>
    <dgm:cxn modelId="{E9B5FB58-8B6B-404A-97F3-1B2A5C96E48F}" type="presParOf" srcId="{314BB4FD-D1CA-4AEC-B2F2-BD3396186CB9}" destId="{C4EA7340-75E7-4F00-B105-C618D90DBF08}" srcOrd="9" destOrd="0" presId="urn:microsoft.com/office/officeart/2005/8/layout/cycle5"/>
    <dgm:cxn modelId="{DB41A47B-86FF-47C4-94D3-170BCCFBAF45}" type="presParOf" srcId="{314BB4FD-D1CA-4AEC-B2F2-BD3396186CB9}" destId="{7613055B-AE1C-45C4-905B-55A27DDA8456}" srcOrd="10" destOrd="0" presId="urn:microsoft.com/office/officeart/2005/8/layout/cycle5"/>
    <dgm:cxn modelId="{8163A3B6-3355-4039-B05C-1A086D5EFC7F}" type="presParOf" srcId="{314BB4FD-D1CA-4AEC-B2F2-BD3396186CB9}" destId="{98C9DBC7-16B3-4B8C-80EC-E6B9025AEA08}" srcOrd="11" destOrd="0" presId="urn:microsoft.com/office/officeart/2005/8/layout/cycle5"/>
    <dgm:cxn modelId="{C769490A-50C9-4C85-88CF-D838ADE4FD72}" type="presParOf" srcId="{314BB4FD-D1CA-4AEC-B2F2-BD3396186CB9}" destId="{55E684F6-D931-49F4-8EC0-6D14604E1F56}" srcOrd="12" destOrd="0" presId="urn:microsoft.com/office/officeart/2005/8/layout/cycle5"/>
    <dgm:cxn modelId="{E6FA20EA-6CA5-46DB-A8D4-6D273AD3F8CC}" type="presParOf" srcId="{314BB4FD-D1CA-4AEC-B2F2-BD3396186CB9}" destId="{37169994-EC6A-42BA-B464-600F4853D14D}" srcOrd="13" destOrd="0" presId="urn:microsoft.com/office/officeart/2005/8/layout/cycle5"/>
    <dgm:cxn modelId="{D7B67278-35A4-4772-820C-48734BAB200F}" type="presParOf" srcId="{314BB4FD-D1CA-4AEC-B2F2-BD3396186CB9}" destId="{7980BA9B-9F73-480F-A047-FF0A7A9251AA}"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D8F0C-010D-4090-BC95-98381A9B7495}">
      <dsp:nvSpPr>
        <dsp:cNvPr id="0" name=""/>
        <dsp:cNvSpPr/>
      </dsp:nvSpPr>
      <dsp:spPr>
        <a:xfrm>
          <a:off x="3756485" y="-62637"/>
          <a:ext cx="1639629" cy="1298975"/>
        </a:xfrm>
        <a:prstGeom prst="roundRect">
          <a:avLst/>
        </a:prstGeom>
        <a:solidFill>
          <a:schemeClr val="accent5">
            <a:lumMod val="20000"/>
            <a:lumOff val="8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tx1"/>
              </a:solidFill>
              <a:effectLst>
                <a:outerShdw blurRad="38100" dist="38100" dir="2700000" algn="tl">
                  <a:srgbClr val="000000">
                    <a:alpha val="43137"/>
                  </a:srgbClr>
                </a:outerShdw>
              </a:effectLst>
            </a:rPr>
            <a:t>Analyse current reality</a:t>
          </a:r>
          <a:r>
            <a:rPr lang="en-US" sz="2100" b="1" kern="1200" dirty="0">
              <a:effectLst>
                <a:outerShdw blurRad="38100" dist="38100" dir="2700000" algn="tl">
                  <a:srgbClr val="000000">
                    <a:alpha val="43137"/>
                  </a:srgbClr>
                </a:outerShdw>
              </a:effectLst>
            </a:rPr>
            <a:t>  </a:t>
          </a:r>
        </a:p>
      </dsp:txBody>
      <dsp:txXfrm>
        <a:off x="3819896" y="774"/>
        <a:ext cx="1512807" cy="1172153"/>
      </dsp:txXfrm>
    </dsp:sp>
    <dsp:sp modelId="{A34067FE-F87A-4D5D-A6E6-2755853B03EB}">
      <dsp:nvSpPr>
        <dsp:cNvPr id="0" name=""/>
        <dsp:cNvSpPr/>
      </dsp:nvSpPr>
      <dsp:spPr>
        <a:xfrm>
          <a:off x="2127634" y="630130"/>
          <a:ext cx="5184395" cy="5184395"/>
        </a:xfrm>
        <a:custGeom>
          <a:avLst/>
          <a:gdLst/>
          <a:ahLst/>
          <a:cxnLst/>
          <a:rect l="0" t="0" r="0" b="0"/>
          <a:pathLst>
            <a:path>
              <a:moveTo>
                <a:pt x="3551800" y="184158"/>
              </a:moveTo>
              <a:arcTo wR="2592197" hR="2592197" stAng="17503636" swAng="1217272"/>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4DE4DA6-1B50-47DC-A6FE-16BE89951547}">
      <dsp:nvSpPr>
        <dsp:cNvPr id="0" name=""/>
        <dsp:cNvSpPr/>
      </dsp:nvSpPr>
      <dsp:spPr>
        <a:xfrm>
          <a:off x="5985715" y="1508736"/>
          <a:ext cx="1964431" cy="947231"/>
        </a:xfrm>
        <a:prstGeom prst="roundRect">
          <a:avLst/>
        </a:prstGeom>
        <a:solidFill>
          <a:schemeClr val="accent5">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solidFill>
                <a:schemeClr val="tx1"/>
              </a:solidFill>
              <a:effectLst>
                <a:outerShdw blurRad="38100" dist="38100" dir="2700000" algn="tl">
                  <a:srgbClr val="000000">
                    <a:alpha val="43137"/>
                  </a:srgbClr>
                </a:outerShdw>
              </a:effectLst>
            </a:rPr>
            <a:t>Set goals</a:t>
          </a:r>
        </a:p>
      </dsp:txBody>
      <dsp:txXfrm>
        <a:off x="6031955" y="1554976"/>
        <a:ext cx="1871951" cy="854751"/>
      </dsp:txXfrm>
    </dsp:sp>
    <dsp:sp modelId="{D20C5BF4-63FC-485B-9246-E06DB3DD474B}">
      <dsp:nvSpPr>
        <dsp:cNvPr id="0" name=""/>
        <dsp:cNvSpPr/>
      </dsp:nvSpPr>
      <dsp:spPr>
        <a:xfrm>
          <a:off x="1977741" y="103688"/>
          <a:ext cx="5184395" cy="5184395"/>
        </a:xfrm>
        <a:custGeom>
          <a:avLst/>
          <a:gdLst/>
          <a:ahLst/>
          <a:cxnLst/>
          <a:rect l="0" t="0" r="0" b="0"/>
          <a:pathLst>
            <a:path>
              <a:moveTo>
                <a:pt x="5182894" y="2680392"/>
              </a:moveTo>
              <a:arcTo wR="2592197" hR="2592197" stAng="21716986" swAng="1345035"/>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EAC8240-2A74-4FCB-8C92-E0838B69D972}">
      <dsp:nvSpPr>
        <dsp:cNvPr id="0" name=""/>
        <dsp:cNvSpPr/>
      </dsp:nvSpPr>
      <dsp:spPr>
        <a:xfrm>
          <a:off x="5152223" y="4055212"/>
          <a:ext cx="2256597" cy="1538246"/>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effectLst>
                <a:outerShdw blurRad="38100" dist="38100" dir="2700000" algn="tl">
                  <a:srgbClr val="000000">
                    <a:alpha val="43137"/>
                  </a:srgbClr>
                </a:outerShdw>
              </a:effectLst>
            </a:rPr>
            <a:t>Identify and explain teaching strategies </a:t>
          </a:r>
        </a:p>
      </dsp:txBody>
      <dsp:txXfrm>
        <a:off x="5227314" y="4130303"/>
        <a:ext cx="2106415" cy="1388064"/>
      </dsp:txXfrm>
    </dsp:sp>
    <dsp:sp modelId="{BA366E30-3FEC-40D3-8375-8BA342813FDB}">
      <dsp:nvSpPr>
        <dsp:cNvPr id="0" name=""/>
        <dsp:cNvSpPr/>
      </dsp:nvSpPr>
      <dsp:spPr>
        <a:xfrm>
          <a:off x="1551896" y="496471"/>
          <a:ext cx="5184395" cy="5184395"/>
        </a:xfrm>
        <a:custGeom>
          <a:avLst/>
          <a:gdLst/>
          <a:ahLst/>
          <a:cxnLst/>
          <a:rect l="0" t="0" r="0" b="0"/>
          <a:pathLst>
            <a:path>
              <a:moveTo>
                <a:pt x="3220998" y="5106973"/>
              </a:moveTo>
              <a:arcTo wR="2592197" hR="2592197" stAng="4557687" swAng="1663455"/>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4EA7340-75E7-4F00-B105-C618D90DBF08}">
      <dsp:nvSpPr>
        <dsp:cNvPr id="0" name=""/>
        <dsp:cNvSpPr/>
      </dsp:nvSpPr>
      <dsp:spPr>
        <a:xfrm>
          <a:off x="1742525" y="3994046"/>
          <a:ext cx="1408166" cy="1719506"/>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effectLst>
                <a:outerShdw blurRad="38100" dist="38100" dir="2700000" algn="tl">
                  <a:srgbClr val="000000">
                    <a:alpha val="43137"/>
                  </a:srgbClr>
                </a:outerShdw>
              </a:effectLst>
            </a:rPr>
            <a:t>Provide support until goals are met</a:t>
          </a:r>
          <a:r>
            <a:rPr lang="en-US" sz="1800" kern="1200" dirty="0"/>
            <a:t> </a:t>
          </a:r>
        </a:p>
      </dsp:txBody>
      <dsp:txXfrm>
        <a:off x="1811266" y="4062787"/>
        <a:ext cx="1270684" cy="1582024"/>
      </dsp:txXfrm>
    </dsp:sp>
    <dsp:sp modelId="{98C9DBC7-16B3-4B8C-80EC-E6B9025AEA08}">
      <dsp:nvSpPr>
        <dsp:cNvPr id="0" name=""/>
        <dsp:cNvSpPr/>
      </dsp:nvSpPr>
      <dsp:spPr>
        <a:xfrm>
          <a:off x="1970002" y="1061264"/>
          <a:ext cx="5184395" cy="5184395"/>
        </a:xfrm>
        <a:custGeom>
          <a:avLst/>
          <a:gdLst/>
          <a:ahLst/>
          <a:cxnLst/>
          <a:rect l="0" t="0" r="0" b="0"/>
          <a:pathLst>
            <a:path>
              <a:moveTo>
                <a:pt x="4554" y="2745786"/>
              </a:moveTo>
              <a:arcTo wR="2592197" hR="2592197" stAng="10596192" swAng="754464"/>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5E684F6-D931-49F4-8EC0-6D14604E1F56}">
      <dsp:nvSpPr>
        <dsp:cNvPr id="0" name=""/>
        <dsp:cNvSpPr/>
      </dsp:nvSpPr>
      <dsp:spPr>
        <a:xfrm>
          <a:off x="1176750" y="1794486"/>
          <a:ext cx="1949190" cy="1261294"/>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effectLst>
                <a:outerShdw blurRad="38100" dist="38100" dir="2700000" algn="tl">
                  <a:srgbClr val="000000">
                    <a:alpha val="43137"/>
                  </a:srgbClr>
                </a:outerShdw>
              </a:effectLst>
            </a:rPr>
            <a:t>Analyse new reality </a:t>
          </a:r>
        </a:p>
      </dsp:txBody>
      <dsp:txXfrm>
        <a:off x="1238321" y="1856057"/>
        <a:ext cx="1826048" cy="1138152"/>
      </dsp:txXfrm>
    </dsp:sp>
    <dsp:sp modelId="{7980BA9B-9F73-480F-A047-FF0A7A9251AA}">
      <dsp:nvSpPr>
        <dsp:cNvPr id="0" name=""/>
        <dsp:cNvSpPr/>
      </dsp:nvSpPr>
      <dsp:spPr>
        <a:xfrm>
          <a:off x="2064337" y="558631"/>
          <a:ext cx="5184395" cy="5184395"/>
        </a:xfrm>
        <a:custGeom>
          <a:avLst/>
          <a:gdLst/>
          <a:ahLst/>
          <a:cxnLst/>
          <a:rect l="0" t="0" r="0" b="0"/>
          <a:pathLst>
            <a:path>
              <a:moveTo>
                <a:pt x="578721" y="959591"/>
              </a:moveTo>
              <a:arcTo wR="2592197" hR="2592197" stAng="13142190" swAng="1389588"/>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D8F0C-010D-4090-BC95-98381A9B7495}">
      <dsp:nvSpPr>
        <dsp:cNvPr id="0" name=""/>
        <dsp:cNvSpPr/>
      </dsp:nvSpPr>
      <dsp:spPr>
        <a:xfrm>
          <a:off x="1719420" y="-188755"/>
          <a:ext cx="1086471" cy="1089909"/>
        </a:xfrm>
        <a:prstGeom prst="roundRect">
          <a:avLst/>
        </a:prstGeom>
        <a:solidFill>
          <a:schemeClr val="accent5">
            <a:lumMod val="20000"/>
            <a:lumOff val="8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effectLst>
                <a:outerShdw blurRad="38100" dist="38100" dir="2700000" algn="tl">
                  <a:srgbClr val="000000">
                    <a:alpha val="43137"/>
                  </a:srgbClr>
                </a:outerShdw>
              </a:effectLst>
            </a:rPr>
            <a:t>Analyse current reality</a:t>
          </a:r>
          <a:r>
            <a:rPr lang="en-US" sz="1300" b="1" kern="1200" dirty="0">
              <a:effectLst>
                <a:outerShdw blurRad="38100" dist="38100" dir="2700000" algn="tl">
                  <a:srgbClr val="000000">
                    <a:alpha val="43137"/>
                  </a:srgbClr>
                </a:outerShdw>
              </a:effectLst>
            </a:rPr>
            <a:t>  </a:t>
          </a:r>
        </a:p>
      </dsp:txBody>
      <dsp:txXfrm>
        <a:off x="1772457" y="-135718"/>
        <a:ext cx="980397" cy="983835"/>
      </dsp:txXfrm>
    </dsp:sp>
    <dsp:sp modelId="{A34067FE-F87A-4D5D-A6E6-2755853B03EB}">
      <dsp:nvSpPr>
        <dsp:cNvPr id="0" name=""/>
        <dsp:cNvSpPr/>
      </dsp:nvSpPr>
      <dsp:spPr>
        <a:xfrm>
          <a:off x="1319137" y="462924"/>
          <a:ext cx="2822334" cy="2822334"/>
        </a:xfrm>
        <a:custGeom>
          <a:avLst/>
          <a:gdLst/>
          <a:ahLst/>
          <a:cxnLst/>
          <a:rect l="0" t="0" r="0" b="0"/>
          <a:pathLst>
            <a:path>
              <a:moveTo>
                <a:pt x="1606833" y="13631"/>
              </a:moveTo>
              <a:arcTo wR="1411167" hR="1411167" stAng="16678205" swAng="893362"/>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4DE4DA6-1B50-47DC-A6FE-16BE89951547}">
      <dsp:nvSpPr>
        <dsp:cNvPr id="0" name=""/>
        <dsp:cNvSpPr/>
      </dsp:nvSpPr>
      <dsp:spPr>
        <a:xfrm>
          <a:off x="3058176" y="625329"/>
          <a:ext cx="1393062" cy="1111999"/>
        </a:xfrm>
        <a:prstGeom prst="roundRect">
          <a:avLst/>
        </a:prstGeom>
        <a:solidFill>
          <a:schemeClr val="accent5">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tx1"/>
              </a:solidFill>
              <a:effectLst>
                <a:outerShdw blurRad="38100" dist="38100" dir="2700000" algn="tl">
                  <a:srgbClr val="000000">
                    <a:alpha val="43137"/>
                  </a:srgbClr>
                </a:outerShdw>
              </a:effectLst>
            </a:rPr>
            <a:t>Set goals</a:t>
          </a:r>
        </a:p>
      </dsp:txBody>
      <dsp:txXfrm>
        <a:off x="3112459" y="679612"/>
        <a:ext cx="1284496" cy="1003433"/>
      </dsp:txXfrm>
    </dsp:sp>
    <dsp:sp modelId="{D20C5BF4-63FC-485B-9246-E06DB3DD474B}">
      <dsp:nvSpPr>
        <dsp:cNvPr id="0" name=""/>
        <dsp:cNvSpPr/>
      </dsp:nvSpPr>
      <dsp:spPr>
        <a:xfrm>
          <a:off x="1137198" y="-180629"/>
          <a:ext cx="2822334" cy="2822334"/>
        </a:xfrm>
        <a:custGeom>
          <a:avLst/>
          <a:gdLst/>
          <a:ahLst/>
          <a:cxnLst/>
          <a:rect l="0" t="0" r="0" b="0"/>
          <a:pathLst>
            <a:path>
              <a:moveTo>
                <a:pt x="2692271" y="2002912"/>
              </a:moveTo>
              <a:arcTo wR="1411167" hR="1411167" stAng="1487541" swAng="679270"/>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EAC8240-2A74-4FCB-8C92-E0838B69D972}">
      <dsp:nvSpPr>
        <dsp:cNvPr id="0" name=""/>
        <dsp:cNvSpPr/>
      </dsp:nvSpPr>
      <dsp:spPr>
        <a:xfrm>
          <a:off x="2670532" y="2134957"/>
          <a:ext cx="1303059" cy="1148235"/>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outerShdw blurRad="38100" dist="38100" dir="2700000" algn="tl">
                  <a:srgbClr val="000000">
                    <a:alpha val="43137"/>
                  </a:srgbClr>
                </a:outerShdw>
              </a:effectLst>
            </a:rPr>
            <a:t>Identify and explain teaching strategies </a:t>
          </a:r>
        </a:p>
      </dsp:txBody>
      <dsp:txXfrm>
        <a:off x="2726584" y="2191009"/>
        <a:ext cx="1190955" cy="1036131"/>
      </dsp:txXfrm>
    </dsp:sp>
    <dsp:sp modelId="{BA366E30-3FEC-40D3-8375-8BA342813FDB}">
      <dsp:nvSpPr>
        <dsp:cNvPr id="0" name=""/>
        <dsp:cNvSpPr/>
      </dsp:nvSpPr>
      <dsp:spPr>
        <a:xfrm>
          <a:off x="760374" y="393693"/>
          <a:ext cx="2822334" cy="2822334"/>
        </a:xfrm>
        <a:custGeom>
          <a:avLst/>
          <a:gdLst/>
          <a:ahLst/>
          <a:cxnLst/>
          <a:rect l="0" t="0" r="0" b="0"/>
          <a:pathLst>
            <a:path>
              <a:moveTo>
                <a:pt x="1738354" y="2783879"/>
              </a:moveTo>
              <a:arcTo wR="1411167" hR="1411167" stAng="4595618" swAng="1353102"/>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4EA7340-75E7-4F00-B105-C618D90DBF08}">
      <dsp:nvSpPr>
        <dsp:cNvPr id="0" name=""/>
        <dsp:cNvSpPr/>
      </dsp:nvSpPr>
      <dsp:spPr>
        <a:xfrm>
          <a:off x="434539" y="2092117"/>
          <a:ext cx="1337468" cy="1173934"/>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outerShdw blurRad="38100" dist="38100" dir="2700000" algn="tl">
                  <a:srgbClr val="000000">
                    <a:alpha val="43137"/>
                  </a:srgbClr>
                </a:outerShdw>
              </a:effectLst>
            </a:rPr>
            <a:t>Provide support until goals are met</a:t>
          </a:r>
          <a:r>
            <a:rPr lang="en-US" sz="1200" kern="1200" dirty="0"/>
            <a:t> </a:t>
          </a:r>
        </a:p>
      </dsp:txBody>
      <dsp:txXfrm>
        <a:off x="491846" y="2149424"/>
        <a:ext cx="1222854" cy="1059320"/>
      </dsp:txXfrm>
    </dsp:sp>
    <dsp:sp modelId="{98C9DBC7-16B3-4B8C-80EC-E6B9025AEA08}">
      <dsp:nvSpPr>
        <dsp:cNvPr id="0" name=""/>
        <dsp:cNvSpPr/>
      </dsp:nvSpPr>
      <dsp:spPr>
        <a:xfrm>
          <a:off x="433794" y="-293157"/>
          <a:ext cx="2822334" cy="2822334"/>
        </a:xfrm>
        <a:custGeom>
          <a:avLst/>
          <a:gdLst/>
          <a:ahLst/>
          <a:cxnLst/>
          <a:rect l="0" t="0" r="0" b="0"/>
          <a:pathLst>
            <a:path>
              <a:moveTo>
                <a:pt x="341682" y="2331816"/>
              </a:moveTo>
              <a:arcTo wR="1411167" hR="1411167" stAng="8356618" swAng="529753"/>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5E684F6-D931-49F4-8EC0-6D14604E1F56}">
      <dsp:nvSpPr>
        <dsp:cNvPr id="0" name=""/>
        <dsp:cNvSpPr/>
      </dsp:nvSpPr>
      <dsp:spPr>
        <a:xfrm>
          <a:off x="0" y="661249"/>
          <a:ext cx="1398593" cy="1140135"/>
        </a:xfrm>
        <a:prstGeom prst="roundRect">
          <a:avLst/>
        </a:prstGeom>
        <a:solidFill>
          <a:schemeClr val="accent5">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outerShdw blurRad="38100" dist="38100" dir="2700000" algn="tl">
                  <a:srgbClr val="000000">
                    <a:alpha val="43137"/>
                  </a:srgbClr>
                </a:outerShdw>
              </a:effectLst>
            </a:rPr>
            <a:t>Analyse new reality </a:t>
          </a:r>
        </a:p>
      </dsp:txBody>
      <dsp:txXfrm>
        <a:off x="55657" y="716906"/>
        <a:ext cx="1287279" cy="1028821"/>
      </dsp:txXfrm>
    </dsp:sp>
    <dsp:sp modelId="{7980BA9B-9F73-480F-A047-FF0A7A9251AA}">
      <dsp:nvSpPr>
        <dsp:cNvPr id="0" name=""/>
        <dsp:cNvSpPr/>
      </dsp:nvSpPr>
      <dsp:spPr>
        <a:xfrm>
          <a:off x="342168" y="464542"/>
          <a:ext cx="2822334" cy="2822334"/>
        </a:xfrm>
        <a:custGeom>
          <a:avLst/>
          <a:gdLst/>
          <a:ahLst/>
          <a:cxnLst/>
          <a:rect l="0" t="0" r="0" b="0"/>
          <a:pathLst>
            <a:path>
              <a:moveTo>
                <a:pt x="818561" y="130459"/>
              </a:moveTo>
              <a:arcTo wR="1411167" hR="1411167" stAng="14710152" swAng="1060160"/>
            </a:path>
          </a:pathLst>
        </a:custGeom>
        <a:noFill/>
        <a:ln w="9525"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0.00509</cdr:x>
      <cdr:y>0.8867</cdr:y>
    </cdr:from>
    <cdr:to>
      <cdr:x>1</cdr:x>
      <cdr:y>0.98876</cdr:y>
    </cdr:to>
    <cdr:sp macro="" textlink="">
      <cdr:nvSpPr>
        <cdr:cNvPr id="3" name="TextBox 1"/>
        <cdr:cNvSpPr txBox="1"/>
      </cdr:nvSpPr>
      <cdr:spPr>
        <a:xfrm xmlns:a="http://schemas.openxmlformats.org/drawingml/2006/main">
          <a:off x="35591" y="4010951"/>
          <a:ext cx="6956850" cy="46166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xmlns:a="http://schemas.openxmlformats.org/drawingml/2006/main">
          <a:r>
            <a:rPr lang="en-GB" dirty="0">
              <a:latin typeface="+mn-lt"/>
            </a:rPr>
            <a:t>Start                Term 1                  Term 2                   Term 3</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96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967"/>
          </a:xfrm>
          <a:prstGeom prst="rect">
            <a:avLst/>
          </a:prstGeom>
        </p:spPr>
        <p:txBody>
          <a:bodyPr vert="horz" lIns="91440" tIns="45720" rIns="91440" bIns="45720" rtlCol="0"/>
          <a:lstStyle>
            <a:lvl1pPr algn="r">
              <a:defRPr sz="1200"/>
            </a:lvl1pPr>
          </a:lstStyle>
          <a:p>
            <a:fld id="{201E6B34-97D1-4F82-AA84-0609C17FC177}" type="datetimeFigureOut">
              <a:rPr lang="en-GB" smtClean="0"/>
              <a:t>07/01/2022</a:t>
            </a:fld>
            <a:endParaRPr lang="en-GB"/>
          </a:p>
        </p:txBody>
      </p:sp>
      <p:sp>
        <p:nvSpPr>
          <p:cNvPr id="4" name="Footer Placeholder 3"/>
          <p:cNvSpPr>
            <a:spLocks noGrp="1"/>
          </p:cNvSpPr>
          <p:nvPr>
            <p:ph type="ftr" sz="quarter" idx="2"/>
          </p:nvPr>
        </p:nvSpPr>
        <p:spPr>
          <a:xfrm>
            <a:off x="0" y="9431258"/>
            <a:ext cx="2946400" cy="49696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31258"/>
            <a:ext cx="2946400" cy="496967"/>
          </a:xfrm>
          <a:prstGeom prst="rect">
            <a:avLst/>
          </a:prstGeom>
        </p:spPr>
        <p:txBody>
          <a:bodyPr vert="horz" lIns="91440" tIns="45720" rIns="91440" bIns="45720" rtlCol="0" anchor="b"/>
          <a:lstStyle>
            <a:lvl1pPr algn="r">
              <a:defRPr sz="1200"/>
            </a:lvl1pPr>
          </a:lstStyle>
          <a:p>
            <a:fld id="{9C90B1A0-4256-4656-83C6-A3404C455B2A}" type="slidenum">
              <a:rPr lang="en-GB" smtClean="0"/>
              <a:t>‹#›</a:t>
            </a:fld>
            <a:endParaRPr lang="en-GB"/>
          </a:p>
        </p:txBody>
      </p:sp>
    </p:spTree>
    <p:extLst>
      <p:ext uri="{BB962C8B-B14F-4D97-AF65-F5344CB8AC3E}">
        <p14:creationId xmlns:p14="http://schemas.microsoft.com/office/powerpoint/2010/main" val="1052116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45659" cy="49813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6" y="0"/>
            <a:ext cx="2945659" cy="498136"/>
          </a:xfrm>
          <a:prstGeom prst="rect">
            <a:avLst/>
          </a:prstGeom>
        </p:spPr>
        <p:txBody>
          <a:bodyPr vert="horz" lIns="91440" tIns="45720" rIns="91440" bIns="45720" rtlCol="0"/>
          <a:lstStyle>
            <a:lvl1pPr algn="r">
              <a:defRPr sz="1200"/>
            </a:lvl1pPr>
          </a:lstStyle>
          <a:p>
            <a:fld id="{02AD08B3-FE28-4726-BC86-E2E6179A5007}" type="datetimeFigureOut">
              <a:rPr lang="en-GB" smtClean="0"/>
              <a:pPr/>
              <a:t>07/01/2022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3" y="9430093"/>
            <a:ext cx="2945659" cy="49813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6" y="9430093"/>
            <a:ext cx="2945659" cy="498135"/>
          </a:xfrm>
          <a:prstGeom prst="rect">
            <a:avLst/>
          </a:prstGeom>
        </p:spPr>
        <p:txBody>
          <a:bodyPr vert="horz" lIns="91440" tIns="45720" rIns="91440" bIns="45720" rtlCol="0" anchor="b"/>
          <a:lstStyle>
            <a:lvl1pPr algn="r">
              <a:defRPr sz="1200"/>
            </a:lvl1pPr>
          </a:lstStyle>
          <a:p>
            <a:fld id="{1F91BF3B-C816-483D-95ED-27D642439E9C}" type="slidenum">
              <a:rPr lang="en-GB" smtClean="0"/>
              <a:pPr/>
              <a:t>‹#›</a:t>
            </a:fld>
            <a:endParaRPr lang="en-GB"/>
          </a:p>
        </p:txBody>
      </p:sp>
    </p:spTree>
    <p:extLst>
      <p:ext uri="{BB962C8B-B14F-4D97-AF65-F5344CB8AC3E}">
        <p14:creationId xmlns:p14="http://schemas.microsoft.com/office/powerpoint/2010/main" val="2086001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arwick.ac.uk/fac/soc/cte/pintra/mentorresources/support/primary"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echo360.org.uk/media/303f63eb-34a9-45f8-acde-7ed72a4befdc/public"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 paste link to mentor toolkit into chat box: </a:t>
            </a:r>
            <a:r>
              <a:rPr lang="en-GB" sz="1800" u="sng" dirty="0">
                <a:solidFill>
                  <a:srgbClr val="000000"/>
                </a:solidFill>
                <a:effectLst/>
                <a:latin typeface="Calibri" panose="020F0502020204030204" pitchFamily="34" charset="0"/>
                <a:ea typeface="Times New Roman" panose="02020603050405020304" pitchFamily="18" charset="0"/>
                <a:hlinkClick r:id="rId3"/>
              </a:rPr>
              <a:t>https://warwick.ac.uk/fac/soc/cte/pintra/mentorresources/support/primary</a:t>
            </a:r>
            <a:endParaRPr lang="en-GB" dirty="0"/>
          </a:p>
        </p:txBody>
      </p:sp>
      <p:sp>
        <p:nvSpPr>
          <p:cNvPr id="4" name="Slide Number Placeholder 3"/>
          <p:cNvSpPr>
            <a:spLocks noGrp="1"/>
          </p:cNvSpPr>
          <p:nvPr>
            <p:ph type="sldNum" sz="quarter" idx="10"/>
          </p:nvPr>
        </p:nvSpPr>
        <p:spPr/>
        <p:txBody>
          <a:bodyPr/>
          <a:lstStyle/>
          <a:p>
            <a:fld id="{541C37A5-87AF-4C8E-8790-07FF792538F8}" type="slidenum">
              <a:rPr lang="en-GB" smtClean="0"/>
              <a:pPr/>
              <a:t>1</a:t>
            </a:fld>
            <a:endParaRPr lang="en-GB"/>
          </a:p>
        </p:txBody>
      </p:sp>
    </p:spTree>
    <p:extLst>
      <p:ext uri="{BB962C8B-B14F-4D97-AF65-F5344CB8AC3E}">
        <p14:creationId xmlns:p14="http://schemas.microsoft.com/office/powerpoint/2010/main" val="338776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 How will you go about</a:t>
            </a:r>
            <a:r>
              <a:rPr lang="en-GB" baseline="0" dirty="0"/>
              <a:t> establishing the current reality for trainees? – Measureable evidence – </a:t>
            </a:r>
            <a:r>
              <a:rPr lang="en-GB" baseline="0" dirty="0" err="1"/>
              <a:t>eg</a:t>
            </a:r>
            <a:r>
              <a:rPr lang="en-GB" baseline="0" dirty="0"/>
              <a:t> – amount of time taken up with teacher talk/number of times lesson interrupted by behaviours </a:t>
            </a:r>
          </a:p>
          <a:p>
            <a:r>
              <a:rPr lang="en-GB" baseline="0" dirty="0"/>
              <a:t>What type of strategies can you utilise to support trainees to set targets – show PEERS strategy </a:t>
            </a:r>
          </a:p>
          <a:p>
            <a:r>
              <a:rPr lang="en-GB" baseline="0" dirty="0"/>
              <a:t>How will you ensure the trainee understands how to achieve the goal and have ownership over the goal– IC – checklists. </a:t>
            </a:r>
          </a:p>
          <a:p>
            <a:r>
              <a:rPr lang="en-GB" baseline="0" dirty="0"/>
              <a:t>Provide support until goals are met – mentor modelling/view another teacher/lesson study type approach</a:t>
            </a:r>
          </a:p>
          <a:p>
            <a:r>
              <a:rPr lang="en-GB" baseline="0" dirty="0"/>
              <a:t>Measurable evidence – what does it look like now </a:t>
            </a:r>
          </a:p>
          <a:p>
            <a:r>
              <a:rPr lang="en-GB" baseline="0" dirty="0"/>
              <a:t>Kate/Julie</a:t>
            </a:r>
          </a:p>
          <a:p>
            <a:r>
              <a:rPr lang="en-GB" dirty="0"/>
              <a:t> </a:t>
            </a:r>
          </a:p>
        </p:txBody>
      </p:sp>
      <p:sp>
        <p:nvSpPr>
          <p:cNvPr id="4" name="Slide Number Placeholder 3"/>
          <p:cNvSpPr>
            <a:spLocks noGrp="1"/>
          </p:cNvSpPr>
          <p:nvPr>
            <p:ph type="sldNum" sz="quarter" idx="10"/>
          </p:nvPr>
        </p:nvSpPr>
        <p:spPr/>
        <p:txBody>
          <a:bodyPr/>
          <a:lstStyle/>
          <a:p>
            <a:fld id="{1F91BF3B-C816-483D-95ED-27D642439E9C}" type="slidenum">
              <a:rPr lang="en-GB" smtClean="0"/>
              <a:pPr/>
              <a:t>10</a:t>
            </a:fld>
            <a:endParaRPr lang="en-GB"/>
          </a:p>
        </p:txBody>
      </p:sp>
    </p:spTree>
    <p:extLst>
      <p:ext uri="{BB962C8B-B14F-4D97-AF65-F5344CB8AC3E}">
        <p14:creationId xmlns:p14="http://schemas.microsoft.com/office/powerpoint/2010/main" val="2603000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-Key coaching skills that underpin the instructional coaching model. 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11</a:t>
            </a:fld>
            <a:endParaRPr lang="en-GB"/>
          </a:p>
        </p:txBody>
      </p:sp>
    </p:spTree>
    <p:extLst>
      <p:ext uri="{BB962C8B-B14F-4D97-AF65-F5344CB8AC3E}">
        <p14:creationId xmlns:p14="http://schemas.microsoft.com/office/powerpoint/2010/main" val="4252026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 Remembering what Jim Knight</a:t>
            </a:r>
            <a:r>
              <a:rPr lang="en-GB" baseline="0" dirty="0"/>
              <a:t> had said that there is a place for each of the models- Facilitative, Directive and Dialogical- we need to be mindful that some trainees may more “ direction” initially or more “guidance” than others.</a:t>
            </a:r>
            <a:endParaRPr lang="en-GB" dirty="0"/>
          </a:p>
        </p:txBody>
      </p:sp>
      <p:sp>
        <p:nvSpPr>
          <p:cNvPr id="4" name="Slide Number Placeholder 3"/>
          <p:cNvSpPr>
            <a:spLocks noGrp="1"/>
          </p:cNvSpPr>
          <p:nvPr>
            <p:ph type="sldNum" sz="quarter" idx="10"/>
          </p:nvPr>
        </p:nvSpPr>
        <p:spPr/>
        <p:txBody>
          <a:bodyPr/>
          <a:lstStyle/>
          <a:p>
            <a:fld id="{1F91BF3B-C816-483D-95ED-27D642439E9C}" type="slidenum">
              <a:rPr lang="en-GB" smtClean="0"/>
              <a:pPr/>
              <a:t>12</a:t>
            </a:fld>
            <a:endParaRPr lang="en-GB"/>
          </a:p>
        </p:txBody>
      </p:sp>
    </p:spTree>
    <p:extLst>
      <p:ext uri="{BB962C8B-B14F-4D97-AF65-F5344CB8AC3E}">
        <p14:creationId xmlns:p14="http://schemas.microsoft.com/office/powerpoint/2010/main" val="3582210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There are observation proformas for the trainee to use but they can just make their own notes – better to have a focus when observing others. </a:t>
            </a:r>
          </a:p>
        </p:txBody>
      </p:sp>
      <p:sp>
        <p:nvSpPr>
          <p:cNvPr id="4" name="Slide Number Placeholder 3"/>
          <p:cNvSpPr>
            <a:spLocks noGrp="1"/>
          </p:cNvSpPr>
          <p:nvPr>
            <p:ph type="sldNum" sz="quarter" idx="5"/>
          </p:nvPr>
        </p:nvSpPr>
        <p:spPr/>
        <p:txBody>
          <a:bodyPr/>
          <a:lstStyle/>
          <a:p>
            <a:fld id="{1F91BF3B-C816-483D-95ED-27D642439E9C}" type="slidenum">
              <a:rPr lang="en-GB" smtClean="0"/>
              <a:pPr/>
              <a:t>13</a:t>
            </a:fld>
            <a:endParaRPr lang="en-GB"/>
          </a:p>
        </p:txBody>
      </p:sp>
    </p:spTree>
    <p:extLst>
      <p:ext uri="{BB962C8B-B14F-4D97-AF65-F5344CB8AC3E}">
        <p14:creationId xmlns:p14="http://schemas.microsoft.com/office/powerpoint/2010/main" val="1757428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 might be worth suggesting that if PPA falls on a </a:t>
            </a:r>
            <a:r>
              <a:rPr lang="en-GB" dirty="0" err="1"/>
              <a:t>uni</a:t>
            </a:r>
            <a:r>
              <a:rPr lang="en-GB" dirty="0"/>
              <a:t> day that alternative plans need to be put in place so trainees can still learn from expert colleagues </a:t>
            </a:r>
          </a:p>
        </p:txBody>
      </p:sp>
      <p:sp>
        <p:nvSpPr>
          <p:cNvPr id="4" name="Slide Number Placeholder 3"/>
          <p:cNvSpPr>
            <a:spLocks noGrp="1"/>
          </p:cNvSpPr>
          <p:nvPr>
            <p:ph type="sldNum" sz="quarter" idx="5"/>
          </p:nvPr>
        </p:nvSpPr>
        <p:spPr/>
        <p:txBody>
          <a:bodyPr/>
          <a:lstStyle/>
          <a:p>
            <a:fld id="{1F91BF3B-C816-483D-95ED-27D642439E9C}" type="slidenum">
              <a:rPr lang="en-GB" smtClean="0"/>
              <a:pPr/>
              <a:t>14</a:t>
            </a:fld>
            <a:endParaRPr lang="en-GB"/>
          </a:p>
        </p:txBody>
      </p:sp>
    </p:spTree>
    <p:extLst>
      <p:ext uri="{BB962C8B-B14F-4D97-AF65-F5344CB8AC3E}">
        <p14:creationId xmlns:p14="http://schemas.microsoft.com/office/powerpoint/2010/main" val="3644300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15</a:t>
            </a:fld>
            <a:endParaRPr lang="en-GB"/>
          </a:p>
        </p:txBody>
      </p:sp>
    </p:spTree>
    <p:extLst>
      <p:ext uri="{BB962C8B-B14F-4D97-AF65-F5344CB8AC3E}">
        <p14:creationId xmlns:p14="http://schemas.microsoft.com/office/powerpoint/2010/main" val="855194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16</a:t>
            </a:fld>
            <a:endParaRPr lang="en-GB"/>
          </a:p>
        </p:txBody>
      </p:sp>
    </p:spTree>
    <p:extLst>
      <p:ext uri="{BB962C8B-B14F-4D97-AF65-F5344CB8AC3E}">
        <p14:creationId xmlns:p14="http://schemas.microsoft.com/office/powerpoint/2010/main" val="2773791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a:t>
            </a:r>
          </a:p>
        </p:txBody>
      </p:sp>
      <p:sp>
        <p:nvSpPr>
          <p:cNvPr id="4" name="Slide Number Placeholder 3"/>
          <p:cNvSpPr>
            <a:spLocks noGrp="1"/>
          </p:cNvSpPr>
          <p:nvPr>
            <p:ph type="sldNum" sz="quarter" idx="5"/>
          </p:nvPr>
        </p:nvSpPr>
        <p:spPr/>
        <p:txBody>
          <a:bodyPr/>
          <a:lstStyle/>
          <a:p>
            <a:fld id="{1F91BF3B-C816-483D-95ED-27D642439E9C}" type="slidenum">
              <a:rPr lang="en-GB" smtClean="0"/>
              <a:pPr/>
              <a:t>17</a:t>
            </a:fld>
            <a:endParaRPr lang="en-GB"/>
          </a:p>
        </p:txBody>
      </p:sp>
    </p:spTree>
    <p:extLst>
      <p:ext uri="{BB962C8B-B14F-4D97-AF65-F5344CB8AC3E}">
        <p14:creationId xmlns:p14="http://schemas.microsoft.com/office/powerpoint/2010/main" val="2764766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18</a:t>
            </a:fld>
            <a:endParaRPr lang="en-GB"/>
          </a:p>
        </p:txBody>
      </p:sp>
    </p:spTree>
    <p:extLst>
      <p:ext uri="{BB962C8B-B14F-4D97-AF65-F5344CB8AC3E}">
        <p14:creationId xmlns:p14="http://schemas.microsoft.com/office/powerpoint/2010/main" val="35720729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19</a:t>
            </a:fld>
            <a:endParaRPr lang="en-GB"/>
          </a:p>
        </p:txBody>
      </p:sp>
    </p:spTree>
    <p:extLst>
      <p:ext uri="{BB962C8B-B14F-4D97-AF65-F5344CB8AC3E}">
        <p14:creationId xmlns:p14="http://schemas.microsoft.com/office/powerpoint/2010/main" val="1673252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10"/>
          </p:nvPr>
        </p:nvSpPr>
        <p:spPr/>
        <p:txBody>
          <a:bodyPr/>
          <a:lstStyle/>
          <a:p>
            <a:fld id="{43ACB66B-D565-4D9B-9461-BC500475247D}" type="slidenum">
              <a:rPr lang="en-GB" smtClean="0"/>
              <a:t>2</a:t>
            </a:fld>
            <a:endParaRPr lang="en-GB"/>
          </a:p>
        </p:txBody>
      </p:sp>
    </p:spTree>
    <p:extLst>
      <p:ext uri="{BB962C8B-B14F-4D97-AF65-F5344CB8AC3E}">
        <p14:creationId xmlns:p14="http://schemas.microsoft.com/office/powerpoint/2010/main" val="1593637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EY Core will be in KS1 – Y1 trainees may need these proformas if they are working with continuous provision</a:t>
            </a:r>
          </a:p>
        </p:txBody>
      </p:sp>
      <p:sp>
        <p:nvSpPr>
          <p:cNvPr id="4" name="Slide Number Placeholder 3"/>
          <p:cNvSpPr>
            <a:spLocks noGrp="1"/>
          </p:cNvSpPr>
          <p:nvPr>
            <p:ph type="sldNum" sz="quarter" idx="5"/>
          </p:nvPr>
        </p:nvSpPr>
        <p:spPr/>
        <p:txBody>
          <a:bodyPr/>
          <a:lstStyle/>
          <a:p>
            <a:fld id="{1F91BF3B-C816-483D-95ED-27D642439E9C}" type="slidenum">
              <a:rPr lang="en-GB" smtClean="0"/>
              <a:pPr/>
              <a:t>20</a:t>
            </a:fld>
            <a:endParaRPr lang="en-GB"/>
          </a:p>
        </p:txBody>
      </p:sp>
    </p:spTree>
    <p:extLst>
      <p:ext uri="{BB962C8B-B14F-4D97-AF65-F5344CB8AC3E}">
        <p14:creationId xmlns:p14="http://schemas.microsoft.com/office/powerpoint/2010/main" val="3629821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 emphasise difference in roles between CT and mentor</a:t>
            </a:r>
          </a:p>
        </p:txBody>
      </p:sp>
      <p:sp>
        <p:nvSpPr>
          <p:cNvPr id="4" name="Slide Number Placeholder 3"/>
          <p:cNvSpPr>
            <a:spLocks noGrp="1"/>
          </p:cNvSpPr>
          <p:nvPr>
            <p:ph type="sldNum" sz="quarter" idx="5"/>
          </p:nvPr>
        </p:nvSpPr>
        <p:spPr/>
        <p:txBody>
          <a:bodyPr/>
          <a:lstStyle/>
          <a:p>
            <a:fld id="{1F91BF3B-C816-483D-95ED-27D642439E9C}" type="slidenum">
              <a:rPr lang="en-GB" smtClean="0"/>
              <a:pPr/>
              <a:t>21</a:t>
            </a:fld>
            <a:endParaRPr lang="en-GB"/>
          </a:p>
        </p:txBody>
      </p:sp>
    </p:spTree>
    <p:extLst>
      <p:ext uri="{BB962C8B-B14F-4D97-AF65-F5344CB8AC3E}">
        <p14:creationId xmlns:p14="http://schemas.microsoft.com/office/powerpoint/2010/main" val="1335893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23</a:t>
            </a:fld>
            <a:endParaRPr lang="en-GB"/>
          </a:p>
        </p:txBody>
      </p:sp>
    </p:spTree>
    <p:extLst>
      <p:ext uri="{BB962C8B-B14F-4D97-AF65-F5344CB8AC3E}">
        <p14:creationId xmlns:p14="http://schemas.microsoft.com/office/powerpoint/2010/main" val="2357980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24</a:t>
            </a:fld>
            <a:endParaRPr lang="en-GB"/>
          </a:p>
        </p:txBody>
      </p:sp>
    </p:spTree>
    <p:extLst>
      <p:ext uri="{BB962C8B-B14F-4D97-AF65-F5344CB8AC3E}">
        <p14:creationId xmlns:p14="http://schemas.microsoft.com/office/powerpoint/2010/main" val="144253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introduce - The Warwick Toolkit will contain………….Introduce</a:t>
            </a:r>
            <a:r>
              <a:rPr lang="en-GB" baseline="0" dirty="0"/>
              <a:t> each document in turn briefly explaining its importance and relevance to effectively supporting the trainee.</a:t>
            </a:r>
            <a:endParaRPr lang="en-GB" dirty="0"/>
          </a:p>
        </p:txBody>
      </p:sp>
      <p:sp>
        <p:nvSpPr>
          <p:cNvPr id="4" name="Slide Number Placeholder 3"/>
          <p:cNvSpPr>
            <a:spLocks noGrp="1"/>
          </p:cNvSpPr>
          <p:nvPr>
            <p:ph type="sldNum" sz="quarter" idx="10"/>
          </p:nvPr>
        </p:nvSpPr>
        <p:spPr/>
        <p:txBody>
          <a:bodyPr/>
          <a:lstStyle/>
          <a:p>
            <a:fld id="{1F91BF3B-C816-483D-95ED-27D642439E9C}" type="slidenum">
              <a:rPr lang="en-GB" smtClean="0"/>
              <a:pPr/>
              <a:t>25</a:t>
            </a:fld>
            <a:endParaRPr lang="en-GB"/>
          </a:p>
        </p:txBody>
      </p:sp>
    </p:spTree>
    <p:extLst>
      <p:ext uri="{BB962C8B-B14F-4D97-AF65-F5344CB8AC3E}">
        <p14:creationId xmlns:p14="http://schemas.microsoft.com/office/powerpoint/2010/main" val="2857635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26</a:t>
            </a:fld>
            <a:endParaRPr lang="en-GB"/>
          </a:p>
        </p:txBody>
      </p:sp>
    </p:spTree>
    <p:extLst>
      <p:ext uri="{BB962C8B-B14F-4D97-AF65-F5344CB8AC3E}">
        <p14:creationId xmlns:p14="http://schemas.microsoft.com/office/powerpoint/2010/main" val="2587984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10"/>
          </p:nvPr>
        </p:nvSpPr>
        <p:spPr/>
        <p:txBody>
          <a:bodyPr/>
          <a:lstStyle/>
          <a:p>
            <a:fld id="{1F91BF3B-C816-483D-95ED-27D642439E9C}" type="slidenum">
              <a:rPr lang="en-GB" smtClean="0"/>
              <a:pPr/>
              <a:t>27</a:t>
            </a:fld>
            <a:endParaRPr lang="en-GB"/>
          </a:p>
        </p:txBody>
      </p:sp>
    </p:spTree>
    <p:extLst>
      <p:ext uri="{BB962C8B-B14F-4D97-AF65-F5344CB8AC3E}">
        <p14:creationId xmlns:p14="http://schemas.microsoft.com/office/powerpoint/2010/main" val="1312094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28</a:t>
            </a:fld>
            <a:endParaRPr lang="en-GB"/>
          </a:p>
        </p:txBody>
      </p:sp>
    </p:spTree>
    <p:extLst>
      <p:ext uri="{BB962C8B-B14F-4D97-AF65-F5344CB8AC3E}">
        <p14:creationId xmlns:p14="http://schemas.microsoft.com/office/powerpoint/2010/main" val="7221492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29</a:t>
            </a:fld>
            <a:endParaRPr lang="en-GB"/>
          </a:p>
        </p:txBody>
      </p:sp>
    </p:spTree>
    <p:extLst>
      <p:ext uri="{BB962C8B-B14F-4D97-AF65-F5344CB8AC3E}">
        <p14:creationId xmlns:p14="http://schemas.microsoft.com/office/powerpoint/2010/main" val="18300269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30</a:t>
            </a:fld>
            <a:endParaRPr lang="en-GB"/>
          </a:p>
        </p:txBody>
      </p:sp>
    </p:spTree>
    <p:extLst>
      <p:ext uri="{BB962C8B-B14F-4D97-AF65-F5344CB8AC3E}">
        <p14:creationId xmlns:p14="http://schemas.microsoft.com/office/powerpoint/2010/main" val="370009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 Jim Knight made reference to these. Here you can see how</a:t>
            </a:r>
            <a:r>
              <a:rPr lang="en-GB" baseline="0" dirty="0"/>
              <a:t> the principles work within the WTV to develop and strengthen the mentor and trainee relationship.</a:t>
            </a:r>
          </a:p>
          <a:p>
            <a:r>
              <a:rPr lang="en-GB" baseline="0" dirty="0"/>
              <a:t>Equality-Collaboration</a:t>
            </a:r>
          </a:p>
          <a:p>
            <a:r>
              <a:rPr lang="en-GB" baseline="0" dirty="0"/>
              <a:t>Choice-Ownership over approaches</a:t>
            </a:r>
          </a:p>
          <a:p>
            <a:r>
              <a:rPr lang="en-GB" baseline="0" dirty="0"/>
              <a:t>Voice-Comfortable to express thoughts and feelings</a:t>
            </a:r>
          </a:p>
          <a:p>
            <a:r>
              <a:rPr lang="en-GB" baseline="0" dirty="0"/>
              <a:t>Reflection-Planned and purposeful opportunities to reflect</a:t>
            </a:r>
          </a:p>
          <a:p>
            <a:r>
              <a:rPr lang="en-GB" baseline="0" dirty="0"/>
              <a:t>Dialogue- Share discussions</a:t>
            </a:r>
          </a:p>
          <a:p>
            <a:r>
              <a:rPr lang="en-GB" baseline="0" dirty="0"/>
              <a:t>Praxis-Productive and meaningful</a:t>
            </a:r>
          </a:p>
          <a:p>
            <a:r>
              <a:rPr lang="en-GB" baseline="0" dirty="0"/>
              <a:t>Reciprocity-Shared power-authentic relationship</a:t>
            </a:r>
          </a:p>
          <a:p>
            <a:r>
              <a:rPr lang="en-GB" baseline="0" dirty="0"/>
              <a:t>Ultimately we achieve Action, Clarity and Energy ( Enthusiasm, shared understanding and passion)</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1F91BF3B-C816-483D-95ED-27D642439E9C}" type="slidenum">
              <a:rPr lang="en-GB" smtClean="0"/>
              <a:pPr/>
              <a:t>3</a:t>
            </a:fld>
            <a:endParaRPr lang="en-GB"/>
          </a:p>
        </p:txBody>
      </p:sp>
    </p:spTree>
    <p:extLst>
      <p:ext uri="{BB962C8B-B14F-4D97-AF65-F5344CB8AC3E}">
        <p14:creationId xmlns:p14="http://schemas.microsoft.com/office/powerpoint/2010/main" val="1866796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a:t>
            </a:r>
          </a:p>
        </p:txBody>
      </p:sp>
      <p:sp>
        <p:nvSpPr>
          <p:cNvPr id="4" name="Slide Number Placeholder 3"/>
          <p:cNvSpPr>
            <a:spLocks noGrp="1"/>
          </p:cNvSpPr>
          <p:nvPr>
            <p:ph type="sldNum" sz="quarter" idx="5"/>
          </p:nvPr>
        </p:nvSpPr>
        <p:spPr/>
        <p:txBody>
          <a:bodyPr/>
          <a:lstStyle/>
          <a:p>
            <a:fld id="{1F91BF3B-C816-483D-95ED-27D642439E9C}" type="slidenum">
              <a:rPr lang="en-GB" smtClean="0"/>
              <a:pPr/>
              <a:t>31</a:t>
            </a:fld>
            <a:endParaRPr lang="en-GB"/>
          </a:p>
        </p:txBody>
      </p:sp>
    </p:spTree>
    <p:extLst>
      <p:ext uri="{BB962C8B-B14F-4D97-AF65-F5344CB8AC3E}">
        <p14:creationId xmlns:p14="http://schemas.microsoft.com/office/powerpoint/2010/main" val="5439475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91BF3B-C816-483D-95ED-27D642439E9C}" type="slidenum">
              <a:rPr lang="en-GB" smtClean="0"/>
              <a:pPr/>
              <a:t>32</a:t>
            </a:fld>
            <a:endParaRPr lang="en-GB"/>
          </a:p>
        </p:txBody>
      </p:sp>
    </p:spTree>
    <p:extLst>
      <p:ext uri="{BB962C8B-B14F-4D97-AF65-F5344CB8AC3E}">
        <p14:creationId xmlns:p14="http://schemas.microsoft.com/office/powerpoint/2010/main" val="23264423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33</a:t>
            </a:fld>
            <a:endParaRPr lang="en-GB"/>
          </a:p>
        </p:txBody>
      </p:sp>
    </p:spTree>
    <p:extLst>
      <p:ext uri="{BB962C8B-B14F-4D97-AF65-F5344CB8AC3E}">
        <p14:creationId xmlns:p14="http://schemas.microsoft.com/office/powerpoint/2010/main" val="2626565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34</a:t>
            </a:fld>
            <a:endParaRPr lang="en-GB"/>
          </a:p>
        </p:txBody>
      </p:sp>
    </p:spTree>
    <p:extLst>
      <p:ext uri="{BB962C8B-B14F-4D97-AF65-F5344CB8AC3E}">
        <p14:creationId xmlns:p14="http://schemas.microsoft.com/office/powerpoint/2010/main" val="41625237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35</a:t>
            </a:fld>
            <a:endParaRPr lang="en-GB"/>
          </a:p>
        </p:txBody>
      </p:sp>
    </p:spTree>
    <p:extLst>
      <p:ext uri="{BB962C8B-B14F-4D97-AF65-F5344CB8AC3E}">
        <p14:creationId xmlns:p14="http://schemas.microsoft.com/office/powerpoint/2010/main" val="12081987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36</a:t>
            </a:fld>
            <a:endParaRPr lang="en-GB"/>
          </a:p>
        </p:txBody>
      </p:sp>
    </p:spTree>
    <p:extLst>
      <p:ext uri="{BB962C8B-B14F-4D97-AF65-F5344CB8AC3E}">
        <p14:creationId xmlns:p14="http://schemas.microsoft.com/office/powerpoint/2010/main" val="1398753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37</a:t>
            </a:fld>
            <a:endParaRPr lang="en-GB"/>
          </a:p>
        </p:txBody>
      </p:sp>
    </p:spTree>
    <p:extLst>
      <p:ext uri="{BB962C8B-B14F-4D97-AF65-F5344CB8AC3E}">
        <p14:creationId xmlns:p14="http://schemas.microsoft.com/office/powerpoint/2010/main" val="35776605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38</a:t>
            </a:fld>
            <a:endParaRPr lang="en-GB"/>
          </a:p>
        </p:txBody>
      </p:sp>
    </p:spTree>
    <p:extLst>
      <p:ext uri="{BB962C8B-B14F-4D97-AF65-F5344CB8AC3E}">
        <p14:creationId xmlns:p14="http://schemas.microsoft.com/office/powerpoint/2010/main" val="32829249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39</a:t>
            </a:fld>
            <a:endParaRPr lang="en-GB"/>
          </a:p>
        </p:txBody>
      </p:sp>
    </p:spTree>
    <p:extLst>
      <p:ext uri="{BB962C8B-B14F-4D97-AF65-F5344CB8AC3E}">
        <p14:creationId xmlns:p14="http://schemas.microsoft.com/office/powerpoint/2010/main" val="21789316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a:t>
            </a:r>
          </a:p>
        </p:txBody>
      </p:sp>
      <p:sp>
        <p:nvSpPr>
          <p:cNvPr id="4" name="Slide Number Placeholder 3"/>
          <p:cNvSpPr>
            <a:spLocks noGrp="1"/>
          </p:cNvSpPr>
          <p:nvPr>
            <p:ph type="sldNum" sz="quarter" idx="5"/>
          </p:nvPr>
        </p:nvSpPr>
        <p:spPr/>
        <p:txBody>
          <a:bodyPr/>
          <a:lstStyle/>
          <a:p>
            <a:fld id="{1F91BF3B-C816-483D-95ED-27D642439E9C}" type="slidenum">
              <a:rPr lang="en-GB" smtClean="0"/>
              <a:pPr/>
              <a:t>40</a:t>
            </a:fld>
            <a:endParaRPr lang="en-GB"/>
          </a:p>
        </p:txBody>
      </p:sp>
    </p:spTree>
    <p:extLst>
      <p:ext uri="{BB962C8B-B14F-4D97-AF65-F5344CB8AC3E}">
        <p14:creationId xmlns:p14="http://schemas.microsoft.com/office/powerpoint/2010/main" val="1453523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91BF3B-C816-483D-95ED-27D642439E9C}" type="slidenum">
              <a:rPr lang="en-GB" smtClean="0"/>
              <a:pPr/>
              <a:t>4</a:t>
            </a:fld>
            <a:endParaRPr lang="en-GB"/>
          </a:p>
        </p:txBody>
      </p:sp>
    </p:spTree>
    <p:extLst>
      <p:ext uri="{BB962C8B-B14F-4D97-AF65-F5344CB8AC3E}">
        <p14:creationId xmlns:p14="http://schemas.microsoft.com/office/powerpoint/2010/main" val="1915268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41</a:t>
            </a:fld>
            <a:endParaRPr lang="en-GB"/>
          </a:p>
        </p:txBody>
      </p:sp>
    </p:spTree>
    <p:extLst>
      <p:ext uri="{BB962C8B-B14F-4D97-AF65-F5344CB8AC3E}">
        <p14:creationId xmlns:p14="http://schemas.microsoft.com/office/powerpoint/2010/main" val="249109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42</a:t>
            </a:fld>
            <a:endParaRPr lang="en-GB"/>
          </a:p>
        </p:txBody>
      </p:sp>
    </p:spTree>
    <p:extLst>
      <p:ext uri="{BB962C8B-B14F-4D97-AF65-F5344CB8AC3E}">
        <p14:creationId xmlns:p14="http://schemas.microsoft.com/office/powerpoint/2010/main" val="30420898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43</a:t>
            </a:fld>
            <a:endParaRPr lang="en-GB"/>
          </a:p>
        </p:txBody>
      </p:sp>
    </p:spTree>
    <p:extLst>
      <p:ext uri="{BB962C8B-B14F-4D97-AF65-F5344CB8AC3E}">
        <p14:creationId xmlns:p14="http://schemas.microsoft.com/office/powerpoint/2010/main" val="29428756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44</a:t>
            </a:fld>
            <a:endParaRPr lang="en-GB"/>
          </a:p>
        </p:txBody>
      </p:sp>
    </p:spTree>
    <p:extLst>
      <p:ext uri="{BB962C8B-B14F-4D97-AF65-F5344CB8AC3E}">
        <p14:creationId xmlns:p14="http://schemas.microsoft.com/office/powerpoint/2010/main" val="4542112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 </a:t>
            </a:r>
          </a:p>
        </p:txBody>
      </p:sp>
      <p:sp>
        <p:nvSpPr>
          <p:cNvPr id="4" name="Slide Number Placeholder 3"/>
          <p:cNvSpPr>
            <a:spLocks noGrp="1"/>
          </p:cNvSpPr>
          <p:nvPr>
            <p:ph type="sldNum" sz="quarter" idx="10"/>
          </p:nvPr>
        </p:nvSpPr>
        <p:spPr/>
        <p:txBody>
          <a:bodyPr/>
          <a:lstStyle/>
          <a:p>
            <a:fld id="{1F91BF3B-C816-483D-95ED-27D642439E9C}" type="slidenum">
              <a:rPr lang="en-GB" smtClean="0"/>
              <a:pPr/>
              <a:t>45</a:t>
            </a:fld>
            <a:endParaRPr lang="en-GB"/>
          </a:p>
        </p:txBody>
      </p:sp>
    </p:spTree>
    <p:extLst>
      <p:ext uri="{BB962C8B-B14F-4D97-AF65-F5344CB8AC3E}">
        <p14:creationId xmlns:p14="http://schemas.microsoft.com/office/powerpoint/2010/main" val="4766066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46</a:t>
            </a:fld>
            <a:endParaRPr lang="en-GB"/>
          </a:p>
        </p:txBody>
      </p:sp>
    </p:spTree>
    <p:extLst>
      <p:ext uri="{BB962C8B-B14F-4D97-AF65-F5344CB8AC3E}">
        <p14:creationId xmlns:p14="http://schemas.microsoft.com/office/powerpoint/2010/main" val="31403659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47</a:t>
            </a:fld>
            <a:endParaRPr lang="en-GB"/>
          </a:p>
        </p:txBody>
      </p:sp>
    </p:spTree>
    <p:extLst>
      <p:ext uri="{BB962C8B-B14F-4D97-AF65-F5344CB8AC3E}">
        <p14:creationId xmlns:p14="http://schemas.microsoft.com/office/powerpoint/2010/main" val="36364178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48</a:t>
            </a:fld>
            <a:endParaRPr lang="en-GB"/>
          </a:p>
        </p:txBody>
      </p:sp>
    </p:spTree>
    <p:extLst>
      <p:ext uri="{BB962C8B-B14F-4D97-AF65-F5344CB8AC3E}">
        <p14:creationId xmlns:p14="http://schemas.microsoft.com/office/powerpoint/2010/main" val="10668843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49</a:t>
            </a:fld>
            <a:endParaRPr lang="en-GB"/>
          </a:p>
        </p:txBody>
      </p:sp>
    </p:spTree>
    <p:extLst>
      <p:ext uri="{BB962C8B-B14F-4D97-AF65-F5344CB8AC3E}">
        <p14:creationId xmlns:p14="http://schemas.microsoft.com/office/powerpoint/2010/main" val="38641730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50</a:t>
            </a:fld>
            <a:endParaRPr lang="en-GB"/>
          </a:p>
        </p:txBody>
      </p:sp>
    </p:spTree>
    <p:extLst>
      <p:ext uri="{BB962C8B-B14F-4D97-AF65-F5344CB8AC3E}">
        <p14:creationId xmlns:p14="http://schemas.microsoft.com/office/powerpoint/2010/main" val="4262586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Tracey - Based</a:t>
            </a:r>
            <a:r>
              <a:rPr lang="en-GB" baseline="0" dirty="0"/>
              <a:t> on MT visits and trainee feedback – still a number of mentors who are more aligned with the left hand side of the table. How as MTs can we help to make a shift more towards the second column?  </a:t>
            </a:r>
          </a:p>
          <a:p>
            <a:r>
              <a:rPr lang="en-GB" b="1" baseline="0" dirty="0"/>
              <a:t>Play the Jim Knight video here? </a:t>
            </a:r>
            <a:r>
              <a:rPr lang="en-GB" baseline="0" dirty="0"/>
              <a:t>It will explain the shift between the Directive, Facilitative and Dialogical and why instructional coaching is favoured. Further points he makes will be covered later in the presentation.</a:t>
            </a:r>
            <a:endParaRPr lang="en-GB" dirty="0"/>
          </a:p>
        </p:txBody>
      </p:sp>
      <p:sp>
        <p:nvSpPr>
          <p:cNvPr id="4" name="Header Placeholder 3"/>
          <p:cNvSpPr>
            <a:spLocks noGrp="1"/>
          </p:cNvSpPr>
          <p:nvPr>
            <p:ph type="hdr" sz="quarter" idx="10"/>
          </p:nvPr>
        </p:nvSpPr>
        <p:spPr/>
        <p:txBody>
          <a:bodyPr/>
          <a:lstStyle/>
          <a:p>
            <a:pPr>
              <a:defRPr/>
            </a:pPr>
            <a:r>
              <a:rPr lang="en-GB"/>
              <a:t>New Mentor Development - 10.10.15</a:t>
            </a:r>
          </a:p>
        </p:txBody>
      </p:sp>
      <p:sp>
        <p:nvSpPr>
          <p:cNvPr id="5" name="Slide Number Placeholder 4"/>
          <p:cNvSpPr>
            <a:spLocks noGrp="1"/>
          </p:cNvSpPr>
          <p:nvPr>
            <p:ph type="sldNum" sz="quarter" idx="11"/>
          </p:nvPr>
        </p:nvSpPr>
        <p:spPr/>
        <p:txBody>
          <a:bodyPr/>
          <a:lstStyle/>
          <a:p>
            <a:pPr>
              <a:defRPr/>
            </a:pPr>
            <a:endParaRPr lang="en-GB" dirty="0"/>
          </a:p>
        </p:txBody>
      </p:sp>
    </p:spTree>
    <p:extLst>
      <p:ext uri="{BB962C8B-B14F-4D97-AF65-F5344CB8AC3E}">
        <p14:creationId xmlns:p14="http://schemas.microsoft.com/office/powerpoint/2010/main" val="37496549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51</a:t>
            </a:fld>
            <a:endParaRPr lang="en-GB"/>
          </a:p>
        </p:txBody>
      </p:sp>
    </p:spTree>
    <p:extLst>
      <p:ext uri="{BB962C8B-B14F-4D97-AF65-F5344CB8AC3E}">
        <p14:creationId xmlns:p14="http://schemas.microsoft.com/office/powerpoint/2010/main" val="379323932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52</a:t>
            </a:fld>
            <a:endParaRPr lang="en-GB"/>
          </a:p>
        </p:txBody>
      </p:sp>
    </p:spTree>
    <p:extLst>
      <p:ext uri="{BB962C8B-B14F-4D97-AF65-F5344CB8AC3E}">
        <p14:creationId xmlns:p14="http://schemas.microsoft.com/office/powerpoint/2010/main" val="7383944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a:t>
            </a:r>
          </a:p>
        </p:txBody>
      </p:sp>
      <p:sp>
        <p:nvSpPr>
          <p:cNvPr id="4" name="Slide Number Placeholder 3"/>
          <p:cNvSpPr>
            <a:spLocks noGrp="1"/>
          </p:cNvSpPr>
          <p:nvPr>
            <p:ph type="sldNum" sz="quarter" idx="5"/>
          </p:nvPr>
        </p:nvSpPr>
        <p:spPr/>
        <p:txBody>
          <a:bodyPr/>
          <a:lstStyle/>
          <a:p>
            <a:fld id="{44650C3F-C089-AE43-B820-988954B3E877}" type="slidenum">
              <a:rPr lang="en-GB" smtClean="0"/>
              <a:t>53</a:t>
            </a:fld>
            <a:endParaRPr lang="en-GB"/>
          </a:p>
        </p:txBody>
      </p:sp>
    </p:spTree>
    <p:extLst>
      <p:ext uri="{BB962C8B-B14F-4D97-AF65-F5344CB8AC3E}">
        <p14:creationId xmlns:p14="http://schemas.microsoft.com/office/powerpoint/2010/main" val="18295862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dirty="0">
                <a:solidFill>
                  <a:srgbClr val="0563C1"/>
                </a:solidFill>
                <a:effectLst/>
                <a:ea typeface="Calibri" panose="020F0502020204030204" pitchFamily="34" charset="0"/>
                <a:hlinkClick r:id="rId3"/>
              </a:rPr>
              <a:t>https://echo360.org.uk/media/303f63eb-34a9-45f8-acde-7ed72a4befdc/public</a:t>
            </a:r>
            <a:endParaRPr lang="en-GB" sz="1200" u="sng" dirty="0">
              <a:solidFill>
                <a:srgbClr val="0563C1"/>
              </a:solidFill>
              <a:effectLst/>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1F91BF3B-C816-483D-95ED-27D642439E9C}" type="slidenum">
              <a:rPr lang="en-GB" smtClean="0"/>
              <a:pPr/>
              <a:t>54</a:t>
            </a:fld>
            <a:endParaRPr lang="en-GB"/>
          </a:p>
        </p:txBody>
      </p:sp>
    </p:spTree>
    <p:extLst>
      <p:ext uri="{BB962C8B-B14F-4D97-AF65-F5344CB8AC3E}">
        <p14:creationId xmlns:p14="http://schemas.microsoft.com/office/powerpoint/2010/main" val="22322785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Header Placeholder 3"/>
          <p:cNvSpPr>
            <a:spLocks noGrp="1"/>
          </p:cNvSpPr>
          <p:nvPr>
            <p:ph type="hdr" sz="quarter" idx="10"/>
          </p:nvPr>
        </p:nvSpPr>
        <p:spPr/>
        <p:txBody>
          <a:bodyPr/>
          <a:lstStyle/>
          <a:p>
            <a:pPr>
              <a:defRPr/>
            </a:pPr>
            <a:r>
              <a:rPr lang="en-GB"/>
              <a:t>New Mentor Development - 10.10.15</a:t>
            </a:r>
          </a:p>
        </p:txBody>
      </p:sp>
      <p:sp>
        <p:nvSpPr>
          <p:cNvPr id="5" name="Slide Number Placeholder 4"/>
          <p:cNvSpPr>
            <a:spLocks noGrp="1"/>
          </p:cNvSpPr>
          <p:nvPr>
            <p:ph type="sldNum" sz="quarter" idx="11"/>
          </p:nvPr>
        </p:nvSpPr>
        <p:spPr/>
        <p:txBody>
          <a:bodyPr/>
          <a:lstStyle/>
          <a:p>
            <a:pPr>
              <a:defRPr/>
            </a:pPr>
            <a:endParaRPr lang="en-GB" dirty="0"/>
          </a:p>
        </p:txBody>
      </p:sp>
    </p:spTree>
    <p:extLst>
      <p:ext uri="{BB962C8B-B14F-4D97-AF65-F5344CB8AC3E}">
        <p14:creationId xmlns:p14="http://schemas.microsoft.com/office/powerpoint/2010/main" val="206226965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56</a:t>
            </a:fld>
            <a:endParaRPr lang="en-GB"/>
          </a:p>
        </p:txBody>
      </p:sp>
    </p:spTree>
    <p:extLst>
      <p:ext uri="{BB962C8B-B14F-4D97-AF65-F5344CB8AC3E}">
        <p14:creationId xmlns:p14="http://schemas.microsoft.com/office/powerpoint/2010/main" val="5307009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57</a:t>
            </a:fld>
            <a:endParaRPr lang="en-GB"/>
          </a:p>
        </p:txBody>
      </p:sp>
    </p:spTree>
    <p:extLst>
      <p:ext uri="{BB962C8B-B14F-4D97-AF65-F5344CB8AC3E}">
        <p14:creationId xmlns:p14="http://schemas.microsoft.com/office/powerpoint/2010/main" val="88161885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58</a:t>
            </a:fld>
            <a:endParaRPr lang="en-GB"/>
          </a:p>
        </p:txBody>
      </p:sp>
    </p:spTree>
    <p:extLst>
      <p:ext uri="{BB962C8B-B14F-4D97-AF65-F5344CB8AC3E}">
        <p14:creationId xmlns:p14="http://schemas.microsoft.com/office/powerpoint/2010/main" val="11005430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10"/>
          </p:nvPr>
        </p:nvSpPr>
        <p:spPr/>
        <p:txBody>
          <a:bodyPr/>
          <a:lstStyle/>
          <a:p>
            <a:fld id="{1F91BF3B-C816-483D-95ED-27D642439E9C}" type="slidenum">
              <a:rPr lang="en-GB" smtClean="0"/>
              <a:pPr/>
              <a:t>59</a:t>
            </a:fld>
            <a:endParaRPr lang="en-GB"/>
          </a:p>
        </p:txBody>
      </p:sp>
    </p:spTree>
    <p:extLst>
      <p:ext uri="{BB962C8B-B14F-4D97-AF65-F5344CB8AC3E}">
        <p14:creationId xmlns:p14="http://schemas.microsoft.com/office/powerpoint/2010/main" val="72853160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a:t>
            </a:r>
            <a:r>
              <a:rPr lang="en-GB" baseline="0" dirty="0"/>
              <a:t> </a:t>
            </a:r>
            <a:r>
              <a:rPr lang="en-GB" dirty="0"/>
              <a:t>questions/thoughts</a:t>
            </a:r>
            <a:r>
              <a:rPr lang="en-GB" baseline="0" dirty="0"/>
              <a:t> do you have? </a:t>
            </a:r>
            <a:endParaRPr lang="en-GB" dirty="0"/>
          </a:p>
          <a:p>
            <a:r>
              <a:rPr lang="en-GB" baseline="0" dirty="0"/>
              <a:t>What are your next steps? – your reflections are key…. </a:t>
            </a:r>
            <a:endParaRPr lang="en-GB" dirty="0"/>
          </a:p>
        </p:txBody>
      </p:sp>
      <p:sp>
        <p:nvSpPr>
          <p:cNvPr id="4" name="Slide Number Placeholder 3"/>
          <p:cNvSpPr>
            <a:spLocks noGrp="1"/>
          </p:cNvSpPr>
          <p:nvPr>
            <p:ph type="sldNum" sz="quarter" idx="10"/>
          </p:nvPr>
        </p:nvSpPr>
        <p:spPr/>
        <p:txBody>
          <a:bodyPr/>
          <a:lstStyle/>
          <a:p>
            <a:fld id="{1F91BF3B-C816-483D-95ED-27D642439E9C}" type="slidenum">
              <a:rPr lang="en-GB" smtClean="0"/>
              <a:pPr/>
              <a:t>60</a:t>
            </a:fld>
            <a:endParaRPr lang="en-GB"/>
          </a:p>
        </p:txBody>
      </p:sp>
    </p:spTree>
    <p:extLst>
      <p:ext uri="{BB962C8B-B14F-4D97-AF65-F5344CB8AC3E}">
        <p14:creationId xmlns:p14="http://schemas.microsoft.com/office/powerpoint/2010/main" val="2457472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6</a:t>
            </a:fld>
            <a:endParaRPr lang="en-GB"/>
          </a:p>
        </p:txBody>
      </p:sp>
    </p:spTree>
    <p:extLst>
      <p:ext uri="{BB962C8B-B14F-4D97-AF65-F5344CB8AC3E}">
        <p14:creationId xmlns:p14="http://schemas.microsoft.com/office/powerpoint/2010/main" val="2343552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Julie</a:t>
            </a:r>
          </a:p>
        </p:txBody>
      </p:sp>
      <p:sp>
        <p:nvSpPr>
          <p:cNvPr id="4" name="Slide Number Placeholder 3"/>
          <p:cNvSpPr>
            <a:spLocks noGrp="1"/>
          </p:cNvSpPr>
          <p:nvPr>
            <p:ph type="sldNum" sz="quarter" idx="5"/>
          </p:nvPr>
        </p:nvSpPr>
        <p:spPr/>
        <p:txBody>
          <a:bodyPr/>
          <a:lstStyle/>
          <a:p>
            <a:fld id="{1F91BF3B-C816-483D-95ED-27D642439E9C}" type="slidenum">
              <a:rPr lang="en-GB" smtClean="0"/>
              <a:pPr/>
              <a:t>7</a:t>
            </a:fld>
            <a:endParaRPr lang="en-GB"/>
          </a:p>
        </p:txBody>
      </p:sp>
    </p:spTree>
    <p:extLst>
      <p:ext uri="{BB962C8B-B14F-4D97-AF65-F5344CB8AC3E}">
        <p14:creationId xmlns:p14="http://schemas.microsoft.com/office/powerpoint/2010/main" val="2075245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Benefit for trainees – to give them wisdom to know how to respond to situation</a:t>
            </a:r>
            <a:r>
              <a:rPr lang="en-GB" baseline="0" dirty="0"/>
              <a:t>s that arise in their classrooms and their day to day work.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Julie</a:t>
            </a:r>
          </a:p>
          <a:p>
            <a:endParaRPr lang="en-GB" dirty="0"/>
          </a:p>
        </p:txBody>
      </p:sp>
      <p:sp>
        <p:nvSpPr>
          <p:cNvPr id="4" name="Slide Number Placeholder 3"/>
          <p:cNvSpPr>
            <a:spLocks noGrp="1"/>
          </p:cNvSpPr>
          <p:nvPr>
            <p:ph type="sldNum" sz="quarter" idx="10"/>
          </p:nvPr>
        </p:nvSpPr>
        <p:spPr/>
        <p:txBody>
          <a:bodyPr/>
          <a:lstStyle/>
          <a:p>
            <a:fld id="{91ABBA79-656C-4AF2-8259-EDAE162F599F}" type="slidenum">
              <a:rPr lang="en-GB" smtClean="0"/>
              <a:t>8</a:t>
            </a:fld>
            <a:endParaRPr lang="en-GB"/>
          </a:p>
        </p:txBody>
      </p:sp>
    </p:spTree>
    <p:extLst>
      <p:ext uri="{BB962C8B-B14F-4D97-AF65-F5344CB8AC3E}">
        <p14:creationId xmlns:p14="http://schemas.microsoft.com/office/powerpoint/2010/main" val="754525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Julie</a:t>
            </a:r>
          </a:p>
        </p:txBody>
      </p:sp>
      <p:sp>
        <p:nvSpPr>
          <p:cNvPr id="3" name="Header Placeholder 2"/>
          <p:cNvSpPr>
            <a:spLocks noGrp="1"/>
          </p:cNvSpPr>
          <p:nvPr>
            <p:ph type="hdr" sz="quarter" idx="10"/>
          </p:nvPr>
        </p:nvSpPr>
        <p:spPr/>
        <p:txBody>
          <a:bodyPr/>
          <a:lstStyle/>
          <a:p>
            <a:pPr>
              <a:defRPr/>
            </a:pPr>
            <a:endParaRPr lang="en-GB"/>
          </a:p>
        </p:txBody>
      </p:sp>
    </p:spTree>
    <p:extLst>
      <p:ext uri="{BB962C8B-B14F-4D97-AF65-F5344CB8AC3E}">
        <p14:creationId xmlns:p14="http://schemas.microsoft.com/office/powerpoint/2010/main" val="787348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7294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881365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81548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123626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6"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66" y="5528161"/>
            <a:ext cx="12485589" cy="1582240"/>
          </a:xfrm>
          <a:prstGeom prst="rect">
            <a:avLst/>
          </a:prstGeom>
        </p:spPr>
      </p:pic>
      <p:sp>
        <p:nvSpPr>
          <p:cNvPr id="6" name="Text Placeholder 3"/>
          <p:cNvSpPr>
            <a:spLocks noGrp="1"/>
          </p:cNvSpPr>
          <p:nvPr>
            <p:ph type="body" sz="quarter" idx="4294967295"/>
          </p:nvPr>
        </p:nvSpPr>
        <p:spPr>
          <a:xfrm>
            <a:off x="377325" y="1259953"/>
            <a:ext cx="11447246" cy="4268208"/>
          </a:xfrm>
          <a:prstGeom prst="rect">
            <a:avLst/>
          </a:prstGeom>
        </p:spPr>
        <p:txBody>
          <a:bodyPr/>
          <a:lstStyle>
            <a:lvl1pPr marL="228594" indent="-228594">
              <a:buFont typeface="Wingdings" panose="05000000000000000000" pitchFamily="2" charset="2"/>
              <a:buChar char="§"/>
              <a:defRPr/>
            </a:lvl1p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377324" y="333202"/>
            <a:ext cx="11313636" cy="507823"/>
          </a:xfrm>
          <a:prstGeom prst="rect">
            <a:avLst/>
          </a:prstGeom>
        </p:spPr>
        <p:txBody>
          <a:bodyPr/>
          <a:lstStyle>
            <a:lvl1pPr marL="0" indent="0">
              <a:buNone/>
              <a:defRPr sz="4267" b="1"/>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2441886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417165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539868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074212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52118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542377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870033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397895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229567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362502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112434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36604432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pPr/>
              <a:t>‹#›</a:t>
            </a:fld>
            <a:endParaRPr lang="en-GB"/>
          </a:p>
        </p:txBody>
      </p:sp>
    </p:spTree>
    <p:extLst>
      <p:ext uri="{BB962C8B-B14F-4D97-AF65-F5344CB8AC3E}">
        <p14:creationId xmlns:p14="http://schemas.microsoft.com/office/powerpoint/2010/main" val="18082181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41448724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1674991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28566282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9672314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07/01/2022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785908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11277849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07/01/2022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26996947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07/01/2022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861172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6135131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07/01/2022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8889508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13519660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07/01/2022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8817642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940019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009878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286666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2121878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35466718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062861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627980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41310732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25124201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8321409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22257233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EBEC42-FC21-409D-89A2-FF9840084590}" type="slidenum">
              <a:rPr lang="en-GB" smtClean="0"/>
              <a:pPr/>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607012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8960596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EBEC42-FC21-409D-89A2-FF9840084590}" type="slidenum">
              <a:rPr lang="en-GB" smtClean="0"/>
              <a:pPr/>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25975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126388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21359002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2352795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07E8D9-F067-4F98-A8EA-6B0564420214}" type="datetimeFigureOut">
              <a:rPr lang="en-GB" smtClean="0"/>
              <a:pPr/>
              <a:t>07/01/2022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EBEC42-FC21-409D-89A2-FF9840084590}" type="slidenum">
              <a:rPr lang="en-GB" smtClean="0"/>
              <a:pPr/>
              <a:t>‹#›</a:t>
            </a:fld>
            <a:endParaRPr lang="en-GB"/>
          </a:p>
        </p:txBody>
      </p:sp>
    </p:spTree>
    <p:extLst>
      <p:ext uri="{BB962C8B-B14F-4D97-AF65-F5344CB8AC3E}">
        <p14:creationId xmlns:p14="http://schemas.microsoft.com/office/powerpoint/2010/main" val="31364299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6"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66" y="5528161"/>
            <a:ext cx="12485589" cy="1582240"/>
          </a:xfrm>
          <a:prstGeom prst="rect">
            <a:avLst/>
          </a:prstGeom>
        </p:spPr>
      </p:pic>
      <p:sp>
        <p:nvSpPr>
          <p:cNvPr id="6" name="Text Placeholder 3"/>
          <p:cNvSpPr>
            <a:spLocks noGrp="1"/>
          </p:cNvSpPr>
          <p:nvPr>
            <p:ph type="body" sz="quarter" idx="4294967295"/>
          </p:nvPr>
        </p:nvSpPr>
        <p:spPr>
          <a:xfrm>
            <a:off x="377325" y="1259953"/>
            <a:ext cx="11447246" cy="4268208"/>
          </a:xfrm>
          <a:prstGeom prst="rect">
            <a:avLst/>
          </a:prstGeom>
        </p:spPr>
        <p:txBody>
          <a:bodyPr/>
          <a:lstStyle>
            <a:lvl1pPr marL="228594" indent="-228594">
              <a:buFont typeface="Wingdings" panose="05000000000000000000" pitchFamily="2" charset="2"/>
              <a:buChar char="§"/>
              <a:defRPr/>
            </a:lvl1p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377324" y="333202"/>
            <a:ext cx="11313636" cy="507823"/>
          </a:xfrm>
          <a:prstGeom prst="rect">
            <a:avLst/>
          </a:prstGeom>
        </p:spPr>
        <p:txBody>
          <a:bodyPr/>
          <a:lstStyle>
            <a:lvl1pPr marL="0" indent="0">
              <a:buNone/>
              <a:defRPr sz="4267" b="1"/>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1045424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1854385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303642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1851242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0507E8D9-F067-4F98-A8EA-6B0564420214}" type="datetimeFigureOut">
              <a:rPr lang="en-GB" smtClean="0"/>
              <a:pPr/>
              <a:t>07/01/2022</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2466982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7.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507E8D9-F067-4F98-A8EA-6B0564420214}" type="datetimeFigureOut">
              <a:rPr lang="en-GB" smtClean="0"/>
              <a:pPr/>
              <a:t>07/01/2022</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4149645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09" r:id="rId13"/>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6"/>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pPr/>
              <a:t>07/01/2022</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pPr/>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343890549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07/01/2022</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374443724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507E8D9-F067-4F98-A8EA-6B0564420214}" type="datetimeFigureOut">
              <a:rPr lang="en-GB" smtClean="0"/>
              <a:pPr/>
              <a:t>07/01/2022</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8EBEC42-FC21-409D-89A2-FF9840084590}" type="slidenum">
              <a:rPr lang="en-GB" smtClean="0"/>
              <a:pPr/>
              <a:t>‹#›</a:t>
            </a:fld>
            <a:endParaRPr lang="en-GB"/>
          </a:p>
        </p:txBody>
      </p:sp>
    </p:spTree>
    <p:extLst>
      <p:ext uri="{BB962C8B-B14F-4D97-AF65-F5344CB8AC3E}">
        <p14:creationId xmlns:p14="http://schemas.microsoft.com/office/powerpoint/2010/main" val="351774131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41.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3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2.xml"/></Relationships>
</file>

<file path=ppt/slides/_rels/slide2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4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27.xml"/><Relationship Id="rId1" Type="http://schemas.openxmlformats.org/officeDocument/2006/relationships/slideLayout" Target="../slideLayouts/slideLayout52.xml"/><Relationship Id="rId4" Type="http://schemas.openxmlformats.org/officeDocument/2006/relationships/hyperlink" Target="https://assets.publishing.service.gov.uk/government/uploads/system/uploads/attachment_data/file/919166/ITT_core_content_framework_.pdf"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notesSlide" Target="../notesSlides/notesSlide28.xml"/><Relationship Id="rId1" Type="http://schemas.openxmlformats.org/officeDocument/2006/relationships/slideLayout" Target="../slideLayouts/slideLayout52.xml"/><Relationship Id="rId4" Type="http://schemas.openxmlformats.org/officeDocument/2006/relationships/image" Target="../media/image31.tmp"/></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5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5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52.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42.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37.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4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4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37.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46.xml"/><Relationship Id="rId1" Type="http://schemas.openxmlformats.org/officeDocument/2006/relationships/slideLayout" Target="../slideLayouts/slideLayout37.xml"/><Relationship Id="rId4" Type="http://schemas.openxmlformats.org/officeDocument/2006/relationships/image" Target="../media/image49.tmp"/></Relationships>
</file>

<file path=ppt/slides/_rels/slide48.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47.xml"/><Relationship Id="rId1" Type="http://schemas.openxmlformats.org/officeDocument/2006/relationships/slideLayout" Target="../slideLayouts/slideLayout37.xml"/><Relationship Id="rId4" Type="http://schemas.openxmlformats.org/officeDocument/2006/relationships/image" Target="../media/image49.tmp"/></Relationships>
</file>

<file path=ppt/slides/_rels/slide49.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notesSlide" Target="../notesSlides/notesSlide48.xml"/><Relationship Id="rId1" Type="http://schemas.openxmlformats.org/officeDocument/2006/relationships/slideLayout" Target="../slideLayouts/slideLayout37.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50.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notesSlide" Target="../notesSlides/notesSlide49.xml"/><Relationship Id="rId1" Type="http://schemas.openxmlformats.org/officeDocument/2006/relationships/slideLayout" Target="../slideLayouts/slideLayout37.xml"/><Relationship Id="rId4" Type="http://schemas.openxmlformats.org/officeDocument/2006/relationships/image" Target="../media/image53.tmp"/></Relationships>
</file>

<file path=ppt/slides/_rels/slide51.xml.rels><?xml version="1.0" encoding="UTF-8" standalone="yes"?>
<Relationships xmlns="http://schemas.openxmlformats.org/package/2006/relationships"><Relationship Id="rId3" Type="http://schemas.openxmlformats.org/officeDocument/2006/relationships/image" Target="../media/image54.tmp"/><Relationship Id="rId2" Type="http://schemas.openxmlformats.org/officeDocument/2006/relationships/notesSlide" Target="../notesSlides/notesSlide50.xml"/><Relationship Id="rId1" Type="http://schemas.openxmlformats.org/officeDocument/2006/relationships/slideLayout" Target="../slideLayouts/slideLayout37.xml"/><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3" Type="http://schemas.openxmlformats.org/officeDocument/2006/relationships/image" Target="../media/image54.tmp"/><Relationship Id="rId2" Type="http://schemas.openxmlformats.org/officeDocument/2006/relationships/notesSlide" Target="../notesSlides/notesSlide51.xml"/><Relationship Id="rId1" Type="http://schemas.openxmlformats.org/officeDocument/2006/relationships/slideLayout" Target="../slideLayouts/slideLayout37.xml"/><Relationship Id="rId4" Type="http://schemas.openxmlformats.org/officeDocument/2006/relationships/image" Target="../media/image56.tmp"/></Relationships>
</file>

<file path=ppt/slides/_rels/slide53.xml.rels><?xml version="1.0" encoding="UTF-8" standalone="yes"?>
<Relationships xmlns="http://schemas.openxmlformats.org/package/2006/relationships"><Relationship Id="rId3" Type="http://schemas.openxmlformats.org/officeDocument/2006/relationships/image" Target="../media/image57.tmp"/><Relationship Id="rId2" Type="http://schemas.openxmlformats.org/officeDocument/2006/relationships/notesSlide" Target="../notesSlides/notesSlide52.xml"/><Relationship Id="rId1" Type="http://schemas.openxmlformats.org/officeDocument/2006/relationships/slideLayout" Target="../slideLayouts/slideLayout37.xml"/></Relationships>
</file>

<file path=ppt/slides/_rels/slide54.xml.rels><?xml version="1.0" encoding="UTF-8" standalone="yes"?>
<Relationships xmlns="http://schemas.openxmlformats.org/package/2006/relationships"><Relationship Id="rId3" Type="http://schemas.openxmlformats.org/officeDocument/2006/relationships/hyperlink" Target="https://echo360.org.uk/media/303f63eb-34a9-45f8-acde-7ed72a4befdc/public" TargetMode="External"/><Relationship Id="rId2" Type="http://schemas.openxmlformats.org/officeDocument/2006/relationships/notesSlide" Target="../notesSlides/notesSlide53.xml"/><Relationship Id="rId1" Type="http://schemas.openxmlformats.org/officeDocument/2006/relationships/slideLayout" Target="../slideLayouts/slideLayout37.xml"/></Relationships>
</file>

<file path=ppt/slides/_rels/slide5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4.xml"/><Relationship Id="rId1" Type="http://schemas.openxmlformats.org/officeDocument/2006/relationships/slideLayout" Target="../slideLayouts/slideLayout37.xml"/></Relationships>
</file>

<file path=ppt/slides/_rels/slide5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5.xml"/><Relationship Id="rId1" Type="http://schemas.openxmlformats.org/officeDocument/2006/relationships/slideLayout" Target="../slideLayouts/slideLayout3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7.xml"/></Relationships>
</file>

<file path=ppt/slides/_rels/slide59.xml.rels><?xml version="1.0" encoding="UTF-8" standalone="yes"?>
<Relationships xmlns="http://schemas.openxmlformats.org/package/2006/relationships"><Relationship Id="rId3" Type="http://schemas.openxmlformats.org/officeDocument/2006/relationships/hyperlink" Target="https://warwick.ac.uk/fac/soc/cte/pintra/home/" TargetMode="External"/><Relationship Id="rId2" Type="http://schemas.openxmlformats.org/officeDocument/2006/relationships/notesSlide" Target="../notesSlides/notesSlide58.xml"/><Relationship Id="rId1" Type="http://schemas.openxmlformats.org/officeDocument/2006/relationships/slideLayout" Target="../slideLayouts/slideLayout37.xml"/><Relationship Id="rId4" Type="http://schemas.openxmlformats.org/officeDocument/2006/relationships/image" Target="../media/image5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9.xml"/><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30305" y="1949245"/>
            <a:ext cx="10145415" cy="2546555"/>
          </a:xfrm>
          <a:solidFill>
            <a:schemeClr val="bg2">
              <a:lumMod val="75000"/>
            </a:schemeClr>
          </a:solidFill>
        </p:spPr>
        <p:txBody>
          <a:bodyPr>
            <a:normAutofit fontScale="25000" lnSpcReduction="20000"/>
          </a:bodyPr>
          <a:lstStyle/>
          <a:p>
            <a:pPr algn="ctr"/>
            <a:r>
              <a:rPr lang="en-GB" sz="24000" b="1" dirty="0">
                <a:solidFill>
                  <a:schemeClr val="accent1"/>
                </a:solidFill>
                <a:effectLst>
                  <a:outerShdw blurRad="38100" dist="38100" dir="2700000" algn="tl">
                    <a:srgbClr val="000000">
                      <a:alpha val="43137"/>
                    </a:srgbClr>
                  </a:outerShdw>
                </a:effectLst>
                <a:ea typeface="Cambria" panose="02040503050406030204" pitchFamily="18" charset="0"/>
              </a:rPr>
              <a:t>Primary/Early Years Mentor Development</a:t>
            </a:r>
          </a:p>
          <a:p>
            <a:pPr algn="ctr"/>
            <a:r>
              <a:rPr lang="en-GB" sz="24000" b="1" dirty="0">
                <a:solidFill>
                  <a:schemeClr val="accent1"/>
                </a:solidFill>
                <a:effectLst>
                  <a:outerShdw blurRad="38100" dist="38100" dir="2700000" algn="tl">
                    <a:srgbClr val="000000">
                      <a:alpha val="43137"/>
                    </a:srgbClr>
                  </a:outerShdw>
                </a:effectLst>
                <a:ea typeface="Cambria" panose="02040503050406030204" pitchFamily="18" charset="0"/>
              </a:rPr>
              <a:t>Spring 2021-22</a:t>
            </a:r>
          </a:p>
          <a:p>
            <a:endParaRPr lang="en-GB" dirty="0"/>
          </a:p>
        </p:txBody>
      </p:sp>
    </p:spTree>
    <p:extLst>
      <p:ext uri="{BB962C8B-B14F-4D97-AF65-F5344CB8AC3E}">
        <p14:creationId xmlns:p14="http://schemas.microsoft.com/office/powerpoint/2010/main" val="1534383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88331118"/>
              </p:ext>
            </p:extLst>
          </p:nvPr>
        </p:nvGraphicFramePr>
        <p:xfrm>
          <a:off x="1101012" y="373224"/>
          <a:ext cx="9160220" cy="6073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62860" y="1808606"/>
            <a:ext cx="2989921" cy="2759926"/>
          </a:xfrm>
          <a:prstGeom prst="rect">
            <a:avLst/>
          </a:prstGeom>
        </p:spPr>
      </p:pic>
      <p:sp>
        <p:nvSpPr>
          <p:cNvPr id="4" name="Oval 3"/>
          <p:cNvSpPr/>
          <p:nvPr/>
        </p:nvSpPr>
        <p:spPr bwMode="auto">
          <a:xfrm>
            <a:off x="4962196" y="2885025"/>
            <a:ext cx="1240660" cy="1087949"/>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dirty="0">
                <a:solidFill>
                  <a:schemeClr val="bg1"/>
                </a:solidFill>
                <a:latin typeface="+mn-lt"/>
              </a:rPr>
              <a:t>The </a:t>
            </a:r>
          </a:p>
          <a:p>
            <a:pPr marL="0" marR="0" indent="0" algn="ctr" defTabSz="914400" rtl="0" eaLnBrk="0" fontAlgn="base" latinLnBrk="0" hangingPunct="0">
              <a:lnSpc>
                <a:spcPct val="100000"/>
              </a:lnSpc>
              <a:spcBef>
                <a:spcPct val="0"/>
              </a:spcBef>
              <a:spcAft>
                <a:spcPct val="0"/>
              </a:spcAft>
              <a:buClrTx/>
              <a:buSzTx/>
              <a:buFontTx/>
              <a:buNone/>
              <a:tabLst/>
            </a:pPr>
            <a:r>
              <a:rPr lang="en-GB" sz="1400" dirty="0">
                <a:solidFill>
                  <a:schemeClr val="bg1"/>
                </a:solidFill>
                <a:latin typeface="+mn-lt"/>
              </a:rPr>
              <a:t>Impact</a:t>
            </a:r>
          </a:p>
          <a:p>
            <a:pPr marL="0" marR="0" indent="0" algn="ctr" defTabSz="914400" rtl="0" eaLnBrk="0" fontAlgn="base" latinLnBrk="0" hangingPunct="0">
              <a:lnSpc>
                <a:spcPct val="100000"/>
              </a:lnSpc>
              <a:spcBef>
                <a:spcPct val="0"/>
              </a:spcBef>
              <a:spcAft>
                <a:spcPct val="0"/>
              </a:spcAft>
              <a:buClrTx/>
              <a:buSzTx/>
              <a:buFontTx/>
              <a:buNone/>
              <a:tabLst/>
            </a:pPr>
            <a:r>
              <a:rPr lang="en-GB" sz="1400" dirty="0">
                <a:solidFill>
                  <a:schemeClr val="bg1"/>
                </a:solidFill>
                <a:latin typeface="+mn-lt"/>
              </a:rPr>
              <a:t>Cycle</a:t>
            </a:r>
          </a:p>
        </p:txBody>
      </p:sp>
      <p:sp>
        <p:nvSpPr>
          <p:cNvPr id="5" name="TextBox 4"/>
          <p:cNvSpPr txBox="1"/>
          <p:nvPr/>
        </p:nvSpPr>
        <p:spPr>
          <a:xfrm>
            <a:off x="382396" y="180122"/>
            <a:ext cx="3671445" cy="1077218"/>
          </a:xfrm>
          <a:prstGeom prst="rect">
            <a:avLst/>
          </a:prstGeom>
          <a:solidFill>
            <a:schemeClr val="accent5">
              <a:lumMod val="40000"/>
              <a:lumOff val="60000"/>
            </a:schemeClr>
          </a:solidFill>
        </p:spPr>
        <p:txBody>
          <a:bodyPr wrap="square" rtlCol="0">
            <a:spAutoFit/>
          </a:bodyPr>
          <a:lstStyle/>
          <a:p>
            <a:r>
              <a:rPr lang="en-GB" sz="3200" b="1" dirty="0">
                <a:solidFill>
                  <a:schemeClr val="accent1">
                    <a:lumMod val="75000"/>
                  </a:schemeClr>
                </a:solidFill>
                <a:latin typeface="+mn-lt"/>
              </a:rPr>
              <a:t>Instructional Coaching Model </a:t>
            </a:r>
          </a:p>
        </p:txBody>
      </p:sp>
      <p:sp>
        <p:nvSpPr>
          <p:cNvPr id="6" name="TextBox 5"/>
          <p:cNvSpPr txBox="1"/>
          <p:nvPr/>
        </p:nvSpPr>
        <p:spPr>
          <a:xfrm>
            <a:off x="9051159" y="5551183"/>
            <a:ext cx="2337819" cy="461665"/>
          </a:xfrm>
          <a:prstGeom prst="rect">
            <a:avLst/>
          </a:prstGeom>
          <a:noFill/>
        </p:spPr>
        <p:txBody>
          <a:bodyPr wrap="none" rtlCol="0">
            <a:spAutoFit/>
          </a:bodyPr>
          <a:lstStyle/>
          <a:p>
            <a:r>
              <a:rPr lang="en-GB" dirty="0">
                <a:latin typeface="+mn-lt"/>
              </a:rPr>
              <a:t>Jim Knight (2018)</a:t>
            </a:r>
          </a:p>
        </p:txBody>
      </p:sp>
      <p:sp>
        <p:nvSpPr>
          <p:cNvPr id="7" name="TextBox 6"/>
          <p:cNvSpPr txBox="1"/>
          <p:nvPr/>
        </p:nvSpPr>
        <p:spPr>
          <a:xfrm>
            <a:off x="6879811" y="307290"/>
            <a:ext cx="4397789" cy="707886"/>
          </a:xfrm>
          <a:prstGeom prst="rect">
            <a:avLst/>
          </a:prstGeom>
          <a:solidFill>
            <a:srgbClr val="92D050"/>
          </a:solidFill>
        </p:spPr>
        <p:txBody>
          <a:bodyPr wrap="square" rtlCol="0">
            <a:spAutoFit/>
          </a:bodyPr>
          <a:lstStyle/>
          <a:p>
            <a:r>
              <a:rPr lang="en-GB" sz="2000" dirty="0">
                <a:latin typeface="+mn-lt"/>
              </a:rPr>
              <a:t>How will you go about establishing the </a:t>
            </a:r>
            <a:r>
              <a:rPr lang="en-GB" sz="2000" b="1" dirty="0">
                <a:latin typeface="+mn-lt"/>
              </a:rPr>
              <a:t>current</a:t>
            </a:r>
            <a:r>
              <a:rPr lang="en-GB" sz="2000" dirty="0">
                <a:latin typeface="+mn-lt"/>
              </a:rPr>
              <a:t> reality?</a:t>
            </a:r>
          </a:p>
        </p:txBody>
      </p:sp>
      <p:sp>
        <p:nvSpPr>
          <p:cNvPr id="8" name="TextBox 7"/>
          <p:cNvSpPr txBox="1"/>
          <p:nvPr/>
        </p:nvSpPr>
        <p:spPr>
          <a:xfrm>
            <a:off x="8509831" y="2720264"/>
            <a:ext cx="2989921" cy="830997"/>
          </a:xfrm>
          <a:prstGeom prst="rect">
            <a:avLst/>
          </a:prstGeom>
          <a:solidFill>
            <a:srgbClr val="92D050"/>
          </a:solidFill>
        </p:spPr>
        <p:txBody>
          <a:bodyPr wrap="none" rtlCol="0">
            <a:spAutoFit/>
          </a:bodyPr>
          <a:lstStyle/>
          <a:p>
            <a:r>
              <a:rPr lang="en-GB" sz="1600" dirty="0">
                <a:latin typeface="+mn-lt"/>
              </a:rPr>
              <a:t>What type of strategies can </a:t>
            </a:r>
          </a:p>
          <a:p>
            <a:r>
              <a:rPr lang="en-GB" sz="1600" dirty="0">
                <a:latin typeface="+mn-lt"/>
              </a:rPr>
              <a:t>you utilise to support </a:t>
            </a:r>
          </a:p>
          <a:p>
            <a:pPr algn="ctr"/>
            <a:r>
              <a:rPr lang="en-GB" sz="1600" dirty="0">
                <a:latin typeface="+mn-lt"/>
              </a:rPr>
              <a:t>trainees to set targets? </a:t>
            </a:r>
          </a:p>
        </p:txBody>
      </p:sp>
      <p:sp>
        <p:nvSpPr>
          <p:cNvPr id="9" name="TextBox 8"/>
          <p:cNvSpPr txBox="1"/>
          <p:nvPr/>
        </p:nvSpPr>
        <p:spPr>
          <a:xfrm>
            <a:off x="8603683" y="4366556"/>
            <a:ext cx="3311542" cy="830997"/>
          </a:xfrm>
          <a:prstGeom prst="rect">
            <a:avLst/>
          </a:prstGeom>
          <a:solidFill>
            <a:srgbClr val="92D050"/>
          </a:solidFill>
        </p:spPr>
        <p:txBody>
          <a:bodyPr wrap="square" rtlCol="0">
            <a:spAutoFit/>
          </a:bodyPr>
          <a:lstStyle/>
          <a:p>
            <a:r>
              <a:rPr lang="en-GB" sz="1600" dirty="0">
                <a:latin typeface="+mn-lt"/>
              </a:rPr>
              <a:t>How will you ensure the trainee </a:t>
            </a:r>
          </a:p>
          <a:p>
            <a:r>
              <a:rPr lang="en-GB" sz="1600" dirty="0">
                <a:latin typeface="+mn-lt"/>
              </a:rPr>
              <a:t>understands how to achieve the goal and have ownership?</a:t>
            </a:r>
          </a:p>
        </p:txBody>
      </p:sp>
      <p:sp>
        <p:nvSpPr>
          <p:cNvPr id="10" name="TextBox 9"/>
          <p:cNvSpPr txBox="1"/>
          <p:nvPr/>
        </p:nvSpPr>
        <p:spPr>
          <a:xfrm>
            <a:off x="407289" y="4489666"/>
            <a:ext cx="2408032" cy="830997"/>
          </a:xfrm>
          <a:prstGeom prst="rect">
            <a:avLst/>
          </a:prstGeom>
          <a:solidFill>
            <a:srgbClr val="92D050"/>
          </a:solidFill>
        </p:spPr>
        <p:txBody>
          <a:bodyPr wrap="none" rtlCol="0">
            <a:spAutoFit/>
          </a:bodyPr>
          <a:lstStyle/>
          <a:p>
            <a:r>
              <a:rPr lang="en-GB" sz="1600" dirty="0">
                <a:latin typeface="+mn-lt"/>
              </a:rPr>
              <a:t>In what ways can you </a:t>
            </a:r>
          </a:p>
          <a:p>
            <a:r>
              <a:rPr lang="en-GB" sz="1600" dirty="0">
                <a:latin typeface="+mn-lt"/>
              </a:rPr>
              <a:t>provide support </a:t>
            </a:r>
          </a:p>
          <a:p>
            <a:r>
              <a:rPr lang="en-GB" sz="1600" dirty="0">
                <a:latin typeface="+mn-lt"/>
              </a:rPr>
              <a:t>until goals are met?</a:t>
            </a:r>
          </a:p>
        </p:txBody>
      </p:sp>
      <p:sp>
        <p:nvSpPr>
          <p:cNvPr id="11" name="TextBox 10"/>
          <p:cNvSpPr txBox="1"/>
          <p:nvPr/>
        </p:nvSpPr>
        <p:spPr>
          <a:xfrm>
            <a:off x="407289" y="1390291"/>
            <a:ext cx="3256872" cy="584775"/>
          </a:xfrm>
          <a:prstGeom prst="rect">
            <a:avLst/>
          </a:prstGeom>
          <a:solidFill>
            <a:srgbClr val="92D050"/>
          </a:solidFill>
        </p:spPr>
        <p:txBody>
          <a:bodyPr wrap="square" rtlCol="0">
            <a:spAutoFit/>
          </a:bodyPr>
          <a:lstStyle/>
          <a:p>
            <a:pPr algn="ctr"/>
            <a:r>
              <a:rPr lang="en-GB" sz="1600" dirty="0">
                <a:latin typeface="+mn-lt"/>
              </a:rPr>
              <a:t>How will you help the trainee establish the NEW reality?</a:t>
            </a:r>
          </a:p>
        </p:txBody>
      </p:sp>
    </p:spTree>
    <p:extLst>
      <p:ext uri="{BB962C8B-B14F-4D97-AF65-F5344CB8AC3E}">
        <p14:creationId xmlns:p14="http://schemas.microsoft.com/office/powerpoint/2010/main" val="1151053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9529" y="258954"/>
            <a:ext cx="2404826" cy="1015663"/>
          </a:xfrm>
          <a:prstGeom prst="rect">
            <a:avLst/>
          </a:prstGeom>
          <a:noFill/>
        </p:spPr>
        <p:txBody>
          <a:bodyPr wrap="none" rtlCol="0">
            <a:spAutoFit/>
          </a:bodyPr>
          <a:lstStyle/>
          <a:p>
            <a:r>
              <a:rPr lang="en-GB" sz="6000" b="1" u="sng" dirty="0">
                <a:effectLst>
                  <a:outerShdw blurRad="38100" dist="38100" dir="2700000" algn="tl">
                    <a:srgbClr val="000000">
                      <a:alpha val="43137"/>
                    </a:srgbClr>
                  </a:outerShdw>
                </a:effectLst>
                <a:latin typeface="+mn-lt"/>
              </a:rPr>
              <a:t>R</a:t>
            </a:r>
            <a:r>
              <a:rPr lang="en-GB" sz="6000" dirty="0">
                <a:latin typeface="+mn-lt"/>
              </a:rPr>
              <a:t>eality</a:t>
            </a:r>
            <a:r>
              <a:rPr lang="en-GB" dirty="0"/>
              <a:t> </a:t>
            </a:r>
          </a:p>
        </p:txBody>
      </p:sp>
      <p:sp>
        <p:nvSpPr>
          <p:cNvPr id="4" name="TextBox 3"/>
          <p:cNvSpPr txBox="1"/>
          <p:nvPr/>
        </p:nvSpPr>
        <p:spPr>
          <a:xfrm>
            <a:off x="429529" y="1724957"/>
            <a:ext cx="1659685" cy="1015663"/>
          </a:xfrm>
          <a:prstGeom prst="rect">
            <a:avLst/>
          </a:prstGeom>
          <a:noFill/>
        </p:spPr>
        <p:txBody>
          <a:bodyPr wrap="none" rtlCol="0">
            <a:spAutoFit/>
          </a:bodyPr>
          <a:lstStyle/>
          <a:p>
            <a:r>
              <a:rPr lang="en-GB" sz="6000" b="1" u="sng" dirty="0">
                <a:effectLst>
                  <a:outerShdw blurRad="38100" dist="38100" dir="2700000" algn="tl">
                    <a:srgbClr val="000000">
                      <a:alpha val="43137"/>
                    </a:srgbClr>
                  </a:outerShdw>
                </a:effectLst>
                <a:latin typeface="+mn-lt"/>
              </a:rPr>
              <a:t>E</a:t>
            </a:r>
            <a:r>
              <a:rPr lang="en-GB" sz="6000" dirty="0">
                <a:latin typeface="+mn-lt"/>
              </a:rPr>
              <a:t>yes</a:t>
            </a:r>
            <a:r>
              <a:rPr lang="en-GB" dirty="0"/>
              <a:t> </a:t>
            </a:r>
          </a:p>
        </p:txBody>
      </p:sp>
      <p:sp>
        <p:nvSpPr>
          <p:cNvPr id="5" name="TextBox 4"/>
          <p:cNvSpPr txBox="1"/>
          <p:nvPr/>
        </p:nvSpPr>
        <p:spPr>
          <a:xfrm>
            <a:off x="429529" y="3416359"/>
            <a:ext cx="1378904" cy="1015663"/>
          </a:xfrm>
          <a:prstGeom prst="rect">
            <a:avLst/>
          </a:prstGeom>
          <a:noFill/>
        </p:spPr>
        <p:txBody>
          <a:bodyPr wrap="none" rtlCol="0">
            <a:spAutoFit/>
          </a:bodyPr>
          <a:lstStyle/>
          <a:p>
            <a:r>
              <a:rPr lang="en-GB" sz="6000" b="1" u="sng" dirty="0">
                <a:effectLst>
                  <a:outerShdw blurRad="38100" dist="38100" dir="2700000" algn="tl">
                    <a:srgbClr val="000000">
                      <a:alpha val="43137"/>
                    </a:srgbClr>
                  </a:outerShdw>
                </a:effectLst>
                <a:latin typeface="+mn-lt"/>
              </a:rPr>
              <a:t>A</a:t>
            </a:r>
            <a:r>
              <a:rPr lang="en-GB" sz="6000" dirty="0">
                <a:latin typeface="+mn-lt"/>
              </a:rPr>
              <a:t>sk</a:t>
            </a:r>
            <a:r>
              <a:rPr lang="en-GB" dirty="0"/>
              <a:t> </a:t>
            </a:r>
          </a:p>
        </p:txBody>
      </p:sp>
      <p:sp>
        <p:nvSpPr>
          <p:cNvPr id="6" name="TextBox 5"/>
          <p:cNvSpPr txBox="1"/>
          <p:nvPr/>
        </p:nvSpPr>
        <p:spPr>
          <a:xfrm>
            <a:off x="297958" y="5107761"/>
            <a:ext cx="2091342" cy="1015663"/>
          </a:xfrm>
          <a:prstGeom prst="rect">
            <a:avLst/>
          </a:prstGeom>
          <a:noFill/>
        </p:spPr>
        <p:txBody>
          <a:bodyPr wrap="none" rtlCol="0">
            <a:spAutoFit/>
          </a:bodyPr>
          <a:lstStyle/>
          <a:p>
            <a:r>
              <a:rPr lang="en-GB" sz="6000" b="1" u="sng" dirty="0">
                <a:effectLst>
                  <a:outerShdw blurRad="38100" dist="38100" dir="2700000" algn="tl">
                    <a:srgbClr val="000000">
                      <a:alpha val="43137"/>
                    </a:srgbClr>
                  </a:outerShdw>
                </a:effectLst>
                <a:latin typeface="+mn-lt"/>
              </a:rPr>
              <a:t>L</a:t>
            </a:r>
            <a:r>
              <a:rPr lang="en-GB" sz="6000" dirty="0">
                <a:latin typeface="+mn-lt"/>
              </a:rPr>
              <a:t>isten</a:t>
            </a:r>
            <a:r>
              <a:rPr lang="en-GB" dirty="0"/>
              <a:t> </a:t>
            </a:r>
          </a:p>
        </p:txBody>
      </p:sp>
      <p:sp>
        <p:nvSpPr>
          <p:cNvPr id="7" name="TextBox 6"/>
          <p:cNvSpPr txBox="1"/>
          <p:nvPr/>
        </p:nvSpPr>
        <p:spPr>
          <a:xfrm>
            <a:off x="3143510" y="292454"/>
            <a:ext cx="8726375" cy="1015663"/>
          </a:xfrm>
          <a:prstGeom prst="rect">
            <a:avLst/>
          </a:prstGeom>
          <a:noFill/>
        </p:spPr>
        <p:txBody>
          <a:bodyPr wrap="square" rtlCol="0">
            <a:spAutoFit/>
          </a:bodyPr>
          <a:lstStyle/>
          <a:p>
            <a:r>
              <a:rPr lang="en-GB" sz="2000" dirty="0">
                <a:latin typeface="+mn-lt"/>
              </a:rPr>
              <a:t>There is a need to gain an understanding of a shared clear picture of reality in the trainee’s classroom. This identifies the top priority for change and a clear picture for growth. </a:t>
            </a:r>
          </a:p>
        </p:txBody>
      </p:sp>
      <p:sp>
        <p:nvSpPr>
          <p:cNvPr id="8" name="TextBox 7"/>
          <p:cNvSpPr txBox="1"/>
          <p:nvPr/>
        </p:nvSpPr>
        <p:spPr>
          <a:xfrm>
            <a:off x="2544107" y="1527070"/>
            <a:ext cx="8130361" cy="1631216"/>
          </a:xfrm>
          <a:prstGeom prst="rect">
            <a:avLst/>
          </a:prstGeom>
          <a:noFill/>
        </p:spPr>
        <p:txBody>
          <a:bodyPr wrap="square" rtlCol="0">
            <a:spAutoFit/>
          </a:bodyPr>
          <a:lstStyle/>
          <a:p>
            <a:r>
              <a:rPr lang="en-GB" sz="2000" dirty="0">
                <a:latin typeface="+mn-lt"/>
              </a:rPr>
              <a:t>You offer an additional and valuable set of eyes on what is happening in an trainee’s classroom. Observing what learners are doing in the trainee’s classroom is invaluable feedback about a trainee’s current and new reality – clear data can be very useful here. </a:t>
            </a:r>
          </a:p>
        </p:txBody>
      </p:sp>
      <p:sp>
        <p:nvSpPr>
          <p:cNvPr id="9" name="Content Placeholder 2"/>
          <p:cNvSpPr txBox="1">
            <a:spLocks/>
          </p:cNvSpPr>
          <p:nvPr/>
        </p:nvSpPr>
        <p:spPr>
          <a:xfrm>
            <a:off x="2577687" y="3285981"/>
            <a:ext cx="8726376" cy="114604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10000"/>
              </a:lnSpc>
              <a:spcBef>
                <a:spcPts val="0"/>
              </a:spcBef>
              <a:spcAft>
                <a:spcPts val="0"/>
              </a:spcAft>
              <a:buFont typeface="Arial" panose="020B0604020202020204" pitchFamily="34" charset="0"/>
              <a:buNone/>
            </a:pPr>
            <a:r>
              <a:rPr lang="en-GB" sz="2000" dirty="0"/>
              <a:t>The</a:t>
            </a:r>
            <a:r>
              <a:rPr lang="en-GB" sz="2000" b="1" dirty="0"/>
              <a:t> </a:t>
            </a:r>
            <a:r>
              <a:rPr lang="en-GB" sz="2000" b="1" dirty="0">
                <a:effectLst>
                  <a:outerShdw blurRad="38100" dist="38100" dir="2700000" algn="tl">
                    <a:srgbClr val="000000">
                      <a:alpha val="43137"/>
                    </a:srgbClr>
                  </a:outerShdw>
                </a:effectLst>
              </a:rPr>
              <a:t>What</a:t>
            </a:r>
            <a:r>
              <a:rPr lang="en-GB" sz="2000" b="1" dirty="0"/>
              <a:t> </a:t>
            </a:r>
            <a:r>
              <a:rPr lang="en-GB" sz="2000" dirty="0"/>
              <a:t>and</a:t>
            </a:r>
            <a:r>
              <a:rPr lang="en-GB" sz="2000" b="1" dirty="0"/>
              <a:t> </a:t>
            </a:r>
            <a:r>
              <a:rPr lang="en-GB" sz="2000" b="1" dirty="0">
                <a:effectLst>
                  <a:outerShdw blurRad="38100" dist="38100" dir="2700000" algn="tl">
                    <a:srgbClr val="000000">
                      <a:alpha val="43137"/>
                    </a:srgbClr>
                  </a:outerShdw>
                </a:effectLst>
              </a:rPr>
              <a:t>How </a:t>
            </a:r>
            <a:r>
              <a:rPr lang="en-GB" sz="2000" dirty="0"/>
              <a:t>questions</a:t>
            </a:r>
            <a:r>
              <a:rPr lang="en-GB" sz="2000" b="1" dirty="0"/>
              <a:t> V </a:t>
            </a:r>
            <a:r>
              <a:rPr lang="en-GB" sz="2000" dirty="0"/>
              <a:t>the </a:t>
            </a:r>
            <a:r>
              <a:rPr lang="en-GB" sz="2000" b="1" i="1" dirty="0"/>
              <a:t>Why</a:t>
            </a:r>
            <a:r>
              <a:rPr lang="en-GB" sz="2000" b="1" dirty="0"/>
              <a:t> </a:t>
            </a:r>
            <a:r>
              <a:rPr lang="en-GB" sz="2000" dirty="0"/>
              <a:t>questions</a:t>
            </a:r>
          </a:p>
          <a:p>
            <a:pPr marL="0" indent="0" fontAlgn="auto">
              <a:lnSpc>
                <a:spcPct val="110000"/>
              </a:lnSpc>
              <a:spcBef>
                <a:spcPts val="0"/>
              </a:spcBef>
              <a:spcAft>
                <a:spcPts val="0"/>
              </a:spcAft>
              <a:buFont typeface="Arial" panose="020B0604020202020204" pitchFamily="34" charset="0"/>
              <a:buNone/>
            </a:pPr>
            <a:r>
              <a:rPr lang="en-GB" sz="2000" b="1" dirty="0"/>
              <a:t> </a:t>
            </a:r>
            <a:r>
              <a:rPr lang="en-GB" sz="2000" b="1" dirty="0">
                <a:solidFill>
                  <a:schemeClr val="accent6">
                    <a:lumMod val="75000"/>
                  </a:schemeClr>
                </a:solidFill>
                <a:effectLst>
                  <a:outerShdw blurRad="38100" dist="38100" dir="2700000" algn="tl">
                    <a:srgbClr val="000000">
                      <a:alpha val="43137"/>
                    </a:srgbClr>
                  </a:outerShdw>
                </a:effectLst>
              </a:rPr>
              <a:t>A</a:t>
            </a:r>
            <a:r>
              <a:rPr lang="en-GB" sz="2000" dirty="0"/>
              <a:t>nd</a:t>
            </a:r>
            <a:r>
              <a:rPr lang="en-GB" sz="2000" b="1" dirty="0"/>
              <a:t> </a:t>
            </a:r>
            <a:r>
              <a:rPr lang="en-GB" sz="2000" b="1" dirty="0">
                <a:solidFill>
                  <a:schemeClr val="accent6">
                    <a:lumMod val="75000"/>
                  </a:schemeClr>
                </a:solidFill>
                <a:effectLst>
                  <a:outerShdw blurRad="38100" dist="38100" dir="2700000" algn="tl">
                    <a:srgbClr val="000000">
                      <a:alpha val="43137"/>
                    </a:srgbClr>
                  </a:outerShdw>
                </a:effectLst>
              </a:rPr>
              <a:t>W</a:t>
            </a:r>
            <a:r>
              <a:rPr lang="en-GB" sz="2000" dirty="0"/>
              <a:t>hat</a:t>
            </a:r>
            <a:r>
              <a:rPr lang="en-GB" sz="2000" b="1" dirty="0"/>
              <a:t> </a:t>
            </a:r>
            <a:r>
              <a:rPr lang="en-GB" sz="2000" b="1" dirty="0">
                <a:solidFill>
                  <a:schemeClr val="accent6">
                    <a:lumMod val="75000"/>
                  </a:schemeClr>
                </a:solidFill>
                <a:effectLst>
                  <a:outerShdw blurRad="38100" dist="38100" dir="2700000" algn="tl">
                    <a:srgbClr val="000000">
                      <a:alpha val="43137"/>
                    </a:srgbClr>
                  </a:outerShdw>
                </a:effectLst>
              </a:rPr>
              <a:t>E</a:t>
            </a:r>
            <a:r>
              <a:rPr lang="en-GB" sz="2000" dirty="0"/>
              <a:t>lse?</a:t>
            </a:r>
            <a:r>
              <a:rPr lang="en-GB" sz="2000" b="1" dirty="0"/>
              <a:t> </a:t>
            </a:r>
            <a:r>
              <a:rPr lang="en-GB" sz="2000" dirty="0"/>
              <a:t>The best follow up question! </a:t>
            </a:r>
          </a:p>
          <a:p>
            <a:pPr marL="0" indent="0" fontAlgn="auto">
              <a:lnSpc>
                <a:spcPct val="110000"/>
              </a:lnSpc>
              <a:spcBef>
                <a:spcPts val="0"/>
              </a:spcBef>
              <a:spcAft>
                <a:spcPts val="0"/>
              </a:spcAft>
              <a:buFont typeface="Arial" panose="020B0604020202020204" pitchFamily="34" charset="0"/>
              <a:buNone/>
            </a:pPr>
            <a:r>
              <a:rPr lang="en-GB" sz="2000" dirty="0"/>
              <a:t>Often the first response that comes to mind isn't the only answer or even the best answer.</a:t>
            </a:r>
            <a:endParaRPr lang="en-GB" sz="2000" b="1" dirty="0"/>
          </a:p>
        </p:txBody>
      </p:sp>
      <p:sp>
        <p:nvSpPr>
          <p:cNvPr id="10" name="TextBox 9"/>
          <p:cNvSpPr txBox="1"/>
          <p:nvPr/>
        </p:nvSpPr>
        <p:spPr>
          <a:xfrm>
            <a:off x="2577687" y="4953872"/>
            <a:ext cx="7247992" cy="1631216"/>
          </a:xfrm>
          <a:prstGeom prst="rect">
            <a:avLst/>
          </a:prstGeom>
          <a:noFill/>
        </p:spPr>
        <p:txBody>
          <a:bodyPr wrap="square" rtlCol="0">
            <a:spAutoFit/>
          </a:bodyPr>
          <a:lstStyle/>
          <a:p>
            <a:r>
              <a:rPr lang="en-GB" sz="2000" dirty="0">
                <a:latin typeface="+mn-lt"/>
              </a:rPr>
              <a:t>Authentic listening builds trust and allows you to understand the trainee’s perspectives on the impact they are having and how they are developing. Listen for clarity. Learn rather than judge. Try not to listen with your own answer in mind. </a:t>
            </a:r>
          </a:p>
        </p:txBody>
      </p:sp>
      <p:pic>
        <p:nvPicPr>
          <p:cNvPr id="11" name="Picture 2" descr="4 trends that will reshape augmented reality in 2020 | Scope A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86484" y="923051"/>
            <a:ext cx="1014996" cy="57063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a:stretch>
            <a:fillRect/>
          </a:stretch>
        </p:blipFill>
        <p:spPr>
          <a:xfrm>
            <a:off x="10774935" y="1750283"/>
            <a:ext cx="1058257" cy="865713"/>
          </a:xfrm>
          <a:prstGeom prst="rect">
            <a:avLst/>
          </a:prstGeom>
        </p:spPr>
      </p:pic>
      <p:pic>
        <p:nvPicPr>
          <p:cNvPr id="13" name="Picture 2" descr="3d Person Is Lifting A Question Mark Symbol Stock Photo, Picture And  Royalty Free Image. Image 1962136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05190" y="3091399"/>
            <a:ext cx="824171" cy="82417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Ear Auricle Listen - Free image on Pixaba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03537" y="5071484"/>
            <a:ext cx="1227476" cy="816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788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9550" y="206281"/>
            <a:ext cx="11772900" cy="6401753"/>
          </a:xfrm>
          <a:prstGeom prst="rect">
            <a:avLst/>
          </a:prstGeom>
          <a:solidFill>
            <a:schemeClr val="accent6">
              <a:lumMod val="20000"/>
              <a:lumOff val="80000"/>
            </a:schemeClr>
          </a:solidFill>
        </p:spPr>
        <p:txBody>
          <a:bodyPr wrap="square" rtlCol="0">
            <a:spAutoFit/>
          </a:bodyPr>
          <a:lstStyle/>
          <a:p>
            <a:r>
              <a:rPr lang="en-GB" sz="3600" b="1" dirty="0">
                <a:solidFill>
                  <a:schemeClr val="accent5">
                    <a:lumMod val="75000"/>
                  </a:schemeClr>
                </a:solidFill>
                <a:latin typeface="Segoe UI" panose="020B0502040204020203" pitchFamily="34" charset="0"/>
                <a:cs typeface="Segoe UI" panose="020B0502040204020203" pitchFamily="34" charset="0"/>
              </a:rPr>
              <a:t>‘Developing’ Stage:</a:t>
            </a:r>
          </a:p>
          <a:p>
            <a:pPr marL="457200" indent="-457200">
              <a:buFontTx/>
              <a:buChar char="-"/>
            </a:pPr>
            <a:r>
              <a:rPr lang="en-GB" sz="2200" dirty="0">
                <a:latin typeface="Segoe UI" panose="020B0502040204020203" pitchFamily="34" charset="0"/>
                <a:cs typeface="Segoe UI" panose="020B0502040204020203" pitchFamily="34" charset="0"/>
              </a:rPr>
              <a:t>Trainees have had a placement (SD full term, shorter for Core) however for some trainees this will have been disrupted due to Covid/illness</a:t>
            </a:r>
          </a:p>
          <a:p>
            <a:pPr marL="457200" indent="-457200">
              <a:buFontTx/>
              <a:buChar char="-"/>
            </a:pPr>
            <a:r>
              <a:rPr lang="en-GB" sz="2200" dirty="0">
                <a:latin typeface="Segoe UI" panose="020B0502040204020203" pitchFamily="34" charset="0"/>
                <a:cs typeface="Segoe UI" panose="020B0502040204020203" pitchFamily="34" charset="0"/>
              </a:rPr>
              <a:t>Trainees will need sufficient time to adapt to a new school, different ways of working, schemes of work and new age phases – need time at start of placement for observing, orientation and will still require significant support with planning at this early stage of the placement.</a:t>
            </a:r>
          </a:p>
          <a:p>
            <a:pPr marL="457200" indent="-457200">
              <a:buFontTx/>
              <a:buChar char="-"/>
            </a:pPr>
            <a:r>
              <a:rPr lang="en-GB" sz="2200" dirty="0">
                <a:latin typeface="Segoe UI" panose="020B0502040204020203" pitchFamily="34" charset="0"/>
                <a:cs typeface="Segoe UI" panose="020B0502040204020203" pitchFamily="34" charset="0"/>
              </a:rPr>
              <a:t>May still be a need for mentoring approaches - providing clear direction for trainees e.g. sharing suggestions and advice or explaining a strategy to help develop a trainee’s practice. </a:t>
            </a:r>
          </a:p>
          <a:p>
            <a:pPr marL="342900" indent="-342900">
              <a:buFontTx/>
              <a:buChar char="-"/>
            </a:pPr>
            <a:r>
              <a:rPr lang="en-GB" sz="2200" dirty="0">
                <a:latin typeface="Segoe UI" panose="020B0502040204020203" pitchFamily="34" charset="0"/>
                <a:cs typeface="Segoe UI" panose="020B0502040204020203" pitchFamily="34" charset="0"/>
              </a:rPr>
              <a:t>However, to help shift from mentoring to coaching, the use of</a:t>
            </a:r>
            <a:r>
              <a:rPr lang="en-GB" sz="2200" dirty="0">
                <a:solidFill>
                  <a:schemeClr val="accent5">
                    <a:lumMod val="75000"/>
                  </a:schemeClr>
                </a:solidFill>
                <a:latin typeface="Segoe UI" panose="020B0502040204020203" pitchFamily="34" charset="0"/>
                <a:cs typeface="Segoe UI" panose="020B0502040204020203" pitchFamily="34" charset="0"/>
              </a:rPr>
              <a:t> </a:t>
            </a:r>
            <a:r>
              <a:rPr lang="en-GB" sz="2200" b="1" dirty="0">
                <a:solidFill>
                  <a:schemeClr val="accent5">
                    <a:lumMod val="75000"/>
                  </a:schemeClr>
                </a:solidFill>
                <a:latin typeface="Segoe UI" panose="020B0502040204020203" pitchFamily="34" charset="0"/>
                <a:cs typeface="Segoe UI" panose="020B0502040204020203" pitchFamily="34" charset="0"/>
              </a:rPr>
              <a:t>coaching questions </a:t>
            </a:r>
            <a:r>
              <a:rPr lang="en-GB" sz="2200" dirty="0">
                <a:latin typeface="Segoe UI" panose="020B0502040204020203" pitchFamily="34" charset="0"/>
                <a:cs typeface="Segoe UI" panose="020B0502040204020203" pitchFamily="34" charset="0"/>
              </a:rPr>
              <a:t>can help increase ownership and commitment to follow-through even at this early stage. </a:t>
            </a:r>
          </a:p>
          <a:p>
            <a:r>
              <a:rPr lang="en-GB" sz="2200" dirty="0">
                <a:latin typeface="Segoe UI" panose="020B0502040204020203" pitchFamily="34" charset="0"/>
                <a:cs typeface="Segoe UI" panose="020B0502040204020203" pitchFamily="34" charset="0"/>
              </a:rPr>
              <a:t>   E.g. </a:t>
            </a:r>
            <a:r>
              <a:rPr lang="en-GB" sz="2200" b="1" dirty="0">
                <a:latin typeface="Segoe UI" panose="020B0502040204020203" pitchFamily="34" charset="0"/>
                <a:cs typeface="Segoe UI" panose="020B0502040204020203" pitchFamily="34" charset="0"/>
              </a:rPr>
              <a:t>“</a:t>
            </a:r>
            <a:r>
              <a:rPr lang="en-GB" sz="2200" b="1" dirty="0">
                <a:solidFill>
                  <a:schemeClr val="accent5">
                    <a:lumMod val="75000"/>
                  </a:schemeClr>
                </a:solidFill>
                <a:latin typeface="Segoe UI" panose="020B0502040204020203" pitchFamily="34" charset="0"/>
                <a:cs typeface="Segoe UI" panose="020B0502040204020203" pitchFamily="34" charset="0"/>
              </a:rPr>
              <a:t>How will that look for you?” </a:t>
            </a:r>
            <a:r>
              <a:rPr lang="en-GB" sz="2200" dirty="0">
                <a:latin typeface="Segoe UI" panose="020B0502040204020203" pitchFamily="34" charset="0"/>
                <a:cs typeface="Segoe UI" panose="020B0502040204020203" pitchFamily="34" charset="0"/>
              </a:rPr>
              <a:t>could help the trainee adapt what    you have shared and begin to make it their own. </a:t>
            </a:r>
          </a:p>
          <a:p>
            <a:pPr marL="342900" indent="-342900">
              <a:buFontTx/>
              <a:buChar char="-"/>
            </a:pPr>
            <a:r>
              <a:rPr lang="en-GB" sz="2200" dirty="0">
                <a:latin typeface="Segoe UI" panose="020B0502040204020203" pitchFamily="34" charset="0"/>
                <a:cs typeface="Segoe UI" panose="020B0502040204020203" pitchFamily="34" charset="0"/>
              </a:rPr>
              <a:t>Precision-seeking (tactics) questions like </a:t>
            </a:r>
            <a:r>
              <a:rPr lang="en-GB" sz="2200" b="1" dirty="0">
                <a:solidFill>
                  <a:schemeClr val="accent5">
                    <a:lumMod val="75000"/>
                  </a:schemeClr>
                </a:solidFill>
                <a:latin typeface="Segoe UI" panose="020B0502040204020203" pitchFamily="34" charset="0"/>
                <a:cs typeface="Segoe UI" panose="020B0502040204020203" pitchFamily="34" charset="0"/>
              </a:rPr>
              <a:t>“what will be your first small steps?”, “how will you do that?”, “when will you take each of those steps?” </a:t>
            </a:r>
            <a:r>
              <a:rPr lang="en-GB" sz="2200" dirty="0">
                <a:latin typeface="Segoe UI" panose="020B0502040204020203" pitchFamily="34" charset="0"/>
                <a:cs typeface="Segoe UI" panose="020B0502040204020203" pitchFamily="34" charset="0"/>
              </a:rPr>
              <a:t>and</a:t>
            </a:r>
            <a:r>
              <a:rPr lang="en-GB" sz="2200" b="1" dirty="0">
                <a:latin typeface="Segoe UI" panose="020B0502040204020203" pitchFamily="34" charset="0"/>
                <a:cs typeface="Segoe UI" panose="020B0502040204020203" pitchFamily="34" charset="0"/>
              </a:rPr>
              <a:t> </a:t>
            </a:r>
            <a:r>
              <a:rPr lang="en-GB" sz="2200" b="1" dirty="0">
                <a:solidFill>
                  <a:schemeClr val="accent5">
                    <a:lumMod val="75000"/>
                  </a:schemeClr>
                </a:solidFill>
                <a:latin typeface="Segoe UI" panose="020B0502040204020203" pitchFamily="34" charset="0"/>
                <a:cs typeface="Segoe UI" panose="020B0502040204020203" pitchFamily="34" charset="0"/>
              </a:rPr>
              <a:t>“who else needs to be involved?”, </a:t>
            </a:r>
            <a:r>
              <a:rPr lang="en-GB" sz="2200" dirty="0">
                <a:latin typeface="Segoe UI" panose="020B0502040204020203" pitchFamily="34" charset="0"/>
                <a:cs typeface="Segoe UI" panose="020B0502040204020203" pitchFamily="34" charset="0"/>
              </a:rPr>
              <a:t>help to facilitate good intentions, build autonomy and increase the likelihood of action.</a:t>
            </a:r>
          </a:p>
        </p:txBody>
      </p:sp>
    </p:spTree>
    <p:extLst>
      <p:ext uri="{BB962C8B-B14F-4D97-AF65-F5344CB8AC3E}">
        <p14:creationId xmlns:p14="http://schemas.microsoft.com/office/powerpoint/2010/main" val="3501340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42144" y="501271"/>
            <a:ext cx="3524216" cy="707886"/>
          </a:xfrm>
          <a:prstGeom prst="rect">
            <a:avLst/>
          </a:prstGeom>
          <a:noFill/>
        </p:spPr>
        <p:txBody>
          <a:bodyPr wrap="square" rtlCol="0">
            <a:spAutoFit/>
          </a:bodyPr>
          <a:lstStyle/>
          <a:p>
            <a:r>
              <a:rPr lang="en-GB" sz="4000" b="1" dirty="0">
                <a:solidFill>
                  <a:schemeClr val="accent4">
                    <a:lumMod val="75000"/>
                  </a:schemeClr>
                </a:solidFill>
                <a:latin typeface="Segoe UI" panose="020B0502040204020203" pitchFamily="34" charset="0"/>
                <a:cs typeface="Segoe UI" panose="020B0502040204020203" pitchFamily="34" charset="0"/>
              </a:rPr>
              <a:t>Live Coaching </a:t>
            </a:r>
          </a:p>
        </p:txBody>
      </p:sp>
      <p:sp>
        <p:nvSpPr>
          <p:cNvPr id="7" name="TextBox 6"/>
          <p:cNvSpPr txBox="1"/>
          <p:nvPr/>
        </p:nvSpPr>
        <p:spPr>
          <a:xfrm>
            <a:off x="6461760" y="2032468"/>
            <a:ext cx="5630193" cy="3785652"/>
          </a:xfrm>
          <a:prstGeom prst="rect">
            <a:avLst/>
          </a:prstGeom>
          <a:solidFill>
            <a:schemeClr val="accent6">
              <a:lumMod val="20000"/>
              <a:lumOff val="80000"/>
            </a:schemeClr>
          </a:solidFill>
        </p:spPr>
        <p:txBody>
          <a:bodyPr wrap="square" rtlCol="0">
            <a:spAutoFit/>
          </a:bodyPr>
          <a:lstStyle/>
          <a:p>
            <a:r>
              <a:rPr lang="en-GB" dirty="0">
                <a:solidFill>
                  <a:schemeClr val="accent5">
                    <a:lumMod val="75000"/>
                  </a:schemeClr>
                </a:solidFill>
                <a:latin typeface="Segoe UI Semibold" panose="020B0702040204020203" pitchFamily="34" charset="0"/>
                <a:cs typeface="Segoe UI Semibold" panose="020B0702040204020203" pitchFamily="34" charset="0"/>
              </a:rPr>
              <a:t>- Guided observations </a:t>
            </a:r>
            <a:r>
              <a:rPr lang="en-GB" dirty="0">
                <a:latin typeface="Segoe UI Semibold" panose="020B0702040204020203" pitchFamily="34" charset="0"/>
                <a:cs typeface="Segoe UI Semibold" panose="020B0702040204020203" pitchFamily="34" charset="0"/>
              </a:rPr>
              <a:t>are where the mentor observes an expert colleague </a:t>
            </a:r>
            <a:r>
              <a:rPr lang="en-GB" b="1" u="sng" dirty="0">
                <a:latin typeface="Segoe UI Semibold" panose="020B0702040204020203" pitchFamily="34" charset="0"/>
                <a:cs typeface="Segoe UI Semibold" panose="020B0702040204020203" pitchFamily="34" charset="0"/>
              </a:rPr>
              <a:t>with</a:t>
            </a:r>
            <a:r>
              <a:rPr lang="en-GB" dirty="0">
                <a:latin typeface="Segoe UI Semibold" panose="020B0702040204020203" pitchFamily="34" charset="0"/>
                <a:cs typeface="Segoe UI Semibold" panose="020B0702040204020203" pitchFamily="34" charset="0"/>
              </a:rPr>
              <a:t> the trainee. This is particularly useful if the trainee is trying to develop a particular aspect of their practice (as part of the ELF process) and the mentor can support the trainee in knowing what to look for and unpicking the strategies the colleague is using in their classroom</a:t>
            </a:r>
          </a:p>
        </p:txBody>
      </p:sp>
      <p:sp>
        <p:nvSpPr>
          <p:cNvPr id="6" name="TextBox 5">
            <a:extLst>
              <a:ext uri="{FF2B5EF4-FFF2-40B4-BE49-F238E27FC236}">
                <a16:creationId xmlns:a16="http://schemas.microsoft.com/office/drawing/2014/main" id="{B6A42840-8BCD-4BEF-87AE-B2446522D1F7}"/>
              </a:ext>
            </a:extLst>
          </p:cNvPr>
          <p:cNvSpPr txBox="1"/>
          <p:nvPr/>
        </p:nvSpPr>
        <p:spPr>
          <a:xfrm>
            <a:off x="6461760" y="501271"/>
            <a:ext cx="5264435" cy="707886"/>
          </a:xfrm>
          <a:prstGeom prst="rect">
            <a:avLst/>
          </a:prstGeom>
          <a:noFill/>
        </p:spPr>
        <p:txBody>
          <a:bodyPr wrap="square" rtlCol="0">
            <a:spAutoFit/>
          </a:bodyPr>
          <a:lstStyle/>
          <a:p>
            <a:r>
              <a:rPr lang="en-GB" sz="4000" b="1" dirty="0">
                <a:solidFill>
                  <a:schemeClr val="accent1">
                    <a:lumMod val="75000"/>
                  </a:schemeClr>
                </a:solidFill>
                <a:latin typeface="Segoe UI" panose="020B0502040204020203" pitchFamily="34" charset="0"/>
                <a:cs typeface="Segoe UI" panose="020B0502040204020203" pitchFamily="34" charset="0"/>
              </a:rPr>
              <a:t>Guided Observations </a:t>
            </a:r>
          </a:p>
        </p:txBody>
      </p:sp>
      <p:sp>
        <p:nvSpPr>
          <p:cNvPr id="9" name="TextBox 8">
            <a:extLst>
              <a:ext uri="{FF2B5EF4-FFF2-40B4-BE49-F238E27FC236}">
                <a16:creationId xmlns:a16="http://schemas.microsoft.com/office/drawing/2014/main" id="{36935F47-85F6-48F3-BDC5-7BD7F5D6F576}"/>
              </a:ext>
            </a:extLst>
          </p:cNvPr>
          <p:cNvSpPr txBox="1"/>
          <p:nvPr/>
        </p:nvSpPr>
        <p:spPr>
          <a:xfrm>
            <a:off x="465807" y="1847802"/>
            <a:ext cx="5630193" cy="4154984"/>
          </a:xfrm>
          <a:prstGeom prst="rect">
            <a:avLst/>
          </a:prstGeom>
          <a:solidFill>
            <a:schemeClr val="accent6">
              <a:lumMod val="20000"/>
              <a:lumOff val="80000"/>
            </a:schemeClr>
          </a:solidFill>
        </p:spPr>
        <p:txBody>
          <a:bodyPr wrap="square" rtlCol="0">
            <a:spAutoFit/>
          </a:bodyPr>
          <a:lstStyle/>
          <a:p>
            <a:r>
              <a:rPr lang="en-GB" dirty="0">
                <a:solidFill>
                  <a:schemeClr val="accent1"/>
                </a:solidFill>
                <a:latin typeface="Segoe UI Semibold" panose="020B0702040204020203" pitchFamily="34" charset="0"/>
                <a:cs typeface="Segoe UI Semibold" panose="020B0702040204020203" pitchFamily="34" charset="0"/>
              </a:rPr>
              <a:t>- ‘Live coaching’ </a:t>
            </a:r>
            <a:r>
              <a:rPr lang="en-GB" dirty="0">
                <a:latin typeface="Segoe UI Semibold" panose="020B0702040204020203" pitchFamily="34" charset="0"/>
                <a:cs typeface="Segoe UI Semibold" panose="020B0702040204020203" pitchFamily="34" charset="0"/>
              </a:rPr>
              <a:t>is where a mentor or class teacher in the role of ‘coach’, works alongside a less experienced teacher while they are delivering a lesson. </a:t>
            </a:r>
          </a:p>
          <a:p>
            <a:r>
              <a:rPr lang="en-GB" dirty="0">
                <a:latin typeface="Segoe UI Semibold" panose="020B0702040204020203" pitchFamily="34" charset="0"/>
                <a:cs typeface="Segoe UI Semibold" panose="020B0702040204020203" pitchFamily="34" charset="0"/>
              </a:rPr>
              <a:t>- The coach provides the teacher with live feedback about their teaching so that the feedback is immediate and acted upon rather than being given after the lesson when it is essentially too late.</a:t>
            </a:r>
          </a:p>
        </p:txBody>
      </p:sp>
    </p:spTree>
    <p:extLst>
      <p:ext uri="{BB962C8B-B14F-4D97-AF65-F5344CB8AC3E}">
        <p14:creationId xmlns:p14="http://schemas.microsoft.com/office/powerpoint/2010/main" val="4266730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DB80F-C122-45BF-BDD6-AEB8BEB61EE9}"/>
              </a:ext>
            </a:extLst>
          </p:cNvPr>
          <p:cNvSpPr>
            <a:spLocks noGrp="1"/>
          </p:cNvSpPr>
          <p:nvPr>
            <p:ph type="title"/>
          </p:nvPr>
        </p:nvSpPr>
        <p:spPr>
          <a:xfrm>
            <a:off x="1640156" y="379686"/>
            <a:ext cx="8911687" cy="825588"/>
          </a:xfrm>
        </p:spPr>
        <p:txBody>
          <a:bodyPr/>
          <a:lstStyle/>
          <a:p>
            <a:r>
              <a:rPr lang="en-GB" b="1" dirty="0">
                <a:solidFill>
                  <a:schemeClr val="accent1">
                    <a:lumMod val="75000"/>
                  </a:schemeClr>
                </a:solidFill>
              </a:rPr>
              <a:t>Guided and Supporting Planning</a:t>
            </a:r>
          </a:p>
        </p:txBody>
      </p:sp>
      <p:sp>
        <p:nvSpPr>
          <p:cNvPr id="3" name="Content Placeholder 2">
            <a:extLst>
              <a:ext uri="{FF2B5EF4-FFF2-40B4-BE49-F238E27FC236}">
                <a16:creationId xmlns:a16="http://schemas.microsoft.com/office/drawing/2014/main" id="{E1245DDC-6B47-4D70-B291-FD5AE60DA23B}"/>
              </a:ext>
            </a:extLst>
          </p:cNvPr>
          <p:cNvSpPr>
            <a:spLocks noGrp="1"/>
          </p:cNvSpPr>
          <p:nvPr>
            <p:ph idx="1"/>
          </p:nvPr>
        </p:nvSpPr>
        <p:spPr>
          <a:xfrm>
            <a:off x="1345857" y="1403978"/>
            <a:ext cx="9500284" cy="4600582"/>
          </a:xfrm>
        </p:spPr>
        <p:txBody>
          <a:bodyPr>
            <a:noAutofit/>
          </a:bodyPr>
          <a:lstStyle/>
          <a:p>
            <a:r>
              <a:rPr lang="en-GB" sz="2800" dirty="0"/>
              <a:t>At the start of this placement, trainees are expected to use the Warwick individual learning plan to support them in developing their understanding of the planning process</a:t>
            </a:r>
          </a:p>
          <a:p>
            <a:r>
              <a:rPr lang="en-GB" sz="2800" dirty="0"/>
              <a:t>Year group colleagues need to support and model the planning process for the trainee and provide relevant resources/schemes that may help them. </a:t>
            </a:r>
          </a:p>
          <a:p>
            <a:r>
              <a:rPr lang="en-GB" sz="2800" dirty="0"/>
              <a:t>Trainees</a:t>
            </a:r>
            <a:r>
              <a:rPr lang="en-GB" sz="2800" b="1" u="sng" dirty="0"/>
              <a:t> must </a:t>
            </a:r>
            <a:r>
              <a:rPr lang="en-GB" sz="2800" dirty="0"/>
              <a:t>be involved in weekly PPA with year group colleagues and should not be used for cover. </a:t>
            </a:r>
          </a:p>
        </p:txBody>
      </p:sp>
    </p:spTree>
    <p:extLst>
      <p:ext uri="{BB962C8B-B14F-4D97-AF65-F5344CB8AC3E}">
        <p14:creationId xmlns:p14="http://schemas.microsoft.com/office/powerpoint/2010/main" val="2380345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41395-A3C4-4B60-BD1A-7D32C589E93F}"/>
              </a:ext>
            </a:extLst>
          </p:cNvPr>
          <p:cNvSpPr>
            <a:spLocks noGrp="1"/>
          </p:cNvSpPr>
          <p:nvPr>
            <p:ph type="title"/>
          </p:nvPr>
        </p:nvSpPr>
        <p:spPr>
          <a:xfrm>
            <a:off x="1703513" y="125654"/>
            <a:ext cx="6913753" cy="649421"/>
          </a:xfrm>
        </p:spPr>
        <p:txBody>
          <a:bodyPr>
            <a:normAutofit fontScale="90000"/>
          </a:bodyPr>
          <a:lstStyle/>
          <a:p>
            <a:r>
              <a:rPr lang="en-GB" sz="2800" b="1" dirty="0">
                <a:solidFill>
                  <a:schemeClr val="accent1">
                    <a:lumMod val="75000"/>
                  </a:schemeClr>
                </a:solidFill>
              </a:rPr>
              <a:t>Individual Learning Plan Proforma - Primary</a:t>
            </a:r>
          </a:p>
        </p:txBody>
      </p:sp>
      <p:sp>
        <p:nvSpPr>
          <p:cNvPr id="3" name="Content Placeholder 2">
            <a:extLst>
              <a:ext uri="{FF2B5EF4-FFF2-40B4-BE49-F238E27FC236}">
                <a16:creationId xmlns:a16="http://schemas.microsoft.com/office/drawing/2014/main" id="{9B6E899B-F33D-4F90-A1C8-02E942EDEA50}"/>
              </a:ext>
            </a:extLst>
          </p:cNvPr>
          <p:cNvSpPr>
            <a:spLocks noGrp="1"/>
          </p:cNvSpPr>
          <p:nvPr>
            <p:ph idx="1"/>
          </p:nvPr>
        </p:nvSpPr>
        <p:spPr>
          <a:xfrm>
            <a:off x="6378263" y="1247489"/>
            <a:ext cx="5365296" cy="5277870"/>
          </a:xfrm>
        </p:spPr>
        <p:txBody>
          <a:bodyPr>
            <a:normAutofit/>
          </a:bodyPr>
          <a:lstStyle/>
          <a:p>
            <a:r>
              <a:rPr lang="en-GB" sz="2000" dirty="0"/>
              <a:t>There are 2 versions of the plan – one with prompts and one blank</a:t>
            </a:r>
          </a:p>
          <a:p>
            <a:r>
              <a:rPr lang="en-GB" sz="2000" dirty="0"/>
              <a:t>The first page of the plan is space for the trainee to write notes about the lesson you are going to teach. </a:t>
            </a:r>
          </a:p>
          <a:p>
            <a:r>
              <a:rPr lang="en-GB" sz="2000" dirty="0"/>
              <a:t>It is fine for trainees to work from existing resources, previous plans, schemes of work etc. as a starting point but they will need to personalise it for their class</a:t>
            </a:r>
          </a:p>
          <a:p>
            <a:r>
              <a:rPr lang="en-GB" sz="2000" dirty="0"/>
              <a:t>Please ensure trainees are supported in identifying the learning objective/intention and success criteria for the lesson so they are clear about the learning. </a:t>
            </a:r>
          </a:p>
        </p:txBody>
      </p:sp>
      <p:pic>
        <p:nvPicPr>
          <p:cNvPr id="5" name="Picture 4">
            <a:extLst>
              <a:ext uri="{FF2B5EF4-FFF2-40B4-BE49-F238E27FC236}">
                <a16:creationId xmlns:a16="http://schemas.microsoft.com/office/drawing/2014/main" id="{75268482-7FA0-4F49-80AE-A2AA19EBCACC}"/>
              </a:ext>
            </a:extLst>
          </p:cNvPr>
          <p:cNvPicPr>
            <a:picLocks noChangeAspect="1"/>
          </p:cNvPicPr>
          <p:nvPr/>
        </p:nvPicPr>
        <p:blipFill>
          <a:blip r:embed="rId3"/>
          <a:stretch>
            <a:fillRect/>
          </a:stretch>
        </p:blipFill>
        <p:spPr>
          <a:xfrm>
            <a:off x="1847529" y="1052737"/>
            <a:ext cx="3971925" cy="5667375"/>
          </a:xfrm>
          <a:prstGeom prst="rect">
            <a:avLst/>
          </a:prstGeom>
        </p:spPr>
      </p:pic>
      <p:sp>
        <p:nvSpPr>
          <p:cNvPr id="6" name="Title 1">
            <a:extLst>
              <a:ext uri="{FF2B5EF4-FFF2-40B4-BE49-F238E27FC236}">
                <a16:creationId xmlns:a16="http://schemas.microsoft.com/office/drawing/2014/main" id="{FD14E821-AE1F-498F-858B-C5C347205C36}"/>
              </a:ext>
            </a:extLst>
          </p:cNvPr>
          <p:cNvSpPr txBox="1">
            <a:spLocks/>
          </p:cNvSpPr>
          <p:nvPr/>
        </p:nvSpPr>
        <p:spPr>
          <a:xfrm>
            <a:off x="9836941" y="175108"/>
            <a:ext cx="2050735" cy="7166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b="1" dirty="0">
                <a:solidFill>
                  <a:schemeClr val="accent1">
                    <a:lumMod val="75000"/>
                  </a:schemeClr>
                </a:solidFill>
              </a:rPr>
              <a:t>Stage 1</a:t>
            </a:r>
          </a:p>
        </p:txBody>
      </p:sp>
    </p:spTree>
    <p:extLst>
      <p:ext uri="{BB962C8B-B14F-4D97-AF65-F5344CB8AC3E}">
        <p14:creationId xmlns:p14="http://schemas.microsoft.com/office/powerpoint/2010/main" val="640685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CD4DE-4D84-4697-9594-1B60958D86DB}"/>
              </a:ext>
            </a:extLst>
          </p:cNvPr>
          <p:cNvSpPr>
            <a:spLocks noGrp="1"/>
          </p:cNvSpPr>
          <p:nvPr>
            <p:ph type="title"/>
          </p:nvPr>
        </p:nvSpPr>
        <p:spPr>
          <a:xfrm>
            <a:off x="1849122" y="167883"/>
            <a:ext cx="2050735" cy="716658"/>
          </a:xfrm>
        </p:spPr>
        <p:txBody>
          <a:bodyPr/>
          <a:lstStyle/>
          <a:p>
            <a:r>
              <a:rPr lang="en-GB" b="1" dirty="0">
                <a:solidFill>
                  <a:schemeClr val="accent1">
                    <a:lumMod val="75000"/>
                  </a:schemeClr>
                </a:solidFill>
              </a:rPr>
              <a:t>Stage 2</a:t>
            </a:r>
          </a:p>
        </p:txBody>
      </p:sp>
      <p:pic>
        <p:nvPicPr>
          <p:cNvPr id="5" name="Picture 4">
            <a:extLst>
              <a:ext uri="{FF2B5EF4-FFF2-40B4-BE49-F238E27FC236}">
                <a16:creationId xmlns:a16="http://schemas.microsoft.com/office/drawing/2014/main" id="{3CFD8D0B-B3E3-4EF6-A924-70D0C0FAF325}"/>
              </a:ext>
            </a:extLst>
          </p:cNvPr>
          <p:cNvPicPr>
            <a:picLocks noChangeAspect="1"/>
          </p:cNvPicPr>
          <p:nvPr/>
        </p:nvPicPr>
        <p:blipFill>
          <a:blip r:embed="rId3"/>
          <a:stretch>
            <a:fillRect/>
          </a:stretch>
        </p:blipFill>
        <p:spPr>
          <a:xfrm>
            <a:off x="7574698" y="406375"/>
            <a:ext cx="4245201" cy="6045250"/>
          </a:xfrm>
          <a:prstGeom prst="rect">
            <a:avLst/>
          </a:prstGeom>
        </p:spPr>
      </p:pic>
      <p:sp>
        <p:nvSpPr>
          <p:cNvPr id="3" name="Content Placeholder 2">
            <a:extLst>
              <a:ext uri="{FF2B5EF4-FFF2-40B4-BE49-F238E27FC236}">
                <a16:creationId xmlns:a16="http://schemas.microsoft.com/office/drawing/2014/main" id="{0938F97A-866E-4695-A3B8-AADDF390D03B}"/>
              </a:ext>
            </a:extLst>
          </p:cNvPr>
          <p:cNvSpPr>
            <a:spLocks noGrp="1"/>
          </p:cNvSpPr>
          <p:nvPr>
            <p:ph idx="1"/>
          </p:nvPr>
        </p:nvSpPr>
        <p:spPr>
          <a:xfrm>
            <a:off x="372101" y="1250301"/>
            <a:ext cx="6851659" cy="5268462"/>
          </a:xfrm>
        </p:spPr>
        <p:txBody>
          <a:bodyPr>
            <a:noAutofit/>
          </a:bodyPr>
          <a:lstStyle/>
          <a:p>
            <a:r>
              <a:rPr lang="en-GB" sz="1600" dirty="0"/>
              <a:t>Stage 2 is for the trainee to turn their notes into a lesson plan</a:t>
            </a:r>
          </a:p>
          <a:p>
            <a:r>
              <a:rPr lang="en-GB" sz="1600" dirty="0"/>
              <a:t>They will  need to consider:</a:t>
            </a:r>
          </a:p>
          <a:p>
            <a:r>
              <a:rPr lang="en-GB" sz="1600" dirty="0"/>
              <a:t>How they will introduce the lesson and build on prior learning</a:t>
            </a:r>
          </a:p>
          <a:p>
            <a:r>
              <a:rPr lang="en-GB" sz="1600" dirty="0"/>
              <a:t>What they will need to demonstrate and model and which resources they will use to prepare children for their independent learning</a:t>
            </a:r>
          </a:p>
          <a:p>
            <a:r>
              <a:rPr lang="en-GB" sz="1600" dirty="0"/>
              <a:t>What the children are going to do independently or in guided groups to show what they have learnt</a:t>
            </a:r>
          </a:p>
          <a:p>
            <a:r>
              <a:rPr lang="en-GB" sz="1600" dirty="0"/>
              <a:t>What they will include in your plenary to end the lesson effectively</a:t>
            </a:r>
          </a:p>
          <a:p>
            <a:r>
              <a:rPr lang="en-GB" sz="1600" dirty="0"/>
              <a:t>How they will use any additional adults</a:t>
            </a:r>
          </a:p>
          <a:p>
            <a:r>
              <a:rPr lang="en-GB" sz="1600" dirty="0"/>
              <a:t>How they will assess during the lesson to monitor whether children have understood the concepts you have taught</a:t>
            </a:r>
          </a:p>
          <a:p>
            <a:r>
              <a:rPr lang="en-GB" sz="1600" b="1" dirty="0"/>
              <a:t>Trainees have been asked to share plans in advance with their class teacher so they can have feedback and make any amendments before they deliver the lesson</a:t>
            </a:r>
          </a:p>
        </p:txBody>
      </p:sp>
    </p:spTree>
    <p:extLst>
      <p:ext uri="{BB962C8B-B14F-4D97-AF65-F5344CB8AC3E}">
        <p14:creationId xmlns:p14="http://schemas.microsoft.com/office/powerpoint/2010/main" val="108954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C20A22-2592-4356-80AD-29F2FEB4F304}"/>
              </a:ext>
            </a:extLst>
          </p:cNvPr>
          <p:cNvSpPr>
            <a:spLocks noGrp="1"/>
          </p:cNvSpPr>
          <p:nvPr>
            <p:ph idx="1"/>
          </p:nvPr>
        </p:nvSpPr>
        <p:spPr>
          <a:xfrm>
            <a:off x="6578805" y="1029727"/>
            <a:ext cx="5155995" cy="5153521"/>
          </a:xfrm>
        </p:spPr>
        <p:txBody>
          <a:bodyPr>
            <a:normAutofit/>
          </a:bodyPr>
          <a:lstStyle/>
          <a:p>
            <a:r>
              <a:rPr lang="en-GB" dirty="0"/>
              <a:t>After each lesson trainees must reflect and evaluate their teaching to demonstrate their ability to analyse lessons and draw conclusions about their impact</a:t>
            </a:r>
          </a:p>
          <a:p>
            <a:r>
              <a:rPr lang="en-GB" dirty="0"/>
              <a:t>They are also asked to identify a potential target which can feed into your weekly discussion </a:t>
            </a:r>
          </a:p>
          <a:p>
            <a:r>
              <a:rPr lang="en-GB" dirty="0"/>
              <a:t>Early Years trainees should use this plan for their KS1 placement but would be advised to use the Early Years learning opportunities plan/weekly continuous provision plan available in Essential Documents on the partners’ intranet to help them to plan for their learning environment– they will have support with planning as part of their EY input </a:t>
            </a:r>
          </a:p>
        </p:txBody>
      </p:sp>
      <p:pic>
        <p:nvPicPr>
          <p:cNvPr id="5" name="Picture 4">
            <a:extLst>
              <a:ext uri="{FF2B5EF4-FFF2-40B4-BE49-F238E27FC236}">
                <a16:creationId xmlns:a16="http://schemas.microsoft.com/office/drawing/2014/main" id="{1E39CDA7-0CCB-4FC5-AF08-217BD8009D07}"/>
              </a:ext>
            </a:extLst>
          </p:cNvPr>
          <p:cNvPicPr>
            <a:picLocks noChangeAspect="1"/>
          </p:cNvPicPr>
          <p:nvPr/>
        </p:nvPicPr>
        <p:blipFill>
          <a:blip r:embed="rId3"/>
          <a:stretch>
            <a:fillRect/>
          </a:stretch>
        </p:blipFill>
        <p:spPr>
          <a:xfrm>
            <a:off x="1688442" y="764704"/>
            <a:ext cx="4594865" cy="5400600"/>
          </a:xfrm>
          <a:prstGeom prst="rect">
            <a:avLst/>
          </a:prstGeom>
        </p:spPr>
      </p:pic>
      <p:sp>
        <p:nvSpPr>
          <p:cNvPr id="6" name="Title 1">
            <a:extLst>
              <a:ext uri="{FF2B5EF4-FFF2-40B4-BE49-F238E27FC236}">
                <a16:creationId xmlns:a16="http://schemas.microsoft.com/office/drawing/2014/main" id="{D8EFC77B-AC19-42A6-9554-5BF52F563502}"/>
              </a:ext>
            </a:extLst>
          </p:cNvPr>
          <p:cNvSpPr txBox="1">
            <a:spLocks/>
          </p:cNvSpPr>
          <p:nvPr/>
        </p:nvSpPr>
        <p:spPr>
          <a:xfrm>
            <a:off x="8256241" y="48046"/>
            <a:ext cx="2050735" cy="7166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b="1" dirty="0">
                <a:solidFill>
                  <a:schemeClr val="accent1">
                    <a:lumMod val="75000"/>
                  </a:schemeClr>
                </a:solidFill>
              </a:rPr>
              <a:t>Stage 3</a:t>
            </a:r>
          </a:p>
        </p:txBody>
      </p:sp>
    </p:spTree>
    <p:extLst>
      <p:ext uri="{BB962C8B-B14F-4D97-AF65-F5344CB8AC3E}">
        <p14:creationId xmlns:p14="http://schemas.microsoft.com/office/powerpoint/2010/main" val="2952169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00F8A-DFDE-4EBD-B34D-3BAC44490B4F}"/>
              </a:ext>
            </a:extLst>
          </p:cNvPr>
          <p:cNvSpPr>
            <a:spLocks noGrp="1"/>
          </p:cNvSpPr>
          <p:nvPr>
            <p:ph type="title"/>
          </p:nvPr>
        </p:nvSpPr>
        <p:spPr>
          <a:xfrm>
            <a:off x="1619874" y="260649"/>
            <a:ext cx="4104456" cy="710549"/>
          </a:xfrm>
        </p:spPr>
        <p:txBody>
          <a:bodyPr>
            <a:normAutofit/>
          </a:bodyPr>
          <a:lstStyle/>
          <a:p>
            <a:r>
              <a:rPr lang="en-GB" sz="2800" b="1" dirty="0">
                <a:solidFill>
                  <a:schemeClr val="accent1">
                    <a:lumMod val="75000"/>
                  </a:schemeClr>
                </a:solidFill>
              </a:rPr>
              <a:t>Record Keeping Sheet</a:t>
            </a:r>
          </a:p>
        </p:txBody>
      </p:sp>
      <p:sp>
        <p:nvSpPr>
          <p:cNvPr id="3" name="Content Placeholder 2">
            <a:extLst>
              <a:ext uri="{FF2B5EF4-FFF2-40B4-BE49-F238E27FC236}">
                <a16:creationId xmlns:a16="http://schemas.microsoft.com/office/drawing/2014/main" id="{256E45A1-DBEA-4A71-A49A-FCB97D9ABB12}"/>
              </a:ext>
            </a:extLst>
          </p:cNvPr>
          <p:cNvSpPr>
            <a:spLocks noGrp="1"/>
          </p:cNvSpPr>
          <p:nvPr>
            <p:ph idx="1"/>
          </p:nvPr>
        </p:nvSpPr>
        <p:spPr>
          <a:xfrm>
            <a:off x="804790" y="1904640"/>
            <a:ext cx="5633951" cy="3048720"/>
          </a:xfrm>
        </p:spPr>
        <p:txBody>
          <a:bodyPr>
            <a:normAutofit/>
          </a:bodyPr>
          <a:lstStyle/>
          <a:p>
            <a:r>
              <a:rPr lang="en-GB" sz="2400" dirty="0"/>
              <a:t>Trainees should continue using this sheet to record children’s progress </a:t>
            </a:r>
          </a:p>
          <a:p>
            <a:r>
              <a:rPr lang="en-GB" sz="2400" dirty="0"/>
              <a:t>This proforma will enable them to consider the progress of the children and encourage them to plan interventions that will address individual needs</a:t>
            </a:r>
          </a:p>
        </p:txBody>
      </p:sp>
      <p:pic>
        <p:nvPicPr>
          <p:cNvPr id="6" name="Picture 5">
            <a:extLst>
              <a:ext uri="{FF2B5EF4-FFF2-40B4-BE49-F238E27FC236}">
                <a16:creationId xmlns:a16="http://schemas.microsoft.com/office/drawing/2014/main" id="{CDA71167-3EA4-48FA-B2BB-441F645E539B}"/>
              </a:ext>
            </a:extLst>
          </p:cNvPr>
          <p:cNvPicPr>
            <a:picLocks noChangeAspect="1"/>
          </p:cNvPicPr>
          <p:nvPr/>
        </p:nvPicPr>
        <p:blipFill>
          <a:blip r:embed="rId3"/>
          <a:stretch>
            <a:fillRect/>
          </a:stretch>
        </p:blipFill>
        <p:spPr>
          <a:xfrm>
            <a:off x="7153153" y="260649"/>
            <a:ext cx="4421529" cy="6134871"/>
          </a:xfrm>
          <a:prstGeom prst="rect">
            <a:avLst/>
          </a:prstGeom>
        </p:spPr>
      </p:pic>
    </p:spTree>
    <p:extLst>
      <p:ext uri="{BB962C8B-B14F-4D97-AF65-F5344CB8AC3E}">
        <p14:creationId xmlns:p14="http://schemas.microsoft.com/office/powerpoint/2010/main" val="1663288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9DB57-D146-4F8D-847E-E4D3C315C948}"/>
              </a:ext>
            </a:extLst>
          </p:cNvPr>
          <p:cNvSpPr>
            <a:spLocks noGrp="1"/>
          </p:cNvSpPr>
          <p:nvPr>
            <p:ph type="title"/>
          </p:nvPr>
        </p:nvSpPr>
        <p:spPr>
          <a:xfrm>
            <a:off x="2801401" y="272693"/>
            <a:ext cx="6589199" cy="500634"/>
          </a:xfrm>
        </p:spPr>
        <p:txBody>
          <a:bodyPr>
            <a:normAutofit fontScale="90000"/>
          </a:bodyPr>
          <a:lstStyle/>
          <a:p>
            <a:r>
              <a:rPr lang="en-GB" b="1" dirty="0">
                <a:solidFill>
                  <a:schemeClr val="accent1">
                    <a:lumMod val="75000"/>
                  </a:schemeClr>
                </a:solidFill>
              </a:rPr>
              <a:t>Weekly Planning Proforma</a:t>
            </a:r>
          </a:p>
        </p:txBody>
      </p:sp>
      <p:sp>
        <p:nvSpPr>
          <p:cNvPr id="3" name="Content Placeholder 2">
            <a:extLst>
              <a:ext uri="{FF2B5EF4-FFF2-40B4-BE49-F238E27FC236}">
                <a16:creationId xmlns:a16="http://schemas.microsoft.com/office/drawing/2014/main" id="{20357541-CBF4-4D4E-AD30-2D62A18AD5A0}"/>
              </a:ext>
            </a:extLst>
          </p:cNvPr>
          <p:cNvSpPr>
            <a:spLocks noGrp="1"/>
          </p:cNvSpPr>
          <p:nvPr>
            <p:ph idx="1"/>
          </p:nvPr>
        </p:nvSpPr>
        <p:spPr>
          <a:xfrm>
            <a:off x="1152885" y="1543080"/>
            <a:ext cx="10368555" cy="1687800"/>
          </a:xfrm>
        </p:spPr>
        <p:txBody>
          <a:bodyPr>
            <a:normAutofit/>
          </a:bodyPr>
          <a:lstStyle/>
          <a:p>
            <a:r>
              <a:rPr lang="en-GB" sz="1800" dirty="0"/>
              <a:t>If the trainee’s planning is consistently having a positive impact on pupil learning, the mentor and moderation tutor can decide to move the trainee onto weekly planning. </a:t>
            </a:r>
          </a:p>
          <a:p>
            <a:r>
              <a:rPr lang="en-GB" dirty="0"/>
              <a:t>Trainees can use school proformas at this stage, however, please ensure the proforma has similar information to the Warwick version. </a:t>
            </a:r>
            <a:endParaRPr lang="en-GB" sz="1800" dirty="0"/>
          </a:p>
        </p:txBody>
      </p:sp>
      <p:pic>
        <p:nvPicPr>
          <p:cNvPr id="5" name="Picture 4">
            <a:extLst>
              <a:ext uri="{FF2B5EF4-FFF2-40B4-BE49-F238E27FC236}">
                <a16:creationId xmlns:a16="http://schemas.microsoft.com/office/drawing/2014/main" id="{9C619347-C8C1-434F-9362-97DFC7E0C67D}"/>
              </a:ext>
            </a:extLst>
          </p:cNvPr>
          <p:cNvPicPr>
            <a:picLocks noChangeAspect="1"/>
          </p:cNvPicPr>
          <p:nvPr/>
        </p:nvPicPr>
        <p:blipFill>
          <a:blip r:embed="rId3"/>
          <a:stretch>
            <a:fillRect/>
          </a:stretch>
        </p:blipFill>
        <p:spPr>
          <a:xfrm>
            <a:off x="2035913" y="3230880"/>
            <a:ext cx="7961527" cy="3219828"/>
          </a:xfrm>
          <a:prstGeom prst="rect">
            <a:avLst/>
          </a:prstGeom>
        </p:spPr>
      </p:pic>
    </p:spTree>
    <p:extLst>
      <p:ext uri="{BB962C8B-B14F-4D97-AF65-F5344CB8AC3E}">
        <p14:creationId xmlns:p14="http://schemas.microsoft.com/office/powerpoint/2010/main" val="449811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117" y="1335673"/>
            <a:ext cx="11711765" cy="4801314"/>
          </a:xfrm>
          <a:prstGeom prst="rect">
            <a:avLst/>
          </a:prstGeom>
          <a:solidFill>
            <a:schemeClr val="accent6">
              <a:lumMod val="20000"/>
              <a:lumOff val="80000"/>
            </a:schemeClr>
          </a:solidFill>
        </p:spPr>
        <p:txBody>
          <a:bodyPr wrap="square">
            <a:spAutoFit/>
          </a:bodyPr>
          <a:lstStyle/>
          <a:p>
            <a:pPr marL="571500" indent="-571500">
              <a:buFontTx/>
              <a:buChar char="-"/>
            </a:pPr>
            <a:r>
              <a:rPr lang="en-GB" sz="3400" dirty="0">
                <a:latin typeface="+mn-lt"/>
              </a:rPr>
              <a:t>To introduce/further develop understanding of the instructional coaching model and how this applies to trainees at the ‘developing’ stage of their PGCE</a:t>
            </a:r>
          </a:p>
          <a:p>
            <a:pPr marL="571500" indent="-571500">
              <a:buFontTx/>
              <a:buChar char="-"/>
            </a:pPr>
            <a:r>
              <a:rPr lang="en-GB" sz="3400" dirty="0">
                <a:latin typeface="+mn-lt"/>
              </a:rPr>
              <a:t>To introduce mentors to the Core Content Framework and the relevant Warwick documentation that will support mentors to develop an instructional coaching relationship with their trainee(s)</a:t>
            </a:r>
          </a:p>
          <a:p>
            <a:pPr marL="571500" indent="-571500">
              <a:buFontTx/>
              <a:buChar char="-"/>
            </a:pPr>
            <a:r>
              <a:rPr lang="en-GB" sz="3400" dirty="0">
                <a:latin typeface="+mn-lt"/>
              </a:rPr>
              <a:t>To provide an opportunity for Q&amp;A and support </a:t>
            </a:r>
          </a:p>
        </p:txBody>
      </p:sp>
      <p:sp>
        <p:nvSpPr>
          <p:cNvPr id="4" name="TextBox 3"/>
          <p:cNvSpPr txBox="1"/>
          <p:nvPr/>
        </p:nvSpPr>
        <p:spPr>
          <a:xfrm>
            <a:off x="1619970" y="188439"/>
            <a:ext cx="4318811" cy="830997"/>
          </a:xfrm>
          <a:prstGeom prst="rect">
            <a:avLst/>
          </a:prstGeom>
          <a:noFill/>
        </p:spPr>
        <p:txBody>
          <a:bodyPr wrap="none" rtlCol="0">
            <a:spAutoFit/>
          </a:bodyPr>
          <a:lstStyle/>
          <a:p>
            <a:r>
              <a:rPr lang="en-GB" sz="4800" b="1" dirty="0">
                <a:solidFill>
                  <a:schemeClr val="accent1"/>
                </a:solidFill>
                <a:effectLst>
                  <a:outerShdw blurRad="38100" dist="38100" dir="2700000" algn="tl">
                    <a:srgbClr val="000000">
                      <a:alpha val="43137"/>
                    </a:srgbClr>
                  </a:outerShdw>
                </a:effectLst>
                <a:latin typeface="+mn-lt"/>
                <a:ea typeface="Calibri" panose="020F0502020204030204" pitchFamily="34" charset="0"/>
              </a:rPr>
              <a:t>Session Aims: </a:t>
            </a:r>
            <a:endParaRPr lang="en-GB" sz="4800" b="1" dirty="0">
              <a:solidFill>
                <a:schemeClr val="accent1"/>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914654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B6B9E-CE78-47CA-AB52-F84D4213C43D}"/>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02E00A17-7592-4F7C-B795-B9467E4E53DE}"/>
              </a:ext>
            </a:extLst>
          </p:cNvPr>
          <p:cNvSpPr>
            <a:spLocks noGrp="1"/>
          </p:cNvSpPr>
          <p:nvPr>
            <p:ph idx="1"/>
          </p:nvPr>
        </p:nvSpPr>
        <p:spPr>
          <a:xfrm>
            <a:off x="1076252" y="4376487"/>
            <a:ext cx="10695201" cy="2111452"/>
          </a:xfrm>
        </p:spPr>
        <p:txBody>
          <a:bodyPr>
            <a:noAutofit/>
          </a:bodyPr>
          <a:lstStyle/>
          <a:p>
            <a:r>
              <a:rPr lang="en-GB" dirty="0"/>
              <a:t>Trainees based in EY will have a different set of plans to use to support trainees to respond ‘in the moment’ and plan for their learning environment, their additional adults and their continuous provision. Trainees should use the LOP (Learning Opportunities Plan) as their main planning form but there are additional proformas on the intranet which can also be used where appropriate. Some trainees based in KS1 and SEND settings may also be adopting a continuous provision approach in their settings and would benefit from using these proformas rather than the standard primary ones. </a:t>
            </a:r>
          </a:p>
        </p:txBody>
      </p:sp>
      <p:pic>
        <p:nvPicPr>
          <p:cNvPr id="6" name="Picture 5">
            <a:extLst>
              <a:ext uri="{FF2B5EF4-FFF2-40B4-BE49-F238E27FC236}">
                <a16:creationId xmlns:a16="http://schemas.microsoft.com/office/drawing/2014/main" id="{3C018E57-98CF-47D7-8245-74E2D61F40FF}"/>
              </a:ext>
            </a:extLst>
          </p:cNvPr>
          <p:cNvPicPr>
            <a:picLocks noChangeAspect="1"/>
          </p:cNvPicPr>
          <p:nvPr/>
        </p:nvPicPr>
        <p:blipFill>
          <a:blip r:embed="rId3"/>
          <a:stretch>
            <a:fillRect/>
          </a:stretch>
        </p:blipFill>
        <p:spPr>
          <a:xfrm>
            <a:off x="3789710" y="0"/>
            <a:ext cx="4927384" cy="2880321"/>
          </a:xfrm>
          <a:prstGeom prst="rect">
            <a:avLst/>
          </a:prstGeom>
        </p:spPr>
      </p:pic>
      <p:pic>
        <p:nvPicPr>
          <p:cNvPr id="8" name="Picture 7">
            <a:extLst>
              <a:ext uri="{FF2B5EF4-FFF2-40B4-BE49-F238E27FC236}">
                <a16:creationId xmlns:a16="http://schemas.microsoft.com/office/drawing/2014/main" id="{B1009D65-6A61-487E-BA53-410634E5CEB5}"/>
              </a:ext>
            </a:extLst>
          </p:cNvPr>
          <p:cNvPicPr>
            <a:picLocks noChangeAspect="1"/>
          </p:cNvPicPr>
          <p:nvPr/>
        </p:nvPicPr>
        <p:blipFill>
          <a:blip r:embed="rId4"/>
          <a:stretch>
            <a:fillRect/>
          </a:stretch>
        </p:blipFill>
        <p:spPr>
          <a:xfrm>
            <a:off x="4169110" y="1538016"/>
            <a:ext cx="4680520" cy="2795830"/>
          </a:xfrm>
          <a:prstGeom prst="rect">
            <a:avLst/>
          </a:prstGeom>
        </p:spPr>
      </p:pic>
      <p:pic>
        <p:nvPicPr>
          <p:cNvPr id="10" name="Picture 9">
            <a:extLst>
              <a:ext uri="{FF2B5EF4-FFF2-40B4-BE49-F238E27FC236}">
                <a16:creationId xmlns:a16="http://schemas.microsoft.com/office/drawing/2014/main" id="{D1ED686F-196E-47C0-A1AA-62B7D982C8CD}"/>
              </a:ext>
            </a:extLst>
          </p:cNvPr>
          <p:cNvPicPr>
            <a:picLocks noChangeAspect="1"/>
          </p:cNvPicPr>
          <p:nvPr/>
        </p:nvPicPr>
        <p:blipFill>
          <a:blip r:embed="rId5"/>
          <a:stretch>
            <a:fillRect/>
          </a:stretch>
        </p:blipFill>
        <p:spPr>
          <a:xfrm>
            <a:off x="8845201" y="131507"/>
            <a:ext cx="3076575" cy="4105275"/>
          </a:xfrm>
          <a:prstGeom prst="rect">
            <a:avLst/>
          </a:prstGeom>
        </p:spPr>
      </p:pic>
      <p:sp>
        <p:nvSpPr>
          <p:cNvPr id="12" name="TextBox 11">
            <a:extLst>
              <a:ext uri="{FF2B5EF4-FFF2-40B4-BE49-F238E27FC236}">
                <a16:creationId xmlns:a16="http://schemas.microsoft.com/office/drawing/2014/main" id="{2424EB51-1E5A-4732-9C79-652471464B0A}"/>
              </a:ext>
            </a:extLst>
          </p:cNvPr>
          <p:cNvSpPr txBox="1"/>
          <p:nvPr/>
        </p:nvSpPr>
        <p:spPr>
          <a:xfrm>
            <a:off x="9718288" y="3739125"/>
            <a:ext cx="2740516" cy="523220"/>
          </a:xfrm>
          <a:prstGeom prst="rect">
            <a:avLst/>
          </a:prstGeom>
          <a:noFill/>
        </p:spPr>
        <p:txBody>
          <a:bodyPr wrap="square" rtlCol="0">
            <a:spAutoFit/>
          </a:bodyPr>
          <a:lstStyle/>
          <a:p>
            <a:r>
              <a:rPr lang="en-GB" sz="2800" b="1" dirty="0">
                <a:solidFill>
                  <a:schemeClr val="accent1">
                    <a:lumMod val="75000"/>
                  </a:schemeClr>
                </a:solidFill>
                <a:latin typeface="+mn-lt"/>
              </a:rPr>
              <a:t>Early Years</a:t>
            </a:r>
          </a:p>
        </p:txBody>
      </p:sp>
      <p:pic>
        <p:nvPicPr>
          <p:cNvPr id="5" name="Picture 4">
            <a:extLst>
              <a:ext uri="{FF2B5EF4-FFF2-40B4-BE49-F238E27FC236}">
                <a16:creationId xmlns:a16="http://schemas.microsoft.com/office/drawing/2014/main" id="{F04933FC-A796-49C4-9FD7-2B1D42D2190A}"/>
              </a:ext>
            </a:extLst>
          </p:cNvPr>
          <p:cNvPicPr>
            <a:picLocks noChangeAspect="1"/>
          </p:cNvPicPr>
          <p:nvPr/>
        </p:nvPicPr>
        <p:blipFill>
          <a:blip r:embed="rId6"/>
          <a:stretch>
            <a:fillRect/>
          </a:stretch>
        </p:blipFill>
        <p:spPr>
          <a:xfrm>
            <a:off x="513924" y="180588"/>
            <a:ext cx="3143250" cy="4286250"/>
          </a:xfrm>
          <a:prstGeom prst="rect">
            <a:avLst/>
          </a:prstGeom>
        </p:spPr>
      </p:pic>
    </p:spTree>
    <p:extLst>
      <p:ext uri="{BB962C8B-B14F-4D97-AF65-F5344CB8AC3E}">
        <p14:creationId xmlns:p14="http://schemas.microsoft.com/office/powerpoint/2010/main" val="3396086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504" y="116632"/>
            <a:ext cx="9217024" cy="720080"/>
          </a:xfrm>
        </p:spPr>
        <p:txBody>
          <a:bodyPr>
            <a:normAutofit/>
          </a:bodyPr>
          <a:lstStyle/>
          <a:p>
            <a:r>
              <a:rPr lang="en-GB" b="1" dirty="0">
                <a:solidFill>
                  <a:schemeClr val="accent4">
                    <a:lumMod val="75000"/>
                  </a:schemeClr>
                </a:solidFill>
              </a:rPr>
              <a:t>Expectations of Professional Mentor</a:t>
            </a:r>
          </a:p>
        </p:txBody>
      </p:sp>
      <p:sp>
        <p:nvSpPr>
          <p:cNvPr id="3" name="Content Placeholder 2"/>
          <p:cNvSpPr>
            <a:spLocks noGrp="1"/>
          </p:cNvSpPr>
          <p:nvPr>
            <p:ph idx="1"/>
          </p:nvPr>
        </p:nvSpPr>
        <p:spPr>
          <a:xfrm>
            <a:off x="1134296" y="894253"/>
            <a:ext cx="10570024" cy="5963747"/>
          </a:xfrm>
        </p:spPr>
        <p:txBody>
          <a:bodyPr>
            <a:normAutofit fontScale="92500" lnSpcReduction="10000"/>
          </a:bodyPr>
          <a:lstStyle/>
          <a:p>
            <a:pPr lvl="0"/>
            <a:r>
              <a:rPr lang="en-GB" sz="2000" dirty="0"/>
              <a:t>Agree a time for a weekly meeting and a weekly lesson observation (ideally timetabled in advance) with the trainee during placements to review training and discuss trainee development </a:t>
            </a:r>
          </a:p>
          <a:p>
            <a:pPr lvl="0"/>
            <a:r>
              <a:rPr lang="en-GB" sz="2000" dirty="0">
                <a:solidFill>
                  <a:schemeClr val="accent1">
                    <a:lumMod val="75000"/>
                  </a:schemeClr>
                </a:solidFill>
              </a:rPr>
              <a:t>Mentor to facilitate a trainee’s reflective practice through the use of professional dialogue and coaching approaches to unpick trainee’s development during that week and the placement as a whole – not tell you all the answers! </a:t>
            </a:r>
          </a:p>
          <a:p>
            <a:pPr lvl="0"/>
            <a:r>
              <a:rPr lang="en-GB" sz="2000" dirty="0"/>
              <a:t>Support the trainee to identify their own targets, the actions/strategies they could try to meet those targets and review progress on a weekly basis </a:t>
            </a:r>
          </a:p>
          <a:p>
            <a:r>
              <a:rPr lang="en-GB" sz="2000" dirty="0">
                <a:solidFill>
                  <a:schemeClr val="accent1">
                    <a:lumMod val="75000"/>
                  </a:schemeClr>
                </a:solidFill>
              </a:rPr>
              <a:t>Mentor to regularly and collaboratively review progress using the Collaborative Review Document and Core Content Framework to ensure trainees are making progress and receiving their minimum training entitlement </a:t>
            </a:r>
          </a:p>
          <a:p>
            <a:r>
              <a:rPr lang="en-GB" sz="2000" dirty="0"/>
              <a:t>Write a brief profile at each assessment point to summarise trainee progress including comments that feed into their reference</a:t>
            </a:r>
          </a:p>
          <a:p>
            <a:r>
              <a:rPr lang="en-GB" sz="2000" dirty="0">
                <a:solidFill>
                  <a:schemeClr val="accent1">
                    <a:lumMod val="50000"/>
                  </a:schemeClr>
                </a:solidFill>
              </a:rPr>
              <a:t>Signpost the trainee to colleagues with a particular expertise, subject specialists etc. to enable them to observe and learn from good practice and expert colleagues across the school </a:t>
            </a:r>
          </a:p>
          <a:p>
            <a:pPr lvl="0"/>
            <a:r>
              <a:rPr lang="en-GB" sz="2000" dirty="0"/>
              <a:t>Raise any concerns with the trainee and moderation tutor if there are any concerns about professionalism or progress as early as possible </a:t>
            </a:r>
          </a:p>
          <a:p>
            <a:pPr lvl="0"/>
            <a:endParaRPr lang="en-GB" sz="2400" dirty="0"/>
          </a:p>
          <a:p>
            <a:pPr marL="0" indent="0">
              <a:buNone/>
            </a:pPr>
            <a:endParaRPr lang="en-GB" dirty="0"/>
          </a:p>
        </p:txBody>
      </p:sp>
    </p:spTree>
    <p:extLst>
      <p:ext uri="{BB962C8B-B14F-4D97-AF65-F5344CB8AC3E}">
        <p14:creationId xmlns:p14="http://schemas.microsoft.com/office/powerpoint/2010/main" val="2754780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EA9D0-A4A4-4B64-86BD-81E780544BBF}"/>
              </a:ext>
            </a:extLst>
          </p:cNvPr>
          <p:cNvSpPr>
            <a:spLocks noGrp="1"/>
          </p:cNvSpPr>
          <p:nvPr>
            <p:ph type="title"/>
          </p:nvPr>
        </p:nvSpPr>
        <p:spPr>
          <a:xfrm>
            <a:off x="1828650" y="306333"/>
            <a:ext cx="8911687" cy="799136"/>
          </a:xfrm>
        </p:spPr>
        <p:txBody>
          <a:bodyPr/>
          <a:lstStyle/>
          <a:p>
            <a:r>
              <a:rPr lang="en-GB" b="1" dirty="0">
                <a:solidFill>
                  <a:schemeClr val="accent1">
                    <a:lumMod val="75000"/>
                  </a:schemeClr>
                </a:solidFill>
              </a:rPr>
              <a:t>Expectations of Class Teacher </a:t>
            </a:r>
          </a:p>
        </p:txBody>
      </p:sp>
      <p:sp>
        <p:nvSpPr>
          <p:cNvPr id="3" name="Content Placeholder 2">
            <a:extLst>
              <a:ext uri="{FF2B5EF4-FFF2-40B4-BE49-F238E27FC236}">
                <a16:creationId xmlns:a16="http://schemas.microsoft.com/office/drawing/2014/main" id="{5A0C72D8-5B3A-46D6-BD14-0E91F62D4CC3}"/>
              </a:ext>
            </a:extLst>
          </p:cNvPr>
          <p:cNvSpPr>
            <a:spLocks noGrp="1"/>
          </p:cNvSpPr>
          <p:nvPr>
            <p:ph idx="1"/>
          </p:nvPr>
        </p:nvSpPr>
        <p:spPr>
          <a:xfrm>
            <a:off x="1142550" y="1403711"/>
            <a:ext cx="8915400" cy="5011478"/>
          </a:xfrm>
        </p:spPr>
        <p:txBody>
          <a:bodyPr>
            <a:normAutofit lnSpcReduction="10000"/>
          </a:bodyPr>
          <a:lstStyle/>
          <a:p>
            <a:r>
              <a:rPr lang="en-GB" sz="2400" dirty="0"/>
              <a:t>Day to day support </a:t>
            </a:r>
          </a:p>
          <a:p>
            <a:r>
              <a:rPr lang="en-GB" sz="2400" dirty="0"/>
              <a:t>Critical friend – ongoing informal feedback </a:t>
            </a:r>
          </a:p>
          <a:p>
            <a:r>
              <a:rPr lang="en-GB" sz="2400" dirty="0"/>
              <a:t>Live coaching and team teaching </a:t>
            </a:r>
          </a:p>
          <a:p>
            <a:r>
              <a:rPr lang="en-GB" sz="2400" dirty="0"/>
              <a:t>Support for planning and assessment – check trainee plans before they deliver lessons </a:t>
            </a:r>
          </a:p>
          <a:p>
            <a:r>
              <a:rPr lang="en-GB" sz="2400" dirty="0"/>
              <a:t>Modelling good practice </a:t>
            </a:r>
          </a:p>
          <a:p>
            <a:r>
              <a:rPr lang="en-GB" sz="2400" dirty="0"/>
              <a:t>CTs can undertake some aspects of mentor role if needed e.g. observations – mentor to train and support as required </a:t>
            </a:r>
          </a:p>
          <a:p>
            <a:r>
              <a:rPr lang="en-GB" sz="2400" dirty="0"/>
              <a:t>CT and mentor may be the same person – good to have another key person in school for the trainee to go to if needed </a:t>
            </a:r>
          </a:p>
          <a:p>
            <a:endParaRPr lang="en-GB" dirty="0"/>
          </a:p>
          <a:p>
            <a:endParaRPr lang="en-GB" dirty="0"/>
          </a:p>
        </p:txBody>
      </p:sp>
    </p:spTree>
    <p:extLst>
      <p:ext uri="{BB962C8B-B14F-4D97-AF65-F5344CB8AC3E}">
        <p14:creationId xmlns:p14="http://schemas.microsoft.com/office/powerpoint/2010/main" val="1295403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952" y="116632"/>
            <a:ext cx="8762096" cy="836712"/>
          </a:xfrm>
        </p:spPr>
        <p:txBody>
          <a:bodyPr>
            <a:normAutofit fontScale="90000"/>
          </a:bodyPr>
          <a:lstStyle/>
          <a:p>
            <a:r>
              <a:rPr lang="en-GB" sz="4000" b="1" dirty="0">
                <a:solidFill>
                  <a:schemeClr val="accent1">
                    <a:lumMod val="75000"/>
                  </a:schemeClr>
                </a:solidFill>
              </a:rPr>
              <a:t>Expectations of Trainees on Placement</a:t>
            </a:r>
          </a:p>
        </p:txBody>
      </p:sp>
      <p:sp>
        <p:nvSpPr>
          <p:cNvPr id="3" name="Content Placeholder 2"/>
          <p:cNvSpPr>
            <a:spLocks noGrp="1"/>
          </p:cNvSpPr>
          <p:nvPr>
            <p:ph idx="1"/>
          </p:nvPr>
        </p:nvSpPr>
        <p:spPr>
          <a:xfrm>
            <a:off x="899160" y="953344"/>
            <a:ext cx="10256520" cy="5904656"/>
          </a:xfrm>
        </p:spPr>
        <p:txBody>
          <a:bodyPr>
            <a:normAutofit/>
          </a:bodyPr>
          <a:lstStyle/>
          <a:p>
            <a:pPr lvl="0"/>
            <a:r>
              <a:rPr lang="en-GB" sz="2000" dirty="0"/>
              <a:t>Keep files and training plan up to date and available for the mentor and university staff to view at all times</a:t>
            </a:r>
          </a:p>
          <a:p>
            <a:r>
              <a:rPr lang="en-GB" sz="2000" dirty="0">
                <a:solidFill>
                  <a:schemeClr val="accent1">
                    <a:lumMod val="75000"/>
                  </a:schemeClr>
                </a:solidFill>
              </a:rPr>
              <a:t>Communicate and engage with mentors on a weekly basis through a timetabled meeting – come prepared, identify a focus – ask mentor to timetable observations</a:t>
            </a:r>
          </a:p>
          <a:p>
            <a:r>
              <a:rPr lang="en-GB" sz="2000" dirty="0"/>
              <a:t>Ensure that the key discussion points from the professional discussions with mentor during your weekly meetings are recorded in their training plan – share with mentor</a:t>
            </a:r>
          </a:p>
          <a:p>
            <a:r>
              <a:rPr lang="en-GB" sz="2000" dirty="0">
                <a:solidFill>
                  <a:schemeClr val="accent1">
                    <a:lumMod val="75000"/>
                  </a:schemeClr>
                </a:solidFill>
              </a:rPr>
              <a:t>Share </a:t>
            </a:r>
            <a:r>
              <a:rPr lang="en-GB" sz="2000" dirty="0" err="1">
                <a:solidFill>
                  <a:schemeClr val="accent1">
                    <a:lumMod val="75000"/>
                  </a:schemeClr>
                </a:solidFill>
              </a:rPr>
              <a:t>Sharepoint</a:t>
            </a:r>
            <a:r>
              <a:rPr lang="en-GB" sz="2000" dirty="0">
                <a:solidFill>
                  <a:schemeClr val="accent1">
                    <a:lumMod val="75000"/>
                  </a:schemeClr>
                </a:solidFill>
              </a:rPr>
              <a:t> file with new mentor to </a:t>
            </a:r>
            <a:r>
              <a:rPr lang="en-GB" sz="2000" b="1" dirty="0">
                <a:solidFill>
                  <a:schemeClr val="accent1">
                    <a:lumMod val="75000"/>
                  </a:schemeClr>
                </a:solidFill>
              </a:rPr>
              <a:t>collaboratively </a:t>
            </a:r>
            <a:r>
              <a:rPr lang="en-GB" sz="2000" dirty="0">
                <a:solidFill>
                  <a:schemeClr val="accent1">
                    <a:lumMod val="75000"/>
                  </a:schemeClr>
                </a:solidFill>
              </a:rPr>
              <a:t>review progress</a:t>
            </a:r>
          </a:p>
          <a:p>
            <a:pPr lvl="0"/>
            <a:r>
              <a:rPr lang="en-GB" sz="2000" dirty="0">
                <a:solidFill>
                  <a:schemeClr val="tx1">
                    <a:lumMod val="65000"/>
                    <a:lumOff val="35000"/>
                  </a:schemeClr>
                </a:solidFill>
              </a:rPr>
              <a:t>With guidance as necessary, identify targets/actions with mentor following lesson observations and in weekly meetings and record in training plan – trainees should use these targets to help drive their development</a:t>
            </a:r>
          </a:p>
          <a:p>
            <a:pPr lvl="0"/>
            <a:r>
              <a:rPr lang="en-GB" sz="2000" dirty="0">
                <a:solidFill>
                  <a:schemeClr val="accent1">
                    <a:lumMod val="75000"/>
                  </a:schemeClr>
                </a:solidFill>
              </a:rPr>
              <a:t>Constructively raise with mentor &amp; MT if they have any concerns or questions re: placement or feel they are not receiving the minimum expectations e.g. PPA with colleagues; not having weekly meetings/observations or time to review progress</a:t>
            </a:r>
          </a:p>
          <a:p>
            <a:pPr marL="0" indent="0">
              <a:buNone/>
            </a:pPr>
            <a:endParaRPr lang="en-GB" dirty="0"/>
          </a:p>
        </p:txBody>
      </p:sp>
    </p:spTree>
    <p:extLst>
      <p:ext uri="{BB962C8B-B14F-4D97-AF65-F5344CB8AC3E}">
        <p14:creationId xmlns:p14="http://schemas.microsoft.com/office/powerpoint/2010/main" val="68412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77003" y="116633"/>
            <a:ext cx="9145016" cy="584775"/>
          </a:xfrm>
          <a:prstGeom prst="rect">
            <a:avLst/>
          </a:prstGeom>
          <a:noFill/>
        </p:spPr>
        <p:txBody>
          <a:bodyPr wrap="square" rtlCol="0">
            <a:spAutoFit/>
          </a:bodyPr>
          <a:lstStyle/>
          <a:p>
            <a:r>
              <a:rPr lang="en-GB" sz="3200" b="1" dirty="0">
                <a:solidFill>
                  <a:schemeClr val="accent1">
                    <a:lumMod val="75000"/>
                  </a:schemeClr>
                </a:solidFill>
                <a:latin typeface="+mn-lt"/>
              </a:rPr>
              <a:t>Expectations of University Moderation Tutor</a:t>
            </a:r>
          </a:p>
        </p:txBody>
      </p:sp>
      <p:sp>
        <p:nvSpPr>
          <p:cNvPr id="3" name="TextBox 2"/>
          <p:cNvSpPr txBox="1"/>
          <p:nvPr/>
        </p:nvSpPr>
        <p:spPr>
          <a:xfrm>
            <a:off x="1375704" y="1010245"/>
            <a:ext cx="10084776" cy="5478423"/>
          </a:xfrm>
          <a:prstGeom prst="rect">
            <a:avLst/>
          </a:prstGeom>
          <a:noFill/>
        </p:spPr>
        <p:txBody>
          <a:bodyPr wrap="square" rtlCol="0">
            <a:spAutoFit/>
          </a:bodyPr>
          <a:lstStyle/>
          <a:p>
            <a:pPr marL="342900" indent="-342900">
              <a:buFont typeface="Wingdings" panose="05000000000000000000" pitchFamily="2" charset="2"/>
              <a:buChar char="§"/>
            </a:pPr>
            <a:r>
              <a:rPr lang="en-GB" sz="2600" dirty="0">
                <a:latin typeface="+mj-lt"/>
                <a:cs typeface="Calibri" panose="020F0502020204030204" pitchFamily="34" charset="0"/>
              </a:rPr>
              <a:t>Provide a link between school and university </a:t>
            </a:r>
          </a:p>
          <a:p>
            <a:pPr marL="342900" indent="-342900">
              <a:buFont typeface="Wingdings" panose="05000000000000000000" pitchFamily="2" charset="2"/>
              <a:buChar char="§"/>
            </a:pPr>
            <a:r>
              <a:rPr lang="en-GB" sz="2600" dirty="0">
                <a:solidFill>
                  <a:schemeClr val="accent4">
                    <a:lumMod val="75000"/>
                  </a:schemeClr>
                </a:solidFill>
                <a:latin typeface="+mj-lt"/>
                <a:cs typeface="Calibri" panose="020F0502020204030204" pitchFamily="34" charset="0"/>
              </a:rPr>
              <a:t>Be your first point of call with any placement-related issues</a:t>
            </a:r>
          </a:p>
          <a:p>
            <a:pPr marL="342900" indent="-342900">
              <a:buFont typeface="Wingdings" panose="05000000000000000000" pitchFamily="2" charset="2"/>
              <a:buChar char="§"/>
            </a:pPr>
            <a:r>
              <a:rPr lang="en-GB" sz="2600" dirty="0">
                <a:latin typeface="+mj-lt"/>
                <a:cs typeface="Calibri" panose="020F0502020204030204" pitchFamily="34" charset="0"/>
              </a:rPr>
              <a:t>Lead 4 visits with the mentor and trainee in school through the year – this term ‘visits’ before half term will be online due to ongoing Covid issues but may return to face to face if it is safe to do so later in the term</a:t>
            </a:r>
          </a:p>
          <a:p>
            <a:pPr marL="342900" indent="-342900">
              <a:buFont typeface="Wingdings" panose="05000000000000000000" pitchFamily="2" charset="2"/>
              <a:buChar char="§"/>
            </a:pPr>
            <a:r>
              <a:rPr lang="en-GB" sz="2600" dirty="0">
                <a:solidFill>
                  <a:schemeClr val="accent4">
                    <a:lumMod val="75000"/>
                  </a:schemeClr>
                </a:solidFill>
                <a:latin typeface="+mj-lt"/>
                <a:cs typeface="Calibri" panose="020F0502020204030204" pitchFamily="34" charset="0"/>
              </a:rPr>
              <a:t>Moderate mentor judgements and placement provision</a:t>
            </a:r>
          </a:p>
          <a:p>
            <a:pPr marL="342900" indent="-342900">
              <a:buFont typeface="Wingdings" panose="05000000000000000000" pitchFamily="2" charset="2"/>
              <a:buChar char="§"/>
            </a:pPr>
            <a:r>
              <a:rPr lang="en-GB" sz="2600" dirty="0">
                <a:latin typeface="+mj-lt"/>
                <a:cs typeface="Calibri" panose="020F0502020204030204" pitchFamily="34" charset="0"/>
              </a:rPr>
              <a:t>Regularly review the trainee’s teaching file, the training plan, the collaborative review document and your professional development file (refer back to intro to course notes for more detail on these)</a:t>
            </a:r>
          </a:p>
          <a:p>
            <a:pPr marL="342900" indent="-342900">
              <a:buFont typeface="Wingdings" panose="05000000000000000000" pitchFamily="2" charset="2"/>
              <a:buChar char="§"/>
            </a:pPr>
            <a:r>
              <a:rPr lang="en-GB" sz="2600" dirty="0">
                <a:solidFill>
                  <a:schemeClr val="accent4">
                    <a:lumMod val="75000"/>
                  </a:schemeClr>
                </a:solidFill>
                <a:latin typeface="+mj-lt"/>
                <a:cs typeface="Calibri" panose="020F0502020204030204" pitchFamily="34" charset="0"/>
              </a:rPr>
              <a:t>Support the development and review of any intervention plans considered necessary for the trainee</a:t>
            </a:r>
          </a:p>
          <a:p>
            <a:endParaRPr lang="en-GB" sz="1200" dirty="0">
              <a:solidFill>
                <a:srgbClr val="7030A0"/>
              </a:solidFill>
            </a:endParaRPr>
          </a:p>
        </p:txBody>
      </p:sp>
    </p:spTree>
    <p:extLst>
      <p:ext uri="{BB962C8B-B14F-4D97-AF65-F5344CB8AC3E}">
        <p14:creationId xmlns:p14="http://schemas.microsoft.com/office/powerpoint/2010/main" val="7706877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159079"/>
            <a:ext cx="8911687" cy="1033373"/>
          </a:xfrm>
        </p:spPr>
        <p:txBody>
          <a:bodyPr>
            <a:normAutofit/>
          </a:bodyPr>
          <a:lstStyle/>
          <a:p>
            <a:r>
              <a:rPr lang="en-GB" sz="4800" b="1" dirty="0">
                <a:solidFill>
                  <a:schemeClr val="accent4">
                    <a:lumMod val="50000"/>
                  </a:schemeClr>
                </a:solidFill>
                <a:effectLst>
                  <a:outerShdw blurRad="38100" dist="38100" dir="2700000" algn="tl">
                    <a:srgbClr val="000000">
                      <a:alpha val="43137"/>
                    </a:srgbClr>
                  </a:outerShdw>
                </a:effectLst>
              </a:rPr>
              <a:t>The Warwick Toolkit</a:t>
            </a:r>
          </a:p>
        </p:txBody>
      </p:sp>
      <p:sp>
        <p:nvSpPr>
          <p:cNvPr id="3" name="Rectangle 2"/>
          <p:cNvSpPr/>
          <p:nvPr/>
        </p:nvSpPr>
        <p:spPr>
          <a:xfrm>
            <a:off x="361950" y="1471033"/>
            <a:ext cx="6256020" cy="4672048"/>
          </a:xfrm>
          <a:prstGeom prst="rect">
            <a:avLst/>
          </a:prstGeom>
        </p:spPr>
        <p:txBody>
          <a:bodyPr wrap="square">
            <a:spAutoFit/>
          </a:bodyPr>
          <a:lstStyle/>
          <a:p>
            <a:pPr lvl="0" fontAlgn="auto">
              <a:spcBef>
                <a:spcPct val="20000"/>
              </a:spcBef>
              <a:spcAft>
                <a:spcPts val="0"/>
              </a:spcAft>
            </a:pPr>
            <a:r>
              <a:rPr lang="en-GB" dirty="0">
                <a:solidFill>
                  <a:prstClr val="black"/>
                </a:solidFill>
                <a:latin typeface="Calibri"/>
                <a:cs typeface="+mn-cs"/>
              </a:rPr>
              <a:t>The coaching contract</a:t>
            </a:r>
          </a:p>
          <a:p>
            <a:pPr lvl="0" fontAlgn="auto">
              <a:spcBef>
                <a:spcPct val="20000"/>
              </a:spcBef>
              <a:spcAft>
                <a:spcPts val="0"/>
              </a:spcAft>
            </a:pPr>
            <a:r>
              <a:rPr lang="en-GB" dirty="0">
                <a:solidFill>
                  <a:prstClr val="black"/>
                </a:solidFill>
                <a:latin typeface="Calibri"/>
                <a:cs typeface="+mn-cs"/>
              </a:rPr>
              <a:t>ITT Core Content Framework document</a:t>
            </a:r>
          </a:p>
          <a:p>
            <a:pPr lvl="0" fontAlgn="auto">
              <a:spcBef>
                <a:spcPct val="20000"/>
              </a:spcBef>
              <a:spcAft>
                <a:spcPts val="0"/>
              </a:spcAft>
            </a:pPr>
            <a:r>
              <a:rPr lang="en-GB" dirty="0">
                <a:solidFill>
                  <a:prstClr val="black"/>
                </a:solidFill>
                <a:latin typeface="Calibri"/>
                <a:cs typeface="+mn-cs"/>
              </a:rPr>
              <a:t>Mentor’s Guide to the ITT Core Content Framework </a:t>
            </a:r>
          </a:p>
          <a:p>
            <a:pPr fontAlgn="auto">
              <a:spcBef>
                <a:spcPct val="20000"/>
              </a:spcBef>
              <a:spcAft>
                <a:spcPts val="0"/>
              </a:spcAft>
            </a:pPr>
            <a:r>
              <a:rPr lang="en-GB" dirty="0">
                <a:solidFill>
                  <a:prstClr val="black"/>
                </a:solidFill>
                <a:latin typeface="Calibri"/>
                <a:cs typeface="+mn-cs"/>
              </a:rPr>
              <a:t>Placement Reference Guides </a:t>
            </a:r>
          </a:p>
          <a:p>
            <a:pPr lvl="0" fontAlgn="auto">
              <a:spcBef>
                <a:spcPct val="20000"/>
              </a:spcBef>
              <a:spcAft>
                <a:spcPts val="0"/>
              </a:spcAft>
            </a:pPr>
            <a:r>
              <a:rPr lang="en-GB" dirty="0">
                <a:solidFill>
                  <a:prstClr val="black"/>
                </a:solidFill>
                <a:latin typeface="Calibri"/>
                <a:cs typeface="+mn-cs"/>
              </a:rPr>
              <a:t>The initial meeting/subsequent meetings guidance documents</a:t>
            </a:r>
          </a:p>
          <a:p>
            <a:pPr lvl="0" fontAlgn="auto">
              <a:spcBef>
                <a:spcPct val="20000"/>
              </a:spcBef>
              <a:spcAft>
                <a:spcPts val="0"/>
              </a:spcAft>
            </a:pPr>
            <a:r>
              <a:rPr lang="en-GB" dirty="0">
                <a:solidFill>
                  <a:prstClr val="black"/>
                </a:solidFill>
                <a:latin typeface="Calibri"/>
                <a:cs typeface="+mn-cs"/>
              </a:rPr>
              <a:t>The Collaborative Review Document (trainee will have an online copy of this shortly)</a:t>
            </a:r>
          </a:p>
          <a:p>
            <a:pPr lvl="0" fontAlgn="auto">
              <a:spcBef>
                <a:spcPct val="20000"/>
              </a:spcBef>
              <a:spcAft>
                <a:spcPts val="0"/>
              </a:spcAft>
            </a:pPr>
            <a:r>
              <a:rPr lang="en-GB" dirty="0">
                <a:solidFill>
                  <a:prstClr val="black"/>
                </a:solidFill>
                <a:latin typeface="Calibri"/>
                <a:cs typeface="+mn-cs"/>
              </a:rPr>
              <a:t>The Weekly Instructional Coaching Notes (ICON)</a:t>
            </a:r>
          </a:p>
          <a:p>
            <a:pPr lvl="0" fontAlgn="auto">
              <a:spcBef>
                <a:spcPct val="20000"/>
              </a:spcBef>
              <a:spcAft>
                <a:spcPts val="0"/>
              </a:spcAft>
            </a:pPr>
            <a:r>
              <a:rPr lang="en-GB" dirty="0">
                <a:solidFill>
                  <a:prstClr val="black"/>
                </a:solidFill>
                <a:latin typeface="Calibri"/>
                <a:cs typeface="+mn-cs"/>
              </a:rPr>
              <a:t>Experiential Learning Form (ELF) </a:t>
            </a:r>
          </a:p>
        </p:txBody>
      </p:sp>
      <p:sp>
        <p:nvSpPr>
          <p:cNvPr id="5" name="Content Placeholder 3">
            <a:extLst>
              <a:ext uri="{FF2B5EF4-FFF2-40B4-BE49-F238E27FC236}">
                <a16:creationId xmlns:a16="http://schemas.microsoft.com/office/drawing/2014/main" id="{2F9DB5BC-00D7-419C-BB93-BD6CDE0C037C}"/>
              </a:ext>
            </a:extLst>
          </p:cNvPr>
          <p:cNvSpPr txBox="1">
            <a:spLocks/>
          </p:cNvSpPr>
          <p:nvPr/>
        </p:nvSpPr>
        <p:spPr>
          <a:xfrm>
            <a:off x="6617970" y="1231509"/>
            <a:ext cx="5389033" cy="639762"/>
          </a:xfrm>
          <a:prstGeom prst="rect">
            <a:avLst/>
          </a:prstGeom>
        </p:spPr>
        <p:txBody>
          <a:bodyPr vert="horz" lIns="91440" tIns="45720" rIns="91440" bIns="45720" rtlCol="0" anchor="b">
            <a:normAutofit fontScale="92500" lnSpcReduction="20000"/>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200" b="1" i="0" u="none" strike="noStrike" kern="1200" cap="none" spc="0" normalizeH="0" baseline="0" noProof="0" dirty="0">
                <a:ln>
                  <a:noFill/>
                </a:ln>
                <a:solidFill>
                  <a:sysClr val="windowText" lastClr="000000"/>
                </a:solidFill>
                <a:effectLst/>
                <a:uLnTx/>
                <a:uFillTx/>
                <a:latin typeface="Calibri"/>
                <a:ea typeface="+mn-ea"/>
                <a:cs typeface="+mn-cs"/>
              </a:rPr>
              <a:t>To support the implementation of the Instructional coaching model </a:t>
            </a:r>
          </a:p>
        </p:txBody>
      </p:sp>
      <p:graphicFrame>
        <p:nvGraphicFramePr>
          <p:cNvPr id="6" name="Diagram 5"/>
          <p:cNvGraphicFramePr/>
          <p:nvPr>
            <p:extLst>
              <p:ext uri="{D42A27DB-BD31-4B8C-83A1-F6EECF244321}">
                <p14:modId xmlns:p14="http://schemas.microsoft.com/office/powerpoint/2010/main" val="3522776123"/>
              </p:ext>
            </p:extLst>
          </p:nvPr>
        </p:nvGraphicFramePr>
        <p:xfrm>
          <a:off x="6831252" y="2358312"/>
          <a:ext cx="4522548" cy="3307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17484" y="3542894"/>
            <a:ext cx="937996" cy="865842"/>
          </a:xfrm>
          <a:prstGeom prst="rect">
            <a:avLst/>
          </a:prstGeom>
        </p:spPr>
      </p:pic>
    </p:spTree>
    <p:extLst>
      <p:ext uri="{BB962C8B-B14F-4D97-AF65-F5344CB8AC3E}">
        <p14:creationId xmlns:p14="http://schemas.microsoft.com/office/powerpoint/2010/main" val="40199726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6BD02C-BF3C-44E5-9084-368B068D5C3E}"/>
              </a:ext>
            </a:extLst>
          </p:cNvPr>
          <p:cNvSpPr>
            <a:spLocks noGrp="1"/>
          </p:cNvSpPr>
          <p:nvPr>
            <p:ph idx="1"/>
          </p:nvPr>
        </p:nvSpPr>
        <p:spPr>
          <a:xfrm>
            <a:off x="7053942" y="1753749"/>
            <a:ext cx="4310743" cy="3639345"/>
          </a:xfrm>
        </p:spPr>
        <p:txBody>
          <a:bodyPr>
            <a:noAutofit/>
          </a:bodyPr>
          <a:lstStyle/>
          <a:p>
            <a:pPr marL="0" indent="0">
              <a:buNone/>
            </a:pPr>
            <a:r>
              <a:rPr lang="en-GB" sz="2400" dirty="0"/>
              <a:t>Share and discuss the coaching contract early in the placement - this can help establish clear expectations for both mentor and trainee and will help to promote a positive and professional relationship. </a:t>
            </a:r>
          </a:p>
        </p:txBody>
      </p:sp>
      <p:pic>
        <p:nvPicPr>
          <p:cNvPr id="5" name="Picture 4">
            <a:extLst>
              <a:ext uri="{FF2B5EF4-FFF2-40B4-BE49-F238E27FC236}">
                <a16:creationId xmlns:a16="http://schemas.microsoft.com/office/drawing/2014/main" id="{0C54795A-B60D-42E7-92E5-D812318FE619}"/>
              </a:ext>
            </a:extLst>
          </p:cNvPr>
          <p:cNvPicPr>
            <a:picLocks noChangeAspect="1"/>
          </p:cNvPicPr>
          <p:nvPr/>
        </p:nvPicPr>
        <p:blipFill>
          <a:blip r:embed="rId3"/>
          <a:stretch>
            <a:fillRect/>
          </a:stretch>
        </p:blipFill>
        <p:spPr>
          <a:xfrm>
            <a:off x="1668420" y="296652"/>
            <a:ext cx="4825053" cy="6264696"/>
          </a:xfrm>
          <a:prstGeom prst="rect">
            <a:avLst/>
          </a:prstGeom>
        </p:spPr>
      </p:pic>
      <p:sp>
        <p:nvSpPr>
          <p:cNvPr id="2" name="TextBox 1">
            <a:extLst>
              <a:ext uri="{FF2B5EF4-FFF2-40B4-BE49-F238E27FC236}">
                <a16:creationId xmlns:a16="http://schemas.microsoft.com/office/drawing/2014/main" id="{6ED7B517-C9C4-4C3F-AF2F-209F08982C51}"/>
              </a:ext>
            </a:extLst>
          </p:cNvPr>
          <p:cNvSpPr txBox="1"/>
          <p:nvPr/>
        </p:nvSpPr>
        <p:spPr>
          <a:xfrm>
            <a:off x="7053942" y="313386"/>
            <a:ext cx="4825053" cy="646331"/>
          </a:xfrm>
          <a:prstGeom prst="rect">
            <a:avLst/>
          </a:prstGeom>
          <a:noFill/>
        </p:spPr>
        <p:txBody>
          <a:bodyPr wrap="square" rtlCol="0">
            <a:spAutoFit/>
          </a:bodyPr>
          <a:lstStyle/>
          <a:p>
            <a:r>
              <a:rPr lang="en-GB" sz="3600" b="1" dirty="0">
                <a:solidFill>
                  <a:schemeClr val="accent1">
                    <a:lumMod val="75000"/>
                  </a:schemeClr>
                </a:solidFill>
                <a:latin typeface="+mn-lt"/>
              </a:rPr>
              <a:t>Coaching Contract</a:t>
            </a:r>
          </a:p>
        </p:txBody>
      </p:sp>
    </p:spTree>
    <p:extLst>
      <p:ext uri="{BB962C8B-B14F-4D97-AF65-F5344CB8AC3E}">
        <p14:creationId xmlns:p14="http://schemas.microsoft.com/office/powerpoint/2010/main" val="3048356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21411" y="2856758"/>
            <a:ext cx="7465552" cy="1144484"/>
          </a:xfrm>
        </p:spPr>
        <p:txBody>
          <a:bodyPr>
            <a:normAutofit fontScale="85000" lnSpcReduction="10000"/>
          </a:bodyPr>
          <a:lstStyle/>
          <a:p>
            <a:r>
              <a:rPr lang="en-GB" sz="5400" b="1" dirty="0">
                <a:solidFill>
                  <a:schemeClr val="accent1">
                    <a:lumMod val="75000"/>
                  </a:schemeClr>
                </a:solidFill>
              </a:rPr>
              <a:t>Core Content Framework</a:t>
            </a:r>
          </a:p>
          <a:p>
            <a:endParaRPr lang="en-GB" dirty="0"/>
          </a:p>
        </p:txBody>
      </p:sp>
    </p:spTree>
    <p:extLst>
      <p:ext uri="{BB962C8B-B14F-4D97-AF65-F5344CB8AC3E}">
        <p14:creationId xmlns:p14="http://schemas.microsoft.com/office/powerpoint/2010/main" val="42123289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AB8B85-6ECE-4345-923D-9650881E4452}"/>
              </a:ext>
            </a:extLst>
          </p:cNvPr>
          <p:cNvSpPr>
            <a:spLocks noGrp="1"/>
          </p:cNvSpPr>
          <p:nvPr>
            <p:ph type="body" sz="quarter" idx="4294967295"/>
          </p:nvPr>
        </p:nvSpPr>
        <p:spPr>
          <a:xfrm>
            <a:off x="363548" y="775711"/>
            <a:ext cx="6982132" cy="5251292"/>
          </a:xfrm>
          <a:solidFill>
            <a:schemeClr val="tx2">
              <a:lumMod val="20000"/>
              <a:lumOff val="80000"/>
            </a:schemeClr>
          </a:solidFill>
        </p:spPr>
        <p:txBody>
          <a:bodyPr>
            <a:noAutofit/>
          </a:bodyPr>
          <a:lstStyle/>
          <a:p>
            <a:pPr marL="0" indent="0">
              <a:spcBef>
                <a:spcPts val="0"/>
              </a:spcBef>
              <a:buNone/>
            </a:pPr>
            <a:r>
              <a:rPr lang="en-US" sz="2800" dirty="0"/>
              <a:t>…part of a training and development system in which:</a:t>
            </a:r>
          </a:p>
          <a:p>
            <a:pPr marL="0" indent="0">
              <a:spcBef>
                <a:spcPts val="0"/>
              </a:spcBef>
              <a:buNone/>
            </a:pPr>
            <a:endParaRPr lang="en-US" sz="2800" dirty="0"/>
          </a:p>
          <a:p>
            <a:pPr>
              <a:spcBef>
                <a:spcPts val="0"/>
              </a:spcBef>
            </a:pPr>
            <a:r>
              <a:rPr lang="en-US" sz="2800" dirty="0"/>
              <a:t>ITT CCF and ECF establish a </a:t>
            </a:r>
            <a:r>
              <a:rPr lang="en-US" sz="2800" b="1" u="sng" dirty="0">
                <a:solidFill>
                  <a:schemeClr val="accent1">
                    <a:lumMod val="75000"/>
                  </a:schemeClr>
                </a:solidFill>
              </a:rPr>
              <a:t>minimum entitlement</a:t>
            </a:r>
            <a:r>
              <a:rPr lang="en-US" sz="2800" b="1" dirty="0">
                <a:solidFill>
                  <a:schemeClr val="accent1">
                    <a:lumMod val="75000"/>
                  </a:schemeClr>
                </a:solidFill>
              </a:rPr>
              <a:t> to a structured package of support </a:t>
            </a:r>
            <a:r>
              <a:rPr lang="en-US" sz="2800" dirty="0"/>
              <a:t>for future teachers;</a:t>
            </a:r>
          </a:p>
          <a:p>
            <a:pPr>
              <a:spcBef>
                <a:spcPts val="0"/>
              </a:spcBef>
            </a:pPr>
            <a:r>
              <a:rPr lang="en-US" sz="2800" b="1" dirty="0">
                <a:solidFill>
                  <a:schemeClr val="accent1">
                    <a:lumMod val="75000"/>
                  </a:schemeClr>
                </a:solidFill>
              </a:rPr>
              <a:t>Mentoring/support from expert colleagues </a:t>
            </a:r>
            <a:r>
              <a:rPr lang="en-US" sz="2800" dirty="0"/>
              <a:t>is a </a:t>
            </a:r>
            <a:r>
              <a:rPr lang="en-US" sz="2800" b="1" dirty="0">
                <a:solidFill>
                  <a:schemeClr val="accent1">
                    <a:lumMod val="75000"/>
                  </a:schemeClr>
                </a:solidFill>
              </a:rPr>
              <a:t>key</a:t>
            </a:r>
            <a:r>
              <a:rPr lang="en-US" sz="2800" dirty="0">
                <a:solidFill>
                  <a:srgbClr val="CC0066"/>
                </a:solidFill>
              </a:rPr>
              <a:t> </a:t>
            </a:r>
            <a:r>
              <a:rPr lang="en-US" sz="2800" dirty="0"/>
              <a:t>element</a:t>
            </a:r>
            <a:r>
              <a:rPr lang="en-US" sz="2800" dirty="0">
                <a:solidFill>
                  <a:srgbClr val="CC0066"/>
                </a:solidFill>
              </a:rPr>
              <a:t> </a:t>
            </a:r>
            <a:r>
              <a:rPr lang="en-US" sz="2800" dirty="0"/>
              <a:t>of this entitlement;</a:t>
            </a:r>
          </a:p>
          <a:p>
            <a:pPr>
              <a:spcBef>
                <a:spcPts val="0"/>
              </a:spcBef>
            </a:pPr>
            <a:r>
              <a:rPr lang="en-US" sz="2800" dirty="0"/>
              <a:t>QTS will continue to be awarded at the end of ITT against the </a:t>
            </a:r>
            <a:r>
              <a:rPr lang="en-US" sz="2800" b="1" dirty="0">
                <a:solidFill>
                  <a:schemeClr val="accent1">
                    <a:lumMod val="75000"/>
                  </a:schemeClr>
                </a:solidFill>
              </a:rPr>
              <a:t>Teachers’ Standards.</a:t>
            </a:r>
          </a:p>
          <a:p>
            <a:pPr>
              <a:spcBef>
                <a:spcPts val="0"/>
              </a:spcBef>
            </a:pPr>
            <a:endParaRPr lang="en-GB" sz="2133" dirty="0"/>
          </a:p>
        </p:txBody>
      </p:sp>
      <p:sp>
        <p:nvSpPr>
          <p:cNvPr id="3" name="Text Placeholder 2">
            <a:extLst>
              <a:ext uri="{FF2B5EF4-FFF2-40B4-BE49-F238E27FC236}">
                <a16:creationId xmlns:a16="http://schemas.microsoft.com/office/drawing/2014/main" id="{EACF434C-7238-4840-861E-AD3B26859B6E}"/>
              </a:ext>
            </a:extLst>
          </p:cNvPr>
          <p:cNvSpPr>
            <a:spLocks noGrp="1"/>
          </p:cNvSpPr>
          <p:nvPr>
            <p:ph type="body" sz="quarter" idx="4294967295"/>
          </p:nvPr>
        </p:nvSpPr>
        <p:spPr>
          <a:xfrm>
            <a:off x="729308" y="267889"/>
            <a:ext cx="9529117" cy="507822"/>
          </a:xfrm>
        </p:spPr>
        <p:txBody>
          <a:bodyPr>
            <a:normAutofit fontScale="77500" lnSpcReduction="20000"/>
          </a:bodyPr>
          <a:lstStyle/>
          <a:p>
            <a:pPr marL="0" indent="0">
              <a:buNone/>
            </a:pPr>
            <a:r>
              <a:rPr lang="en-US" sz="4400" b="1" dirty="0">
                <a:solidFill>
                  <a:schemeClr val="accent1">
                    <a:lumMod val="75000"/>
                  </a:schemeClr>
                </a:solidFill>
              </a:rPr>
              <a:t>What is the Core Content Framework?</a:t>
            </a:r>
            <a:endParaRPr lang="en-GB" sz="4400" b="1" dirty="0">
              <a:solidFill>
                <a:schemeClr val="accent1">
                  <a:lumMod val="75000"/>
                </a:schemeClr>
              </a:solidFill>
            </a:endParaRPr>
          </a:p>
        </p:txBody>
      </p:sp>
      <p:pic>
        <p:nvPicPr>
          <p:cNvPr id="6" name="Content Placeholder 4" descr="Graphical user interface, text, application, email&#10;&#10;Description automatically generated">
            <a:extLst>
              <a:ext uri="{FF2B5EF4-FFF2-40B4-BE49-F238E27FC236}">
                <a16:creationId xmlns:a16="http://schemas.microsoft.com/office/drawing/2014/main" id="{9C061B6D-6864-4170-AF53-1F45C56514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1557" y="1237881"/>
            <a:ext cx="3949505" cy="2801820"/>
          </a:xfrm>
          <a:prstGeom prst="rect">
            <a:avLst/>
          </a:prstGeom>
          <a:ln>
            <a:solidFill>
              <a:schemeClr val="accent1"/>
            </a:solidFill>
          </a:ln>
        </p:spPr>
      </p:pic>
      <p:sp>
        <p:nvSpPr>
          <p:cNvPr id="4" name="Rectangle 3"/>
          <p:cNvSpPr/>
          <p:nvPr/>
        </p:nvSpPr>
        <p:spPr>
          <a:xfrm>
            <a:off x="729308" y="6027003"/>
            <a:ext cx="8853488" cy="830997"/>
          </a:xfrm>
          <a:prstGeom prst="rect">
            <a:avLst/>
          </a:prstGeom>
        </p:spPr>
        <p:txBody>
          <a:bodyPr wrap="square">
            <a:spAutoFit/>
          </a:bodyPr>
          <a:lstStyle/>
          <a:p>
            <a:r>
              <a:rPr lang="en-GB" dirty="0">
                <a:hlinkClick r:id="rId4"/>
              </a:rPr>
              <a:t>https://assets.publishing.service.gov.uk/government/uploads/system/uploads/attachment_data/file/919166/ITT_core_content_framework_.pdf</a:t>
            </a:r>
            <a:endParaRPr lang="en-GB" dirty="0"/>
          </a:p>
        </p:txBody>
      </p:sp>
      <p:sp>
        <p:nvSpPr>
          <p:cNvPr id="5" name="TextBox 4"/>
          <p:cNvSpPr txBox="1"/>
          <p:nvPr/>
        </p:nvSpPr>
        <p:spPr>
          <a:xfrm>
            <a:off x="7887339" y="4261483"/>
            <a:ext cx="3677939" cy="1200329"/>
          </a:xfrm>
          <a:prstGeom prst="rect">
            <a:avLst/>
          </a:prstGeom>
          <a:solidFill>
            <a:schemeClr val="tx2">
              <a:lumMod val="20000"/>
              <a:lumOff val="80000"/>
            </a:schemeClr>
          </a:solidFill>
        </p:spPr>
        <p:txBody>
          <a:bodyPr wrap="square" rtlCol="0">
            <a:spAutoFit/>
          </a:bodyPr>
          <a:lstStyle/>
          <a:p>
            <a:r>
              <a:rPr lang="en-GB" b="1" dirty="0">
                <a:solidFill>
                  <a:schemeClr val="accent4">
                    <a:lumMod val="75000"/>
                  </a:schemeClr>
                </a:solidFill>
                <a:latin typeface="Segoe UI" panose="020B0502040204020203" pitchFamily="34" charset="0"/>
                <a:cs typeface="Segoe UI" panose="020B0502040204020203" pitchFamily="34" charset="0"/>
              </a:rPr>
              <a:t>Please download and familiarise yourself with this document</a:t>
            </a:r>
          </a:p>
        </p:txBody>
      </p:sp>
    </p:spTree>
    <p:extLst>
      <p:ext uri="{BB962C8B-B14F-4D97-AF65-F5344CB8AC3E}">
        <p14:creationId xmlns:p14="http://schemas.microsoft.com/office/powerpoint/2010/main" val="3911402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Graphical user interface, text, application&#10;&#10;Description automatically generated">
            <a:extLst>
              <a:ext uri="{FF2B5EF4-FFF2-40B4-BE49-F238E27FC236}">
                <a16:creationId xmlns:a16="http://schemas.microsoft.com/office/drawing/2014/main" id="{ADDCD85E-88A4-44D3-ABD7-83B24DD7B5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0270" y="249191"/>
            <a:ext cx="4939343" cy="3464647"/>
          </a:xfrm>
          <a:prstGeom prst="rect">
            <a:avLst/>
          </a:prstGeom>
        </p:spPr>
      </p:pic>
      <p:pic>
        <p:nvPicPr>
          <p:cNvPr id="6" name="Picture 5" descr="Graphical user interface, text, application, email&#10;&#10;Description automatically generated">
            <a:extLst>
              <a:ext uri="{FF2B5EF4-FFF2-40B4-BE49-F238E27FC236}">
                <a16:creationId xmlns:a16="http://schemas.microsoft.com/office/drawing/2014/main" id="{80474DFA-3487-4732-B2E4-6CBB7BC639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8959" y="2667302"/>
            <a:ext cx="5649496" cy="3941508"/>
          </a:xfrm>
          <a:prstGeom prst="rect">
            <a:avLst/>
          </a:prstGeom>
        </p:spPr>
      </p:pic>
      <p:sp>
        <p:nvSpPr>
          <p:cNvPr id="2" name="Text Placeholder 1">
            <a:extLst>
              <a:ext uri="{FF2B5EF4-FFF2-40B4-BE49-F238E27FC236}">
                <a16:creationId xmlns:a16="http://schemas.microsoft.com/office/drawing/2014/main" id="{2BA4BB73-C7F8-4F20-A22F-8F4781355EA0}"/>
              </a:ext>
            </a:extLst>
          </p:cNvPr>
          <p:cNvSpPr>
            <a:spLocks noGrp="1"/>
          </p:cNvSpPr>
          <p:nvPr>
            <p:ph type="body" sz="quarter" idx="4294967295"/>
          </p:nvPr>
        </p:nvSpPr>
        <p:spPr>
          <a:xfrm>
            <a:off x="6928635" y="1652735"/>
            <a:ext cx="4448896" cy="657558"/>
          </a:xfrm>
          <a:ln>
            <a:solidFill>
              <a:srgbClr val="7030A0"/>
            </a:solidFill>
          </a:ln>
        </p:spPr>
        <p:txBody>
          <a:bodyPr>
            <a:noAutofit/>
          </a:bodyPr>
          <a:lstStyle/>
          <a:p>
            <a:pPr marL="0" indent="0">
              <a:buNone/>
            </a:pPr>
            <a:r>
              <a:rPr lang="en-US" sz="2800" b="1" dirty="0">
                <a:solidFill>
                  <a:schemeClr val="accent4">
                    <a:lumMod val="75000"/>
                  </a:schemeClr>
                </a:solidFill>
              </a:rPr>
              <a:t>Early Career Framework</a:t>
            </a:r>
            <a:endParaRPr lang="en-GB" sz="2800" b="1" dirty="0">
              <a:solidFill>
                <a:schemeClr val="accent4">
                  <a:lumMod val="75000"/>
                </a:schemeClr>
              </a:solidFill>
            </a:endParaRPr>
          </a:p>
        </p:txBody>
      </p:sp>
      <p:sp>
        <p:nvSpPr>
          <p:cNvPr id="8" name="Text Placeholder 1">
            <a:extLst>
              <a:ext uri="{FF2B5EF4-FFF2-40B4-BE49-F238E27FC236}">
                <a16:creationId xmlns:a16="http://schemas.microsoft.com/office/drawing/2014/main" id="{2BA4BB73-C7F8-4F20-A22F-8F4781355EA0}"/>
              </a:ext>
            </a:extLst>
          </p:cNvPr>
          <p:cNvSpPr>
            <a:spLocks noGrp="1"/>
          </p:cNvSpPr>
          <p:nvPr>
            <p:ph type="body" sz="quarter" idx="4294967295"/>
          </p:nvPr>
        </p:nvSpPr>
        <p:spPr>
          <a:xfrm>
            <a:off x="621242" y="3719490"/>
            <a:ext cx="2579158" cy="1218269"/>
          </a:xfrm>
          <a:ln>
            <a:solidFill>
              <a:srgbClr val="7030A0"/>
            </a:solidFill>
          </a:ln>
        </p:spPr>
        <p:txBody>
          <a:bodyPr>
            <a:noAutofit/>
          </a:bodyPr>
          <a:lstStyle/>
          <a:p>
            <a:pPr marL="0" indent="0">
              <a:buNone/>
            </a:pPr>
            <a:r>
              <a:rPr lang="en-US" sz="2800" b="1" dirty="0">
                <a:solidFill>
                  <a:schemeClr val="accent4">
                    <a:lumMod val="75000"/>
                  </a:schemeClr>
                </a:solidFill>
              </a:rPr>
              <a:t>Core Content Framework</a:t>
            </a:r>
            <a:endParaRPr lang="en-GB" sz="2800" b="1" dirty="0">
              <a:solidFill>
                <a:schemeClr val="accent4">
                  <a:lumMod val="75000"/>
                </a:schemeClr>
              </a:solidFill>
            </a:endParaRPr>
          </a:p>
        </p:txBody>
      </p:sp>
    </p:spTree>
    <p:extLst>
      <p:ext uri="{BB962C8B-B14F-4D97-AF65-F5344CB8AC3E}">
        <p14:creationId xmlns:p14="http://schemas.microsoft.com/office/powerpoint/2010/main" val="2564806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09F92-C1D1-4B47-8443-6F7308F27B3D}"/>
              </a:ext>
            </a:extLst>
          </p:cNvPr>
          <p:cNvSpPr>
            <a:spLocks noGrp="1"/>
          </p:cNvSpPr>
          <p:nvPr>
            <p:ph type="title"/>
          </p:nvPr>
        </p:nvSpPr>
        <p:spPr>
          <a:xfrm>
            <a:off x="753341" y="1353312"/>
            <a:ext cx="3808268" cy="4072128"/>
          </a:xfrm>
        </p:spPr>
        <p:txBody>
          <a:bodyPr>
            <a:normAutofit fontScale="90000"/>
          </a:bodyPr>
          <a:lstStyle/>
          <a:p>
            <a:r>
              <a:rPr lang="en-US" sz="6000" b="1" dirty="0">
                <a:solidFill>
                  <a:schemeClr val="accent1"/>
                </a:solidFill>
              </a:rPr>
              <a:t>CTE Principles of good</a:t>
            </a:r>
            <a:br>
              <a:rPr lang="en-US" sz="6000" b="1" dirty="0">
                <a:solidFill>
                  <a:schemeClr val="accent1"/>
                </a:solidFill>
              </a:rPr>
            </a:br>
            <a:r>
              <a:rPr lang="en-US" sz="6000" b="1" dirty="0">
                <a:solidFill>
                  <a:schemeClr val="accent1"/>
                </a:solidFill>
              </a:rPr>
              <a:t>coaching/mentoring</a:t>
            </a:r>
          </a:p>
        </p:txBody>
      </p:sp>
      <p:pic>
        <p:nvPicPr>
          <p:cNvPr id="7" name="Picture 6" descr="Diagram&#10;&#10;Description automatically generated">
            <a:extLst>
              <a:ext uri="{FF2B5EF4-FFF2-40B4-BE49-F238E27FC236}">
                <a16:creationId xmlns:a16="http://schemas.microsoft.com/office/drawing/2014/main" id="{CDF2EE7F-21FF-4366-83C7-2280BBB88554}"/>
              </a:ext>
            </a:extLst>
          </p:cNvPr>
          <p:cNvPicPr>
            <a:picLocks noChangeAspect="1"/>
          </p:cNvPicPr>
          <p:nvPr/>
        </p:nvPicPr>
        <p:blipFill>
          <a:blip r:embed="rId3"/>
          <a:stretch>
            <a:fillRect/>
          </a:stretch>
        </p:blipFill>
        <p:spPr>
          <a:xfrm>
            <a:off x="4742688" y="128936"/>
            <a:ext cx="6955604" cy="6520880"/>
          </a:xfrm>
          <a:prstGeom prst="rect">
            <a:avLst/>
          </a:prstGeom>
          <a:noFill/>
        </p:spPr>
      </p:pic>
    </p:spTree>
    <p:extLst>
      <p:ext uri="{BB962C8B-B14F-4D97-AF65-F5344CB8AC3E}">
        <p14:creationId xmlns:p14="http://schemas.microsoft.com/office/powerpoint/2010/main" val="6458529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43017" y="100974"/>
            <a:ext cx="10382250" cy="6586166"/>
          </a:xfrm>
          <a:prstGeom prst="rect">
            <a:avLst/>
          </a:prstGeom>
        </p:spPr>
      </p:pic>
    </p:spTree>
    <p:extLst>
      <p:ext uri="{BB962C8B-B14F-4D97-AF65-F5344CB8AC3E}">
        <p14:creationId xmlns:p14="http://schemas.microsoft.com/office/powerpoint/2010/main" val="851104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8163" y="0"/>
            <a:ext cx="9186864" cy="6147093"/>
          </a:xfrm>
          <a:prstGeom prst="rect">
            <a:avLst/>
          </a:prstGeom>
        </p:spPr>
      </p:pic>
      <p:pic>
        <p:nvPicPr>
          <p:cNvPr id="5" name="Picture 4"/>
          <p:cNvPicPr>
            <a:picLocks noChangeAspect="1"/>
          </p:cNvPicPr>
          <p:nvPr/>
        </p:nvPicPr>
        <p:blipFill>
          <a:blip r:embed="rId4"/>
          <a:stretch>
            <a:fillRect/>
          </a:stretch>
        </p:blipFill>
        <p:spPr>
          <a:xfrm>
            <a:off x="3894640" y="6073739"/>
            <a:ext cx="6200775" cy="714375"/>
          </a:xfrm>
          <a:prstGeom prst="rect">
            <a:avLst/>
          </a:prstGeom>
        </p:spPr>
      </p:pic>
    </p:spTree>
    <p:extLst>
      <p:ext uri="{BB962C8B-B14F-4D97-AF65-F5344CB8AC3E}">
        <p14:creationId xmlns:p14="http://schemas.microsoft.com/office/powerpoint/2010/main" val="771687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495578" y="2060849"/>
            <a:ext cx="7303742" cy="2937871"/>
          </a:xfrm>
        </p:spPr>
        <p:txBody>
          <a:bodyPr>
            <a:normAutofit fontScale="55000" lnSpcReduction="20000"/>
          </a:bodyPr>
          <a:lstStyle/>
          <a:p>
            <a:pPr algn="ctr"/>
            <a:r>
              <a:rPr lang="en-GB" sz="7600" b="1" dirty="0">
                <a:solidFill>
                  <a:schemeClr val="bg2">
                    <a:lumMod val="25000"/>
                  </a:schemeClr>
                </a:solidFill>
              </a:rPr>
              <a:t>Warwick documentation and practices that support the facilitation of the coaching model</a:t>
            </a:r>
          </a:p>
          <a:p>
            <a:endParaRPr lang="en-GB" dirty="0"/>
          </a:p>
        </p:txBody>
      </p:sp>
    </p:spTree>
    <p:extLst>
      <p:ext uri="{BB962C8B-B14F-4D97-AF65-F5344CB8AC3E}">
        <p14:creationId xmlns:p14="http://schemas.microsoft.com/office/powerpoint/2010/main" val="40550270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CBCA0C-6CE6-4284-9C90-2E07191D0DE3}"/>
              </a:ext>
            </a:extLst>
          </p:cNvPr>
          <p:cNvSpPr>
            <a:spLocks noGrp="1"/>
          </p:cNvSpPr>
          <p:nvPr>
            <p:ph type="body" sz="quarter" idx="4294967295"/>
          </p:nvPr>
        </p:nvSpPr>
        <p:spPr>
          <a:xfrm>
            <a:off x="206134" y="246026"/>
            <a:ext cx="11772505" cy="683614"/>
          </a:xfrm>
        </p:spPr>
        <p:txBody>
          <a:bodyPr>
            <a:normAutofit/>
          </a:bodyPr>
          <a:lstStyle/>
          <a:p>
            <a:r>
              <a:rPr lang="en-GB" sz="3600" b="1" dirty="0">
                <a:solidFill>
                  <a:schemeClr val="accent1">
                    <a:lumMod val="75000"/>
                  </a:schemeClr>
                </a:solidFill>
              </a:rPr>
              <a:t>Mentor’s Guide to the ITT Core Content Framework </a:t>
            </a:r>
          </a:p>
        </p:txBody>
      </p:sp>
      <p:pic>
        <p:nvPicPr>
          <p:cNvPr id="5" name="Picture 4">
            <a:extLst>
              <a:ext uri="{FF2B5EF4-FFF2-40B4-BE49-F238E27FC236}">
                <a16:creationId xmlns:a16="http://schemas.microsoft.com/office/drawing/2014/main" id="{FE863A05-0705-40A5-8953-C7726BB92150}"/>
              </a:ext>
            </a:extLst>
          </p:cNvPr>
          <p:cNvPicPr>
            <a:picLocks noChangeAspect="1"/>
          </p:cNvPicPr>
          <p:nvPr/>
        </p:nvPicPr>
        <p:blipFill>
          <a:blip r:embed="rId3"/>
          <a:stretch>
            <a:fillRect/>
          </a:stretch>
        </p:blipFill>
        <p:spPr>
          <a:xfrm>
            <a:off x="206134" y="929640"/>
            <a:ext cx="5634259" cy="3928110"/>
          </a:xfrm>
          <a:prstGeom prst="rect">
            <a:avLst/>
          </a:prstGeom>
        </p:spPr>
      </p:pic>
      <p:sp>
        <p:nvSpPr>
          <p:cNvPr id="6" name="TextBox 5">
            <a:extLst>
              <a:ext uri="{FF2B5EF4-FFF2-40B4-BE49-F238E27FC236}">
                <a16:creationId xmlns:a16="http://schemas.microsoft.com/office/drawing/2014/main" id="{27ECC058-95C4-4239-A006-18A1748C1661}"/>
              </a:ext>
            </a:extLst>
          </p:cNvPr>
          <p:cNvSpPr txBox="1"/>
          <p:nvPr/>
        </p:nvSpPr>
        <p:spPr>
          <a:xfrm>
            <a:off x="6981195" y="1169312"/>
            <a:ext cx="4453695" cy="4154984"/>
          </a:xfrm>
          <a:prstGeom prst="rect">
            <a:avLst/>
          </a:prstGeom>
          <a:noFill/>
        </p:spPr>
        <p:txBody>
          <a:bodyPr wrap="square" rtlCol="0">
            <a:spAutoFit/>
          </a:bodyPr>
          <a:lstStyle/>
          <a:p>
            <a:pPr marL="342900" indent="-342900">
              <a:buFontTx/>
              <a:buChar char="-"/>
            </a:pPr>
            <a:r>
              <a:rPr lang="en-GB" dirty="0">
                <a:latin typeface="+mn-lt"/>
              </a:rPr>
              <a:t>Additional support document for mentors in navigating the Core Content Framework and providing practical strategies and advice for each of the 5 core areas. </a:t>
            </a:r>
          </a:p>
          <a:p>
            <a:pPr marL="342900" indent="-342900">
              <a:buFontTx/>
              <a:buChar char="-"/>
            </a:pPr>
            <a:r>
              <a:rPr lang="en-GB" dirty="0">
                <a:latin typeface="+mn-lt"/>
              </a:rPr>
              <a:t>Should be used to feed into trainee targets and discussion points in weekly meetings</a:t>
            </a:r>
          </a:p>
        </p:txBody>
      </p:sp>
      <p:pic>
        <p:nvPicPr>
          <p:cNvPr id="8" name="Picture 7">
            <a:extLst>
              <a:ext uri="{FF2B5EF4-FFF2-40B4-BE49-F238E27FC236}">
                <a16:creationId xmlns:a16="http://schemas.microsoft.com/office/drawing/2014/main" id="{105BD42B-F8CF-46CF-BB33-9452FEDE1590}"/>
              </a:ext>
            </a:extLst>
          </p:cNvPr>
          <p:cNvPicPr>
            <a:picLocks noChangeAspect="1"/>
          </p:cNvPicPr>
          <p:nvPr/>
        </p:nvPicPr>
        <p:blipFill>
          <a:blip r:embed="rId4"/>
          <a:stretch>
            <a:fillRect/>
          </a:stretch>
        </p:blipFill>
        <p:spPr>
          <a:xfrm>
            <a:off x="956505" y="2893695"/>
            <a:ext cx="6024690" cy="3718279"/>
          </a:xfrm>
          <a:prstGeom prst="rect">
            <a:avLst/>
          </a:prstGeom>
        </p:spPr>
      </p:pic>
    </p:spTree>
    <p:extLst>
      <p:ext uri="{BB962C8B-B14F-4D97-AF65-F5344CB8AC3E}">
        <p14:creationId xmlns:p14="http://schemas.microsoft.com/office/powerpoint/2010/main" val="31992486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9457" y="249914"/>
            <a:ext cx="8229600" cy="766132"/>
          </a:xfrm>
        </p:spPr>
        <p:txBody>
          <a:bodyPr/>
          <a:lstStyle/>
          <a:p>
            <a:r>
              <a:rPr lang="en-GB" b="1" dirty="0">
                <a:solidFill>
                  <a:schemeClr val="accent4">
                    <a:lumMod val="75000"/>
                  </a:schemeClr>
                </a:solidFill>
              </a:rPr>
              <a:t>Placement Reference Guides </a:t>
            </a:r>
          </a:p>
        </p:txBody>
      </p:sp>
      <p:sp>
        <p:nvSpPr>
          <p:cNvPr id="3" name="Content Placeholder 2"/>
          <p:cNvSpPr>
            <a:spLocks noGrp="1"/>
          </p:cNvSpPr>
          <p:nvPr>
            <p:ph idx="1"/>
          </p:nvPr>
        </p:nvSpPr>
        <p:spPr>
          <a:xfrm>
            <a:off x="6157664" y="1554184"/>
            <a:ext cx="4669470" cy="4009660"/>
          </a:xfrm>
          <a:solidFill>
            <a:schemeClr val="accent3">
              <a:lumMod val="20000"/>
              <a:lumOff val="80000"/>
            </a:schemeClr>
          </a:solidFill>
        </p:spPr>
        <p:txBody>
          <a:bodyPr>
            <a:normAutofit fontScale="85000" lnSpcReduction="20000"/>
          </a:bodyPr>
          <a:lstStyle/>
          <a:p>
            <a:r>
              <a:rPr lang="en-GB" sz="2800" dirty="0"/>
              <a:t>Programme-specific information can be found in the placement guides.</a:t>
            </a:r>
          </a:p>
          <a:p>
            <a:r>
              <a:rPr lang="en-GB" sz="2800" dirty="0"/>
              <a:t>Core have placement guides for serial days and per placement and SD have a placement reference guide for the year but additional information will be shared with mentors where appropriate</a:t>
            </a:r>
          </a:p>
        </p:txBody>
      </p:sp>
      <p:pic>
        <p:nvPicPr>
          <p:cNvPr id="6" name="Picture 5">
            <a:extLst>
              <a:ext uri="{FF2B5EF4-FFF2-40B4-BE49-F238E27FC236}">
                <a16:creationId xmlns:a16="http://schemas.microsoft.com/office/drawing/2014/main" id="{D61E5DCC-B1AE-4FA4-AD4B-E0A7026B7D2D}"/>
              </a:ext>
            </a:extLst>
          </p:cNvPr>
          <p:cNvPicPr>
            <a:picLocks noChangeAspect="1"/>
          </p:cNvPicPr>
          <p:nvPr/>
        </p:nvPicPr>
        <p:blipFill>
          <a:blip r:embed="rId3"/>
          <a:stretch>
            <a:fillRect/>
          </a:stretch>
        </p:blipFill>
        <p:spPr>
          <a:xfrm>
            <a:off x="1892923" y="1554184"/>
            <a:ext cx="2972573" cy="3838005"/>
          </a:xfrm>
          <a:prstGeom prst="rect">
            <a:avLst/>
          </a:prstGeom>
        </p:spPr>
      </p:pic>
    </p:spTree>
    <p:extLst>
      <p:ext uri="{BB962C8B-B14F-4D97-AF65-F5344CB8AC3E}">
        <p14:creationId xmlns:p14="http://schemas.microsoft.com/office/powerpoint/2010/main" val="3511526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3592" y="188641"/>
            <a:ext cx="7272808" cy="646331"/>
          </a:xfrm>
          <a:prstGeom prst="rect">
            <a:avLst/>
          </a:prstGeom>
          <a:noFill/>
        </p:spPr>
        <p:txBody>
          <a:bodyPr wrap="square" rtlCol="0">
            <a:spAutoFit/>
          </a:bodyPr>
          <a:lstStyle/>
          <a:p>
            <a:pPr algn="ctr"/>
            <a:r>
              <a:rPr lang="en-GB" sz="3600" b="1" dirty="0">
                <a:solidFill>
                  <a:schemeClr val="accent1">
                    <a:lumMod val="75000"/>
                  </a:schemeClr>
                </a:solidFill>
                <a:latin typeface="+mn-lt"/>
              </a:rPr>
              <a:t>PGCE Personalised Training Plan</a:t>
            </a:r>
          </a:p>
        </p:txBody>
      </p:sp>
      <p:sp>
        <p:nvSpPr>
          <p:cNvPr id="4" name="Content Placeholder 4"/>
          <p:cNvSpPr txBox="1">
            <a:spLocks/>
          </p:cNvSpPr>
          <p:nvPr/>
        </p:nvSpPr>
        <p:spPr>
          <a:xfrm>
            <a:off x="624840" y="1124744"/>
            <a:ext cx="5767576" cy="5402341"/>
          </a:xfrm>
          <a:prstGeom prst="rect">
            <a:avLst/>
          </a:prstGeom>
          <a:solidFill>
            <a:schemeClr val="accent4">
              <a:lumMod val="20000"/>
              <a:lumOff val="80000"/>
            </a:schemeClr>
          </a:solidFill>
        </p:spPr>
        <p:txBody>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2200" kern="0" dirty="0">
                <a:solidFill>
                  <a:srgbClr val="343A40"/>
                </a:solidFill>
              </a:rPr>
              <a:t>Trainees are responsible for their own training plan – should be kept in their Professional Development File</a:t>
            </a:r>
          </a:p>
          <a:p>
            <a:r>
              <a:rPr lang="en-GB" sz="2200" kern="0" dirty="0">
                <a:solidFill>
                  <a:srgbClr val="343A40"/>
                </a:solidFill>
              </a:rPr>
              <a:t>Mentors and trainees meet weekly to discuss trainee’s progress – trainee records notes in the weekly log – this should be separated from lesson observation feedback</a:t>
            </a:r>
          </a:p>
          <a:p>
            <a:r>
              <a:rPr lang="en-GB" sz="2200" kern="0" dirty="0">
                <a:solidFill>
                  <a:srgbClr val="343A40"/>
                </a:solidFill>
              </a:rPr>
              <a:t>Trainee should be prepared for the meeting and have identified an aspect of their progress they wish to discuss in detail</a:t>
            </a:r>
          </a:p>
          <a:p>
            <a:r>
              <a:rPr lang="en-GB" sz="2200" kern="0" dirty="0">
                <a:solidFill>
                  <a:srgbClr val="343A40"/>
                </a:solidFill>
              </a:rPr>
              <a:t>Mentors to check accuracy of the weekly mentor meeting log and monitor progress of targets</a:t>
            </a:r>
            <a:endParaRPr lang="en-GB" sz="1400" kern="0" dirty="0">
              <a:solidFill>
                <a:srgbClr val="343A40"/>
              </a:solidFill>
              <a:latin typeface="-apple-system"/>
            </a:endParaRPr>
          </a:p>
          <a:p>
            <a:endParaRPr lang="en-GB" sz="2400" kern="0" dirty="0"/>
          </a:p>
        </p:txBody>
      </p:sp>
      <p:pic>
        <p:nvPicPr>
          <p:cNvPr id="7" name="Picture 6">
            <a:extLst>
              <a:ext uri="{FF2B5EF4-FFF2-40B4-BE49-F238E27FC236}">
                <a16:creationId xmlns:a16="http://schemas.microsoft.com/office/drawing/2014/main" id="{C8FF5479-D9DA-444B-82DC-9087D597C861}"/>
              </a:ext>
            </a:extLst>
          </p:cNvPr>
          <p:cNvPicPr>
            <a:picLocks noChangeAspect="1"/>
          </p:cNvPicPr>
          <p:nvPr/>
        </p:nvPicPr>
        <p:blipFill>
          <a:blip r:embed="rId4"/>
          <a:stretch>
            <a:fillRect/>
          </a:stretch>
        </p:blipFill>
        <p:spPr>
          <a:xfrm>
            <a:off x="6856398" y="1324914"/>
            <a:ext cx="4417309" cy="4674629"/>
          </a:xfrm>
          <a:prstGeom prst="rect">
            <a:avLst/>
          </a:prstGeom>
        </p:spPr>
      </p:pic>
    </p:spTree>
    <p:extLst>
      <p:ext uri="{BB962C8B-B14F-4D97-AF65-F5344CB8AC3E}">
        <p14:creationId xmlns:p14="http://schemas.microsoft.com/office/powerpoint/2010/main" val="3460362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7C540-A175-4DD9-BC42-A88AF44C1918}"/>
              </a:ext>
            </a:extLst>
          </p:cNvPr>
          <p:cNvSpPr>
            <a:spLocks noGrp="1"/>
          </p:cNvSpPr>
          <p:nvPr>
            <p:ph type="title"/>
          </p:nvPr>
        </p:nvSpPr>
        <p:spPr>
          <a:xfrm>
            <a:off x="377102" y="162916"/>
            <a:ext cx="5214842" cy="680120"/>
          </a:xfrm>
        </p:spPr>
        <p:txBody>
          <a:bodyPr>
            <a:noAutofit/>
          </a:bodyPr>
          <a:lstStyle/>
          <a:p>
            <a:r>
              <a:rPr lang="en-US" sz="2800" b="1" dirty="0">
                <a:solidFill>
                  <a:schemeClr val="bg2">
                    <a:lumMod val="25000"/>
                  </a:schemeClr>
                </a:solidFill>
              </a:rPr>
              <a:t>Initial Longer-Term Targets</a:t>
            </a:r>
            <a:endParaRPr lang="en-GB" sz="2800" b="1" dirty="0">
              <a:solidFill>
                <a:schemeClr val="bg2">
                  <a:lumMod val="25000"/>
                </a:schemeClr>
              </a:solidFill>
            </a:endParaRPr>
          </a:p>
        </p:txBody>
      </p:sp>
      <p:sp>
        <p:nvSpPr>
          <p:cNvPr id="6" name="Content Placeholder 2">
            <a:extLst>
              <a:ext uri="{FF2B5EF4-FFF2-40B4-BE49-F238E27FC236}">
                <a16:creationId xmlns:a16="http://schemas.microsoft.com/office/drawing/2014/main" id="{33EC8F34-A89F-4FAA-B301-83D2E17EBF33}"/>
              </a:ext>
            </a:extLst>
          </p:cNvPr>
          <p:cNvSpPr txBox="1">
            <a:spLocks/>
          </p:cNvSpPr>
          <p:nvPr/>
        </p:nvSpPr>
        <p:spPr bwMode="auto">
          <a:xfrm>
            <a:off x="593029" y="1625468"/>
            <a:ext cx="5358956" cy="1622700"/>
          </a:xfrm>
          <a:prstGeom prst="rect">
            <a:avLst/>
          </a:prstGeom>
          <a:noFill/>
          <a:ln w="9525">
            <a:solidFill>
              <a:srgbClr val="703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2200" dirty="0">
                <a:solidFill>
                  <a:schemeClr val="accent1">
                    <a:lumMod val="75000"/>
                  </a:schemeClr>
                </a:solidFill>
              </a:rPr>
              <a:t>Trainees have been asked to identify targets from their Autumn term placement and the CRD that they wish to address this term. </a:t>
            </a:r>
          </a:p>
        </p:txBody>
      </p:sp>
      <p:sp>
        <p:nvSpPr>
          <p:cNvPr id="8" name="Content Placeholder 2">
            <a:extLst>
              <a:ext uri="{FF2B5EF4-FFF2-40B4-BE49-F238E27FC236}">
                <a16:creationId xmlns:a16="http://schemas.microsoft.com/office/drawing/2014/main" id="{BEB6914D-F2AD-42D2-B1FF-D8DF9E128BE9}"/>
              </a:ext>
            </a:extLst>
          </p:cNvPr>
          <p:cNvSpPr txBox="1">
            <a:spLocks/>
          </p:cNvSpPr>
          <p:nvPr/>
        </p:nvSpPr>
        <p:spPr bwMode="auto">
          <a:xfrm>
            <a:off x="1025900" y="3787315"/>
            <a:ext cx="3668020" cy="1445218"/>
          </a:xfrm>
          <a:prstGeom prst="rect">
            <a:avLst/>
          </a:prstGeom>
          <a:noFill/>
          <a:ln w="9525">
            <a:solidFill>
              <a:srgbClr val="703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2000" kern="0" dirty="0">
                <a:solidFill>
                  <a:schemeClr val="accent5">
                    <a:lumMod val="50000"/>
                  </a:schemeClr>
                </a:solidFill>
              </a:rPr>
              <a:t>School Professional Mentor signs off targets on placement as the trainee meets these.</a:t>
            </a:r>
            <a:endParaRPr lang="en-GB" sz="2800" kern="0" dirty="0">
              <a:solidFill>
                <a:schemeClr val="accent5">
                  <a:lumMod val="50000"/>
                </a:schemeClr>
              </a:solidFill>
            </a:endParaRPr>
          </a:p>
        </p:txBody>
      </p:sp>
      <p:cxnSp>
        <p:nvCxnSpPr>
          <p:cNvPr id="9" name="Straight Arrow Connector 8">
            <a:extLst>
              <a:ext uri="{FF2B5EF4-FFF2-40B4-BE49-F238E27FC236}">
                <a16:creationId xmlns:a16="http://schemas.microsoft.com/office/drawing/2014/main" id="{17D13A95-8D07-4872-8625-1D1EDCFE24CA}"/>
              </a:ext>
            </a:extLst>
          </p:cNvPr>
          <p:cNvCxnSpPr>
            <a:cxnSpLocks/>
          </p:cNvCxnSpPr>
          <p:nvPr/>
        </p:nvCxnSpPr>
        <p:spPr bwMode="auto">
          <a:xfrm>
            <a:off x="6096000" y="5648124"/>
            <a:ext cx="3888432" cy="0"/>
          </a:xfrm>
          <a:prstGeom prst="straightConnector1">
            <a:avLst/>
          </a:prstGeom>
          <a:solidFill>
            <a:schemeClr val="accent1"/>
          </a:solidFill>
          <a:ln w="38100" cap="flat" cmpd="sng" algn="ctr">
            <a:solidFill>
              <a:schemeClr val="accent4">
                <a:lumMod val="50000"/>
              </a:schemeClr>
            </a:solidFill>
            <a:prstDash val="solid"/>
            <a:round/>
            <a:headEnd type="none" w="med" len="med"/>
            <a:tailEnd type="triangle" w="lg" len="lg"/>
          </a:ln>
          <a:effectLst/>
        </p:spPr>
      </p:cxnSp>
      <p:pic>
        <p:nvPicPr>
          <p:cNvPr id="4" name="Picture 3">
            <a:extLst>
              <a:ext uri="{FF2B5EF4-FFF2-40B4-BE49-F238E27FC236}">
                <a16:creationId xmlns:a16="http://schemas.microsoft.com/office/drawing/2014/main" id="{E2FBBEEE-E212-4C54-8CDD-A2FAA30B1C8A}"/>
              </a:ext>
            </a:extLst>
          </p:cNvPr>
          <p:cNvPicPr>
            <a:picLocks noChangeAspect="1"/>
          </p:cNvPicPr>
          <p:nvPr/>
        </p:nvPicPr>
        <p:blipFill>
          <a:blip r:embed="rId4"/>
          <a:stretch>
            <a:fillRect/>
          </a:stretch>
        </p:blipFill>
        <p:spPr>
          <a:xfrm>
            <a:off x="6963097" y="502976"/>
            <a:ext cx="4216598" cy="5979710"/>
          </a:xfrm>
          <a:prstGeom prst="rect">
            <a:avLst/>
          </a:prstGeom>
        </p:spPr>
      </p:pic>
    </p:spTree>
    <p:extLst>
      <p:ext uri="{BB962C8B-B14F-4D97-AF65-F5344CB8AC3E}">
        <p14:creationId xmlns:p14="http://schemas.microsoft.com/office/powerpoint/2010/main" val="25262861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0EA1B-73BC-4FB1-8E2E-D25DDBE3D598}"/>
              </a:ext>
            </a:extLst>
          </p:cNvPr>
          <p:cNvPicPr>
            <a:picLocks noChangeAspect="1"/>
          </p:cNvPicPr>
          <p:nvPr/>
        </p:nvPicPr>
        <p:blipFill>
          <a:blip r:embed="rId3"/>
          <a:stretch>
            <a:fillRect/>
          </a:stretch>
        </p:blipFill>
        <p:spPr>
          <a:xfrm>
            <a:off x="331521" y="480864"/>
            <a:ext cx="7143945" cy="5472608"/>
          </a:xfrm>
          <a:prstGeom prst="rect">
            <a:avLst/>
          </a:prstGeom>
        </p:spPr>
      </p:pic>
      <p:sp>
        <p:nvSpPr>
          <p:cNvPr id="4" name="TextBox 1">
            <a:extLst>
              <a:ext uri="{FF2B5EF4-FFF2-40B4-BE49-F238E27FC236}">
                <a16:creationId xmlns:a16="http://schemas.microsoft.com/office/drawing/2014/main" id="{5CD0A563-80A9-4845-972D-0231E7AD5230}"/>
              </a:ext>
            </a:extLst>
          </p:cNvPr>
          <p:cNvSpPr txBox="1"/>
          <p:nvPr/>
        </p:nvSpPr>
        <p:spPr>
          <a:xfrm>
            <a:off x="8030540" y="654992"/>
            <a:ext cx="3414700" cy="4862870"/>
          </a:xfrm>
          <a:prstGeom prst="rect">
            <a:avLst/>
          </a:prstGeom>
          <a:noFill/>
        </p:spPr>
        <p:txBody>
          <a:bodyPr wrap="square" rtlCol="0">
            <a:spAutoFit/>
          </a:bodyPr>
          <a:ls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b="1" dirty="0">
                <a:solidFill>
                  <a:schemeClr val="accent5">
                    <a:lumMod val="50000"/>
                  </a:schemeClr>
                </a:solidFill>
                <a:latin typeface="+mn-lt"/>
              </a:rPr>
              <a:t>Section 2:</a:t>
            </a:r>
          </a:p>
          <a:p>
            <a:r>
              <a:rPr lang="en-GB" sz="2200" b="1" dirty="0">
                <a:latin typeface="+mn-lt"/>
              </a:rPr>
              <a:t>- </a:t>
            </a:r>
            <a:r>
              <a:rPr lang="en-GB" sz="2200" dirty="0">
                <a:latin typeface="+mn-lt"/>
              </a:rPr>
              <a:t>Reflection on progress in relation to Core Content Framework expectations to support professional development</a:t>
            </a:r>
          </a:p>
          <a:p>
            <a:endParaRPr lang="en-GB" sz="2200" dirty="0">
              <a:latin typeface="+mn-lt"/>
            </a:endParaRPr>
          </a:p>
          <a:p>
            <a:r>
              <a:rPr lang="en-GB" sz="2200" dirty="0">
                <a:latin typeface="+mn-lt"/>
              </a:rPr>
              <a:t>- Reflection on Warwick Teacher Values/</a:t>
            </a:r>
          </a:p>
          <a:p>
            <a:r>
              <a:rPr lang="en-GB" sz="2200" dirty="0">
                <a:latin typeface="+mn-lt"/>
              </a:rPr>
              <a:t>personal values to promote reflection on character and personal development</a:t>
            </a:r>
          </a:p>
        </p:txBody>
      </p:sp>
    </p:spTree>
    <p:extLst>
      <p:ext uri="{BB962C8B-B14F-4D97-AF65-F5344CB8AC3E}">
        <p14:creationId xmlns:p14="http://schemas.microsoft.com/office/powerpoint/2010/main" val="15042562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5CCB32-A6F1-4BEB-8FC0-A35C8BCAF54A}"/>
              </a:ext>
            </a:extLst>
          </p:cNvPr>
          <p:cNvPicPr>
            <a:picLocks noChangeAspect="1"/>
          </p:cNvPicPr>
          <p:nvPr/>
        </p:nvPicPr>
        <p:blipFill>
          <a:blip r:embed="rId3"/>
          <a:stretch>
            <a:fillRect/>
          </a:stretch>
        </p:blipFill>
        <p:spPr>
          <a:xfrm>
            <a:off x="524312" y="714792"/>
            <a:ext cx="7539102" cy="4464496"/>
          </a:xfrm>
          <a:prstGeom prst="rect">
            <a:avLst/>
          </a:prstGeom>
        </p:spPr>
      </p:pic>
      <p:sp>
        <p:nvSpPr>
          <p:cNvPr id="2" name="TextBox 1">
            <a:extLst>
              <a:ext uri="{FF2B5EF4-FFF2-40B4-BE49-F238E27FC236}">
                <a16:creationId xmlns:a16="http://schemas.microsoft.com/office/drawing/2014/main" id="{A967F280-AB47-4A6E-B1C6-195F3DEC7D8F}"/>
              </a:ext>
            </a:extLst>
          </p:cNvPr>
          <p:cNvSpPr txBox="1"/>
          <p:nvPr/>
        </p:nvSpPr>
        <p:spPr>
          <a:xfrm>
            <a:off x="8534400" y="457200"/>
            <a:ext cx="2727960" cy="5632311"/>
          </a:xfrm>
          <a:prstGeom prst="rect">
            <a:avLst/>
          </a:prstGeom>
          <a:noFill/>
        </p:spPr>
        <p:txBody>
          <a:bodyPr wrap="square" rtlCol="0">
            <a:spAutoFit/>
          </a:bodyPr>
          <a:lstStyle/>
          <a:p>
            <a:r>
              <a:rPr lang="en-GB" b="1" dirty="0">
                <a:solidFill>
                  <a:schemeClr val="bg2">
                    <a:lumMod val="25000"/>
                  </a:schemeClr>
                </a:solidFill>
                <a:latin typeface="Calibri" panose="020F0502020204030204" pitchFamily="34" charset="0"/>
                <a:cs typeface="Calibri" panose="020F0502020204030204" pitchFamily="34" charset="0"/>
              </a:rPr>
              <a:t>Section 3: </a:t>
            </a:r>
            <a:r>
              <a:rPr lang="en-GB" dirty="0">
                <a:solidFill>
                  <a:schemeClr val="bg2">
                    <a:lumMod val="25000"/>
                  </a:schemeClr>
                </a:solidFill>
                <a:latin typeface="Calibri" panose="020F0502020204030204" pitchFamily="34" charset="0"/>
                <a:cs typeface="Calibri" panose="020F0502020204030204" pitchFamily="34" charset="0"/>
              </a:rPr>
              <a:t>Additional areas to discuss informed by trainee’s progress that week </a:t>
            </a:r>
          </a:p>
          <a:p>
            <a:endParaRPr lang="en-GB" dirty="0">
              <a:solidFill>
                <a:schemeClr val="bg2">
                  <a:lumMod val="25000"/>
                </a:schemeClr>
              </a:solidFill>
              <a:latin typeface="Calibri" panose="020F0502020204030204" pitchFamily="34" charset="0"/>
              <a:cs typeface="Calibri" panose="020F0502020204030204" pitchFamily="34" charset="0"/>
            </a:endParaRPr>
          </a:p>
          <a:p>
            <a:r>
              <a:rPr lang="en-GB" b="1" dirty="0">
                <a:solidFill>
                  <a:schemeClr val="bg2">
                    <a:lumMod val="25000"/>
                  </a:schemeClr>
                </a:solidFill>
                <a:latin typeface="Calibri" panose="020F0502020204030204" pitchFamily="34" charset="0"/>
                <a:cs typeface="Calibri" panose="020F0502020204030204" pitchFamily="34" charset="0"/>
              </a:rPr>
              <a:t>Section 4: </a:t>
            </a:r>
            <a:r>
              <a:rPr lang="en-GB" dirty="0">
                <a:solidFill>
                  <a:schemeClr val="bg2">
                    <a:lumMod val="25000"/>
                  </a:schemeClr>
                </a:solidFill>
                <a:latin typeface="Calibri" panose="020F0502020204030204" pitchFamily="34" charset="0"/>
                <a:cs typeface="Calibri" panose="020F0502020204030204" pitchFamily="34" charset="0"/>
              </a:rPr>
              <a:t>Targets (these should be different from the lesson observation targets that relate to the broader discussion about the trainee’s ongoing progress</a:t>
            </a:r>
          </a:p>
        </p:txBody>
      </p:sp>
    </p:spTree>
    <p:extLst>
      <p:ext uri="{BB962C8B-B14F-4D97-AF65-F5344CB8AC3E}">
        <p14:creationId xmlns:p14="http://schemas.microsoft.com/office/powerpoint/2010/main" val="1948625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2101AA-EFF9-43F2-8113-F813EEB8926C}"/>
              </a:ext>
            </a:extLst>
          </p:cNvPr>
          <p:cNvSpPr>
            <a:spLocks noGrp="1"/>
          </p:cNvSpPr>
          <p:nvPr>
            <p:ph idx="1"/>
          </p:nvPr>
        </p:nvSpPr>
        <p:spPr>
          <a:xfrm>
            <a:off x="8229599" y="1471880"/>
            <a:ext cx="3405052" cy="4125844"/>
          </a:xfrm>
        </p:spPr>
        <p:txBody>
          <a:bodyPr>
            <a:normAutofit lnSpcReduction="10000"/>
          </a:bodyPr>
          <a:lstStyle/>
          <a:p>
            <a:r>
              <a:rPr lang="en-GB" sz="2400" b="1" dirty="0">
                <a:solidFill>
                  <a:schemeClr val="accent1">
                    <a:lumMod val="75000"/>
                  </a:schemeClr>
                </a:solidFill>
              </a:rPr>
              <a:t>This guidance provides a suggested structure for early meetings with your trainee to gather information about your trainee and enable you to be able to most effectively meet their needs</a:t>
            </a:r>
          </a:p>
          <a:p>
            <a:endParaRPr lang="en-GB" dirty="0"/>
          </a:p>
        </p:txBody>
      </p:sp>
      <p:pic>
        <p:nvPicPr>
          <p:cNvPr id="5" name="Picture 4">
            <a:extLst>
              <a:ext uri="{FF2B5EF4-FFF2-40B4-BE49-F238E27FC236}">
                <a16:creationId xmlns:a16="http://schemas.microsoft.com/office/drawing/2014/main" id="{2F6D3932-5BDA-40D0-9D4D-8DF3BD5A8C68}"/>
              </a:ext>
            </a:extLst>
          </p:cNvPr>
          <p:cNvPicPr>
            <a:picLocks noChangeAspect="1"/>
          </p:cNvPicPr>
          <p:nvPr/>
        </p:nvPicPr>
        <p:blipFill>
          <a:blip r:embed="rId3"/>
          <a:stretch>
            <a:fillRect/>
          </a:stretch>
        </p:blipFill>
        <p:spPr>
          <a:xfrm>
            <a:off x="426720" y="1260275"/>
            <a:ext cx="7615237" cy="5325764"/>
          </a:xfrm>
          <a:prstGeom prst="rect">
            <a:avLst/>
          </a:prstGeom>
        </p:spPr>
      </p:pic>
      <p:sp>
        <p:nvSpPr>
          <p:cNvPr id="7" name="Title 1">
            <a:extLst>
              <a:ext uri="{FF2B5EF4-FFF2-40B4-BE49-F238E27FC236}">
                <a16:creationId xmlns:a16="http://schemas.microsoft.com/office/drawing/2014/main" id="{3FE91DC1-EA2B-4640-8E61-83A0B1C78C4F}"/>
              </a:ext>
            </a:extLst>
          </p:cNvPr>
          <p:cNvSpPr txBox="1">
            <a:spLocks/>
          </p:cNvSpPr>
          <p:nvPr/>
        </p:nvSpPr>
        <p:spPr>
          <a:xfrm>
            <a:off x="1522950" y="131262"/>
            <a:ext cx="8915400" cy="71896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GB" sz="2800" b="1" dirty="0">
                <a:solidFill>
                  <a:schemeClr val="accent5">
                    <a:lumMod val="50000"/>
                  </a:schemeClr>
                </a:solidFill>
              </a:rPr>
              <a:t>Coaching guidance for mentors for the initial meeting with trainee</a:t>
            </a:r>
          </a:p>
        </p:txBody>
      </p:sp>
    </p:spTree>
    <p:extLst>
      <p:ext uri="{BB962C8B-B14F-4D97-AF65-F5344CB8AC3E}">
        <p14:creationId xmlns:p14="http://schemas.microsoft.com/office/powerpoint/2010/main" val="2703933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21348" y="2282025"/>
            <a:ext cx="8497398" cy="1666453"/>
          </a:xfrm>
        </p:spPr>
        <p:txBody>
          <a:bodyPr>
            <a:normAutofit fontScale="70000" lnSpcReduction="20000"/>
          </a:bodyPr>
          <a:lstStyle/>
          <a:p>
            <a:pPr algn="ctr"/>
            <a:r>
              <a:rPr lang="en-GB" sz="8600" b="1" dirty="0">
                <a:solidFill>
                  <a:schemeClr val="accent4">
                    <a:lumMod val="75000"/>
                  </a:schemeClr>
                </a:solidFill>
              </a:rPr>
              <a:t>Instructional Coaching Model</a:t>
            </a:r>
          </a:p>
          <a:p>
            <a:pPr algn="ct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59893" y="4820263"/>
            <a:ext cx="1517707" cy="1517707"/>
          </a:xfrm>
          <a:prstGeom prst="rect">
            <a:avLst/>
          </a:prstGeom>
        </p:spPr>
      </p:pic>
    </p:spTree>
    <p:extLst>
      <p:ext uri="{BB962C8B-B14F-4D97-AF65-F5344CB8AC3E}">
        <p14:creationId xmlns:p14="http://schemas.microsoft.com/office/powerpoint/2010/main" val="758095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C4622E-C976-4F77-923E-5CB170338EA5}"/>
              </a:ext>
            </a:extLst>
          </p:cNvPr>
          <p:cNvSpPr>
            <a:spLocks noGrp="1"/>
          </p:cNvSpPr>
          <p:nvPr>
            <p:ph idx="1"/>
          </p:nvPr>
        </p:nvSpPr>
        <p:spPr>
          <a:xfrm>
            <a:off x="1341399" y="1497957"/>
            <a:ext cx="5069057" cy="4234102"/>
          </a:xfrm>
        </p:spPr>
        <p:txBody>
          <a:bodyPr>
            <a:normAutofit fontScale="92500" lnSpcReduction="10000"/>
          </a:bodyPr>
          <a:lstStyle/>
          <a:p>
            <a:r>
              <a:rPr lang="en-GB" sz="2400" b="1" dirty="0">
                <a:solidFill>
                  <a:schemeClr val="accent1">
                    <a:lumMod val="75000"/>
                  </a:schemeClr>
                </a:solidFill>
              </a:rPr>
              <a:t>This guidance is for subsequent meetings – trainees have been encourage to be proactive and ensure they have prepared for the mentor-trainee meeting, identifying an area of focus for which they want some support/feedback. This focus should be informed by the week by week guide in the placement booklets, feedback the trainee has received during the week and any gaps on the CRD</a:t>
            </a:r>
          </a:p>
          <a:p>
            <a:endParaRPr lang="en-GB" dirty="0"/>
          </a:p>
        </p:txBody>
      </p:sp>
      <p:pic>
        <p:nvPicPr>
          <p:cNvPr id="5" name="Picture 4">
            <a:extLst>
              <a:ext uri="{FF2B5EF4-FFF2-40B4-BE49-F238E27FC236}">
                <a16:creationId xmlns:a16="http://schemas.microsoft.com/office/drawing/2014/main" id="{8302147C-9D25-4939-9C03-3C16803C538B}"/>
              </a:ext>
            </a:extLst>
          </p:cNvPr>
          <p:cNvPicPr>
            <a:picLocks noChangeAspect="1"/>
          </p:cNvPicPr>
          <p:nvPr/>
        </p:nvPicPr>
        <p:blipFill>
          <a:blip r:embed="rId3"/>
          <a:stretch>
            <a:fillRect/>
          </a:stretch>
        </p:blipFill>
        <p:spPr>
          <a:xfrm>
            <a:off x="6846473" y="291669"/>
            <a:ext cx="4658139" cy="6274662"/>
          </a:xfrm>
          <a:prstGeom prst="rect">
            <a:avLst/>
          </a:prstGeom>
        </p:spPr>
      </p:pic>
    </p:spTree>
    <p:extLst>
      <p:ext uri="{BB962C8B-B14F-4D97-AF65-F5344CB8AC3E}">
        <p14:creationId xmlns:p14="http://schemas.microsoft.com/office/powerpoint/2010/main" val="20451937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362" y="60895"/>
            <a:ext cx="10572638" cy="1240616"/>
          </a:xfrm>
        </p:spPr>
        <p:txBody>
          <a:bodyPr>
            <a:noAutofit/>
          </a:bodyPr>
          <a:lstStyle/>
          <a:p>
            <a:r>
              <a:rPr lang="en-GB" sz="3200" b="1" dirty="0">
                <a:solidFill>
                  <a:schemeClr val="accent1">
                    <a:lumMod val="75000"/>
                  </a:schemeClr>
                </a:solidFill>
              </a:rPr>
              <a:t>Lesson Observation Form 1 – Instructional Coaching Observation Notes Form (ICON) </a:t>
            </a:r>
            <a:br>
              <a:rPr lang="en-GB" sz="3200" b="1" dirty="0">
                <a:solidFill>
                  <a:schemeClr val="accent1">
                    <a:lumMod val="75000"/>
                  </a:schemeClr>
                </a:solidFill>
              </a:rPr>
            </a:br>
            <a:endParaRPr lang="en-GB" sz="3200" b="1" dirty="0">
              <a:solidFill>
                <a:schemeClr val="accent1">
                  <a:lumMod val="75000"/>
                </a:schemeClr>
              </a:solidFill>
            </a:endParaRPr>
          </a:p>
        </p:txBody>
      </p:sp>
      <p:sp>
        <p:nvSpPr>
          <p:cNvPr id="7" name="Content Placeholder 2">
            <a:extLst>
              <a:ext uri="{FF2B5EF4-FFF2-40B4-BE49-F238E27FC236}">
                <a16:creationId xmlns:a16="http://schemas.microsoft.com/office/drawing/2014/main" id="{FB5B14C9-BEF9-4B1B-BBBF-FA597EAA3DE3}"/>
              </a:ext>
            </a:extLst>
          </p:cNvPr>
          <p:cNvSpPr txBox="1">
            <a:spLocks/>
          </p:cNvSpPr>
          <p:nvPr/>
        </p:nvSpPr>
        <p:spPr>
          <a:xfrm>
            <a:off x="4961169" y="1334059"/>
            <a:ext cx="6664774" cy="4632049"/>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GB" sz="2400" b="1" dirty="0">
                <a:solidFill>
                  <a:schemeClr val="accent1">
                    <a:lumMod val="75000"/>
                  </a:schemeClr>
                </a:solidFill>
              </a:rPr>
              <a:t>PAGE 1: </a:t>
            </a:r>
          </a:p>
          <a:p>
            <a:r>
              <a:rPr lang="en-GB" sz="2400" b="1" dirty="0">
                <a:solidFill>
                  <a:schemeClr val="accent1">
                    <a:lumMod val="75000"/>
                  </a:schemeClr>
                </a:solidFill>
              </a:rPr>
              <a:t>Trainee’s target for observation </a:t>
            </a:r>
            <a:r>
              <a:rPr lang="en-GB" sz="2400" dirty="0"/>
              <a:t>– trainees should identify what they want specific feedback on (this should be informed by CCF, CRD, previous lesson feedback, mentor-trainee dialogue, training plan notes)</a:t>
            </a:r>
          </a:p>
          <a:p>
            <a:r>
              <a:rPr lang="en-GB" sz="2400" b="1" dirty="0">
                <a:solidFill>
                  <a:schemeClr val="accent1">
                    <a:lumMod val="75000"/>
                  </a:schemeClr>
                </a:solidFill>
              </a:rPr>
              <a:t>Evidence collected by observer: </a:t>
            </a:r>
            <a:r>
              <a:rPr lang="en-GB" sz="2400" dirty="0"/>
              <a:t>this includes data to demonstrate your impact in relation to your identified target e.g. time on task, number of children participating, time of teacher v pupil talk; subject specific feedback and any other key points that the observer wants to share</a:t>
            </a:r>
          </a:p>
        </p:txBody>
      </p:sp>
      <p:pic>
        <p:nvPicPr>
          <p:cNvPr id="4" name="Picture 3">
            <a:extLst>
              <a:ext uri="{FF2B5EF4-FFF2-40B4-BE49-F238E27FC236}">
                <a16:creationId xmlns:a16="http://schemas.microsoft.com/office/drawing/2014/main" id="{F5784F70-4D61-4C24-BB76-2E8710CF8B20}"/>
              </a:ext>
            </a:extLst>
          </p:cNvPr>
          <p:cNvPicPr>
            <a:picLocks noChangeAspect="1"/>
          </p:cNvPicPr>
          <p:nvPr/>
        </p:nvPicPr>
        <p:blipFill>
          <a:blip r:embed="rId3"/>
          <a:stretch>
            <a:fillRect/>
          </a:stretch>
        </p:blipFill>
        <p:spPr>
          <a:xfrm>
            <a:off x="1058917" y="1118903"/>
            <a:ext cx="3902252" cy="5476037"/>
          </a:xfrm>
          <a:prstGeom prst="rect">
            <a:avLst/>
          </a:prstGeom>
        </p:spPr>
      </p:pic>
      <p:sp>
        <p:nvSpPr>
          <p:cNvPr id="3" name="TextBox 2">
            <a:extLst>
              <a:ext uri="{FF2B5EF4-FFF2-40B4-BE49-F238E27FC236}">
                <a16:creationId xmlns:a16="http://schemas.microsoft.com/office/drawing/2014/main" id="{697885E3-4215-4453-A021-E8DED0673037}"/>
              </a:ext>
            </a:extLst>
          </p:cNvPr>
          <p:cNvSpPr txBox="1"/>
          <p:nvPr/>
        </p:nvSpPr>
        <p:spPr>
          <a:xfrm>
            <a:off x="5097578" y="5763943"/>
            <a:ext cx="6818243" cy="830997"/>
          </a:xfrm>
          <a:prstGeom prst="rect">
            <a:avLst/>
          </a:prstGeom>
          <a:noFill/>
        </p:spPr>
        <p:txBody>
          <a:bodyPr wrap="square" rtlCol="0">
            <a:spAutoFit/>
          </a:bodyPr>
          <a:lstStyle/>
          <a:p>
            <a:r>
              <a:rPr lang="en-GB" b="1" dirty="0">
                <a:solidFill>
                  <a:schemeClr val="accent1">
                    <a:lumMod val="75000"/>
                  </a:schemeClr>
                </a:solidFill>
                <a:latin typeface="+mn-lt"/>
                <a:cs typeface="Calibri" panose="020F0502020204030204" pitchFamily="34" charset="0"/>
              </a:rPr>
              <a:t>This form will be used for the majority of lesson observations</a:t>
            </a:r>
          </a:p>
        </p:txBody>
      </p:sp>
    </p:spTree>
    <p:extLst>
      <p:ext uri="{BB962C8B-B14F-4D97-AF65-F5344CB8AC3E}">
        <p14:creationId xmlns:p14="http://schemas.microsoft.com/office/powerpoint/2010/main" val="18193317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AD720F-653C-463F-9FD6-C1E42787BC28}"/>
              </a:ext>
            </a:extLst>
          </p:cNvPr>
          <p:cNvPicPr>
            <a:picLocks noChangeAspect="1"/>
          </p:cNvPicPr>
          <p:nvPr/>
        </p:nvPicPr>
        <p:blipFill>
          <a:blip r:embed="rId3"/>
          <a:stretch>
            <a:fillRect/>
          </a:stretch>
        </p:blipFill>
        <p:spPr>
          <a:xfrm>
            <a:off x="222671" y="1600873"/>
            <a:ext cx="3658861" cy="4643269"/>
          </a:xfrm>
          <a:prstGeom prst="rect">
            <a:avLst/>
          </a:prstGeom>
        </p:spPr>
      </p:pic>
      <p:sp>
        <p:nvSpPr>
          <p:cNvPr id="7" name="Title 6">
            <a:extLst>
              <a:ext uri="{FF2B5EF4-FFF2-40B4-BE49-F238E27FC236}">
                <a16:creationId xmlns:a16="http://schemas.microsoft.com/office/drawing/2014/main" id="{8D4CF34A-F9FC-4050-B1C0-61D5C8B634C9}"/>
              </a:ext>
            </a:extLst>
          </p:cNvPr>
          <p:cNvSpPr>
            <a:spLocks noGrp="1"/>
          </p:cNvSpPr>
          <p:nvPr>
            <p:ph type="title"/>
          </p:nvPr>
        </p:nvSpPr>
        <p:spPr>
          <a:xfrm>
            <a:off x="1787461" y="411539"/>
            <a:ext cx="2094073" cy="764117"/>
          </a:xfrm>
        </p:spPr>
        <p:txBody>
          <a:bodyPr>
            <a:normAutofit/>
          </a:bodyPr>
          <a:lstStyle/>
          <a:p>
            <a:r>
              <a:rPr lang="en-GB" b="1" dirty="0">
                <a:solidFill>
                  <a:schemeClr val="accent1">
                    <a:lumMod val="75000"/>
                  </a:schemeClr>
                </a:solidFill>
              </a:rPr>
              <a:t>Page 2</a:t>
            </a:r>
          </a:p>
        </p:txBody>
      </p:sp>
      <p:sp>
        <p:nvSpPr>
          <p:cNvPr id="3" name="Content Placeholder 2"/>
          <p:cNvSpPr>
            <a:spLocks noGrp="1"/>
          </p:cNvSpPr>
          <p:nvPr>
            <p:ph idx="1"/>
          </p:nvPr>
        </p:nvSpPr>
        <p:spPr>
          <a:xfrm>
            <a:off x="3638938" y="225962"/>
            <a:ext cx="8330391" cy="6669360"/>
          </a:xfrm>
        </p:spPr>
        <p:txBody>
          <a:bodyPr>
            <a:noAutofit/>
          </a:bodyPr>
          <a:lstStyle/>
          <a:p>
            <a:r>
              <a:rPr lang="en-GB" sz="1700" b="1" dirty="0">
                <a:solidFill>
                  <a:schemeClr val="accent1">
                    <a:lumMod val="75000"/>
                  </a:schemeClr>
                </a:solidFill>
              </a:rPr>
              <a:t>Observer’s key questions/prompts </a:t>
            </a:r>
            <a:r>
              <a:rPr lang="en-GB" sz="1700" dirty="0"/>
              <a:t>related to the specific target that will feed into the post-lesson dialogue</a:t>
            </a:r>
          </a:p>
          <a:p>
            <a:r>
              <a:rPr lang="en-GB" sz="1700" dirty="0"/>
              <a:t>Observer’s questions related to </a:t>
            </a:r>
            <a:r>
              <a:rPr lang="en-GB" sz="1700" b="1" dirty="0">
                <a:solidFill>
                  <a:schemeClr val="accent1">
                    <a:lumMod val="75000"/>
                  </a:schemeClr>
                </a:solidFill>
              </a:rPr>
              <a:t>wider aspects of practice</a:t>
            </a:r>
          </a:p>
          <a:p>
            <a:r>
              <a:rPr lang="en-GB" sz="1700" b="1" dirty="0">
                <a:solidFill>
                  <a:schemeClr val="accent1">
                    <a:lumMod val="75000"/>
                  </a:schemeClr>
                </a:solidFill>
              </a:rPr>
              <a:t>Summary of coaching discussion </a:t>
            </a:r>
            <a:r>
              <a:rPr lang="en-GB" sz="1700" dirty="0"/>
              <a:t>(to be completed after the mentor-trainee dialogue to summarise key points to take away -CCF can support with this)</a:t>
            </a:r>
          </a:p>
          <a:p>
            <a:r>
              <a:rPr lang="en-GB" sz="1700" b="1" dirty="0">
                <a:solidFill>
                  <a:schemeClr val="accent1">
                    <a:lumMod val="75000"/>
                  </a:schemeClr>
                </a:solidFill>
              </a:rPr>
              <a:t>Co-constructed targets </a:t>
            </a:r>
            <a:r>
              <a:rPr lang="en-GB" sz="1700" dirty="0"/>
              <a:t>– based on the feedback and progress against the chosen focus, </a:t>
            </a:r>
            <a:r>
              <a:rPr lang="en-GB" sz="1700" b="1" dirty="0">
                <a:solidFill>
                  <a:schemeClr val="accent1">
                    <a:lumMod val="75000"/>
                  </a:schemeClr>
                </a:solidFill>
              </a:rPr>
              <a:t>agree together</a:t>
            </a:r>
            <a:r>
              <a:rPr lang="en-GB" sz="1700" dirty="0"/>
              <a:t> a target that the trainee will work on the following week (see PEERS goals) </a:t>
            </a:r>
          </a:p>
          <a:p>
            <a:r>
              <a:rPr lang="en-GB" sz="1700" b="1" dirty="0">
                <a:solidFill>
                  <a:schemeClr val="accent1">
                    <a:lumMod val="75000"/>
                  </a:schemeClr>
                </a:solidFill>
              </a:rPr>
              <a:t>Specific actions </a:t>
            </a:r>
            <a:r>
              <a:rPr lang="en-GB" sz="1700" dirty="0"/>
              <a:t>– What actions will the trainee need to take to be successful with your target? Break the target down into achievable steps</a:t>
            </a:r>
          </a:p>
          <a:p>
            <a:r>
              <a:rPr lang="en-GB" sz="1700" b="1" dirty="0">
                <a:solidFill>
                  <a:schemeClr val="accent1">
                    <a:lumMod val="75000"/>
                  </a:schemeClr>
                </a:solidFill>
              </a:rPr>
              <a:t>Mentorship</a:t>
            </a:r>
            <a:r>
              <a:rPr lang="en-GB" sz="1700" dirty="0">
                <a:solidFill>
                  <a:schemeClr val="accent1">
                    <a:lumMod val="75000"/>
                  </a:schemeClr>
                </a:solidFill>
              </a:rPr>
              <a:t> </a:t>
            </a:r>
            <a:r>
              <a:rPr lang="en-GB" sz="1700" dirty="0"/>
              <a:t>– What support will the trainee need to enable you to be successful with your target? Observation of a colleague who demonstrates good practice in this area (use the ELF to support with this); colleague to model strategies with the trainee’s class; discussion with an expert colleague; research/reading related to identified next steps</a:t>
            </a:r>
          </a:p>
          <a:p>
            <a:r>
              <a:rPr lang="en-GB" sz="1700" b="1" dirty="0">
                <a:solidFill>
                  <a:schemeClr val="accent1">
                    <a:lumMod val="75000"/>
                  </a:schemeClr>
                </a:solidFill>
              </a:rPr>
              <a:t>Reflect</a:t>
            </a:r>
            <a:r>
              <a:rPr lang="en-GB" sz="1700" dirty="0"/>
              <a:t> – trainees are asked to consider before your next meeting with their mentor, what impact they have seen in their classroom after putting these new strategies in place? What’s gone well? What has been challenging? What would they like to do next to further your progress? </a:t>
            </a:r>
          </a:p>
        </p:txBody>
      </p:sp>
    </p:spTree>
    <p:extLst>
      <p:ext uri="{BB962C8B-B14F-4D97-AF65-F5344CB8AC3E}">
        <p14:creationId xmlns:p14="http://schemas.microsoft.com/office/powerpoint/2010/main" val="1718707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99810-662E-4BD1-9CB8-BB5FAE03C4F0}"/>
              </a:ext>
            </a:extLst>
          </p:cNvPr>
          <p:cNvSpPr>
            <a:spLocks noGrp="1"/>
          </p:cNvSpPr>
          <p:nvPr>
            <p:ph type="title"/>
          </p:nvPr>
        </p:nvSpPr>
        <p:spPr>
          <a:xfrm>
            <a:off x="0" y="169091"/>
            <a:ext cx="12353730" cy="820367"/>
          </a:xfrm>
        </p:spPr>
        <p:txBody>
          <a:bodyPr>
            <a:normAutofit fontScale="90000"/>
          </a:bodyPr>
          <a:lstStyle/>
          <a:p>
            <a:r>
              <a:rPr lang="en-GB" b="1" dirty="0">
                <a:solidFill>
                  <a:schemeClr val="accent1"/>
                </a:solidFill>
              </a:rPr>
              <a:t>Lesson Observation Form 2 – Experiential Learning Form (ELF)</a:t>
            </a:r>
            <a:br>
              <a:rPr lang="en-GB" dirty="0">
                <a:solidFill>
                  <a:schemeClr val="accent1"/>
                </a:solidFill>
              </a:rPr>
            </a:br>
            <a:endParaRPr lang="en-GB" dirty="0"/>
          </a:p>
        </p:txBody>
      </p:sp>
      <p:sp>
        <p:nvSpPr>
          <p:cNvPr id="3" name="Content Placeholder 2">
            <a:extLst>
              <a:ext uri="{FF2B5EF4-FFF2-40B4-BE49-F238E27FC236}">
                <a16:creationId xmlns:a16="http://schemas.microsoft.com/office/drawing/2014/main" id="{0414A47E-488E-46F2-879E-2EDC10245B79}"/>
              </a:ext>
            </a:extLst>
          </p:cNvPr>
          <p:cNvSpPr>
            <a:spLocks noGrp="1"/>
          </p:cNvSpPr>
          <p:nvPr>
            <p:ph idx="1"/>
          </p:nvPr>
        </p:nvSpPr>
        <p:spPr>
          <a:xfrm>
            <a:off x="407351" y="824213"/>
            <a:ext cx="7057053" cy="5929385"/>
          </a:xfrm>
        </p:spPr>
        <p:txBody>
          <a:bodyPr>
            <a:noAutofit/>
          </a:bodyPr>
          <a:lstStyle/>
          <a:p>
            <a:r>
              <a:rPr lang="en-GB" sz="2000" b="1" dirty="0">
                <a:solidFill>
                  <a:schemeClr val="accent1">
                    <a:lumMod val="75000"/>
                  </a:schemeClr>
                </a:solidFill>
              </a:rPr>
              <a:t>Trainee’s target for observation </a:t>
            </a:r>
            <a:r>
              <a:rPr lang="en-GB" sz="2000" dirty="0"/>
              <a:t>– what do trainees want specific feedback on? (this should be informed by CCF, CRD, previous lesson feedback, mentor-trainee dialogue, training plan notes)</a:t>
            </a:r>
          </a:p>
          <a:p>
            <a:r>
              <a:rPr lang="en-GB" sz="2000" b="1" dirty="0">
                <a:solidFill>
                  <a:schemeClr val="accent1">
                    <a:lumMod val="75000"/>
                  </a:schemeClr>
                </a:solidFill>
              </a:rPr>
              <a:t>Observation of expert colleague </a:t>
            </a:r>
            <a:r>
              <a:rPr lang="en-GB" sz="2000" dirty="0"/>
              <a:t>– trainees should discuss their target/focus with the relevant colleague before the lesson and observe them modelling this in their practice to help develop the trainee’s understanding – the trainee should make notes on the form – what were they hoping to gain from the observation? What did they learn? </a:t>
            </a:r>
          </a:p>
          <a:p>
            <a:r>
              <a:rPr lang="en-GB" sz="2000" b="1" dirty="0">
                <a:solidFill>
                  <a:schemeClr val="accent1">
                    <a:lumMod val="75000"/>
                  </a:schemeClr>
                </a:solidFill>
              </a:rPr>
              <a:t>Discuss your observations </a:t>
            </a:r>
            <a:r>
              <a:rPr lang="en-GB" sz="2000" dirty="0"/>
              <a:t>– After the lesson, trainees should discuss their observations with an expert colleague after the lesson. Draw out some key learning points. How is the trainee going to try to apply what they have learnt to their own practice? What specifically want the observer to look for when they observe you teaching this particular strategy? </a:t>
            </a:r>
          </a:p>
        </p:txBody>
      </p:sp>
      <p:sp>
        <p:nvSpPr>
          <p:cNvPr id="4" name="Title 1">
            <a:extLst>
              <a:ext uri="{FF2B5EF4-FFF2-40B4-BE49-F238E27FC236}">
                <a16:creationId xmlns:a16="http://schemas.microsoft.com/office/drawing/2014/main" id="{0540E516-9612-468D-88B2-4125327926F4}"/>
              </a:ext>
            </a:extLst>
          </p:cNvPr>
          <p:cNvSpPr txBox="1">
            <a:spLocks/>
          </p:cNvSpPr>
          <p:nvPr/>
        </p:nvSpPr>
        <p:spPr>
          <a:xfrm>
            <a:off x="2783632" y="228600"/>
            <a:ext cx="7772400" cy="536104"/>
          </a:xfrm>
          <a:prstGeom prst="rect">
            <a:avLst/>
          </a:prstGeom>
        </p:spPr>
        <p:txBody>
          <a:bodyPr vert="horz" lIns="91440" tIns="45720" rIns="91440" bIns="45720" rtlCol="0" anchor="t">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GB" dirty="0">
              <a:solidFill>
                <a:schemeClr val="accent1"/>
              </a:solidFill>
            </a:endParaRPr>
          </a:p>
        </p:txBody>
      </p:sp>
      <p:pic>
        <p:nvPicPr>
          <p:cNvPr id="6" name="Picture 5">
            <a:extLst>
              <a:ext uri="{FF2B5EF4-FFF2-40B4-BE49-F238E27FC236}">
                <a16:creationId xmlns:a16="http://schemas.microsoft.com/office/drawing/2014/main" id="{14184EF3-0FE7-41EC-BA2B-2A9180327323}"/>
              </a:ext>
            </a:extLst>
          </p:cNvPr>
          <p:cNvPicPr>
            <a:picLocks noChangeAspect="1"/>
          </p:cNvPicPr>
          <p:nvPr/>
        </p:nvPicPr>
        <p:blipFill>
          <a:blip r:embed="rId3"/>
          <a:stretch>
            <a:fillRect/>
          </a:stretch>
        </p:blipFill>
        <p:spPr>
          <a:xfrm>
            <a:off x="7345220" y="989458"/>
            <a:ext cx="4019550" cy="5495925"/>
          </a:xfrm>
          <a:prstGeom prst="rect">
            <a:avLst/>
          </a:prstGeom>
        </p:spPr>
      </p:pic>
      <p:sp>
        <p:nvSpPr>
          <p:cNvPr id="7" name="TextBox 6">
            <a:extLst>
              <a:ext uri="{FF2B5EF4-FFF2-40B4-BE49-F238E27FC236}">
                <a16:creationId xmlns:a16="http://schemas.microsoft.com/office/drawing/2014/main" id="{B92FFB7A-FD92-40B8-85A5-EAD375CF41E9}"/>
              </a:ext>
            </a:extLst>
          </p:cNvPr>
          <p:cNvSpPr txBox="1"/>
          <p:nvPr/>
        </p:nvSpPr>
        <p:spPr>
          <a:xfrm>
            <a:off x="9668542" y="1912687"/>
            <a:ext cx="1774980" cy="584775"/>
          </a:xfrm>
          <a:prstGeom prst="rect">
            <a:avLst/>
          </a:prstGeom>
          <a:noFill/>
        </p:spPr>
        <p:txBody>
          <a:bodyPr wrap="square" rtlCol="0">
            <a:spAutoFit/>
          </a:bodyPr>
          <a:lstStyle/>
          <a:p>
            <a:r>
              <a:rPr lang="en-GB" sz="3200" b="1" dirty="0">
                <a:solidFill>
                  <a:schemeClr val="accent1">
                    <a:lumMod val="75000"/>
                  </a:schemeClr>
                </a:solidFill>
                <a:latin typeface="+mn-lt"/>
              </a:rPr>
              <a:t>Page 1</a:t>
            </a:r>
          </a:p>
        </p:txBody>
      </p:sp>
      <p:sp>
        <p:nvSpPr>
          <p:cNvPr id="5" name="TextBox 4">
            <a:extLst>
              <a:ext uri="{FF2B5EF4-FFF2-40B4-BE49-F238E27FC236}">
                <a16:creationId xmlns:a16="http://schemas.microsoft.com/office/drawing/2014/main" id="{19B4AE40-244A-4A6E-876D-1F4E7BA866ED}"/>
              </a:ext>
            </a:extLst>
          </p:cNvPr>
          <p:cNvSpPr txBox="1"/>
          <p:nvPr/>
        </p:nvSpPr>
        <p:spPr>
          <a:xfrm>
            <a:off x="9431778" y="2924485"/>
            <a:ext cx="2500605" cy="3785652"/>
          </a:xfrm>
          <a:prstGeom prst="rect">
            <a:avLst/>
          </a:prstGeom>
          <a:noFill/>
        </p:spPr>
        <p:txBody>
          <a:bodyPr wrap="square" rtlCol="0">
            <a:spAutoFit/>
          </a:bodyPr>
          <a:lstStyle/>
          <a:p>
            <a:r>
              <a:rPr lang="en-GB" b="1" dirty="0">
                <a:solidFill>
                  <a:schemeClr val="accent4">
                    <a:lumMod val="75000"/>
                  </a:schemeClr>
                </a:solidFill>
                <a:latin typeface="+mn-lt"/>
              </a:rPr>
              <a:t>To be used when trainees would benefit from additional support from expert colleagues on a particular area of their practice. </a:t>
            </a:r>
          </a:p>
        </p:txBody>
      </p:sp>
    </p:spTree>
    <p:extLst>
      <p:ext uri="{BB962C8B-B14F-4D97-AF65-F5344CB8AC3E}">
        <p14:creationId xmlns:p14="http://schemas.microsoft.com/office/powerpoint/2010/main" val="25465061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F2D768-2568-4895-AE4B-1713160D5E83}"/>
              </a:ext>
            </a:extLst>
          </p:cNvPr>
          <p:cNvSpPr>
            <a:spLocks noGrp="1"/>
          </p:cNvSpPr>
          <p:nvPr>
            <p:ph idx="1"/>
          </p:nvPr>
        </p:nvSpPr>
        <p:spPr>
          <a:xfrm>
            <a:off x="1106521" y="351008"/>
            <a:ext cx="6475450" cy="6512768"/>
          </a:xfrm>
        </p:spPr>
        <p:txBody>
          <a:bodyPr>
            <a:normAutofit lnSpcReduction="10000"/>
          </a:bodyPr>
          <a:lstStyle/>
          <a:p>
            <a:r>
              <a:rPr lang="en-GB" sz="2400" b="1" dirty="0">
                <a:solidFill>
                  <a:schemeClr val="accent1">
                    <a:lumMod val="75000"/>
                  </a:schemeClr>
                </a:solidFill>
              </a:rPr>
              <a:t>Taking opportunities to practise, receive feedback/coaching and improve </a:t>
            </a:r>
            <a:r>
              <a:rPr lang="en-GB" sz="2400" dirty="0"/>
              <a:t>– observer makes notes in relation to the focus and jots down evidence to show impact on pupil learning</a:t>
            </a:r>
          </a:p>
          <a:p>
            <a:pPr marL="0" indent="0">
              <a:buNone/>
            </a:pPr>
            <a:r>
              <a:rPr lang="en-GB" sz="2400" b="1" dirty="0">
                <a:solidFill>
                  <a:schemeClr val="accent1">
                    <a:lumMod val="75000"/>
                  </a:schemeClr>
                </a:solidFill>
              </a:rPr>
              <a:t>Discussion: trainee and expert colleague: </a:t>
            </a:r>
          </a:p>
          <a:p>
            <a:r>
              <a:rPr lang="en-GB" sz="2400" b="1" dirty="0">
                <a:solidFill>
                  <a:schemeClr val="accent1">
                    <a:lumMod val="75000"/>
                  </a:schemeClr>
                </a:solidFill>
              </a:rPr>
              <a:t>Trainee reflections: </a:t>
            </a:r>
            <a:r>
              <a:rPr lang="en-GB" sz="2400" dirty="0">
                <a:solidFill>
                  <a:schemeClr val="tx1"/>
                </a:solidFill>
              </a:rPr>
              <a:t>Trainee to </a:t>
            </a:r>
            <a:r>
              <a:rPr lang="en-GB" sz="2400" dirty="0"/>
              <a:t>share their reflections on how successfully they have addressed the focus</a:t>
            </a:r>
          </a:p>
          <a:p>
            <a:r>
              <a:rPr lang="en-GB" sz="2400" b="1" dirty="0">
                <a:solidFill>
                  <a:schemeClr val="accent1">
                    <a:lumMod val="75000"/>
                  </a:schemeClr>
                </a:solidFill>
              </a:rPr>
              <a:t>Observer reflections: </a:t>
            </a:r>
            <a:r>
              <a:rPr lang="en-GB" sz="2400" dirty="0"/>
              <a:t>Observer records their feedback</a:t>
            </a:r>
          </a:p>
          <a:p>
            <a:r>
              <a:rPr lang="en-GB" sz="2400" b="1" dirty="0">
                <a:solidFill>
                  <a:schemeClr val="accent1">
                    <a:lumMod val="75000"/>
                  </a:schemeClr>
                </a:solidFill>
              </a:rPr>
              <a:t>Future target: </a:t>
            </a:r>
            <a:r>
              <a:rPr lang="en-GB" sz="2400" dirty="0"/>
              <a:t>based on the feedback and progress against the chosen focus, trainee and mentor should </a:t>
            </a:r>
            <a:r>
              <a:rPr lang="en-GB" sz="2400" b="1" dirty="0">
                <a:solidFill>
                  <a:schemeClr val="accent1">
                    <a:lumMod val="75000"/>
                  </a:schemeClr>
                </a:solidFill>
              </a:rPr>
              <a:t>agree together</a:t>
            </a:r>
            <a:r>
              <a:rPr lang="en-GB" sz="2400" dirty="0"/>
              <a:t> a target that the trainee will work on the following week (see PEERS goals) </a:t>
            </a:r>
          </a:p>
          <a:p>
            <a:endParaRPr lang="en-GB" dirty="0"/>
          </a:p>
        </p:txBody>
      </p:sp>
      <p:pic>
        <p:nvPicPr>
          <p:cNvPr id="5" name="Picture 4">
            <a:extLst>
              <a:ext uri="{FF2B5EF4-FFF2-40B4-BE49-F238E27FC236}">
                <a16:creationId xmlns:a16="http://schemas.microsoft.com/office/drawing/2014/main" id="{0B6C068C-08B5-47E6-8C03-5D57C6275237}"/>
              </a:ext>
            </a:extLst>
          </p:cNvPr>
          <p:cNvPicPr>
            <a:picLocks noChangeAspect="1"/>
          </p:cNvPicPr>
          <p:nvPr/>
        </p:nvPicPr>
        <p:blipFill>
          <a:blip r:embed="rId3"/>
          <a:stretch>
            <a:fillRect/>
          </a:stretch>
        </p:blipFill>
        <p:spPr>
          <a:xfrm>
            <a:off x="7677748" y="351008"/>
            <a:ext cx="4327971" cy="5857405"/>
          </a:xfrm>
          <a:prstGeom prst="rect">
            <a:avLst/>
          </a:prstGeom>
        </p:spPr>
      </p:pic>
      <p:sp>
        <p:nvSpPr>
          <p:cNvPr id="2" name="Title 1">
            <a:extLst>
              <a:ext uri="{FF2B5EF4-FFF2-40B4-BE49-F238E27FC236}">
                <a16:creationId xmlns:a16="http://schemas.microsoft.com/office/drawing/2014/main" id="{24DBCFEC-D983-4D3C-8172-A5C6521F5677}"/>
              </a:ext>
            </a:extLst>
          </p:cNvPr>
          <p:cNvSpPr>
            <a:spLocks noGrp="1"/>
          </p:cNvSpPr>
          <p:nvPr>
            <p:ph type="title"/>
          </p:nvPr>
        </p:nvSpPr>
        <p:spPr>
          <a:xfrm>
            <a:off x="9885276" y="1079181"/>
            <a:ext cx="2024666" cy="679004"/>
          </a:xfrm>
        </p:spPr>
        <p:txBody>
          <a:bodyPr>
            <a:normAutofit/>
          </a:bodyPr>
          <a:lstStyle/>
          <a:p>
            <a:r>
              <a:rPr lang="en-GB" b="1" dirty="0">
                <a:solidFill>
                  <a:schemeClr val="accent1">
                    <a:lumMod val="75000"/>
                  </a:schemeClr>
                </a:solidFill>
              </a:rPr>
              <a:t>Page 2</a:t>
            </a:r>
          </a:p>
        </p:txBody>
      </p:sp>
    </p:spTree>
    <p:extLst>
      <p:ext uri="{BB962C8B-B14F-4D97-AF65-F5344CB8AC3E}">
        <p14:creationId xmlns:p14="http://schemas.microsoft.com/office/powerpoint/2010/main" val="27091854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12738"/>
            <a:ext cx="4983480" cy="930275"/>
          </a:xfrm>
        </p:spPr>
        <p:txBody>
          <a:bodyPr>
            <a:normAutofit fontScale="90000"/>
          </a:bodyPr>
          <a:lstStyle/>
          <a:p>
            <a:r>
              <a:rPr lang="en-GB" sz="4000" b="1" dirty="0">
                <a:solidFill>
                  <a:schemeClr val="accent4">
                    <a:lumMod val="75000"/>
                  </a:schemeClr>
                </a:solidFill>
                <a:effectLst>
                  <a:outerShdw blurRad="38100" dist="38100" dir="2700000" algn="tl">
                    <a:srgbClr val="000000">
                      <a:alpha val="43137"/>
                    </a:srgbClr>
                  </a:outerShdw>
                </a:effectLst>
              </a:rPr>
              <a:t>PEERS Goals/Targets  </a:t>
            </a:r>
          </a:p>
        </p:txBody>
      </p:sp>
      <p:sp>
        <p:nvSpPr>
          <p:cNvPr id="3" name="Content Placeholder 2"/>
          <p:cNvSpPr>
            <a:spLocks noGrp="1"/>
          </p:cNvSpPr>
          <p:nvPr>
            <p:ph idx="1"/>
          </p:nvPr>
        </p:nvSpPr>
        <p:spPr>
          <a:xfrm>
            <a:off x="481584" y="1295400"/>
            <a:ext cx="11228832" cy="5288280"/>
          </a:xfrm>
          <a:solidFill>
            <a:schemeClr val="tx2">
              <a:lumMod val="20000"/>
              <a:lumOff val="80000"/>
            </a:schemeClr>
          </a:solidFill>
        </p:spPr>
        <p:txBody>
          <a:bodyPr>
            <a:noAutofit/>
          </a:bodyPr>
          <a:lstStyle/>
          <a:p>
            <a:pPr marL="0" indent="0">
              <a:lnSpc>
                <a:spcPct val="150000"/>
              </a:lnSpc>
              <a:buNone/>
            </a:pPr>
            <a:r>
              <a:rPr lang="en-GB" sz="3000" b="1" dirty="0">
                <a:solidFill>
                  <a:schemeClr val="accent1">
                    <a:lumMod val="75000"/>
                  </a:schemeClr>
                </a:solidFill>
              </a:rPr>
              <a:t>P</a:t>
            </a:r>
            <a:r>
              <a:rPr lang="en-GB" sz="3000" dirty="0">
                <a:solidFill>
                  <a:schemeClr val="accent4">
                    <a:lumMod val="75000"/>
                  </a:schemeClr>
                </a:solidFill>
              </a:rPr>
              <a:t>owerful: </a:t>
            </a:r>
            <a:r>
              <a:rPr lang="en-GB" sz="3000" dirty="0"/>
              <a:t>makes a big difference in children’s lives </a:t>
            </a:r>
          </a:p>
          <a:p>
            <a:pPr marL="0" indent="0">
              <a:lnSpc>
                <a:spcPct val="150000"/>
              </a:lnSpc>
              <a:buNone/>
            </a:pPr>
            <a:r>
              <a:rPr lang="en-GB" sz="3000" b="1" dirty="0">
                <a:solidFill>
                  <a:schemeClr val="accent1">
                    <a:lumMod val="75000"/>
                  </a:schemeClr>
                </a:solidFill>
              </a:rPr>
              <a:t>E</a:t>
            </a:r>
            <a:r>
              <a:rPr lang="en-GB" sz="3000" dirty="0">
                <a:solidFill>
                  <a:schemeClr val="accent4">
                    <a:lumMod val="75000"/>
                  </a:schemeClr>
                </a:solidFill>
              </a:rPr>
              <a:t>asy</a:t>
            </a:r>
            <a:r>
              <a:rPr lang="en-GB" sz="3000" dirty="0"/>
              <a:t>: simple, clear and easy to understand </a:t>
            </a:r>
          </a:p>
          <a:p>
            <a:pPr marL="0" indent="0">
              <a:lnSpc>
                <a:spcPct val="150000"/>
              </a:lnSpc>
              <a:buNone/>
            </a:pPr>
            <a:r>
              <a:rPr lang="en-GB" sz="3000" b="1" dirty="0">
                <a:solidFill>
                  <a:schemeClr val="accent1">
                    <a:lumMod val="75000"/>
                  </a:schemeClr>
                </a:solidFill>
              </a:rPr>
              <a:t>E</a:t>
            </a:r>
            <a:r>
              <a:rPr lang="en-GB" sz="3000" dirty="0">
                <a:solidFill>
                  <a:schemeClr val="accent4">
                    <a:lumMod val="75000"/>
                  </a:schemeClr>
                </a:solidFill>
              </a:rPr>
              <a:t>motionally Compelling</a:t>
            </a:r>
            <a:r>
              <a:rPr lang="en-GB" sz="3000" dirty="0"/>
              <a:t>: Matters a lots to the teacher</a:t>
            </a:r>
          </a:p>
          <a:p>
            <a:pPr marL="0" indent="0">
              <a:lnSpc>
                <a:spcPct val="150000"/>
              </a:lnSpc>
              <a:buNone/>
            </a:pPr>
            <a:r>
              <a:rPr lang="en-GB" sz="3000" b="1" dirty="0">
                <a:solidFill>
                  <a:schemeClr val="accent1">
                    <a:lumMod val="75000"/>
                  </a:schemeClr>
                </a:solidFill>
              </a:rPr>
              <a:t>R</a:t>
            </a:r>
            <a:r>
              <a:rPr lang="en-GB" sz="3000" dirty="0">
                <a:solidFill>
                  <a:schemeClr val="accent4">
                    <a:lumMod val="75000"/>
                  </a:schemeClr>
                </a:solidFill>
              </a:rPr>
              <a:t>eachable</a:t>
            </a:r>
            <a:r>
              <a:rPr lang="en-GB" sz="3000" dirty="0"/>
              <a:t>: Identifies a measureable outcome and strategy</a:t>
            </a:r>
          </a:p>
          <a:p>
            <a:pPr marL="0" indent="0">
              <a:lnSpc>
                <a:spcPct val="150000"/>
              </a:lnSpc>
              <a:buNone/>
            </a:pPr>
            <a:r>
              <a:rPr lang="en-GB" sz="3000" b="1" dirty="0">
                <a:solidFill>
                  <a:schemeClr val="accent1">
                    <a:lumMod val="75000"/>
                  </a:schemeClr>
                </a:solidFill>
              </a:rPr>
              <a:t>S</a:t>
            </a:r>
            <a:r>
              <a:rPr lang="en-GB" sz="3000" dirty="0">
                <a:solidFill>
                  <a:schemeClr val="accent4">
                    <a:lumMod val="75000"/>
                  </a:schemeClr>
                </a:solidFill>
              </a:rPr>
              <a:t>tudent-focused</a:t>
            </a:r>
            <a:r>
              <a:rPr lang="en-GB" sz="3000" dirty="0"/>
              <a:t>: Addresses a student achievement, behaviour or attitude outcome. </a:t>
            </a:r>
          </a:p>
        </p:txBody>
      </p:sp>
    </p:spTree>
    <p:extLst>
      <p:ext uri="{BB962C8B-B14F-4D97-AF65-F5344CB8AC3E}">
        <p14:creationId xmlns:p14="http://schemas.microsoft.com/office/powerpoint/2010/main" val="21221239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680B19-2C61-F644-B355-D2AD6A6A27DD}"/>
              </a:ext>
            </a:extLst>
          </p:cNvPr>
          <p:cNvSpPr>
            <a:spLocks noGrp="1"/>
          </p:cNvSpPr>
          <p:nvPr>
            <p:ph type="title"/>
          </p:nvPr>
        </p:nvSpPr>
        <p:spPr>
          <a:xfrm>
            <a:off x="1569720" y="1615896"/>
            <a:ext cx="9508171" cy="1468800"/>
          </a:xfrm>
        </p:spPr>
        <p:txBody>
          <a:bodyPr>
            <a:normAutofit/>
          </a:bodyPr>
          <a:lstStyle/>
          <a:p>
            <a:pPr algn="ctr"/>
            <a:r>
              <a:rPr lang="en-GB" sz="4400" b="1" dirty="0">
                <a:solidFill>
                  <a:schemeClr val="accent1">
                    <a:lumMod val="75000"/>
                  </a:schemeClr>
                </a:solidFill>
              </a:rPr>
              <a:t>Collaborative Review document (CRD)</a:t>
            </a:r>
          </a:p>
        </p:txBody>
      </p:sp>
      <p:sp>
        <p:nvSpPr>
          <p:cNvPr id="6" name="TextBox 5">
            <a:extLst>
              <a:ext uri="{FF2B5EF4-FFF2-40B4-BE49-F238E27FC236}">
                <a16:creationId xmlns:a16="http://schemas.microsoft.com/office/drawing/2014/main" id="{48507F53-BEB4-4BC7-BD9F-3E5195B08500}"/>
              </a:ext>
            </a:extLst>
          </p:cNvPr>
          <p:cNvSpPr txBox="1"/>
          <p:nvPr/>
        </p:nvSpPr>
        <p:spPr>
          <a:xfrm>
            <a:off x="1692550" y="4139214"/>
            <a:ext cx="8806900" cy="830997"/>
          </a:xfrm>
          <a:prstGeom prst="rect">
            <a:avLst/>
          </a:prstGeom>
          <a:noFill/>
        </p:spPr>
        <p:txBody>
          <a:bodyPr wrap="square" rtlCol="0">
            <a:spAutoFit/>
          </a:bodyPr>
          <a:lstStyle/>
          <a:p>
            <a:r>
              <a:rPr lang="en-GB" b="1" dirty="0">
                <a:solidFill>
                  <a:schemeClr val="accent5">
                    <a:lumMod val="50000"/>
                  </a:schemeClr>
                </a:solidFill>
                <a:latin typeface="+mn-lt"/>
              </a:rPr>
              <a:t>Online Excel document – trainee and mentor has access to a SharePoint folder and will share access rights</a:t>
            </a:r>
          </a:p>
        </p:txBody>
      </p:sp>
    </p:spTree>
    <p:extLst>
      <p:ext uri="{BB962C8B-B14F-4D97-AF65-F5344CB8AC3E}">
        <p14:creationId xmlns:p14="http://schemas.microsoft.com/office/powerpoint/2010/main" val="25915016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DDFE1-2CCD-A64C-BCC0-E3804FD9950B}"/>
              </a:ext>
            </a:extLst>
          </p:cNvPr>
          <p:cNvSpPr>
            <a:spLocks noGrp="1"/>
          </p:cNvSpPr>
          <p:nvPr>
            <p:ph type="title"/>
          </p:nvPr>
        </p:nvSpPr>
        <p:spPr>
          <a:xfrm>
            <a:off x="305459" y="180235"/>
            <a:ext cx="10515600" cy="979581"/>
          </a:xfrm>
        </p:spPr>
        <p:txBody>
          <a:bodyPr/>
          <a:lstStyle/>
          <a:p>
            <a:r>
              <a:rPr lang="en-GB" dirty="0"/>
              <a:t>Introduction</a:t>
            </a:r>
          </a:p>
        </p:txBody>
      </p:sp>
      <p:pic>
        <p:nvPicPr>
          <p:cNvPr id="5" name="Picture 4" descr="Table&#10;&#10;Description automatically generated">
            <a:extLst>
              <a:ext uri="{FF2B5EF4-FFF2-40B4-BE49-F238E27FC236}">
                <a16:creationId xmlns:a16="http://schemas.microsoft.com/office/drawing/2014/main" id="{41315179-FC21-4990-B376-F8AFB115A790}"/>
              </a:ext>
            </a:extLst>
          </p:cNvPr>
          <p:cNvPicPr>
            <a:picLocks noChangeAspect="1"/>
          </p:cNvPicPr>
          <p:nvPr/>
        </p:nvPicPr>
        <p:blipFill>
          <a:blip r:embed="rId3"/>
          <a:stretch>
            <a:fillRect/>
          </a:stretch>
        </p:blipFill>
        <p:spPr>
          <a:xfrm>
            <a:off x="1621661" y="775917"/>
            <a:ext cx="10021699" cy="5306165"/>
          </a:xfrm>
          <a:custGeom>
            <a:avLst/>
            <a:gdLst>
              <a:gd name="connsiteX0" fmla="*/ 0 w 10021699"/>
              <a:gd name="connsiteY0" fmla="*/ 0 h 5306165"/>
              <a:gd name="connsiteX1" fmla="*/ 689729 w 10021699"/>
              <a:gd name="connsiteY1" fmla="*/ 0 h 5306165"/>
              <a:gd name="connsiteX2" fmla="*/ 1179023 w 10021699"/>
              <a:gd name="connsiteY2" fmla="*/ 0 h 5306165"/>
              <a:gd name="connsiteX3" fmla="*/ 1568101 w 10021699"/>
              <a:gd name="connsiteY3" fmla="*/ 0 h 5306165"/>
              <a:gd name="connsiteX4" fmla="*/ 1957179 w 10021699"/>
              <a:gd name="connsiteY4" fmla="*/ 0 h 5306165"/>
              <a:gd name="connsiteX5" fmla="*/ 2546691 w 10021699"/>
              <a:gd name="connsiteY5" fmla="*/ 0 h 5306165"/>
              <a:gd name="connsiteX6" fmla="*/ 2935768 w 10021699"/>
              <a:gd name="connsiteY6" fmla="*/ 0 h 5306165"/>
              <a:gd name="connsiteX7" fmla="*/ 3224629 w 10021699"/>
              <a:gd name="connsiteY7" fmla="*/ 0 h 5306165"/>
              <a:gd name="connsiteX8" fmla="*/ 3513490 w 10021699"/>
              <a:gd name="connsiteY8" fmla="*/ 0 h 5306165"/>
              <a:gd name="connsiteX9" fmla="*/ 4103001 w 10021699"/>
              <a:gd name="connsiteY9" fmla="*/ 0 h 5306165"/>
              <a:gd name="connsiteX10" fmla="*/ 4592296 w 10021699"/>
              <a:gd name="connsiteY10" fmla="*/ 0 h 5306165"/>
              <a:gd name="connsiteX11" fmla="*/ 5382242 w 10021699"/>
              <a:gd name="connsiteY11" fmla="*/ 0 h 5306165"/>
              <a:gd name="connsiteX12" fmla="*/ 5871537 w 10021699"/>
              <a:gd name="connsiteY12" fmla="*/ 0 h 5306165"/>
              <a:gd name="connsiteX13" fmla="*/ 6260614 w 10021699"/>
              <a:gd name="connsiteY13" fmla="*/ 0 h 5306165"/>
              <a:gd name="connsiteX14" fmla="*/ 6549475 w 10021699"/>
              <a:gd name="connsiteY14" fmla="*/ 0 h 5306165"/>
              <a:gd name="connsiteX15" fmla="*/ 7138987 w 10021699"/>
              <a:gd name="connsiteY15" fmla="*/ 0 h 5306165"/>
              <a:gd name="connsiteX16" fmla="*/ 7528064 w 10021699"/>
              <a:gd name="connsiteY16" fmla="*/ 0 h 5306165"/>
              <a:gd name="connsiteX17" fmla="*/ 7816925 w 10021699"/>
              <a:gd name="connsiteY17" fmla="*/ 0 h 5306165"/>
              <a:gd name="connsiteX18" fmla="*/ 8506654 w 10021699"/>
              <a:gd name="connsiteY18" fmla="*/ 0 h 5306165"/>
              <a:gd name="connsiteX19" fmla="*/ 9096166 w 10021699"/>
              <a:gd name="connsiteY19" fmla="*/ 0 h 5306165"/>
              <a:gd name="connsiteX20" fmla="*/ 9385026 w 10021699"/>
              <a:gd name="connsiteY20" fmla="*/ 0 h 5306165"/>
              <a:gd name="connsiteX21" fmla="*/ 10021699 w 10021699"/>
              <a:gd name="connsiteY21" fmla="*/ 0 h 5306165"/>
              <a:gd name="connsiteX22" fmla="*/ 10021699 w 10021699"/>
              <a:gd name="connsiteY22" fmla="*/ 589574 h 5306165"/>
              <a:gd name="connsiteX23" fmla="*/ 10021699 w 10021699"/>
              <a:gd name="connsiteY23" fmla="*/ 1073024 h 5306165"/>
              <a:gd name="connsiteX24" fmla="*/ 10021699 w 10021699"/>
              <a:gd name="connsiteY24" fmla="*/ 1662598 h 5306165"/>
              <a:gd name="connsiteX25" fmla="*/ 10021699 w 10021699"/>
              <a:gd name="connsiteY25" fmla="*/ 2305234 h 5306165"/>
              <a:gd name="connsiteX26" fmla="*/ 10021699 w 10021699"/>
              <a:gd name="connsiteY26" fmla="*/ 2894808 h 5306165"/>
              <a:gd name="connsiteX27" fmla="*/ 10021699 w 10021699"/>
              <a:gd name="connsiteY27" fmla="*/ 3484382 h 5306165"/>
              <a:gd name="connsiteX28" fmla="*/ 10021699 w 10021699"/>
              <a:gd name="connsiteY28" fmla="*/ 4073956 h 5306165"/>
              <a:gd name="connsiteX29" fmla="*/ 10021699 w 10021699"/>
              <a:gd name="connsiteY29" fmla="*/ 4716591 h 5306165"/>
              <a:gd name="connsiteX30" fmla="*/ 10021699 w 10021699"/>
              <a:gd name="connsiteY30" fmla="*/ 5306165 h 5306165"/>
              <a:gd name="connsiteX31" fmla="*/ 9432187 w 10021699"/>
              <a:gd name="connsiteY31" fmla="*/ 5306165 h 5306165"/>
              <a:gd name="connsiteX32" fmla="*/ 9043110 w 10021699"/>
              <a:gd name="connsiteY32" fmla="*/ 5306165 h 5306165"/>
              <a:gd name="connsiteX33" fmla="*/ 8253164 w 10021699"/>
              <a:gd name="connsiteY33" fmla="*/ 5306165 h 5306165"/>
              <a:gd name="connsiteX34" fmla="*/ 7563435 w 10021699"/>
              <a:gd name="connsiteY34" fmla="*/ 5306165 h 5306165"/>
              <a:gd name="connsiteX35" fmla="*/ 6873706 w 10021699"/>
              <a:gd name="connsiteY35" fmla="*/ 5306165 h 5306165"/>
              <a:gd name="connsiteX36" fmla="*/ 6484629 w 10021699"/>
              <a:gd name="connsiteY36" fmla="*/ 5306165 h 5306165"/>
              <a:gd name="connsiteX37" fmla="*/ 5995334 w 10021699"/>
              <a:gd name="connsiteY37" fmla="*/ 5306165 h 5306165"/>
              <a:gd name="connsiteX38" fmla="*/ 5606256 w 10021699"/>
              <a:gd name="connsiteY38" fmla="*/ 5306165 h 5306165"/>
              <a:gd name="connsiteX39" fmla="*/ 5217179 w 10021699"/>
              <a:gd name="connsiteY39" fmla="*/ 5306165 h 5306165"/>
              <a:gd name="connsiteX40" fmla="*/ 4727884 w 10021699"/>
              <a:gd name="connsiteY40" fmla="*/ 5306165 h 5306165"/>
              <a:gd name="connsiteX41" fmla="*/ 4238589 w 10021699"/>
              <a:gd name="connsiteY41" fmla="*/ 5306165 h 5306165"/>
              <a:gd name="connsiteX42" fmla="*/ 3949728 w 10021699"/>
              <a:gd name="connsiteY42" fmla="*/ 5306165 h 5306165"/>
              <a:gd name="connsiteX43" fmla="*/ 3159783 w 10021699"/>
              <a:gd name="connsiteY43" fmla="*/ 5306165 h 5306165"/>
              <a:gd name="connsiteX44" fmla="*/ 2670488 w 10021699"/>
              <a:gd name="connsiteY44" fmla="*/ 5306165 h 5306165"/>
              <a:gd name="connsiteX45" fmla="*/ 1980759 w 10021699"/>
              <a:gd name="connsiteY45" fmla="*/ 5306165 h 5306165"/>
              <a:gd name="connsiteX46" fmla="*/ 1591682 w 10021699"/>
              <a:gd name="connsiteY46" fmla="*/ 5306165 h 5306165"/>
              <a:gd name="connsiteX47" fmla="*/ 1102387 w 10021699"/>
              <a:gd name="connsiteY47" fmla="*/ 5306165 h 5306165"/>
              <a:gd name="connsiteX48" fmla="*/ 613092 w 10021699"/>
              <a:gd name="connsiteY48" fmla="*/ 5306165 h 5306165"/>
              <a:gd name="connsiteX49" fmla="*/ 0 w 10021699"/>
              <a:gd name="connsiteY49" fmla="*/ 5306165 h 5306165"/>
              <a:gd name="connsiteX50" fmla="*/ 0 w 10021699"/>
              <a:gd name="connsiteY50" fmla="*/ 4822714 h 5306165"/>
              <a:gd name="connsiteX51" fmla="*/ 0 w 10021699"/>
              <a:gd name="connsiteY51" fmla="*/ 4392325 h 5306165"/>
              <a:gd name="connsiteX52" fmla="*/ 0 w 10021699"/>
              <a:gd name="connsiteY52" fmla="*/ 3961937 h 5306165"/>
              <a:gd name="connsiteX53" fmla="*/ 0 w 10021699"/>
              <a:gd name="connsiteY53" fmla="*/ 3319301 h 5306165"/>
              <a:gd name="connsiteX54" fmla="*/ 0 w 10021699"/>
              <a:gd name="connsiteY54" fmla="*/ 2729727 h 5306165"/>
              <a:gd name="connsiteX55" fmla="*/ 0 w 10021699"/>
              <a:gd name="connsiteY55" fmla="*/ 2087092 h 5306165"/>
              <a:gd name="connsiteX56" fmla="*/ 0 w 10021699"/>
              <a:gd name="connsiteY56" fmla="*/ 1444456 h 5306165"/>
              <a:gd name="connsiteX57" fmla="*/ 0 w 10021699"/>
              <a:gd name="connsiteY57" fmla="*/ 907944 h 5306165"/>
              <a:gd name="connsiteX58" fmla="*/ 0 w 10021699"/>
              <a:gd name="connsiteY58" fmla="*/ 0 h 530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021699" h="5306165" fill="none" extrusionOk="0">
                <a:moveTo>
                  <a:pt x="0" y="0"/>
                </a:moveTo>
                <a:cubicBezTo>
                  <a:pt x="179699" y="-61699"/>
                  <a:pt x="346822" y="7992"/>
                  <a:pt x="689729" y="0"/>
                </a:cubicBezTo>
                <a:cubicBezTo>
                  <a:pt x="1032636" y="-7992"/>
                  <a:pt x="1027986" y="37602"/>
                  <a:pt x="1179023" y="0"/>
                </a:cubicBezTo>
                <a:cubicBezTo>
                  <a:pt x="1330060" y="-37602"/>
                  <a:pt x="1412969" y="28572"/>
                  <a:pt x="1568101" y="0"/>
                </a:cubicBezTo>
                <a:cubicBezTo>
                  <a:pt x="1723233" y="-28572"/>
                  <a:pt x="1816958" y="7704"/>
                  <a:pt x="1957179" y="0"/>
                </a:cubicBezTo>
                <a:cubicBezTo>
                  <a:pt x="2097400" y="-7704"/>
                  <a:pt x="2320072" y="36435"/>
                  <a:pt x="2546691" y="0"/>
                </a:cubicBezTo>
                <a:cubicBezTo>
                  <a:pt x="2773310" y="-36435"/>
                  <a:pt x="2761325" y="4895"/>
                  <a:pt x="2935768" y="0"/>
                </a:cubicBezTo>
                <a:cubicBezTo>
                  <a:pt x="3110211" y="-4895"/>
                  <a:pt x="3107652" y="31837"/>
                  <a:pt x="3224629" y="0"/>
                </a:cubicBezTo>
                <a:cubicBezTo>
                  <a:pt x="3341606" y="-31837"/>
                  <a:pt x="3384569" y="28477"/>
                  <a:pt x="3513490" y="0"/>
                </a:cubicBezTo>
                <a:cubicBezTo>
                  <a:pt x="3642411" y="-28477"/>
                  <a:pt x="3872097" y="61734"/>
                  <a:pt x="4103001" y="0"/>
                </a:cubicBezTo>
                <a:cubicBezTo>
                  <a:pt x="4333905" y="-61734"/>
                  <a:pt x="4419470" y="25004"/>
                  <a:pt x="4592296" y="0"/>
                </a:cubicBezTo>
                <a:cubicBezTo>
                  <a:pt x="4765122" y="-25004"/>
                  <a:pt x="5127081" y="15356"/>
                  <a:pt x="5382242" y="0"/>
                </a:cubicBezTo>
                <a:cubicBezTo>
                  <a:pt x="5637403" y="-15356"/>
                  <a:pt x="5651669" y="15842"/>
                  <a:pt x="5871537" y="0"/>
                </a:cubicBezTo>
                <a:cubicBezTo>
                  <a:pt x="6091405" y="-15842"/>
                  <a:pt x="6168040" y="46264"/>
                  <a:pt x="6260614" y="0"/>
                </a:cubicBezTo>
                <a:cubicBezTo>
                  <a:pt x="6353188" y="-46264"/>
                  <a:pt x="6461441" y="7069"/>
                  <a:pt x="6549475" y="0"/>
                </a:cubicBezTo>
                <a:cubicBezTo>
                  <a:pt x="6637509" y="-7069"/>
                  <a:pt x="6939925" y="66272"/>
                  <a:pt x="7138987" y="0"/>
                </a:cubicBezTo>
                <a:cubicBezTo>
                  <a:pt x="7338049" y="-66272"/>
                  <a:pt x="7341489" y="29726"/>
                  <a:pt x="7528064" y="0"/>
                </a:cubicBezTo>
                <a:cubicBezTo>
                  <a:pt x="7714639" y="-29726"/>
                  <a:pt x="7699408" y="29038"/>
                  <a:pt x="7816925" y="0"/>
                </a:cubicBezTo>
                <a:cubicBezTo>
                  <a:pt x="7934442" y="-29038"/>
                  <a:pt x="8308202" y="12154"/>
                  <a:pt x="8506654" y="0"/>
                </a:cubicBezTo>
                <a:cubicBezTo>
                  <a:pt x="8705106" y="-12154"/>
                  <a:pt x="8883847" y="28627"/>
                  <a:pt x="9096166" y="0"/>
                </a:cubicBezTo>
                <a:cubicBezTo>
                  <a:pt x="9308485" y="-28627"/>
                  <a:pt x="9284123" y="2860"/>
                  <a:pt x="9385026" y="0"/>
                </a:cubicBezTo>
                <a:cubicBezTo>
                  <a:pt x="9485929" y="-2860"/>
                  <a:pt x="9852361" y="54753"/>
                  <a:pt x="10021699" y="0"/>
                </a:cubicBezTo>
                <a:cubicBezTo>
                  <a:pt x="10052606" y="136635"/>
                  <a:pt x="9973751" y="370147"/>
                  <a:pt x="10021699" y="589574"/>
                </a:cubicBezTo>
                <a:cubicBezTo>
                  <a:pt x="10069647" y="809001"/>
                  <a:pt x="9976130" y="950968"/>
                  <a:pt x="10021699" y="1073024"/>
                </a:cubicBezTo>
                <a:cubicBezTo>
                  <a:pt x="10067268" y="1195080"/>
                  <a:pt x="9980648" y="1487700"/>
                  <a:pt x="10021699" y="1662598"/>
                </a:cubicBezTo>
                <a:cubicBezTo>
                  <a:pt x="10062750" y="1837496"/>
                  <a:pt x="9994371" y="2149573"/>
                  <a:pt x="10021699" y="2305234"/>
                </a:cubicBezTo>
                <a:cubicBezTo>
                  <a:pt x="10049027" y="2460895"/>
                  <a:pt x="9989128" y="2669846"/>
                  <a:pt x="10021699" y="2894808"/>
                </a:cubicBezTo>
                <a:cubicBezTo>
                  <a:pt x="10054270" y="3119770"/>
                  <a:pt x="10011442" y="3350308"/>
                  <a:pt x="10021699" y="3484382"/>
                </a:cubicBezTo>
                <a:cubicBezTo>
                  <a:pt x="10031956" y="3618456"/>
                  <a:pt x="9964157" y="3947895"/>
                  <a:pt x="10021699" y="4073956"/>
                </a:cubicBezTo>
                <a:cubicBezTo>
                  <a:pt x="10079241" y="4200017"/>
                  <a:pt x="9977239" y="4440837"/>
                  <a:pt x="10021699" y="4716591"/>
                </a:cubicBezTo>
                <a:cubicBezTo>
                  <a:pt x="10066159" y="4992345"/>
                  <a:pt x="9986314" y="5113939"/>
                  <a:pt x="10021699" y="5306165"/>
                </a:cubicBezTo>
                <a:cubicBezTo>
                  <a:pt x="9867580" y="5372243"/>
                  <a:pt x="9615680" y="5265992"/>
                  <a:pt x="9432187" y="5306165"/>
                </a:cubicBezTo>
                <a:cubicBezTo>
                  <a:pt x="9248694" y="5346338"/>
                  <a:pt x="9233887" y="5305902"/>
                  <a:pt x="9043110" y="5306165"/>
                </a:cubicBezTo>
                <a:cubicBezTo>
                  <a:pt x="8852333" y="5306428"/>
                  <a:pt x="8606425" y="5229881"/>
                  <a:pt x="8253164" y="5306165"/>
                </a:cubicBezTo>
                <a:cubicBezTo>
                  <a:pt x="7899903" y="5382449"/>
                  <a:pt x="7758020" y="5279796"/>
                  <a:pt x="7563435" y="5306165"/>
                </a:cubicBezTo>
                <a:cubicBezTo>
                  <a:pt x="7368850" y="5332534"/>
                  <a:pt x="7081286" y="5266404"/>
                  <a:pt x="6873706" y="5306165"/>
                </a:cubicBezTo>
                <a:cubicBezTo>
                  <a:pt x="6666126" y="5345926"/>
                  <a:pt x="6610770" y="5300737"/>
                  <a:pt x="6484629" y="5306165"/>
                </a:cubicBezTo>
                <a:cubicBezTo>
                  <a:pt x="6358488" y="5311593"/>
                  <a:pt x="6123286" y="5287305"/>
                  <a:pt x="5995334" y="5306165"/>
                </a:cubicBezTo>
                <a:cubicBezTo>
                  <a:pt x="5867383" y="5325025"/>
                  <a:pt x="5776419" y="5269437"/>
                  <a:pt x="5606256" y="5306165"/>
                </a:cubicBezTo>
                <a:cubicBezTo>
                  <a:pt x="5436093" y="5342893"/>
                  <a:pt x="5339219" y="5278612"/>
                  <a:pt x="5217179" y="5306165"/>
                </a:cubicBezTo>
                <a:cubicBezTo>
                  <a:pt x="5095139" y="5333718"/>
                  <a:pt x="4952219" y="5305588"/>
                  <a:pt x="4727884" y="5306165"/>
                </a:cubicBezTo>
                <a:cubicBezTo>
                  <a:pt x="4503549" y="5306742"/>
                  <a:pt x="4341086" y="5255454"/>
                  <a:pt x="4238589" y="5306165"/>
                </a:cubicBezTo>
                <a:cubicBezTo>
                  <a:pt x="4136093" y="5356876"/>
                  <a:pt x="4065096" y="5282488"/>
                  <a:pt x="3949728" y="5306165"/>
                </a:cubicBezTo>
                <a:cubicBezTo>
                  <a:pt x="3834360" y="5329842"/>
                  <a:pt x="3478930" y="5273426"/>
                  <a:pt x="3159783" y="5306165"/>
                </a:cubicBezTo>
                <a:cubicBezTo>
                  <a:pt x="2840637" y="5338904"/>
                  <a:pt x="2791685" y="5284503"/>
                  <a:pt x="2670488" y="5306165"/>
                </a:cubicBezTo>
                <a:cubicBezTo>
                  <a:pt x="2549292" y="5327827"/>
                  <a:pt x="2125224" y="5263827"/>
                  <a:pt x="1980759" y="5306165"/>
                </a:cubicBezTo>
                <a:cubicBezTo>
                  <a:pt x="1836294" y="5348503"/>
                  <a:pt x="1763050" y="5280187"/>
                  <a:pt x="1591682" y="5306165"/>
                </a:cubicBezTo>
                <a:cubicBezTo>
                  <a:pt x="1420314" y="5332143"/>
                  <a:pt x="1339499" y="5256381"/>
                  <a:pt x="1102387" y="5306165"/>
                </a:cubicBezTo>
                <a:cubicBezTo>
                  <a:pt x="865276" y="5355949"/>
                  <a:pt x="719255" y="5256583"/>
                  <a:pt x="613092" y="5306165"/>
                </a:cubicBezTo>
                <a:cubicBezTo>
                  <a:pt x="506929" y="5355747"/>
                  <a:pt x="175566" y="5279148"/>
                  <a:pt x="0" y="5306165"/>
                </a:cubicBezTo>
                <a:cubicBezTo>
                  <a:pt x="-35487" y="5072919"/>
                  <a:pt x="1578" y="4941563"/>
                  <a:pt x="0" y="4822714"/>
                </a:cubicBezTo>
                <a:cubicBezTo>
                  <a:pt x="-1578" y="4703865"/>
                  <a:pt x="40110" y="4501114"/>
                  <a:pt x="0" y="4392325"/>
                </a:cubicBezTo>
                <a:cubicBezTo>
                  <a:pt x="-40110" y="4283536"/>
                  <a:pt x="9342" y="4174865"/>
                  <a:pt x="0" y="3961937"/>
                </a:cubicBezTo>
                <a:cubicBezTo>
                  <a:pt x="-9342" y="3749009"/>
                  <a:pt x="51063" y="3546771"/>
                  <a:pt x="0" y="3319301"/>
                </a:cubicBezTo>
                <a:cubicBezTo>
                  <a:pt x="-51063" y="3091831"/>
                  <a:pt x="66316" y="2923327"/>
                  <a:pt x="0" y="2729727"/>
                </a:cubicBezTo>
                <a:cubicBezTo>
                  <a:pt x="-66316" y="2536127"/>
                  <a:pt x="16111" y="2290808"/>
                  <a:pt x="0" y="2087092"/>
                </a:cubicBezTo>
                <a:cubicBezTo>
                  <a:pt x="-16111" y="1883377"/>
                  <a:pt x="63595" y="1739934"/>
                  <a:pt x="0" y="1444456"/>
                </a:cubicBezTo>
                <a:cubicBezTo>
                  <a:pt x="-63595" y="1148978"/>
                  <a:pt x="62763" y="1129714"/>
                  <a:pt x="0" y="907944"/>
                </a:cubicBezTo>
                <a:cubicBezTo>
                  <a:pt x="-62763" y="686174"/>
                  <a:pt x="73423" y="345833"/>
                  <a:pt x="0" y="0"/>
                </a:cubicBezTo>
                <a:close/>
              </a:path>
              <a:path w="10021699" h="5306165" stroke="0" extrusionOk="0">
                <a:moveTo>
                  <a:pt x="0" y="0"/>
                </a:moveTo>
                <a:cubicBezTo>
                  <a:pt x="117350" y="-7099"/>
                  <a:pt x="196577" y="24706"/>
                  <a:pt x="288861" y="0"/>
                </a:cubicBezTo>
                <a:cubicBezTo>
                  <a:pt x="381145" y="-24706"/>
                  <a:pt x="678255" y="47661"/>
                  <a:pt x="878372" y="0"/>
                </a:cubicBezTo>
                <a:cubicBezTo>
                  <a:pt x="1078489" y="-47661"/>
                  <a:pt x="1340674" y="42751"/>
                  <a:pt x="1568101" y="0"/>
                </a:cubicBezTo>
                <a:cubicBezTo>
                  <a:pt x="1795528" y="-42751"/>
                  <a:pt x="1722289" y="25298"/>
                  <a:pt x="1856962" y="0"/>
                </a:cubicBezTo>
                <a:cubicBezTo>
                  <a:pt x="1991635" y="-25298"/>
                  <a:pt x="2133270" y="21471"/>
                  <a:pt x="2246040" y="0"/>
                </a:cubicBezTo>
                <a:cubicBezTo>
                  <a:pt x="2358810" y="-21471"/>
                  <a:pt x="2618990" y="34970"/>
                  <a:pt x="2735334" y="0"/>
                </a:cubicBezTo>
                <a:cubicBezTo>
                  <a:pt x="2851678" y="-34970"/>
                  <a:pt x="3188511" y="43435"/>
                  <a:pt x="3425063" y="0"/>
                </a:cubicBezTo>
                <a:cubicBezTo>
                  <a:pt x="3661615" y="-43435"/>
                  <a:pt x="3906080" y="76622"/>
                  <a:pt x="4114792" y="0"/>
                </a:cubicBezTo>
                <a:cubicBezTo>
                  <a:pt x="4323504" y="-76622"/>
                  <a:pt x="4414274" y="31457"/>
                  <a:pt x="4604086" y="0"/>
                </a:cubicBezTo>
                <a:cubicBezTo>
                  <a:pt x="4793898" y="-31457"/>
                  <a:pt x="5193627" y="92205"/>
                  <a:pt x="5394032" y="0"/>
                </a:cubicBezTo>
                <a:cubicBezTo>
                  <a:pt x="5594437" y="-92205"/>
                  <a:pt x="5563970" y="10442"/>
                  <a:pt x="5682893" y="0"/>
                </a:cubicBezTo>
                <a:cubicBezTo>
                  <a:pt x="5801816" y="-10442"/>
                  <a:pt x="5963886" y="27880"/>
                  <a:pt x="6172188" y="0"/>
                </a:cubicBezTo>
                <a:cubicBezTo>
                  <a:pt x="6380490" y="-27880"/>
                  <a:pt x="6636423" y="9706"/>
                  <a:pt x="6761699" y="0"/>
                </a:cubicBezTo>
                <a:cubicBezTo>
                  <a:pt x="6886975" y="-9706"/>
                  <a:pt x="7007249" y="1912"/>
                  <a:pt x="7250994" y="0"/>
                </a:cubicBezTo>
                <a:cubicBezTo>
                  <a:pt x="7494739" y="-1912"/>
                  <a:pt x="7670103" y="68984"/>
                  <a:pt x="7840506" y="0"/>
                </a:cubicBezTo>
                <a:cubicBezTo>
                  <a:pt x="8010909" y="-68984"/>
                  <a:pt x="8074598" y="46567"/>
                  <a:pt x="8229583" y="0"/>
                </a:cubicBezTo>
                <a:cubicBezTo>
                  <a:pt x="8384568" y="-46567"/>
                  <a:pt x="8807699" y="29861"/>
                  <a:pt x="9019529" y="0"/>
                </a:cubicBezTo>
                <a:cubicBezTo>
                  <a:pt x="9231359" y="-29861"/>
                  <a:pt x="9596393" y="59237"/>
                  <a:pt x="10021699" y="0"/>
                </a:cubicBezTo>
                <a:cubicBezTo>
                  <a:pt x="10025744" y="315335"/>
                  <a:pt x="9983038" y="401233"/>
                  <a:pt x="10021699" y="695697"/>
                </a:cubicBezTo>
                <a:cubicBezTo>
                  <a:pt x="10060360" y="990161"/>
                  <a:pt x="10012884" y="913929"/>
                  <a:pt x="10021699" y="1126086"/>
                </a:cubicBezTo>
                <a:cubicBezTo>
                  <a:pt x="10030514" y="1338243"/>
                  <a:pt x="10019092" y="1468885"/>
                  <a:pt x="10021699" y="1556475"/>
                </a:cubicBezTo>
                <a:cubicBezTo>
                  <a:pt x="10024306" y="1644065"/>
                  <a:pt x="9988921" y="1864536"/>
                  <a:pt x="10021699" y="2092987"/>
                </a:cubicBezTo>
                <a:cubicBezTo>
                  <a:pt x="10054477" y="2321438"/>
                  <a:pt x="9962969" y="2563769"/>
                  <a:pt x="10021699" y="2735623"/>
                </a:cubicBezTo>
                <a:cubicBezTo>
                  <a:pt x="10080429" y="2907477"/>
                  <a:pt x="10010666" y="3145789"/>
                  <a:pt x="10021699" y="3272135"/>
                </a:cubicBezTo>
                <a:cubicBezTo>
                  <a:pt x="10032732" y="3398481"/>
                  <a:pt x="10013063" y="3622025"/>
                  <a:pt x="10021699" y="3967832"/>
                </a:cubicBezTo>
                <a:cubicBezTo>
                  <a:pt x="10030335" y="4313639"/>
                  <a:pt x="10010745" y="4278838"/>
                  <a:pt x="10021699" y="4398221"/>
                </a:cubicBezTo>
                <a:cubicBezTo>
                  <a:pt x="10032653" y="4517604"/>
                  <a:pt x="9964511" y="4885999"/>
                  <a:pt x="10021699" y="5306165"/>
                </a:cubicBezTo>
                <a:cubicBezTo>
                  <a:pt x="9851961" y="5333369"/>
                  <a:pt x="9510131" y="5294720"/>
                  <a:pt x="9331970" y="5306165"/>
                </a:cubicBezTo>
                <a:cubicBezTo>
                  <a:pt x="9153809" y="5317610"/>
                  <a:pt x="9111480" y="5279648"/>
                  <a:pt x="8942893" y="5306165"/>
                </a:cubicBezTo>
                <a:cubicBezTo>
                  <a:pt x="8774306" y="5332682"/>
                  <a:pt x="8451666" y="5294503"/>
                  <a:pt x="8253164" y="5306165"/>
                </a:cubicBezTo>
                <a:cubicBezTo>
                  <a:pt x="8054662" y="5317827"/>
                  <a:pt x="7942647" y="5292682"/>
                  <a:pt x="7864086" y="5306165"/>
                </a:cubicBezTo>
                <a:cubicBezTo>
                  <a:pt x="7785525" y="5319648"/>
                  <a:pt x="7625513" y="5277028"/>
                  <a:pt x="7475008" y="5306165"/>
                </a:cubicBezTo>
                <a:cubicBezTo>
                  <a:pt x="7324503" y="5335302"/>
                  <a:pt x="7269085" y="5295609"/>
                  <a:pt x="7186148" y="5306165"/>
                </a:cubicBezTo>
                <a:cubicBezTo>
                  <a:pt x="7103211" y="5316721"/>
                  <a:pt x="6759109" y="5225310"/>
                  <a:pt x="6496419" y="5306165"/>
                </a:cubicBezTo>
                <a:cubicBezTo>
                  <a:pt x="6233729" y="5387020"/>
                  <a:pt x="6193817" y="5262821"/>
                  <a:pt x="6107341" y="5306165"/>
                </a:cubicBezTo>
                <a:cubicBezTo>
                  <a:pt x="6020865" y="5349509"/>
                  <a:pt x="5797811" y="5299405"/>
                  <a:pt x="5718264" y="5306165"/>
                </a:cubicBezTo>
                <a:cubicBezTo>
                  <a:pt x="5638717" y="5312925"/>
                  <a:pt x="5407242" y="5301960"/>
                  <a:pt x="5329186" y="5306165"/>
                </a:cubicBezTo>
                <a:cubicBezTo>
                  <a:pt x="5251130" y="5310370"/>
                  <a:pt x="4967937" y="5292071"/>
                  <a:pt x="4639457" y="5306165"/>
                </a:cubicBezTo>
                <a:cubicBezTo>
                  <a:pt x="4310977" y="5320259"/>
                  <a:pt x="4270970" y="5257742"/>
                  <a:pt x="4150162" y="5306165"/>
                </a:cubicBezTo>
                <a:cubicBezTo>
                  <a:pt x="4029355" y="5354588"/>
                  <a:pt x="3566115" y="5281015"/>
                  <a:pt x="3360217" y="5306165"/>
                </a:cubicBezTo>
                <a:cubicBezTo>
                  <a:pt x="3154319" y="5331315"/>
                  <a:pt x="3056303" y="5266646"/>
                  <a:pt x="2971139" y="5306165"/>
                </a:cubicBezTo>
                <a:cubicBezTo>
                  <a:pt x="2885975" y="5345684"/>
                  <a:pt x="2707646" y="5294999"/>
                  <a:pt x="2582061" y="5306165"/>
                </a:cubicBezTo>
                <a:cubicBezTo>
                  <a:pt x="2456476" y="5317331"/>
                  <a:pt x="2314800" y="5274184"/>
                  <a:pt x="2192984" y="5306165"/>
                </a:cubicBezTo>
                <a:cubicBezTo>
                  <a:pt x="2071168" y="5338146"/>
                  <a:pt x="1983973" y="5305955"/>
                  <a:pt x="1803906" y="5306165"/>
                </a:cubicBezTo>
                <a:cubicBezTo>
                  <a:pt x="1623839" y="5306375"/>
                  <a:pt x="1268984" y="5218946"/>
                  <a:pt x="1013960" y="5306165"/>
                </a:cubicBezTo>
                <a:cubicBezTo>
                  <a:pt x="758936" y="5393384"/>
                  <a:pt x="794627" y="5275171"/>
                  <a:pt x="624882" y="5306165"/>
                </a:cubicBezTo>
                <a:cubicBezTo>
                  <a:pt x="455137" y="5337159"/>
                  <a:pt x="131303" y="5237656"/>
                  <a:pt x="0" y="5306165"/>
                </a:cubicBezTo>
                <a:cubicBezTo>
                  <a:pt x="-18113" y="5144810"/>
                  <a:pt x="23899" y="5053142"/>
                  <a:pt x="0" y="4822714"/>
                </a:cubicBezTo>
                <a:cubicBezTo>
                  <a:pt x="-23899" y="4592286"/>
                  <a:pt x="62124" y="4483275"/>
                  <a:pt x="0" y="4233141"/>
                </a:cubicBezTo>
                <a:cubicBezTo>
                  <a:pt x="-62124" y="3983007"/>
                  <a:pt x="23054" y="3745249"/>
                  <a:pt x="0" y="3590505"/>
                </a:cubicBezTo>
                <a:cubicBezTo>
                  <a:pt x="-23054" y="3435761"/>
                  <a:pt x="65697" y="3194175"/>
                  <a:pt x="0" y="3000931"/>
                </a:cubicBezTo>
                <a:cubicBezTo>
                  <a:pt x="-65697" y="2807687"/>
                  <a:pt x="28853" y="2599920"/>
                  <a:pt x="0" y="2464419"/>
                </a:cubicBezTo>
                <a:cubicBezTo>
                  <a:pt x="-28853" y="2328918"/>
                  <a:pt x="67672" y="2145685"/>
                  <a:pt x="0" y="1874845"/>
                </a:cubicBezTo>
                <a:cubicBezTo>
                  <a:pt x="-67672" y="1604005"/>
                  <a:pt x="67751" y="1480093"/>
                  <a:pt x="0" y="1232209"/>
                </a:cubicBezTo>
                <a:cubicBezTo>
                  <a:pt x="-67751" y="984325"/>
                  <a:pt x="65164" y="694246"/>
                  <a:pt x="0" y="536512"/>
                </a:cubicBezTo>
                <a:cubicBezTo>
                  <a:pt x="-65164" y="378778"/>
                  <a:pt x="62798" y="267998"/>
                  <a:pt x="0" y="0"/>
                </a:cubicBezTo>
                <a:close/>
              </a:path>
            </a:pathLst>
          </a:custGeom>
          <a:ln>
            <a:solidFill>
              <a:schemeClr val="tx1"/>
            </a:solidFill>
            <a:extLst>
              <a:ext uri="{C807C97D-BFC1-408E-A445-0C87EB9F89A2}">
                <ask:lineSketchStyleProps xmlns:ask="http://schemas.microsoft.com/office/drawing/2018/sketchyshapes" sd="3071667712">
                  <a:prstGeom prst="rect">
                    <a:avLst/>
                  </a:prstGeom>
                  <ask:type>
                    <ask:lineSketchScribble/>
                  </ask:type>
                </ask:lineSketchStyleProps>
              </a:ext>
            </a:extLst>
          </a:ln>
        </p:spPr>
      </p:pic>
      <p:pic>
        <p:nvPicPr>
          <p:cNvPr id="7" name="Picture 6">
            <a:extLst>
              <a:ext uri="{FF2B5EF4-FFF2-40B4-BE49-F238E27FC236}">
                <a16:creationId xmlns:a16="http://schemas.microsoft.com/office/drawing/2014/main" id="{8A78AFBF-D0E3-4800-9AE5-0C7235DECB67}"/>
              </a:ext>
            </a:extLst>
          </p:cNvPr>
          <p:cNvPicPr>
            <a:picLocks noChangeAspect="1"/>
          </p:cNvPicPr>
          <p:nvPr/>
        </p:nvPicPr>
        <p:blipFill>
          <a:blip r:embed="rId4"/>
          <a:stretch>
            <a:fillRect/>
          </a:stretch>
        </p:blipFill>
        <p:spPr>
          <a:xfrm>
            <a:off x="1621661" y="6255221"/>
            <a:ext cx="9735909" cy="304843"/>
          </a:xfrm>
          <a:prstGeom prst="rect">
            <a:avLst/>
          </a:prstGeom>
        </p:spPr>
      </p:pic>
    </p:spTree>
    <p:extLst>
      <p:ext uri="{BB962C8B-B14F-4D97-AF65-F5344CB8AC3E}">
        <p14:creationId xmlns:p14="http://schemas.microsoft.com/office/powerpoint/2010/main" val="6089013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4ED31-9CF6-1545-A615-574DCA9991DC}"/>
              </a:ext>
            </a:extLst>
          </p:cNvPr>
          <p:cNvSpPr>
            <a:spLocks noGrp="1"/>
          </p:cNvSpPr>
          <p:nvPr>
            <p:ph type="title"/>
          </p:nvPr>
        </p:nvSpPr>
        <p:spPr>
          <a:xfrm>
            <a:off x="838199" y="159304"/>
            <a:ext cx="10515600" cy="757093"/>
          </a:xfrm>
        </p:spPr>
        <p:txBody>
          <a:bodyPr/>
          <a:lstStyle/>
          <a:p>
            <a:r>
              <a:rPr lang="en-GB" dirty="0"/>
              <a:t>Core Content Framework (CCF) sections</a:t>
            </a:r>
          </a:p>
        </p:txBody>
      </p:sp>
      <p:pic>
        <p:nvPicPr>
          <p:cNvPr id="6" name="Content Placeholder 5" descr="Graphical user interface, text, application, email&#10;&#10;Description automatically generated">
            <a:extLst>
              <a:ext uri="{FF2B5EF4-FFF2-40B4-BE49-F238E27FC236}">
                <a16:creationId xmlns:a16="http://schemas.microsoft.com/office/drawing/2014/main" id="{C78CB79A-4CD2-4CDA-8B86-2FBADFEF13EE}"/>
              </a:ext>
            </a:extLst>
          </p:cNvPr>
          <p:cNvPicPr>
            <a:picLocks noGrp="1" noChangeAspect="1"/>
          </p:cNvPicPr>
          <p:nvPr>
            <p:ph idx="1"/>
          </p:nvPr>
        </p:nvPicPr>
        <p:blipFill>
          <a:blip r:embed="rId3"/>
          <a:stretch>
            <a:fillRect/>
          </a:stretch>
        </p:blipFill>
        <p:spPr>
          <a:xfrm>
            <a:off x="417781" y="1237176"/>
            <a:ext cx="11356436" cy="3581784"/>
          </a:xfrm>
          <a:custGeom>
            <a:avLst/>
            <a:gdLst>
              <a:gd name="connsiteX0" fmla="*/ 0 w 11356436"/>
              <a:gd name="connsiteY0" fmla="*/ 0 h 3581784"/>
              <a:gd name="connsiteX1" fmla="*/ 370578 w 11356436"/>
              <a:gd name="connsiteY1" fmla="*/ 0 h 3581784"/>
              <a:gd name="connsiteX2" fmla="*/ 627593 w 11356436"/>
              <a:gd name="connsiteY2" fmla="*/ 0 h 3581784"/>
              <a:gd name="connsiteX3" fmla="*/ 884607 w 11356436"/>
              <a:gd name="connsiteY3" fmla="*/ 0 h 3581784"/>
              <a:gd name="connsiteX4" fmla="*/ 1482314 w 11356436"/>
              <a:gd name="connsiteY4" fmla="*/ 0 h 3581784"/>
              <a:gd name="connsiteX5" fmla="*/ 1852892 w 11356436"/>
              <a:gd name="connsiteY5" fmla="*/ 0 h 3581784"/>
              <a:gd name="connsiteX6" fmla="*/ 2677728 w 11356436"/>
              <a:gd name="connsiteY6" fmla="*/ 0 h 3581784"/>
              <a:gd name="connsiteX7" fmla="*/ 3502564 w 11356436"/>
              <a:gd name="connsiteY7" fmla="*/ 0 h 3581784"/>
              <a:gd name="connsiteX8" fmla="*/ 4213835 w 11356436"/>
              <a:gd name="connsiteY8" fmla="*/ 0 h 3581784"/>
              <a:gd name="connsiteX9" fmla="*/ 4811543 w 11356436"/>
              <a:gd name="connsiteY9" fmla="*/ 0 h 3581784"/>
              <a:gd name="connsiteX10" fmla="*/ 5182121 w 11356436"/>
              <a:gd name="connsiteY10" fmla="*/ 0 h 3581784"/>
              <a:gd name="connsiteX11" fmla="*/ 5552699 w 11356436"/>
              <a:gd name="connsiteY11" fmla="*/ 0 h 3581784"/>
              <a:gd name="connsiteX12" fmla="*/ 6036842 w 11356436"/>
              <a:gd name="connsiteY12" fmla="*/ 0 h 3581784"/>
              <a:gd name="connsiteX13" fmla="*/ 6407421 w 11356436"/>
              <a:gd name="connsiteY13" fmla="*/ 0 h 3581784"/>
              <a:gd name="connsiteX14" fmla="*/ 6777999 w 11356436"/>
              <a:gd name="connsiteY14" fmla="*/ 0 h 3581784"/>
              <a:gd name="connsiteX15" fmla="*/ 7489271 w 11356436"/>
              <a:gd name="connsiteY15" fmla="*/ 0 h 3581784"/>
              <a:gd name="connsiteX16" fmla="*/ 7746285 w 11356436"/>
              <a:gd name="connsiteY16" fmla="*/ 0 h 3581784"/>
              <a:gd name="connsiteX17" fmla="*/ 8003299 w 11356436"/>
              <a:gd name="connsiteY17" fmla="*/ 0 h 3581784"/>
              <a:gd name="connsiteX18" fmla="*/ 8487442 w 11356436"/>
              <a:gd name="connsiteY18" fmla="*/ 0 h 3581784"/>
              <a:gd name="connsiteX19" fmla="*/ 9198713 w 11356436"/>
              <a:gd name="connsiteY19" fmla="*/ 0 h 3581784"/>
              <a:gd name="connsiteX20" fmla="*/ 9455727 w 11356436"/>
              <a:gd name="connsiteY20" fmla="*/ 0 h 3581784"/>
              <a:gd name="connsiteX21" fmla="*/ 10053434 w 11356436"/>
              <a:gd name="connsiteY21" fmla="*/ 0 h 3581784"/>
              <a:gd name="connsiteX22" fmla="*/ 10764706 w 11356436"/>
              <a:gd name="connsiteY22" fmla="*/ 0 h 3581784"/>
              <a:gd name="connsiteX23" fmla="*/ 11356436 w 11356436"/>
              <a:gd name="connsiteY23" fmla="*/ 0 h 3581784"/>
              <a:gd name="connsiteX24" fmla="*/ 11356436 w 11356436"/>
              <a:gd name="connsiteY24" fmla="*/ 561146 h 3581784"/>
              <a:gd name="connsiteX25" fmla="*/ 11356436 w 11356436"/>
              <a:gd name="connsiteY25" fmla="*/ 1050657 h 3581784"/>
              <a:gd name="connsiteX26" fmla="*/ 11356436 w 11356436"/>
              <a:gd name="connsiteY26" fmla="*/ 1647621 h 3581784"/>
              <a:gd name="connsiteX27" fmla="*/ 11356436 w 11356436"/>
              <a:gd name="connsiteY27" fmla="*/ 2316220 h 3581784"/>
              <a:gd name="connsiteX28" fmla="*/ 11356436 w 11356436"/>
              <a:gd name="connsiteY28" fmla="*/ 2805731 h 3581784"/>
              <a:gd name="connsiteX29" fmla="*/ 11356436 w 11356436"/>
              <a:gd name="connsiteY29" fmla="*/ 3581784 h 3581784"/>
              <a:gd name="connsiteX30" fmla="*/ 10758729 w 11356436"/>
              <a:gd name="connsiteY30" fmla="*/ 3581784 h 3581784"/>
              <a:gd name="connsiteX31" fmla="*/ 10161022 w 11356436"/>
              <a:gd name="connsiteY31" fmla="*/ 3581784 h 3581784"/>
              <a:gd name="connsiteX32" fmla="*/ 9563315 w 11356436"/>
              <a:gd name="connsiteY32" fmla="*/ 3581784 h 3581784"/>
              <a:gd name="connsiteX33" fmla="*/ 9079172 w 11356436"/>
              <a:gd name="connsiteY33" fmla="*/ 3581784 h 3581784"/>
              <a:gd name="connsiteX34" fmla="*/ 8254336 w 11356436"/>
              <a:gd name="connsiteY34" fmla="*/ 3581784 h 3581784"/>
              <a:gd name="connsiteX35" fmla="*/ 7997322 w 11356436"/>
              <a:gd name="connsiteY35" fmla="*/ 3581784 h 3581784"/>
              <a:gd name="connsiteX36" fmla="*/ 7286050 w 11356436"/>
              <a:gd name="connsiteY36" fmla="*/ 3581784 h 3581784"/>
              <a:gd name="connsiteX37" fmla="*/ 6801907 w 11356436"/>
              <a:gd name="connsiteY37" fmla="*/ 3581784 h 3581784"/>
              <a:gd name="connsiteX38" fmla="*/ 6204200 w 11356436"/>
              <a:gd name="connsiteY38" fmla="*/ 3581784 h 3581784"/>
              <a:gd name="connsiteX39" fmla="*/ 5379364 w 11356436"/>
              <a:gd name="connsiteY39" fmla="*/ 3581784 h 3581784"/>
              <a:gd name="connsiteX40" fmla="*/ 4554529 w 11356436"/>
              <a:gd name="connsiteY40" fmla="*/ 3581784 h 3581784"/>
              <a:gd name="connsiteX41" fmla="*/ 3843257 w 11356436"/>
              <a:gd name="connsiteY41" fmla="*/ 3581784 h 3581784"/>
              <a:gd name="connsiteX42" fmla="*/ 3245550 w 11356436"/>
              <a:gd name="connsiteY42" fmla="*/ 3581784 h 3581784"/>
              <a:gd name="connsiteX43" fmla="*/ 2534278 w 11356436"/>
              <a:gd name="connsiteY43" fmla="*/ 3581784 h 3581784"/>
              <a:gd name="connsiteX44" fmla="*/ 2050136 w 11356436"/>
              <a:gd name="connsiteY44" fmla="*/ 3581784 h 3581784"/>
              <a:gd name="connsiteX45" fmla="*/ 1338864 w 11356436"/>
              <a:gd name="connsiteY45" fmla="*/ 3581784 h 3581784"/>
              <a:gd name="connsiteX46" fmla="*/ 854721 w 11356436"/>
              <a:gd name="connsiteY46" fmla="*/ 3581784 h 3581784"/>
              <a:gd name="connsiteX47" fmla="*/ 597707 w 11356436"/>
              <a:gd name="connsiteY47" fmla="*/ 3581784 h 3581784"/>
              <a:gd name="connsiteX48" fmla="*/ 0 w 11356436"/>
              <a:gd name="connsiteY48" fmla="*/ 3581784 h 3581784"/>
              <a:gd name="connsiteX49" fmla="*/ 0 w 11356436"/>
              <a:gd name="connsiteY49" fmla="*/ 3056456 h 3581784"/>
              <a:gd name="connsiteX50" fmla="*/ 0 w 11356436"/>
              <a:gd name="connsiteY50" fmla="*/ 2566945 h 3581784"/>
              <a:gd name="connsiteX51" fmla="*/ 0 w 11356436"/>
              <a:gd name="connsiteY51" fmla="*/ 1934163 h 3581784"/>
              <a:gd name="connsiteX52" fmla="*/ 0 w 11356436"/>
              <a:gd name="connsiteY52" fmla="*/ 1408835 h 3581784"/>
              <a:gd name="connsiteX53" fmla="*/ 0 w 11356436"/>
              <a:gd name="connsiteY53" fmla="*/ 811871 h 3581784"/>
              <a:gd name="connsiteX54" fmla="*/ 0 w 11356436"/>
              <a:gd name="connsiteY54" fmla="*/ 0 h 358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356436" h="3581784" fill="none" extrusionOk="0">
                <a:moveTo>
                  <a:pt x="0" y="0"/>
                </a:moveTo>
                <a:cubicBezTo>
                  <a:pt x="169572" y="-42022"/>
                  <a:pt x="198812" y="11754"/>
                  <a:pt x="370578" y="0"/>
                </a:cubicBezTo>
                <a:cubicBezTo>
                  <a:pt x="542344" y="-11754"/>
                  <a:pt x="531435" y="26745"/>
                  <a:pt x="627593" y="0"/>
                </a:cubicBezTo>
                <a:cubicBezTo>
                  <a:pt x="723752" y="-26745"/>
                  <a:pt x="782791" y="3821"/>
                  <a:pt x="884607" y="0"/>
                </a:cubicBezTo>
                <a:cubicBezTo>
                  <a:pt x="986423" y="-3821"/>
                  <a:pt x="1289798" y="60425"/>
                  <a:pt x="1482314" y="0"/>
                </a:cubicBezTo>
                <a:cubicBezTo>
                  <a:pt x="1674830" y="-60425"/>
                  <a:pt x="1705995" y="44410"/>
                  <a:pt x="1852892" y="0"/>
                </a:cubicBezTo>
                <a:cubicBezTo>
                  <a:pt x="1999789" y="-44410"/>
                  <a:pt x="2380007" y="74296"/>
                  <a:pt x="2677728" y="0"/>
                </a:cubicBezTo>
                <a:cubicBezTo>
                  <a:pt x="2975449" y="-74296"/>
                  <a:pt x="3098424" y="68920"/>
                  <a:pt x="3502564" y="0"/>
                </a:cubicBezTo>
                <a:cubicBezTo>
                  <a:pt x="3906704" y="-68920"/>
                  <a:pt x="4066697" y="68423"/>
                  <a:pt x="4213835" y="0"/>
                </a:cubicBezTo>
                <a:cubicBezTo>
                  <a:pt x="4360973" y="-68423"/>
                  <a:pt x="4570926" y="34417"/>
                  <a:pt x="4811543" y="0"/>
                </a:cubicBezTo>
                <a:cubicBezTo>
                  <a:pt x="5052160" y="-34417"/>
                  <a:pt x="5032282" y="18445"/>
                  <a:pt x="5182121" y="0"/>
                </a:cubicBezTo>
                <a:cubicBezTo>
                  <a:pt x="5331960" y="-18445"/>
                  <a:pt x="5427980" y="8255"/>
                  <a:pt x="5552699" y="0"/>
                </a:cubicBezTo>
                <a:cubicBezTo>
                  <a:pt x="5677418" y="-8255"/>
                  <a:pt x="5894201" y="17534"/>
                  <a:pt x="6036842" y="0"/>
                </a:cubicBezTo>
                <a:cubicBezTo>
                  <a:pt x="6179483" y="-17534"/>
                  <a:pt x="6275913" y="16313"/>
                  <a:pt x="6407421" y="0"/>
                </a:cubicBezTo>
                <a:cubicBezTo>
                  <a:pt x="6538929" y="-16313"/>
                  <a:pt x="6644941" y="17334"/>
                  <a:pt x="6777999" y="0"/>
                </a:cubicBezTo>
                <a:cubicBezTo>
                  <a:pt x="6911057" y="-17334"/>
                  <a:pt x="7260635" y="20796"/>
                  <a:pt x="7489271" y="0"/>
                </a:cubicBezTo>
                <a:cubicBezTo>
                  <a:pt x="7717907" y="-20796"/>
                  <a:pt x="7667412" y="9139"/>
                  <a:pt x="7746285" y="0"/>
                </a:cubicBezTo>
                <a:cubicBezTo>
                  <a:pt x="7825158" y="-9139"/>
                  <a:pt x="7896805" y="22486"/>
                  <a:pt x="8003299" y="0"/>
                </a:cubicBezTo>
                <a:cubicBezTo>
                  <a:pt x="8109793" y="-22486"/>
                  <a:pt x="8325818" y="22741"/>
                  <a:pt x="8487442" y="0"/>
                </a:cubicBezTo>
                <a:cubicBezTo>
                  <a:pt x="8649066" y="-22741"/>
                  <a:pt x="8975662" y="75933"/>
                  <a:pt x="9198713" y="0"/>
                </a:cubicBezTo>
                <a:cubicBezTo>
                  <a:pt x="9421764" y="-75933"/>
                  <a:pt x="9401789" y="28217"/>
                  <a:pt x="9455727" y="0"/>
                </a:cubicBezTo>
                <a:cubicBezTo>
                  <a:pt x="9509665" y="-28217"/>
                  <a:pt x="9889039" y="52673"/>
                  <a:pt x="10053434" y="0"/>
                </a:cubicBezTo>
                <a:cubicBezTo>
                  <a:pt x="10217829" y="-52673"/>
                  <a:pt x="10606357" y="6611"/>
                  <a:pt x="10764706" y="0"/>
                </a:cubicBezTo>
                <a:cubicBezTo>
                  <a:pt x="10923055" y="-6611"/>
                  <a:pt x="11114728" y="28367"/>
                  <a:pt x="11356436" y="0"/>
                </a:cubicBezTo>
                <a:cubicBezTo>
                  <a:pt x="11362772" y="135606"/>
                  <a:pt x="11294127" y="388735"/>
                  <a:pt x="11356436" y="561146"/>
                </a:cubicBezTo>
                <a:cubicBezTo>
                  <a:pt x="11418745" y="733557"/>
                  <a:pt x="11307687" y="813759"/>
                  <a:pt x="11356436" y="1050657"/>
                </a:cubicBezTo>
                <a:cubicBezTo>
                  <a:pt x="11405185" y="1287555"/>
                  <a:pt x="11339260" y="1376679"/>
                  <a:pt x="11356436" y="1647621"/>
                </a:cubicBezTo>
                <a:cubicBezTo>
                  <a:pt x="11373612" y="1918563"/>
                  <a:pt x="11311558" y="2150857"/>
                  <a:pt x="11356436" y="2316220"/>
                </a:cubicBezTo>
                <a:cubicBezTo>
                  <a:pt x="11401314" y="2481583"/>
                  <a:pt x="11345256" y="2700872"/>
                  <a:pt x="11356436" y="2805731"/>
                </a:cubicBezTo>
                <a:cubicBezTo>
                  <a:pt x="11367616" y="2910590"/>
                  <a:pt x="11305376" y="3387542"/>
                  <a:pt x="11356436" y="3581784"/>
                </a:cubicBezTo>
                <a:cubicBezTo>
                  <a:pt x="11130151" y="3650894"/>
                  <a:pt x="10971616" y="3545880"/>
                  <a:pt x="10758729" y="3581784"/>
                </a:cubicBezTo>
                <a:cubicBezTo>
                  <a:pt x="10545842" y="3617688"/>
                  <a:pt x="10338775" y="3565896"/>
                  <a:pt x="10161022" y="3581784"/>
                </a:cubicBezTo>
                <a:cubicBezTo>
                  <a:pt x="9983269" y="3597672"/>
                  <a:pt x="9818734" y="3516035"/>
                  <a:pt x="9563315" y="3581784"/>
                </a:cubicBezTo>
                <a:cubicBezTo>
                  <a:pt x="9307896" y="3647533"/>
                  <a:pt x="9205533" y="3578309"/>
                  <a:pt x="9079172" y="3581784"/>
                </a:cubicBezTo>
                <a:cubicBezTo>
                  <a:pt x="8952811" y="3585259"/>
                  <a:pt x="8564068" y="3526793"/>
                  <a:pt x="8254336" y="3581784"/>
                </a:cubicBezTo>
                <a:cubicBezTo>
                  <a:pt x="7944604" y="3636775"/>
                  <a:pt x="8050130" y="3576003"/>
                  <a:pt x="7997322" y="3581784"/>
                </a:cubicBezTo>
                <a:cubicBezTo>
                  <a:pt x="7944514" y="3587565"/>
                  <a:pt x="7574522" y="3555751"/>
                  <a:pt x="7286050" y="3581784"/>
                </a:cubicBezTo>
                <a:cubicBezTo>
                  <a:pt x="6997578" y="3607817"/>
                  <a:pt x="6962842" y="3525373"/>
                  <a:pt x="6801907" y="3581784"/>
                </a:cubicBezTo>
                <a:cubicBezTo>
                  <a:pt x="6640972" y="3638195"/>
                  <a:pt x="6409322" y="3523088"/>
                  <a:pt x="6204200" y="3581784"/>
                </a:cubicBezTo>
                <a:cubicBezTo>
                  <a:pt x="5999078" y="3640480"/>
                  <a:pt x="5578108" y="3578140"/>
                  <a:pt x="5379364" y="3581784"/>
                </a:cubicBezTo>
                <a:cubicBezTo>
                  <a:pt x="5180620" y="3585428"/>
                  <a:pt x="4964742" y="3578304"/>
                  <a:pt x="4554529" y="3581784"/>
                </a:cubicBezTo>
                <a:cubicBezTo>
                  <a:pt x="4144316" y="3585264"/>
                  <a:pt x="4172124" y="3543502"/>
                  <a:pt x="3843257" y="3581784"/>
                </a:cubicBezTo>
                <a:cubicBezTo>
                  <a:pt x="3514390" y="3620066"/>
                  <a:pt x="3516121" y="3577832"/>
                  <a:pt x="3245550" y="3581784"/>
                </a:cubicBezTo>
                <a:cubicBezTo>
                  <a:pt x="2974979" y="3585736"/>
                  <a:pt x="2862843" y="3580670"/>
                  <a:pt x="2534278" y="3581784"/>
                </a:cubicBezTo>
                <a:cubicBezTo>
                  <a:pt x="2205713" y="3582898"/>
                  <a:pt x="2252860" y="3563830"/>
                  <a:pt x="2050136" y="3581784"/>
                </a:cubicBezTo>
                <a:cubicBezTo>
                  <a:pt x="1847412" y="3599738"/>
                  <a:pt x="1681104" y="3510675"/>
                  <a:pt x="1338864" y="3581784"/>
                </a:cubicBezTo>
                <a:cubicBezTo>
                  <a:pt x="996624" y="3652893"/>
                  <a:pt x="1083778" y="3549090"/>
                  <a:pt x="854721" y="3581784"/>
                </a:cubicBezTo>
                <a:cubicBezTo>
                  <a:pt x="625664" y="3614478"/>
                  <a:pt x="650220" y="3571651"/>
                  <a:pt x="597707" y="3581784"/>
                </a:cubicBezTo>
                <a:cubicBezTo>
                  <a:pt x="545194" y="3591917"/>
                  <a:pt x="132899" y="3550807"/>
                  <a:pt x="0" y="3581784"/>
                </a:cubicBezTo>
                <a:cubicBezTo>
                  <a:pt x="-25358" y="3386631"/>
                  <a:pt x="27710" y="3205938"/>
                  <a:pt x="0" y="3056456"/>
                </a:cubicBezTo>
                <a:cubicBezTo>
                  <a:pt x="-27710" y="2906974"/>
                  <a:pt x="46383" y="2768453"/>
                  <a:pt x="0" y="2566945"/>
                </a:cubicBezTo>
                <a:cubicBezTo>
                  <a:pt x="-46383" y="2365437"/>
                  <a:pt x="66153" y="2126365"/>
                  <a:pt x="0" y="1934163"/>
                </a:cubicBezTo>
                <a:cubicBezTo>
                  <a:pt x="-66153" y="1741961"/>
                  <a:pt x="1690" y="1537883"/>
                  <a:pt x="0" y="1408835"/>
                </a:cubicBezTo>
                <a:cubicBezTo>
                  <a:pt x="-1690" y="1279787"/>
                  <a:pt x="7043" y="1040427"/>
                  <a:pt x="0" y="811871"/>
                </a:cubicBezTo>
                <a:cubicBezTo>
                  <a:pt x="-7043" y="583315"/>
                  <a:pt x="91861" y="271988"/>
                  <a:pt x="0" y="0"/>
                </a:cubicBezTo>
                <a:close/>
              </a:path>
              <a:path w="11356436" h="3581784" stroke="0" extrusionOk="0">
                <a:moveTo>
                  <a:pt x="0" y="0"/>
                </a:moveTo>
                <a:cubicBezTo>
                  <a:pt x="146019" y="-29778"/>
                  <a:pt x="296151" y="16766"/>
                  <a:pt x="370578" y="0"/>
                </a:cubicBezTo>
                <a:cubicBezTo>
                  <a:pt x="445005" y="-16766"/>
                  <a:pt x="694849" y="52740"/>
                  <a:pt x="854721" y="0"/>
                </a:cubicBezTo>
                <a:cubicBezTo>
                  <a:pt x="1014593" y="-52740"/>
                  <a:pt x="993744" y="13191"/>
                  <a:pt x="1111735" y="0"/>
                </a:cubicBezTo>
                <a:cubicBezTo>
                  <a:pt x="1229726" y="-13191"/>
                  <a:pt x="1337879" y="6238"/>
                  <a:pt x="1482314" y="0"/>
                </a:cubicBezTo>
                <a:cubicBezTo>
                  <a:pt x="1626749" y="-6238"/>
                  <a:pt x="1776549" y="34142"/>
                  <a:pt x="1966457" y="0"/>
                </a:cubicBezTo>
                <a:cubicBezTo>
                  <a:pt x="2156365" y="-34142"/>
                  <a:pt x="2118051" y="8972"/>
                  <a:pt x="2223471" y="0"/>
                </a:cubicBezTo>
                <a:cubicBezTo>
                  <a:pt x="2328891" y="-8972"/>
                  <a:pt x="2778532" y="69386"/>
                  <a:pt x="2934742" y="0"/>
                </a:cubicBezTo>
                <a:cubicBezTo>
                  <a:pt x="3090952" y="-69386"/>
                  <a:pt x="3178313" y="28781"/>
                  <a:pt x="3305321" y="0"/>
                </a:cubicBezTo>
                <a:cubicBezTo>
                  <a:pt x="3432329" y="-28781"/>
                  <a:pt x="3505078" y="12968"/>
                  <a:pt x="3562335" y="0"/>
                </a:cubicBezTo>
                <a:cubicBezTo>
                  <a:pt x="3619592" y="-12968"/>
                  <a:pt x="3964576" y="51271"/>
                  <a:pt x="4160042" y="0"/>
                </a:cubicBezTo>
                <a:cubicBezTo>
                  <a:pt x="4355508" y="-51271"/>
                  <a:pt x="4584825" y="66230"/>
                  <a:pt x="4757749" y="0"/>
                </a:cubicBezTo>
                <a:cubicBezTo>
                  <a:pt x="4930673" y="-66230"/>
                  <a:pt x="5038189" y="28945"/>
                  <a:pt x="5128327" y="0"/>
                </a:cubicBezTo>
                <a:cubicBezTo>
                  <a:pt x="5218465" y="-28945"/>
                  <a:pt x="5378754" y="48346"/>
                  <a:pt x="5612470" y="0"/>
                </a:cubicBezTo>
                <a:cubicBezTo>
                  <a:pt x="5846186" y="-48346"/>
                  <a:pt x="6011920" y="71659"/>
                  <a:pt x="6323742" y="0"/>
                </a:cubicBezTo>
                <a:cubicBezTo>
                  <a:pt x="6635564" y="-71659"/>
                  <a:pt x="6764241" y="42354"/>
                  <a:pt x="7035013" y="0"/>
                </a:cubicBezTo>
                <a:cubicBezTo>
                  <a:pt x="7305785" y="-42354"/>
                  <a:pt x="7432705" y="24915"/>
                  <a:pt x="7632720" y="0"/>
                </a:cubicBezTo>
                <a:cubicBezTo>
                  <a:pt x="7832735" y="-24915"/>
                  <a:pt x="7818913" y="1847"/>
                  <a:pt x="7889734" y="0"/>
                </a:cubicBezTo>
                <a:cubicBezTo>
                  <a:pt x="7960555" y="-1847"/>
                  <a:pt x="8139929" y="39064"/>
                  <a:pt x="8260313" y="0"/>
                </a:cubicBezTo>
                <a:cubicBezTo>
                  <a:pt x="8380697" y="-39064"/>
                  <a:pt x="8479084" y="42026"/>
                  <a:pt x="8630891" y="0"/>
                </a:cubicBezTo>
                <a:cubicBezTo>
                  <a:pt x="8782698" y="-42026"/>
                  <a:pt x="8910329" y="28360"/>
                  <a:pt x="9001470" y="0"/>
                </a:cubicBezTo>
                <a:cubicBezTo>
                  <a:pt x="9092611" y="-28360"/>
                  <a:pt x="9161942" y="7046"/>
                  <a:pt x="9258484" y="0"/>
                </a:cubicBezTo>
                <a:cubicBezTo>
                  <a:pt x="9355026" y="-7046"/>
                  <a:pt x="9611880" y="65332"/>
                  <a:pt x="9856191" y="0"/>
                </a:cubicBezTo>
                <a:cubicBezTo>
                  <a:pt x="10100502" y="-65332"/>
                  <a:pt x="9989014" y="24534"/>
                  <a:pt x="10113205" y="0"/>
                </a:cubicBezTo>
                <a:cubicBezTo>
                  <a:pt x="10237396" y="-24534"/>
                  <a:pt x="10486414" y="9707"/>
                  <a:pt x="10710912" y="0"/>
                </a:cubicBezTo>
                <a:cubicBezTo>
                  <a:pt x="10935410" y="-9707"/>
                  <a:pt x="11210966" y="46413"/>
                  <a:pt x="11356436" y="0"/>
                </a:cubicBezTo>
                <a:cubicBezTo>
                  <a:pt x="11360285" y="155508"/>
                  <a:pt x="11333657" y="381900"/>
                  <a:pt x="11356436" y="596964"/>
                </a:cubicBezTo>
                <a:cubicBezTo>
                  <a:pt x="11379215" y="812028"/>
                  <a:pt x="11344759" y="863989"/>
                  <a:pt x="11356436" y="1086474"/>
                </a:cubicBezTo>
                <a:cubicBezTo>
                  <a:pt x="11368113" y="1308959"/>
                  <a:pt x="11313529" y="1459597"/>
                  <a:pt x="11356436" y="1575985"/>
                </a:cubicBezTo>
                <a:cubicBezTo>
                  <a:pt x="11399343" y="1692373"/>
                  <a:pt x="11338529" y="1956262"/>
                  <a:pt x="11356436" y="2137131"/>
                </a:cubicBezTo>
                <a:cubicBezTo>
                  <a:pt x="11374343" y="2318000"/>
                  <a:pt x="11305329" y="2491575"/>
                  <a:pt x="11356436" y="2734095"/>
                </a:cubicBezTo>
                <a:cubicBezTo>
                  <a:pt x="11407543" y="2976615"/>
                  <a:pt x="11322829" y="3223022"/>
                  <a:pt x="11356436" y="3581784"/>
                </a:cubicBezTo>
                <a:cubicBezTo>
                  <a:pt x="11226786" y="3613143"/>
                  <a:pt x="11136368" y="3573028"/>
                  <a:pt x="10985858" y="3581784"/>
                </a:cubicBezTo>
                <a:cubicBezTo>
                  <a:pt x="10835348" y="3590540"/>
                  <a:pt x="10535614" y="3565945"/>
                  <a:pt x="10161022" y="3581784"/>
                </a:cubicBezTo>
                <a:cubicBezTo>
                  <a:pt x="9786430" y="3597623"/>
                  <a:pt x="9661882" y="3521069"/>
                  <a:pt x="9449750" y="3581784"/>
                </a:cubicBezTo>
                <a:cubicBezTo>
                  <a:pt x="9237618" y="3642499"/>
                  <a:pt x="9319835" y="3558539"/>
                  <a:pt x="9192736" y="3581784"/>
                </a:cubicBezTo>
                <a:cubicBezTo>
                  <a:pt x="9065637" y="3605029"/>
                  <a:pt x="8677788" y="3556095"/>
                  <a:pt x="8481465" y="3581784"/>
                </a:cubicBezTo>
                <a:cubicBezTo>
                  <a:pt x="8285142" y="3607473"/>
                  <a:pt x="8327451" y="3560230"/>
                  <a:pt x="8224450" y="3581784"/>
                </a:cubicBezTo>
                <a:cubicBezTo>
                  <a:pt x="8121449" y="3603338"/>
                  <a:pt x="7932585" y="3549520"/>
                  <a:pt x="7740308" y="3581784"/>
                </a:cubicBezTo>
                <a:cubicBezTo>
                  <a:pt x="7548031" y="3614048"/>
                  <a:pt x="7547441" y="3559951"/>
                  <a:pt x="7369729" y="3581784"/>
                </a:cubicBezTo>
                <a:cubicBezTo>
                  <a:pt x="7192017" y="3603617"/>
                  <a:pt x="7220814" y="3554824"/>
                  <a:pt x="7112715" y="3581784"/>
                </a:cubicBezTo>
                <a:cubicBezTo>
                  <a:pt x="7004616" y="3608744"/>
                  <a:pt x="6563563" y="3541151"/>
                  <a:pt x="6401444" y="3581784"/>
                </a:cubicBezTo>
                <a:cubicBezTo>
                  <a:pt x="6239325" y="3622417"/>
                  <a:pt x="5843768" y="3549929"/>
                  <a:pt x="5690172" y="3581784"/>
                </a:cubicBezTo>
                <a:cubicBezTo>
                  <a:pt x="5536576" y="3613639"/>
                  <a:pt x="5170258" y="3528476"/>
                  <a:pt x="4978901" y="3581784"/>
                </a:cubicBezTo>
                <a:cubicBezTo>
                  <a:pt x="4787544" y="3635092"/>
                  <a:pt x="4722633" y="3570168"/>
                  <a:pt x="4608322" y="3581784"/>
                </a:cubicBezTo>
                <a:cubicBezTo>
                  <a:pt x="4494011" y="3593400"/>
                  <a:pt x="4353559" y="3542603"/>
                  <a:pt x="4237744" y="3581784"/>
                </a:cubicBezTo>
                <a:cubicBezTo>
                  <a:pt x="4121929" y="3620965"/>
                  <a:pt x="3812669" y="3577665"/>
                  <a:pt x="3640037" y="3581784"/>
                </a:cubicBezTo>
                <a:cubicBezTo>
                  <a:pt x="3467405" y="3585903"/>
                  <a:pt x="3492268" y="3566763"/>
                  <a:pt x="3383023" y="3581784"/>
                </a:cubicBezTo>
                <a:cubicBezTo>
                  <a:pt x="3273778" y="3596805"/>
                  <a:pt x="3066717" y="3545897"/>
                  <a:pt x="2785315" y="3581784"/>
                </a:cubicBezTo>
                <a:cubicBezTo>
                  <a:pt x="2503913" y="3617671"/>
                  <a:pt x="2599951" y="3558161"/>
                  <a:pt x="2528301" y="3581784"/>
                </a:cubicBezTo>
                <a:cubicBezTo>
                  <a:pt x="2456651" y="3605407"/>
                  <a:pt x="2119343" y="3535427"/>
                  <a:pt x="1930594" y="3581784"/>
                </a:cubicBezTo>
                <a:cubicBezTo>
                  <a:pt x="1741845" y="3628141"/>
                  <a:pt x="1624109" y="3520097"/>
                  <a:pt x="1332887" y="3581784"/>
                </a:cubicBezTo>
                <a:cubicBezTo>
                  <a:pt x="1041665" y="3643471"/>
                  <a:pt x="902745" y="3568556"/>
                  <a:pt x="735180" y="3581784"/>
                </a:cubicBezTo>
                <a:cubicBezTo>
                  <a:pt x="567615" y="3595012"/>
                  <a:pt x="226427" y="3579060"/>
                  <a:pt x="0" y="3581784"/>
                </a:cubicBezTo>
                <a:cubicBezTo>
                  <a:pt x="-36561" y="3370017"/>
                  <a:pt x="24708" y="3220273"/>
                  <a:pt x="0" y="3092274"/>
                </a:cubicBezTo>
                <a:cubicBezTo>
                  <a:pt x="-24708" y="2964275"/>
                  <a:pt x="44849" y="2789949"/>
                  <a:pt x="0" y="2566945"/>
                </a:cubicBezTo>
                <a:cubicBezTo>
                  <a:pt x="-44849" y="2343941"/>
                  <a:pt x="71462" y="2146885"/>
                  <a:pt x="0" y="1969981"/>
                </a:cubicBezTo>
                <a:cubicBezTo>
                  <a:pt x="-71462" y="1793077"/>
                  <a:pt x="4003" y="1718938"/>
                  <a:pt x="0" y="1480471"/>
                </a:cubicBezTo>
                <a:cubicBezTo>
                  <a:pt x="-4003" y="1242004"/>
                  <a:pt x="10354" y="1057970"/>
                  <a:pt x="0" y="847689"/>
                </a:cubicBezTo>
                <a:cubicBezTo>
                  <a:pt x="-10354" y="637408"/>
                  <a:pt x="42071" y="368698"/>
                  <a:pt x="0" y="0"/>
                </a:cubicBezTo>
                <a:close/>
              </a:path>
            </a:pathLst>
          </a:custGeom>
          <a:ln>
            <a:solidFill>
              <a:schemeClr val="tx1"/>
            </a:solidFill>
            <a:extLst>
              <a:ext uri="{C807C97D-BFC1-408E-A445-0C87EB9F89A2}">
                <ask:lineSketchStyleProps xmlns:ask="http://schemas.microsoft.com/office/drawing/2018/sketchyshapes" sd="455724163">
                  <ask:type>
                    <ask:lineSketchScribble/>
                  </ask:type>
                </ask:lineSketchStyleProps>
              </a:ext>
            </a:extLst>
          </a:ln>
        </p:spPr>
      </p:pic>
      <p:pic>
        <p:nvPicPr>
          <p:cNvPr id="4" name="Picture 3">
            <a:extLst>
              <a:ext uri="{FF2B5EF4-FFF2-40B4-BE49-F238E27FC236}">
                <a16:creationId xmlns:a16="http://schemas.microsoft.com/office/drawing/2014/main" id="{57692781-F36A-4A53-9063-6FF179034181}"/>
              </a:ext>
            </a:extLst>
          </p:cNvPr>
          <p:cNvPicPr>
            <a:picLocks noChangeAspect="1"/>
          </p:cNvPicPr>
          <p:nvPr/>
        </p:nvPicPr>
        <p:blipFill rotWithShape="1">
          <a:blip r:embed="rId4"/>
          <a:srcRect l="9172" r="29020"/>
          <a:stretch/>
        </p:blipFill>
        <p:spPr>
          <a:xfrm>
            <a:off x="318653" y="5891910"/>
            <a:ext cx="11554691" cy="585340"/>
          </a:xfrm>
          <a:prstGeom prst="rect">
            <a:avLst/>
          </a:prstGeom>
        </p:spPr>
      </p:pic>
      <p:sp>
        <p:nvSpPr>
          <p:cNvPr id="7" name="TextBox 6">
            <a:extLst>
              <a:ext uri="{FF2B5EF4-FFF2-40B4-BE49-F238E27FC236}">
                <a16:creationId xmlns:a16="http://schemas.microsoft.com/office/drawing/2014/main" id="{182D2753-8312-40CD-A7F1-38ABCBFB5B7E}"/>
              </a:ext>
            </a:extLst>
          </p:cNvPr>
          <p:cNvSpPr txBox="1"/>
          <p:nvPr/>
        </p:nvSpPr>
        <p:spPr>
          <a:xfrm>
            <a:off x="509848" y="5029428"/>
            <a:ext cx="3256226" cy="492443"/>
          </a:xfrm>
          <a:prstGeom prst="rect">
            <a:avLst/>
          </a:prstGeom>
          <a:noFill/>
          <a:ln>
            <a:solidFill>
              <a:schemeClr val="accent1"/>
            </a:solidFill>
          </a:ln>
        </p:spPr>
        <p:txBody>
          <a:bodyPr wrap="square" rtlCol="0">
            <a:spAutoFit/>
          </a:bodyPr>
          <a:lstStyle/>
          <a:p>
            <a:r>
              <a:rPr lang="en-GB" sz="2600" b="1" dirty="0"/>
              <a:t>Learn that </a:t>
            </a:r>
            <a:r>
              <a:rPr lang="en-GB" sz="2600" dirty="0"/>
              <a:t>statements</a:t>
            </a:r>
          </a:p>
        </p:txBody>
      </p:sp>
      <p:sp>
        <p:nvSpPr>
          <p:cNvPr id="8" name="TextBox 7">
            <a:extLst>
              <a:ext uri="{FF2B5EF4-FFF2-40B4-BE49-F238E27FC236}">
                <a16:creationId xmlns:a16="http://schemas.microsoft.com/office/drawing/2014/main" id="{D3365DA2-A162-4C51-B21E-F0D887F3B493}"/>
              </a:ext>
            </a:extLst>
          </p:cNvPr>
          <p:cNvSpPr txBox="1"/>
          <p:nvPr/>
        </p:nvSpPr>
        <p:spPr>
          <a:xfrm>
            <a:off x="4028740" y="5002884"/>
            <a:ext cx="3256226" cy="492443"/>
          </a:xfrm>
          <a:prstGeom prst="rect">
            <a:avLst/>
          </a:prstGeom>
          <a:noFill/>
          <a:ln>
            <a:solidFill>
              <a:schemeClr val="accent1"/>
            </a:solidFill>
          </a:ln>
        </p:spPr>
        <p:txBody>
          <a:bodyPr wrap="square" rtlCol="0">
            <a:spAutoFit/>
          </a:bodyPr>
          <a:lstStyle/>
          <a:p>
            <a:r>
              <a:rPr lang="en-GB" sz="2600" b="1" dirty="0"/>
              <a:t>Learn how </a:t>
            </a:r>
            <a:r>
              <a:rPr lang="en-GB" sz="2600" dirty="0"/>
              <a:t>statements</a:t>
            </a:r>
          </a:p>
        </p:txBody>
      </p:sp>
      <p:sp>
        <p:nvSpPr>
          <p:cNvPr id="9" name="TextBox 8">
            <a:extLst>
              <a:ext uri="{FF2B5EF4-FFF2-40B4-BE49-F238E27FC236}">
                <a16:creationId xmlns:a16="http://schemas.microsoft.com/office/drawing/2014/main" id="{1053BE34-1E53-4EBD-B26C-D56688160F2B}"/>
              </a:ext>
            </a:extLst>
          </p:cNvPr>
          <p:cNvSpPr txBox="1"/>
          <p:nvPr/>
        </p:nvSpPr>
        <p:spPr>
          <a:xfrm>
            <a:off x="7976958" y="4896587"/>
            <a:ext cx="3376841" cy="892552"/>
          </a:xfrm>
          <a:prstGeom prst="rect">
            <a:avLst/>
          </a:prstGeom>
          <a:noFill/>
          <a:ln>
            <a:solidFill>
              <a:schemeClr val="accent1"/>
            </a:solidFill>
          </a:ln>
        </p:spPr>
        <p:txBody>
          <a:bodyPr wrap="square" rtlCol="0">
            <a:spAutoFit/>
          </a:bodyPr>
          <a:lstStyle/>
          <a:p>
            <a:pPr algn="r"/>
            <a:r>
              <a:rPr lang="en-GB" sz="2600" dirty="0"/>
              <a:t>Trainee notes/aide memoire for discussion</a:t>
            </a:r>
          </a:p>
        </p:txBody>
      </p:sp>
    </p:spTree>
    <p:extLst>
      <p:ext uri="{BB962C8B-B14F-4D97-AF65-F5344CB8AC3E}">
        <p14:creationId xmlns:p14="http://schemas.microsoft.com/office/powerpoint/2010/main" val="35309893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E365-6F86-914F-992D-10314D23EC0E}"/>
              </a:ext>
            </a:extLst>
          </p:cNvPr>
          <p:cNvSpPr>
            <a:spLocks noGrp="1"/>
          </p:cNvSpPr>
          <p:nvPr>
            <p:ph type="title"/>
          </p:nvPr>
        </p:nvSpPr>
        <p:spPr>
          <a:xfrm>
            <a:off x="215152" y="136525"/>
            <a:ext cx="11976848" cy="817497"/>
          </a:xfrm>
        </p:spPr>
        <p:txBody>
          <a:bodyPr/>
          <a:lstStyle/>
          <a:p>
            <a:r>
              <a:rPr lang="en-GB" dirty="0"/>
              <a:t>Terms 1 &amp; 2 expectations for Progress on placement</a:t>
            </a:r>
          </a:p>
        </p:txBody>
      </p:sp>
      <p:pic>
        <p:nvPicPr>
          <p:cNvPr id="5" name="Content Placeholder 4">
            <a:extLst>
              <a:ext uri="{FF2B5EF4-FFF2-40B4-BE49-F238E27FC236}">
                <a16:creationId xmlns:a16="http://schemas.microsoft.com/office/drawing/2014/main" id="{5BFD80DE-6BDA-4D05-9597-513FD2DB9236}"/>
              </a:ext>
            </a:extLst>
          </p:cNvPr>
          <p:cNvPicPr>
            <a:picLocks noGrp="1" noChangeAspect="1"/>
          </p:cNvPicPr>
          <p:nvPr>
            <p:ph idx="1"/>
          </p:nvPr>
        </p:nvPicPr>
        <p:blipFill>
          <a:blip r:embed="rId3"/>
          <a:stretch>
            <a:fillRect/>
          </a:stretch>
        </p:blipFill>
        <p:spPr>
          <a:xfrm>
            <a:off x="3445199" y="5675378"/>
            <a:ext cx="5301602" cy="762820"/>
          </a:xfrm>
        </p:spPr>
      </p:pic>
      <p:pic>
        <p:nvPicPr>
          <p:cNvPr id="9" name="Picture 8">
            <a:extLst>
              <a:ext uri="{FF2B5EF4-FFF2-40B4-BE49-F238E27FC236}">
                <a16:creationId xmlns:a16="http://schemas.microsoft.com/office/drawing/2014/main" id="{0504D36B-25A9-4404-B733-CE4EE48D4434}"/>
              </a:ext>
            </a:extLst>
          </p:cNvPr>
          <p:cNvPicPr>
            <a:picLocks noChangeAspect="1"/>
          </p:cNvPicPr>
          <p:nvPr/>
        </p:nvPicPr>
        <p:blipFill rotWithShape="1">
          <a:blip r:embed="rId4"/>
          <a:srcRect l="608" t="30000" r="54007" b="15490"/>
          <a:stretch/>
        </p:blipFill>
        <p:spPr>
          <a:xfrm>
            <a:off x="107576" y="1591715"/>
            <a:ext cx="12088905" cy="4083663"/>
          </a:xfrm>
          <a:custGeom>
            <a:avLst/>
            <a:gdLst>
              <a:gd name="connsiteX0" fmla="*/ 0 w 12088905"/>
              <a:gd name="connsiteY0" fmla="*/ 0 h 4083663"/>
              <a:gd name="connsiteX1" fmla="*/ 454773 w 12088905"/>
              <a:gd name="connsiteY1" fmla="*/ 0 h 4083663"/>
              <a:gd name="connsiteX2" fmla="*/ 909546 w 12088905"/>
              <a:gd name="connsiteY2" fmla="*/ 0 h 4083663"/>
              <a:gd name="connsiteX3" fmla="*/ 1606097 w 12088905"/>
              <a:gd name="connsiteY3" fmla="*/ 0 h 4083663"/>
              <a:gd name="connsiteX4" fmla="*/ 1819092 w 12088905"/>
              <a:gd name="connsiteY4" fmla="*/ 0 h 4083663"/>
              <a:gd name="connsiteX5" fmla="*/ 2273865 w 12088905"/>
              <a:gd name="connsiteY5" fmla="*/ 0 h 4083663"/>
              <a:gd name="connsiteX6" fmla="*/ 2607750 w 12088905"/>
              <a:gd name="connsiteY6" fmla="*/ 0 h 4083663"/>
              <a:gd name="connsiteX7" fmla="*/ 3183412 w 12088905"/>
              <a:gd name="connsiteY7" fmla="*/ 0 h 4083663"/>
              <a:gd name="connsiteX8" fmla="*/ 3517296 w 12088905"/>
              <a:gd name="connsiteY8" fmla="*/ 0 h 4083663"/>
              <a:gd name="connsiteX9" fmla="*/ 3730291 w 12088905"/>
              <a:gd name="connsiteY9" fmla="*/ 0 h 4083663"/>
              <a:gd name="connsiteX10" fmla="*/ 4426842 w 12088905"/>
              <a:gd name="connsiteY10" fmla="*/ 0 h 4083663"/>
              <a:gd name="connsiteX11" fmla="*/ 5244282 w 12088905"/>
              <a:gd name="connsiteY11" fmla="*/ 0 h 4083663"/>
              <a:gd name="connsiteX12" fmla="*/ 5819944 w 12088905"/>
              <a:gd name="connsiteY12" fmla="*/ 0 h 4083663"/>
              <a:gd name="connsiteX13" fmla="*/ 6153828 w 12088905"/>
              <a:gd name="connsiteY13" fmla="*/ 0 h 4083663"/>
              <a:gd name="connsiteX14" fmla="*/ 6971269 w 12088905"/>
              <a:gd name="connsiteY14" fmla="*/ 0 h 4083663"/>
              <a:gd name="connsiteX15" fmla="*/ 7546931 w 12088905"/>
              <a:gd name="connsiteY15" fmla="*/ 0 h 4083663"/>
              <a:gd name="connsiteX16" fmla="*/ 8001704 w 12088905"/>
              <a:gd name="connsiteY16" fmla="*/ 0 h 4083663"/>
              <a:gd name="connsiteX17" fmla="*/ 8577366 w 12088905"/>
              <a:gd name="connsiteY17" fmla="*/ 0 h 4083663"/>
              <a:gd name="connsiteX18" fmla="*/ 9394806 w 12088905"/>
              <a:gd name="connsiteY18" fmla="*/ 0 h 4083663"/>
              <a:gd name="connsiteX19" fmla="*/ 9970468 w 12088905"/>
              <a:gd name="connsiteY19" fmla="*/ 0 h 4083663"/>
              <a:gd name="connsiteX20" fmla="*/ 10304352 w 12088905"/>
              <a:gd name="connsiteY20" fmla="*/ 0 h 4083663"/>
              <a:gd name="connsiteX21" fmla="*/ 10759125 w 12088905"/>
              <a:gd name="connsiteY21" fmla="*/ 0 h 4083663"/>
              <a:gd name="connsiteX22" fmla="*/ 11576566 w 12088905"/>
              <a:gd name="connsiteY22" fmla="*/ 0 h 4083663"/>
              <a:gd name="connsiteX23" fmla="*/ 12088905 w 12088905"/>
              <a:gd name="connsiteY23" fmla="*/ 0 h 4083663"/>
              <a:gd name="connsiteX24" fmla="*/ 12088905 w 12088905"/>
              <a:gd name="connsiteY24" fmla="*/ 542544 h 4083663"/>
              <a:gd name="connsiteX25" fmla="*/ 12088905 w 12088905"/>
              <a:gd name="connsiteY25" fmla="*/ 1125924 h 4083663"/>
              <a:gd name="connsiteX26" fmla="*/ 12088905 w 12088905"/>
              <a:gd name="connsiteY26" fmla="*/ 1750141 h 4083663"/>
              <a:gd name="connsiteX27" fmla="*/ 12088905 w 12088905"/>
              <a:gd name="connsiteY27" fmla="*/ 2211012 h 4083663"/>
              <a:gd name="connsiteX28" fmla="*/ 12088905 w 12088905"/>
              <a:gd name="connsiteY28" fmla="*/ 2712719 h 4083663"/>
              <a:gd name="connsiteX29" fmla="*/ 12088905 w 12088905"/>
              <a:gd name="connsiteY29" fmla="*/ 3214426 h 4083663"/>
              <a:gd name="connsiteX30" fmla="*/ 12088905 w 12088905"/>
              <a:gd name="connsiteY30" fmla="*/ 4083663 h 4083663"/>
              <a:gd name="connsiteX31" fmla="*/ 11392354 w 12088905"/>
              <a:gd name="connsiteY31" fmla="*/ 4083663 h 4083663"/>
              <a:gd name="connsiteX32" fmla="*/ 10574914 w 12088905"/>
              <a:gd name="connsiteY32" fmla="*/ 4083663 h 4083663"/>
              <a:gd name="connsiteX33" fmla="*/ 9757473 w 12088905"/>
              <a:gd name="connsiteY33" fmla="*/ 4083663 h 4083663"/>
              <a:gd name="connsiteX34" fmla="*/ 9302700 w 12088905"/>
              <a:gd name="connsiteY34" fmla="*/ 4083663 h 4083663"/>
              <a:gd name="connsiteX35" fmla="*/ 8847927 w 12088905"/>
              <a:gd name="connsiteY35" fmla="*/ 4083663 h 4083663"/>
              <a:gd name="connsiteX36" fmla="*/ 8634932 w 12088905"/>
              <a:gd name="connsiteY36" fmla="*/ 4083663 h 4083663"/>
              <a:gd name="connsiteX37" fmla="*/ 8421937 w 12088905"/>
              <a:gd name="connsiteY37" fmla="*/ 4083663 h 4083663"/>
              <a:gd name="connsiteX38" fmla="*/ 7967164 w 12088905"/>
              <a:gd name="connsiteY38" fmla="*/ 4083663 h 4083663"/>
              <a:gd name="connsiteX39" fmla="*/ 7512391 w 12088905"/>
              <a:gd name="connsiteY39" fmla="*/ 4083663 h 4083663"/>
              <a:gd name="connsiteX40" fmla="*/ 7299396 w 12088905"/>
              <a:gd name="connsiteY40" fmla="*/ 4083663 h 4083663"/>
              <a:gd name="connsiteX41" fmla="*/ 6723734 w 12088905"/>
              <a:gd name="connsiteY41" fmla="*/ 4083663 h 4083663"/>
              <a:gd name="connsiteX42" fmla="*/ 6510739 w 12088905"/>
              <a:gd name="connsiteY42" fmla="*/ 4083663 h 4083663"/>
              <a:gd name="connsiteX43" fmla="*/ 5814188 w 12088905"/>
              <a:gd name="connsiteY43" fmla="*/ 4083663 h 4083663"/>
              <a:gd name="connsiteX44" fmla="*/ 5601193 w 12088905"/>
              <a:gd name="connsiteY44" fmla="*/ 4083663 h 4083663"/>
              <a:gd name="connsiteX45" fmla="*/ 4783752 w 12088905"/>
              <a:gd name="connsiteY45" fmla="*/ 4083663 h 4083663"/>
              <a:gd name="connsiteX46" fmla="*/ 4328979 w 12088905"/>
              <a:gd name="connsiteY46" fmla="*/ 4083663 h 4083663"/>
              <a:gd name="connsiteX47" fmla="*/ 3995095 w 12088905"/>
              <a:gd name="connsiteY47" fmla="*/ 4083663 h 4083663"/>
              <a:gd name="connsiteX48" fmla="*/ 3540322 w 12088905"/>
              <a:gd name="connsiteY48" fmla="*/ 4083663 h 4083663"/>
              <a:gd name="connsiteX49" fmla="*/ 2722882 w 12088905"/>
              <a:gd name="connsiteY49" fmla="*/ 4083663 h 4083663"/>
              <a:gd name="connsiteX50" fmla="*/ 2026331 w 12088905"/>
              <a:gd name="connsiteY50" fmla="*/ 4083663 h 4083663"/>
              <a:gd name="connsiteX51" fmla="*/ 1571558 w 12088905"/>
              <a:gd name="connsiteY51" fmla="*/ 4083663 h 4083663"/>
              <a:gd name="connsiteX52" fmla="*/ 754117 w 12088905"/>
              <a:gd name="connsiteY52" fmla="*/ 4083663 h 4083663"/>
              <a:gd name="connsiteX53" fmla="*/ 0 w 12088905"/>
              <a:gd name="connsiteY53" fmla="*/ 4083663 h 4083663"/>
              <a:gd name="connsiteX54" fmla="*/ 0 w 12088905"/>
              <a:gd name="connsiteY54" fmla="*/ 3581956 h 4083663"/>
              <a:gd name="connsiteX55" fmla="*/ 0 w 12088905"/>
              <a:gd name="connsiteY55" fmla="*/ 3080249 h 4083663"/>
              <a:gd name="connsiteX56" fmla="*/ 0 w 12088905"/>
              <a:gd name="connsiteY56" fmla="*/ 2537705 h 4083663"/>
              <a:gd name="connsiteX57" fmla="*/ 0 w 12088905"/>
              <a:gd name="connsiteY57" fmla="*/ 1872651 h 4083663"/>
              <a:gd name="connsiteX58" fmla="*/ 0 w 12088905"/>
              <a:gd name="connsiteY58" fmla="*/ 1207597 h 4083663"/>
              <a:gd name="connsiteX59" fmla="*/ 0 w 12088905"/>
              <a:gd name="connsiteY59" fmla="*/ 705890 h 4083663"/>
              <a:gd name="connsiteX60" fmla="*/ 0 w 12088905"/>
              <a:gd name="connsiteY60" fmla="*/ 0 h 408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088905" h="4083663" fill="none" extrusionOk="0">
                <a:moveTo>
                  <a:pt x="0" y="0"/>
                </a:moveTo>
                <a:cubicBezTo>
                  <a:pt x="206895" y="-28323"/>
                  <a:pt x="289046" y="13747"/>
                  <a:pt x="454773" y="0"/>
                </a:cubicBezTo>
                <a:cubicBezTo>
                  <a:pt x="620500" y="-13747"/>
                  <a:pt x="694843" y="44007"/>
                  <a:pt x="909546" y="0"/>
                </a:cubicBezTo>
                <a:cubicBezTo>
                  <a:pt x="1124249" y="-44007"/>
                  <a:pt x="1257834" y="40285"/>
                  <a:pt x="1606097" y="0"/>
                </a:cubicBezTo>
                <a:cubicBezTo>
                  <a:pt x="1954360" y="-40285"/>
                  <a:pt x="1772443" y="15757"/>
                  <a:pt x="1819092" y="0"/>
                </a:cubicBezTo>
                <a:cubicBezTo>
                  <a:pt x="1865742" y="-15757"/>
                  <a:pt x="2078832" y="17239"/>
                  <a:pt x="2273865" y="0"/>
                </a:cubicBezTo>
                <a:cubicBezTo>
                  <a:pt x="2468898" y="-17239"/>
                  <a:pt x="2520735" y="1833"/>
                  <a:pt x="2607750" y="0"/>
                </a:cubicBezTo>
                <a:cubicBezTo>
                  <a:pt x="2694765" y="-1833"/>
                  <a:pt x="3056981" y="50850"/>
                  <a:pt x="3183412" y="0"/>
                </a:cubicBezTo>
                <a:cubicBezTo>
                  <a:pt x="3309843" y="-50850"/>
                  <a:pt x="3403406" y="1905"/>
                  <a:pt x="3517296" y="0"/>
                </a:cubicBezTo>
                <a:cubicBezTo>
                  <a:pt x="3631186" y="-1905"/>
                  <a:pt x="3661799" y="24979"/>
                  <a:pt x="3730291" y="0"/>
                </a:cubicBezTo>
                <a:cubicBezTo>
                  <a:pt x="3798783" y="-24979"/>
                  <a:pt x="4234425" y="3159"/>
                  <a:pt x="4426842" y="0"/>
                </a:cubicBezTo>
                <a:cubicBezTo>
                  <a:pt x="4619259" y="-3159"/>
                  <a:pt x="4886099" y="80452"/>
                  <a:pt x="5244282" y="0"/>
                </a:cubicBezTo>
                <a:cubicBezTo>
                  <a:pt x="5602465" y="-80452"/>
                  <a:pt x="5673091" y="54644"/>
                  <a:pt x="5819944" y="0"/>
                </a:cubicBezTo>
                <a:cubicBezTo>
                  <a:pt x="5966797" y="-54644"/>
                  <a:pt x="6062666" y="19242"/>
                  <a:pt x="6153828" y="0"/>
                </a:cubicBezTo>
                <a:cubicBezTo>
                  <a:pt x="6244990" y="-19242"/>
                  <a:pt x="6749713" y="1526"/>
                  <a:pt x="6971269" y="0"/>
                </a:cubicBezTo>
                <a:cubicBezTo>
                  <a:pt x="7192825" y="-1526"/>
                  <a:pt x="7265082" y="61384"/>
                  <a:pt x="7546931" y="0"/>
                </a:cubicBezTo>
                <a:cubicBezTo>
                  <a:pt x="7828780" y="-61384"/>
                  <a:pt x="7902574" y="37571"/>
                  <a:pt x="8001704" y="0"/>
                </a:cubicBezTo>
                <a:cubicBezTo>
                  <a:pt x="8100834" y="-37571"/>
                  <a:pt x="8433563" y="63500"/>
                  <a:pt x="8577366" y="0"/>
                </a:cubicBezTo>
                <a:cubicBezTo>
                  <a:pt x="8721169" y="-63500"/>
                  <a:pt x="9011234" y="52734"/>
                  <a:pt x="9394806" y="0"/>
                </a:cubicBezTo>
                <a:cubicBezTo>
                  <a:pt x="9778378" y="-52734"/>
                  <a:pt x="9774939" y="41560"/>
                  <a:pt x="9970468" y="0"/>
                </a:cubicBezTo>
                <a:cubicBezTo>
                  <a:pt x="10165997" y="-41560"/>
                  <a:pt x="10166349" y="9523"/>
                  <a:pt x="10304352" y="0"/>
                </a:cubicBezTo>
                <a:cubicBezTo>
                  <a:pt x="10442355" y="-9523"/>
                  <a:pt x="10665926" y="28544"/>
                  <a:pt x="10759125" y="0"/>
                </a:cubicBezTo>
                <a:cubicBezTo>
                  <a:pt x="10852324" y="-28544"/>
                  <a:pt x="11230478" y="62059"/>
                  <a:pt x="11576566" y="0"/>
                </a:cubicBezTo>
                <a:cubicBezTo>
                  <a:pt x="11922654" y="-62059"/>
                  <a:pt x="11955204" y="16487"/>
                  <a:pt x="12088905" y="0"/>
                </a:cubicBezTo>
                <a:cubicBezTo>
                  <a:pt x="12132380" y="157870"/>
                  <a:pt x="12082668" y="423334"/>
                  <a:pt x="12088905" y="542544"/>
                </a:cubicBezTo>
                <a:cubicBezTo>
                  <a:pt x="12095142" y="661754"/>
                  <a:pt x="12024056" y="856324"/>
                  <a:pt x="12088905" y="1125924"/>
                </a:cubicBezTo>
                <a:cubicBezTo>
                  <a:pt x="12153754" y="1395524"/>
                  <a:pt x="12075966" y="1526950"/>
                  <a:pt x="12088905" y="1750141"/>
                </a:cubicBezTo>
                <a:cubicBezTo>
                  <a:pt x="12101844" y="1973332"/>
                  <a:pt x="12038922" y="1998592"/>
                  <a:pt x="12088905" y="2211012"/>
                </a:cubicBezTo>
                <a:cubicBezTo>
                  <a:pt x="12138888" y="2423432"/>
                  <a:pt x="12051843" y="2548537"/>
                  <a:pt x="12088905" y="2712719"/>
                </a:cubicBezTo>
                <a:cubicBezTo>
                  <a:pt x="12125967" y="2876901"/>
                  <a:pt x="12077085" y="3059992"/>
                  <a:pt x="12088905" y="3214426"/>
                </a:cubicBezTo>
                <a:cubicBezTo>
                  <a:pt x="12100725" y="3368860"/>
                  <a:pt x="12063779" y="3807558"/>
                  <a:pt x="12088905" y="4083663"/>
                </a:cubicBezTo>
                <a:cubicBezTo>
                  <a:pt x="11883946" y="4134159"/>
                  <a:pt x="11534779" y="4024028"/>
                  <a:pt x="11392354" y="4083663"/>
                </a:cubicBezTo>
                <a:cubicBezTo>
                  <a:pt x="11249929" y="4143298"/>
                  <a:pt x="10965968" y="4024224"/>
                  <a:pt x="10574914" y="4083663"/>
                </a:cubicBezTo>
                <a:cubicBezTo>
                  <a:pt x="10183860" y="4143102"/>
                  <a:pt x="9995250" y="4002285"/>
                  <a:pt x="9757473" y="4083663"/>
                </a:cubicBezTo>
                <a:cubicBezTo>
                  <a:pt x="9519696" y="4165041"/>
                  <a:pt x="9414506" y="4068671"/>
                  <a:pt x="9302700" y="4083663"/>
                </a:cubicBezTo>
                <a:cubicBezTo>
                  <a:pt x="9190894" y="4098655"/>
                  <a:pt x="9028332" y="4059213"/>
                  <a:pt x="8847927" y="4083663"/>
                </a:cubicBezTo>
                <a:cubicBezTo>
                  <a:pt x="8667522" y="4108113"/>
                  <a:pt x="8683559" y="4080996"/>
                  <a:pt x="8634932" y="4083663"/>
                </a:cubicBezTo>
                <a:cubicBezTo>
                  <a:pt x="8586305" y="4086330"/>
                  <a:pt x="8478811" y="4063042"/>
                  <a:pt x="8421937" y="4083663"/>
                </a:cubicBezTo>
                <a:cubicBezTo>
                  <a:pt x="8365064" y="4104284"/>
                  <a:pt x="8133358" y="4058210"/>
                  <a:pt x="7967164" y="4083663"/>
                </a:cubicBezTo>
                <a:cubicBezTo>
                  <a:pt x="7800970" y="4109116"/>
                  <a:pt x="7645864" y="4029304"/>
                  <a:pt x="7512391" y="4083663"/>
                </a:cubicBezTo>
                <a:cubicBezTo>
                  <a:pt x="7378918" y="4138022"/>
                  <a:pt x="7352683" y="4059612"/>
                  <a:pt x="7299396" y="4083663"/>
                </a:cubicBezTo>
                <a:cubicBezTo>
                  <a:pt x="7246110" y="4107714"/>
                  <a:pt x="6962444" y="4078493"/>
                  <a:pt x="6723734" y="4083663"/>
                </a:cubicBezTo>
                <a:cubicBezTo>
                  <a:pt x="6485024" y="4088833"/>
                  <a:pt x="6616531" y="4064727"/>
                  <a:pt x="6510739" y="4083663"/>
                </a:cubicBezTo>
                <a:cubicBezTo>
                  <a:pt x="6404947" y="4102599"/>
                  <a:pt x="5995691" y="4022757"/>
                  <a:pt x="5814188" y="4083663"/>
                </a:cubicBezTo>
                <a:cubicBezTo>
                  <a:pt x="5632685" y="4144569"/>
                  <a:pt x="5648568" y="4074412"/>
                  <a:pt x="5601193" y="4083663"/>
                </a:cubicBezTo>
                <a:cubicBezTo>
                  <a:pt x="5553819" y="4092914"/>
                  <a:pt x="5131885" y="4059309"/>
                  <a:pt x="4783752" y="4083663"/>
                </a:cubicBezTo>
                <a:cubicBezTo>
                  <a:pt x="4435619" y="4108017"/>
                  <a:pt x="4472588" y="4083523"/>
                  <a:pt x="4328979" y="4083663"/>
                </a:cubicBezTo>
                <a:cubicBezTo>
                  <a:pt x="4185370" y="4083803"/>
                  <a:pt x="4078505" y="4050206"/>
                  <a:pt x="3995095" y="4083663"/>
                </a:cubicBezTo>
                <a:cubicBezTo>
                  <a:pt x="3911685" y="4117120"/>
                  <a:pt x="3694833" y="4081949"/>
                  <a:pt x="3540322" y="4083663"/>
                </a:cubicBezTo>
                <a:cubicBezTo>
                  <a:pt x="3385811" y="4085377"/>
                  <a:pt x="3018270" y="4078469"/>
                  <a:pt x="2722882" y="4083663"/>
                </a:cubicBezTo>
                <a:cubicBezTo>
                  <a:pt x="2427494" y="4088857"/>
                  <a:pt x="2215995" y="4027511"/>
                  <a:pt x="2026331" y="4083663"/>
                </a:cubicBezTo>
                <a:cubicBezTo>
                  <a:pt x="1836667" y="4139815"/>
                  <a:pt x="1688890" y="4048155"/>
                  <a:pt x="1571558" y="4083663"/>
                </a:cubicBezTo>
                <a:cubicBezTo>
                  <a:pt x="1454226" y="4119171"/>
                  <a:pt x="1094857" y="4042464"/>
                  <a:pt x="754117" y="4083663"/>
                </a:cubicBezTo>
                <a:cubicBezTo>
                  <a:pt x="413377" y="4124862"/>
                  <a:pt x="175888" y="4081463"/>
                  <a:pt x="0" y="4083663"/>
                </a:cubicBezTo>
                <a:cubicBezTo>
                  <a:pt x="-33746" y="3970298"/>
                  <a:pt x="31169" y="3769878"/>
                  <a:pt x="0" y="3581956"/>
                </a:cubicBezTo>
                <a:cubicBezTo>
                  <a:pt x="-31169" y="3394034"/>
                  <a:pt x="59184" y="3229024"/>
                  <a:pt x="0" y="3080249"/>
                </a:cubicBezTo>
                <a:cubicBezTo>
                  <a:pt x="-59184" y="2931474"/>
                  <a:pt x="62517" y="2739370"/>
                  <a:pt x="0" y="2537705"/>
                </a:cubicBezTo>
                <a:cubicBezTo>
                  <a:pt x="-62517" y="2336040"/>
                  <a:pt x="54919" y="2051365"/>
                  <a:pt x="0" y="1872651"/>
                </a:cubicBezTo>
                <a:cubicBezTo>
                  <a:pt x="-54919" y="1693937"/>
                  <a:pt x="8500" y="1400300"/>
                  <a:pt x="0" y="1207597"/>
                </a:cubicBezTo>
                <a:cubicBezTo>
                  <a:pt x="-8500" y="1014894"/>
                  <a:pt x="38373" y="867073"/>
                  <a:pt x="0" y="705890"/>
                </a:cubicBezTo>
                <a:cubicBezTo>
                  <a:pt x="-38373" y="544707"/>
                  <a:pt x="24553" y="335672"/>
                  <a:pt x="0" y="0"/>
                </a:cubicBezTo>
                <a:close/>
              </a:path>
              <a:path w="12088905" h="4083663" stroke="0" extrusionOk="0">
                <a:moveTo>
                  <a:pt x="0" y="0"/>
                </a:moveTo>
                <a:cubicBezTo>
                  <a:pt x="191010" y="-18022"/>
                  <a:pt x="563251" y="56670"/>
                  <a:pt x="817440" y="0"/>
                </a:cubicBezTo>
                <a:cubicBezTo>
                  <a:pt x="1071629" y="-56670"/>
                  <a:pt x="1176802" y="27739"/>
                  <a:pt x="1513991" y="0"/>
                </a:cubicBezTo>
                <a:cubicBezTo>
                  <a:pt x="1851180" y="-27739"/>
                  <a:pt x="2017942" y="5379"/>
                  <a:pt x="2331432" y="0"/>
                </a:cubicBezTo>
                <a:cubicBezTo>
                  <a:pt x="2644922" y="-5379"/>
                  <a:pt x="2473788" y="8729"/>
                  <a:pt x="2544427" y="0"/>
                </a:cubicBezTo>
                <a:cubicBezTo>
                  <a:pt x="2615066" y="-8729"/>
                  <a:pt x="2961763" y="8154"/>
                  <a:pt x="3240978" y="0"/>
                </a:cubicBezTo>
                <a:cubicBezTo>
                  <a:pt x="3520193" y="-8154"/>
                  <a:pt x="3723913" y="5230"/>
                  <a:pt x="4058418" y="0"/>
                </a:cubicBezTo>
                <a:cubicBezTo>
                  <a:pt x="4392923" y="-5230"/>
                  <a:pt x="4206745" y="7254"/>
                  <a:pt x="4271413" y="0"/>
                </a:cubicBezTo>
                <a:cubicBezTo>
                  <a:pt x="4336082" y="-7254"/>
                  <a:pt x="4515361" y="17050"/>
                  <a:pt x="4605297" y="0"/>
                </a:cubicBezTo>
                <a:cubicBezTo>
                  <a:pt x="4695233" y="-17050"/>
                  <a:pt x="4752090" y="8960"/>
                  <a:pt x="4818292" y="0"/>
                </a:cubicBezTo>
                <a:cubicBezTo>
                  <a:pt x="4884495" y="-8960"/>
                  <a:pt x="5129379" y="25527"/>
                  <a:pt x="5273065" y="0"/>
                </a:cubicBezTo>
                <a:cubicBezTo>
                  <a:pt x="5416751" y="-25527"/>
                  <a:pt x="5443305" y="9451"/>
                  <a:pt x="5606949" y="0"/>
                </a:cubicBezTo>
                <a:cubicBezTo>
                  <a:pt x="5770593" y="-9451"/>
                  <a:pt x="6201768" y="51222"/>
                  <a:pt x="6424390" y="0"/>
                </a:cubicBezTo>
                <a:cubicBezTo>
                  <a:pt x="6647012" y="-51222"/>
                  <a:pt x="6620050" y="5701"/>
                  <a:pt x="6758274" y="0"/>
                </a:cubicBezTo>
                <a:cubicBezTo>
                  <a:pt x="6896498" y="-5701"/>
                  <a:pt x="7234008" y="30337"/>
                  <a:pt x="7454825" y="0"/>
                </a:cubicBezTo>
                <a:cubicBezTo>
                  <a:pt x="7675642" y="-30337"/>
                  <a:pt x="7893160" y="69718"/>
                  <a:pt x="8272265" y="0"/>
                </a:cubicBezTo>
                <a:cubicBezTo>
                  <a:pt x="8651370" y="-69718"/>
                  <a:pt x="8448691" y="3253"/>
                  <a:pt x="8606149" y="0"/>
                </a:cubicBezTo>
                <a:cubicBezTo>
                  <a:pt x="8763607" y="-3253"/>
                  <a:pt x="9038685" y="12219"/>
                  <a:pt x="9181811" y="0"/>
                </a:cubicBezTo>
                <a:cubicBezTo>
                  <a:pt x="9324937" y="-12219"/>
                  <a:pt x="9596707" y="18219"/>
                  <a:pt x="9999251" y="0"/>
                </a:cubicBezTo>
                <a:cubicBezTo>
                  <a:pt x="10401795" y="-18219"/>
                  <a:pt x="10551476" y="32970"/>
                  <a:pt x="10695803" y="0"/>
                </a:cubicBezTo>
                <a:cubicBezTo>
                  <a:pt x="10840130" y="-32970"/>
                  <a:pt x="11311440" y="5003"/>
                  <a:pt x="11513243" y="0"/>
                </a:cubicBezTo>
                <a:cubicBezTo>
                  <a:pt x="11715046" y="-5003"/>
                  <a:pt x="11946576" y="20167"/>
                  <a:pt x="12088905" y="0"/>
                </a:cubicBezTo>
                <a:cubicBezTo>
                  <a:pt x="12107328" y="154543"/>
                  <a:pt x="12034282" y="461974"/>
                  <a:pt x="12088905" y="665054"/>
                </a:cubicBezTo>
                <a:cubicBezTo>
                  <a:pt x="12143528" y="868134"/>
                  <a:pt x="12064295" y="1041582"/>
                  <a:pt x="12088905" y="1207597"/>
                </a:cubicBezTo>
                <a:cubicBezTo>
                  <a:pt x="12113515" y="1373612"/>
                  <a:pt x="12070562" y="1576562"/>
                  <a:pt x="12088905" y="1709305"/>
                </a:cubicBezTo>
                <a:cubicBezTo>
                  <a:pt x="12107248" y="1842048"/>
                  <a:pt x="12056503" y="2151721"/>
                  <a:pt x="12088905" y="2333522"/>
                </a:cubicBezTo>
                <a:cubicBezTo>
                  <a:pt x="12121307" y="2515323"/>
                  <a:pt x="12052389" y="2616478"/>
                  <a:pt x="12088905" y="2876066"/>
                </a:cubicBezTo>
                <a:cubicBezTo>
                  <a:pt x="12125421" y="3135654"/>
                  <a:pt x="12061099" y="3308919"/>
                  <a:pt x="12088905" y="3500283"/>
                </a:cubicBezTo>
                <a:cubicBezTo>
                  <a:pt x="12116711" y="3691647"/>
                  <a:pt x="12050694" y="3811521"/>
                  <a:pt x="12088905" y="4083663"/>
                </a:cubicBezTo>
                <a:cubicBezTo>
                  <a:pt x="11903083" y="4102998"/>
                  <a:pt x="11797044" y="4031080"/>
                  <a:pt x="11634132" y="4083663"/>
                </a:cubicBezTo>
                <a:cubicBezTo>
                  <a:pt x="11471220" y="4136246"/>
                  <a:pt x="11151672" y="4019497"/>
                  <a:pt x="10937581" y="4083663"/>
                </a:cubicBezTo>
                <a:cubicBezTo>
                  <a:pt x="10723490" y="4147829"/>
                  <a:pt x="10791234" y="4071954"/>
                  <a:pt x="10724586" y="4083663"/>
                </a:cubicBezTo>
                <a:cubicBezTo>
                  <a:pt x="10657939" y="4095372"/>
                  <a:pt x="10467251" y="4070240"/>
                  <a:pt x="10269813" y="4083663"/>
                </a:cubicBezTo>
                <a:cubicBezTo>
                  <a:pt x="10072375" y="4097086"/>
                  <a:pt x="9824987" y="4038100"/>
                  <a:pt x="9694150" y="4083663"/>
                </a:cubicBezTo>
                <a:cubicBezTo>
                  <a:pt x="9563313" y="4129226"/>
                  <a:pt x="9573855" y="4074248"/>
                  <a:pt x="9481155" y="4083663"/>
                </a:cubicBezTo>
                <a:cubicBezTo>
                  <a:pt x="9388456" y="4093078"/>
                  <a:pt x="9068600" y="4040992"/>
                  <a:pt x="8905493" y="4083663"/>
                </a:cubicBezTo>
                <a:cubicBezTo>
                  <a:pt x="8742386" y="4126334"/>
                  <a:pt x="8631810" y="4063025"/>
                  <a:pt x="8450720" y="4083663"/>
                </a:cubicBezTo>
                <a:cubicBezTo>
                  <a:pt x="8269630" y="4104301"/>
                  <a:pt x="8067057" y="4053069"/>
                  <a:pt x="7875058" y="4083663"/>
                </a:cubicBezTo>
                <a:cubicBezTo>
                  <a:pt x="7683059" y="4114257"/>
                  <a:pt x="7420224" y="4052782"/>
                  <a:pt x="7299396" y="4083663"/>
                </a:cubicBezTo>
                <a:cubicBezTo>
                  <a:pt x="7178568" y="4114544"/>
                  <a:pt x="6895287" y="4021929"/>
                  <a:pt x="6602845" y="4083663"/>
                </a:cubicBezTo>
                <a:cubicBezTo>
                  <a:pt x="6310403" y="4145397"/>
                  <a:pt x="6168967" y="4043701"/>
                  <a:pt x="6027183" y="4083663"/>
                </a:cubicBezTo>
                <a:cubicBezTo>
                  <a:pt x="5885399" y="4123625"/>
                  <a:pt x="5681837" y="4068841"/>
                  <a:pt x="5572410" y="4083663"/>
                </a:cubicBezTo>
                <a:cubicBezTo>
                  <a:pt x="5462983" y="4098485"/>
                  <a:pt x="4934612" y="4033828"/>
                  <a:pt x="4754969" y="4083663"/>
                </a:cubicBezTo>
                <a:cubicBezTo>
                  <a:pt x="4575326" y="4133498"/>
                  <a:pt x="4424451" y="4077267"/>
                  <a:pt x="4300196" y="4083663"/>
                </a:cubicBezTo>
                <a:cubicBezTo>
                  <a:pt x="4175941" y="4090059"/>
                  <a:pt x="3977293" y="4028157"/>
                  <a:pt x="3724534" y="4083663"/>
                </a:cubicBezTo>
                <a:cubicBezTo>
                  <a:pt x="3471775" y="4139169"/>
                  <a:pt x="3598975" y="4066773"/>
                  <a:pt x="3511539" y="4083663"/>
                </a:cubicBezTo>
                <a:cubicBezTo>
                  <a:pt x="3424104" y="4100553"/>
                  <a:pt x="3279926" y="4047559"/>
                  <a:pt x="3056766" y="4083663"/>
                </a:cubicBezTo>
                <a:cubicBezTo>
                  <a:pt x="2833606" y="4119767"/>
                  <a:pt x="2800355" y="4063537"/>
                  <a:pt x="2722882" y="4083663"/>
                </a:cubicBezTo>
                <a:cubicBezTo>
                  <a:pt x="2645409" y="4103789"/>
                  <a:pt x="2299858" y="4057526"/>
                  <a:pt x="2026331" y="4083663"/>
                </a:cubicBezTo>
                <a:cubicBezTo>
                  <a:pt x="1752804" y="4109800"/>
                  <a:pt x="1684618" y="4019570"/>
                  <a:pt x="1450669" y="4083663"/>
                </a:cubicBezTo>
                <a:cubicBezTo>
                  <a:pt x="1216720" y="4147756"/>
                  <a:pt x="892881" y="3990403"/>
                  <a:pt x="633228" y="4083663"/>
                </a:cubicBezTo>
                <a:cubicBezTo>
                  <a:pt x="373575" y="4176923"/>
                  <a:pt x="277142" y="4064129"/>
                  <a:pt x="0" y="4083663"/>
                </a:cubicBezTo>
                <a:cubicBezTo>
                  <a:pt x="-68870" y="3880995"/>
                  <a:pt x="37622" y="3682363"/>
                  <a:pt x="0" y="3500283"/>
                </a:cubicBezTo>
                <a:cubicBezTo>
                  <a:pt x="-37622" y="3318203"/>
                  <a:pt x="33253" y="3224856"/>
                  <a:pt x="0" y="2998575"/>
                </a:cubicBezTo>
                <a:cubicBezTo>
                  <a:pt x="-33253" y="2772294"/>
                  <a:pt x="54234" y="2682568"/>
                  <a:pt x="0" y="2496868"/>
                </a:cubicBezTo>
                <a:cubicBezTo>
                  <a:pt x="-54234" y="2311168"/>
                  <a:pt x="46239" y="2204448"/>
                  <a:pt x="0" y="1995161"/>
                </a:cubicBezTo>
                <a:cubicBezTo>
                  <a:pt x="-46239" y="1785874"/>
                  <a:pt x="24816" y="1648104"/>
                  <a:pt x="0" y="1534291"/>
                </a:cubicBezTo>
                <a:cubicBezTo>
                  <a:pt x="-24816" y="1420478"/>
                  <a:pt x="11145" y="1056261"/>
                  <a:pt x="0" y="869237"/>
                </a:cubicBezTo>
                <a:cubicBezTo>
                  <a:pt x="-11145" y="682213"/>
                  <a:pt x="51509" y="297078"/>
                  <a:pt x="0" y="0"/>
                </a:cubicBezTo>
                <a:close/>
              </a:path>
            </a:pathLst>
          </a:custGeom>
          <a:ln>
            <a:solidFill>
              <a:schemeClr val="tx1"/>
            </a:solidFill>
            <a:extLst>
              <a:ext uri="{C807C97D-BFC1-408E-A445-0C87EB9F89A2}">
                <ask:lineSketchStyleProps xmlns:ask="http://schemas.microsoft.com/office/drawing/2018/sketchyshapes" sd="2805693568">
                  <a:prstGeom prst="rect">
                    <a:avLst/>
                  </a:prstGeom>
                  <ask:type>
                    <ask:lineSketchScribble/>
                  </ask:type>
                </ask:lineSketchStyleProps>
              </a:ext>
            </a:extLst>
          </a:ln>
        </p:spPr>
      </p:pic>
    </p:spTree>
    <p:extLst>
      <p:ext uri="{BB962C8B-B14F-4D97-AF65-F5344CB8AC3E}">
        <p14:creationId xmlns:p14="http://schemas.microsoft.com/office/powerpoint/2010/main" val="2637750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59974"/>
              </p:ext>
            </p:extLst>
          </p:nvPr>
        </p:nvGraphicFramePr>
        <p:xfrm>
          <a:off x="396239" y="171884"/>
          <a:ext cx="8580122" cy="6948732"/>
        </p:xfrm>
        <a:graphic>
          <a:graphicData uri="http://schemas.openxmlformats.org/drawingml/2006/table">
            <a:tbl>
              <a:tblPr firstRow="1" bandRow="1">
                <a:tableStyleId>{5C22544A-7EE6-4342-B048-85BDC9FD1C3A}</a:tableStyleId>
              </a:tblPr>
              <a:tblGrid>
                <a:gridCol w="4290061">
                  <a:extLst>
                    <a:ext uri="{9D8B030D-6E8A-4147-A177-3AD203B41FA5}">
                      <a16:colId xmlns:a16="http://schemas.microsoft.com/office/drawing/2014/main" val="12474833"/>
                    </a:ext>
                  </a:extLst>
                </a:gridCol>
                <a:gridCol w="4290061">
                  <a:extLst>
                    <a:ext uri="{9D8B030D-6E8A-4147-A177-3AD203B41FA5}">
                      <a16:colId xmlns:a16="http://schemas.microsoft.com/office/drawing/2014/main" val="653995517"/>
                    </a:ext>
                  </a:extLst>
                </a:gridCol>
              </a:tblGrid>
              <a:tr h="644163">
                <a:tc>
                  <a:txBody>
                    <a:bodyPr/>
                    <a:lstStyle/>
                    <a:p>
                      <a:r>
                        <a:rPr lang="en-GB" sz="1900" dirty="0"/>
                        <a:t>Traditional</a:t>
                      </a:r>
                      <a:r>
                        <a:rPr lang="en-GB" sz="1900" baseline="0" dirty="0"/>
                        <a:t> Hierarchical Mentor/Mentee Relationship </a:t>
                      </a:r>
                      <a:endParaRPr lang="en-GB" sz="1900" dirty="0"/>
                    </a:p>
                  </a:txBody>
                  <a:tcPr/>
                </a:tc>
                <a:tc>
                  <a:txBody>
                    <a:bodyPr/>
                    <a:lstStyle/>
                    <a:p>
                      <a:r>
                        <a:rPr lang="en-GB" sz="1900" dirty="0"/>
                        <a:t>Instructional</a:t>
                      </a:r>
                      <a:r>
                        <a:rPr lang="en-GB" sz="1900" baseline="0" dirty="0"/>
                        <a:t> Coaching Relationship </a:t>
                      </a:r>
                      <a:endParaRPr lang="en-GB" sz="1900" dirty="0"/>
                    </a:p>
                  </a:txBody>
                  <a:tcPr/>
                </a:tc>
                <a:extLst>
                  <a:ext uri="{0D108BD9-81ED-4DB2-BD59-A6C34878D82A}">
                    <a16:rowId xmlns:a16="http://schemas.microsoft.com/office/drawing/2014/main" val="2415555876"/>
                  </a:ext>
                </a:extLst>
              </a:tr>
              <a:tr h="922325">
                <a:tc>
                  <a:txBody>
                    <a:bodyPr/>
                    <a:lstStyle/>
                    <a:p>
                      <a:pPr marL="457200" indent="-457200">
                        <a:buFont typeface="+mj-lt"/>
                        <a:buAutoNum type="arabicPeriod"/>
                      </a:pPr>
                      <a:r>
                        <a:rPr lang="en-GB" sz="1900" dirty="0"/>
                        <a:t>Compliance-orientated</a:t>
                      </a:r>
                    </a:p>
                  </a:txBody>
                  <a:tcPr/>
                </a:tc>
                <a:tc>
                  <a:txBody>
                    <a:bodyPr/>
                    <a:lstStyle/>
                    <a:p>
                      <a:r>
                        <a:rPr lang="en-GB" sz="1900" dirty="0"/>
                        <a:t>Commitment to the trainee’s </a:t>
                      </a:r>
                      <a:r>
                        <a:rPr lang="en-GB" sz="1900" b="1" dirty="0"/>
                        <a:t>personal </a:t>
                      </a:r>
                      <a:r>
                        <a:rPr lang="en-GB" sz="1900" dirty="0"/>
                        <a:t>and professional development</a:t>
                      </a:r>
                    </a:p>
                  </a:txBody>
                  <a:tcPr/>
                </a:tc>
                <a:extLst>
                  <a:ext uri="{0D108BD9-81ED-4DB2-BD59-A6C34878D82A}">
                    <a16:rowId xmlns:a16="http://schemas.microsoft.com/office/drawing/2014/main" val="881977049"/>
                  </a:ext>
                </a:extLst>
              </a:tr>
              <a:tr h="1200486">
                <a:tc>
                  <a:txBody>
                    <a:bodyPr/>
                    <a:lstStyle/>
                    <a:p>
                      <a:r>
                        <a:rPr lang="en-GB" sz="1900" dirty="0"/>
                        <a:t>The mentor</a:t>
                      </a:r>
                      <a:r>
                        <a:rPr lang="en-GB" sz="1900" baseline="0" dirty="0"/>
                        <a:t> dictates what the student needs for their development </a:t>
                      </a:r>
                      <a:endParaRPr lang="en-GB" sz="1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t>The </a:t>
                      </a:r>
                      <a:r>
                        <a:rPr lang="en-GB" sz="1900" b="1" dirty="0"/>
                        <a:t>trainee’s views </a:t>
                      </a:r>
                      <a:r>
                        <a:rPr lang="en-GB" sz="1900" dirty="0"/>
                        <a:t>about their own developmental</a:t>
                      </a:r>
                      <a:r>
                        <a:rPr lang="en-GB" sz="1900" baseline="0" dirty="0"/>
                        <a:t> needs are encouraged and</a:t>
                      </a:r>
                      <a:endParaRPr lang="en-GB" sz="1900" dirty="0"/>
                    </a:p>
                    <a:p>
                      <a:r>
                        <a:rPr lang="en-GB" sz="1900" baseline="0" dirty="0"/>
                        <a:t>acknowledged</a:t>
                      </a:r>
                      <a:endParaRPr lang="en-GB" sz="1900" dirty="0"/>
                    </a:p>
                  </a:txBody>
                  <a:tcPr/>
                </a:tc>
                <a:extLst>
                  <a:ext uri="{0D108BD9-81ED-4DB2-BD59-A6C34878D82A}">
                    <a16:rowId xmlns:a16="http://schemas.microsoft.com/office/drawing/2014/main" val="90014151"/>
                  </a:ext>
                </a:extLst>
              </a:tr>
              <a:tr h="644163">
                <a:tc>
                  <a:txBody>
                    <a:bodyPr/>
                    <a:lstStyle/>
                    <a:p>
                      <a:r>
                        <a:rPr lang="en-GB" sz="1900" dirty="0"/>
                        <a:t>One-size</a:t>
                      </a:r>
                      <a:r>
                        <a:rPr lang="en-GB" sz="1900" baseline="0" dirty="0"/>
                        <a:t> fits all</a:t>
                      </a:r>
                      <a:endParaRPr lang="en-GB" sz="1900" dirty="0"/>
                    </a:p>
                  </a:txBody>
                  <a:tcPr/>
                </a:tc>
                <a:tc>
                  <a:txBody>
                    <a:bodyPr/>
                    <a:lstStyle/>
                    <a:p>
                      <a:r>
                        <a:rPr lang="en-GB" sz="1900" dirty="0"/>
                        <a:t>Training is </a:t>
                      </a:r>
                      <a:r>
                        <a:rPr lang="en-GB" sz="1900" b="1" dirty="0"/>
                        <a:t>personalised</a:t>
                      </a:r>
                      <a:r>
                        <a:rPr lang="en-GB" sz="1900" dirty="0"/>
                        <a:t> for the individual</a:t>
                      </a:r>
                    </a:p>
                  </a:txBody>
                  <a:tcPr/>
                </a:tc>
                <a:extLst>
                  <a:ext uri="{0D108BD9-81ED-4DB2-BD59-A6C34878D82A}">
                    <a16:rowId xmlns:a16="http://schemas.microsoft.com/office/drawing/2014/main" val="494930479"/>
                  </a:ext>
                </a:extLst>
              </a:tr>
              <a:tr h="368919">
                <a:tc>
                  <a:txBody>
                    <a:bodyPr/>
                    <a:lstStyle/>
                    <a:p>
                      <a:r>
                        <a:rPr lang="en-GB" sz="1900" dirty="0"/>
                        <a:t>Directive feedback</a:t>
                      </a:r>
                    </a:p>
                  </a:txBody>
                  <a:tcPr/>
                </a:tc>
                <a:tc>
                  <a:txBody>
                    <a:bodyPr/>
                    <a:lstStyle/>
                    <a:p>
                      <a:r>
                        <a:rPr lang="en-GB" sz="1900" dirty="0"/>
                        <a:t>Professional </a:t>
                      </a:r>
                      <a:r>
                        <a:rPr lang="en-GB" sz="1900" b="1" dirty="0"/>
                        <a:t>dialogue</a:t>
                      </a:r>
                    </a:p>
                  </a:txBody>
                  <a:tcPr/>
                </a:tc>
                <a:extLst>
                  <a:ext uri="{0D108BD9-81ED-4DB2-BD59-A6C34878D82A}">
                    <a16:rowId xmlns:a16="http://schemas.microsoft.com/office/drawing/2014/main" val="2370395323"/>
                  </a:ext>
                </a:extLst>
              </a:tr>
              <a:tr h="644163">
                <a:tc>
                  <a:txBody>
                    <a:bodyPr/>
                    <a:lstStyle/>
                    <a:p>
                      <a:r>
                        <a:rPr lang="en-GB" sz="1900" dirty="0"/>
                        <a:t>Mentor does most of the thinking </a:t>
                      </a:r>
                    </a:p>
                  </a:txBody>
                  <a:tcPr/>
                </a:tc>
                <a:tc>
                  <a:txBody>
                    <a:bodyPr/>
                    <a:lstStyle/>
                    <a:p>
                      <a:r>
                        <a:rPr lang="en-GB" sz="1900" dirty="0"/>
                        <a:t>Trainee</a:t>
                      </a:r>
                      <a:r>
                        <a:rPr lang="en-GB" sz="1900" baseline="0" dirty="0"/>
                        <a:t> is allowed the </a:t>
                      </a:r>
                      <a:r>
                        <a:rPr lang="en-GB" sz="1900" b="1" baseline="0" dirty="0"/>
                        <a:t>autonomy</a:t>
                      </a:r>
                      <a:r>
                        <a:rPr lang="en-GB" sz="1900" baseline="0" dirty="0"/>
                        <a:t> to do most of the thinking</a:t>
                      </a:r>
                      <a:endParaRPr lang="en-GB" sz="1900" dirty="0"/>
                    </a:p>
                  </a:txBody>
                  <a:tcPr/>
                </a:tc>
                <a:extLst>
                  <a:ext uri="{0D108BD9-81ED-4DB2-BD59-A6C34878D82A}">
                    <a16:rowId xmlns:a16="http://schemas.microsoft.com/office/drawing/2014/main" val="3854377301"/>
                  </a:ext>
                </a:extLst>
              </a:tr>
              <a:tr h="1294692">
                <a:tc>
                  <a:txBody>
                    <a:bodyPr/>
                    <a:lstStyle/>
                    <a:p>
                      <a:r>
                        <a:rPr lang="en-GB" sz="1900" dirty="0"/>
                        <a:t>Judgemental</a:t>
                      </a:r>
                      <a:r>
                        <a:rPr lang="en-GB" sz="1900" baseline="0" dirty="0"/>
                        <a:t> – ‘gatekeepers of the profession’</a:t>
                      </a:r>
                      <a:endParaRPr lang="en-GB" sz="1900" dirty="0"/>
                    </a:p>
                  </a:txBody>
                  <a:tcPr/>
                </a:tc>
                <a:tc>
                  <a:txBody>
                    <a:bodyPr/>
                    <a:lstStyle/>
                    <a:p>
                      <a:r>
                        <a:rPr lang="en-GB" sz="1900" b="1" dirty="0"/>
                        <a:t>Non-judgemental</a:t>
                      </a:r>
                      <a:r>
                        <a:rPr lang="en-GB" sz="1900" baseline="0" dirty="0"/>
                        <a:t> – trainees encouraged to try things out in a safe environment – </a:t>
                      </a:r>
                      <a:r>
                        <a:rPr lang="en-GB" sz="1900" b="1" baseline="0" dirty="0"/>
                        <a:t>mistakes seen as a part of the learning process</a:t>
                      </a:r>
                      <a:endParaRPr lang="en-GB" sz="1900" b="1" dirty="0"/>
                    </a:p>
                  </a:txBody>
                  <a:tcPr/>
                </a:tc>
                <a:extLst>
                  <a:ext uri="{0D108BD9-81ED-4DB2-BD59-A6C34878D82A}">
                    <a16:rowId xmlns:a16="http://schemas.microsoft.com/office/drawing/2014/main" val="178776043"/>
                  </a:ext>
                </a:extLst>
              </a:tr>
              <a:tr h="644163">
                <a:tc>
                  <a:txBody>
                    <a:bodyPr/>
                    <a:lstStyle/>
                    <a:p>
                      <a:r>
                        <a:rPr lang="en-GB" sz="1900" dirty="0"/>
                        <a:t>Trainee</a:t>
                      </a:r>
                      <a:r>
                        <a:rPr lang="en-GB" sz="1900" baseline="0" dirty="0"/>
                        <a:t> has a lower status to the mentor </a:t>
                      </a:r>
                      <a:endParaRPr lang="en-GB" sz="1900" dirty="0"/>
                    </a:p>
                  </a:txBody>
                  <a:tcPr/>
                </a:tc>
                <a:tc>
                  <a:txBody>
                    <a:bodyPr/>
                    <a:lstStyle/>
                    <a:p>
                      <a:r>
                        <a:rPr lang="en-GB" sz="1900" dirty="0"/>
                        <a:t>Mentor/trainee</a:t>
                      </a:r>
                      <a:r>
                        <a:rPr lang="en-GB" sz="1900" baseline="0" dirty="0"/>
                        <a:t> relationship – more </a:t>
                      </a:r>
                      <a:r>
                        <a:rPr lang="en-GB" sz="1900" b="1" baseline="0" dirty="0"/>
                        <a:t>reciprocal </a:t>
                      </a:r>
                      <a:endParaRPr lang="en-GB" sz="1900" b="1" dirty="0"/>
                    </a:p>
                  </a:txBody>
                  <a:tcPr/>
                </a:tc>
                <a:extLst>
                  <a:ext uri="{0D108BD9-81ED-4DB2-BD59-A6C34878D82A}">
                    <a16:rowId xmlns:a16="http://schemas.microsoft.com/office/drawing/2014/main" val="4011165450"/>
                  </a:ext>
                </a:extLst>
              </a:tr>
              <a:tr h="368919">
                <a:tc>
                  <a:txBody>
                    <a:bodyPr/>
                    <a:lstStyle/>
                    <a:p>
                      <a:endParaRPr lang="en-GB" sz="1900" dirty="0"/>
                    </a:p>
                  </a:txBody>
                  <a:tcPr/>
                </a:tc>
                <a:tc>
                  <a:txBody>
                    <a:bodyPr/>
                    <a:lstStyle/>
                    <a:p>
                      <a:endParaRPr lang="en-GB" sz="1900" dirty="0"/>
                    </a:p>
                  </a:txBody>
                  <a:tcPr/>
                </a:tc>
                <a:extLst>
                  <a:ext uri="{0D108BD9-81ED-4DB2-BD59-A6C34878D82A}">
                    <a16:rowId xmlns:a16="http://schemas.microsoft.com/office/drawing/2014/main" val="1718247093"/>
                  </a:ext>
                </a:extLst>
              </a:tr>
            </a:tbl>
          </a:graphicData>
        </a:graphic>
      </p:graphicFrame>
      <p:sp>
        <p:nvSpPr>
          <p:cNvPr id="2" name="TextBox 1"/>
          <p:cNvSpPr txBox="1"/>
          <p:nvPr/>
        </p:nvSpPr>
        <p:spPr>
          <a:xfrm>
            <a:off x="9348786" y="171884"/>
            <a:ext cx="2562798" cy="1815882"/>
          </a:xfrm>
          <a:prstGeom prst="rect">
            <a:avLst/>
          </a:prstGeom>
          <a:solidFill>
            <a:schemeClr val="accent6">
              <a:lumMod val="20000"/>
              <a:lumOff val="80000"/>
            </a:schemeClr>
          </a:solidFill>
        </p:spPr>
        <p:txBody>
          <a:bodyPr wrap="square" rtlCol="0">
            <a:spAutoFit/>
          </a:bodyPr>
          <a:lstStyle/>
          <a:p>
            <a:r>
              <a:rPr lang="en-GB" sz="2800" dirty="0">
                <a:solidFill>
                  <a:schemeClr val="accent4">
                    <a:lumMod val="75000"/>
                  </a:schemeClr>
                </a:solidFill>
                <a:latin typeface="Segoe UI Black" panose="020B0A02040204020203" pitchFamily="34" charset="0"/>
                <a:ea typeface="Segoe UI Black" panose="020B0A02040204020203" pitchFamily="34" charset="0"/>
              </a:rPr>
              <a:t>Why an instructional coaching model? </a:t>
            </a:r>
          </a:p>
        </p:txBody>
      </p:sp>
      <p:sp>
        <p:nvSpPr>
          <p:cNvPr id="4" name="TextBox 3"/>
          <p:cNvSpPr txBox="1"/>
          <p:nvPr/>
        </p:nvSpPr>
        <p:spPr>
          <a:xfrm>
            <a:off x="9348786" y="2465247"/>
            <a:ext cx="2562798" cy="2862322"/>
          </a:xfrm>
          <a:prstGeom prst="rect">
            <a:avLst/>
          </a:prstGeom>
          <a:solidFill>
            <a:schemeClr val="accent6">
              <a:lumMod val="20000"/>
              <a:lumOff val="80000"/>
            </a:schemeClr>
          </a:solidFill>
        </p:spPr>
        <p:txBody>
          <a:bodyPr wrap="square" rtlCol="0">
            <a:spAutoFit/>
          </a:bodyPr>
          <a:lstStyle/>
          <a:p>
            <a:r>
              <a:rPr lang="en-GB" sz="2000" dirty="0">
                <a:solidFill>
                  <a:schemeClr val="accent1">
                    <a:lumMod val="75000"/>
                  </a:schemeClr>
                </a:solidFill>
                <a:latin typeface="Segoe UI" panose="020B0502040204020203" pitchFamily="34" charset="0"/>
                <a:ea typeface="Segoe UI Black" panose="020B0A02040204020203" pitchFamily="34" charset="0"/>
                <a:cs typeface="Segoe UI" panose="020B0502040204020203" pitchFamily="34" charset="0"/>
              </a:rPr>
              <a:t>Reflect: For those of you who have already welcomed trainees to school, how have you attempted to establish a positive mentor-mentee relationship? </a:t>
            </a:r>
          </a:p>
        </p:txBody>
      </p:sp>
    </p:spTree>
    <p:extLst>
      <p:ext uri="{BB962C8B-B14F-4D97-AF65-F5344CB8AC3E}">
        <p14:creationId xmlns:p14="http://schemas.microsoft.com/office/powerpoint/2010/main" val="251789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E365-6F86-914F-992D-10314D23EC0E}"/>
              </a:ext>
            </a:extLst>
          </p:cNvPr>
          <p:cNvSpPr>
            <a:spLocks noGrp="1"/>
          </p:cNvSpPr>
          <p:nvPr>
            <p:ph type="title"/>
          </p:nvPr>
        </p:nvSpPr>
        <p:spPr>
          <a:xfrm>
            <a:off x="215152" y="167005"/>
            <a:ext cx="11976848" cy="817497"/>
          </a:xfrm>
        </p:spPr>
        <p:txBody>
          <a:bodyPr/>
          <a:lstStyle/>
          <a:p>
            <a:r>
              <a:rPr lang="en-GB" dirty="0"/>
              <a:t>Terms 1 &amp; 2 expectations for Progress on placement</a:t>
            </a:r>
          </a:p>
        </p:txBody>
      </p:sp>
      <p:pic>
        <p:nvPicPr>
          <p:cNvPr id="5" name="Content Placeholder 4">
            <a:extLst>
              <a:ext uri="{FF2B5EF4-FFF2-40B4-BE49-F238E27FC236}">
                <a16:creationId xmlns:a16="http://schemas.microsoft.com/office/drawing/2014/main" id="{5BFD80DE-6BDA-4D05-9597-513FD2DB9236}"/>
              </a:ext>
            </a:extLst>
          </p:cNvPr>
          <p:cNvPicPr>
            <a:picLocks noGrp="1" noChangeAspect="1"/>
          </p:cNvPicPr>
          <p:nvPr>
            <p:ph idx="1"/>
          </p:nvPr>
        </p:nvPicPr>
        <p:blipFill>
          <a:blip r:embed="rId3"/>
          <a:stretch>
            <a:fillRect/>
          </a:stretch>
        </p:blipFill>
        <p:spPr>
          <a:xfrm>
            <a:off x="3445199" y="5730055"/>
            <a:ext cx="5301602" cy="762820"/>
          </a:xfrm>
        </p:spPr>
      </p:pic>
      <p:pic>
        <p:nvPicPr>
          <p:cNvPr id="4" name="Picture 3" descr="A picture containing chart&#10;&#10;Description automatically generated">
            <a:extLst>
              <a:ext uri="{FF2B5EF4-FFF2-40B4-BE49-F238E27FC236}">
                <a16:creationId xmlns:a16="http://schemas.microsoft.com/office/drawing/2014/main" id="{702351A7-BF5A-432F-B470-0E8986468A68}"/>
              </a:ext>
            </a:extLst>
          </p:cNvPr>
          <p:cNvPicPr>
            <a:picLocks noChangeAspect="1"/>
          </p:cNvPicPr>
          <p:nvPr/>
        </p:nvPicPr>
        <p:blipFill>
          <a:blip r:embed="rId4"/>
          <a:stretch>
            <a:fillRect/>
          </a:stretch>
        </p:blipFill>
        <p:spPr>
          <a:xfrm>
            <a:off x="198712" y="1539382"/>
            <a:ext cx="11794576" cy="4156791"/>
          </a:xfrm>
          <a:custGeom>
            <a:avLst/>
            <a:gdLst>
              <a:gd name="connsiteX0" fmla="*/ 0 w 11794576"/>
              <a:gd name="connsiteY0" fmla="*/ 0 h 4156791"/>
              <a:gd name="connsiteX1" fmla="*/ 707675 w 11794576"/>
              <a:gd name="connsiteY1" fmla="*/ 0 h 4156791"/>
              <a:gd name="connsiteX2" fmla="*/ 1179458 w 11794576"/>
              <a:gd name="connsiteY2" fmla="*/ 0 h 4156791"/>
              <a:gd name="connsiteX3" fmla="*/ 1769186 w 11794576"/>
              <a:gd name="connsiteY3" fmla="*/ 0 h 4156791"/>
              <a:gd name="connsiteX4" fmla="*/ 2358915 w 11794576"/>
              <a:gd name="connsiteY4" fmla="*/ 0 h 4156791"/>
              <a:gd name="connsiteX5" fmla="*/ 2712752 w 11794576"/>
              <a:gd name="connsiteY5" fmla="*/ 0 h 4156791"/>
              <a:gd name="connsiteX6" fmla="*/ 2948644 w 11794576"/>
              <a:gd name="connsiteY6" fmla="*/ 0 h 4156791"/>
              <a:gd name="connsiteX7" fmla="*/ 3656319 w 11794576"/>
              <a:gd name="connsiteY7" fmla="*/ 0 h 4156791"/>
              <a:gd name="connsiteX8" fmla="*/ 4481939 w 11794576"/>
              <a:gd name="connsiteY8" fmla="*/ 0 h 4156791"/>
              <a:gd name="connsiteX9" fmla="*/ 5071668 w 11794576"/>
              <a:gd name="connsiteY9" fmla="*/ 0 h 4156791"/>
              <a:gd name="connsiteX10" fmla="*/ 5661396 w 11794576"/>
              <a:gd name="connsiteY10" fmla="*/ 0 h 4156791"/>
              <a:gd name="connsiteX11" fmla="*/ 6133180 w 11794576"/>
              <a:gd name="connsiteY11" fmla="*/ 0 h 4156791"/>
              <a:gd name="connsiteX12" fmla="*/ 6604963 w 11794576"/>
              <a:gd name="connsiteY12" fmla="*/ 0 h 4156791"/>
              <a:gd name="connsiteX13" fmla="*/ 6958800 w 11794576"/>
              <a:gd name="connsiteY13" fmla="*/ 0 h 4156791"/>
              <a:gd name="connsiteX14" fmla="*/ 7666474 w 11794576"/>
              <a:gd name="connsiteY14" fmla="*/ 0 h 4156791"/>
              <a:gd name="connsiteX15" fmla="*/ 8492095 w 11794576"/>
              <a:gd name="connsiteY15" fmla="*/ 0 h 4156791"/>
              <a:gd name="connsiteX16" fmla="*/ 9081824 w 11794576"/>
              <a:gd name="connsiteY16" fmla="*/ 0 h 4156791"/>
              <a:gd name="connsiteX17" fmla="*/ 9553607 w 11794576"/>
              <a:gd name="connsiteY17" fmla="*/ 0 h 4156791"/>
              <a:gd name="connsiteX18" fmla="*/ 9907444 w 11794576"/>
              <a:gd name="connsiteY18" fmla="*/ 0 h 4156791"/>
              <a:gd name="connsiteX19" fmla="*/ 10261281 w 11794576"/>
              <a:gd name="connsiteY19" fmla="*/ 0 h 4156791"/>
              <a:gd name="connsiteX20" fmla="*/ 10497173 w 11794576"/>
              <a:gd name="connsiteY20" fmla="*/ 0 h 4156791"/>
              <a:gd name="connsiteX21" fmla="*/ 10733064 w 11794576"/>
              <a:gd name="connsiteY21" fmla="*/ 0 h 4156791"/>
              <a:gd name="connsiteX22" fmla="*/ 11086901 w 11794576"/>
              <a:gd name="connsiteY22" fmla="*/ 0 h 4156791"/>
              <a:gd name="connsiteX23" fmla="*/ 11794576 w 11794576"/>
              <a:gd name="connsiteY23" fmla="*/ 0 h 4156791"/>
              <a:gd name="connsiteX24" fmla="*/ 11794576 w 11794576"/>
              <a:gd name="connsiteY24" fmla="*/ 593827 h 4156791"/>
              <a:gd name="connsiteX25" fmla="*/ 11794576 w 11794576"/>
              <a:gd name="connsiteY25" fmla="*/ 1270790 h 4156791"/>
              <a:gd name="connsiteX26" fmla="*/ 11794576 w 11794576"/>
              <a:gd name="connsiteY26" fmla="*/ 1739914 h 4156791"/>
              <a:gd name="connsiteX27" fmla="*/ 11794576 w 11794576"/>
              <a:gd name="connsiteY27" fmla="*/ 2416877 h 4156791"/>
              <a:gd name="connsiteX28" fmla="*/ 11794576 w 11794576"/>
              <a:gd name="connsiteY28" fmla="*/ 2886001 h 4156791"/>
              <a:gd name="connsiteX29" fmla="*/ 11794576 w 11794576"/>
              <a:gd name="connsiteY29" fmla="*/ 3355124 h 4156791"/>
              <a:gd name="connsiteX30" fmla="*/ 11794576 w 11794576"/>
              <a:gd name="connsiteY30" fmla="*/ 4156791 h 4156791"/>
              <a:gd name="connsiteX31" fmla="*/ 11086901 w 11794576"/>
              <a:gd name="connsiteY31" fmla="*/ 4156791 h 4156791"/>
              <a:gd name="connsiteX32" fmla="*/ 10851010 w 11794576"/>
              <a:gd name="connsiteY32" fmla="*/ 4156791 h 4156791"/>
              <a:gd name="connsiteX33" fmla="*/ 10497173 w 11794576"/>
              <a:gd name="connsiteY33" fmla="*/ 4156791 h 4156791"/>
              <a:gd name="connsiteX34" fmla="*/ 10025390 w 11794576"/>
              <a:gd name="connsiteY34" fmla="*/ 4156791 h 4156791"/>
              <a:gd name="connsiteX35" fmla="*/ 9671552 w 11794576"/>
              <a:gd name="connsiteY35" fmla="*/ 4156791 h 4156791"/>
              <a:gd name="connsiteX36" fmla="*/ 9317715 w 11794576"/>
              <a:gd name="connsiteY36" fmla="*/ 4156791 h 4156791"/>
              <a:gd name="connsiteX37" fmla="*/ 9081824 w 11794576"/>
              <a:gd name="connsiteY37" fmla="*/ 4156791 h 4156791"/>
              <a:gd name="connsiteX38" fmla="*/ 8256203 w 11794576"/>
              <a:gd name="connsiteY38" fmla="*/ 4156791 h 4156791"/>
              <a:gd name="connsiteX39" fmla="*/ 7548529 w 11794576"/>
              <a:gd name="connsiteY39" fmla="*/ 4156791 h 4156791"/>
              <a:gd name="connsiteX40" fmla="*/ 7194691 w 11794576"/>
              <a:gd name="connsiteY40" fmla="*/ 4156791 h 4156791"/>
              <a:gd name="connsiteX41" fmla="*/ 6958800 w 11794576"/>
              <a:gd name="connsiteY41" fmla="*/ 4156791 h 4156791"/>
              <a:gd name="connsiteX42" fmla="*/ 6487017 w 11794576"/>
              <a:gd name="connsiteY42" fmla="*/ 4156791 h 4156791"/>
              <a:gd name="connsiteX43" fmla="*/ 5661396 w 11794576"/>
              <a:gd name="connsiteY43" fmla="*/ 4156791 h 4156791"/>
              <a:gd name="connsiteX44" fmla="*/ 4953722 w 11794576"/>
              <a:gd name="connsiteY44" fmla="*/ 4156791 h 4156791"/>
              <a:gd name="connsiteX45" fmla="*/ 4599885 w 11794576"/>
              <a:gd name="connsiteY45" fmla="*/ 4156791 h 4156791"/>
              <a:gd name="connsiteX46" fmla="*/ 3774264 w 11794576"/>
              <a:gd name="connsiteY46" fmla="*/ 4156791 h 4156791"/>
              <a:gd name="connsiteX47" fmla="*/ 3538373 w 11794576"/>
              <a:gd name="connsiteY47" fmla="*/ 4156791 h 4156791"/>
              <a:gd name="connsiteX48" fmla="*/ 2830698 w 11794576"/>
              <a:gd name="connsiteY48" fmla="*/ 4156791 h 4156791"/>
              <a:gd name="connsiteX49" fmla="*/ 2476861 w 11794576"/>
              <a:gd name="connsiteY49" fmla="*/ 4156791 h 4156791"/>
              <a:gd name="connsiteX50" fmla="*/ 2240969 w 11794576"/>
              <a:gd name="connsiteY50" fmla="*/ 4156791 h 4156791"/>
              <a:gd name="connsiteX51" fmla="*/ 2005078 w 11794576"/>
              <a:gd name="connsiteY51" fmla="*/ 4156791 h 4156791"/>
              <a:gd name="connsiteX52" fmla="*/ 1415349 w 11794576"/>
              <a:gd name="connsiteY52" fmla="*/ 4156791 h 4156791"/>
              <a:gd name="connsiteX53" fmla="*/ 589729 w 11794576"/>
              <a:gd name="connsiteY53" fmla="*/ 4156791 h 4156791"/>
              <a:gd name="connsiteX54" fmla="*/ 0 w 11794576"/>
              <a:gd name="connsiteY54" fmla="*/ 4156791 h 4156791"/>
              <a:gd name="connsiteX55" fmla="*/ 0 w 11794576"/>
              <a:gd name="connsiteY55" fmla="*/ 3521396 h 4156791"/>
              <a:gd name="connsiteX56" fmla="*/ 0 w 11794576"/>
              <a:gd name="connsiteY56" fmla="*/ 2844433 h 4156791"/>
              <a:gd name="connsiteX57" fmla="*/ 0 w 11794576"/>
              <a:gd name="connsiteY57" fmla="*/ 2292173 h 4156791"/>
              <a:gd name="connsiteX58" fmla="*/ 0 w 11794576"/>
              <a:gd name="connsiteY58" fmla="*/ 1781482 h 4156791"/>
              <a:gd name="connsiteX59" fmla="*/ 0 w 11794576"/>
              <a:gd name="connsiteY59" fmla="*/ 1104519 h 4156791"/>
              <a:gd name="connsiteX60" fmla="*/ 0 w 11794576"/>
              <a:gd name="connsiteY60" fmla="*/ 635395 h 4156791"/>
              <a:gd name="connsiteX61" fmla="*/ 0 w 11794576"/>
              <a:gd name="connsiteY61" fmla="*/ 0 h 415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1794576" h="4156791" fill="none" extrusionOk="0">
                <a:moveTo>
                  <a:pt x="0" y="0"/>
                </a:moveTo>
                <a:cubicBezTo>
                  <a:pt x="320352" y="-36181"/>
                  <a:pt x="538724" y="15210"/>
                  <a:pt x="707675" y="0"/>
                </a:cubicBezTo>
                <a:cubicBezTo>
                  <a:pt x="876627" y="-15210"/>
                  <a:pt x="1026094" y="19196"/>
                  <a:pt x="1179458" y="0"/>
                </a:cubicBezTo>
                <a:cubicBezTo>
                  <a:pt x="1332822" y="-19196"/>
                  <a:pt x="1490045" y="68864"/>
                  <a:pt x="1769186" y="0"/>
                </a:cubicBezTo>
                <a:cubicBezTo>
                  <a:pt x="2048327" y="-68864"/>
                  <a:pt x="2194583" y="40065"/>
                  <a:pt x="2358915" y="0"/>
                </a:cubicBezTo>
                <a:cubicBezTo>
                  <a:pt x="2523247" y="-40065"/>
                  <a:pt x="2563906" y="22249"/>
                  <a:pt x="2712752" y="0"/>
                </a:cubicBezTo>
                <a:cubicBezTo>
                  <a:pt x="2861598" y="-22249"/>
                  <a:pt x="2850147" y="2255"/>
                  <a:pt x="2948644" y="0"/>
                </a:cubicBezTo>
                <a:cubicBezTo>
                  <a:pt x="3047141" y="-2255"/>
                  <a:pt x="3409083" y="22500"/>
                  <a:pt x="3656319" y="0"/>
                </a:cubicBezTo>
                <a:cubicBezTo>
                  <a:pt x="3903555" y="-22500"/>
                  <a:pt x="4274231" y="64028"/>
                  <a:pt x="4481939" y="0"/>
                </a:cubicBezTo>
                <a:cubicBezTo>
                  <a:pt x="4689647" y="-64028"/>
                  <a:pt x="4785097" y="68413"/>
                  <a:pt x="5071668" y="0"/>
                </a:cubicBezTo>
                <a:cubicBezTo>
                  <a:pt x="5358239" y="-68413"/>
                  <a:pt x="5523361" y="49746"/>
                  <a:pt x="5661396" y="0"/>
                </a:cubicBezTo>
                <a:cubicBezTo>
                  <a:pt x="5799431" y="-49746"/>
                  <a:pt x="5900078" y="18852"/>
                  <a:pt x="6133180" y="0"/>
                </a:cubicBezTo>
                <a:cubicBezTo>
                  <a:pt x="6366282" y="-18852"/>
                  <a:pt x="6489868" y="7160"/>
                  <a:pt x="6604963" y="0"/>
                </a:cubicBezTo>
                <a:cubicBezTo>
                  <a:pt x="6720058" y="-7160"/>
                  <a:pt x="6793117" y="39075"/>
                  <a:pt x="6958800" y="0"/>
                </a:cubicBezTo>
                <a:cubicBezTo>
                  <a:pt x="7124483" y="-39075"/>
                  <a:pt x="7484290" y="62038"/>
                  <a:pt x="7666474" y="0"/>
                </a:cubicBezTo>
                <a:cubicBezTo>
                  <a:pt x="7848658" y="-62038"/>
                  <a:pt x="8256496" y="79651"/>
                  <a:pt x="8492095" y="0"/>
                </a:cubicBezTo>
                <a:cubicBezTo>
                  <a:pt x="8727694" y="-79651"/>
                  <a:pt x="8875776" y="39187"/>
                  <a:pt x="9081824" y="0"/>
                </a:cubicBezTo>
                <a:cubicBezTo>
                  <a:pt x="9287872" y="-39187"/>
                  <a:pt x="9443595" y="33908"/>
                  <a:pt x="9553607" y="0"/>
                </a:cubicBezTo>
                <a:cubicBezTo>
                  <a:pt x="9663619" y="-33908"/>
                  <a:pt x="9807489" y="3333"/>
                  <a:pt x="9907444" y="0"/>
                </a:cubicBezTo>
                <a:cubicBezTo>
                  <a:pt x="10007399" y="-3333"/>
                  <a:pt x="10119744" y="39382"/>
                  <a:pt x="10261281" y="0"/>
                </a:cubicBezTo>
                <a:cubicBezTo>
                  <a:pt x="10402818" y="-39382"/>
                  <a:pt x="10399474" y="3681"/>
                  <a:pt x="10497173" y="0"/>
                </a:cubicBezTo>
                <a:cubicBezTo>
                  <a:pt x="10594872" y="-3681"/>
                  <a:pt x="10616161" y="21257"/>
                  <a:pt x="10733064" y="0"/>
                </a:cubicBezTo>
                <a:cubicBezTo>
                  <a:pt x="10849967" y="-21257"/>
                  <a:pt x="10920359" y="13665"/>
                  <a:pt x="11086901" y="0"/>
                </a:cubicBezTo>
                <a:cubicBezTo>
                  <a:pt x="11253443" y="-13665"/>
                  <a:pt x="11546013" y="17558"/>
                  <a:pt x="11794576" y="0"/>
                </a:cubicBezTo>
                <a:cubicBezTo>
                  <a:pt x="11855974" y="134504"/>
                  <a:pt x="11755255" y="339036"/>
                  <a:pt x="11794576" y="593827"/>
                </a:cubicBezTo>
                <a:cubicBezTo>
                  <a:pt x="11833897" y="848618"/>
                  <a:pt x="11720200" y="972848"/>
                  <a:pt x="11794576" y="1270790"/>
                </a:cubicBezTo>
                <a:cubicBezTo>
                  <a:pt x="11868952" y="1568732"/>
                  <a:pt x="11787998" y="1556089"/>
                  <a:pt x="11794576" y="1739914"/>
                </a:cubicBezTo>
                <a:cubicBezTo>
                  <a:pt x="11801154" y="1923739"/>
                  <a:pt x="11791936" y="2167679"/>
                  <a:pt x="11794576" y="2416877"/>
                </a:cubicBezTo>
                <a:cubicBezTo>
                  <a:pt x="11797216" y="2666075"/>
                  <a:pt x="11740642" y="2776861"/>
                  <a:pt x="11794576" y="2886001"/>
                </a:cubicBezTo>
                <a:cubicBezTo>
                  <a:pt x="11848510" y="2995141"/>
                  <a:pt x="11755284" y="3229556"/>
                  <a:pt x="11794576" y="3355124"/>
                </a:cubicBezTo>
                <a:cubicBezTo>
                  <a:pt x="11833868" y="3480692"/>
                  <a:pt x="11727245" y="3960382"/>
                  <a:pt x="11794576" y="4156791"/>
                </a:cubicBezTo>
                <a:cubicBezTo>
                  <a:pt x="11455978" y="4192369"/>
                  <a:pt x="11302536" y="4141692"/>
                  <a:pt x="11086901" y="4156791"/>
                </a:cubicBezTo>
                <a:cubicBezTo>
                  <a:pt x="10871266" y="4171890"/>
                  <a:pt x="10913892" y="4131964"/>
                  <a:pt x="10851010" y="4156791"/>
                </a:cubicBezTo>
                <a:cubicBezTo>
                  <a:pt x="10788128" y="4181618"/>
                  <a:pt x="10612465" y="4141583"/>
                  <a:pt x="10497173" y="4156791"/>
                </a:cubicBezTo>
                <a:cubicBezTo>
                  <a:pt x="10381881" y="4171999"/>
                  <a:pt x="10253208" y="4114691"/>
                  <a:pt x="10025390" y="4156791"/>
                </a:cubicBezTo>
                <a:cubicBezTo>
                  <a:pt x="9797572" y="4198891"/>
                  <a:pt x="9814649" y="4139539"/>
                  <a:pt x="9671552" y="4156791"/>
                </a:cubicBezTo>
                <a:cubicBezTo>
                  <a:pt x="9528455" y="4174043"/>
                  <a:pt x="9436604" y="4114403"/>
                  <a:pt x="9317715" y="4156791"/>
                </a:cubicBezTo>
                <a:cubicBezTo>
                  <a:pt x="9198826" y="4199179"/>
                  <a:pt x="9147775" y="4150553"/>
                  <a:pt x="9081824" y="4156791"/>
                </a:cubicBezTo>
                <a:cubicBezTo>
                  <a:pt x="9015873" y="4163029"/>
                  <a:pt x="8526395" y="4069044"/>
                  <a:pt x="8256203" y="4156791"/>
                </a:cubicBezTo>
                <a:cubicBezTo>
                  <a:pt x="7986011" y="4244538"/>
                  <a:pt x="7833159" y="4104553"/>
                  <a:pt x="7548529" y="4156791"/>
                </a:cubicBezTo>
                <a:cubicBezTo>
                  <a:pt x="7263899" y="4209029"/>
                  <a:pt x="7360911" y="4140851"/>
                  <a:pt x="7194691" y="4156791"/>
                </a:cubicBezTo>
                <a:cubicBezTo>
                  <a:pt x="7028471" y="4172731"/>
                  <a:pt x="7054346" y="4136800"/>
                  <a:pt x="6958800" y="4156791"/>
                </a:cubicBezTo>
                <a:cubicBezTo>
                  <a:pt x="6863254" y="4176782"/>
                  <a:pt x="6697456" y="4121538"/>
                  <a:pt x="6487017" y="4156791"/>
                </a:cubicBezTo>
                <a:cubicBezTo>
                  <a:pt x="6276578" y="4192044"/>
                  <a:pt x="6007775" y="4112985"/>
                  <a:pt x="5661396" y="4156791"/>
                </a:cubicBezTo>
                <a:cubicBezTo>
                  <a:pt x="5315017" y="4200597"/>
                  <a:pt x="5217102" y="4103696"/>
                  <a:pt x="4953722" y="4156791"/>
                </a:cubicBezTo>
                <a:cubicBezTo>
                  <a:pt x="4690342" y="4209886"/>
                  <a:pt x="4738095" y="4117931"/>
                  <a:pt x="4599885" y="4156791"/>
                </a:cubicBezTo>
                <a:cubicBezTo>
                  <a:pt x="4461675" y="4195651"/>
                  <a:pt x="3971923" y="4143988"/>
                  <a:pt x="3774264" y="4156791"/>
                </a:cubicBezTo>
                <a:cubicBezTo>
                  <a:pt x="3576605" y="4169594"/>
                  <a:pt x="3645035" y="4144154"/>
                  <a:pt x="3538373" y="4156791"/>
                </a:cubicBezTo>
                <a:cubicBezTo>
                  <a:pt x="3431711" y="4169428"/>
                  <a:pt x="3111984" y="4076379"/>
                  <a:pt x="2830698" y="4156791"/>
                </a:cubicBezTo>
                <a:cubicBezTo>
                  <a:pt x="2549413" y="4237203"/>
                  <a:pt x="2617480" y="4142603"/>
                  <a:pt x="2476861" y="4156791"/>
                </a:cubicBezTo>
                <a:cubicBezTo>
                  <a:pt x="2336242" y="4170979"/>
                  <a:pt x="2325270" y="4154670"/>
                  <a:pt x="2240969" y="4156791"/>
                </a:cubicBezTo>
                <a:cubicBezTo>
                  <a:pt x="2156668" y="4158912"/>
                  <a:pt x="2113816" y="4145476"/>
                  <a:pt x="2005078" y="4156791"/>
                </a:cubicBezTo>
                <a:cubicBezTo>
                  <a:pt x="1896340" y="4168106"/>
                  <a:pt x="1536849" y="4113288"/>
                  <a:pt x="1415349" y="4156791"/>
                </a:cubicBezTo>
                <a:cubicBezTo>
                  <a:pt x="1293849" y="4200294"/>
                  <a:pt x="908026" y="4058726"/>
                  <a:pt x="589729" y="4156791"/>
                </a:cubicBezTo>
                <a:cubicBezTo>
                  <a:pt x="271432" y="4254856"/>
                  <a:pt x="209025" y="4156236"/>
                  <a:pt x="0" y="4156791"/>
                </a:cubicBezTo>
                <a:cubicBezTo>
                  <a:pt x="-31143" y="4013689"/>
                  <a:pt x="32194" y="3730183"/>
                  <a:pt x="0" y="3521396"/>
                </a:cubicBezTo>
                <a:cubicBezTo>
                  <a:pt x="-32194" y="3312610"/>
                  <a:pt x="66890" y="3022851"/>
                  <a:pt x="0" y="2844433"/>
                </a:cubicBezTo>
                <a:cubicBezTo>
                  <a:pt x="-66890" y="2666015"/>
                  <a:pt x="2372" y="2463890"/>
                  <a:pt x="0" y="2292173"/>
                </a:cubicBezTo>
                <a:cubicBezTo>
                  <a:pt x="-2372" y="2120456"/>
                  <a:pt x="8184" y="1981403"/>
                  <a:pt x="0" y="1781482"/>
                </a:cubicBezTo>
                <a:cubicBezTo>
                  <a:pt x="-8184" y="1581561"/>
                  <a:pt x="55179" y="1406067"/>
                  <a:pt x="0" y="1104519"/>
                </a:cubicBezTo>
                <a:cubicBezTo>
                  <a:pt x="-55179" y="802971"/>
                  <a:pt x="7157" y="822138"/>
                  <a:pt x="0" y="635395"/>
                </a:cubicBezTo>
                <a:cubicBezTo>
                  <a:pt x="-7157" y="448652"/>
                  <a:pt x="3240" y="138480"/>
                  <a:pt x="0" y="0"/>
                </a:cubicBezTo>
                <a:close/>
              </a:path>
              <a:path w="11794576" h="4156791" stroke="0" extrusionOk="0">
                <a:moveTo>
                  <a:pt x="0" y="0"/>
                </a:moveTo>
                <a:cubicBezTo>
                  <a:pt x="190690" y="-15286"/>
                  <a:pt x="301378" y="65019"/>
                  <a:pt x="589729" y="0"/>
                </a:cubicBezTo>
                <a:cubicBezTo>
                  <a:pt x="878080" y="-65019"/>
                  <a:pt x="944819" y="12602"/>
                  <a:pt x="1061512" y="0"/>
                </a:cubicBezTo>
                <a:cubicBezTo>
                  <a:pt x="1178205" y="-12602"/>
                  <a:pt x="1337186" y="23271"/>
                  <a:pt x="1415349" y="0"/>
                </a:cubicBezTo>
                <a:cubicBezTo>
                  <a:pt x="1493512" y="-23271"/>
                  <a:pt x="1877993" y="92068"/>
                  <a:pt x="2240969" y="0"/>
                </a:cubicBezTo>
                <a:cubicBezTo>
                  <a:pt x="2603945" y="-92068"/>
                  <a:pt x="2378357" y="4826"/>
                  <a:pt x="2476861" y="0"/>
                </a:cubicBezTo>
                <a:cubicBezTo>
                  <a:pt x="2575365" y="-4826"/>
                  <a:pt x="2771395" y="17578"/>
                  <a:pt x="2948644" y="0"/>
                </a:cubicBezTo>
                <a:cubicBezTo>
                  <a:pt x="3125893" y="-17578"/>
                  <a:pt x="3291919" y="5034"/>
                  <a:pt x="3420427" y="0"/>
                </a:cubicBezTo>
                <a:cubicBezTo>
                  <a:pt x="3548935" y="-5034"/>
                  <a:pt x="3734984" y="17501"/>
                  <a:pt x="4010156" y="0"/>
                </a:cubicBezTo>
                <a:cubicBezTo>
                  <a:pt x="4285328" y="-17501"/>
                  <a:pt x="4439154" y="51076"/>
                  <a:pt x="4835776" y="0"/>
                </a:cubicBezTo>
                <a:cubicBezTo>
                  <a:pt x="5232398" y="-51076"/>
                  <a:pt x="5314510" y="22524"/>
                  <a:pt x="5543451" y="0"/>
                </a:cubicBezTo>
                <a:cubicBezTo>
                  <a:pt x="5772393" y="-22524"/>
                  <a:pt x="5688478" y="22981"/>
                  <a:pt x="5779342" y="0"/>
                </a:cubicBezTo>
                <a:cubicBezTo>
                  <a:pt x="5870206" y="-22981"/>
                  <a:pt x="5900653" y="12307"/>
                  <a:pt x="6015234" y="0"/>
                </a:cubicBezTo>
                <a:cubicBezTo>
                  <a:pt x="6129815" y="-12307"/>
                  <a:pt x="6633553" y="46615"/>
                  <a:pt x="6840854" y="0"/>
                </a:cubicBezTo>
                <a:cubicBezTo>
                  <a:pt x="7048155" y="-46615"/>
                  <a:pt x="7497798" y="48594"/>
                  <a:pt x="7666474" y="0"/>
                </a:cubicBezTo>
                <a:cubicBezTo>
                  <a:pt x="7835150" y="-48594"/>
                  <a:pt x="7903395" y="33209"/>
                  <a:pt x="8020312" y="0"/>
                </a:cubicBezTo>
                <a:cubicBezTo>
                  <a:pt x="8137229" y="-33209"/>
                  <a:pt x="8281137" y="15992"/>
                  <a:pt x="8374149" y="0"/>
                </a:cubicBezTo>
                <a:cubicBezTo>
                  <a:pt x="8467161" y="-15992"/>
                  <a:pt x="8528141" y="13600"/>
                  <a:pt x="8610040" y="0"/>
                </a:cubicBezTo>
                <a:cubicBezTo>
                  <a:pt x="8691939" y="-13600"/>
                  <a:pt x="8974499" y="9960"/>
                  <a:pt x="9199769" y="0"/>
                </a:cubicBezTo>
                <a:cubicBezTo>
                  <a:pt x="9425039" y="-9960"/>
                  <a:pt x="9698449" y="58138"/>
                  <a:pt x="9907444" y="0"/>
                </a:cubicBezTo>
                <a:cubicBezTo>
                  <a:pt x="10116439" y="-58138"/>
                  <a:pt x="10375226" y="32555"/>
                  <a:pt x="10497173" y="0"/>
                </a:cubicBezTo>
                <a:cubicBezTo>
                  <a:pt x="10619120" y="-32555"/>
                  <a:pt x="11024927" y="38685"/>
                  <a:pt x="11204847" y="0"/>
                </a:cubicBezTo>
                <a:cubicBezTo>
                  <a:pt x="11384767" y="-38685"/>
                  <a:pt x="11569380" y="20837"/>
                  <a:pt x="11794576" y="0"/>
                </a:cubicBezTo>
                <a:cubicBezTo>
                  <a:pt x="11834058" y="145514"/>
                  <a:pt x="11731528" y="533593"/>
                  <a:pt x="11794576" y="676963"/>
                </a:cubicBezTo>
                <a:cubicBezTo>
                  <a:pt x="11857624" y="820333"/>
                  <a:pt x="11732951" y="1127907"/>
                  <a:pt x="11794576" y="1353926"/>
                </a:cubicBezTo>
                <a:cubicBezTo>
                  <a:pt x="11856201" y="1579945"/>
                  <a:pt x="11779262" y="1709727"/>
                  <a:pt x="11794576" y="2030889"/>
                </a:cubicBezTo>
                <a:cubicBezTo>
                  <a:pt x="11809890" y="2352051"/>
                  <a:pt x="11761961" y="2428624"/>
                  <a:pt x="11794576" y="2541581"/>
                </a:cubicBezTo>
                <a:cubicBezTo>
                  <a:pt x="11827191" y="2654538"/>
                  <a:pt x="11753853" y="2862463"/>
                  <a:pt x="11794576" y="3135408"/>
                </a:cubicBezTo>
                <a:cubicBezTo>
                  <a:pt x="11835299" y="3408353"/>
                  <a:pt x="11777051" y="3735138"/>
                  <a:pt x="11794576" y="4156791"/>
                </a:cubicBezTo>
                <a:cubicBezTo>
                  <a:pt x="11650812" y="4170952"/>
                  <a:pt x="11538872" y="4131241"/>
                  <a:pt x="11440739" y="4156791"/>
                </a:cubicBezTo>
                <a:cubicBezTo>
                  <a:pt x="11342606" y="4182341"/>
                  <a:pt x="10932755" y="4094507"/>
                  <a:pt x="10733064" y="4156791"/>
                </a:cubicBezTo>
                <a:cubicBezTo>
                  <a:pt x="10533374" y="4219075"/>
                  <a:pt x="10608511" y="4138521"/>
                  <a:pt x="10497173" y="4156791"/>
                </a:cubicBezTo>
                <a:cubicBezTo>
                  <a:pt x="10385835" y="4175061"/>
                  <a:pt x="10332084" y="4153764"/>
                  <a:pt x="10261281" y="4156791"/>
                </a:cubicBezTo>
                <a:cubicBezTo>
                  <a:pt x="10190478" y="4159818"/>
                  <a:pt x="9769026" y="4061393"/>
                  <a:pt x="9435661" y="4156791"/>
                </a:cubicBezTo>
                <a:cubicBezTo>
                  <a:pt x="9102296" y="4252189"/>
                  <a:pt x="8895400" y="4151861"/>
                  <a:pt x="8610040" y="4156791"/>
                </a:cubicBezTo>
                <a:cubicBezTo>
                  <a:pt x="8324680" y="4161721"/>
                  <a:pt x="8009286" y="4150527"/>
                  <a:pt x="7784420" y="4156791"/>
                </a:cubicBezTo>
                <a:cubicBezTo>
                  <a:pt x="7559554" y="4163055"/>
                  <a:pt x="7245525" y="4062353"/>
                  <a:pt x="6958800" y="4156791"/>
                </a:cubicBezTo>
                <a:cubicBezTo>
                  <a:pt x="6672075" y="4251229"/>
                  <a:pt x="6813906" y="4148677"/>
                  <a:pt x="6722908" y="4156791"/>
                </a:cubicBezTo>
                <a:cubicBezTo>
                  <a:pt x="6631910" y="4164905"/>
                  <a:pt x="6310617" y="4149373"/>
                  <a:pt x="6133180" y="4156791"/>
                </a:cubicBezTo>
                <a:cubicBezTo>
                  <a:pt x="5955743" y="4164209"/>
                  <a:pt x="5672963" y="4087351"/>
                  <a:pt x="5543451" y="4156791"/>
                </a:cubicBezTo>
                <a:cubicBezTo>
                  <a:pt x="5413939" y="4226231"/>
                  <a:pt x="4995035" y="4138161"/>
                  <a:pt x="4717830" y="4156791"/>
                </a:cubicBezTo>
                <a:cubicBezTo>
                  <a:pt x="4440625" y="4175421"/>
                  <a:pt x="4305460" y="4108220"/>
                  <a:pt x="4128102" y="4156791"/>
                </a:cubicBezTo>
                <a:cubicBezTo>
                  <a:pt x="3950744" y="4205362"/>
                  <a:pt x="3806046" y="4117179"/>
                  <a:pt x="3656319" y="4156791"/>
                </a:cubicBezTo>
                <a:cubicBezTo>
                  <a:pt x="3506592" y="4196403"/>
                  <a:pt x="3424253" y="4132259"/>
                  <a:pt x="3302481" y="4156791"/>
                </a:cubicBezTo>
                <a:cubicBezTo>
                  <a:pt x="3180709" y="4181323"/>
                  <a:pt x="2908580" y="4120985"/>
                  <a:pt x="2594807" y="4156791"/>
                </a:cubicBezTo>
                <a:cubicBezTo>
                  <a:pt x="2281034" y="4192597"/>
                  <a:pt x="2075364" y="4131493"/>
                  <a:pt x="1769186" y="4156791"/>
                </a:cubicBezTo>
                <a:cubicBezTo>
                  <a:pt x="1463008" y="4182089"/>
                  <a:pt x="1630933" y="4134879"/>
                  <a:pt x="1533295" y="4156791"/>
                </a:cubicBezTo>
                <a:cubicBezTo>
                  <a:pt x="1435657" y="4178703"/>
                  <a:pt x="1308504" y="4132577"/>
                  <a:pt x="1179458" y="4156791"/>
                </a:cubicBezTo>
                <a:cubicBezTo>
                  <a:pt x="1050412" y="4181005"/>
                  <a:pt x="815161" y="4148664"/>
                  <a:pt x="707675" y="4156791"/>
                </a:cubicBezTo>
                <a:cubicBezTo>
                  <a:pt x="600189" y="4164918"/>
                  <a:pt x="162191" y="4098788"/>
                  <a:pt x="0" y="4156791"/>
                </a:cubicBezTo>
                <a:cubicBezTo>
                  <a:pt x="-33572" y="4003501"/>
                  <a:pt x="66335" y="3757785"/>
                  <a:pt x="0" y="3562964"/>
                </a:cubicBezTo>
                <a:cubicBezTo>
                  <a:pt x="-66335" y="3368143"/>
                  <a:pt x="51896" y="3077272"/>
                  <a:pt x="0" y="2886001"/>
                </a:cubicBezTo>
                <a:cubicBezTo>
                  <a:pt x="-51896" y="2694730"/>
                  <a:pt x="58791" y="2546712"/>
                  <a:pt x="0" y="2209038"/>
                </a:cubicBezTo>
                <a:cubicBezTo>
                  <a:pt x="-58791" y="1871364"/>
                  <a:pt x="70806" y="1843763"/>
                  <a:pt x="0" y="1532074"/>
                </a:cubicBezTo>
                <a:cubicBezTo>
                  <a:pt x="-70806" y="1220385"/>
                  <a:pt x="52949" y="1155838"/>
                  <a:pt x="0" y="938247"/>
                </a:cubicBezTo>
                <a:cubicBezTo>
                  <a:pt x="-52949" y="720656"/>
                  <a:pt x="39265" y="374572"/>
                  <a:pt x="0" y="0"/>
                </a:cubicBezTo>
                <a:close/>
              </a:path>
            </a:pathLst>
          </a:custGeom>
          <a:ln>
            <a:solidFill>
              <a:schemeClr val="tx1"/>
            </a:solidFill>
            <a:extLst>
              <a:ext uri="{C807C97D-BFC1-408E-A445-0C87EB9F89A2}">
                <ask:lineSketchStyleProps xmlns:ask="http://schemas.microsoft.com/office/drawing/2018/sketchyshapes" sd="2580347430">
                  <a:prstGeom prst="rect">
                    <a:avLst/>
                  </a:prstGeom>
                  <ask:type>
                    <ask:lineSketchScribble/>
                  </ask:type>
                </ask:lineSketchStyleProps>
              </a:ext>
            </a:extLst>
          </a:ln>
        </p:spPr>
      </p:pic>
    </p:spTree>
    <p:extLst>
      <p:ext uri="{BB962C8B-B14F-4D97-AF65-F5344CB8AC3E}">
        <p14:creationId xmlns:p14="http://schemas.microsoft.com/office/powerpoint/2010/main" val="32394399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A2FB-CEAB-6E40-9975-25B482FCDEB6}"/>
              </a:ext>
            </a:extLst>
          </p:cNvPr>
          <p:cNvSpPr>
            <a:spLocks noGrp="1"/>
          </p:cNvSpPr>
          <p:nvPr>
            <p:ph type="title"/>
          </p:nvPr>
        </p:nvSpPr>
        <p:spPr>
          <a:xfrm>
            <a:off x="172570" y="130735"/>
            <a:ext cx="11846859" cy="1100604"/>
          </a:xfrm>
        </p:spPr>
        <p:txBody>
          <a:bodyPr>
            <a:normAutofit fontScale="90000"/>
          </a:bodyPr>
          <a:lstStyle/>
          <a:p>
            <a:pPr algn="ctr"/>
            <a:r>
              <a:rPr lang="en-GB" dirty="0"/>
              <a:t>Summative Assessment against the Teachers’ Standards – at the end of the course</a:t>
            </a:r>
          </a:p>
        </p:txBody>
      </p:sp>
      <p:pic>
        <p:nvPicPr>
          <p:cNvPr id="5" name="Picture 4">
            <a:extLst>
              <a:ext uri="{FF2B5EF4-FFF2-40B4-BE49-F238E27FC236}">
                <a16:creationId xmlns:a16="http://schemas.microsoft.com/office/drawing/2014/main" id="{8F1C46BF-8089-43D1-B15A-B5BFFDEC5151}"/>
              </a:ext>
            </a:extLst>
          </p:cNvPr>
          <p:cNvPicPr>
            <a:picLocks noChangeAspect="1"/>
          </p:cNvPicPr>
          <p:nvPr/>
        </p:nvPicPr>
        <p:blipFill rotWithShape="1">
          <a:blip r:embed="rId3"/>
          <a:srcRect t="29910"/>
          <a:stretch/>
        </p:blipFill>
        <p:spPr>
          <a:xfrm>
            <a:off x="86284" y="6155785"/>
            <a:ext cx="12019430" cy="379910"/>
          </a:xfrm>
          <a:prstGeom prst="rect">
            <a:avLst/>
          </a:prstGeom>
        </p:spPr>
      </p:pic>
      <p:pic>
        <p:nvPicPr>
          <p:cNvPr id="11" name="Picture 10">
            <a:extLst>
              <a:ext uri="{FF2B5EF4-FFF2-40B4-BE49-F238E27FC236}">
                <a16:creationId xmlns:a16="http://schemas.microsoft.com/office/drawing/2014/main" id="{43220683-28E7-4DF9-99BB-822B2D3AF285}"/>
              </a:ext>
            </a:extLst>
          </p:cNvPr>
          <p:cNvPicPr>
            <a:picLocks noChangeAspect="1"/>
          </p:cNvPicPr>
          <p:nvPr/>
        </p:nvPicPr>
        <p:blipFill rotWithShape="1">
          <a:blip r:embed="rId4"/>
          <a:srcRect l="9596" t="20588" r="55110" b="13530"/>
          <a:stretch/>
        </p:blipFill>
        <p:spPr>
          <a:xfrm>
            <a:off x="1169894" y="1279875"/>
            <a:ext cx="9114865" cy="4634022"/>
          </a:xfrm>
          <a:custGeom>
            <a:avLst/>
            <a:gdLst>
              <a:gd name="connsiteX0" fmla="*/ 0 w 9114865"/>
              <a:gd name="connsiteY0" fmla="*/ 0 h 4634022"/>
              <a:gd name="connsiteX1" fmla="*/ 660828 w 9114865"/>
              <a:gd name="connsiteY1" fmla="*/ 0 h 4634022"/>
              <a:gd name="connsiteX2" fmla="*/ 1230507 w 9114865"/>
              <a:gd name="connsiteY2" fmla="*/ 0 h 4634022"/>
              <a:gd name="connsiteX3" fmla="*/ 1709037 w 9114865"/>
              <a:gd name="connsiteY3" fmla="*/ 0 h 4634022"/>
              <a:gd name="connsiteX4" fmla="*/ 2096419 w 9114865"/>
              <a:gd name="connsiteY4" fmla="*/ 0 h 4634022"/>
              <a:gd name="connsiteX5" fmla="*/ 2574949 w 9114865"/>
              <a:gd name="connsiteY5" fmla="*/ 0 h 4634022"/>
              <a:gd name="connsiteX6" fmla="*/ 2871182 w 9114865"/>
              <a:gd name="connsiteY6" fmla="*/ 0 h 4634022"/>
              <a:gd name="connsiteX7" fmla="*/ 3623159 w 9114865"/>
              <a:gd name="connsiteY7" fmla="*/ 0 h 4634022"/>
              <a:gd name="connsiteX8" fmla="*/ 4283987 w 9114865"/>
              <a:gd name="connsiteY8" fmla="*/ 0 h 4634022"/>
              <a:gd name="connsiteX9" fmla="*/ 4944814 w 9114865"/>
              <a:gd name="connsiteY9" fmla="*/ 0 h 4634022"/>
              <a:gd name="connsiteX10" fmla="*/ 5514493 w 9114865"/>
              <a:gd name="connsiteY10" fmla="*/ 0 h 4634022"/>
              <a:gd name="connsiteX11" fmla="*/ 6266470 w 9114865"/>
              <a:gd name="connsiteY11" fmla="*/ 0 h 4634022"/>
              <a:gd name="connsiteX12" fmla="*/ 6562703 w 9114865"/>
              <a:gd name="connsiteY12" fmla="*/ 0 h 4634022"/>
              <a:gd name="connsiteX13" fmla="*/ 7314679 w 9114865"/>
              <a:gd name="connsiteY13" fmla="*/ 0 h 4634022"/>
              <a:gd name="connsiteX14" fmla="*/ 7610912 w 9114865"/>
              <a:gd name="connsiteY14" fmla="*/ 0 h 4634022"/>
              <a:gd name="connsiteX15" fmla="*/ 8089443 w 9114865"/>
              <a:gd name="connsiteY15" fmla="*/ 0 h 4634022"/>
              <a:gd name="connsiteX16" fmla="*/ 9114865 w 9114865"/>
              <a:gd name="connsiteY16" fmla="*/ 0 h 4634022"/>
              <a:gd name="connsiteX17" fmla="*/ 9114865 w 9114865"/>
              <a:gd name="connsiteY17" fmla="*/ 579253 h 4634022"/>
              <a:gd name="connsiteX18" fmla="*/ 9114865 w 9114865"/>
              <a:gd name="connsiteY18" fmla="*/ 1065825 h 4634022"/>
              <a:gd name="connsiteX19" fmla="*/ 9114865 w 9114865"/>
              <a:gd name="connsiteY19" fmla="*/ 1506057 h 4634022"/>
              <a:gd name="connsiteX20" fmla="*/ 9114865 w 9114865"/>
              <a:gd name="connsiteY20" fmla="*/ 2131650 h 4634022"/>
              <a:gd name="connsiteX21" fmla="*/ 9114865 w 9114865"/>
              <a:gd name="connsiteY21" fmla="*/ 2710903 h 4634022"/>
              <a:gd name="connsiteX22" fmla="*/ 9114865 w 9114865"/>
              <a:gd name="connsiteY22" fmla="*/ 3336496 h 4634022"/>
              <a:gd name="connsiteX23" fmla="*/ 9114865 w 9114865"/>
              <a:gd name="connsiteY23" fmla="*/ 3776728 h 4634022"/>
              <a:gd name="connsiteX24" fmla="*/ 9114865 w 9114865"/>
              <a:gd name="connsiteY24" fmla="*/ 4634022 h 4634022"/>
              <a:gd name="connsiteX25" fmla="*/ 8362889 w 9114865"/>
              <a:gd name="connsiteY25" fmla="*/ 4634022 h 4634022"/>
              <a:gd name="connsiteX26" fmla="*/ 7702061 w 9114865"/>
              <a:gd name="connsiteY26" fmla="*/ 4634022 h 4634022"/>
              <a:gd name="connsiteX27" fmla="*/ 7405828 w 9114865"/>
              <a:gd name="connsiteY27" fmla="*/ 4634022 h 4634022"/>
              <a:gd name="connsiteX28" fmla="*/ 7109595 w 9114865"/>
              <a:gd name="connsiteY28" fmla="*/ 4634022 h 4634022"/>
              <a:gd name="connsiteX29" fmla="*/ 6631064 w 9114865"/>
              <a:gd name="connsiteY29" fmla="*/ 4634022 h 4634022"/>
              <a:gd name="connsiteX30" fmla="*/ 6334831 w 9114865"/>
              <a:gd name="connsiteY30" fmla="*/ 4634022 h 4634022"/>
              <a:gd name="connsiteX31" fmla="*/ 5582855 w 9114865"/>
              <a:gd name="connsiteY31" fmla="*/ 4634022 h 4634022"/>
              <a:gd name="connsiteX32" fmla="*/ 4922027 w 9114865"/>
              <a:gd name="connsiteY32" fmla="*/ 4634022 h 4634022"/>
              <a:gd name="connsiteX33" fmla="*/ 4534645 w 9114865"/>
              <a:gd name="connsiteY33" fmla="*/ 4634022 h 4634022"/>
              <a:gd name="connsiteX34" fmla="*/ 3964966 w 9114865"/>
              <a:gd name="connsiteY34" fmla="*/ 4634022 h 4634022"/>
              <a:gd name="connsiteX35" fmla="*/ 3577585 w 9114865"/>
              <a:gd name="connsiteY35" fmla="*/ 4634022 h 4634022"/>
              <a:gd name="connsiteX36" fmla="*/ 3007905 w 9114865"/>
              <a:gd name="connsiteY36" fmla="*/ 4634022 h 4634022"/>
              <a:gd name="connsiteX37" fmla="*/ 2529375 w 9114865"/>
              <a:gd name="connsiteY37" fmla="*/ 4634022 h 4634022"/>
              <a:gd name="connsiteX38" fmla="*/ 1868547 w 9114865"/>
              <a:gd name="connsiteY38" fmla="*/ 4634022 h 4634022"/>
              <a:gd name="connsiteX39" fmla="*/ 1572314 w 9114865"/>
              <a:gd name="connsiteY39" fmla="*/ 4634022 h 4634022"/>
              <a:gd name="connsiteX40" fmla="*/ 1093784 w 9114865"/>
              <a:gd name="connsiteY40" fmla="*/ 4634022 h 4634022"/>
              <a:gd name="connsiteX41" fmla="*/ 524105 w 9114865"/>
              <a:gd name="connsiteY41" fmla="*/ 4634022 h 4634022"/>
              <a:gd name="connsiteX42" fmla="*/ 0 w 9114865"/>
              <a:gd name="connsiteY42" fmla="*/ 4634022 h 4634022"/>
              <a:gd name="connsiteX43" fmla="*/ 0 w 9114865"/>
              <a:gd name="connsiteY43" fmla="*/ 4147450 h 4634022"/>
              <a:gd name="connsiteX44" fmla="*/ 0 w 9114865"/>
              <a:gd name="connsiteY44" fmla="*/ 3707218 h 4634022"/>
              <a:gd name="connsiteX45" fmla="*/ 0 w 9114865"/>
              <a:gd name="connsiteY45" fmla="*/ 3035284 h 4634022"/>
              <a:gd name="connsiteX46" fmla="*/ 0 w 9114865"/>
              <a:gd name="connsiteY46" fmla="*/ 2456032 h 4634022"/>
              <a:gd name="connsiteX47" fmla="*/ 0 w 9114865"/>
              <a:gd name="connsiteY47" fmla="*/ 1784098 h 4634022"/>
              <a:gd name="connsiteX48" fmla="*/ 0 w 9114865"/>
              <a:gd name="connsiteY48" fmla="*/ 1297526 h 4634022"/>
              <a:gd name="connsiteX49" fmla="*/ 0 w 9114865"/>
              <a:gd name="connsiteY49" fmla="*/ 671933 h 4634022"/>
              <a:gd name="connsiteX50" fmla="*/ 0 w 9114865"/>
              <a:gd name="connsiteY50" fmla="*/ 0 h 463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9114865" h="4634022" fill="none" extrusionOk="0">
                <a:moveTo>
                  <a:pt x="0" y="0"/>
                </a:moveTo>
                <a:cubicBezTo>
                  <a:pt x="286116" y="-65335"/>
                  <a:pt x="437383" y="39171"/>
                  <a:pt x="660828" y="0"/>
                </a:cubicBezTo>
                <a:cubicBezTo>
                  <a:pt x="884273" y="-39171"/>
                  <a:pt x="960878" y="57595"/>
                  <a:pt x="1230507" y="0"/>
                </a:cubicBezTo>
                <a:cubicBezTo>
                  <a:pt x="1500136" y="-57595"/>
                  <a:pt x="1517407" y="34001"/>
                  <a:pt x="1709037" y="0"/>
                </a:cubicBezTo>
                <a:cubicBezTo>
                  <a:pt x="1900667" y="-34001"/>
                  <a:pt x="1947365" y="8927"/>
                  <a:pt x="2096419" y="0"/>
                </a:cubicBezTo>
                <a:cubicBezTo>
                  <a:pt x="2245473" y="-8927"/>
                  <a:pt x="2409406" y="39744"/>
                  <a:pt x="2574949" y="0"/>
                </a:cubicBezTo>
                <a:cubicBezTo>
                  <a:pt x="2740492" y="-39744"/>
                  <a:pt x="2771968" y="25595"/>
                  <a:pt x="2871182" y="0"/>
                </a:cubicBezTo>
                <a:cubicBezTo>
                  <a:pt x="2970396" y="-25595"/>
                  <a:pt x="3410390" y="42604"/>
                  <a:pt x="3623159" y="0"/>
                </a:cubicBezTo>
                <a:cubicBezTo>
                  <a:pt x="3835928" y="-42604"/>
                  <a:pt x="4054066" y="43345"/>
                  <a:pt x="4283987" y="0"/>
                </a:cubicBezTo>
                <a:cubicBezTo>
                  <a:pt x="4513908" y="-43345"/>
                  <a:pt x="4669572" y="25011"/>
                  <a:pt x="4944814" y="0"/>
                </a:cubicBezTo>
                <a:cubicBezTo>
                  <a:pt x="5220056" y="-25011"/>
                  <a:pt x="5312603" y="59806"/>
                  <a:pt x="5514493" y="0"/>
                </a:cubicBezTo>
                <a:cubicBezTo>
                  <a:pt x="5716383" y="-59806"/>
                  <a:pt x="5913603" y="28568"/>
                  <a:pt x="6266470" y="0"/>
                </a:cubicBezTo>
                <a:cubicBezTo>
                  <a:pt x="6619337" y="-28568"/>
                  <a:pt x="6417996" y="14594"/>
                  <a:pt x="6562703" y="0"/>
                </a:cubicBezTo>
                <a:cubicBezTo>
                  <a:pt x="6707410" y="-14594"/>
                  <a:pt x="6995950" y="78807"/>
                  <a:pt x="7314679" y="0"/>
                </a:cubicBezTo>
                <a:cubicBezTo>
                  <a:pt x="7633408" y="-78807"/>
                  <a:pt x="7537570" y="4804"/>
                  <a:pt x="7610912" y="0"/>
                </a:cubicBezTo>
                <a:cubicBezTo>
                  <a:pt x="7684254" y="-4804"/>
                  <a:pt x="7957666" y="6668"/>
                  <a:pt x="8089443" y="0"/>
                </a:cubicBezTo>
                <a:cubicBezTo>
                  <a:pt x="8221220" y="-6668"/>
                  <a:pt x="8620325" y="31055"/>
                  <a:pt x="9114865" y="0"/>
                </a:cubicBezTo>
                <a:cubicBezTo>
                  <a:pt x="9115910" y="144530"/>
                  <a:pt x="9103894" y="396622"/>
                  <a:pt x="9114865" y="579253"/>
                </a:cubicBezTo>
                <a:cubicBezTo>
                  <a:pt x="9125836" y="761884"/>
                  <a:pt x="9089804" y="945369"/>
                  <a:pt x="9114865" y="1065825"/>
                </a:cubicBezTo>
                <a:cubicBezTo>
                  <a:pt x="9139926" y="1186281"/>
                  <a:pt x="9094252" y="1341438"/>
                  <a:pt x="9114865" y="1506057"/>
                </a:cubicBezTo>
                <a:cubicBezTo>
                  <a:pt x="9135478" y="1670676"/>
                  <a:pt x="9096122" y="1838459"/>
                  <a:pt x="9114865" y="2131650"/>
                </a:cubicBezTo>
                <a:cubicBezTo>
                  <a:pt x="9133608" y="2424841"/>
                  <a:pt x="9074577" y="2530638"/>
                  <a:pt x="9114865" y="2710903"/>
                </a:cubicBezTo>
                <a:cubicBezTo>
                  <a:pt x="9155153" y="2891168"/>
                  <a:pt x="9069836" y="3162206"/>
                  <a:pt x="9114865" y="3336496"/>
                </a:cubicBezTo>
                <a:cubicBezTo>
                  <a:pt x="9159894" y="3510786"/>
                  <a:pt x="9062603" y="3630116"/>
                  <a:pt x="9114865" y="3776728"/>
                </a:cubicBezTo>
                <a:cubicBezTo>
                  <a:pt x="9167127" y="3923340"/>
                  <a:pt x="9060499" y="4446627"/>
                  <a:pt x="9114865" y="4634022"/>
                </a:cubicBezTo>
                <a:cubicBezTo>
                  <a:pt x="8756172" y="4723403"/>
                  <a:pt x="8663248" y="4568254"/>
                  <a:pt x="8362889" y="4634022"/>
                </a:cubicBezTo>
                <a:cubicBezTo>
                  <a:pt x="8062530" y="4699790"/>
                  <a:pt x="7888349" y="4592790"/>
                  <a:pt x="7702061" y="4634022"/>
                </a:cubicBezTo>
                <a:cubicBezTo>
                  <a:pt x="7515773" y="4675254"/>
                  <a:pt x="7547050" y="4629696"/>
                  <a:pt x="7405828" y="4634022"/>
                </a:cubicBezTo>
                <a:cubicBezTo>
                  <a:pt x="7264606" y="4638348"/>
                  <a:pt x="7196370" y="4599307"/>
                  <a:pt x="7109595" y="4634022"/>
                </a:cubicBezTo>
                <a:cubicBezTo>
                  <a:pt x="7022820" y="4668737"/>
                  <a:pt x="6807361" y="4603112"/>
                  <a:pt x="6631064" y="4634022"/>
                </a:cubicBezTo>
                <a:cubicBezTo>
                  <a:pt x="6454767" y="4664932"/>
                  <a:pt x="6401824" y="4619525"/>
                  <a:pt x="6334831" y="4634022"/>
                </a:cubicBezTo>
                <a:cubicBezTo>
                  <a:pt x="6267838" y="4648519"/>
                  <a:pt x="5802313" y="4594411"/>
                  <a:pt x="5582855" y="4634022"/>
                </a:cubicBezTo>
                <a:cubicBezTo>
                  <a:pt x="5363397" y="4673633"/>
                  <a:pt x="5238643" y="4607693"/>
                  <a:pt x="4922027" y="4634022"/>
                </a:cubicBezTo>
                <a:cubicBezTo>
                  <a:pt x="4605411" y="4660351"/>
                  <a:pt x="4615942" y="4603649"/>
                  <a:pt x="4534645" y="4634022"/>
                </a:cubicBezTo>
                <a:cubicBezTo>
                  <a:pt x="4453348" y="4664395"/>
                  <a:pt x="4097803" y="4612316"/>
                  <a:pt x="3964966" y="4634022"/>
                </a:cubicBezTo>
                <a:cubicBezTo>
                  <a:pt x="3832129" y="4655728"/>
                  <a:pt x="3698522" y="4604161"/>
                  <a:pt x="3577585" y="4634022"/>
                </a:cubicBezTo>
                <a:cubicBezTo>
                  <a:pt x="3456648" y="4663883"/>
                  <a:pt x="3129700" y="4580464"/>
                  <a:pt x="3007905" y="4634022"/>
                </a:cubicBezTo>
                <a:cubicBezTo>
                  <a:pt x="2886110" y="4687580"/>
                  <a:pt x="2730082" y="4630275"/>
                  <a:pt x="2529375" y="4634022"/>
                </a:cubicBezTo>
                <a:cubicBezTo>
                  <a:pt x="2328668" y="4637769"/>
                  <a:pt x="2011459" y="4614477"/>
                  <a:pt x="1868547" y="4634022"/>
                </a:cubicBezTo>
                <a:cubicBezTo>
                  <a:pt x="1725635" y="4653567"/>
                  <a:pt x="1659992" y="4604169"/>
                  <a:pt x="1572314" y="4634022"/>
                </a:cubicBezTo>
                <a:cubicBezTo>
                  <a:pt x="1484636" y="4663875"/>
                  <a:pt x="1306626" y="4592809"/>
                  <a:pt x="1093784" y="4634022"/>
                </a:cubicBezTo>
                <a:cubicBezTo>
                  <a:pt x="880942" y="4675235"/>
                  <a:pt x="788729" y="4577755"/>
                  <a:pt x="524105" y="4634022"/>
                </a:cubicBezTo>
                <a:cubicBezTo>
                  <a:pt x="259481" y="4690289"/>
                  <a:pt x="174464" y="4605595"/>
                  <a:pt x="0" y="4634022"/>
                </a:cubicBezTo>
                <a:cubicBezTo>
                  <a:pt x="-47107" y="4533625"/>
                  <a:pt x="48692" y="4390139"/>
                  <a:pt x="0" y="4147450"/>
                </a:cubicBezTo>
                <a:cubicBezTo>
                  <a:pt x="-48692" y="3904761"/>
                  <a:pt x="13451" y="3896117"/>
                  <a:pt x="0" y="3707218"/>
                </a:cubicBezTo>
                <a:cubicBezTo>
                  <a:pt x="-13451" y="3518319"/>
                  <a:pt x="14045" y="3260744"/>
                  <a:pt x="0" y="3035284"/>
                </a:cubicBezTo>
                <a:cubicBezTo>
                  <a:pt x="-14045" y="2809824"/>
                  <a:pt x="4275" y="2616361"/>
                  <a:pt x="0" y="2456032"/>
                </a:cubicBezTo>
                <a:cubicBezTo>
                  <a:pt x="-4275" y="2295703"/>
                  <a:pt x="26130" y="2063489"/>
                  <a:pt x="0" y="1784098"/>
                </a:cubicBezTo>
                <a:cubicBezTo>
                  <a:pt x="-26130" y="1504707"/>
                  <a:pt x="46057" y="1458787"/>
                  <a:pt x="0" y="1297526"/>
                </a:cubicBezTo>
                <a:cubicBezTo>
                  <a:pt x="-46057" y="1136265"/>
                  <a:pt x="5279" y="875639"/>
                  <a:pt x="0" y="671933"/>
                </a:cubicBezTo>
                <a:cubicBezTo>
                  <a:pt x="-5279" y="468227"/>
                  <a:pt x="32120" y="136189"/>
                  <a:pt x="0" y="0"/>
                </a:cubicBezTo>
                <a:close/>
              </a:path>
              <a:path w="9114865" h="4634022" stroke="0" extrusionOk="0">
                <a:moveTo>
                  <a:pt x="0" y="0"/>
                </a:moveTo>
                <a:cubicBezTo>
                  <a:pt x="147947" y="-35961"/>
                  <a:pt x="519668" y="16440"/>
                  <a:pt x="660828" y="0"/>
                </a:cubicBezTo>
                <a:cubicBezTo>
                  <a:pt x="801988" y="-16440"/>
                  <a:pt x="809908" y="3584"/>
                  <a:pt x="957061" y="0"/>
                </a:cubicBezTo>
                <a:cubicBezTo>
                  <a:pt x="1104214" y="-3584"/>
                  <a:pt x="1470893" y="50122"/>
                  <a:pt x="1617889" y="0"/>
                </a:cubicBezTo>
                <a:cubicBezTo>
                  <a:pt x="1764885" y="-50122"/>
                  <a:pt x="2145308" y="22785"/>
                  <a:pt x="2278716" y="0"/>
                </a:cubicBezTo>
                <a:cubicBezTo>
                  <a:pt x="2412124" y="-22785"/>
                  <a:pt x="2546935" y="6723"/>
                  <a:pt x="2757247" y="0"/>
                </a:cubicBezTo>
                <a:cubicBezTo>
                  <a:pt x="2967559" y="-6723"/>
                  <a:pt x="3119846" y="37574"/>
                  <a:pt x="3326926" y="0"/>
                </a:cubicBezTo>
                <a:cubicBezTo>
                  <a:pt x="3534006" y="-37574"/>
                  <a:pt x="3572173" y="37956"/>
                  <a:pt x="3805456" y="0"/>
                </a:cubicBezTo>
                <a:cubicBezTo>
                  <a:pt x="4038739" y="-37956"/>
                  <a:pt x="4344521" y="33587"/>
                  <a:pt x="4557433" y="0"/>
                </a:cubicBezTo>
                <a:cubicBezTo>
                  <a:pt x="4770345" y="-33587"/>
                  <a:pt x="4916485" y="7018"/>
                  <a:pt x="5035963" y="0"/>
                </a:cubicBezTo>
                <a:cubicBezTo>
                  <a:pt x="5155441" y="-7018"/>
                  <a:pt x="5228161" y="35373"/>
                  <a:pt x="5332196" y="0"/>
                </a:cubicBezTo>
                <a:cubicBezTo>
                  <a:pt x="5436231" y="-35373"/>
                  <a:pt x="5509430" y="31267"/>
                  <a:pt x="5628429" y="0"/>
                </a:cubicBezTo>
                <a:cubicBezTo>
                  <a:pt x="5747428" y="-31267"/>
                  <a:pt x="5831881" y="18250"/>
                  <a:pt x="6015811" y="0"/>
                </a:cubicBezTo>
                <a:cubicBezTo>
                  <a:pt x="6199741" y="-18250"/>
                  <a:pt x="6311891" y="38719"/>
                  <a:pt x="6403193" y="0"/>
                </a:cubicBezTo>
                <a:cubicBezTo>
                  <a:pt x="6494495" y="-38719"/>
                  <a:pt x="6770609" y="54542"/>
                  <a:pt x="6972872" y="0"/>
                </a:cubicBezTo>
                <a:cubicBezTo>
                  <a:pt x="7175135" y="-54542"/>
                  <a:pt x="7441774" y="72268"/>
                  <a:pt x="7633699" y="0"/>
                </a:cubicBezTo>
                <a:cubicBezTo>
                  <a:pt x="7825624" y="-72268"/>
                  <a:pt x="7896844" y="33747"/>
                  <a:pt x="8021081" y="0"/>
                </a:cubicBezTo>
                <a:cubicBezTo>
                  <a:pt x="8145318" y="-33747"/>
                  <a:pt x="8350146" y="51318"/>
                  <a:pt x="8499612" y="0"/>
                </a:cubicBezTo>
                <a:cubicBezTo>
                  <a:pt x="8649078" y="-51318"/>
                  <a:pt x="8973490" y="60837"/>
                  <a:pt x="9114865" y="0"/>
                </a:cubicBezTo>
                <a:cubicBezTo>
                  <a:pt x="9123631" y="229709"/>
                  <a:pt x="9072272" y="371994"/>
                  <a:pt x="9114865" y="532913"/>
                </a:cubicBezTo>
                <a:cubicBezTo>
                  <a:pt x="9157458" y="693832"/>
                  <a:pt x="9092468" y="761652"/>
                  <a:pt x="9114865" y="973145"/>
                </a:cubicBezTo>
                <a:cubicBezTo>
                  <a:pt x="9137262" y="1184638"/>
                  <a:pt x="9104747" y="1305729"/>
                  <a:pt x="9114865" y="1413377"/>
                </a:cubicBezTo>
                <a:cubicBezTo>
                  <a:pt x="9124983" y="1521025"/>
                  <a:pt x="9084757" y="1760949"/>
                  <a:pt x="9114865" y="1946289"/>
                </a:cubicBezTo>
                <a:cubicBezTo>
                  <a:pt x="9144973" y="2131629"/>
                  <a:pt x="9101661" y="2443450"/>
                  <a:pt x="9114865" y="2618222"/>
                </a:cubicBezTo>
                <a:cubicBezTo>
                  <a:pt x="9128069" y="2792994"/>
                  <a:pt x="9080450" y="2956416"/>
                  <a:pt x="9114865" y="3151135"/>
                </a:cubicBezTo>
                <a:cubicBezTo>
                  <a:pt x="9149280" y="3345854"/>
                  <a:pt x="9085408" y="3575501"/>
                  <a:pt x="9114865" y="3823068"/>
                </a:cubicBezTo>
                <a:cubicBezTo>
                  <a:pt x="9144322" y="4070635"/>
                  <a:pt x="9028468" y="4234446"/>
                  <a:pt x="9114865" y="4634022"/>
                </a:cubicBezTo>
                <a:cubicBezTo>
                  <a:pt x="8945522" y="4648506"/>
                  <a:pt x="8716253" y="4577916"/>
                  <a:pt x="8362889" y="4634022"/>
                </a:cubicBezTo>
                <a:cubicBezTo>
                  <a:pt x="8009525" y="4690128"/>
                  <a:pt x="8174026" y="4634009"/>
                  <a:pt x="8066656" y="4634022"/>
                </a:cubicBezTo>
                <a:cubicBezTo>
                  <a:pt x="7959286" y="4634035"/>
                  <a:pt x="7712320" y="4633300"/>
                  <a:pt x="7405828" y="4634022"/>
                </a:cubicBezTo>
                <a:cubicBezTo>
                  <a:pt x="7099336" y="4634744"/>
                  <a:pt x="7088000" y="4571268"/>
                  <a:pt x="6836149" y="4634022"/>
                </a:cubicBezTo>
                <a:cubicBezTo>
                  <a:pt x="6584298" y="4696776"/>
                  <a:pt x="6632868" y="4609300"/>
                  <a:pt x="6539916" y="4634022"/>
                </a:cubicBezTo>
                <a:cubicBezTo>
                  <a:pt x="6446964" y="4658744"/>
                  <a:pt x="6173037" y="4617239"/>
                  <a:pt x="6061385" y="4634022"/>
                </a:cubicBezTo>
                <a:cubicBezTo>
                  <a:pt x="5949733" y="4650805"/>
                  <a:pt x="5690507" y="4565737"/>
                  <a:pt x="5400558" y="4634022"/>
                </a:cubicBezTo>
                <a:cubicBezTo>
                  <a:pt x="5110609" y="4702307"/>
                  <a:pt x="5198362" y="4601087"/>
                  <a:pt x="5104324" y="4634022"/>
                </a:cubicBezTo>
                <a:cubicBezTo>
                  <a:pt x="5010286" y="4666957"/>
                  <a:pt x="4769344" y="4610078"/>
                  <a:pt x="4534645" y="4634022"/>
                </a:cubicBezTo>
                <a:cubicBezTo>
                  <a:pt x="4299946" y="4657966"/>
                  <a:pt x="4130048" y="4607649"/>
                  <a:pt x="3964966" y="4634022"/>
                </a:cubicBezTo>
                <a:cubicBezTo>
                  <a:pt x="3799884" y="4660395"/>
                  <a:pt x="3694812" y="4592405"/>
                  <a:pt x="3577585" y="4634022"/>
                </a:cubicBezTo>
                <a:cubicBezTo>
                  <a:pt x="3460358" y="4675639"/>
                  <a:pt x="3147071" y="4593236"/>
                  <a:pt x="3007905" y="4634022"/>
                </a:cubicBezTo>
                <a:cubicBezTo>
                  <a:pt x="2868739" y="4674808"/>
                  <a:pt x="2561871" y="4584310"/>
                  <a:pt x="2255929" y="4634022"/>
                </a:cubicBezTo>
                <a:cubicBezTo>
                  <a:pt x="1949987" y="4683734"/>
                  <a:pt x="1794971" y="4620472"/>
                  <a:pt x="1595101" y="4634022"/>
                </a:cubicBezTo>
                <a:cubicBezTo>
                  <a:pt x="1395231" y="4647572"/>
                  <a:pt x="1147699" y="4629833"/>
                  <a:pt x="843125" y="4634022"/>
                </a:cubicBezTo>
                <a:cubicBezTo>
                  <a:pt x="538551" y="4638211"/>
                  <a:pt x="329357" y="4630722"/>
                  <a:pt x="0" y="4634022"/>
                </a:cubicBezTo>
                <a:cubicBezTo>
                  <a:pt x="-60385" y="4479861"/>
                  <a:pt x="64808" y="4196277"/>
                  <a:pt x="0" y="4008429"/>
                </a:cubicBezTo>
                <a:cubicBezTo>
                  <a:pt x="-64808" y="3820581"/>
                  <a:pt x="20957" y="3559725"/>
                  <a:pt x="0" y="3336496"/>
                </a:cubicBezTo>
                <a:cubicBezTo>
                  <a:pt x="-20957" y="3113267"/>
                  <a:pt x="46710" y="3020126"/>
                  <a:pt x="0" y="2896264"/>
                </a:cubicBezTo>
                <a:cubicBezTo>
                  <a:pt x="-46710" y="2772402"/>
                  <a:pt x="4823" y="2596102"/>
                  <a:pt x="0" y="2456032"/>
                </a:cubicBezTo>
                <a:cubicBezTo>
                  <a:pt x="-4823" y="2315962"/>
                  <a:pt x="67730" y="2141764"/>
                  <a:pt x="0" y="1876779"/>
                </a:cubicBezTo>
                <a:cubicBezTo>
                  <a:pt x="-67730" y="1611794"/>
                  <a:pt x="6778" y="1584164"/>
                  <a:pt x="0" y="1390207"/>
                </a:cubicBezTo>
                <a:cubicBezTo>
                  <a:pt x="-6778" y="1196250"/>
                  <a:pt x="24802" y="1159866"/>
                  <a:pt x="0" y="949975"/>
                </a:cubicBezTo>
                <a:cubicBezTo>
                  <a:pt x="-24802" y="740084"/>
                  <a:pt x="91650" y="338097"/>
                  <a:pt x="0" y="0"/>
                </a:cubicBezTo>
                <a:close/>
              </a:path>
            </a:pathLst>
          </a:custGeom>
          <a:ln>
            <a:solidFill>
              <a:schemeClr val="tx1"/>
            </a:solidFill>
            <a:extLst>
              <a:ext uri="{C807C97D-BFC1-408E-A445-0C87EB9F89A2}">
                <ask:lineSketchStyleProps xmlns:ask="http://schemas.microsoft.com/office/drawing/2018/sketchyshapes" sd="1433331955">
                  <a:prstGeom prst="rect">
                    <a:avLst/>
                  </a:prstGeom>
                  <ask:type>
                    <ask:lineSketchScribble/>
                  </ask:type>
                </ask:lineSketchStyleProps>
              </a:ext>
            </a:extLst>
          </a:ln>
        </p:spPr>
      </p:pic>
    </p:spTree>
    <p:extLst>
      <p:ext uri="{BB962C8B-B14F-4D97-AF65-F5344CB8AC3E}">
        <p14:creationId xmlns:p14="http://schemas.microsoft.com/office/powerpoint/2010/main" val="9413461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4A2FB-CEAB-6E40-9975-25B482FCDEB6}"/>
              </a:ext>
            </a:extLst>
          </p:cNvPr>
          <p:cNvSpPr>
            <a:spLocks noGrp="1"/>
          </p:cNvSpPr>
          <p:nvPr>
            <p:ph type="title"/>
          </p:nvPr>
        </p:nvSpPr>
        <p:spPr>
          <a:xfrm>
            <a:off x="172570" y="130735"/>
            <a:ext cx="11846859" cy="1100604"/>
          </a:xfrm>
        </p:spPr>
        <p:txBody>
          <a:bodyPr>
            <a:normAutofit fontScale="90000"/>
          </a:bodyPr>
          <a:lstStyle/>
          <a:p>
            <a:pPr algn="ctr"/>
            <a:r>
              <a:rPr lang="en-GB" dirty="0"/>
              <a:t>Summative Assessment against the Teachers’ Standards – at the end of the course</a:t>
            </a:r>
          </a:p>
        </p:txBody>
      </p:sp>
      <p:pic>
        <p:nvPicPr>
          <p:cNvPr id="5" name="Picture 4">
            <a:extLst>
              <a:ext uri="{FF2B5EF4-FFF2-40B4-BE49-F238E27FC236}">
                <a16:creationId xmlns:a16="http://schemas.microsoft.com/office/drawing/2014/main" id="{8F1C46BF-8089-43D1-B15A-B5BFFDEC5151}"/>
              </a:ext>
            </a:extLst>
          </p:cNvPr>
          <p:cNvPicPr>
            <a:picLocks noChangeAspect="1"/>
          </p:cNvPicPr>
          <p:nvPr/>
        </p:nvPicPr>
        <p:blipFill rotWithShape="1">
          <a:blip r:embed="rId3"/>
          <a:srcRect t="29910"/>
          <a:stretch/>
        </p:blipFill>
        <p:spPr>
          <a:xfrm>
            <a:off x="235883" y="5299911"/>
            <a:ext cx="11800915" cy="373003"/>
          </a:xfrm>
          <a:prstGeom prst="rect">
            <a:avLst/>
          </a:prstGeom>
        </p:spPr>
      </p:pic>
      <p:pic>
        <p:nvPicPr>
          <p:cNvPr id="4" name="Picture 3" descr="Table&#10;&#10;Description automatically generated">
            <a:extLst>
              <a:ext uri="{FF2B5EF4-FFF2-40B4-BE49-F238E27FC236}">
                <a16:creationId xmlns:a16="http://schemas.microsoft.com/office/drawing/2014/main" id="{E32F5752-6228-49F8-B28D-6D20F980AC6D}"/>
              </a:ext>
            </a:extLst>
          </p:cNvPr>
          <p:cNvPicPr>
            <a:picLocks noChangeAspect="1"/>
          </p:cNvPicPr>
          <p:nvPr/>
        </p:nvPicPr>
        <p:blipFill>
          <a:blip r:embed="rId4"/>
          <a:stretch>
            <a:fillRect/>
          </a:stretch>
        </p:blipFill>
        <p:spPr>
          <a:xfrm>
            <a:off x="345141" y="1736775"/>
            <a:ext cx="11582400" cy="3057700"/>
          </a:xfrm>
          <a:custGeom>
            <a:avLst/>
            <a:gdLst>
              <a:gd name="connsiteX0" fmla="*/ 0 w 11582400"/>
              <a:gd name="connsiteY0" fmla="*/ 0 h 3057700"/>
              <a:gd name="connsiteX1" fmla="*/ 463296 w 11582400"/>
              <a:gd name="connsiteY1" fmla="*/ 0 h 3057700"/>
              <a:gd name="connsiteX2" fmla="*/ 1274064 w 11582400"/>
              <a:gd name="connsiteY2" fmla="*/ 0 h 3057700"/>
              <a:gd name="connsiteX3" fmla="*/ 1737360 w 11582400"/>
              <a:gd name="connsiteY3" fmla="*/ 0 h 3057700"/>
              <a:gd name="connsiteX4" fmla="*/ 2084832 w 11582400"/>
              <a:gd name="connsiteY4" fmla="*/ 0 h 3057700"/>
              <a:gd name="connsiteX5" fmla="*/ 2548128 w 11582400"/>
              <a:gd name="connsiteY5" fmla="*/ 0 h 3057700"/>
              <a:gd name="connsiteX6" fmla="*/ 3011424 w 11582400"/>
              <a:gd name="connsiteY6" fmla="*/ 0 h 3057700"/>
              <a:gd name="connsiteX7" fmla="*/ 3590544 w 11582400"/>
              <a:gd name="connsiteY7" fmla="*/ 0 h 3057700"/>
              <a:gd name="connsiteX8" fmla="*/ 3938016 w 11582400"/>
              <a:gd name="connsiteY8" fmla="*/ 0 h 3057700"/>
              <a:gd name="connsiteX9" fmla="*/ 4517136 w 11582400"/>
              <a:gd name="connsiteY9" fmla="*/ 0 h 3057700"/>
              <a:gd name="connsiteX10" fmla="*/ 5327904 w 11582400"/>
              <a:gd name="connsiteY10" fmla="*/ 0 h 3057700"/>
              <a:gd name="connsiteX11" fmla="*/ 6138672 w 11582400"/>
              <a:gd name="connsiteY11" fmla="*/ 0 h 3057700"/>
              <a:gd name="connsiteX12" fmla="*/ 6486144 w 11582400"/>
              <a:gd name="connsiteY12" fmla="*/ 0 h 3057700"/>
              <a:gd name="connsiteX13" fmla="*/ 7065264 w 11582400"/>
              <a:gd name="connsiteY13" fmla="*/ 0 h 3057700"/>
              <a:gd name="connsiteX14" fmla="*/ 7876032 w 11582400"/>
              <a:gd name="connsiteY14" fmla="*/ 0 h 3057700"/>
              <a:gd name="connsiteX15" fmla="*/ 8223504 w 11582400"/>
              <a:gd name="connsiteY15" fmla="*/ 0 h 3057700"/>
              <a:gd name="connsiteX16" fmla="*/ 8918448 w 11582400"/>
              <a:gd name="connsiteY16" fmla="*/ 0 h 3057700"/>
              <a:gd name="connsiteX17" fmla="*/ 9150096 w 11582400"/>
              <a:gd name="connsiteY17" fmla="*/ 0 h 3057700"/>
              <a:gd name="connsiteX18" fmla="*/ 9613392 w 11582400"/>
              <a:gd name="connsiteY18" fmla="*/ 0 h 3057700"/>
              <a:gd name="connsiteX19" fmla="*/ 10192512 w 11582400"/>
              <a:gd name="connsiteY19" fmla="*/ 0 h 3057700"/>
              <a:gd name="connsiteX20" fmla="*/ 10887456 w 11582400"/>
              <a:gd name="connsiteY20" fmla="*/ 0 h 3057700"/>
              <a:gd name="connsiteX21" fmla="*/ 11582400 w 11582400"/>
              <a:gd name="connsiteY21" fmla="*/ 0 h 3057700"/>
              <a:gd name="connsiteX22" fmla="*/ 11582400 w 11582400"/>
              <a:gd name="connsiteY22" fmla="*/ 448463 h 3057700"/>
              <a:gd name="connsiteX23" fmla="*/ 11582400 w 11582400"/>
              <a:gd name="connsiteY23" fmla="*/ 896925 h 3057700"/>
              <a:gd name="connsiteX24" fmla="*/ 11582400 w 11582400"/>
              <a:gd name="connsiteY24" fmla="*/ 1345388 h 3057700"/>
              <a:gd name="connsiteX25" fmla="*/ 11582400 w 11582400"/>
              <a:gd name="connsiteY25" fmla="*/ 1824428 h 3057700"/>
              <a:gd name="connsiteX26" fmla="*/ 11582400 w 11582400"/>
              <a:gd name="connsiteY26" fmla="*/ 2364621 h 3057700"/>
              <a:gd name="connsiteX27" fmla="*/ 11582400 w 11582400"/>
              <a:gd name="connsiteY27" fmla="*/ 3057700 h 3057700"/>
              <a:gd name="connsiteX28" fmla="*/ 10771632 w 11582400"/>
              <a:gd name="connsiteY28" fmla="*/ 3057700 h 3057700"/>
              <a:gd name="connsiteX29" fmla="*/ 10539984 w 11582400"/>
              <a:gd name="connsiteY29" fmla="*/ 3057700 h 3057700"/>
              <a:gd name="connsiteX30" fmla="*/ 10076688 w 11582400"/>
              <a:gd name="connsiteY30" fmla="*/ 3057700 h 3057700"/>
              <a:gd name="connsiteX31" fmla="*/ 9497568 w 11582400"/>
              <a:gd name="connsiteY31" fmla="*/ 3057700 h 3057700"/>
              <a:gd name="connsiteX32" fmla="*/ 8918448 w 11582400"/>
              <a:gd name="connsiteY32" fmla="*/ 3057700 h 3057700"/>
              <a:gd name="connsiteX33" fmla="*/ 8223504 w 11582400"/>
              <a:gd name="connsiteY33" fmla="*/ 3057700 h 3057700"/>
              <a:gd name="connsiteX34" fmla="*/ 7412736 w 11582400"/>
              <a:gd name="connsiteY34" fmla="*/ 3057700 h 3057700"/>
              <a:gd name="connsiteX35" fmla="*/ 7065264 w 11582400"/>
              <a:gd name="connsiteY35" fmla="*/ 3057700 h 3057700"/>
              <a:gd name="connsiteX36" fmla="*/ 6254496 w 11582400"/>
              <a:gd name="connsiteY36" fmla="*/ 3057700 h 3057700"/>
              <a:gd name="connsiteX37" fmla="*/ 5791200 w 11582400"/>
              <a:gd name="connsiteY37" fmla="*/ 3057700 h 3057700"/>
              <a:gd name="connsiteX38" fmla="*/ 4980432 w 11582400"/>
              <a:gd name="connsiteY38" fmla="*/ 3057700 h 3057700"/>
              <a:gd name="connsiteX39" fmla="*/ 4401312 w 11582400"/>
              <a:gd name="connsiteY39" fmla="*/ 3057700 h 3057700"/>
              <a:gd name="connsiteX40" fmla="*/ 3822192 w 11582400"/>
              <a:gd name="connsiteY40" fmla="*/ 3057700 h 3057700"/>
              <a:gd name="connsiteX41" fmla="*/ 3590544 w 11582400"/>
              <a:gd name="connsiteY41" fmla="*/ 3057700 h 3057700"/>
              <a:gd name="connsiteX42" fmla="*/ 3011424 w 11582400"/>
              <a:gd name="connsiteY42" fmla="*/ 3057700 h 3057700"/>
              <a:gd name="connsiteX43" fmla="*/ 2548128 w 11582400"/>
              <a:gd name="connsiteY43" fmla="*/ 3057700 h 3057700"/>
              <a:gd name="connsiteX44" fmla="*/ 1853184 w 11582400"/>
              <a:gd name="connsiteY44" fmla="*/ 3057700 h 3057700"/>
              <a:gd name="connsiteX45" fmla="*/ 1042416 w 11582400"/>
              <a:gd name="connsiteY45" fmla="*/ 3057700 h 3057700"/>
              <a:gd name="connsiteX46" fmla="*/ 0 w 11582400"/>
              <a:gd name="connsiteY46" fmla="*/ 3057700 h 3057700"/>
              <a:gd name="connsiteX47" fmla="*/ 0 w 11582400"/>
              <a:gd name="connsiteY47" fmla="*/ 2517506 h 3057700"/>
              <a:gd name="connsiteX48" fmla="*/ 0 w 11582400"/>
              <a:gd name="connsiteY48" fmla="*/ 2007890 h 3057700"/>
              <a:gd name="connsiteX49" fmla="*/ 0 w 11582400"/>
              <a:gd name="connsiteY49" fmla="*/ 1559427 h 3057700"/>
              <a:gd name="connsiteX50" fmla="*/ 0 w 11582400"/>
              <a:gd name="connsiteY50" fmla="*/ 988656 h 3057700"/>
              <a:gd name="connsiteX51" fmla="*/ 0 w 11582400"/>
              <a:gd name="connsiteY51" fmla="*/ 540194 h 3057700"/>
              <a:gd name="connsiteX52" fmla="*/ 0 w 11582400"/>
              <a:gd name="connsiteY52" fmla="*/ 0 h 305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582400" h="3057700" fill="none" extrusionOk="0">
                <a:moveTo>
                  <a:pt x="0" y="0"/>
                </a:moveTo>
                <a:cubicBezTo>
                  <a:pt x="144729" y="-22709"/>
                  <a:pt x="287844" y="37142"/>
                  <a:pt x="463296" y="0"/>
                </a:cubicBezTo>
                <a:cubicBezTo>
                  <a:pt x="638748" y="-37142"/>
                  <a:pt x="879016" y="79121"/>
                  <a:pt x="1274064" y="0"/>
                </a:cubicBezTo>
                <a:cubicBezTo>
                  <a:pt x="1669112" y="-79121"/>
                  <a:pt x="1574486" y="13843"/>
                  <a:pt x="1737360" y="0"/>
                </a:cubicBezTo>
                <a:cubicBezTo>
                  <a:pt x="1900234" y="-13843"/>
                  <a:pt x="1944689" y="27101"/>
                  <a:pt x="2084832" y="0"/>
                </a:cubicBezTo>
                <a:cubicBezTo>
                  <a:pt x="2224975" y="-27101"/>
                  <a:pt x="2331311" y="41068"/>
                  <a:pt x="2548128" y="0"/>
                </a:cubicBezTo>
                <a:cubicBezTo>
                  <a:pt x="2764945" y="-41068"/>
                  <a:pt x="2898966" y="11211"/>
                  <a:pt x="3011424" y="0"/>
                </a:cubicBezTo>
                <a:cubicBezTo>
                  <a:pt x="3123882" y="-11211"/>
                  <a:pt x="3330543" y="37895"/>
                  <a:pt x="3590544" y="0"/>
                </a:cubicBezTo>
                <a:cubicBezTo>
                  <a:pt x="3850545" y="-37895"/>
                  <a:pt x="3807914" y="36951"/>
                  <a:pt x="3938016" y="0"/>
                </a:cubicBezTo>
                <a:cubicBezTo>
                  <a:pt x="4068118" y="-36951"/>
                  <a:pt x="4231497" y="35153"/>
                  <a:pt x="4517136" y="0"/>
                </a:cubicBezTo>
                <a:cubicBezTo>
                  <a:pt x="4802775" y="-35153"/>
                  <a:pt x="5139367" y="896"/>
                  <a:pt x="5327904" y="0"/>
                </a:cubicBezTo>
                <a:cubicBezTo>
                  <a:pt x="5516441" y="-896"/>
                  <a:pt x="5949752" y="92938"/>
                  <a:pt x="6138672" y="0"/>
                </a:cubicBezTo>
                <a:cubicBezTo>
                  <a:pt x="6327592" y="-92938"/>
                  <a:pt x="6323421" y="381"/>
                  <a:pt x="6486144" y="0"/>
                </a:cubicBezTo>
                <a:cubicBezTo>
                  <a:pt x="6648867" y="-381"/>
                  <a:pt x="6935823" y="63517"/>
                  <a:pt x="7065264" y="0"/>
                </a:cubicBezTo>
                <a:cubicBezTo>
                  <a:pt x="7194705" y="-63517"/>
                  <a:pt x="7487313" y="92471"/>
                  <a:pt x="7876032" y="0"/>
                </a:cubicBezTo>
                <a:cubicBezTo>
                  <a:pt x="8264751" y="-92471"/>
                  <a:pt x="8150935" y="33451"/>
                  <a:pt x="8223504" y="0"/>
                </a:cubicBezTo>
                <a:cubicBezTo>
                  <a:pt x="8296073" y="-33451"/>
                  <a:pt x="8749524" y="21248"/>
                  <a:pt x="8918448" y="0"/>
                </a:cubicBezTo>
                <a:cubicBezTo>
                  <a:pt x="9087372" y="-21248"/>
                  <a:pt x="9053100" y="6035"/>
                  <a:pt x="9150096" y="0"/>
                </a:cubicBezTo>
                <a:cubicBezTo>
                  <a:pt x="9247092" y="-6035"/>
                  <a:pt x="9461069" y="10597"/>
                  <a:pt x="9613392" y="0"/>
                </a:cubicBezTo>
                <a:cubicBezTo>
                  <a:pt x="9765715" y="-10597"/>
                  <a:pt x="9917877" y="26635"/>
                  <a:pt x="10192512" y="0"/>
                </a:cubicBezTo>
                <a:cubicBezTo>
                  <a:pt x="10467147" y="-26635"/>
                  <a:pt x="10729793" y="11017"/>
                  <a:pt x="10887456" y="0"/>
                </a:cubicBezTo>
                <a:cubicBezTo>
                  <a:pt x="11045119" y="-11017"/>
                  <a:pt x="11406753" y="30119"/>
                  <a:pt x="11582400" y="0"/>
                </a:cubicBezTo>
                <a:cubicBezTo>
                  <a:pt x="11586072" y="223074"/>
                  <a:pt x="11577942" y="310197"/>
                  <a:pt x="11582400" y="448463"/>
                </a:cubicBezTo>
                <a:cubicBezTo>
                  <a:pt x="11586858" y="586729"/>
                  <a:pt x="11545283" y="802897"/>
                  <a:pt x="11582400" y="896925"/>
                </a:cubicBezTo>
                <a:cubicBezTo>
                  <a:pt x="11619517" y="990953"/>
                  <a:pt x="11571523" y="1247521"/>
                  <a:pt x="11582400" y="1345388"/>
                </a:cubicBezTo>
                <a:cubicBezTo>
                  <a:pt x="11593277" y="1443255"/>
                  <a:pt x="11561996" y="1705042"/>
                  <a:pt x="11582400" y="1824428"/>
                </a:cubicBezTo>
                <a:cubicBezTo>
                  <a:pt x="11602804" y="1943814"/>
                  <a:pt x="11580910" y="2161385"/>
                  <a:pt x="11582400" y="2364621"/>
                </a:cubicBezTo>
                <a:cubicBezTo>
                  <a:pt x="11583890" y="2567857"/>
                  <a:pt x="11504870" y="2762733"/>
                  <a:pt x="11582400" y="3057700"/>
                </a:cubicBezTo>
                <a:cubicBezTo>
                  <a:pt x="11288683" y="3136620"/>
                  <a:pt x="11050715" y="3056437"/>
                  <a:pt x="10771632" y="3057700"/>
                </a:cubicBezTo>
                <a:cubicBezTo>
                  <a:pt x="10492549" y="3058963"/>
                  <a:pt x="10588213" y="3042762"/>
                  <a:pt x="10539984" y="3057700"/>
                </a:cubicBezTo>
                <a:cubicBezTo>
                  <a:pt x="10491755" y="3072638"/>
                  <a:pt x="10293886" y="3031046"/>
                  <a:pt x="10076688" y="3057700"/>
                </a:cubicBezTo>
                <a:cubicBezTo>
                  <a:pt x="9859490" y="3084354"/>
                  <a:pt x="9650644" y="3002103"/>
                  <a:pt x="9497568" y="3057700"/>
                </a:cubicBezTo>
                <a:cubicBezTo>
                  <a:pt x="9344492" y="3113297"/>
                  <a:pt x="9102631" y="3046169"/>
                  <a:pt x="8918448" y="3057700"/>
                </a:cubicBezTo>
                <a:cubicBezTo>
                  <a:pt x="8734265" y="3069231"/>
                  <a:pt x="8372662" y="3002647"/>
                  <a:pt x="8223504" y="3057700"/>
                </a:cubicBezTo>
                <a:cubicBezTo>
                  <a:pt x="8074346" y="3112753"/>
                  <a:pt x="7649941" y="2971011"/>
                  <a:pt x="7412736" y="3057700"/>
                </a:cubicBezTo>
                <a:cubicBezTo>
                  <a:pt x="7175531" y="3144389"/>
                  <a:pt x="7230839" y="3032784"/>
                  <a:pt x="7065264" y="3057700"/>
                </a:cubicBezTo>
                <a:cubicBezTo>
                  <a:pt x="6899689" y="3082616"/>
                  <a:pt x="6487135" y="3011641"/>
                  <a:pt x="6254496" y="3057700"/>
                </a:cubicBezTo>
                <a:cubicBezTo>
                  <a:pt x="6021857" y="3103759"/>
                  <a:pt x="5888218" y="3057098"/>
                  <a:pt x="5791200" y="3057700"/>
                </a:cubicBezTo>
                <a:cubicBezTo>
                  <a:pt x="5694182" y="3058302"/>
                  <a:pt x="5184760" y="2977138"/>
                  <a:pt x="4980432" y="3057700"/>
                </a:cubicBezTo>
                <a:cubicBezTo>
                  <a:pt x="4776104" y="3138262"/>
                  <a:pt x="4607704" y="3006812"/>
                  <a:pt x="4401312" y="3057700"/>
                </a:cubicBezTo>
                <a:cubicBezTo>
                  <a:pt x="4194920" y="3108588"/>
                  <a:pt x="3996967" y="2992267"/>
                  <a:pt x="3822192" y="3057700"/>
                </a:cubicBezTo>
                <a:cubicBezTo>
                  <a:pt x="3647417" y="3123133"/>
                  <a:pt x="3672316" y="3054769"/>
                  <a:pt x="3590544" y="3057700"/>
                </a:cubicBezTo>
                <a:cubicBezTo>
                  <a:pt x="3508772" y="3060631"/>
                  <a:pt x="3187330" y="2996203"/>
                  <a:pt x="3011424" y="3057700"/>
                </a:cubicBezTo>
                <a:cubicBezTo>
                  <a:pt x="2835518" y="3119197"/>
                  <a:pt x="2664635" y="3011577"/>
                  <a:pt x="2548128" y="3057700"/>
                </a:cubicBezTo>
                <a:cubicBezTo>
                  <a:pt x="2431621" y="3103823"/>
                  <a:pt x="2110436" y="2991666"/>
                  <a:pt x="1853184" y="3057700"/>
                </a:cubicBezTo>
                <a:cubicBezTo>
                  <a:pt x="1595932" y="3123734"/>
                  <a:pt x="1349940" y="3033749"/>
                  <a:pt x="1042416" y="3057700"/>
                </a:cubicBezTo>
                <a:cubicBezTo>
                  <a:pt x="734892" y="3081651"/>
                  <a:pt x="447769" y="2988637"/>
                  <a:pt x="0" y="3057700"/>
                </a:cubicBezTo>
                <a:cubicBezTo>
                  <a:pt x="-10964" y="2912960"/>
                  <a:pt x="54739" y="2666524"/>
                  <a:pt x="0" y="2517506"/>
                </a:cubicBezTo>
                <a:cubicBezTo>
                  <a:pt x="-54739" y="2368488"/>
                  <a:pt x="33638" y="2177713"/>
                  <a:pt x="0" y="2007890"/>
                </a:cubicBezTo>
                <a:cubicBezTo>
                  <a:pt x="-33638" y="1838067"/>
                  <a:pt x="23534" y="1733303"/>
                  <a:pt x="0" y="1559427"/>
                </a:cubicBezTo>
                <a:cubicBezTo>
                  <a:pt x="-23534" y="1385551"/>
                  <a:pt x="28558" y="1179949"/>
                  <a:pt x="0" y="988656"/>
                </a:cubicBezTo>
                <a:cubicBezTo>
                  <a:pt x="-28558" y="797363"/>
                  <a:pt x="51196" y="723378"/>
                  <a:pt x="0" y="540194"/>
                </a:cubicBezTo>
                <a:cubicBezTo>
                  <a:pt x="-51196" y="357010"/>
                  <a:pt x="19566" y="187825"/>
                  <a:pt x="0" y="0"/>
                </a:cubicBezTo>
                <a:close/>
              </a:path>
              <a:path w="11582400" h="3057700" stroke="0" extrusionOk="0">
                <a:moveTo>
                  <a:pt x="0" y="0"/>
                </a:moveTo>
                <a:cubicBezTo>
                  <a:pt x="176567" y="-14329"/>
                  <a:pt x="349350" y="33735"/>
                  <a:pt x="579120" y="0"/>
                </a:cubicBezTo>
                <a:cubicBezTo>
                  <a:pt x="808890" y="-33735"/>
                  <a:pt x="1036306" y="28428"/>
                  <a:pt x="1158240" y="0"/>
                </a:cubicBezTo>
                <a:cubicBezTo>
                  <a:pt x="1280174" y="-28428"/>
                  <a:pt x="1614383" y="12358"/>
                  <a:pt x="1969008" y="0"/>
                </a:cubicBezTo>
                <a:cubicBezTo>
                  <a:pt x="2323633" y="-12358"/>
                  <a:pt x="2413957" y="18649"/>
                  <a:pt x="2779776" y="0"/>
                </a:cubicBezTo>
                <a:cubicBezTo>
                  <a:pt x="3145595" y="-18649"/>
                  <a:pt x="3070520" y="35393"/>
                  <a:pt x="3358896" y="0"/>
                </a:cubicBezTo>
                <a:cubicBezTo>
                  <a:pt x="3647272" y="-35393"/>
                  <a:pt x="3673487" y="11598"/>
                  <a:pt x="3822192" y="0"/>
                </a:cubicBezTo>
                <a:cubicBezTo>
                  <a:pt x="3970897" y="-11598"/>
                  <a:pt x="4151224" y="7277"/>
                  <a:pt x="4401312" y="0"/>
                </a:cubicBezTo>
                <a:cubicBezTo>
                  <a:pt x="4651400" y="-7277"/>
                  <a:pt x="4870975" y="30983"/>
                  <a:pt x="5096256" y="0"/>
                </a:cubicBezTo>
                <a:cubicBezTo>
                  <a:pt x="5321537" y="-30983"/>
                  <a:pt x="5269077" y="7575"/>
                  <a:pt x="5327904" y="0"/>
                </a:cubicBezTo>
                <a:cubicBezTo>
                  <a:pt x="5386731" y="-7575"/>
                  <a:pt x="5894792" y="61578"/>
                  <a:pt x="6138672" y="0"/>
                </a:cubicBezTo>
                <a:cubicBezTo>
                  <a:pt x="6382552" y="-61578"/>
                  <a:pt x="6545048" y="51694"/>
                  <a:pt x="6717792" y="0"/>
                </a:cubicBezTo>
                <a:cubicBezTo>
                  <a:pt x="6890536" y="-51694"/>
                  <a:pt x="7350296" y="52939"/>
                  <a:pt x="7528560" y="0"/>
                </a:cubicBezTo>
                <a:cubicBezTo>
                  <a:pt x="7706824" y="-52939"/>
                  <a:pt x="8073001" y="63661"/>
                  <a:pt x="8223504" y="0"/>
                </a:cubicBezTo>
                <a:cubicBezTo>
                  <a:pt x="8374007" y="-63661"/>
                  <a:pt x="8400474" y="3794"/>
                  <a:pt x="8455152" y="0"/>
                </a:cubicBezTo>
                <a:cubicBezTo>
                  <a:pt x="8509830" y="-3794"/>
                  <a:pt x="8710304" y="20849"/>
                  <a:pt x="8802624" y="0"/>
                </a:cubicBezTo>
                <a:cubicBezTo>
                  <a:pt x="8894944" y="-20849"/>
                  <a:pt x="9229678" y="19054"/>
                  <a:pt x="9381744" y="0"/>
                </a:cubicBezTo>
                <a:cubicBezTo>
                  <a:pt x="9533810" y="-19054"/>
                  <a:pt x="9522061" y="7970"/>
                  <a:pt x="9613392" y="0"/>
                </a:cubicBezTo>
                <a:cubicBezTo>
                  <a:pt x="9704723" y="-7970"/>
                  <a:pt x="9788816" y="23006"/>
                  <a:pt x="9960864" y="0"/>
                </a:cubicBezTo>
                <a:cubicBezTo>
                  <a:pt x="10132912" y="-23006"/>
                  <a:pt x="10248238" y="4386"/>
                  <a:pt x="10424160" y="0"/>
                </a:cubicBezTo>
                <a:cubicBezTo>
                  <a:pt x="10600082" y="-4386"/>
                  <a:pt x="11152825" y="4409"/>
                  <a:pt x="11582400" y="0"/>
                </a:cubicBezTo>
                <a:cubicBezTo>
                  <a:pt x="11600720" y="117201"/>
                  <a:pt x="11570366" y="291561"/>
                  <a:pt x="11582400" y="570771"/>
                </a:cubicBezTo>
                <a:cubicBezTo>
                  <a:pt x="11594434" y="849981"/>
                  <a:pt x="11535250" y="826060"/>
                  <a:pt x="11582400" y="1080387"/>
                </a:cubicBezTo>
                <a:cubicBezTo>
                  <a:pt x="11629550" y="1334714"/>
                  <a:pt x="11560171" y="1388294"/>
                  <a:pt x="11582400" y="1590004"/>
                </a:cubicBezTo>
                <a:cubicBezTo>
                  <a:pt x="11604629" y="1791714"/>
                  <a:pt x="11533137" y="1969232"/>
                  <a:pt x="11582400" y="2099621"/>
                </a:cubicBezTo>
                <a:cubicBezTo>
                  <a:pt x="11631663" y="2230010"/>
                  <a:pt x="11549023" y="2380808"/>
                  <a:pt x="11582400" y="2548083"/>
                </a:cubicBezTo>
                <a:cubicBezTo>
                  <a:pt x="11615777" y="2715358"/>
                  <a:pt x="11546295" y="2830256"/>
                  <a:pt x="11582400" y="3057700"/>
                </a:cubicBezTo>
                <a:cubicBezTo>
                  <a:pt x="11455886" y="3121594"/>
                  <a:pt x="11120642" y="3024601"/>
                  <a:pt x="11003280" y="3057700"/>
                </a:cubicBezTo>
                <a:cubicBezTo>
                  <a:pt x="10885918" y="3090799"/>
                  <a:pt x="10874234" y="3054069"/>
                  <a:pt x="10771632" y="3057700"/>
                </a:cubicBezTo>
                <a:cubicBezTo>
                  <a:pt x="10669030" y="3061331"/>
                  <a:pt x="10398840" y="3003077"/>
                  <a:pt x="10192512" y="3057700"/>
                </a:cubicBezTo>
                <a:cubicBezTo>
                  <a:pt x="9986184" y="3112323"/>
                  <a:pt x="9681585" y="2982109"/>
                  <a:pt x="9381744" y="3057700"/>
                </a:cubicBezTo>
                <a:cubicBezTo>
                  <a:pt x="9081903" y="3133291"/>
                  <a:pt x="8926069" y="2971292"/>
                  <a:pt x="8570976" y="3057700"/>
                </a:cubicBezTo>
                <a:cubicBezTo>
                  <a:pt x="8215883" y="3144108"/>
                  <a:pt x="8117817" y="3018746"/>
                  <a:pt x="7991856" y="3057700"/>
                </a:cubicBezTo>
                <a:cubicBezTo>
                  <a:pt x="7865895" y="3096654"/>
                  <a:pt x="7749880" y="3029139"/>
                  <a:pt x="7644384" y="3057700"/>
                </a:cubicBezTo>
                <a:cubicBezTo>
                  <a:pt x="7538888" y="3086261"/>
                  <a:pt x="7418933" y="3037954"/>
                  <a:pt x="7296912" y="3057700"/>
                </a:cubicBezTo>
                <a:cubicBezTo>
                  <a:pt x="7174891" y="3077446"/>
                  <a:pt x="7048509" y="3056281"/>
                  <a:pt x="6949440" y="3057700"/>
                </a:cubicBezTo>
                <a:cubicBezTo>
                  <a:pt x="6850371" y="3059119"/>
                  <a:pt x="6521071" y="3052943"/>
                  <a:pt x="6254496" y="3057700"/>
                </a:cubicBezTo>
                <a:cubicBezTo>
                  <a:pt x="5987921" y="3062457"/>
                  <a:pt x="5906553" y="3055114"/>
                  <a:pt x="5675376" y="3057700"/>
                </a:cubicBezTo>
                <a:cubicBezTo>
                  <a:pt x="5444199" y="3060286"/>
                  <a:pt x="5524091" y="3046739"/>
                  <a:pt x="5443728" y="3057700"/>
                </a:cubicBezTo>
                <a:cubicBezTo>
                  <a:pt x="5363365" y="3068661"/>
                  <a:pt x="5283367" y="3044881"/>
                  <a:pt x="5212080" y="3057700"/>
                </a:cubicBezTo>
                <a:cubicBezTo>
                  <a:pt x="5140793" y="3070519"/>
                  <a:pt x="4946452" y="3047642"/>
                  <a:pt x="4864608" y="3057700"/>
                </a:cubicBezTo>
                <a:cubicBezTo>
                  <a:pt x="4782764" y="3067758"/>
                  <a:pt x="4611405" y="3033686"/>
                  <a:pt x="4517136" y="3057700"/>
                </a:cubicBezTo>
                <a:cubicBezTo>
                  <a:pt x="4422867" y="3081714"/>
                  <a:pt x="3908940" y="2985824"/>
                  <a:pt x="3706368" y="3057700"/>
                </a:cubicBezTo>
                <a:cubicBezTo>
                  <a:pt x="3503796" y="3129576"/>
                  <a:pt x="3194265" y="3008525"/>
                  <a:pt x="2895600" y="3057700"/>
                </a:cubicBezTo>
                <a:cubicBezTo>
                  <a:pt x="2596935" y="3106875"/>
                  <a:pt x="2369759" y="3057688"/>
                  <a:pt x="2200656" y="3057700"/>
                </a:cubicBezTo>
                <a:cubicBezTo>
                  <a:pt x="2031553" y="3057712"/>
                  <a:pt x="1905128" y="3023564"/>
                  <a:pt x="1737360" y="3057700"/>
                </a:cubicBezTo>
                <a:cubicBezTo>
                  <a:pt x="1569592" y="3091836"/>
                  <a:pt x="1422050" y="3005214"/>
                  <a:pt x="1274064" y="3057700"/>
                </a:cubicBezTo>
                <a:cubicBezTo>
                  <a:pt x="1126078" y="3110186"/>
                  <a:pt x="1155613" y="3044190"/>
                  <a:pt x="1042416" y="3057700"/>
                </a:cubicBezTo>
                <a:cubicBezTo>
                  <a:pt x="929219" y="3071210"/>
                  <a:pt x="923134" y="3049815"/>
                  <a:pt x="810768" y="3057700"/>
                </a:cubicBezTo>
                <a:cubicBezTo>
                  <a:pt x="698402" y="3065585"/>
                  <a:pt x="366069" y="2968987"/>
                  <a:pt x="0" y="3057700"/>
                </a:cubicBezTo>
                <a:cubicBezTo>
                  <a:pt x="-1307" y="2881640"/>
                  <a:pt x="580" y="2644063"/>
                  <a:pt x="0" y="2486929"/>
                </a:cubicBezTo>
                <a:cubicBezTo>
                  <a:pt x="-580" y="2329795"/>
                  <a:pt x="40152" y="2194493"/>
                  <a:pt x="0" y="1977313"/>
                </a:cubicBezTo>
                <a:cubicBezTo>
                  <a:pt x="-40152" y="1760133"/>
                  <a:pt x="21416" y="1660734"/>
                  <a:pt x="0" y="1498273"/>
                </a:cubicBezTo>
                <a:cubicBezTo>
                  <a:pt x="-21416" y="1335812"/>
                  <a:pt x="7867" y="1225737"/>
                  <a:pt x="0" y="1049810"/>
                </a:cubicBezTo>
                <a:cubicBezTo>
                  <a:pt x="-7867" y="873883"/>
                  <a:pt x="44577" y="737503"/>
                  <a:pt x="0" y="601348"/>
                </a:cubicBezTo>
                <a:cubicBezTo>
                  <a:pt x="-44577" y="465193"/>
                  <a:pt x="52486" y="190563"/>
                  <a:pt x="0" y="0"/>
                </a:cubicBezTo>
                <a:close/>
              </a:path>
            </a:pathLst>
          </a:custGeom>
          <a:ln>
            <a:solidFill>
              <a:schemeClr val="tx1"/>
            </a:solidFill>
            <a:extLst>
              <a:ext uri="{C807C97D-BFC1-408E-A445-0C87EB9F89A2}">
                <ask:lineSketchStyleProps xmlns:ask="http://schemas.microsoft.com/office/drawing/2018/sketchyshapes" sd="505680892">
                  <a:prstGeom prst="rect">
                    <a:avLst/>
                  </a:prstGeom>
                  <ask:type>
                    <ask:lineSketchScribble/>
                  </ask:type>
                </ask:lineSketchStyleProps>
              </a:ext>
            </a:extLst>
          </a:ln>
        </p:spPr>
      </p:pic>
    </p:spTree>
    <p:extLst>
      <p:ext uri="{BB962C8B-B14F-4D97-AF65-F5344CB8AC3E}">
        <p14:creationId xmlns:p14="http://schemas.microsoft.com/office/powerpoint/2010/main" val="21783445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E02C8-D1FF-7E4D-B060-AB219CC2873A}"/>
              </a:ext>
            </a:extLst>
          </p:cNvPr>
          <p:cNvSpPr>
            <a:spLocks noGrp="1"/>
          </p:cNvSpPr>
          <p:nvPr>
            <p:ph type="title"/>
          </p:nvPr>
        </p:nvSpPr>
        <p:spPr>
          <a:xfrm>
            <a:off x="580912" y="1348908"/>
            <a:ext cx="4863353" cy="1325563"/>
          </a:xfrm>
          <a:ln>
            <a:solidFill>
              <a:schemeClr val="accent1"/>
            </a:solidFill>
          </a:ln>
        </p:spPr>
        <p:txBody>
          <a:bodyPr>
            <a:normAutofit/>
          </a:bodyPr>
          <a:lstStyle/>
          <a:p>
            <a:r>
              <a:rPr lang="en-GB" dirty="0"/>
              <a:t>Qualtrics: Half-termly progress</a:t>
            </a:r>
          </a:p>
        </p:txBody>
      </p:sp>
      <p:sp>
        <p:nvSpPr>
          <p:cNvPr id="3" name="Content Placeholder 2">
            <a:extLst>
              <a:ext uri="{FF2B5EF4-FFF2-40B4-BE49-F238E27FC236}">
                <a16:creationId xmlns:a16="http://schemas.microsoft.com/office/drawing/2014/main" id="{AD743EC2-1EEB-5548-8F0F-D16D74C3E12A}"/>
              </a:ext>
            </a:extLst>
          </p:cNvPr>
          <p:cNvSpPr>
            <a:spLocks noGrp="1"/>
          </p:cNvSpPr>
          <p:nvPr>
            <p:ph idx="1"/>
          </p:nvPr>
        </p:nvSpPr>
        <p:spPr>
          <a:xfrm>
            <a:off x="1004943" y="3280185"/>
            <a:ext cx="3787588" cy="2480535"/>
          </a:xfrm>
          <a:ln>
            <a:solidFill>
              <a:schemeClr val="accent1"/>
            </a:solidFill>
          </a:ln>
        </p:spPr>
        <p:txBody>
          <a:bodyPr>
            <a:normAutofit lnSpcReduction="10000"/>
          </a:bodyPr>
          <a:lstStyle/>
          <a:p>
            <a:r>
              <a:rPr lang="en-GB" dirty="0"/>
              <a:t>Sign off form for data integrity</a:t>
            </a:r>
          </a:p>
          <a:p>
            <a:r>
              <a:rPr lang="en-GB" dirty="0"/>
              <a:t>Webform</a:t>
            </a:r>
          </a:p>
          <a:p>
            <a:r>
              <a:rPr lang="en-GB" dirty="0"/>
              <a:t>Trainee details +</a:t>
            </a:r>
          </a:p>
          <a:p>
            <a:r>
              <a:rPr lang="en-GB" dirty="0"/>
              <a:t>Summary of attainment </a:t>
            </a:r>
          </a:p>
          <a:p>
            <a:r>
              <a:rPr lang="en-GB" dirty="0"/>
              <a:t>Attendance</a:t>
            </a:r>
          </a:p>
          <a:p>
            <a:r>
              <a:rPr lang="en-GB" dirty="0"/>
              <a:t>Against 5 areas of the CCF</a:t>
            </a:r>
          </a:p>
        </p:txBody>
      </p:sp>
      <p:pic>
        <p:nvPicPr>
          <p:cNvPr id="5" name="Picture 4" descr="Graphical user interface, application&#10;&#10;Description automatically generated">
            <a:extLst>
              <a:ext uri="{FF2B5EF4-FFF2-40B4-BE49-F238E27FC236}">
                <a16:creationId xmlns:a16="http://schemas.microsoft.com/office/drawing/2014/main" id="{C992DEC8-183C-4632-BA00-95F241C71BF0}"/>
              </a:ext>
            </a:extLst>
          </p:cNvPr>
          <p:cNvPicPr>
            <a:picLocks noChangeAspect="1"/>
          </p:cNvPicPr>
          <p:nvPr/>
        </p:nvPicPr>
        <p:blipFill>
          <a:blip r:embed="rId3"/>
          <a:stretch>
            <a:fillRect/>
          </a:stretch>
        </p:blipFill>
        <p:spPr>
          <a:xfrm>
            <a:off x="5928360" y="331952"/>
            <a:ext cx="5912224" cy="6194095"/>
          </a:xfrm>
          <a:custGeom>
            <a:avLst/>
            <a:gdLst>
              <a:gd name="connsiteX0" fmla="*/ 0 w 5912224"/>
              <a:gd name="connsiteY0" fmla="*/ 0 h 6194095"/>
              <a:gd name="connsiteX1" fmla="*/ 709467 w 5912224"/>
              <a:gd name="connsiteY1" fmla="*/ 0 h 6194095"/>
              <a:gd name="connsiteX2" fmla="*/ 1123323 w 5912224"/>
              <a:gd name="connsiteY2" fmla="*/ 0 h 6194095"/>
              <a:gd name="connsiteX3" fmla="*/ 1714545 w 5912224"/>
              <a:gd name="connsiteY3" fmla="*/ 0 h 6194095"/>
              <a:gd name="connsiteX4" fmla="*/ 2187523 w 5912224"/>
              <a:gd name="connsiteY4" fmla="*/ 0 h 6194095"/>
              <a:gd name="connsiteX5" fmla="*/ 2778745 w 5912224"/>
              <a:gd name="connsiteY5" fmla="*/ 0 h 6194095"/>
              <a:gd name="connsiteX6" fmla="*/ 3369968 w 5912224"/>
              <a:gd name="connsiteY6" fmla="*/ 0 h 6194095"/>
              <a:gd name="connsiteX7" fmla="*/ 4020312 w 5912224"/>
              <a:gd name="connsiteY7" fmla="*/ 0 h 6194095"/>
              <a:gd name="connsiteX8" fmla="*/ 4493290 w 5912224"/>
              <a:gd name="connsiteY8" fmla="*/ 0 h 6194095"/>
              <a:gd name="connsiteX9" fmla="*/ 5025390 w 5912224"/>
              <a:gd name="connsiteY9" fmla="*/ 0 h 6194095"/>
              <a:gd name="connsiteX10" fmla="*/ 5912224 w 5912224"/>
              <a:gd name="connsiteY10" fmla="*/ 0 h 6194095"/>
              <a:gd name="connsiteX11" fmla="*/ 5912224 w 5912224"/>
              <a:gd name="connsiteY11" fmla="*/ 439218 h 6194095"/>
              <a:gd name="connsiteX12" fmla="*/ 5912224 w 5912224"/>
              <a:gd name="connsiteY12" fmla="*/ 1064258 h 6194095"/>
              <a:gd name="connsiteX13" fmla="*/ 5912224 w 5912224"/>
              <a:gd name="connsiteY13" fmla="*/ 1441535 h 6194095"/>
              <a:gd name="connsiteX14" fmla="*/ 5912224 w 5912224"/>
              <a:gd name="connsiteY14" fmla="*/ 2004634 h 6194095"/>
              <a:gd name="connsiteX15" fmla="*/ 5912224 w 5912224"/>
              <a:gd name="connsiteY15" fmla="*/ 2381911 h 6194095"/>
              <a:gd name="connsiteX16" fmla="*/ 5912224 w 5912224"/>
              <a:gd name="connsiteY16" fmla="*/ 2821129 h 6194095"/>
              <a:gd name="connsiteX17" fmla="*/ 5912224 w 5912224"/>
              <a:gd name="connsiteY17" fmla="*/ 3260346 h 6194095"/>
              <a:gd name="connsiteX18" fmla="*/ 5912224 w 5912224"/>
              <a:gd name="connsiteY18" fmla="*/ 3885387 h 6194095"/>
              <a:gd name="connsiteX19" fmla="*/ 5912224 w 5912224"/>
              <a:gd name="connsiteY19" fmla="*/ 4262664 h 6194095"/>
              <a:gd name="connsiteX20" fmla="*/ 5912224 w 5912224"/>
              <a:gd name="connsiteY20" fmla="*/ 4639940 h 6194095"/>
              <a:gd name="connsiteX21" fmla="*/ 5912224 w 5912224"/>
              <a:gd name="connsiteY21" fmla="*/ 5079158 h 6194095"/>
              <a:gd name="connsiteX22" fmla="*/ 5912224 w 5912224"/>
              <a:gd name="connsiteY22" fmla="*/ 5456435 h 6194095"/>
              <a:gd name="connsiteX23" fmla="*/ 5912224 w 5912224"/>
              <a:gd name="connsiteY23" fmla="*/ 6194095 h 6194095"/>
              <a:gd name="connsiteX24" fmla="*/ 5202757 w 5912224"/>
              <a:gd name="connsiteY24" fmla="*/ 6194095 h 6194095"/>
              <a:gd name="connsiteX25" fmla="*/ 4788901 w 5912224"/>
              <a:gd name="connsiteY25" fmla="*/ 6194095 h 6194095"/>
              <a:gd name="connsiteX26" fmla="*/ 4256801 w 5912224"/>
              <a:gd name="connsiteY26" fmla="*/ 6194095 h 6194095"/>
              <a:gd name="connsiteX27" fmla="*/ 3842946 w 5912224"/>
              <a:gd name="connsiteY27" fmla="*/ 6194095 h 6194095"/>
              <a:gd name="connsiteX28" fmla="*/ 3429090 w 5912224"/>
              <a:gd name="connsiteY28" fmla="*/ 6194095 h 6194095"/>
              <a:gd name="connsiteX29" fmla="*/ 2719623 w 5912224"/>
              <a:gd name="connsiteY29" fmla="*/ 6194095 h 6194095"/>
              <a:gd name="connsiteX30" fmla="*/ 2305767 w 5912224"/>
              <a:gd name="connsiteY30" fmla="*/ 6194095 h 6194095"/>
              <a:gd name="connsiteX31" fmla="*/ 1714545 w 5912224"/>
              <a:gd name="connsiteY31" fmla="*/ 6194095 h 6194095"/>
              <a:gd name="connsiteX32" fmla="*/ 1005078 w 5912224"/>
              <a:gd name="connsiteY32" fmla="*/ 6194095 h 6194095"/>
              <a:gd name="connsiteX33" fmla="*/ 0 w 5912224"/>
              <a:gd name="connsiteY33" fmla="*/ 6194095 h 6194095"/>
              <a:gd name="connsiteX34" fmla="*/ 0 w 5912224"/>
              <a:gd name="connsiteY34" fmla="*/ 5569055 h 6194095"/>
              <a:gd name="connsiteX35" fmla="*/ 0 w 5912224"/>
              <a:gd name="connsiteY35" fmla="*/ 4944014 h 6194095"/>
              <a:gd name="connsiteX36" fmla="*/ 0 w 5912224"/>
              <a:gd name="connsiteY36" fmla="*/ 4504796 h 6194095"/>
              <a:gd name="connsiteX37" fmla="*/ 0 w 5912224"/>
              <a:gd name="connsiteY37" fmla="*/ 3941697 h 6194095"/>
              <a:gd name="connsiteX38" fmla="*/ 0 w 5912224"/>
              <a:gd name="connsiteY38" fmla="*/ 3502479 h 6194095"/>
              <a:gd name="connsiteX39" fmla="*/ 0 w 5912224"/>
              <a:gd name="connsiteY39" fmla="*/ 3063262 h 6194095"/>
              <a:gd name="connsiteX40" fmla="*/ 0 w 5912224"/>
              <a:gd name="connsiteY40" fmla="*/ 2500162 h 6194095"/>
              <a:gd name="connsiteX41" fmla="*/ 0 w 5912224"/>
              <a:gd name="connsiteY41" fmla="*/ 1813181 h 6194095"/>
              <a:gd name="connsiteX42" fmla="*/ 0 w 5912224"/>
              <a:gd name="connsiteY42" fmla="*/ 1250081 h 6194095"/>
              <a:gd name="connsiteX43" fmla="*/ 0 w 5912224"/>
              <a:gd name="connsiteY43" fmla="*/ 686981 h 6194095"/>
              <a:gd name="connsiteX44" fmla="*/ 0 w 5912224"/>
              <a:gd name="connsiteY44" fmla="*/ 0 h 619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912224" h="6194095" fill="none" extrusionOk="0">
                <a:moveTo>
                  <a:pt x="0" y="0"/>
                </a:moveTo>
                <a:cubicBezTo>
                  <a:pt x="332886" y="-43906"/>
                  <a:pt x="555298" y="45601"/>
                  <a:pt x="709467" y="0"/>
                </a:cubicBezTo>
                <a:cubicBezTo>
                  <a:pt x="863636" y="-45601"/>
                  <a:pt x="1022813" y="18055"/>
                  <a:pt x="1123323" y="0"/>
                </a:cubicBezTo>
                <a:cubicBezTo>
                  <a:pt x="1223833" y="-18055"/>
                  <a:pt x="1537464" y="61845"/>
                  <a:pt x="1714545" y="0"/>
                </a:cubicBezTo>
                <a:cubicBezTo>
                  <a:pt x="1891626" y="-61845"/>
                  <a:pt x="2067811" y="11536"/>
                  <a:pt x="2187523" y="0"/>
                </a:cubicBezTo>
                <a:cubicBezTo>
                  <a:pt x="2307235" y="-11536"/>
                  <a:pt x="2637834" y="892"/>
                  <a:pt x="2778745" y="0"/>
                </a:cubicBezTo>
                <a:cubicBezTo>
                  <a:pt x="2919656" y="-892"/>
                  <a:pt x="3127183" y="34896"/>
                  <a:pt x="3369968" y="0"/>
                </a:cubicBezTo>
                <a:cubicBezTo>
                  <a:pt x="3612753" y="-34896"/>
                  <a:pt x="3859829" y="67107"/>
                  <a:pt x="4020312" y="0"/>
                </a:cubicBezTo>
                <a:cubicBezTo>
                  <a:pt x="4180795" y="-67107"/>
                  <a:pt x="4273914" y="54336"/>
                  <a:pt x="4493290" y="0"/>
                </a:cubicBezTo>
                <a:cubicBezTo>
                  <a:pt x="4712666" y="-54336"/>
                  <a:pt x="4799305" y="34439"/>
                  <a:pt x="5025390" y="0"/>
                </a:cubicBezTo>
                <a:cubicBezTo>
                  <a:pt x="5251475" y="-34439"/>
                  <a:pt x="5522771" y="55672"/>
                  <a:pt x="5912224" y="0"/>
                </a:cubicBezTo>
                <a:cubicBezTo>
                  <a:pt x="5963206" y="177075"/>
                  <a:pt x="5862476" y="221043"/>
                  <a:pt x="5912224" y="439218"/>
                </a:cubicBezTo>
                <a:cubicBezTo>
                  <a:pt x="5961972" y="657393"/>
                  <a:pt x="5887555" y="768713"/>
                  <a:pt x="5912224" y="1064258"/>
                </a:cubicBezTo>
                <a:cubicBezTo>
                  <a:pt x="5936893" y="1359803"/>
                  <a:pt x="5878771" y="1340539"/>
                  <a:pt x="5912224" y="1441535"/>
                </a:cubicBezTo>
                <a:cubicBezTo>
                  <a:pt x="5945677" y="1542531"/>
                  <a:pt x="5862056" y="1827437"/>
                  <a:pt x="5912224" y="2004634"/>
                </a:cubicBezTo>
                <a:cubicBezTo>
                  <a:pt x="5962392" y="2181831"/>
                  <a:pt x="5885176" y="2206539"/>
                  <a:pt x="5912224" y="2381911"/>
                </a:cubicBezTo>
                <a:cubicBezTo>
                  <a:pt x="5939272" y="2557283"/>
                  <a:pt x="5910484" y="2654238"/>
                  <a:pt x="5912224" y="2821129"/>
                </a:cubicBezTo>
                <a:cubicBezTo>
                  <a:pt x="5913964" y="2988020"/>
                  <a:pt x="5860964" y="3087793"/>
                  <a:pt x="5912224" y="3260346"/>
                </a:cubicBezTo>
                <a:cubicBezTo>
                  <a:pt x="5963484" y="3432899"/>
                  <a:pt x="5909337" y="3605066"/>
                  <a:pt x="5912224" y="3885387"/>
                </a:cubicBezTo>
                <a:cubicBezTo>
                  <a:pt x="5915111" y="4165708"/>
                  <a:pt x="5898720" y="4170695"/>
                  <a:pt x="5912224" y="4262664"/>
                </a:cubicBezTo>
                <a:cubicBezTo>
                  <a:pt x="5925728" y="4354633"/>
                  <a:pt x="5907737" y="4454778"/>
                  <a:pt x="5912224" y="4639940"/>
                </a:cubicBezTo>
                <a:cubicBezTo>
                  <a:pt x="5916711" y="4825102"/>
                  <a:pt x="5906796" y="4918238"/>
                  <a:pt x="5912224" y="5079158"/>
                </a:cubicBezTo>
                <a:cubicBezTo>
                  <a:pt x="5917652" y="5240078"/>
                  <a:pt x="5880377" y="5276212"/>
                  <a:pt x="5912224" y="5456435"/>
                </a:cubicBezTo>
                <a:cubicBezTo>
                  <a:pt x="5944071" y="5636658"/>
                  <a:pt x="5843223" y="5841322"/>
                  <a:pt x="5912224" y="6194095"/>
                </a:cubicBezTo>
                <a:cubicBezTo>
                  <a:pt x="5608841" y="6200287"/>
                  <a:pt x="5384368" y="6143292"/>
                  <a:pt x="5202757" y="6194095"/>
                </a:cubicBezTo>
                <a:cubicBezTo>
                  <a:pt x="5021146" y="6244898"/>
                  <a:pt x="4992927" y="6172066"/>
                  <a:pt x="4788901" y="6194095"/>
                </a:cubicBezTo>
                <a:cubicBezTo>
                  <a:pt x="4584875" y="6216124"/>
                  <a:pt x="4512275" y="6185132"/>
                  <a:pt x="4256801" y="6194095"/>
                </a:cubicBezTo>
                <a:cubicBezTo>
                  <a:pt x="4001327" y="6203058"/>
                  <a:pt x="3972325" y="6158833"/>
                  <a:pt x="3842946" y="6194095"/>
                </a:cubicBezTo>
                <a:cubicBezTo>
                  <a:pt x="3713568" y="6229357"/>
                  <a:pt x="3605134" y="6162373"/>
                  <a:pt x="3429090" y="6194095"/>
                </a:cubicBezTo>
                <a:cubicBezTo>
                  <a:pt x="3253046" y="6225817"/>
                  <a:pt x="2982643" y="6153881"/>
                  <a:pt x="2719623" y="6194095"/>
                </a:cubicBezTo>
                <a:cubicBezTo>
                  <a:pt x="2456603" y="6234309"/>
                  <a:pt x="2485246" y="6159804"/>
                  <a:pt x="2305767" y="6194095"/>
                </a:cubicBezTo>
                <a:cubicBezTo>
                  <a:pt x="2126288" y="6228386"/>
                  <a:pt x="1891244" y="6125861"/>
                  <a:pt x="1714545" y="6194095"/>
                </a:cubicBezTo>
                <a:cubicBezTo>
                  <a:pt x="1537846" y="6262329"/>
                  <a:pt x="1340865" y="6160557"/>
                  <a:pt x="1005078" y="6194095"/>
                </a:cubicBezTo>
                <a:cubicBezTo>
                  <a:pt x="669291" y="6227633"/>
                  <a:pt x="220232" y="6166961"/>
                  <a:pt x="0" y="6194095"/>
                </a:cubicBezTo>
                <a:cubicBezTo>
                  <a:pt x="-8035" y="6069039"/>
                  <a:pt x="61005" y="5806602"/>
                  <a:pt x="0" y="5569055"/>
                </a:cubicBezTo>
                <a:cubicBezTo>
                  <a:pt x="-61005" y="5331508"/>
                  <a:pt x="35936" y="5249157"/>
                  <a:pt x="0" y="4944014"/>
                </a:cubicBezTo>
                <a:cubicBezTo>
                  <a:pt x="-35936" y="4638871"/>
                  <a:pt x="37099" y="4652980"/>
                  <a:pt x="0" y="4504796"/>
                </a:cubicBezTo>
                <a:cubicBezTo>
                  <a:pt x="-37099" y="4356612"/>
                  <a:pt x="44966" y="4174716"/>
                  <a:pt x="0" y="3941697"/>
                </a:cubicBezTo>
                <a:cubicBezTo>
                  <a:pt x="-44966" y="3708678"/>
                  <a:pt x="34687" y="3605322"/>
                  <a:pt x="0" y="3502479"/>
                </a:cubicBezTo>
                <a:cubicBezTo>
                  <a:pt x="-34687" y="3399636"/>
                  <a:pt x="18713" y="3278985"/>
                  <a:pt x="0" y="3063262"/>
                </a:cubicBezTo>
                <a:cubicBezTo>
                  <a:pt x="-18713" y="2847539"/>
                  <a:pt x="32389" y="2656824"/>
                  <a:pt x="0" y="2500162"/>
                </a:cubicBezTo>
                <a:cubicBezTo>
                  <a:pt x="-32389" y="2343500"/>
                  <a:pt x="6784" y="1987603"/>
                  <a:pt x="0" y="1813181"/>
                </a:cubicBezTo>
                <a:cubicBezTo>
                  <a:pt x="-6784" y="1638759"/>
                  <a:pt x="11343" y="1368101"/>
                  <a:pt x="0" y="1250081"/>
                </a:cubicBezTo>
                <a:cubicBezTo>
                  <a:pt x="-11343" y="1132061"/>
                  <a:pt x="32931" y="839287"/>
                  <a:pt x="0" y="686981"/>
                </a:cubicBezTo>
                <a:cubicBezTo>
                  <a:pt x="-32931" y="534675"/>
                  <a:pt x="33100" y="183831"/>
                  <a:pt x="0" y="0"/>
                </a:cubicBezTo>
                <a:close/>
              </a:path>
              <a:path w="5912224" h="6194095" stroke="0" extrusionOk="0">
                <a:moveTo>
                  <a:pt x="0" y="0"/>
                </a:moveTo>
                <a:cubicBezTo>
                  <a:pt x="259368" y="-56695"/>
                  <a:pt x="309023" y="5507"/>
                  <a:pt x="532100" y="0"/>
                </a:cubicBezTo>
                <a:cubicBezTo>
                  <a:pt x="755177" y="-5507"/>
                  <a:pt x="1004729" y="17167"/>
                  <a:pt x="1182445" y="0"/>
                </a:cubicBezTo>
                <a:cubicBezTo>
                  <a:pt x="1360161" y="-17167"/>
                  <a:pt x="1479516" y="8192"/>
                  <a:pt x="1596300" y="0"/>
                </a:cubicBezTo>
                <a:cubicBezTo>
                  <a:pt x="1713084" y="-8192"/>
                  <a:pt x="1847863" y="34521"/>
                  <a:pt x="2010156" y="0"/>
                </a:cubicBezTo>
                <a:cubicBezTo>
                  <a:pt x="2172449" y="-34521"/>
                  <a:pt x="2360098" y="10338"/>
                  <a:pt x="2542256" y="0"/>
                </a:cubicBezTo>
                <a:cubicBezTo>
                  <a:pt x="2724414" y="-10338"/>
                  <a:pt x="2998954" y="6122"/>
                  <a:pt x="3251723" y="0"/>
                </a:cubicBezTo>
                <a:cubicBezTo>
                  <a:pt x="3504492" y="-6122"/>
                  <a:pt x="3713613" y="39615"/>
                  <a:pt x="3842946" y="0"/>
                </a:cubicBezTo>
                <a:cubicBezTo>
                  <a:pt x="3972279" y="-39615"/>
                  <a:pt x="4174281" y="49940"/>
                  <a:pt x="4434168" y="0"/>
                </a:cubicBezTo>
                <a:cubicBezTo>
                  <a:pt x="4694055" y="-49940"/>
                  <a:pt x="4787436" y="55162"/>
                  <a:pt x="4907146" y="0"/>
                </a:cubicBezTo>
                <a:cubicBezTo>
                  <a:pt x="5026856" y="-55162"/>
                  <a:pt x="5538691" y="120392"/>
                  <a:pt x="5912224" y="0"/>
                </a:cubicBezTo>
                <a:cubicBezTo>
                  <a:pt x="5943861" y="183056"/>
                  <a:pt x="5884462" y="283831"/>
                  <a:pt x="5912224" y="439218"/>
                </a:cubicBezTo>
                <a:cubicBezTo>
                  <a:pt x="5939986" y="594605"/>
                  <a:pt x="5839036" y="814481"/>
                  <a:pt x="5912224" y="1064258"/>
                </a:cubicBezTo>
                <a:cubicBezTo>
                  <a:pt x="5985412" y="1314035"/>
                  <a:pt x="5904217" y="1355556"/>
                  <a:pt x="5912224" y="1503476"/>
                </a:cubicBezTo>
                <a:cubicBezTo>
                  <a:pt x="5920231" y="1651396"/>
                  <a:pt x="5866426" y="1743180"/>
                  <a:pt x="5912224" y="1942693"/>
                </a:cubicBezTo>
                <a:cubicBezTo>
                  <a:pt x="5958022" y="2142206"/>
                  <a:pt x="5894817" y="2365199"/>
                  <a:pt x="5912224" y="2505793"/>
                </a:cubicBezTo>
                <a:cubicBezTo>
                  <a:pt x="5929631" y="2646387"/>
                  <a:pt x="5885232" y="2978000"/>
                  <a:pt x="5912224" y="3130833"/>
                </a:cubicBezTo>
                <a:cubicBezTo>
                  <a:pt x="5939216" y="3283666"/>
                  <a:pt x="5911215" y="3384403"/>
                  <a:pt x="5912224" y="3570051"/>
                </a:cubicBezTo>
                <a:cubicBezTo>
                  <a:pt x="5913233" y="3755699"/>
                  <a:pt x="5873818" y="3914066"/>
                  <a:pt x="5912224" y="4257033"/>
                </a:cubicBezTo>
                <a:cubicBezTo>
                  <a:pt x="5950630" y="4600000"/>
                  <a:pt x="5911133" y="4470901"/>
                  <a:pt x="5912224" y="4634309"/>
                </a:cubicBezTo>
                <a:cubicBezTo>
                  <a:pt x="5913315" y="4797717"/>
                  <a:pt x="5838752" y="5085177"/>
                  <a:pt x="5912224" y="5259350"/>
                </a:cubicBezTo>
                <a:cubicBezTo>
                  <a:pt x="5985696" y="5433523"/>
                  <a:pt x="5901290" y="5558448"/>
                  <a:pt x="5912224" y="5636626"/>
                </a:cubicBezTo>
                <a:cubicBezTo>
                  <a:pt x="5923158" y="5714804"/>
                  <a:pt x="5898750" y="6050958"/>
                  <a:pt x="5912224" y="6194095"/>
                </a:cubicBezTo>
                <a:cubicBezTo>
                  <a:pt x="5672049" y="6272460"/>
                  <a:pt x="5521739" y="6126798"/>
                  <a:pt x="5202757" y="6194095"/>
                </a:cubicBezTo>
                <a:cubicBezTo>
                  <a:pt x="4883775" y="6261392"/>
                  <a:pt x="4903905" y="6178024"/>
                  <a:pt x="4729779" y="6194095"/>
                </a:cubicBezTo>
                <a:cubicBezTo>
                  <a:pt x="4555653" y="6210166"/>
                  <a:pt x="4393584" y="6178232"/>
                  <a:pt x="4256801" y="6194095"/>
                </a:cubicBezTo>
                <a:cubicBezTo>
                  <a:pt x="4120018" y="6209958"/>
                  <a:pt x="3769705" y="6168677"/>
                  <a:pt x="3606457" y="6194095"/>
                </a:cubicBezTo>
                <a:cubicBezTo>
                  <a:pt x="3443209" y="6219513"/>
                  <a:pt x="3311577" y="6158118"/>
                  <a:pt x="3192601" y="6194095"/>
                </a:cubicBezTo>
                <a:cubicBezTo>
                  <a:pt x="3073625" y="6230072"/>
                  <a:pt x="2711399" y="6177850"/>
                  <a:pt x="2542256" y="6194095"/>
                </a:cubicBezTo>
                <a:cubicBezTo>
                  <a:pt x="2373113" y="6210340"/>
                  <a:pt x="2155585" y="6157230"/>
                  <a:pt x="1891912" y="6194095"/>
                </a:cubicBezTo>
                <a:cubicBezTo>
                  <a:pt x="1628239" y="6230960"/>
                  <a:pt x="1571015" y="6166124"/>
                  <a:pt x="1359812" y="6194095"/>
                </a:cubicBezTo>
                <a:cubicBezTo>
                  <a:pt x="1148609" y="6222066"/>
                  <a:pt x="997810" y="6192670"/>
                  <a:pt x="886834" y="6194095"/>
                </a:cubicBezTo>
                <a:cubicBezTo>
                  <a:pt x="775858" y="6195520"/>
                  <a:pt x="293142" y="6182431"/>
                  <a:pt x="0" y="6194095"/>
                </a:cubicBezTo>
                <a:cubicBezTo>
                  <a:pt x="-10938" y="6075383"/>
                  <a:pt x="44577" y="5918093"/>
                  <a:pt x="0" y="5754877"/>
                </a:cubicBezTo>
                <a:cubicBezTo>
                  <a:pt x="-44577" y="5591661"/>
                  <a:pt x="13442" y="5387648"/>
                  <a:pt x="0" y="5253719"/>
                </a:cubicBezTo>
                <a:cubicBezTo>
                  <a:pt x="-13442" y="5119790"/>
                  <a:pt x="44671" y="5001331"/>
                  <a:pt x="0" y="4752560"/>
                </a:cubicBezTo>
                <a:cubicBezTo>
                  <a:pt x="-44671" y="4503789"/>
                  <a:pt x="25161" y="4398987"/>
                  <a:pt x="0" y="4251402"/>
                </a:cubicBezTo>
                <a:cubicBezTo>
                  <a:pt x="-25161" y="4103817"/>
                  <a:pt x="796" y="3901149"/>
                  <a:pt x="0" y="3688302"/>
                </a:cubicBezTo>
                <a:cubicBezTo>
                  <a:pt x="-796" y="3475455"/>
                  <a:pt x="38767" y="3250579"/>
                  <a:pt x="0" y="3125202"/>
                </a:cubicBezTo>
                <a:cubicBezTo>
                  <a:pt x="-38767" y="2999825"/>
                  <a:pt x="25252" y="2802173"/>
                  <a:pt x="0" y="2685985"/>
                </a:cubicBezTo>
                <a:cubicBezTo>
                  <a:pt x="-25252" y="2569797"/>
                  <a:pt x="1269" y="2494581"/>
                  <a:pt x="0" y="2308708"/>
                </a:cubicBezTo>
                <a:cubicBezTo>
                  <a:pt x="-1269" y="2122835"/>
                  <a:pt x="29219" y="1919031"/>
                  <a:pt x="0" y="1807550"/>
                </a:cubicBezTo>
                <a:cubicBezTo>
                  <a:pt x="-29219" y="1696069"/>
                  <a:pt x="8743" y="1514255"/>
                  <a:pt x="0" y="1244450"/>
                </a:cubicBezTo>
                <a:cubicBezTo>
                  <a:pt x="-8743" y="974645"/>
                  <a:pt x="44711" y="882121"/>
                  <a:pt x="0" y="743291"/>
                </a:cubicBezTo>
                <a:cubicBezTo>
                  <a:pt x="-44711" y="604461"/>
                  <a:pt x="39852" y="225399"/>
                  <a:pt x="0" y="0"/>
                </a:cubicBezTo>
                <a:close/>
              </a:path>
            </a:pathLst>
          </a:custGeom>
          <a:ln>
            <a:solidFill>
              <a:schemeClr val="tx1"/>
            </a:solidFill>
            <a:extLst>
              <a:ext uri="{C807C97D-BFC1-408E-A445-0C87EB9F89A2}">
                <ask:lineSketchStyleProps xmlns:ask="http://schemas.microsoft.com/office/drawing/2018/sketchyshapes" sd="105753456">
                  <a:prstGeom prst="rect">
                    <a:avLst/>
                  </a:prstGeom>
                  <ask:type>
                    <ask:lineSketchScribble/>
                  </ask:type>
                </ask:lineSketchStyleProps>
              </a:ext>
            </a:extLst>
          </a:ln>
        </p:spPr>
      </p:pic>
    </p:spTree>
    <p:extLst>
      <p:ext uri="{BB962C8B-B14F-4D97-AF65-F5344CB8AC3E}">
        <p14:creationId xmlns:p14="http://schemas.microsoft.com/office/powerpoint/2010/main" val="10806621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15EF3B-5830-45E2-9982-CDCE2F368ECF}"/>
              </a:ext>
            </a:extLst>
          </p:cNvPr>
          <p:cNvSpPr>
            <a:spLocks noGrp="1"/>
          </p:cNvSpPr>
          <p:nvPr>
            <p:ph idx="1"/>
          </p:nvPr>
        </p:nvSpPr>
        <p:spPr>
          <a:xfrm>
            <a:off x="1440381" y="957142"/>
            <a:ext cx="9749401" cy="5225294"/>
          </a:xfrm>
        </p:spPr>
        <p:txBody>
          <a:bodyPr>
            <a:noAutofit/>
          </a:bodyPr>
          <a:lstStyle/>
          <a:p>
            <a:r>
              <a:rPr lang="en-GB" sz="2400" dirty="0"/>
              <a:t>You might find it helpful to watch CRD guidance video: </a:t>
            </a:r>
            <a:r>
              <a:rPr lang="en-GB" sz="2400" u="sng" dirty="0">
                <a:solidFill>
                  <a:srgbClr val="0563C1"/>
                </a:solidFill>
                <a:effectLst/>
                <a:ea typeface="Calibri" panose="020F0502020204030204" pitchFamily="34" charset="0"/>
                <a:hlinkClick r:id="rId3"/>
              </a:rPr>
              <a:t>https://echo360.org.uk/media/303f63eb-34a9-45f8-acde-7ed72a4befdc/public</a:t>
            </a:r>
            <a:endParaRPr lang="en-GB" sz="2400" u="sng" dirty="0">
              <a:solidFill>
                <a:srgbClr val="0563C1"/>
              </a:solidFill>
              <a:effectLst/>
              <a:ea typeface="Calibri" panose="020F0502020204030204" pitchFamily="34" charset="0"/>
            </a:endParaRPr>
          </a:p>
          <a:p>
            <a:r>
              <a:rPr lang="en-GB" sz="2400" dirty="0">
                <a:solidFill>
                  <a:schemeClr val="tx1"/>
                </a:solidFill>
              </a:rPr>
              <a:t>Collaboratively review trainee’s progress using the CRD and use the CCF statements to guide training provision in school and to inform targets and dialogue during weekly meetings</a:t>
            </a:r>
          </a:p>
          <a:p>
            <a:r>
              <a:rPr lang="en-GB" sz="2400" dirty="0">
                <a:solidFill>
                  <a:schemeClr val="tx1"/>
                </a:solidFill>
              </a:rPr>
              <a:t>At each assessment point, mentor and trainee will together review progress against the 5 core areas of the CCF and write comments to summarise progress at this point. These comments will be used for the trainees’ references. </a:t>
            </a:r>
          </a:p>
          <a:p>
            <a:r>
              <a:rPr lang="en-GB" sz="2400" dirty="0">
                <a:solidFill>
                  <a:schemeClr val="tx1"/>
                </a:solidFill>
              </a:rPr>
              <a:t>Additional support will be implemented for those trainees struggling to meet the minimum expectations. </a:t>
            </a:r>
          </a:p>
        </p:txBody>
      </p:sp>
    </p:spTree>
    <p:extLst>
      <p:ext uri="{BB962C8B-B14F-4D97-AF65-F5344CB8AC3E}">
        <p14:creationId xmlns:p14="http://schemas.microsoft.com/office/powerpoint/2010/main" val="10141064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697989" y="253792"/>
            <a:ext cx="9168129" cy="1143000"/>
          </a:xfrm>
        </p:spPr>
        <p:txBody>
          <a:bodyPr>
            <a:normAutofit/>
          </a:bodyPr>
          <a:lstStyle/>
          <a:p>
            <a:pPr algn="l"/>
            <a:r>
              <a:rPr lang="en-GB" b="1" dirty="0">
                <a:solidFill>
                  <a:schemeClr val="accent4">
                    <a:lumMod val="50000"/>
                  </a:schemeClr>
                </a:solidFill>
              </a:rPr>
              <a:t>Progress on Placement – </a:t>
            </a:r>
            <a:r>
              <a:rPr lang="en-GB" sz="2400" b="1" dirty="0">
                <a:solidFill>
                  <a:schemeClr val="accent4">
                    <a:lumMod val="50000"/>
                  </a:schemeClr>
                </a:solidFill>
              </a:rPr>
              <a:t>doesn’t look like this</a:t>
            </a:r>
          </a:p>
        </p:txBody>
      </p:sp>
      <p:graphicFrame>
        <p:nvGraphicFramePr>
          <p:cNvPr id="8" name="Chart 7"/>
          <p:cNvGraphicFramePr>
            <a:graphicFrameLocks/>
          </p:cNvGraphicFramePr>
          <p:nvPr/>
        </p:nvGraphicFramePr>
        <p:xfrm>
          <a:off x="2711624" y="1052736"/>
          <a:ext cx="6840760"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25604" name="TextBox 8"/>
          <p:cNvSpPr txBox="1">
            <a:spLocks noChangeArrowheads="1"/>
          </p:cNvSpPr>
          <p:nvPr/>
        </p:nvSpPr>
        <p:spPr bwMode="auto">
          <a:xfrm>
            <a:off x="1567385" y="2883848"/>
            <a:ext cx="1205057" cy="707886"/>
          </a:xfrm>
          <a:prstGeom prst="rect">
            <a:avLst/>
          </a:prstGeom>
          <a:noFill/>
          <a:ln w="9525">
            <a:noFill/>
            <a:miter lim="800000"/>
            <a:headEnd/>
            <a:tailEnd/>
          </a:ln>
        </p:spPr>
        <p:txBody>
          <a:bodyPr wrap="square">
            <a:spAutoFit/>
          </a:bodyPr>
          <a:lstStyle/>
          <a:p>
            <a:pPr eaLnBrk="1" hangingPunct="1"/>
            <a:r>
              <a:rPr lang="en-GB" sz="2000" dirty="0">
                <a:solidFill>
                  <a:srgbClr val="FF0000"/>
                </a:solidFill>
                <a:latin typeface="Arial" pitchFamily="34" charset="0"/>
              </a:rPr>
              <a:t>Trainee progress</a:t>
            </a:r>
          </a:p>
        </p:txBody>
      </p:sp>
      <p:cxnSp>
        <p:nvCxnSpPr>
          <p:cNvPr id="12" name="Straight Connector 11"/>
          <p:cNvCxnSpPr/>
          <p:nvPr/>
        </p:nvCxnSpPr>
        <p:spPr>
          <a:xfrm>
            <a:off x="5231904" y="4005064"/>
            <a:ext cx="0" cy="1008112"/>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88088" y="2852936"/>
            <a:ext cx="0" cy="2160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472264" y="1700808"/>
            <a:ext cx="0" cy="3384376"/>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287687" y="5301209"/>
            <a:ext cx="6404951" cy="461665"/>
          </a:xfrm>
          <a:prstGeom prst="rect">
            <a:avLst/>
          </a:prstGeom>
          <a:noFill/>
        </p:spPr>
        <p:txBody>
          <a:bodyPr wrap="square" rtlCol="0">
            <a:spAutoFit/>
          </a:bodyPr>
          <a:lstStyle/>
          <a:p>
            <a:r>
              <a:rPr lang="en-GB" dirty="0">
                <a:latin typeface="+mn-lt"/>
              </a:rPr>
              <a:t>Start           Term 1        Term 2        Term 3</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31997" y="234374"/>
            <a:ext cx="4549803" cy="804322"/>
          </a:xfrm>
        </p:spPr>
        <p:txBody>
          <a:bodyPr>
            <a:noAutofit/>
          </a:bodyPr>
          <a:lstStyle/>
          <a:p>
            <a:pPr algn="l"/>
            <a:r>
              <a:rPr lang="en-GB" b="1" dirty="0">
                <a:solidFill>
                  <a:schemeClr val="accent4">
                    <a:lumMod val="50000"/>
                  </a:schemeClr>
                </a:solidFill>
              </a:rPr>
              <a:t>More likely to be…</a:t>
            </a:r>
            <a:endParaRPr lang="en-GB" sz="3200" b="1" dirty="0">
              <a:solidFill>
                <a:schemeClr val="accent4">
                  <a:lumMod val="50000"/>
                </a:schemeClr>
              </a:solidFill>
            </a:endParaRPr>
          </a:p>
        </p:txBody>
      </p:sp>
      <p:graphicFrame>
        <p:nvGraphicFramePr>
          <p:cNvPr id="4" name="Chart 3"/>
          <p:cNvGraphicFramePr>
            <a:graphicFrameLocks/>
          </p:cNvGraphicFramePr>
          <p:nvPr/>
        </p:nvGraphicFramePr>
        <p:xfrm>
          <a:off x="2949576" y="1381026"/>
          <a:ext cx="6992441" cy="4523482"/>
        </p:xfrm>
        <a:graphic>
          <a:graphicData uri="http://schemas.openxmlformats.org/drawingml/2006/chart">
            <c:chart xmlns:c="http://schemas.openxmlformats.org/drawingml/2006/chart" xmlns:r="http://schemas.openxmlformats.org/officeDocument/2006/relationships" r:id="rId3"/>
          </a:graphicData>
        </a:graphic>
      </p:graphicFrame>
      <p:sp>
        <p:nvSpPr>
          <p:cNvPr id="27654" name="TextBox 6"/>
          <p:cNvSpPr txBox="1">
            <a:spLocks noChangeArrowheads="1"/>
          </p:cNvSpPr>
          <p:nvPr/>
        </p:nvSpPr>
        <p:spPr bwMode="auto">
          <a:xfrm>
            <a:off x="1713837" y="3117659"/>
            <a:ext cx="1250950" cy="707886"/>
          </a:xfrm>
          <a:prstGeom prst="rect">
            <a:avLst/>
          </a:prstGeom>
          <a:noFill/>
          <a:ln w="9525">
            <a:noFill/>
            <a:miter lim="800000"/>
            <a:headEnd/>
            <a:tailEnd/>
          </a:ln>
        </p:spPr>
        <p:txBody>
          <a:bodyPr>
            <a:spAutoFit/>
          </a:bodyPr>
          <a:lstStyle/>
          <a:p>
            <a:pPr eaLnBrk="1" hangingPunct="1"/>
            <a:r>
              <a:rPr lang="en-GB" sz="2000" dirty="0">
                <a:solidFill>
                  <a:srgbClr val="FF0000"/>
                </a:solidFill>
                <a:latin typeface="Arial" pitchFamily="34" charset="0"/>
              </a:rPr>
              <a:t>Trainee progress</a:t>
            </a:r>
          </a:p>
        </p:txBody>
      </p:sp>
      <p:cxnSp>
        <p:nvCxnSpPr>
          <p:cNvPr id="10" name="Straight Connector 9"/>
          <p:cNvCxnSpPr/>
          <p:nvPr/>
        </p:nvCxnSpPr>
        <p:spPr>
          <a:xfrm>
            <a:off x="9624392" y="1484784"/>
            <a:ext cx="0" cy="38884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32400" y="1484784"/>
            <a:ext cx="0" cy="397363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175500" y="1471588"/>
            <a:ext cx="0" cy="39016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32F41-7E9C-416D-B7CA-F9C1476F8354}"/>
              </a:ext>
            </a:extLst>
          </p:cNvPr>
          <p:cNvSpPr>
            <a:spLocks noGrp="1"/>
          </p:cNvSpPr>
          <p:nvPr>
            <p:ph type="title"/>
          </p:nvPr>
        </p:nvSpPr>
        <p:spPr>
          <a:xfrm>
            <a:off x="1968085" y="380270"/>
            <a:ext cx="8911687" cy="718908"/>
          </a:xfrm>
        </p:spPr>
        <p:txBody>
          <a:bodyPr/>
          <a:lstStyle/>
          <a:p>
            <a:r>
              <a:rPr lang="en-GB" b="1" dirty="0">
                <a:solidFill>
                  <a:schemeClr val="accent1">
                    <a:lumMod val="75000"/>
                  </a:schemeClr>
                </a:solidFill>
              </a:rPr>
              <a:t>Teaching Expectations</a:t>
            </a:r>
          </a:p>
        </p:txBody>
      </p:sp>
      <p:sp>
        <p:nvSpPr>
          <p:cNvPr id="3" name="Content Placeholder 2">
            <a:extLst>
              <a:ext uri="{FF2B5EF4-FFF2-40B4-BE49-F238E27FC236}">
                <a16:creationId xmlns:a16="http://schemas.microsoft.com/office/drawing/2014/main" id="{4499F59E-21CC-44FF-A37B-9676D0E88C01}"/>
              </a:ext>
            </a:extLst>
          </p:cNvPr>
          <p:cNvSpPr>
            <a:spLocks noGrp="1"/>
          </p:cNvSpPr>
          <p:nvPr>
            <p:ph idx="1"/>
          </p:nvPr>
        </p:nvSpPr>
        <p:spPr>
          <a:xfrm>
            <a:off x="1638300" y="1540188"/>
            <a:ext cx="8911687" cy="4601531"/>
          </a:xfrm>
        </p:spPr>
        <p:txBody>
          <a:bodyPr>
            <a:normAutofit fontScale="77500" lnSpcReduction="20000"/>
          </a:bodyPr>
          <a:lstStyle/>
          <a:p>
            <a:r>
              <a:rPr lang="en-GB" sz="2800" dirty="0"/>
              <a:t>Outlined in placement guides</a:t>
            </a:r>
          </a:p>
          <a:p>
            <a:r>
              <a:rPr lang="en-GB" sz="2800" dirty="0"/>
              <a:t>30% approximately by Assessment Point 1</a:t>
            </a:r>
          </a:p>
          <a:p>
            <a:r>
              <a:rPr lang="en-GB" sz="2800" dirty="0"/>
              <a:t>50%-60% by Assessment Point 2 </a:t>
            </a:r>
          </a:p>
          <a:p>
            <a:r>
              <a:rPr lang="en-GB" sz="2800" dirty="0"/>
              <a:t>50%-60% by Assessment Point 3</a:t>
            </a:r>
          </a:p>
          <a:p>
            <a:r>
              <a:rPr lang="en-GB" sz="2800" dirty="0"/>
              <a:t>60%-70% by Assessment Point 4</a:t>
            </a:r>
          </a:p>
          <a:p>
            <a:r>
              <a:rPr lang="en-GB" sz="2800" dirty="0"/>
              <a:t>70% by Assessment Point 5</a:t>
            </a:r>
          </a:p>
          <a:p>
            <a:r>
              <a:rPr lang="en-GB" sz="2800" dirty="0"/>
              <a:t>80% by Assessment Point 6</a:t>
            </a:r>
          </a:p>
          <a:p>
            <a:endParaRPr lang="en-GB" sz="2800" dirty="0"/>
          </a:p>
          <a:p>
            <a:r>
              <a:rPr lang="en-GB" sz="2800" dirty="0"/>
              <a:t>Profiles will be completed on the Collaborative Review Document ready for submission at each assessment point and the grades verified on a very brief Qualtrics form. This replaces the WADs and the old profile forms. </a:t>
            </a:r>
          </a:p>
          <a:p>
            <a:endParaRPr lang="en-GB" sz="2800" dirty="0"/>
          </a:p>
        </p:txBody>
      </p:sp>
    </p:spTree>
    <p:extLst>
      <p:ext uri="{BB962C8B-B14F-4D97-AF65-F5344CB8AC3E}">
        <p14:creationId xmlns:p14="http://schemas.microsoft.com/office/powerpoint/2010/main" val="35897873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C0C69-817D-4CBE-AD7F-3E69B32E884C}"/>
              </a:ext>
            </a:extLst>
          </p:cNvPr>
          <p:cNvSpPr>
            <a:spLocks noGrp="1"/>
          </p:cNvSpPr>
          <p:nvPr>
            <p:ph type="title"/>
          </p:nvPr>
        </p:nvSpPr>
        <p:spPr>
          <a:xfrm>
            <a:off x="1242248" y="84532"/>
            <a:ext cx="10494120" cy="743650"/>
          </a:xfrm>
        </p:spPr>
        <p:txBody>
          <a:bodyPr>
            <a:normAutofit/>
          </a:bodyPr>
          <a:lstStyle/>
          <a:p>
            <a:r>
              <a:rPr lang="en-GB" b="1" dirty="0">
                <a:solidFill>
                  <a:schemeClr val="accent1">
                    <a:lumMod val="75000"/>
                  </a:schemeClr>
                </a:solidFill>
              </a:rPr>
              <a:t>Whilst not timetabled to teach, trainees might: </a:t>
            </a:r>
            <a:endParaRPr lang="en-GB" dirty="0"/>
          </a:p>
        </p:txBody>
      </p:sp>
      <p:sp>
        <p:nvSpPr>
          <p:cNvPr id="3" name="Content Placeholder 2">
            <a:extLst>
              <a:ext uri="{FF2B5EF4-FFF2-40B4-BE49-F238E27FC236}">
                <a16:creationId xmlns:a16="http://schemas.microsoft.com/office/drawing/2014/main" id="{61DA66E3-5F62-48AB-977D-F8A13CE69B26}"/>
              </a:ext>
            </a:extLst>
          </p:cNvPr>
          <p:cNvSpPr>
            <a:spLocks noGrp="1"/>
          </p:cNvSpPr>
          <p:nvPr>
            <p:ph idx="1"/>
          </p:nvPr>
        </p:nvSpPr>
        <p:spPr>
          <a:xfrm>
            <a:off x="964024" y="1366169"/>
            <a:ext cx="10263952" cy="4699352"/>
          </a:xfrm>
        </p:spPr>
        <p:txBody>
          <a:bodyPr>
            <a:noAutofit/>
          </a:bodyPr>
          <a:lstStyle/>
          <a:p>
            <a:r>
              <a:rPr lang="en-GB" sz="2000" dirty="0"/>
              <a:t>Observe learning and teaching – class teacher and other expert colleagues </a:t>
            </a:r>
          </a:p>
          <a:p>
            <a:r>
              <a:rPr lang="en-GB" sz="2000" dirty="0"/>
              <a:t>Meet with expert colleagues to learn from their area of expertise; discuss lessons they have observed; receive feedback </a:t>
            </a:r>
          </a:p>
          <a:p>
            <a:r>
              <a:rPr lang="en-GB" sz="2000" dirty="0"/>
              <a:t>Have their weekly mentor-trainee meeting (although this may need to take place after school or at lunchtime depending on mentor’s responsibilities)</a:t>
            </a:r>
          </a:p>
          <a:p>
            <a:r>
              <a:rPr lang="en-GB" sz="2000" dirty="0"/>
              <a:t>Support the class teacher – before, after and during the school day</a:t>
            </a:r>
          </a:p>
          <a:p>
            <a:r>
              <a:rPr lang="en-GB" sz="2000" dirty="0"/>
              <a:t>Develop relationships with the children by working with groups/individuals </a:t>
            </a:r>
          </a:p>
          <a:p>
            <a:r>
              <a:rPr lang="en-GB" sz="2000" dirty="0"/>
              <a:t>Review and monitor progress and prepare for mentor-trainee meetings, including updating training plan and collaborative review document</a:t>
            </a:r>
          </a:p>
          <a:p>
            <a:r>
              <a:rPr lang="en-GB" sz="2000" dirty="0"/>
              <a:t>Time for planning, preparation and assessment</a:t>
            </a:r>
          </a:p>
          <a:p>
            <a:r>
              <a:rPr lang="en-GB" sz="2000" dirty="0"/>
              <a:t>Complete university tasks/conduct research for assignments e.g. documenting children’s dialogue for Spring term ‘talk’ assignment</a:t>
            </a:r>
          </a:p>
        </p:txBody>
      </p:sp>
    </p:spTree>
    <p:extLst>
      <p:ext uri="{BB962C8B-B14F-4D97-AF65-F5344CB8AC3E}">
        <p14:creationId xmlns:p14="http://schemas.microsoft.com/office/powerpoint/2010/main" val="36264221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6632" y="157373"/>
            <a:ext cx="10944532" cy="1066800"/>
          </a:xfrm>
        </p:spPr>
        <p:txBody>
          <a:bodyPr>
            <a:normAutofit fontScale="90000"/>
          </a:bodyPr>
          <a:lstStyle/>
          <a:p>
            <a:r>
              <a:rPr lang="en-GB" b="1" dirty="0">
                <a:solidFill>
                  <a:schemeClr val="accent1">
                    <a:lumMod val="75000"/>
                  </a:schemeClr>
                </a:solidFill>
              </a:rPr>
              <a:t>Where to find documentation and training materials…</a:t>
            </a:r>
          </a:p>
        </p:txBody>
      </p:sp>
      <p:sp>
        <p:nvSpPr>
          <p:cNvPr id="4" name="Content Placeholder 3"/>
          <p:cNvSpPr>
            <a:spLocks noGrp="1"/>
          </p:cNvSpPr>
          <p:nvPr>
            <p:ph idx="1"/>
          </p:nvPr>
        </p:nvSpPr>
        <p:spPr>
          <a:xfrm>
            <a:off x="589936" y="2503642"/>
            <a:ext cx="3598606" cy="2741511"/>
          </a:xfrm>
        </p:spPr>
        <p:txBody>
          <a:bodyPr/>
          <a:lstStyle/>
          <a:p>
            <a:pPr marL="0" indent="0">
              <a:buNone/>
            </a:pPr>
            <a:r>
              <a:rPr lang="en-GB" dirty="0"/>
              <a:t>Partners’ Intranet:</a:t>
            </a:r>
          </a:p>
          <a:p>
            <a:pPr marL="0" indent="0">
              <a:buNone/>
            </a:pPr>
            <a:r>
              <a:rPr lang="en-GB" sz="2400" dirty="0">
                <a:hlinkClick r:id="rId3"/>
              </a:rPr>
              <a:t>https://warwick.ac.uk/fac/soc/cte/pintra/home/</a:t>
            </a:r>
            <a:endParaRPr lang="en-GB" sz="2400" dirty="0"/>
          </a:p>
          <a:p>
            <a:pPr marL="0" indent="0">
              <a:buNone/>
            </a:pPr>
            <a:endParaRPr lang="en-GB" sz="2400" dirty="0"/>
          </a:p>
          <a:p>
            <a:pPr marL="0" indent="0">
              <a:buNone/>
            </a:pPr>
            <a:r>
              <a:rPr lang="en-GB" sz="2400" dirty="0"/>
              <a:t>Password: </a:t>
            </a:r>
            <a:r>
              <a:rPr lang="en-GB" sz="2400" dirty="0" err="1"/>
              <a:t>partnercte</a:t>
            </a:r>
            <a:endParaRPr lang="en-GB" sz="2400" dirty="0"/>
          </a:p>
        </p:txBody>
      </p:sp>
      <p:pic>
        <p:nvPicPr>
          <p:cNvPr id="5" name="Picture 4">
            <a:hlinkClick r:id="rId3"/>
          </p:cNvPr>
          <p:cNvPicPr>
            <a:picLocks noChangeAspect="1"/>
          </p:cNvPicPr>
          <p:nvPr/>
        </p:nvPicPr>
        <p:blipFill>
          <a:blip r:embed="rId4"/>
          <a:stretch>
            <a:fillRect/>
          </a:stretch>
        </p:blipFill>
        <p:spPr>
          <a:xfrm>
            <a:off x="5061770" y="1224173"/>
            <a:ext cx="6053598" cy="5300451"/>
          </a:xfrm>
          <a:prstGeom prst="rect">
            <a:avLst/>
          </a:prstGeom>
        </p:spPr>
      </p:pic>
    </p:spTree>
    <p:extLst>
      <p:ext uri="{BB962C8B-B14F-4D97-AF65-F5344CB8AC3E}">
        <p14:creationId xmlns:p14="http://schemas.microsoft.com/office/powerpoint/2010/main" val="1303353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3"/>
          <a:srcRect t="11597"/>
          <a:stretch/>
        </p:blipFill>
        <p:spPr>
          <a:xfrm>
            <a:off x="1074750" y="189758"/>
            <a:ext cx="7635902" cy="6478484"/>
          </a:xfrm>
          <a:prstGeom prst="rect">
            <a:avLst/>
          </a:prstGeom>
        </p:spPr>
      </p:pic>
      <p:sp>
        <p:nvSpPr>
          <p:cNvPr id="6" name="Rectangle 5"/>
          <p:cNvSpPr/>
          <p:nvPr/>
        </p:nvSpPr>
        <p:spPr>
          <a:xfrm>
            <a:off x="8511520" y="1908562"/>
            <a:ext cx="2923728" cy="3416320"/>
          </a:xfrm>
          <a:prstGeom prst="rect">
            <a:avLst/>
          </a:prstGeom>
          <a:solidFill>
            <a:schemeClr val="accent6">
              <a:lumMod val="20000"/>
              <a:lumOff val="80000"/>
            </a:schemeClr>
          </a:solidFill>
        </p:spPr>
        <p:txBody>
          <a:bodyPr wrap="square">
            <a:spAutoFit/>
          </a:bodyPr>
          <a:lstStyle/>
          <a:p>
            <a:pPr>
              <a:spcAft>
                <a:spcPts val="0"/>
              </a:spcAft>
            </a:pPr>
            <a:r>
              <a:rPr lang="en-GB" dirty="0">
                <a:latin typeface="Calibri" panose="020F0502020204030204" pitchFamily="34" charset="0"/>
                <a:ea typeface="Times New Roman" panose="02020603050405020304" pitchFamily="18" charset="0"/>
              </a:rPr>
              <a:t>The Warwick Teacher values comprise 3 core values and 5 subsidiary values and will underpin all aspects of our PGCE Primary, Early Years and Secondary programmes. </a:t>
            </a:r>
            <a:endParaRPr lang="en-GB" sz="2000" dirty="0">
              <a:ea typeface="Times New Roman" panose="02020603050405020304" pitchFamily="18" charset="0"/>
            </a:endParaRPr>
          </a:p>
        </p:txBody>
      </p:sp>
      <p:sp>
        <p:nvSpPr>
          <p:cNvPr id="2" name="Title 1"/>
          <p:cNvSpPr>
            <a:spLocks noGrp="1"/>
          </p:cNvSpPr>
          <p:nvPr>
            <p:ph type="title"/>
          </p:nvPr>
        </p:nvSpPr>
        <p:spPr>
          <a:xfrm>
            <a:off x="7962880" y="189758"/>
            <a:ext cx="3916680" cy="1036003"/>
          </a:xfrm>
        </p:spPr>
        <p:txBody>
          <a:bodyPr>
            <a:normAutofit fontScale="90000"/>
          </a:bodyPr>
          <a:lstStyle/>
          <a:p>
            <a:pPr algn="ctr"/>
            <a:r>
              <a:rPr lang="en-GB" b="1" dirty="0">
                <a:solidFill>
                  <a:schemeClr val="accent1">
                    <a:lumMod val="75000"/>
                  </a:schemeClr>
                </a:solidFill>
              </a:rPr>
              <a:t>Warwick Teacher Values</a:t>
            </a:r>
          </a:p>
        </p:txBody>
      </p:sp>
    </p:spTree>
    <p:extLst>
      <p:ext uri="{BB962C8B-B14F-4D97-AF65-F5344CB8AC3E}">
        <p14:creationId xmlns:p14="http://schemas.microsoft.com/office/powerpoint/2010/main" val="16526305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556" y="538552"/>
            <a:ext cx="5162162" cy="5162162"/>
          </a:xfrm>
          <a:prstGeom prst="rect">
            <a:avLst/>
          </a:prstGeom>
        </p:spPr>
      </p:pic>
      <p:sp>
        <p:nvSpPr>
          <p:cNvPr id="3" name="TextBox 2"/>
          <p:cNvSpPr txBox="1"/>
          <p:nvPr/>
        </p:nvSpPr>
        <p:spPr>
          <a:xfrm>
            <a:off x="6344583" y="1303352"/>
            <a:ext cx="4643457" cy="3416320"/>
          </a:xfrm>
          <a:prstGeom prst="rect">
            <a:avLst/>
          </a:prstGeom>
          <a:noFill/>
        </p:spPr>
        <p:txBody>
          <a:bodyPr wrap="square" rtlCol="0">
            <a:spAutoFit/>
          </a:bodyPr>
          <a:lstStyle/>
          <a:p>
            <a:pPr algn="ctr"/>
            <a:r>
              <a:rPr lang="en-GB" sz="3600" dirty="0">
                <a:solidFill>
                  <a:schemeClr val="accent5">
                    <a:lumMod val="50000"/>
                  </a:schemeClr>
                </a:solidFill>
                <a:latin typeface="Segoe UI Semibold" panose="020B0702040204020203" pitchFamily="34" charset="0"/>
                <a:cs typeface="Segoe UI Semibold" panose="020B0702040204020203" pitchFamily="34" charset="0"/>
              </a:rPr>
              <a:t>What are your next steps to develop your mentoring practice? </a:t>
            </a:r>
          </a:p>
          <a:p>
            <a:pPr algn="ctr"/>
            <a:endParaRPr lang="en-GB" sz="3600" dirty="0">
              <a:solidFill>
                <a:schemeClr val="accent5">
                  <a:lumMod val="50000"/>
                </a:schemeClr>
              </a:solidFill>
              <a:latin typeface="Segoe UI Semibold" panose="020B0702040204020203" pitchFamily="34" charset="0"/>
              <a:cs typeface="Segoe UI Semibold" panose="020B0702040204020203" pitchFamily="34" charset="0"/>
            </a:endParaRPr>
          </a:p>
          <a:p>
            <a:pPr algn="ctr"/>
            <a:r>
              <a:rPr lang="en-GB" sz="3600" dirty="0">
                <a:solidFill>
                  <a:schemeClr val="accent5">
                    <a:lumMod val="50000"/>
                  </a:schemeClr>
                </a:solidFill>
                <a:latin typeface="Segoe UI Semibold" panose="020B0702040204020203" pitchFamily="34" charset="0"/>
                <a:cs typeface="Segoe UI Semibold" panose="020B0702040204020203" pitchFamily="34" charset="0"/>
              </a:rPr>
              <a:t>Opportunity for Q&amp;A</a:t>
            </a:r>
          </a:p>
        </p:txBody>
      </p:sp>
    </p:spTree>
    <p:extLst>
      <p:ext uri="{BB962C8B-B14F-4D97-AF65-F5344CB8AC3E}">
        <p14:creationId xmlns:p14="http://schemas.microsoft.com/office/powerpoint/2010/main" val="471067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803410" y="116632"/>
            <a:ext cx="5341788" cy="6624736"/>
          </a:xfrm>
          <a:prstGeom prst="rect">
            <a:avLst/>
          </a:prstGeom>
        </p:spPr>
      </p:pic>
      <p:sp>
        <p:nvSpPr>
          <p:cNvPr id="2" name="TextBox 1"/>
          <p:cNvSpPr txBox="1"/>
          <p:nvPr/>
        </p:nvSpPr>
        <p:spPr>
          <a:xfrm>
            <a:off x="7145198" y="84116"/>
            <a:ext cx="4726762" cy="954107"/>
          </a:xfrm>
          <a:prstGeom prst="rect">
            <a:avLst/>
          </a:prstGeom>
          <a:noFill/>
        </p:spPr>
        <p:txBody>
          <a:bodyPr wrap="square" rtlCol="0">
            <a:spAutoFit/>
          </a:bodyPr>
          <a:lstStyle/>
          <a:p>
            <a:pPr algn="ctr"/>
            <a:r>
              <a:rPr lang="en-GB" sz="2800" b="1" dirty="0">
                <a:solidFill>
                  <a:schemeClr val="bg2">
                    <a:lumMod val="25000"/>
                  </a:schemeClr>
                </a:solidFill>
                <a:latin typeface="+mn-lt"/>
              </a:rPr>
              <a:t>Warwick Teacher Values</a:t>
            </a:r>
          </a:p>
          <a:p>
            <a:pPr algn="ctr"/>
            <a:r>
              <a:rPr lang="en-GB" sz="2800" b="1" dirty="0">
                <a:solidFill>
                  <a:schemeClr val="bg2">
                    <a:lumMod val="25000"/>
                  </a:schemeClr>
                </a:solidFill>
                <a:latin typeface="+mn-lt"/>
              </a:rPr>
              <a:t>Framework</a:t>
            </a:r>
          </a:p>
        </p:txBody>
      </p:sp>
      <p:sp>
        <p:nvSpPr>
          <p:cNvPr id="4" name="Rectangle 3"/>
          <p:cNvSpPr/>
          <p:nvPr/>
        </p:nvSpPr>
        <p:spPr>
          <a:xfrm>
            <a:off x="7735808" y="1295302"/>
            <a:ext cx="3222476" cy="5170646"/>
          </a:xfrm>
          <a:prstGeom prst="rect">
            <a:avLst/>
          </a:prstGeom>
          <a:solidFill>
            <a:schemeClr val="accent6">
              <a:lumMod val="20000"/>
              <a:lumOff val="80000"/>
            </a:schemeClr>
          </a:solidFill>
        </p:spPr>
        <p:txBody>
          <a:bodyPr wrap="square">
            <a:spAutoFit/>
          </a:bodyPr>
          <a:lstStyle/>
          <a:p>
            <a:r>
              <a:rPr lang="en-GB" sz="2200" dirty="0">
                <a:latin typeface="Calibri" panose="020F0502020204030204" pitchFamily="34" charset="0"/>
                <a:ea typeface="Times New Roman" panose="02020603050405020304" pitchFamily="18" charset="0"/>
              </a:rPr>
              <a:t>The Framework will feature in the Training Plan and will enable trainees to regularly reflect on both the Warwick Teacher Values and personal values in guided reflection sessions at university and as part of the weekly trainee-mentor meeting. To ensure consistency of understanding, a glossary of the values is provided in the training plan. </a:t>
            </a:r>
            <a:endParaRPr lang="en-GB" sz="2200" dirty="0"/>
          </a:p>
        </p:txBody>
      </p:sp>
    </p:spTree>
    <p:extLst>
      <p:ext uri="{BB962C8B-B14F-4D97-AF65-F5344CB8AC3E}">
        <p14:creationId xmlns:p14="http://schemas.microsoft.com/office/powerpoint/2010/main" val="2222061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95693" y="73170"/>
            <a:ext cx="10163371" cy="1384995"/>
          </a:xfrm>
          <a:prstGeom prst="rect">
            <a:avLst/>
          </a:prstGeom>
          <a:noFill/>
        </p:spPr>
        <p:txBody>
          <a:bodyPr wrap="square" rtlCol="0">
            <a:spAutoFit/>
          </a:bodyPr>
          <a:lstStyle/>
          <a:p>
            <a:pPr algn="ctr"/>
            <a:r>
              <a:rPr lang="en-GB" sz="4800" b="1" dirty="0" err="1">
                <a:solidFill>
                  <a:schemeClr val="accent1"/>
                </a:solidFill>
                <a:latin typeface="+mn-lt"/>
              </a:rPr>
              <a:t>Phronesis</a:t>
            </a:r>
            <a:endParaRPr lang="en-GB" sz="4800" b="1" dirty="0">
              <a:solidFill>
                <a:schemeClr val="accent1"/>
              </a:solidFill>
              <a:latin typeface="+mn-lt"/>
            </a:endParaRPr>
          </a:p>
          <a:p>
            <a:pPr algn="ctr"/>
            <a:r>
              <a:rPr lang="en-GB" sz="3400" b="1" i="1" dirty="0">
                <a:latin typeface="+mn-lt"/>
              </a:rPr>
              <a:t>“Good sense” or professional/practical wisdom</a:t>
            </a:r>
          </a:p>
        </p:txBody>
      </p:sp>
      <p:pic>
        <p:nvPicPr>
          <p:cNvPr id="5" name="Picture 4"/>
          <p:cNvPicPr>
            <a:picLocks noChangeAspect="1"/>
          </p:cNvPicPr>
          <p:nvPr/>
        </p:nvPicPr>
        <p:blipFill>
          <a:blip r:embed="rId3"/>
          <a:stretch>
            <a:fillRect/>
          </a:stretch>
        </p:blipFill>
        <p:spPr>
          <a:xfrm>
            <a:off x="7968209" y="4480502"/>
            <a:ext cx="2010097" cy="618105"/>
          </a:xfrm>
          <a:prstGeom prst="rect">
            <a:avLst/>
          </a:prstGeom>
        </p:spPr>
      </p:pic>
      <p:sp>
        <p:nvSpPr>
          <p:cNvPr id="9" name="TextBox 8"/>
          <p:cNvSpPr txBox="1"/>
          <p:nvPr/>
        </p:nvSpPr>
        <p:spPr>
          <a:xfrm>
            <a:off x="1604355" y="1682355"/>
            <a:ext cx="4027461" cy="4524315"/>
          </a:xfrm>
          <a:prstGeom prst="rect">
            <a:avLst/>
          </a:prstGeom>
          <a:noFill/>
          <a:ln w="38100">
            <a:solidFill>
              <a:schemeClr val="tx2"/>
            </a:solidFill>
          </a:ln>
        </p:spPr>
        <p:txBody>
          <a:bodyPr wrap="square" rtlCol="0">
            <a:spAutoFit/>
          </a:bodyPr>
          <a:lstStyle/>
          <a:p>
            <a:r>
              <a:rPr lang="en-GB" sz="3200" dirty="0" err="1">
                <a:latin typeface="+mn-lt"/>
              </a:rPr>
              <a:t>Phronesis</a:t>
            </a:r>
            <a:r>
              <a:rPr lang="en-GB" sz="3200" dirty="0">
                <a:latin typeface="+mn-lt"/>
              </a:rPr>
              <a:t> is the virtue that Aristotle called </a:t>
            </a:r>
            <a:r>
              <a:rPr lang="en-GB" sz="3200" i="1" dirty="0">
                <a:latin typeface="+mn-lt"/>
              </a:rPr>
              <a:t>practical wisdom </a:t>
            </a:r>
            <a:r>
              <a:rPr lang="en-GB" sz="3200" dirty="0">
                <a:latin typeface="+mn-lt"/>
              </a:rPr>
              <a:t>– this is the moral will to do the ‘right thing’ and the moral skill to figure out what the ‘right thing’ is</a:t>
            </a:r>
          </a:p>
        </p:txBody>
      </p:sp>
      <p:sp>
        <p:nvSpPr>
          <p:cNvPr id="7" name="TextBox 6"/>
          <p:cNvSpPr txBox="1"/>
          <p:nvPr/>
        </p:nvSpPr>
        <p:spPr>
          <a:xfrm>
            <a:off x="5812627" y="1605410"/>
            <a:ext cx="6107900" cy="4678204"/>
          </a:xfrm>
          <a:prstGeom prst="rect">
            <a:avLst/>
          </a:prstGeom>
          <a:solidFill>
            <a:schemeClr val="bg2">
              <a:lumMod val="75000"/>
              <a:alpha val="93000"/>
            </a:schemeClr>
          </a:solidFill>
          <a:ln w="47625">
            <a:solidFill>
              <a:schemeClr val="tx2"/>
            </a:solidFill>
          </a:ln>
        </p:spPr>
        <p:txBody>
          <a:bodyPr wrap="square" rtlCol="0">
            <a:spAutoFit/>
          </a:bodyPr>
          <a:lstStyle/>
          <a:p>
            <a:r>
              <a:rPr lang="en-GB" sz="3000" b="1" dirty="0">
                <a:solidFill>
                  <a:schemeClr val="accent1"/>
                </a:solidFill>
                <a:latin typeface="+mn-lt"/>
                <a:cs typeface="Times New Roman" panose="02020603050405020304" pitchFamily="18" charset="0"/>
              </a:rPr>
              <a:t>Practical Wisdom </a:t>
            </a:r>
            <a:r>
              <a:rPr lang="en-GB" sz="3000" dirty="0">
                <a:solidFill>
                  <a:schemeClr val="accent1"/>
                </a:solidFill>
                <a:latin typeface="+mn-lt"/>
                <a:cs typeface="Times New Roman" panose="02020603050405020304" pitchFamily="18" charset="0"/>
              </a:rPr>
              <a:t>is the integrative virtue, developed through experience and critical reflection, which enables us to perceive, know, desire and act with “good sense”. This includes discerning, deliberative action in situations where virtues collide.</a:t>
            </a:r>
          </a:p>
          <a:p>
            <a:endParaRPr lang="en-GB" sz="2800" dirty="0">
              <a:solidFill>
                <a:schemeClr val="accent1"/>
              </a:solidFill>
              <a:latin typeface="+mn-lt"/>
              <a:cs typeface="Times New Roman" panose="02020603050405020304" pitchFamily="18" charset="0"/>
            </a:endParaRPr>
          </a:p>
        </p:txBody>
      </p:sp>
      <p:pic>
        <p:nvPicPr>
          <p:cNvPr id="8" name="Picture 7"/>
          <p:cNvPicPr>
            <a:picLocks noChangeAspect="1"/>
          </p:cNvPicPr>
          <p:nvPr/>
        </p:nvPicPr>
        <p:blipFill>
          <a:blip r:embed="rId3"/>
          <a:stretch>
            <a:fillRect/>
          </a:stretch>
        </p:blipFill>
        <p:spPr>
          <a:xfrm>
            <a:off x="9348967" y="5404710"/>
            <a:ext cx="2010097" cy="618105"/>
          </a:xfrm>
          <a:prstGeom prst="rect">
            <a:avLst/>
          </a:prstGeom>
        </p:spPr>
      </p:pic>
    </p:spTree>
    <p:extLst>
      <p:ext uri="{BB962C8B-B14F-4D97-AF65-F5344CB8AC3E}">
        <p14:creationId xmlns:p14="http://schemas.microsoft.com/office/powerpoint/2010/main" val="3762537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403211852"/>
              </p:ext>
            </p:extLst>
          </p:nvPr>
        </p:nvGraphicFramePr>
        <p:xfrm>
          <a:off x="195580" y="213374"/>
          <a:ext cx="10137140" cy="6096060"/>
        </p:xfrm>
        <a:graphic>
          <a:graphicData uri="http://schemas.openxmlformats.org/drawingml/2006/table">
            <a:tbl>
              <a:tblPr firstRow="1" bandRow="1">
                <a:tableStyleId>{5C22544A-7EE6-4342-B048-85BDC9FD1C3A}</a:tableStyleId>
              </a:tblPr>
              <a:tblGrid>
                <a:gridCol w="2673704">
                  <a:extLst>
                    <a:ext uri="{9D8B030D-6E8A-4147-A177-3AD203B41FA5}">
                      <a16:colId xmlns:a16="http://schemas.microsoft.com/office/drawing/2014/main" val="20000"/>
                    </a:ext>
                  </a:extLst>
                </a:gridCol>
                <a:gridCol w="2394866">
                  <a:extLst>
                    <a:ext uri="{9D8B030D-6E8A-4147-A177-3AD203B41FA5}">
                      <a16:colId xmlns:a16="http://schemas.microsoft.com/office/drawing/2014/main" val="20001"/>
                    </a:ext>
                  </a:extLst>
                </a:gridCol>
                <a:gridCol w="2749662">
                  <a:extLst>
                    <a:ext uri="{9D8B030D-6E8A-4147-A177-3AD203B41FA5}">
                      <a16:colId xmlns:a16="http://schemas.microsoft.com/office/drawing/2014/main" val="20002"/>
                    </a:ext>
                  </a:extLst>
                </a:gridCol>
                <a:gridCol w="2318908">
                  <a:extLst>
                    <a:ext uri="{9D8B030D-6E8A-4147-A177-3AD203B41FA5}">
                      <a16:colId xmlns:a16="http://schemas.microsoft.com/office/drawing/2014/main" val="20003"/>
                    </a:ext>
                  </a:extLst>
                </a:gridCol>
              </a:tblGrid>
              <a:tr h="26144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chemeClr val="accent4">
                              <a:lumMod val="75000"/>
                            </a:schemeClr>
                          </a:solidFill>
                          <a:effectLst/>
                          <a:latin typeface="+mn-lt"/>
                          <a:ea typeface="+mn-ea"/>
                          <a:cs typeface="+mn-cs"/>
                        </a:rPr>
                        <a:t>My mentor made all the difference – she made</a:t>
                      </a:r>
                      <a:r>
                        <a:rPr kumimoji="0" lang="en-GB" sz="1900" b="1" kern="1200" baseline="0" dirty="0">
                          <a:solidFill>
                            <a:schemeClr val="accent4">
                              <a:lumMod val="75000"/>
                            </a:schemeClr>
                          </a:solidFill>
                          <a:effectLst/>
                          <a:latin typeface="+mn-lt"/>
                          <a:ea typeface="+mn-ea"/>
                          <a:cs typeface="+mn-cs"/>
                        </a:rPr>
                        <a:t> my training experience work well for me as an individual and knew what I needed to help me be the best teacher I could be. </a:t>
                      </a:r>
                      <a:endParaRPr kumimoji="0" lang="en-GB" sz="1900" b="1" kern="1200" dirty="0">
                        <a:solidFill>
                          <a:schemeClr val="accent4">
                            <a:lumMod val="75000"/>
                          </a:schemeClr>
                        </a:solidFill>
                        <a:effectLst/>
                        <a:latin typeface="+mn-lt"/>
                        <a:ea typeface="+mn-ea"/>
                        <a:cs typeface="+mn-cs"/>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2000" b="1" kern="1200" dirty="0">
                          <a:solidFill>
                            <a:schemeClr val="accent4">
                              <a:lumMod val="75000"/>
                            </a:schemeClr>
                          </a:solidFill>
                          <a:effectLst/>
                          <a:latin typeface="+mn-lt"/>
                          <a:ea typeface="+mn-ea"/>
                          <a:cs typeface="+mn-cs"/>
                        </a:rPr>
                        <a:t>My mentor encouraged me by helping me to identify the positives first and built on my strengths to help me gain</a:t>
                      </a:r>
                      <a:r>
                        <a:rPr kumimoji="0" lang="en-GB" sz="2000" b="1" kern="1200" baseline="0" dirty="0">
                          <a:solidFill>
                            <a:schemeClr val="accent4">
                              <a:lumMod val="75000"/>
                            </a:schemeClr>
                          </a:solidFill>
                          <a:effectLst/>
                          <a:latin typeface="+mn-lt"/>
                          <a:ea typeface="+mn-ea"/>
                          <a:cs typeface="+mn-cs"/>
                        </a:rPr>
                        <a:t> confidence</a:t>
                      </a:r>
                      <a:r>
                        <a:rPr kumimoji="0" lang="en-GB" sz="2000" b="1" kern="1200" dirty="0">
                          <a:solidFill>
                            <a:schemeClr val="accent4">
                              <a:lumMod val="75000"/>
                            </a:schemeClr>
                          </a:solidFill>
                          <a:effectLst/>
                          <a:latin typeface="+mn-lt"/>
                          <a:ea typeface="+mn-ea"/>
                          <a:cs typeface="+mn-cs"/>
                        </a:rPr>
                        <a:t>.</a:t>
                      </a:r>
                    </a:p>
                    <a:p>
                      <a:endParaRPr lang="en-GB" sz="2000" b="1" dirty="0">
                        <a:solidFill>
                          <a:schemeClr val="accent4">
                            <a:lumMod val="75000"/>
                          </a:schemeClr>
                        </a:solidFill>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chemeClr val="accent4">
                              <a:lumMod val="75000"/>
                            </a:schemeClr>
                          </a:solidFill>
                          <a:effectLst/>
                          <a:latin typeface="+mn-lt"/>
                          <a:ea typeface="+mn-ea"/>
                          <a:cs typeface="+mn-cs"/>
                        </a:rPr>
                        <a:t>My mentor was a brilliant</a:t>
                      </a:r>
                      <a:r>
                        <a:rPr kumimoji="0" lang="en-GB" sz="1800" b="1" kern="1200" baseline="0" dirty="0">
                          <a:solidFill>
                            <a:schemeClr val="accent4">
                              <a:lumMod val="75000"/>
                            </a:schemeClr>
                          </a:solidFill>
                          <a:effectLst/>
                          <a:latin typeface="+mn-lt"/>
                          <a:ea typeface="+mn-ea"/>
                          <a:cs typeface="+mn-cs"/>
                        </a:rPr>
                        <a:t> role model – he embodied such positive values both in and out of the classroom, he helped me to realise the kind of teacher I wanted to be. </a:t>
                      </a:r>
                      <a:endParaRPr kumimoji="0" lang="en-GB" sz="1800" b="1" kern="1200" dirty="0">
                        <a:solidFill>
                          <a:schemeClr val="accent4">
                            <a:lumMod val="75000"/>
                          </a:schemeClr>
                        </a:solidFill>
                        <a:effectLst/>
                        <a:latin typeface="+mn-lt"/>
                        <a:ea typeface="+mn-ea"/>
                        <a:cs typeface="+mn-cs"/>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a:solidFill>
                            <a:schemeClr val="accent4">
                              <a:lumMod val="75000"/>
                            </a:schemeClr>
                          </a:solidFill>
                          <a:effectLst/>
                          <a:latin typeface="+mn-lt"/>
                          <a:ea typeface="+mn-ea"/>
                          <a:cs typeface="+mn-cs"/>
                        </a:rPr>
                        <a:t>My mentor really encouraged me to try new things and be creative in my approach. They even said they learned some things from me! </a:t>
                      </a:r>
                      <a:endParaRPr kumimoji="0" lang="en-GB" sz="2000" b="1" kern="1200" dirty="0">
                        <a:solidFill>
                          <a:schemeClr val="accent4">
                            <a:lumMod val="75000"/>
                          </a:schemeClr>
                        </a:solidFill>
                        <a:effectLst/>
                        <a:latin typeface="+mn-lt"/>
                        <a:ea typeface="+mn-ea"/>
                        <a:cs typeface="+mn-cs"/>
                      </a:endParaRPr>
                    </a:p>
                  </a:txBody>
                  <a:tcPr marT="45713" marB="45713">
                    <a:solidFill>
                      <a:srgbClr val="F2F8D0"/>
                    </a:solidFill>
                  </a:tcPr>
                </a:tc>
                <a:extLst>
                  <a:ext uri="{0D108BD9-81ED-4DB2-BD59-A6C34878D82A}">
                    <a16:rowId xmlns:a16="http://schemas.microsoft.com/office/drawing/2014/main" val="10000"/>
                  </a:ext>
                </a:extLst>
              </a:tr>
              <a:tr h="29566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kern="1200" dirty="0">
                          <a:solidFill>
                            <a:schemeClr val="accent4">
                              <a:lumMod val="75000"/>
                            </a:schemeClr>
                          </a:solidFill>
                          <a:effectLst/>
                          <a:latin typeface="+mn-lt"/>
                          <a:ea typeface="+mn-ea"/>
                          <a:cs typeface="+mn-cs"/>
                        </a:rPr>
                        <a:t>My mentor was fantastic at picking me up after a bad lesson and helped me to accept that failing is a part of learning.</a:t>
                      </a:r>
                      <a:r>
                        <a:rPr kumimoji="0" lang="en-GB" sz="1800" b="1" kern="1200" baseline="0" dirty="0">
                          <a:solidFill>
                            <a:schemeClr val="accent4">
                              <a:lumMod val="75000"/>
                            </a:schemeClr>
                          </a:solidFill>
                          <a:effectLst/>
                          <a:latin typeface="+mn-lt"/>
                          <a:ea typeface="+mn-ea"/>
                          <a:cs typeface="+mn-cs"/>
                        </a:rPr>
                        <a:t> They</a:t>
                      </a:r>
                      <a:r>
                        <a:rPr kumimoji="0" lang="en-GB" sz="1800" b="1" kern="1200" dirty="0">
                          <a:solidFill>
                            <a:schemeClr val="accent4">
                              <a:lumMod val="75000"/>
                            </a:schemeClr>
                          </a:solidFill>
                          <a:effectLst/>
                          <a:latin typeface="+mn-lt"/>
                          <a:ea typeface="+mn-ea"/>
                          <a:cs typeface="+mn-cs"/>
                        </a:rPr>
                        <a:t> made</a:t>
                      </a:r>
                      <a:r>
                        <a:rPr kumimoji="0" lang="en-GB" sz="1800" b="1" kern="1200" baseline="0" dirty="0">
                          <a:solidFill>
                            <a:schemeClr val="accent4">
                              <a:lumMod val="75000"/>
                            </a:schemeClr>
                          </a:solidFill>
                          <a:effectLst/>
                          <a:latin typeface="+mn-lt"/>
                          <a:ea typeface="+mn-ea"/>
                          <a:cs typeface="+mn-cs"/>
                        </a:rPr>
                        <a:t> me believe I could actually be a good teacher!</a:t>
                      </a:r>
                      <a:endParaRPr kumimoji="0" lang="en-GB" sz="1800" b="1" kern="1200" dirty="0">
                        <a:solidFill>
                          <a:schemeClr val="accent4">
                            <a:lumMod val="75000"/>
                          </a:schemeClr>
                        </a:solidFill>
                        <a:effectLst/>
                        <a:latin typeface="+mn-lt"/>
                        <a:ea typeface="+mn-ea"/>
                        <a:cs typeface="+mn-cs"/>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a:solidFill>
                            <a:schemeClr val="accent4">
                              <a:lumMod val="75000"/>
                            </a:schemeClr>
                          </a:solidFill>
                          <a:effectLst/>
                          <a:latin typeface="+mn-lt"/>
                          <a:ea typeface="+mn-ea"/>
                          <a:cs typeface="+mn-cs"/>
                        </a:rPr>
                        <a:t>My mentor developed my practice by coaching me and challenging me to come up with the answers myself.</a:t>
                      </a:r>
                      <a:r>
                        <a:rPr lang="en-GB" sz="2000" b="1" kern="1200" baseline="0" dirty="0">
                          <a:solidFill>
                            <a:schemeClr val="accent4">
                              <a:lumMod val="75000"/>
                            </a:schemeClr>
                          </a:solidFill>
                          <a:effectLst/>
                          <a:latin typeface="+mn-lt"/>
                          <a:ea typeface="+mn-ea"/>
                          <a:cs typeface="+mn-cs"/>
                        </a:rPr>
                        <a:t> </a:t>
                      </a:r>
                      <a:endParaRPr lang="en-GB" sz="2000" b="1" kern="1200" dirty="0">
                        <a:solidFill>
                          <a:schemeClr val="accent4">
                            <a:lumMod val="75000"/>
                          </a:schemeClr>
                        </a:solidFill>
                        <a:effectLst/>
                        <a:latin typeface="+mn-lt"/>
                        <a:ea typeface="+mn-ea"/>
                        <a:cs typeface="+mn-cs"/>
                      </a:endParaRP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b="1" kern="1200" dirty="0">
                          <a:solidFill>
                            <a:schemeClr val="accent4">
                              <a:lumMod val="75000"/>
                            </a:schemeClr>
                          </a:solidFill>
                          <a:effectLst/>
                          <a:latin typeface="+mn-lt"/>
                          <a:ea typeface="+mn-ea"/>
                          <a:cs typeface="+mn-cs"/>
                        </a:rPr>
                        <a:t>My mentor spent time with me thinking about the best way to respond to some really challenging situations that teachers face in school, particularly with parents. This really helped me to feel prepared to be in charge of my own class. </a:t>
                      </a:r>
                    </a:p>
                  </a:txBody>
                  <a:tcPr marT="45713" marB="45713">
                    <a:solidFill>
                      <a:srgbClr val="F2F8D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kern="1200" dirty="0">
                          <a:solidFill>
                            <a:schemeClr val="accent4">
                              <a:lumMod val="75000"/>
                            </a:schemeClr>
                          </a:solidFill>
                          <a:effectLst/>
                          <a:latin typeface="+mn-lt"/>
                          <a:ea typeface="+mn-ea"/>
                          <a:cs typeface="+mn-cs"/>
                        </a:rPr>
                        <a:t>My mentor was a source of brilliant, practical advice whenever I needed it, but always allowed me the autonomy to develop my own teacher identity. </a:t>
                      </a:r>
                      <a:endParaRPr kumimoji="0" lang="en-GB" sz="1600" b="1" kern="1200" dirty="0">
                        <a:solidFill>
                          <a:schemeClr val="accent4">
                            <a:lumMod val="75000"/>
                          </a:schemeClr>
                        </a:solidFill>
                        <a:effectLst/>
                        <a:latin typeface="+mn-lt"/>
                        <a:ea typeface="+mn-ea"/>
                        <a:cs typeface="+mn-cs"/>
                      </a:endParaRPr>
                    </a:p>
                    <a:p>
                      <a:endParaRPr lang="en-GB" sz="2000" b="1" dirty="0">
                        <a:solidFill>
                          <a:schemeClr val="accent4">
                            <a:lumMod val="75000"/>
                          </a:schemeClr>
                        </a:solidFill>
                      </a:endParaRPr>
                    </a:p>
                  </a:txBody>
                  <a:tcPr marT="45713" marB="45713">
                    <a:solidFill>
                      <a:srgbClr val="F2F8D0"/>
                    </a:solidFill>
                  </a:tcPr>
                </a:tc>
                <a:extLst>
                  <a:ext uri="{0D108BD9-81ED-4DB2-BD59-A6C34878D82A}">
                    <a16:rowId xmlns:a16="http://schemas.microsoft.com/office/drawing/2014/main" val="10001"/>
                  </a:ext>
                </a:extLst>
              </a:tr>
            </a:tbl>
          </a:graphicData>
        </a:graphic>
      </p:graphicFrame>
      <p:sp>
        <p:nvSpPr>
          <p:cNvPr id="4" name="Title 1"/>
          <p:cNvSpPr txBox="1">
            <a:spLocks/>
          </p:cNvSpPr>
          <p:nvPr/>
        </p:nvSpPr>
        <p:spPr bwMode="auto">
          <a:xfrm>
            <a:off x="10332720" y="1511351"/>
            <a:ext cx="1859280" cy="3030169"/>
          </a:xfrm>
          <a:prstGeom prst="rect">
            <a:avLst/>
          </a:prstGeom>
          <a:solidFill>
            <a:schemeClr val="bg2"/>
          </a:solidFill>
          <a:ln>
            <a:noFill/>
          </a:ln>
        </p:spPr>
        <p:txBody>
          <a:bodyPr anchor="ctr"/>
          <a:lst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a:lstStyle>
          <a:p>
            <a:pPr>
              <a:defRPr/>
            </a:pPr>
            <a:r>
              <a:rPr lang="en-GB" sz="2000" b="1" dirty="0">
                <a:solidFill>
                  <a:schemeClr val="accent1">
                    <a:lumMod val="75000"/>
                  </a:schemeClr>
                </a:solidFill>
              </a:rPr>
              <a:t>Trainees’ views on the value of an ethical coaching approach </a:t>
            </a:r>
            <a:endParaRPr lang="en-GB" sz="2000" kern="0" dirty="0">
              <a:solidFill>
                <a:schemeClr val="accent1">
                  <a:lumMod val="75000"/>
                </a:schemeClr>
              </a:solidFill>
            </a:endParaRPr>
          </a:p>
        </p:txBody>
      </p:sp>
    </p:spTree>
    <p:extLst>
      <p:ext uri="{BB962C8B-B14F-4D97-AF65-F5344CB8AC3E}">
        <p14:creationId xmlns:p14="http://schemas.microsoft.com/office/powerpoint/2010/main" val="2301148513"/>
      </p:ext>
    </p:extLst>
  </p:cSld>
  <p:clrMapOvr>
    <a:masterClrMapping/>
  </p:clrMapOvr>
</p:sld>
</file>

<file path=ppt/theme/theme1.xml><?xml version="1.0" encoding="utf-8"?>
<a:theme xmlns:a="http://schemas.openxmlformats.org/drawingml/2006/main" name="Warwick2">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Warwick2</Template>
  <TotalTime>36160</TotalTime>
  <Words>4961</Words>
  <Application>Microsoft Office PowerPoint</Application>
  <PresentationFormat>Widescreen</PresentationFormat>
  <Paragraphs>421</Paragraphs>
  <Slides>60</Slides>
  <Notes>59</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60</vt:i4>
      </vt:variant>
    </vt:vector>
  </HeadingPairs>
  <TitlesOfParts>
    <vt:vector size="74" baseType="lpstr">
      <vt:lpstr>-apple-system</vt:lpstr>
      <vt:lpstr>Arial</vt:lpstr>
      <vt:lpstr>Calibri</vt:lpstr>
      <vt:lpstr>Century Gothic</vt:lpstr>
      <vt:lpstr>Segoe UI</vt:lpstr>
      <vt:lpstr>Segoe UI Black</vt:lpstr>
      <vt:lpstr>Segoe UI Semibold</vt:lpstr>
      <vt:lpstr>Times New Roman</vt:lpstr>
      <vt:lpstr>Wingdings</vt:lpstr>
      <vt:lpstr>Wingdings 3</vt:lpstr>
      <vt:lpstr>Warwick2</vt:lpstr>
      <vt:lpstr>1_Custom Design</vt:lpstr>
      <vt:lpstr>Custom Design</vt:lpstr>
      <vt:lpstr>Wisp</vt:lpstr>
      <vt:lpstr>PowerPoint Presentation</vt:lpstr>
      <vt:lpstr>PowerPoint Presentation</vt:lpstr>
      <vt:lpstr>CTE Principles of good coaching/mentoring</vt:lpstr>
      <vt:lpstr>PowerPoint Presentation</vt:lpstr>
      <vt:lpstr>PowerPoint Presentation</vt:lpstr>
      <vt:lpstr>Warwick Teacher Values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Guided and Supporting Planning</vt:lpstr>
      <vt:lpstr>Individual Learning Plan Proforma - Primary</vt:lpstr>
      <vt:lpstr>Stage 2</vt:lpstr>
      <vt:lpstr>PowerPoint Presentation</vt:lpstr>
      <vt:lpstr>Record Keeping Sheet</vt:lpstr>
      <vt:lpstr>Weekly Planning Proforma</vt:lpstr>
      <vt:lpstr>PowerPoint Presentation</vt:lpstr>
      <vt:lpstr>Expectations of Professional Mentor</vt:lpstr>
      <vt:lpstr>Expectations of Class Teacher </vt:lpstr>
      <vt:lpstr>Expectations of Trainees on Placement</vt:lpstr>
      <vt:lpstr>PowerPoint Presentation</vt:lpstr>
      <vt:lpstr>The Warwick Toolkit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Placement Reference Guides </vt:lpstr>
      <vt:lpstr>PowerPoint Presentation</vt:lpstr>
      <vt:lpstr>Initial Longer-Term Targets</vt:lpstr>
      <vt:lpstr>PowerPoint Presentation</vt:lpstr>
      <vt:lpstr>PowerPoint Presentation</vt:lpstr>
      <vt:lpstr>PowerPoint Presentation</vt:lpstr>
      <vt:lpstr>PowerPoint Presentation</vt:lpstr>
      <vt:lpstr>Lesson Observation Form 1 – Instructional Coaching Observation Notes Form (ICON)  </vt:lpstr>
      <vt:lpstr>Page 2</vt:lpstr>
      <vt:lpstr>Lesson Observation Form 2 – Experiential Learning Form (ELF) </vt:lpstr>
      <vt:lpstr>Page 2</vt:lpstr>
      <vt:lpstr>PEERS Goals/Targets  </vt:lpstr>
      <vt:lpstr>Collaborative Review document (CRD)</vt:lpstr>
      <vt:lpstr>Introduction</vt:lpstr>
      <vt:lpstr>Core Content Framework (CCF) sections</vt:lpstr>
      <vt:lpstr>Terms 1 &amp; 2 expectations for Progress on placement</vt:lpstr>
      <vt:lpstr>Terms 1 &amp; 2 expectations for Progress on placement</vt:lpstr>
      <vt:lpstr>Summative Assessment against the Teachers’ Standards – at the end of the course</vt:lpstr>
      <vt:lpstr>Summative Assessment against the Teachers’ Standards – at the end of the course</vt:lpstr>
      <vt:lpstr>Qualtrics: Half-termly progress</vt:lpstr>
      <vt:lpstr>PowerPoint Presentation</vt:lpstr>
      <vt:lpstr>Progress on Placement – doesn’t look like this</vt:lpstr>
      <vt:lpstr>More likely to be…</vt:lpstr>
      <vt:lpstr>Teaching Expectations</vt:lpstr>
      <vt:lpstr>Whilst not timetabled to teach, trainees might: </vt:lpstr>
      <vt:lpstr>Where to find documentation and training materials…</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Hamer, Kate</dc:creator>
  <cp:lastModifiedBy>Taylor, Julie</cp:lastModifiedBy>
  <cp:revision>296</cp:revision>
  <cp:lastPrinted>2019-10-09T11:07:19Z</cp:lastPrinted>
  <dcterms:created xsi:type="dcterms:W3CDTF">2019-05-28T05:24:41Z</dcterms:created>
  <dcterms:modified xsi:type="dcterms:W3CDTF">2022-01-07T14:17:10Z</dcterms:modified>
</cp:coreProperties>
</file>