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notesMasterIdLst>
    <p:notesMasterId r:id="rId9"/>
  </p:notesMasterIdLst>
  <p:sldIdLst>
    <p:sldId id="256" r:id="rId4"/>
    <p:sldId id="257" r:id="rId5"/>
    <p:sldId id="259" r:id="rId6"/>
    <p:sldId id="258" r:id="rId7"/>
    <p:sldId id="260" r:id="rId8"/>
  </p:sldIdLst>
  <p:sldSz cx="12192000" cy="6858000"/>
  <p:notesSz cx="6858000" cy="9144000"/>
  <p:custDataLst>
    <p:tags r:id="rId1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41" d="100"/>
          <a:sy n="41" d="100"/>
        </p:scale>
        <p:origin x="748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061F5-9A96-4239-84CF-3AD7AC0F7758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69D4E-A914-40F2-9522-29992D335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369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59540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9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435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976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291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96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30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985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455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494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0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483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338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193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15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39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4823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386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751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602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07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15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030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5891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24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2978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2323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22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1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72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7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78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1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03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AFC43088-40D9-40CB-9681-810297D958CB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4F5D7AB4-D878-4535-996A-7BA8DD856E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51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6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9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hura.shu.ac.uk/7224/1/Hobson_and_Malderez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Instructional Coaching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Keeping it R.E.A.L</a:t>
            </a:r>
          </a:p>
        </p:txBody>
      </p:sp>
      <p:sp>
        <p:nvSpPr>
          <p:cNvPr id="4" name="Lightning Bolt 3"/>
          <p:cNvSpPr/>
          <p:nvPr/>
        </p:nvSpPr>
        <p:spPr bwMode="auto"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Lightning Bolt 4"/>
          <p:cNvSpPr/>
          <p:nvPr/>
        </p:nvSpPr>
        <p:spPr bwMode="auto"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Lightning Bolt 5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ightning Bolt 6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2493"/>
          <a:stretch/>
        </p:blipFill>
        <p:spPr bwMode="auto">
          <a:xfrm>
            <a:off x="328110" y="4253024"/>
            <a:ext cx="3001379" cy="19227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951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4484" y="2977116"/>
            <a:ext cx="2061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Current reality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75721" y="2977116"/>
            <a:ext cx="1704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New reality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440399" y="2970949"/>
            <a:ext cx="2261190" cy="46783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467293" y="992372"/>
            <a:ext cx="24048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</a:t>
            </a:r>
            <a:r>
              <a:rPr lang="en-GB" sz="6000" dirty="0">
                <a:latin typeface="+mn-lt"/>
              </a:rPr>
              <a:t>eality</a:t>
            </a:r>
            <a:r>
              <a:rPr lang="en-GB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62493" y="3884428"/>
            <a:ext cx="9548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There is a need to gain an understanding of a shared clear picture of reality. This identifies the top priority for change and a clear picture for growth.</a:t>
            </a:r>
          </a:p>
        </p:txBody>
      </p:sp>
      <p:pic>
        <p:nvPicPr>
          <p:cNvPr id="1026" name="Picture 2" descr="4 trends that will reshape augmented reality in 2020 | Scope 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809" y="4816595"/>
            <a:ext cx="3146647" cy="176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14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758" y="574467"/>
            <a:ext cx="3539477" cy="28954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94284" y="2685126"/>
            <a:ext cx="86516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You offer an additional and valuable set of eyes on what is happening in a trainee’s classroom. </a:t>
            </a:r>
          </a:p>
          <a:p>
            <a:r>
              <a:rPr lang="en-GB" dirty="0">
                <a:latin typeface="+mn-lt"/>
              </a:rPr>
              <a:t>Observing what learners are doing in the trainee classroom provides valuable feedback about a trainee’s current and new reality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23237" y="1006549"/>
            <a:ext cx="16596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</a:t>
            </a:r>
            <a:r>
              <a:rPr lang="en-GB" sz="6000" dirty="0">
                <a:latin typeface="+mn-lt"/>
              </a:rPr>
              <a:t>yes</a:t>
            </a:r>
            <a:r>
              <a:rPr lang="en-GB" dirty="0"/>
              <a:t>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23193" y="4458529"/>
            <a:ext cx="9684774" cy="15955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dirty="0"/>
              <a:t>Feedback should be about what is going on in a trainee’s classroom, not what </a:t>
            </a:r>
            <a:r>
              <a:rPr lang="en-GB" i="1" dirty="0"/>
              <a:t>you think </a:t>
            </a:r>
            <a:r>
              <a:rPr lang="en-GB" dirty="0"/>
              <a:t>should be going on in a trainee’s classroom… </a:t>
            </a:r>
          </a:p>
        </p:txBody>
      </p:sp>
    </p:spTree>
    <p:extLst>
      <p:ext uri="{BB962C8B-B14F-4D97-AF65-F5344CB8AC3E}">
        <p14:creationId xmlns:p14="http://schemas.microsoft.com/office/powerpoint/2010/main" val="2305332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9421" y="2888867"/>
            <a:ext cx="7130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Asking powerful questions rather than giving advice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25749" y="1509823"/>
            <a:ext cx="13789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</a:t>
            </a:r>
            <a:r>
              <a:rPr lang="en-GB" sz="6000" dirty="0">
                <a:latin typeface="+mn-lt"/>
              </a:rPr>
              <a:t>sk</a:t>
            </a:r>
            <a:r>
              <a:rPr lang="en-GB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19421" y="3515833"/>
            <a:ext cx="45676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Questions hold the power 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Cause us to think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Create answers we believe 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Motivate us to act on our beliefs</a:t>
            </a:r>
          </a:p>
        </p:txBody>
      </p:sp>
      <p:pic>
        <p:nvPicPr>
          <p:cNvPr id="2050" name="Picture 2" descr="3d Person Is Lifting A Question Mark Symbol Stock Photo, Picture And  Royalty Free Image. Image 19621361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575" y="3350532"/>
            <a:ext cx="2808546" cy="2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107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ar Auricle Listen - Free image on Pixab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631" y="267139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1069" y="2495107"/>
            <a:ext cx="6322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Authentic listening builds trust and allows you to understand how a trainee views what impact they are having and how they are developing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91069" y="1205024"/>
            <a:ext cx="20913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</a:t>
            </a:r>
            <a:r>
              <a:rPr lang="en-GB" sz="6000" dirty="0">
                <a:latin typeface="+mn-lt"/>
              </a:rPr>
              <a:t>isten</a:t>
            </a:r>
            <a:r>
              <a:rPr lang="en-GB" dirty="0"/>
              <a:t>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37913" y="3753168"/>
            <a:ext cx="7109927" cy="2003681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5100" dirty="0"/>
              <a:t>Listening for clarity not a response</a:t>
            </a:r>
          </a:p>
          <a:p>
            <a:pPr fontAlgn="auto">
              <a:spcAft>
                <a:spcPts val="0"/>
              </a:spcAft>
            </a:pPr>
            <a:r>
              <a:rPr lang="en-GB" sz="5100" dirty="0"/>
              <a:t>Keeping ourselves out of the answer </a:t>
            </a:r>
          </a:p>
          <a:p>
            <a:pPr fontAlgn="auto">
              <a:spcAft>
                <a:spcPts val="0"/>
              </a:spcAft>
            </a:pPr>
            <a:r>
              <a:rPr lang="en-GB" sz="5100" dirty="0"/>
              <a:t>Learning rather than judging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  <a:p>
            <a:pPr marL="0" indent="0" algn="r" fontAlgn="auto">
              <a:spcAft>
                <a:spcPts val="0"/>
              </a:spcAft>
              <a:buNone/>
            </a:pPr>
            <a:r>
              <a:rPr lang="en-GB" dirty="0"/>
              <a:t>		Hobson and </a:t>
            </a:r>
            <a:r>
              <a:rPr lang="en-GB" dirty="0" err="1"/>
              <a:t>Malderez</a:t>
            </a:r>
            <a:r>
              <a:rPr lang="en-GB" dirty="0"/>
              <a:t> (2013)</a:t>
            </a:r>
            <a:r>
              <a:rPr lang="en-GB" dirty="0">
                <a:hlinkClick r:id="rId3"/>
              </a:rPr>
              <a:t> </a:t>
            </a:r>
            <a:r>
              <a:rPr lang="en-GB" sz="2500" dirty="0">
                <a:hlinkClick r:id="rId3"/>
              </a:rPr>
              <a:t>http://shura.shu.ac.uk/7224/1/Hobson_and_Malderez</a:t>
            </a:r>
            <a:endParaRPr lang="en-GB" sz="25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2002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74128645-0d8c-4278-b9b7-f7f2ab2fa52a"/>
</p:tagLst>
</file>

<file path=ppt/theme/theme1.xml><?xml version="1.0" encoding="utf-8"?>
<a:theme xmlns:a="http://schemas.openxmlformats.org/drawingml/2006/main" name="Warwick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Warwick2</Template>
  <TotalTime>297</TotalTime>
  <Words>206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Warwick2</vt:lpstr>
      <vt:lpstr>1_Custom Design</vt:lpstr>
      <vt:lpstr>Custom Design</vt:lpstr>
      <vt:lpstr>Instructional Coaching 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Instructional Coaching</dc:title>
  <dc:creator>Hamer, Kate</dc:creator>
  <cp:lastModifiedBy>Walker, Alexandra</cp:lastModifiedBy>
  <cp:revision>13</cp:revision>
  <dcterms:created xsi:type="dcterms:W3CDTF">2020-11-11T16:44:27Z</dcterms:created>
  <dcterms:modified xsi:type="dcterms:W3CDTF">2021-04-21T09:01:28Z</dcterms:modified>
</cp:coreProperties>
</file>