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268" r:id="rId2"/>
    <p:sldId id="308" r:id="rId3"/>
    <p:sldId id="296" r:id="rId4"/>
    <p:sldId id="289" r:id="rId5"/>
    <p:sldId id="287" r:id="rId6"/>
    <p:sldId id="294" r:id="rId7"/>
    <p:sldId id="284" r:id="rId8"/>
    <p:sldId id="295" r:id="rId9"/>
    <p:sldId id="292" r:id="rId10"/>
    <p:sldId id="293" r:id="rId11"/>
    <p:sldId id="297" r:id="rId12"/>
    <p:sldId id="299" r:id="rId13"/>
    <p:sldId id="286" r:id="rId14"/>
    <p:sldId id="272" r:id="rId15"/>
    <p:sldId id="290" r:id="rId16"/>
    <p:sldId id="273" r:id="rId17"/>
    <p:sldId id="305" r:id="rId18"/>
    <p:sldId id="301" r:id="rId19"/>
    <p:sldId id="302" r:id="rId20"/>
    <p:sldId id="303" r:id="rId21"/>
    <p:sldId id="304" r:id="rId22"/>
    <p:sldId id="313" r:id="rId23"/>
    <p:sldId id="314" r:id="rId24"/>
    <p:sldId id="320" r:id="rId25"/>
    <p:sldId id="315" r:id="rId26"/>
    <p:sldId id="316" r:id="rId27"/>
    <p:sldId id="317" r:id="rId28"/>
    <p:sldId id="318" r:id="rId29"/>
    <p:sldId id="319" r:id="rId30"/>
    <p:sldId id="306" r:id="rId31"/>
    <p:sldId id="274" r:id="rId32"/>
    <p:sldId id="278" r:id="rId33"/>
    <p:sldId id="279" r:id="rId34"/>
    <p:sldId id="275" r:id="rId35"/>
    <p:sldId id="280" r:id="rId36"/>
    <p:sldId id="276" r:id="rId37"/>
    <p:sldId id="281" r:id="rId38"/>
    <p:sldId id="321" r:id="rId39"/>
    <p:sldId id="291" r:id="rId40"/>
    <p:sldId id="307" r:id="rId41"/>
  </p:sldIdLst>
  <p:sldSz cx="9144000" cy="6858000" type="screen4x3"/>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743" autoAdjust="0"/>
  </p:normalViewPr>
  <p:slideViewPr>
    <p:cSldViewPr>
      <p:cViewPr varScale="1">
        <p:scale>
          <a:sx n="52" d="100"/>
          <a:sy n="52" d="100"/>
        </p:scale>
        <p:origin x="1926" y="78"/>
      </p:cViewPr>
      <p:guideLst>
        <p:guide orient="horz" pos="2160"/>
        <p:guide pos="2880"/>
      </p:guideLst>
    </p:cSldViewPr>
  </p:slideViewPr>
  <p:notesTextViewPr>
    <p:cViewPr>
      <p:scale>
        <a:sx n="1" d="1"/>
        <a:sy n="1" d="1"/>
      </p:scale>
      <p:origin x="0" y="0"/>
    </p:cViewPr>
  </p:notesTextViewPr>
  <p:sorterViewPr>
    <p:cViewPr>
      <p:scale>
        <a:sx n="100" d="100"/>
        <a:sy n="100" d="100"/>
      </p:scale>
      <p:origin x="0" y="-44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George\Downloads\Why%20teachers%20quit%20and%20what%20can%20be%20done%20to%20retain%20them-%20(Responses)%20(1)%20(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George\Downloads\Why%20teachers%20quit%20and%20what%20can%20be%20done%20to%20retain%20them-%20(Responses)%20(1)%20(1).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George\Downloads\Why%20teachers%20quit%20and%20what%20can%20be%20done%20to%20retain%20them-%20(Responses)%20(1)%20(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George\Downloads\Why%20teachers%20quit%20and%20what%20can%20be%20done%20to%20retain%20them-%20(Responses)%20(1)%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Length of time in teaching for primary teachers showing ITQ</a:t>
            </a:r>
          </a:p>
        </c:rich>
      </c:tx>
      <c:overlay val="1"/>
    </c:title>
    <c:autoTitleDeleted val="0"/>
    <c:plotArea>
      <c:layout>
        <c:manualLayout>
          <c:layoutTarget val="inner"/>
          <c:xMode val="edge"/>
          <c:yMode val="edge"/>
          <c:x val="0.16899365704286964"/>
          <c:y val="5.5555555555555552E-2"/>
          <c:w val="0.53611111111111109"/>
          <c:h val="0.89351851851851849"/>
        </c:manualLayout>
      </c:layout>
      <c:pieChart>
        <c:varyColors val="1"/>
        <c:ser>
          <c:idx val="0"/>
          <c:order val="0"/>
          <c:explosion val="25"/>
          <c:dPt>
            <c:idx val="0"/>
            <c:bubble3D val="0"/>
            <c:explosion val="8"/>
          </c:dPt>
          <c:dPt>
            <c:idx val="1"/>
            <c:bubble3D val="0"/>
            <c:explosion val="11"/>
          </c:dPt>
          <c:dPt>
            <c:idx val="2"/>
            <c:bubble3D val="0"/>
            <c:explosion val="16"/>
          </c:dPt>
          <c:dPt>
            <c:idx val="3"/>
            <c:bubble3D val="0"/>
            <c:explosion val="6"/>
          </c:dPt>
          <c:dPt>
            <c:idx val="4"/>
            <c:bubble3D val="0"/>
            <c:explosion val="6"/>
          </c:dPt>
          <c:dLbls>
            <c:spPr>
              <a:noFill/>
            </c:spPr>
            <c:txPr>
              <a:bodyPr/>
              <a:lstStyle/>
              <a:p>
                <a:pPr>
                  <a:defRPr sz="2000" b="1"/>
                </a:pPr>
                <a:endParaRPr lang="en-US"/>
              </a:p>
            </c:txPr>
            <c:dLblPos val="inEnd"/>
            <c:showLegendKey val="0"/>
            <c:showVal val="0"/>
            <c:showCatName val="1"/>
            <c:showSerName val="0"/>
            <c:showPercent val="1"/>
            <c:showBubbleSize val="0"/>
            <c:showLeaderLines val="1"/>
            <c:extLst>
              <c:ext xmlns:c15="http://schemas.microsoft.com/office/drawing/2012/chart" uri="{CE6537A1-D6FC-4f65-9D91-7224C49458BB}"/>
            </c:extLst>
          </c:dLbls>
          <c:cat>
            <c:strRef>
              <c:f>primary!$C$78:$C$82</c:f>
              <c:strCache>
                <c:ptCount val="5"/>
                <c:pt idx="0">
                  <c:v>2-5</c:v>
                </c:pt>
                <c:pt idx="1">
                  <c:v>6-10</c:v>
                </c:pt>
                <c:pt idx="2">
                  <c:v>11-15</c:v>
                </c:pt>
                <c:pt idx="3">
                  <c:v>16-20</c:v>
                </c:pt>
                <c:pt idx="4">
                  <c:v>21+</c:v>
                </c:pt>
              </c:strCache>
            </c:strRef>
          </c:cat>
          <c:val>
            <c:numRef>
              <c:f>primary!$D$78:$D$82</c:f>
              <c:numCache>
                <c:formatCode>General</c:formatCode>
                <c:ptCount val="5"/>
                <c:pt idx="0">
                  <c:v>1</c:v>
                </c:pt>
                <c:pt idx="1">
                  <c:v>5</c:v>
                </c:pt>
                <c:pt idx="2">
                  <c:v>6</c:v>
                </c:pt>
                <c:pt idx="3">
                  <c:v>1</c:v>
                </c:pt>
                <c:pt idx="4">
                  <c:v>1</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A</a:t>
            </a:r>
            <a:r>
              <a:rPr lang="en-US" dirty="0" smtClean="0"/>
              <a:t>ges </a:t>
            </a:r>
            <a:r>
              <a:rPr lang="en-US" dirty="0"/>
              <a:t>of primary teachers showing ITQ</a:t>
            </a:r>
          </a:p>
        </c:rich>
      </c:tx>
      <c:overlay val="0"/>
    </c:title>
    <c:autoTitleDeleted val="0"/>
    <c:plotArea>
      <c:layout/>
      <c:pieChart>
        <c:varyColors val="1"/>
        <c:ser>
          <c:idx val="0"/>
          <c:order val="0"/>
          <c:explosion val="25"/>
          <c:dLbls>
            <c:spPr>
              <a:noFill/>
              <a:ln>
                <a:noFill/>
              </a:ln>
              <a:effectLst/>
            </c:spPr>
            <c:txPr>
              <a:bodyPr/>
              <a:lstStyle/>
              <a:p>
                <a:pPr>
                  <a:defRPr sz="2000" b="1"/>
                </a:pPr>
                <a:endParaRPr lang="en-US"/>
              </a:p>
            </c:txPr>
            <c:showLegendKey val="0"/>
            <c:showVal val="0"/>
            <c:showCatName val="1"/>
            <c:showSerName val="0"/>
            <c:showPercent val="0"/>
            <c:showBubbleSize val="0"/>
            <c:showLeaderLines val="1"/>
            <c:extLst>
              <c:ext xmlns:c15="http://schemas.microsoft.com/office/drawing/2012/chart" uri="{CE6537A1-D6FC-4f65-9D91-7224C49458BB}"/>
            </c:extLst>
          </c:dLbls>
          <c:cat>
            <c:strRef>
              <c:f>primary!$L$78:$L$80</c:f>
              <c:strCache>
                <c:ptCount val="3"/>
                <c:pt idx="0">
                  <c:v>between 30 and 40</c:v>
                </c:pt>
                <c:pt idx="1">
                  <c:v>between 40 and 50</c:v>
                </c:pt>
                <c:pt idx="2">
                  <c:v>over 50</c:v>
                </c:pt>
              </c:strCache>
            </c:strRef>
          </c:cat>
          <c:val>
            <c:numRef>
              <c:f>primary!$N$78:$N$80</c:f>
              <c:numCache>
                <c:formatCode>0</c:formatCode>
                <c:ptCount val="3"/>
                <c:pt idx="0">
                  <c:v>64.285714285714292</c:v>
                </c:pt>
                <c:pt idx="1">
                  <c:v>14.285714285714285</c:v>
                </c:pt>
                <c:pt idx="2">
                  <c:v>21.428571428571427</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For what reasons are you considering leaving teaching?</a:t>
            </a:r>
          </a:p>
        </c:rich>
      </c:tx>
      <c:overlay val="0"/>
    </c:title>
    <c:autoTitleDeleted val="0"/>
    <c:plotArea>
      <c:layout/>
      <c:barChart>
        <c:barDir val="bar"/>
        <c:grouping val="clustered"/>
        <c:varyColors val="0"/>
        <c:ser>
          <c:idx val="0"/>
          <c:order val="0"/>
          <c:spPr>
            <a:solidFill>
              <a:schemeClr val="accent2">
                <a:lumMod val="60000"/>
                <a:lumOff val="40000"/>
              </a:schemeClr>
            </a:solidFill>
          </c:spPr>
          <c:invertIfNegative val="0"/>
          <c:cat>
            <c:strRef>
              <c:f>(primary!$I$80,primary!$I$83,primary!$I$84,primary!$I$85:$I$89)</c:f>
              <c:strCache>
                <c:ptCount val="8"/>
                <c:pt idx="0">
                  <c:v>I have decided to progress my career outside of school</c:v>
                </c:pt>
                <c:pt idx="1">
                  <c:v>I want to leave teaching to secure higher pay elsewhere</c:v>
                </c:pt>
                <c:pt idx="2">
                  <c:v>I struggle with behaviour management in some of my classes</c:v>
                </c:pt>
                <c:pt idx="3">
                  <c:v>family/personal commitments</c:v>
                </c:pt>
                <c:pt idx="4">
                  <c:v>I have become disillusioned</c:v>
                </c:pt>
                <c:pt idx="5">
                  <c:v>management expectations are too high</c:v>
                </c:pt>
                <c:pt idx="6">
                  <c:v>government policy</c:v>
                </c:pt>
                <c:pt idx="7">
                  <c:v>the workload is too heavy</c:v>
                </c:pt>
              </c:strCache>
            </c:strRef>
          </c:cat>
          <c:val>
            <c:numRef>
              <c:f>(primary!$K$80,primary!$K$83,primary!$K$84,primary!$K$85:$K$89)</c:f>
              <c:numCache>
                <c:formatCode>General</c:formatCode>
                <c:ptCount val="8"/>
                <c:pt idx="0">
                  <c:v>0</c:v>
                </c:pt>
                <c:pt idx="1">
                  <c:v>14.285714285714285</c:v>
                </c:pt>
                <c:pt idx="2">
                  <c:v>14.285714285714285</c:v>
                </c:pt>
                <c:pt idx="3">
                  <c:v>35.714285714285715</c:v>
                </c:pt>
                <c:pt idx="4">
                  <c:v>42.857142857142854</c:v>
                </c:pt>
                <c:pt idx="5">
                  <c:v>50</c:v>
                </c:pt>
                <c:pt idx="6">
                  <c:v>50</c:v>
                </c:pt>
                <c:pt idx="7">
                  <c:v>71.428571428571431</c:v>
                </c:pt>
              </c:numCache>
            </c:numRef>
          </c:val>
        </c:ser>
        <c:dLbls>
          <c:showLegendKey val="0"/>
          <c:showVal val="0"/>
          <c:showCatName val="0"/>
          <c:showSerName val="0"/>
          <c:showPercent val="0"/>
          <c:showBubbleSize val="0"/>
        </c:dLbls>
        <c:gapWidth val="150"/>
        <c:axId val="163996592"/>
        <c:axId val="162388200"/>
      </c:barChart>
      <c:catAx>
        <c:axId val="163996592"/>
        <c:scaling>
          <c:orientation val="minMax"/>
        </c:scaling>
        <c:delete val="0"/>
        <c:axPos val="l"/>
        <c:numFmt formatCode="General" sourceLinked="0"/>
        <c:majorTickMark val="out"/>
        <c:minorTickMark val="none"/>
        <c:tickLblPos val="nextTo"/>
        <c:txPr>
          <a:bodyPr/>
          <a:lstStyle/>
          <a:p>
            <a:pPr>
              <a:defRPr sz="1600" b="1"/>
            </a:pPr>
            <a:endParaRPr lang="en-US"/>
          </a:p>
        </c:txPr>
        <c:crossAx val="162388200"/>
        <c:crosses val="autoZero"/>
        <c:auto val="1"/>
        <c:lblAlgn val="ctr"/>
        <c:lblOffset val="100"/>
        <c:noMultiLvlLbl val="0"/>
      </c:catAx>
      <c:valAx>
        <c:axId val="162388200"/>
        <c:scaling>
          <c:orientation val="minMax"/>
        </c:scaling>
        <c:delete val="0"/>
        <c:axPos val="b"/>
        <c:majorGridlines/>
        <c:title>
          <c:tx>
            <c:rich>
              <a:bodyPr/>
              <a:lstStyle/>
              <a:p>
                <a:pPr>
                  <a:defRPr/>
                </a:pPr>
                <a:r>
                  <a:rPr lang="en-US"/>
                  <a:t>% responses</a:t>
                </a:r>
              </a:p>
            </c:rich>
          </c:tx>
          <c:overlay val="0"/>
        </c:title>
        <c:numFmt formatCode="General" sourceLinked="1"/>
        <c:majorTickMark val="out"/>
        <c:minorTickMark val="none"/>
        <c:tickLblPos val="nextTo"/>
        <c:crossAx val="163996592"/>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What could be done to make you want to stay longer?</a:t>
            </a:r>
          </a:p>
        </c:rich>
      </c:tx>
      <c:overlay val="0"/>
    </c:title>
    <c:autoTitleDeleted val="0"/>
    <c:plotArea>
      <c:layout/>
      <c:barChart>
        <c:barDir val="bar"/>
        <c:grouping val="clustered"/>
        <c:varyColors val="0"/>
        <c:ser>
          <c:idx val="0"/>
          <c:order val="0"/>
          <c:invertIfNegative val="0"/>
          <c:cat>
            <c:strRef>
              <c:f>primary!$E$159:$E$180</c:f>
              <c:strCache>
                <c:ptCount val="22"/>
                <c:pt idx="0">
                  <c:v>Nothing</c:v>
                </c:pt>
                <c:pt idx="1">
                  <c:v>If workload was dramatically reduced</c:v>
                </c:pt>
                <c:pt idx="2">
                  <c:v>Work load reduced so that work/family time was more balanced </c:v>
                </c:pt>
                <c:pt idx="3">
                  <c:v>if I could engage in an innovative form of CPD</c:v>
                </c:pt>
                <c:pt idx="4">
                  <c:v>if I could take a short study break or sabbatical</c:v>
                </c:pt>
                <c:pt idx="5">
                  <c:v>if I could study to develop my professional qualifications (MA. MSc, PhD etc)</c:v>
                </c:pt>
                <c:pt idx="6">
                  <c:v>if I had better relationships with senior staff</c:v>
                </c:pt>
                <c:pt idx="7">
                  <c:v>More teaching resources</c:v>
                </c:pt>
                <c:pt idx="8">
                  <c:v>Reliable IT resources </c:v>
                </c:pt>
                <c:pt idx="9">
                  <c:v>Flexibility in time table</c:v>
                </c:pt>
                <c:pt idx="10">
                  <c:v>Reduced class sizes</c:v>
                </c:pt>
                <c:pt idx="11">
                  <c:v>Accessible and immediate resources to support individuals with SEN</c:v>
                </c:pt>
                <c:pt idx="12">
                  <c:v>Reduced quantity of subject material to cover</c:v>
                </c:pt>
                <c:pt idx="13">
                  <c:v>More time to carry out tasks</c:v>
                </c:pt>
                <c:pt idx="14">
                  <c:v>if I had retrained to teach a new/additional subject</c:v>
                </c:pt>
                <c:pt idx="15">
                  <c:v>if the behaviour of the students was better</c:v>
                </c:pt>
                <c:pt idx="16">
                  <c:v>if I had specific help with behaviour management</c:v>
                </c:pt>
                <c:pt idx="17">
                  <c:v>if I was consulted more about aspects of the job</c:v>
                </c:pt>
                <c:pt idx="18">
                  <c:v>if I could secure promotion in the school</c:v>
                </c:pt>
                <c:pt idx="19">
                  <c:v>if I had the option to reduce my hours</c:v>
                </c:pt>
                <c:pt idx="20">
                  <c:v>if pay progression was better</c:v>
                </c:pt>
                <c:pt idx="21">
                  <c:v>if I experienced more praise and recognition for my work</c:v>
                </c:pt>
              </c:strCache>
            </c:strRef>
          </c:cat>
          <c:val>
            <c:numRef>
              <c:f>primary!$F$159:$F$180</c:f>
              <c:numCache>
                <c:formatCode>General</c:formatCode>
                <c:ptCount val="2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2</c:v>
                </c:pt>
                <c:pt idx="16">
                  <c:v>2</c:v>
                </c:pt>
                <c:pt idx="17">
                  <c:v>2</c:v>
                </c:pt>
                <c:pt idx="18">
                  <c:v>2</c:v>
                </c:pt>
                <c:pt idx="19">
                  <c:v>4</c:v>
                </c:pt>
                <c:pt idx="20">
                  <c:v>6</c:v>
                </c:pt>
                <c:pt idx="21">
                  <c:v>6</c:v>
                </c:pt>
              </c:numCache>
            </c:numRef>
          </c:val>
        </c:ser>
        <c:dLbls>
          <c:showLegendKey val="0"/>
          <c:showVal val="0"/>
          <c:showCatName val="0"/>
          <c:showSerName val="0"/>
          <c:showPercent val="0"/>
          <c:showBubbleSize val="0"/>
        </c:dLbls>
        <c:gapWidth val="150"/>
        <c:axId val="163480032"/>
        <c:axId val="163480416"/>
      </c:barChart>
      <c:catAx>
        <c:axId val="163480032"/>
        <c:scaling>
          <c:orientation val="minMax"/>
        </c:scaling>
        <c:delete val="0"/>
        <c:axPos val="l"/>
        <c:numFmt formatCode="General" sourceLinked="0"/>
        <c:majorTickMark val="out"/>
        <c:minorTickMark val="none"/>
        <c:tickLblPos val="nextTo"/>
        <c:crossAx val="163480416"/>
        <c:crosses val="autoZero"/>
        <c:auto val="1"/>
        <c:lblAlgn val="ctr"/>
        <c:lblOffset val="100"/>
        <c:noMultiLvlLbl val="0"/>
      </c:catAx>
      <c:valAx>
        <c:axId val="163480416"/>
        <c:scaling>
          <c:orientation val="minMax"/>
        </c:scaling>
        <c:delete val="0"/>
        <c:axPos val="b"/>
        <c:majorGridlines/>
        <c:numFmt formatCode="General" sourceLinked="1"/>
        <c:majorTickMark val="out"/>
        <c:minorTickMark val="none"/>
        <c:tickLblPos val="nextTo"/>
        <c:crossAx val="163480032"/>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93713"/>
          </a:xfrm>
          <a:prstGeom prst="rect">
            <a:avLst/>
          </a:prstGeom>
        </p:spPr>
        <p:txBody>
          <a:bodyPr vert="horz" lIns="91440" tIns="45720" rIns="91440" bIns="45720" rtlCol="0"/>
          <a:lstStyle>
            <a:lvl1pPr algn="r">
              <a:defRPr sz="1200"/>
            </a:lvl1pPr>
          </a:lstStyle>
          <a:p>
            <a:fld id="{A586A23D-2D51-459D-9952-D9CAA9BC4582}" type="datetimeFigureOut">
              <a:rPr lang="en-GB" smtClean="0"/>
              <a:t>28/06/2017</a:t>
            </a:fld>
            <a:endParaRPr lang="en-GB"/>
          </a:p>
        </p:txBody>
      </p:sp>
      <p:sp>
        <p:nvSpPr>
          <p:cNvPr id="4" name="Footer Placeholder 3"/>
          <p:cNvSpPr>
            <a:spLocks noGrp="1"/>
          </p:cNvSpPr>
          <p:nvPr>
            <p:ph type="ftr" sz="quarter" idx="2"/>
          </p:nvPr>
        </p:nvSpPr>
        <p:spPr>
          <a:xfrm>
            <a:off x="0" y="9378950"/>
            <a:ext cx="2971800"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378950"/>
            <a:ext cx="2971800" cy="493713"/>
          </a:xfrm>
          <a:prstGeom prst="rect">
            <a:avLst/>
          </a:prstGeom>
        </p:spPr>
        <p:txBody>
          <a:bodyPr vert="horz" lIns="91440" tIns="45720" rIns="91440" bIns="45720" rtlCol="0" anchor="b"/>
          <a:lstStyle>
            <a:lvl1pPr algn="r">
              <a:defRPr sz="1200"/>
            </a:lvl1pPr>
          </a:lstStyle>
          <a:p>
            <a:fld id="{EAEE9AF1-8AA0-4475-919B-AD75C7B0C59E}" type="slidenum">
              <a:rPr lang="en-GB" smtClean="0"/>
              <a:t>‹#›</a:t>
            </a:fld>
            <a:endParaRPr lang="en-GB"/>
          </a:p>
        </p:txBody>
      </p:sp>
    </p:spTree>
    <p:extLst>
      <p:ext uri="{BB962C8B-B14F-4D97-AF65-F5344CB8AC3E}">
        <p14:creationId xmlns:p14="http://schemas.microsoft.com/office/powerpoint/2010/main" val="284690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3713"/>
          </a:xfrm>
          <a:prstGeom prst="rect">
            <a:avLst/>
          </a:prstGeom>
        </p:spPr>
        <p:txBody>
          <a:bodyPr vert="horz" lIns="91440" tIns="45720" rIns="91440" bIns="45720" rtlCol="0"/>
          <a:lstStyle>
            <a:lvl1pPr algn="r">
              <a:defRPr sz="1200"/>
            </a:lvl1pPr>
          </a:lstStyle>
          <a:p>
            <a:fld id="{C9DFFE4D-325A-49C6-8E59-A3722B8670DE}" type="datetimeFigureOut">
              <a:rPr lang="en-GB" smtClean="0"/>
              <a:t>28/06/2017</a:t>
            </a:fld>
            <a:endParaRPr lang="en-GB"/>
          </a:p>
        </p:txBody>
      </p:sp>
      <p:sp>
        <p:nvSpPr>
          <p:cNvPr id="4" name="Slide Image Placeholder 3"/>
          <p:cNvSpPr>
            <a:spLocks noGrp="1" noRot="1" noChangeAspect="1"/>
          </p:cNvSpPr>
          <p:nvPr>
            <p:ph type="sldImg" idx="2"/>
          </p:nvPr>
        </p:nvSpPr>
        <p:spPr>
          <a:xfrm>
            <a:off x="962025"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690269"/>
            <a:ext cx="548640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71800"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378824"/>
            <a:ext cx="2971800" cy="493713"/>
          </a:xfrm>
          <a:prstGeom prst="rect">
            <a:avLst/>
          </a:prstGeom>
        </p:spPr>
        <p:txBody>
          <a:bodyPr vert="horz" lIns="91440" tIns="45720" rIns="91440" bIns="45720" rtlCol="0" anchor="b"/>
          <a:lstStyle>
            <a:lvl1pPr algn="r">
              <a:defRPr sz="1200"/>
            </a:lvl1pPr>
          </a:lstStyle>
          <a:p>
            <a:fld id="{EE228394-616E-4C0A-82A4-38BCDAD2D072}" type="slidenum">
              <a:rPr lang="en-GB" smtClean="0"/>
              <a:t>‹#›</a:t>
            </a:fld>
            <a:endParaRPr lang="en-GB"/>
          </a:p>
        </p:txBody>
      </p:sp>
    </p:spTree>
    <p:extLst>
      <p:ext uri="{BB962C8B-B14F-4D97-AF65-F5344CB8AC3E}">
        <p14:creationId xmlns:p14="http://schemas.microsoft.com/office/powerpoint/2010/main" val="19710065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Good morning, thank you for that</a:t>
            </a:r>
            <a:r>
              <a:rPr lang="en-GB" sz="1200" b="0" i="0" kern="1200" baseline="0" dirty="0" smtClean="0">
                <a:solidFill>
                  <a:schemeClr val="tx1"/>
                </a:solidFill>
                <a:effectLst/>
                <a:latin typeface="+mn-lt"/>
                <a:ea typeface="+mn-ea"/>
                <a:cs typeface="+mn-cs"/>
              </a:rPr>
              <a:t> introduction yes, I have the privilege of sharing with you some findings from my work in teacher education and from my recent masters level study into why teachers quit and what we can do to keep them.</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I will be covering</a:t>
            </a:r>
          </a:p>
          <a:p>
            <a:endParaRPr lang="en-GB" sz="1200" b="0" i="0" kern="1200" dirty="0" smtClean="0">
              <a:solidFill>
                <a:schemeClr val="tx1"/>
              </a:solidFill>
              <a:effectLst/>
              <a:latin typeface="+mn-lt"/>
              <a:ea typeface="+mn-ea"/>
              <a:cs typeface="+mn-cs"/>
            </a:endParaRPr>
          </a:p>
          <a:p>
            <a:r>
              <a:rPr lang="en-GB" sz="1200" kern="1200" dirty="0" smtClean="0">
                <a:solidFill>
                  <a:schemeClr val="tx1"/>
                </a:solidFill>
                <a:latin typeface="+mn-lt"/>
                <a:ea typeface="+mn-ea"/>
                <a:cs typeface="+mn-cs"/>
              </a:rPr>
              <a:t>- what recent studies tell us about teacher retention</a:t>
            </a:r>
          </a:p>
          <a:p>
            <a:r>
              <a:rPr lang="en-GB" sz="1200" kern="1200" dirty="0" smtClean="0">
                <a:solidFill>
                  <a:schemeClr val="tx1"/>
                </a:solidFill>
                <a:latin typeface="+mn-lt"/>
                <a:ea typeface="+mn-ea"/>
                <a:cs typeface="+mn-cs"/>
              </a:rPr>
              <a:t>- who the teachers are who are at most risk of leaving in the next 2 years</a:t>
            </a:r>
          </a:p>
          <a:p>
            <a:pPr marL="171450" indent="-171450">
              <a:buFontTx/>
              <a:buChar char="-"/>
            </a:pPr>
            <a:r>
              <a:rPr lang="en-GB" sz="1200" kern="1200" dirty="0" smtClean="0">
                <a:solidFill>
                  <a:schemeClr val="tx1"/>
                </a:solidFill>
                <a:latin typeface="+mn-lt"/>
                <a:ea typeface="+mn-ea"/>
                <a:cs typeface="+mn-cs"/>
              </a:rPr>
              <a:t>Some actions which could be taken to address retention issues</a:t>
            </a:r>
          </a:p>
          <a:p>
            <a:pPr marL="171450" indent="-171450">
              <a:buFontTx/>
              <a:buChar char="-"/>
            </a:pPr>
            <a:endParaRPr lang="en-GB" sz="1200" kern="1200" dirty="0" smtClean="0">
              <a:solidFill>
                <a:schemeClr val="tx1"/>
              </a:solidFill>
              <a:latin typeface="+mn-lt"/>
              <a:ea typeface="+mn-ea"/>
              <a:cs typeface="+mn-cs"/>
            </a:endParaRPr>
          </a:p>
          <a:p>
            <a:pPr marL="171450" indent="-171450">
              <a:buFontTx/>
              <a:buChar char="-"/>
            </a:pPr>
            <a:r>
              <a:rPr lang="en-GB" sz="1200" kern="1200" dirty="0" smtClean="0">
                <a:solidFill>
                  <a:schemeClr val="tx1"/>
                </a:solidFill>
                <a:latin typeface="+mn-lt"/>
                <a:ea typeface="+mn-ea"/>
                <a:cs typeface="+mn-cs"/>
              </a:rPr>
              <a:t>Fortunately over</a:t>
            </a:r>
            <a:r>
              <a:rPr lang="en-GB" sz="1200" kern="1200" baseline="0" dirty="0" smtClean="0">
                <a:solidFill>
                  <a:schemeClr val="tx1"/>
                </a:solidFill>
                <a:latin typeface="+mn-lt"/>
                <a:ea typeface="+mn-ea"/>
                <a:cs typeface="+mn-cs"/>
              </a:rPr>
              <a:t> the last 4 months I have had the opportunity to share these findings with a number of audiences, through the Research associations and also in Parliament, at the APPG for the teaching profession, at Teach Meets and in my work as a teacher educator in the Warwick and Schools Partnership.</a:t>
            </a:r>
          </a:p>
          <a:p>
            <a:pPr marL="171450" indent="-171450">
              <a:buFontTx/>
              <a:buChar char="-"/>
            </a:pPr>
            <a:endParaRPr lang="en-GB" sz="1200" kern="1200" baseline="0" dirty="0" smtClean="0">
              <a:solidFill>
                <a:schemeClr val="tx1"/>
              </a:solidFill>
              <a:latin typeface="+mn-lt"/>
              <a:ea typeface="+mn-ea"/>
              <a:cs typeface="+mn-cs"/>
            </a:endParaRPr>
          </a:p>
          <a:p>
            <a:pPr marL="171450" indent="-171450">
              <a:buFontTx/>
              <a:buChar char="-"/>
            </a:pPr>
            <a:r>
              <a:rPr lang="en-GB" sz="1200" kern="1200" baseline="0" dirty="0" smtClean="0">
                <a:solidFill>
                  <a:schemeClr val="tx1"/>
                </a:solidFill>
                <a:latin typeface="+mn-lt"/>
                <a:ea typeface="+mn-ea"/>
                <a:cs typeface="+mn-cs"/>
              </a:rPr>
              <a:t>You will notice that I affiliate strongly with the teaching profession. I was a secondary teacher for 21 years and had a very enjoyable and productive 8 years as governor and then chair of governors in a junior school. I don’t present these thoughts to you as a list of jobs for you to do, but rather considerations for us all within the teaching profession to be aware of and to work on.</a:t>
            </a:r>
          </a:p>
          <a:p>
            <a:pPr marL="171450" indent="-171450">
              <a:buFontTx/>
              <a:buChar char="-"/>
            </a:pPr>
            <a:endParaRPr lang="en-GB" sz="1200" kern="1200" baseline="0" dirty="0" smtClean="0">
              <a:solidFill>
                <a:schemeClr val="tx1"/>
              </a:solidFill>
              <a:latin typeface="+mn-lt"/>
              <a:ea typeface="+mn-ea"/>
              <a:cs typeface="+mn-cs"/>
            </a:endParaRPr>
          </a:p>
          <a:p>
            <a:pPr marL="171450" indent="-171450">
              <a:buFontTx/>
              <a:buChar char="-"/>
            </a:pPr>
            <a:r>
              <a:rPr lang="en-GB" sz="1200" kern="1200" baseline="0" dirty="0" smtClean="0">
                <a:solidFill>
                  <a:schemeClr val="tx1"/>
                </a:solidFill>
                <a:latin typeface="+mn-lt"/>
                <a:ea typeface="+mn-ea"/>
                <a:cs typeface="+mn-cs"/>
              </a:rPr>
              <a:t>So, why should we address issues to do with retention?</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a:t>
            </a:fld>
            <a:endParaRPr lang="en-GB"/>
          </a:p>
        </p:txBody>
      </p:sp>
    </p:spTree>
    <p:extLst>
      <p:ext uri="{BB962C8B-B14F-4D97-AF65-F5344CB8AC3E}">
        <p14:creationId xmlns:p14="http://schemas.microsoft.com/office/powerpoint/2010/main" val="626594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 see there are many responses here- to break them down a bit here are the most important ones</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10</a:t>
            </a:fld>
            <a:endParaRPr lang="en-GB"/>
          </a:p>
        </p:txBody>
      </p:sp>
    </p:spTree>
    <p:extLst>
      <p:ext uri="{BB962C8B-B14F-4D97-AF65-F5344CB8AC3E}">
        <p14:creationId xmlns:p14="http://schemas.microsoft.com/office/powerpoint/2010/main" val="1326303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common with all teachers acros</a:t>
            </a:r>
            <a:r>
              <a:rPr lang="en-GB" baseline="0" dirty="0" smtClean="0"/>
              <a:t>s primary and secondary, praise and recognition was the most sought-after factor</a:t>
            </a:r>
          </a:p>
          <a:p>
            <a:endParaRPr lang="en-GB" baseline="0" dirty="0" smtClean="0"/>
          </a:p>
          <a:p>
            <a:r>
              <a:rPr lang="en-GB" baseline="0" dirty="0" smtClean="0"/>
              <a:t>Increasingly, pay is becoming an important issue (particularly feeding into shortages in London and the South East)</a:t>
            </a:r>
          </a:p>
          <a:p>
            <a:r>
              <a:rPr lang="en-GB" baseline="0" dirty="0" smtClean="0"/>
              <a:t>Flexible working is a common theme, as are pupil behaviour and teacher consultation or sense of agency. </a:t>
            </a:r>
            <a:endParaRPr lang="en-GB" dirty="0" smtClean="0"/>
          </a:p>
          <a:p>
            <a:endParaRPr lang="en-GB" dirty="0" smtClean="0"/>
          </a:p>
          <a:p>
            <a:r>
              <a:rPr lang="en-GB" dirty="0" smtClean="0"/>
              <a:t>And as a whole</a:t>
            </a:r>
            <a:r>
              <a:rPr lang="en-GB" baseline="0" dirty="0" smtClean="0"/>
              <a:t> those things they would like to see changed are here:</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11</a:t>
            </a:fld>
            <a:endParaRPr lang="en-GB"/>
          </a:p>
        </p:txBody>
      </p:sp>
    </p:spTree>
    <p:extLst>
      <p:ext uri="{BB962C8B-B14F-4D97-AF65-F5344CB8AC3E}">
        <p14:creationId xmlns:p14="http://schemas.microsoft.com/office/powerpoint/2010/main" val="1326303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if these actions were taken, how much longer do teachers</a:t>
            </a:r>
            <a:r>
              <a:rPr lang="en-GB" baseline="0" dirty="0" smtClean="0"/>
              <a:t> think they would stay?</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12</a:t>
            </a:fld>
            <a:endParaRPr lang="en-GB"/>
          </a:p>
        </p:txBody>
      </p:sp>
    </p:spTree>
    <p:extLst>
      <p:ext uri="{BB962C8B-B14F-4D97-AF65-F5344CB8AC3E}">
        <p14:creationId xmlns:p14="http://schemas.microsoft.com/office/powerpoint/2010/main" val="1326303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29 % would stay 1 or 2 more years</a:t>
            </a:r>
            <a:br>
              <a:rPr lang="en-GB" dirty="0" smtClean="0"/>
            </a:br>
            <a:r>
              <a:rPr lang="en-GB" dirty="0" smtClean="0"/>
              <a:t>71 % would stay 5 years or more</a:t>
            </a:r>
          </a:p>
          <a:p>
            <a:endParaRPr lang="en-GB" baseline="0" dirty="0" smtClean="0"/>
          </a:p>
          <a:p>
            <a:r>
              <a:rPr lang="en-GB" baseline="0" dirty="0" smtClean="0"/>
              <a:t>This in turn would impact upon school effectiveness as studies have highlighted both:</a:t>
            </a:r>
          </a:p>
          <a:p>
            <a:pPr marL="171450" indent="-171450">
              <a:buFont typeface="Arial" panose="020B0604020202020204" pitchFamily="34" charset="0"/>
              <a:buChar char="•"/>
            </a:pPr>
            <a:r>
              <a:rPr lang="en-GB" baseline="0" dirty="0" smtClean="0"/>
              <a:t>The relationship between staff turnover and lower pupil performance</a:t>
            </a:r>
          </a:p>
          <a:p>
            <a:pPr marL="171450" indent="-171450">
              <a:buFont typeface="Arial" panose="020B0604020202020204" pitchFamily="34" charset="0"/>
              <a:buChar char="•"/>
            </a:pPr>
            <a:r>
              <a:rPr lang="en-GB" baseline="0" dirty="0" smtClean="0"/>
              <a:t>The effectiveness of teachers is maximised after 5 to 8 years in the profession</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Of course, the other side of the coin is the </a:t>
            </a:r>
            <a:r>
              <a:rPr lang="en-GB" baseline="0" dirty="0" err="1" smtClean="0"/>
              <a:t>recruitement</a:t>
            </a:r>
            <a:r>
              <a:rPr lang="en-GB" baseline="0" dirty="0" smtClean="0"/>
              <a:t> and retention of quality NQTs so let me talk you through a scenario</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fld id="{EE228394-616E-4C0A-82A4-38BCDAD2D072}" type="slidenum">
              <a:rPr lang="en-GB" smtClean="0"/>
              <a:t>13</a:t>
            </a:fld>
            <a:endParaRPr lang="en-GB"/>
          </a:p>
        </p:txBody>
      </p:sp>
    </p:spTree>
    <p:extLst>
      <p:ext uri="{BB962C8B-B14F-4D97-AF65-F5344CB8AC3E}">
        <p14:creationId xmlns:p14="http://schemas.microsoft.com/office/powerpoint/2010/main" val="3912737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Picture the scene: West Ham needs</a:t>
            </a:r>
            <a:r>
              <a:rPr lang="en-GB" baseline="0" dirty="0" smtClean="0"/>
              <a:t> a new striker (hard to imagine, I know…) because they want to do better than their 11</a:t>
            </a:r>
            <a:r>
              <a:rPr lang="en-GB" baseline="30000" dirty="0" smtClean="0"/>
              <a:t>th</a:t>
            </a:r>
            <a:r>
              <a:rPr lang="en-GB" baseline="0" dirty="0" smtClean="0"/>
              <a:t> place performance last season</a:t>
            </a:r>
          </a:p>
          <a:p>
            <a:endParaRPr lang="en-GB" baseline="0" dirty="0" smtClean="0"/>
          </a:p>
          <a:p>
            <a:r>
              <a:rPr lang="en-GB" baseline="0" dirty="0" smtClean="0"/>
              <a:t>So that’s OK, they have an academy scheme and young players are being trained there all the time</a:t>
            </a:r>
          </a:p>
          <a:p>
            <a:endParaRPr lang="en-GB" baseline="0" dirty="0" smtClean="0"/>
          </a:p>
          <a:p>
            <a:r>
              <a:rPr lang="en-GB" baseline="0" dirty="0" smtClean="0"/>
              <a:t>-so they go to the academy and watch some players and choose one or maybe even two</a:t>
            </a:r>
          </a:p>
          <a:p>
            <a:r>
              <a:rPr lang="en-GB" baseline="0" dirty="0" smtClean="0"/>
              <a:t>-(maybe they give him a trial on the training ground with the full team)</a:t>
            </a:r>
          </a:p>
          <a:p>
            <a:endParaRPr lang="en-GB" baseline="0" dirty="0" smtClean="0"/>
          </a:p>
          <a:p>
            <a:r>
              <a:rPr lang="en-GB" baseline="0" dirty="0" smtClean="0"/>
              <a:t>Is this the striker they need to secure the position they want to be in at the end of the season?</a:t>
            </a:r>
          </a:p>
          <a:p>
            <a:pPr marL="171450" indent="-171450">
              <a:buFontTx/>
              <a:buChar char="-"/>
            </a:pPr>
            <a:r>
              <a:rPr lang="en-GB" baseline="0" dirty="0" smtClean="0"/>
              <a:t>What might he need?</a:t>
            </a:r>
          </a:p>
          <a:p>
            <a:pPr marL="171450" indent="-171450">
              <a:buFontTx/>
              <a:buChar char="-"/>
            </a:pPr>
            <a:r>
              <a:rPr lang="en-GB" baseline="0" dirty="0" smtClean="0"/>
              <a:t>When will he be at his most effective?</a:t>
            </a:r>
          </a:p>
          <a:p>
            <a:pPr marL="171450" indent="-171450">
              <a:buFontTx/>
              <a:buChar char="-"/>
            </a:pPr>
            <a:endParaRPr lang="en-GB" baseline="0" dirty="0" smtClean="0"/>
          </a:p>
          <a:p>
            <a:pPr marL="171450" indent="-171450">
              <a:buFontTx/>
              <a:buChar char="-"/>
            </a:pPr>
            <a:r>
              <a:rPr lang="en-GB" baseline="0" dirty="0" smtClean="0"/>
              <a:t>Might need to do trials in a variety of situations</a:t>
            </a:r>
          </a:p>
          <a:p>
            <a:pPr marL="171450" indent="-171450">
              <a:buFontTx/>
              <a:buChar char="-"/>
            </a:pPr>
            <a:r>
              <a:rPr lang="en-GB" baseline="0" dirty="0" smtClean="0"/>
              <a:t>Might be great at set pieces but need lots of game-play practice</a:t>
            </a:r>
          </a:p>
          <a:p>
            <a:pPr marL="171450" indent="-171450">
              <a:buFontTx/>
              <a:buChar char="-"/>
            </a:pPr>
            <a:r>
              <a:rPr lang="en-GB" baseline="0" dirty="0" smtClean="0"/>
              <a:t>Might need a phased introduction </a:t>
            </a:r>
          </a:p>
          <a:p>
            <a:pPr marL="171450" indent="-171450">
              <a:buFontTx/>
              <a:buChar char="-"/>
            </a:pPr>
            <a:r>
              <a:rPr lang="en-GB" baseline="0" dirty="0" smtClean="0"/>
              <a:t>Psychological or medical support (always on hand)</a:t>
            </a:r>
          </a:p>
          <a:p>
            <a:pPr marL="171450" indent="-171450">
              <a:buFontTx/>
              <a:buChar char="-"/>
            </a:pPr>
            <a:endParaRPr lang="en-GB" baseline="0" dirty="0" smtClean="0"/>
          </a:p>
          <a:p>
            <a:pPr marL="171450" indent="-171450">
              <a:buFontTx/>
              <a:buChar char="-"/>
            </a:pPr>
            <a:r>
              <a:rPr lang="en-GB" baseline="0" dirty="0" smtClean="0"/>
              <a:t>And there are a few other ways you could recruit quality into your squad as well. </a:t>
            </a:r>
          </a:p>
          <a:p>
            <a:pPr marL="0" indent="0">
              <a:buFontTx/>
              <a:buNone/>
            </a:pPr>
            <a:r>
              <a:rPr lang="en-GB" baseline="0" dirty="0" smtClean="0"/>
              <a:t>I’m sure you have tried most of these, but it’s worth having another look at how to recruit returners to the profession</a:t>
            </a:r>
          </a:p>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14</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Returners to teaching can be a very valuable asset –</a:t>
            </a:r>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31% of entrants</a:t>
            </a:r>
            <a:r>
              <a:rPr lang="en-GB" baseline="0" dirty="0" smtClean="0"/>
              <a:t> to schools are returners, often returning after a career break.</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a:t>
            </a:r>
            <a:r>
              <a:rPr lang="en-GB" baseline="0" dirty="0" err="1" smtClean="0"/>
              <a:t>DfE</a:t>
            </a:r>
            <a:r>
              <a:rPr lang="en-GB" baseline="0" dirty="0" smtClean="0"/>
              <a:t> website on returning to teaching has c</a:t>
            </a:r>
            <a:r>
              <a:rPr lang="en-GB" dirty="0" smtClean="0"/>
              <a:t>ase studies of how returning to teaching has been very successful for the schools and the individuals (</a:t>
            </a:r>
            <a:r>
              <a:rPr lang="en-GB" dirty="0" err="1" smtClean="0"/>
              <a:t>DfE</a:t>
            </a:r>
            <a:r>
              <a:rPr lang="en-GB" dirty="0" smtClean="0"/>
              <a:t> pilot) and this pilot is continuing</a:t>
            </a:r>
            <a:r>
              <a:rPr lang="en-GB" baseline="0" dirty="0" smtClean="0"/>
              <a:t> in the NW and SE of England this year so there will soon be further findings and expansion of this initiative.</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Schools encouraged (financially) to recruit a returner</a:t>
            </a: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Schools encouraged (even more, financially) to recruit that returner to a part time post</a:t>
            </a:r>
          </a:p>
          <a:p>
            <a:pPr marL="171450" marR="0" lvl="1" indent="-171450" algn="l" defTabSz="914400" rtl="0" eaLnBrk="1" fontAlgn="auto" latinLnBrk="0" hangingPunct="1">
              <a:lnSpc>
                <a:spcPct val="100000"/>
              </a:lnSpc>
              <a:spcBef>
                <a:spcPts val="0"/>
              </a:spcBef>
              <a:spcAft>
                <a:spcPts val="0"/>
              </a:spcAft>
              <a:buClrTx/>
              <a:buSzTx/>
              <a:buFontTx/>
              <a:buChar char="-"/>
              <a:tabLst/>
              <a:defRPr/>
            </a:pPr>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baseline="0" dirty="0" smtClean="0"/>
              <a:t>Returners require support and guidance to help them to settle – why not invest in them as if they were an NQT, considering their training needs, outside commitments, areas of capacity and aspirations?  </a:t>
            </a:r>
          </a:p>
          <a:p>
            <a:pPr marL="171450" marR="0" lvl="1" indent="-171450" algn="l" defTabSz="914400" rtl="0" eaLnBrk="1" fontAlgn="auto" latinLnBrk="0" hangingPunct="1">
              <a:lnSpc>
                <a:spcPct val="100000"/>
              </a:lnSpc>
              <a:spcBef>
                <a:spcPts val="0"/>
              </a:spcBef>
              <a:spcAft>
                <a:spcPts val="0"/>
              </a:spcAft>
              <a:buClrTx/>
              <a:buSzTx/>
              <a:buFontTx/>
              <a:buChar char="-"/>
              <a:tabLst/>
              <a:defRPr/>
            </a:pPr>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Here</a:t>
            </a:r>
            <a:r>
              <a:rPr lang="en-GB" baseline="0" dirty="0" smtClean="0"/>
              <a:t> we can learn a little about what Male calls “pedagogical leadership”</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15</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Pedagogical</a:t>
            </a:r>
            <a:r>
              <a:rPr lang="en-GB" baseline="0" dirty="0" smtClean="0"/>
              <a:t> leadership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baseline="0" dirty="0" smtClean="0"/>
              <a:t>This method of leadership recognises that career decisions can’t be separated from the personal biography of the individual and links “core identity with positive professional identity”</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baseline="0" dirty="0" smtClean="0"/>
              <a:t>Understands the context of the team members, their background, aspirations and limitations. Leads according to this understanding </a:t>
            </a:r>
            <a:endParaRPr lang="en-GB" dirty="0" smtClean="0"/>
          </a:p>
        </p:txBody>
      </p:sp>
      <p:sp>
        <p:nvSpPr>
          <p:cNvPr id="4" name="Slide Number Placeholder 3"/>
          <p:cNvSpPr>
            <a:spLocks noGrp="1"/>
          </p:cNvSpPr>
          <p:nvPr>
            <p:ph type="sldNum" sz="quarter" idx="10"/>
          </p:nvPr>
        </p:nvSpPr>
        <p:spPr/>
        <p:txBody>
          <a:bodyPr/>
          <a:lstStyle/>
          <a:p>
            <a:fld id="{EE228394-616E-4C0A-82A4-38BCDAD2D072}" type="slidenum">
              <a:rPr lang="en-GB" smtClean="0"/>
              <a:t>16</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Recognise the seasons</a:t>
            </a:r>
          </a:p>
          <a:p>
            <a:r>
              <a:rPr lang="en-GB" dirty="0" smtClean="0"/>
              <a:t>Menzies identifies “practitioners,</a:t>
            </a:r>
            <a:r>
              <a:rPr lang="en-GB" baseline="0" dirty="0" smtClean="0"/>
              <a:t> rationalists, idealists and moderates” – people flex between different types – see Why Teach? For more information</a:t>
            </a:r>
          </a:p>
          <a:p>
            <a:r>
              <a:rPr lang="en-GB" baseline="0" dirty="0" smtClean="0"/>
              <a:t>Resilient Teachers, Resilient Schools, Day and </a:t>
            </a:r>
            <a:r>
              <a:rPr lang="en-GB" baseline="0" dirty="0" err="1" smtClean="0"/>
              <a:t>Gu</a:t>
            </a:r>
            <a:r>
              <a:rPr lang="en-GB" baseline="0" dirty="0" smtClean="0"/>
              <a:t> 2014</a:t>
            </a:r>
            <a:endParaRPr lang="en-GB" dirty="0"/>
          </a:p>
        </p:txBody>
      </p:sp>
      <p:sp>
        <p:nvSpPr>
          <p:cNvPr id="4" name="Slide Number Placeholder 3"/>
          <p:cNvSpPr>
            <a:spLocks noGrp="1"/>
          </p:cNvSpPr>
          <p:nvPr>
            <p:ph type="sldNum" sz="quarter" idx="10"/>
          </p:nvPr>
        </p:nvSpPr>
        <p:spPr/>
        <p:txBody>
          <a:bodyPr/>
          <a:lstStyle/>
          <a:p>
            <a:fld id="{DF8D2504-8F15-43B5-BB01-CB1B35C11BBC}" type="slidenum">
              <a:rPr lang="en-GB" smtClean="0"/>
              <a:t>29</a:t>
            </a:fld>
            <a:endParaRPr lang="en-GB"/>
          </a:p>
        </p:txBody>
      </p:sp>
    </p:spTree>
    <p:extLst>
      <p:ext uri="{BB962C8B-B14F-4D97-AF65-F5344CB8AC3E}">
        <p14:creationId xmlns:p14="http://schemas.microsoft.com/office/powerpoint/2010/main" val="3224309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Key messages</a:t>
            </a:r>
            <a:r>
              <a:rPr lang="en-GB" baseline="0" dirty="0" smtClean="0"/>
              <a:t> for school leaders out of all of this are: </a:t>
            </a:r>
          </a:p>
          <a:p>
            <a:endParaRPr lang="en-GB" baseline="0" dirty="0" smtClean="0"/>
          </a:p>
          <a:p>
            <a:r>
              <a:rPr lang="en-GB" baseline="0" dirty="0" smtClean="0"/>
              <a:t>Responsive schools are redeploying some staff - recycle</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30</a:t>
            </a:fld>
            <a:endParaRPr lang="en-GB"/>
          </a:p>
        </p:txBody>
      </p:sp>
    </p:spTree>
    <p:extLst>
      <p:ext uri="{BB962C8B-B14F-4D97-AF65-F5344CB8AC3E}">
        <p14:creationId xmlns:p14="http://schemas.microsoft.com/office/powerpoint/2010/main" val="2026145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Consider </a:t>
            </a:r>
            <a:r>
              <a:rPr lang="en-GB" b="1" dirty="0" smtClean="0"/>
              <a:t>recycling</a:t>
            </a:r>
          </a:p>
        </p:txBody>
      </p:sp>
      <p:sp>
        <p:nvSpPr>
          <p:cNvPr id="4" name="Slide Number Placeholder 3"/>
          <p:cNvSpPr>
            <a:spLocks noGrp="1"/>
          </p:cNvSpPr>
          <p:nvPr>
            <p:ph type="sldNum" sz="quarter" idx="10"/>
          </p:nvPr>
        </p:nvSpPr>
        <p:spPr/>
        <p:txBody>
          <a:bodyPr/>
          <a:lstStyle/>
          <a:p>
            <a:fld id="{EE228394-616E-4C0A-82A4-38BCDAD2D072}" type="slidenum">
              <a:rPr lang="en-GB" smtClean="0"/>
              <a:t>31</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Recap and any questions</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2</a:t>
            </a:fld>
            <a:endParaRPr lang="en-GB"/>
          </a:p>
        </p:txBody>
      </p:sp>
    </p:spTree>
    <p:extLst>
      <p:ext uri="{BB962C8B-B14F-4D97-AF65-F5344CB8AC3E}">
        <p14:creationId xmlns:p14="http://schemas.microsoft.com/office/powerpoint/2010/main" val="523031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Full timer who needs work/life balance flexibilities due to increased carin</a:t>
            </a:r>
            <a:r>
              <a:rPr lang="en-GB" baseline="0" dirty="0" smtClean="0"/>
              <a:t>g responsibilities</a:t>
            </a:r>
          </a:p>
          <a:p>
            <a:endParaRPr lang="en-GB" baseline="0" dirty="0" smtClean="0"/>
          </a:p>
          <a:p>
            <a:r>
              <a:rPr lang="en-GB" dirty="0" smtClean="0"/>
              <a:t>Consider </a:t>
            </a:r>
            <a:r>
              <a:rPr lang="en-GB" b="1" dirty="0" smtClean="0"/>
              <a:t>recycling</a:t>
            </a:r>
          </a:p>
          <a:p>
            <a:pPr lvl="1"/>
            <a:r>
              <a:rPr lang="en-GB" dirty="0" smtClean="0"/>
              <a:t>A </a:t>
            </a:r>
            <a:r>
              <a:rPr lang="en-GB" b="1" dirty="0" smtClean="0"/>
              <a:t>full time teacher </a:t>
            </a:r>
            <a:r>
              <a:rPr lang="en-GB" dirty="0" smtClean="0"/>
              <a:t>who is wanting to quit (a recent study showed that half of those facing quitting in the next 2 years are women, aged 30-39) into </a:t>
            </a:r>
            <a:r>
              <a:rPr lang="en-GB" b="1" dirty="0" smtClean="0"/>
              <a:t>a part time </a:t>
            </a:r>
            <a:r>
              <a:rPr lang="en-GB" dirty="0" smtClean="0"/>
              <a:t>teacher</a:t>
            </a:r>
          </a:p>
          <a:p>
            <a:pPr lvl="1"/>
            <a:r>
              <a:rPr lang="en-GB" dirty="0" smtClean="0"/>
              <a:t>The same study</a:t>
            </a:r>
            <a:r>
              <a:rPr lang="en-GB" baseline="0" dirty="0" smtClean="0"/>
              <a:t> found that the factor those who wanted to quit wanted to change (apart from workload and disillusionment, was flexible working)</a:t>
            </a:r>
          </a:p>
          <a:p>
            <a:pPr lvl="1"/>
            <a:r>
              <a:rPr lang="en-GB" baseline="0" dirty="0" smtClean="0"/>
              <a:t>And 87% of these also said that, if this was available they could envisage staying in teaching for a further 2 years or more. 33% said over 7 years!</a:t>
            </a:r>
            <a:endParaRPr lang="en-GB" dirty="0" smtClean="0"/>
          </a:p>
          <a:p>
            <a:endParaRPr lang="en-GB" baseline="0" dirty="0" smtClean="0"/>
          </a:p>
          <a:p>
            <a:r>
              <a:rPr lang="en-GB" baseline="0" dirty="0" smtClean="0"/>
              <a:t>Or </a:t>
            </a:r>
          </a:p>
          <a:p>
            <a:r>
              <a:rPr lang="en-GB" baseline="0" dirty="0" smtClean="0"/>
              <a:t>Tired teachers, </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32</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r>
              <a:rPr lang="en-GB" baseline="0" dirty="0" smtClean="0"/>
              <a:t>Tired teachers, identified by Laura </a:t>
            </a:r>
            <a:r>
              <a:rPr lang="en-GB" baseline="0" dirty="0" err="1" smtClean="0"/>
              <a:t>McInerny</a:t>
            </a:r>
            <a:r>
              <a:rPr lang="en-GB" baseline="0" dirty="0" smtClean="0"/>
              <a:t> (Schools Week in 2016)</a:t>
            </a:r>
          </a:p>
          <a:p>
            <a:r>
              <a:rPr lang="en-GB" baseline="0" dirty="0" smtClean="0"/>
              <a:t>	having held a number of consecutive temporary contracts </a:t>
            </a:r>
          </a:p>
          <a:p>
            <a:r>
              <a:rPr lang="en-GB" baseline="0" dirty="0" smtClean="0"/>
              <a:t>	maybe mid 40s/early 50s and therefore relatively expensive to employ</a:t>
            </a:r>
          </a:p>
          <a:p>
            <a:r>
              <a:rPr lang="en-GB" baseline="0" dirty="0" smtClean="0"/>
              <a:t>	not invested in by any of the schools</a:t>
            </a:r>
          </a:p>
          <a:p>
            <a:r>
              <a:rPr lang="en-GB" baseline="0" dirty="0" smtClean="0"/>
              <a:t>	little access to CPD given by schools</a:t>
            </a:r>
          </a:p>
          <a:p>
            <a:r>
              <a:rPr lang="en-GB" baseline="0" dirty="0" smtClean="0"/>
              <a:t>	maybe a range of specialisms gained over the years </a:t>
            </a:r>
          </a:p>
          <a:p>
            <a:r>
              <a:rPr lang="en-GB" baseline="0" dirty="0" smtClean="0"/>
              <a:t>	never quite able to gain that permanent job offer</a:t>
            </a:r>
          </a:p>
          <a:p>
            <a:r>
              <a:rPr lang="en-GB" baseline="0" dirty="0" smtClean="0"/>
              <a:t>	highly committed to the profession</a:t>
            </a:r>
          </a:p>
          <a:p>
            <a:r>
              <a:rPr lang="en-GB" baseline="0" dirty="0" smtClean="0"/>
              <a:t>	range of experiences to bring to your school</a:t>
            </a:r>
          </a:p>
          <a:p>
            <a:endParaRPr lang="en-GB" baseline="0" dirty="0" smtClean="0"/>
          </a:p>
          <a:p>
            <a:r>
              <a:rPr lang="en-GB" baseline="0" dirty="0" smtClean="0"/>
              <a:t>Consider also retraining to retain… try to find the unrealised potential</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33</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What % of teachers said they had been trained for a new role they had been asked to undertake in school?</a:t>
            </a:r>
          </a:p>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34</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What % of teachers said they had been trained for a new role they had been asked to undertake in school?</a:t>
            </a:r>
          </a:p>
          <a:p>
            <a:endParaRPr lang="en-GB" dirty="0" smtClean="0"/>
          </a:p>
          <a:p>
            <a:r>
              <a:rPr lang="en-GB" dirty="0" smtClean="0"/>
              <a:t>And, returning to what the majority</a:t>
            </a:r>
            <a:r>
              <a:rPr lang="en-GB" baseline="0" dirty="0" smtClean="0"/>
              <a:t> of survey respondents said they would most like in their school lives – praise and recognition</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35</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36</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dirty="0" smtClean="0"/>
              <a:t>As we saw earlier, teachers who had quit and those who were considering it in the next two years said that the thing that would most encourage them to stay is receiving praise and recognition</a:t>
            </a:r>
          </a:p>
          <a:p>
            <a:pPr lvl="1"/>
            <a:endParaRPr lang="en-GB" dirty="0" smtClean="0"/>
          </a:p>
          <a:p>
            <a:pPr lvl="1"/>
            <a:r>
              <a:rPr lang="en-GB" dirty="0" smtClean="0"/>
              <a:t>Authentic, genuine recognition (not necessarily pay or chocolate!)</a:t>
            </a:r>
          </a:p>
          <a:p>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37</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r>
              <a:rPr lang="en-GB" baseline="0" dirty="0" smtClean="0"/>
              <a:t>Any questions?</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39</a:t>
            </a:fld>
            <a:endParaRPr lang="en-GB"/>
          </a:p>
        </p:txBody>
      </p:sp>
    </p:spTree>
    <p:extLst>
      <p:ext uri="{BB962C8B-B14F-4D97-AF65-F5344CB8AC3E}">
        <p14:creationId xmlns:p14="http://schemas.microsoft.com/office/powerpoint/2010/main" val="2074749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Recap and any questions</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40</a:t>
            </a:fld>
            <a:endParaRPr lang="en-GB"/>
          </a:p>
        </p:txBody>
      </p:sp>
    </p:spTree>
    <p:extLst>
      <p:ext uri="{BB962C8B-B14F-4D97-AF65-F5344CB8AC3E}">
        <p14:creationId xmlns:p14="http://schemas.microsoft.com/office/powerpoint/2010/main" val="504022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Addressing teacher retention</a:t>
            </a:r>
            <a:r>
              <a:rPr lang="en-GB" baseline="0" dirty="0" smtClean="0"/>
              <a:t> issues is important – if retention were better the need for recruitment would not be so extreme each year. </a:t>
            </a:r>
          </a:p>
          <a:p>
            <a:r>
              <a:rPr lang="en-GB" baseline="0" dirty="0" smtClean="0"/>
              <a:t>The </a:t>
            </a:r>
            <a:r>
              <a:rPr lang="en-GB" baseline="0" dirty="0" err="1" smtClean="0"/>
              <a:t>DfE</a:t>
            </a:r>
            <a:r>
              <a:rPr lang="en-GB" baseline="0" dirty="0" smtClean="0"/>
              <a:t> is concerned with attracting new entrants into the profession, and whilst there is much debate on the way in which the Teacher Supply Number is reached, usually the sector comes close to recruiting the number of teachers into one of the (alleged) 27 training routes. Though it has fallen short in real terms for the last 4 years (mainly in some hard to recruit secondary subjects).</a:t>
            </a:r>
          </a:p>
          <a:p>
            <a:endParaRPr lang="en-GB" baseline="0" dirty="0" smtClean="0"/>
          </a:p>
          <a:p>
            <a:r>
              <a:rPr lang="en-GB" baseline="0" dirty="0" smtClean="0"/>
              <a:t>However, with the reduction in primary bursary, we are likely to see challenges in primary recruitment also.</a:t>
            </a:r>
          </a:p>
          <a:p>
            <a:endParaRPr lang="en-GB" baseline="0" dirty="0" smtClean="0"/>
          </a:p>
          <a:p>
            <a:r>
              <a:rPr lang="en-GB" baseline="0" dirty="0" smtClean="0"/>
              <a:t>We know that pressures this year are seeing this year’s applicants fall behind those of previous years and those required to fill all the vacancies this year. In particular there is a noted drop in the number of 22 year olds applying for courses, which may be a result of </a:t>
            </a:r>
          </a:p>
          <a:p>
            <a:pPr marL="171450" indent="-171450">
              <a:buFont typeface="Arial" panose="020B0604020202020204" pitchFamily="34" charset="0"/>
              <a:buChar char="•"/>
            </a:pPr>
            <a:r>
              <a:rPr lang="en-GB" baseline="0" dirty="0" smtClean="0"/>
              <a:t>the tuition fee bill faced by those who already have a hefty amount of student debt </a:t>
            </a:r>
          </a:p>
          <a:p>
            <a:pPr marL="171450" indent="-171450">
              <a:buFont typeface="Arial" panose="020B0604020202020204" pitchFamily="34" charset="0"/>
              <a:buChar char="•"/>
            </a:pPr>
            <a:r>
              <a:rPr lang="en-GB" baseline="0" dirty="0" smtClean="0"/>
              <a:t>More lucrative options outside of teaching (though with our exit from the EU on the horizon this may be stalled in the near future)</a:t>
            </a:r>
          </a:p>
          <a:p>
            <a:pPr marL="171450" indent="-171450">
              <a:buFont typeface="Arial" panose="020B0604020202020204" pitchFamily="34" charset="0"/>
              <a:buChar char="•"/>
            </a:pPr>
            <a:r>
              <a:rPr lang="en-GB" baseline="0" dirty="0" smtClean="0"/>
              <a:t>Fewer young people wanting to enter teaching because they aren’t attracted to it…. </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There is an inherent risk to running a system which has disillusionment, poor morale, pay stagnation and heavy workload as some of its main frustrations – children see their teachers under strain every day and, either tacitly or </a:t>
            </a:r>
            <a:r>
              <a:rPr lang="en-GB" baseline="0" dirty="0" err="1" smtClean="0"/>
              <a:t>explicity</a:t>
            </a:r>
            <a:r>
              <a:rPr lang="en-GB" baseline="0" dirty="0" smtClean="0"/>
              <a:t> decide that the teaching profession is not for them….</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And in some areas these challenges are worse than others.</a:t>
            </a:r>
          </a:p>
          <a:p>
            <a:endParaRPr lang="en-GB" baseline="0" dirty="0" smtClean="0"/>
          </a:p>
        </p:txBody>
      </p:sp>
      <p:sp>
        <p:nvSpPr>
          <p:cNvPr id="4" name="Slide Number Placeholder 3"/>
          <p:cNvSpPr>
            <a:spLocks noGrp="1"/>
          </p:cNvSpPr>
          <p:nvPr>
            <p:ph type="sldNum" sz="quarter" idx="10"/>
          </p:nvPr>
        </p:nvSpPr>
        <p:spPr/>
        <p:txBody>
          <a:bodyPr/>
          <a:lstStyle/>
          <a:p>
            <a:fld id="{EE228394-616E-4C0A-82A4-38BCDAD2D072}" type="slidenum">
              <a:rPr lang="en-GB" smtClean="0"/>
              <a:t>3</a:t>
            </a:fld>
            <a:endParaRPr lang="en-GB"/>
          </a:p>
        </p:txBody>
      </p:sp>
    </p:spTree>
    <p:extLst>
      <p:ext uri="{BB962C8B-B14F-4D97-AF65-F5344CB8AC3E}">
        <p14:creationId xmlns:p14="http://schemas.microsoft.com/office/powerpoint/2010/main" val="3912737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It’s helpful to look at the most recent figures from the school workforce census – </a:t>
            </a:r>
          </a:p>
        </p:txBody>
      </p:sp>
      <p:sp>
        <p:nvSpPr>
          <p:cNvPr id="4" name="Slide Number Placeholder 3"/>
          <p:cNvSpPr>
            <a:spLocks noGrp="1"/>
          </p:cNvSpPr>
          <p:nvPr>
            <p:ph type="sldNum" sz="quarter" idx="10"/>
          </p:nvPr>
        </p:nvSpPr>
        <p:spPr/>
        <p:txBody>
          <a:bodyPr/>
          <a:lstStyle/>
          <a:p>
            <a:fld id="{EE228394-616E-4C0A-82A4-38BCDAD2D072}" type="slidenum">
              <a:rPr lang="en-GB" smtClean="0"/>
              <a:t>4</a:t>
            </a:fld>
            <a:endParaRPr lang="en-GB"/>
          </a:p>
        </p:txBody>
      </p:sp>
    </p:spTree>
    <p:extLst>
      <p:ext uri="{BB962C8B-B14F-4D97-AF65-F5344CB8AC3E}">
        <p14:creationId xmlns:p14="http://schemas.microsoft.com/office/powerpoint/2010/main" val="3912737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showing a 13% dropout rate for NQTs and almost 40% dropout rate in years 1-5 being reported by some. </a:t>
            </a:r>
          </a:p>
          <a:p>
            <a:r>
              <a:rPr lang="en-GB" baseline="0" dirty="0" smtClean="0"/>
              <a:t>Compare with France and Germany where this figure is only 5%</a:t>
            </a:r>
          </a:p>
          <a:p>
            <a:r>
              <a:rPr lang="en-GB" baseline="0" dirty="0" smtClean="0"/>
              <a:t>- Room for further study</a:t>
            </a:r>
          </a:p>
          <a:p>
            <a:endParaRPr lang="en-GB" baseline="0" dirty="0" smtClean="0"/>
          </a:p>
          <a:p>
            <a:r>
              <a:rPr lang="en-GB" baseline="0" dirty="0" smtClean="0"/>
              <a:t>So let’s take a look at what has been learnt from recent studies – in this I am going to refer to my recent research of over 230 teachers, these results coming from the 70 primary colleagues who responded to my survey and interviews</a:t>
            </a:r>
          </a:p>
        </p:txBody>
      </p:sp>
      <p:sp>
        <p:nvSpPr>
          <p:cNvPr id="4" name="Slide Number Placeholder 3"/>
          <p:cNvSpPr>
            <a:spLocks noGrp="1"/>
          </p:cNvSpPr>
          <p:nvPr>
            <p:ph type="sldNum" sz="quarter" idx="10"/>
          </p:nvPr>
        </p:nvSpPr>
        <p:spPr/>
        <p:txBody>
          <a:bodyPr/>
          <a:lstStyle/>
          <a:p>
            <a:fld id="{EE228394-616E-4C0A-82A4-38BCDAD2D072}" type="slidenum">
              <a:rPr lang="en-GB" smtClean="0"/>
              <a:t>5</a:t>
            </a:fld>
            <a:endParaRPr lang="en-GB"/>
          </a:p>
        </p:txBody>
      </p:sp>
    </p:spTree>
    <p:extLst>
      <p:ext uri="{BB962C8B-B14F-4D97-AF65-F5344CB8AC3E}">
        <p14:creationId xmlns:p14="http://schemas.microsoft.com/office/powerpoint/2010/main" val="3912737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endParaRPr lang="en-GB" dirty="0" smtClean="0"/>
          </a:p>
          <a:p>
            <a:endParaRPr lang="en-GB" dirty="0" smtClean="0"/>
          </a:p>
          <a:p>
            <a:r>
              <a:rPr lang="en-GB" dirty="0" smtClean="0"/>
              <a:t>More about</a:t>
            </a:r>
            <a:r>
              <a:rPr lang="en-GB" baseline="0" dirty="0" smtClean="0"/>
              <a:t> these individuals –  firstly, how long have they been in teaching?</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6</a:t>
            </a:fld>
            <a:endParaRPr lang="en-GB"/>
          </a:p>
        </p:txBody>
      </p:sp>
    </p:spTree>
    <p:extLst>
      <p:ext uri="{BB962C8B-B14F-4D97-AF65-F5344CB8AC3E}">
        <p14:creationId xmlns:p14="http://schemas.microsoft.com/office/powerpoint/2010/main" val="1811297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endParaRPr lang="en-GB" dirty="0" smtClean="0"/>
          </a:p>
          <a:p>
            <a:endParaRPr lang="en-GB" dirty="0" smtClean="0"/>
          </a:p>
          <a:p>
            <a:r>
              <a:rPr lang="en-GB" dirty="0" smtClean="0"/>
              <a:t>What age</a:t>
            </a:r>
            <a:r>
              <a:rPr lang="en-GB" baseline="0" dirty="0" smtClean="0"/>
              <a:t> groups do they fit into?</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7</a:t>
            </a:fld>
            <a:endParaRPr lang="en-GB"/>
          </a:p>
        </p:txBody>
      </p:sp>
    </p:spTree>
    <p:extLst>
      <p:ext uri="{BB962C8B-B14F-4D97-AF65-F5344CB8AC3E}">
        <p14:creationId xmlns:p14="http://schemas.microsoft.com/office/powerpoint/2010/main" val="1811297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endParaRPr lang="en-GB" dirty="0" smtClean="0"/>
          </a:p>
          <a:p>
            <a:endParaRPr lang="en-GB" dirty="0" smtClean="0"/>
          </a:p>
          <a:p>
            <a:r>
              <a:rPr lang="en-GB" dirty="0" smtClean="0"/>
              <a:t>… Why do they want to leave?</a:t>
            </a:r>
          </a:p>
          <a:p>
            <a:endParaRPr lang="en-GB" dirty="0" smtClean="0"/>
          </a:p>
          <a:p>
            <a:r>
              <a:rPr lang="en-GB" dirty="0" smtClean="0"/>
              <a:t>What will be the</a:t>
            </a:r>
            <a:r>
              <a:rPr lang="en-GB" baseline="0" dirty="0" smtClean="0"/>
              <a:t> top 3 reasons?</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8</a:t>
            </a:fld>
            <a:endParaRPr lang="en-GB"/>
          </a:p>
        </p:txBody>
      </p:sp>
    </p:spTree>
    <p:extLst>
      <p:ext uri="{BB962C8B-B14F-4D97-AF65-F5344CB8AC3E}">
        <p14:creationId xmlns:p14="http://schemas.microsoft.com/office/powerpoint/2010/main" val="1811297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r>
              <a:rPr lang="en-GB" dirty="0" smtClean="0"/>
              <a:t>And what could be done to keep you?</a:t>
            </a:r>
            <a:endParaRPr lang="en-GB" dirty="0"/>
          </a:p>
        </p:txBody>
      </p:sp>
      <p:sp>
        <p:nvSpPr>
          <p:cNvPr id="4" name="Slide Number Placeholder 3"/>
          <p:cNvSpPr>
            <a:spLocks noGrp="1"/>
          </p:cNvSpPr>
          <p:nvPr>
            <p:ph type="sldNum" sz="quarter" idx="10"/>
          </p:nvPr>
        </p:nvSpPr>
        <p:spPr/>
        <p:txBody>
          <a:bodyPr/>
          <a:lstStyle/>
          <a:p>
            <a:fld id="{EE228394-616E-4C0A-82A4-38BCDAD2D072}" type="slidenum">
              <a:rPr lang="en-GB" smtClean="0"/>
              <a:t>9</a:t>
            </a:fld>
            <a:endParaRPr lang="en-GB"/>
          </a:p>
        </p:txBody>
      </p:sp>
    </p:spTree>
    <p:extLst>
      <p:ext uri="{BB962C8B-B14F-4D97-AF65-F5344CB8AC3E}">
        <p14:creationId xmlns:p14="http://schemas.microsoft.com/office/powerpoint/2010/main" val="4018082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85071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19959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00116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6926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531516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43703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19031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52290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98211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7627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32988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24041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E1523E08-236A-498B-9CAE-A3AA31023D33}" type="datetimeFigureOut">
              <a:rPr lang="en-GB" smtClean="0">
                <a:solidFill>
                  <a:srgbClr val="000000"/>
                </a:solidFill>
              </a:rPr>
              <a:pPr/>
              <a:t>28/06/2017</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5F98ABF5-5C4D-48E0-A43D-0EA293B457E4}"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35165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4.png"/><Relationship Id="rId18" Type="http://schemas.openxmlformats.org/officeDocument/2006/relationships/image" Target="../media/image16.png"/><Relationship Id="rId3" Type="http://schemas.openxmlformats.org/officeDocument/2006/relationships/image" Target="../media/image8.png"/><Relationship Id="rId21" Type="http://schemas.microsoft.com/office/2007/relationships/hdphoto" Target="../media/hdphoto8.wdp"/><Relationship Id="rId7" Type="http://schemas.openxmlformats.org/officeDocument/2006/relationships/image" Target="../media/image10.jpeg"/><Relationship Id="rId12" Type="http://schemas.openxmlformats.org/officeDocument/2006/relationships/image" Target="../media/image13.png"/><Relationship Id="rId17" Type="http://schemas.openxmlformats.org/officeDocument/2006/relationships/image" Target="../media/image6.jpg"/><Relationship Id="rId2" Type="http://schemas.openxmlformats.org/officeDocument/2006/relationships/notesSlide" Target="../notesSlides/notesSlide2.xml"/><Relationship Id="rId16" Type="http://schemas.microsoft.com/office/2007/relationships/hdphoto" Target="../media/hdphoto6.wdp"/><Relationship Id="rId20" Type="http://schemas.openxmlformats.org/officeDocument/2006/relationships/image" Target="../media/image17.png"/><Relationship Id="rId1" Type="http://schemas.openxmlformats.org/officeDocument/2006/relationships/slideLayout" Target="../slideLayouts/slideLayout8.xml"/><Relationship Id="rId6" Type="http://schemas.microsoft.com/office/2007/relationships/hdphoto" Target="../media/hdphoto2.wdp"/><Relationship Id="rId11" Type="http://schemas.openxmlformats.org/officeDocument/2006/relationships/image" Target="../media/image12.png"/><Relationship Id="rId5" Type="http://schemas.openxmlformats.org/officeDocument/2006/relationships/image" Target="../media/image9.png"/><Relationship Id="rId15" Type="http://schemas.openxmlformats.org/officeDocument/2006/relationships/image" Target="../media/image15.png"/><Relationship Id="rId23" Type="http://schemas.microsoft.com/office/2007/relationships/hdphoto" Target="../media/hdphoto9.wdp"/><Relationship Id="rId10" Type="http://schemas.microsoft.com/office/2007/relationships/hdphoto" Target="../media/hdphoto4.wdp"/><Relationship Id="rId19" Type="http://schemas.microsoft.com/office/2007/relationships/hdphoto" Target="../media/hdphoto7.wdp"/><Relationship Id="rId4" Type="http://schemas.microsoft.com/office/2007/relationships/hdphoto" Target="../media/hdphoto1.wdp"/><Relationship Id="rId9" Type="http://schemas.openxmlformats.org/officeDocument/2006/relationships/image" Target="../media/image11.png"/><Relationship Id="rId14" Type="http://schemas.microsoft.com/office/2007/relationships/hdphoto" Target="../media/hdphoto5.wdp"/><Relationship Id="rId22"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teacher171.wordpress.co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4.png"/><Relationship Id="rId18" Type="http://schemas.openxmlformats.org/officeDocument/2006/relationships/image" Target="../media/image16.png"/><Relationship Id="rId3" Type="http://schemas.openxmlformats.org/officeDocument/2006/relationships/image" Target="../media/image8.png"/><Relationship Id="rId21" Type="http://schemas.microsoft.com/office/2007/relationships/hdphoto" Target="../media/hdphoto8.wdp"/><Relationship Id="rId7" Type="http://schemas.openxmlformats.org/officeDocument/2006/relationships/image" Target="../media/image10.jpeg"/><Relationship Id="rId12" Type="http://schemas.openxmlformats.org/officeDocument/2006/relationships/image" Target="../media/image13.png"/><Relationship Id="rId17" Type="http://schemas.openxmlformats.org/officeDocument/2006/relationships/image" Target="../media/image6.jpg"/><Relationship Id="rId2" Type="http://schemas.openxmlformats.org/officeDocument/2006/relationships/notesSlide" Target="../notesSlides/notesSlide27.xml"/><Relationship Id="rId16" Type="http://schemas.microsoft.com/office/2007/relationships/hdphoto" Target="../media/hdphoto6.wdp"/><Relationship Id="rId20" Type="http://schemas.openxmlformats.org/officeDocument/2006/relationships/image" Target="../media/image17.png"/><Relationship Id="rId1" Type="http://schemas.openxmlformats.org/officeDocument/2006/relationships/slideLayout" Target="../slideLayouts/slideLayout8.xml"/><Relationship Id="rId6" Type="http://schemas.microsoft.com/office/2007/relationships/hdphoto" Target="../media/hdphoto2.wdp"/><Relationship Id="rId11" Type="http://schemas.openxmlformats.org/officeDocument/2006/relationships/image" Target="../media/image12.png"/><Relationship Id="rId5" Type="http://schemas.openxmlformats.org/officeDocument/2006/relationships/image" Target="../media/image9.png"/><Relationship Id="rId15" Type="http://schemas.openxmlformats.org/officeDocument/2006/relationships/image" Target="../media/image15.png"/><Relationship Id="rId23" Type="http://schemas.microsoft.com/office/2007/relationships/hdphoto" Target="../media/hdphoto9.wdp"/><Relationship Id="rId10" Type="http://schemas.microsoft.com/office/2007/relationships/hdphoto" Target="../media/hdphoto4.wdp"/><Relationship Id="rId19" Type="http://schemas.microsoft.com/office/2007/relationships/hdphoto" Target="../media/hdphoto7.wdp"/><Relationship Id="rId4" Type="http://schemas.microsoft.com/office/2007/relationships/hdphoto" Target="../media/hdphoto1.wdp"/><Relationship Id="rId9" Type="http://schemas.openxmlformats.org/officeDocument/2006/relationships/image" Target="../media/image11.png"/><Relationship Id="rId14" Type="http://schemas.microsoft.com/office/2007/relationships/hdphoto" Target="../media/hdphoto5.wdp"/><Relationship Id="rId22"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51520" y="2492896"/>
            <a:ext cx="6400800" cy="1327299"/>
          </a:xfrm>
        </p:spPr>
        <p:txBody>
          <a:bodyPr/>
          <a:lstStyle/>
          <a:p>
            <a:r>
              <a:rPr lang="en-GB" sz="3600" b="1" dirty="0" smtClean="0"/>
              <a:t>Recruitment and retention</a:t>
            </a:r>
          </a:p>
          <a:p>
            <a:endParaRPr lang="en-GB" dirty="0" smtClean="0"/>
          </a:p>
        </p:txBody>
      </p:sp>
      <p:sp>
        <p:nvSpPr>
          <p:cNvPr id="3" name="Subtitle 4"/>
          <p:cNvSpPr txBox="1">
            <a:spLocks/>
          </p:cNvSpPr>
          <p:nvPr/>
        </p:nvSpPr>
        <p:spPr bwMode="auto">
          <a:xfrm>
            <a:off x="2555776" y="4653136"/>
            <a:ext cx="6400800" cy="1327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ctr"/>
            <a:r>
              <a:rPr lang="en-GB" sz="2400" b="1" kern="0" dirty="0" smtClean="0"/>
              <a:t>			Georgina Newton</a:t>
            </a:r>
          </a:p>
          <a:p>
            <a:pPr algn="ctr"/>
            <a:r>
              <a:rPr lang="en-GB" sz="2400" b="1" kern="0" dirty="0" smtClean="0"/>
              <a:t>Principal Teaching Fellow, University of Warwick </a:t>
            </a:r>
            <a:endParaRPr lang="en-GB" sz="2400" b="1" kern="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92451">
            <a:off x="872228" y="3415796"/>
            <a:ext cx="1590675" cy="1905000"/>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b="18591"/>
          <a:stretch/>
        </p:blipFill>
        <p:spPr>
          <a:xfrm>
            <a:off x="2555775" y="3356992"/>
            <a:ext cx="2066925" cy="1798972"/>
          </a:xfrm>
          <a:prstGeom prst="ellipse">
            <a:avLst/>
          </a:prstGeom>
        </p:spPr>
      </p:pic>
    </p:spTree>
    <p:extLst>
      <p:ext uri="{BB962C8B-B14F-4D97-AF65-F5344CB8AC3E}">
        <p14:creationId xmlns:p14="http://schemas.microsoft.com/office/powerpoint/2010/main" val="3645149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94048"/>
            <a:ext cx="7772400" cy="1066800"/>
          </a:xfrm>
        </p:spPr>
        <p:txBody>
          <a:bodyPr/>
          <a:lstStyle/>
          <a:p>
            <a:r>
              <a:rPr lang="en-GB" dirty="0"/>
              <a:t/>
            </a:r>
            <a:br>
              <a:rPr lang="en-GB" dirty="0"/>
            </a:b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683082636"/>
              </p:ext>
            </p:extLst>
          </p:nvPr>
        </p:nvGraphicFramePr>
        <p:xfrm>
          <a:off x="755576" y="260648"/>
          <a:ext cx="8064896" cy="66116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4563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94048"/>
            <a:ext cx="7772400" cy="1066800"/>
          </a:xfrm>
        </p:spPr>
        <p:txBody>
          <a:bodyPr/>
          <a:lstStyle/>
          <a:p>
            <a:r>
              <a:rPr lang="en-GB" dirty="0"/>
              <a:t/>
            </a:r>
            <a:br>
              <a:rPr lang="en-GB" dirty="0"/>
            </a:br>
            <a:endParaRPr lang="en-GB"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8458" t="7844" r="6512" b="64233"/>
          <a:stretch/>
        </p:blipFill>
        <p:spPr>
          <a:xfrm>
            <a:off x="204536" y="1556792"/>
            <a:ext cx="8939463" cy="3456384"/>
          </a:xfrm>
          <a:prstGeom prst="rect">
            <a:avLst/>
          </a:prstGeom>
        </p:spPr>
      </p:pic>
    </p:spTree>
    <p:extLst>
      <p:ext uri="{BB962C8B-B14F-4D97-AF65-F5344CB8AC3E}">
        <p14:creationId xmlns:p14="http://schemas.microsoft.com/office/powerpoint/2010/main" val="33142044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87435" y="1691465"/>
            <a:ext cx="1296144" cy="646331"/>
          </a:xfrm>
          <a:prstGeom prst="rect">
            <a:avLst/>
          </a:prstGeom>
          <a:solidFill>
            <a:schemeClr val="accent3">
              <a:lumMod val="75000"/>
            </a:schemeClr>
          </a:solidFill>
        </p:spPr>
        <p:txBody>
          <a:bodyPr wrap="square" rtlCol="0">
            <a:spAutoFit/>
          </a:bodyPr>
          <a:lstStyle/>
          <a:p>
            <a:r>
              <a:rPr lang="en-GB" dirty="0"/>
              <a:t>Nothing</a:t>
            </a:r>
          </a:p>
          <a:p>
            <a:endParaRPr lang="en-GB" dirty="0"/>
          </a:p>
        </p:txBody>
      </p:sp>
      <p:sp>
        <p:nvSpPr>
          <p:cNvPr id="7" name="TextBox 6"/>
          <p:cNvSpPr txBox="1"/>
          <p:nvPr/>
        </p:nvSpPr>
        <p:spPr>
          <a:xfrm>
            <a:off x="2894952" y="220031"/>
            <a:ext cx="1296144" cy="1200329"/>
          </a:xfrm>
          <a:prstGeom prst="rect">
            <a:avLst/>
          </a:prstGeom>
          <a:solidFill>
            <a:schemeClr val="accent3">
              <a:lumMod val="85000"/>
            </a:schemeClr>
          </a:solidFill>
        </p:spPr>
        <p:txBody>
          <a:bodyPr wrap="square" rtlCol="0">
            <a:spAutoFit/>
          </a:bodyPr>
          <a:lstStyle/>
          <a:p>
            <a:r>
              <a:rPr lang="en-GB" dirty="0" smtClean="0"/>
              <a:t>Better work/life balance</a:t>
            </a:r>
            <a:endParaRPr lang="en-GB" dirty="0"/>
          </a:p>
          <a:p>
            <a:endParaRPr lang="en-GB" dirty="0"/>
          </a:p>
        </p:txBody>
      </p:sp>
      <p:sp>
        <p:nvSpPr>
          <p:cNvPr id="8" name="TextBox 7"/>
          <p:cNvSpPr txBox="1"/>
          <p:nvPr/>
        </p:nvSpPr>
        <p:spPr>
          <a:xfrm>
            <a:off x="6621117" y="2091279"/>
            <a:ext cx="1944216" cy="1754326"/>
          </a:xfrm>
          <a:prstGeom prst="rect">
            <a:avLst/>
          </a:prstGeom>
          <a:solidFill>
            <a:schemeClr val="accent1"/>
          </a:solidFill>
        </p:spPr>
        <p:txBody>
          <a:bodyPr wrap="square" rtlCol="0">
            <a:spAutoFit/>
          </a:bodyPr>
          <a:lstStyle/>
          <a:p>
            <a:r>
              <a:rPr lang="en-GB" dirty="0"/>
              <a:t>if I could study to develop my professional qualifications (MA. MSc, PhD </a:t>
            </a:r>
            <a:r>
              <a:rPr lang="en-GB" dirty="0" err="1"/>
              <a:t>etc</a:t>
            </a:r>
            <a:r>
              <a:rPr lang="en-GB" dirty="0"/>
              <a:t>)</a:t>
            </a:r>
          </a:p>
          <a:p>
            <a:endParaRPr lang="en-GB" dirty="0"/>
          </a:p>
        </p:txBody>
      </p:sp>
      <p:sp>
        <p:nvSpPr>
          <p:cNvPr id="9" name="TextBox 8"/>
          <p:cNvSpPr txBox="1"/>
          <p:nvPr/>
        </p:nvSpPr>
        <p:spPr>
          <a:xfrm>
            <a:off x="420241" y="1795177"/>
            <a:ext cx="2016224" cy="1200329"/>
          </a:xfrm>
          <a:prstGeom prst="rect">
            <a:avLst/>
          </a:prstGeom>
          <a:solidFill>
            <a:schemeClr val="accent5"/>
          </a:solidFill>
          <a:ln>
            <a:noFill/>
          </a:ln>
        </p:spPr>
        <p:txBody>
          <a:bodyPr wrap="square" rtlCol="0">
            <a:spAutoFit/>
          </a:bodyPr>
          <a:lstStyle/>
          <a:p>
            <a:pPr algn="ctr"/>
            <a:r>
              <a:rPr lang="en-GB" dirty="0"/>
              <a:t>If workload was dramatically reduced</a:t>
            </a:r>
          </a:p>
          <a:p>
            <a:pPr algn="ctr"/>
            <a:endParaRPr lang="en-GB" dirty="0"/>
          </a:p>
        </p:txBody>
      </p:sp>
      <p:sp>
        <p:nvSpPr>
          <p:cNvPr id="10" name="TextBox 9"/>
          <p:cNvSpPr txBox="1"/>
          <p:nvPr/>
        </p:nvSpPr>
        <p:spPr>
          <a:xfrm>
            <a:off x="3216531" y="2368278"/>
            <a:ext cx="1296144" cy="2308324"/>
          </a:xfrm>
          <a:prstGeom prst="rect">
            <a:avLst/>
          </a:prstGeom>
          <a:solidFill>
            <a:schemeClr val="accent5">
              <a:lumMod val="60000"/>
              <a:lumOff val="40000"/>
            </a:schemeClr>
          </a:solidFill>
        </p:spPr>
        <p:txBody>
          <a:bodyPr wrap="square" rtlCol="0">
            <a:spAutoFit/>
          </a:bodyPr>
          <a:lstStyle/>
          <a:p>
            <a:r>
              <a:rPr lang="en-GB" dirty="0" smtClean="0"/>
              <a:t>Accessible </a:t>
            </a:r>
            <a:r>
              <a:rPr lang="en-GB" dirty="0"/>
              <a:t>and immediate resources to support individuals with SEN</a:t>
            </a:r>
          </a:p>
          <a:p>
            <a:endParaRPr lang="en-GB" dirty="0"/>
          </a:p>
        </p:txBody>
      </p:sp>
      <p:sp>
        <p:nvSpPr>
          <p:cNvPr id="11" name="TextBox 10"/>
          <p:cNvSpPr txBox="1"/>
          <p:nvPr/>
        </p:nvSpPr>
        <p:spPr>
          <a:xfrm>
            <a:off x="4481625" y="3151124"/>
            <a:ext cx="2051610" cy="1200329"/>
          </a:xfrm>
          <a:prstGeom prst="rect">
            <a:avLst/>
          </a:prstGeom>
          <a:solidFill>
            <a:schemeClr val="accent1">
              <a:lumMod val="60000"/>
              <a:lumOff val="40000"/>
            </a:schemeClr>
          </a:solidFill>
        </p:spPr>
        <p:txBody>
          <a:bodyPr wrap="square" rtlCol="0">
            <a:spAutoFit/>
          </a:bodyPr>
          <a:lstStyle/>
          <a:p>
            <a:r>
              <a:rPr lang="en-GB" dirty="0"/>
              <a:t>if I could take a short study break or sabbatical</a:t>
            </a:r>
          </a:p>
          <a:p>
            <a:endParaRPr lang="en-GB" dirty="0"/>
          </a:p>
        </p:txBody>
      </p:sp>
      <p:sp>
        <p:nvSpPr>
          <p:cNvPr id="12" name="TextBox 11"/>
          <p:cNvSpPr txBox="1"/>
          <p:nvPr/>
        </p:nvSpPr>
        <p:spPr>
          <a:xfrm>
            <a:off x="5652120" y="4342090"/>
            <a:ext cx="1296144" cy="2031325"/>
          </a:xfrm>
          <a:prstGeom prst="rect">
            <a:avLst/>
          </a:prstGeom>
          <a:solidFill>
            <a:srgbClr val="00B0F0"/>
          </a:solidFill>
        </p:spPr>
        <p:txBody>
          <a:bodyPr wrap="square" rtlCol="0">
            <a:spAutoFit/>
          </a:bodyPr>
          <a:lstStyle/>
          <a:p>
            <a:r>
              <a:rPr lang="en-GB" dirty="0"/>
              <a:t>if I could engage in an innovative form of CPD</a:t>
            </a:r>
          </a:p>
          <a:p>
            <a:endParaRPr lang="en-GB" dirty="0"/>
          </a:p>
        </p:txBody>
      </p:sp>
      <p:sp>
        <p:nvSpPr>
          <p:cNvPr id="13" name="TextBox 12"/>
          <p:cNvSpPr txBox="1"/>
          <p:nvPr/>
        </p:nvSpPr>
        <p:spPr>
          <a:xfrm>
            <a:off x="7003479" y="3951867"/>
            <a:ext cx="1728192" cy="1754326"/>
          </a:xfrm>
          <a:prstGeom prst="rect">
            <a:avLst/>
          </a:prstGeom>
          <a:solidFill>
            <a:schemeClr val="accent3">
              <a:lumMod val="85000"/>
            </a:schemeClr>
          </a:solidFill>
        </p:spPr>
        <p:txBody>
          <a:bodyPr wrap="square" rtlCol="0">
            <a:spAutoFit/>
          </a:bodyPr>
          <a:lstStyle/>
          <a:p>
            <a:r>
              <a:rPr lang="en-GB" dirty="0"/>
              <a:t>if I had retrained to teach a new/additional subject</a:t>
            </a:r>
          </a:p>
          <a:p>
            <a:endParaRPr lang="en-GB" dirty="0"/>
          </a:p>
        </p:txBody>
      </p:sp>
      <p:sp>
        <p:nvSpPr>
          <p:cNvPr id="14" name="TextBox 13"/>
          <p:cNvSpPr txBox="1"/>
          <p:nvPr/>
        </p:nvSpPr>
        <p:spPr>
          <a:xfrm>
            <a:off x="463533" y="3612789"/>
            <a:ext cx="1544222" cy="1477328"/>
          </a:xfrm>
          <a:prstGeom prst="rect">
            <a:avLst/>
          </a:prstGeom>
          <a:solidFill>
            <a:schemeClr val="accent6">
              <a:lumMod val="60000"/>
              <a:lumOff val="40000"/>
            </a:schemeClr>
          </a:solidFill>
        </p:spPr>
        <p:txBody>
          <a:bodyPr wrap="square" rtlCol="0">
            <a:spAutoFit/>
          </a:bodyPr>
          <a:lstStyle/>
          <a:p>
            <a:r>
              <a:rPr lang="en-GB" dirty="0"/>
              <a:t>if I had better relationships with senior staff</a:t>
            </a:r>
          </a:p>
          <a:p>
            <a:endParaRPr lang="en-GB" dirty="0"/>
          </a:p>
        </p:txBody>
      </p:sp>
      <p:sp>
        <p:nvSpPr>
          <p:cNvPr id="15" name="TextBox 14"/>
          <p:cNvSpPr txBox="1"/>
          <p:nvPr/>
        </p:nvSpPr>
        <p:spPr>
          <a:xfrm>
            <a:off x="677262" y="427213"/>
            <a:ext cx="1296144" cy="923330"/>
          </a:xfrm>
          <a:prstGeom prst="rect">
            <a:avLst/>
          </a:prstGeom>
          <a:solidFill>
            <a:schemeClr val="accent2">
              <a:lumMod val="60000"/>
              <a:lumOff val="40000"/>
            </a:schemeClr>
          </a:solidFill>
        </p:spPr>
        <p:txBody>
          <a:bodyPr wrap="square" rtlCol="0">
            <a:spAutoFit/>
          </a:bodyPr>
          <a:lstStyle/>
          <a:p>
            <a:r>
              <a:rPr lang="en-GB" dirty="0" smtClean="0"/>
              <a:t>Flexibility in timetable</a:t>
            </a:r>
            <a:endParaRPr lang="en-GB" dirty="0"/>
          </a:p>
          <a:p>
            <a:endParaRPr lang="en-GB" dirty="0"/>
          </a:p>
        </p:txBody>
      </p:sp>
      <p:sp>
        <p:nvSpPr>
          <p:cNvPr id="16" name="TextBox 15"/>
          <p:cNvSpPr txBox="1"/>
          <p:nvPr/>
        </p:nvSpPr>
        <p:spPr>
          <a:xfrm>
            <a:off x="1920387" y="1027378"/>
            <a:ext cx="1296144" cy="646331"/>
          </a:xfrm>
          <a:prstGeom prst="rect">
            <a:avLst/>
          </a:prstGeom>
          <a:solidFill>
            <a:schemeClr val="accent6">
              <a:lumMod val="20000"/>
              <a:lumOff val="80000"/>
            </a:schemeClr>
          </a:solidFill>
        </p:spPr>
        <p:txBody>
          <a:bodyPr wrap="square" rtlCol="0">
            <a:spAutoFit/>
          </a:bodyPr>
          <a:lstStyle/>
          <a:p>
            <a:r>
              <a:rPr lang="en-GB" dirty="0"/>
              <a:t>Reduced class sizes</a:t>
            </a:r>
          </a:p>
        </p:txBody>
      </p:sp>
      <p:sp>
        <p:nvSpPr>
          <p:cNvPr id="17" name="TextBox 16"/>
          <p:cNvSpPr txBox="1"/>
          <p:nvPr/>
        </p:nvSpPr>
        <p:spPr>
          <a:xfrm>
            <a:off x="4651337" y="358530"/>
            <a:ext cx="1296144" cy="923330"/>
          </a:xfrm>
          <a:prstGeom prst="rect">
            <a:avLst/>
          </a:prstGeom>
          <a:solidFill>
            <a:schemeClr val="accent5">
              <a:lumMod val="75000"/>
            </a:schemeClr>
          </a:solidFill>
        </p:spPr>
        <p:txBody>
          <a:bodyPr wrap="square" rtlCol="0">
            <a:spAutoFit/>
          </a:bodyPr>
          <a:lstStyle/>
          <a:p>
            <a:r>
              <a:rPr lang="en-GB" dirty="0" smtClean="0"/>
              <a:t>Better resources</a:t>
            </a:r>
            <a:endParaRPr lang="en-GB" dirty="0"/>
          </a:p>
          <a:p>
            <a:endParaRPr lang="en-GB" dirty="0"/>
          </a:p>
        </p:txBody>
      </p:sp>
      <p:sp>
        <p:nvSpPr>
          <p:cNvPr id="19" name="TextBox 18"/>
          <p:cNvSpPr txBox="1"/>
          <p:nvPr/>
        </p:nvSpPr>
        <p:spPr>
          <a:xfrm>
            <a:off x="6853173" y="561484"/>
            <a:ext cx="1852115" cy="1200329"/>
          </a:xfrm>
          <a:prstGeom prst="rect">
            <a:avLst/>
          </a:prstGeom>
          <a:solidFill>
            <a:schemeClr val="accent5">
              <a:lumMod val="40000"/>
              <a:lumOff val="60000"/>
            </a:schemeClr>
          </a:solidFill>
        </p:spPr>
        <p:txBody>
          <a:bodyPr wrap="square" rtlCol="0">
            <a:spAutoFit/>
          </a:bodyPr>
          <a:lstStyle/>
          <a:p>
            <a:r>
              <a:rPr lang="en-GB" dirty="0"/>
              <a:t>Reduced quantity of subject material to cover</a:t>
            </a:r>
          </a:p>
          <a:p>
            <a:endParaRPr lang="en-GB" dirty="0"/>
          </a:p>
        </p:txBody>
      </p:sp>
      <p:sp>
        <p:nvSpPr>
          <p:cNvPr id="20" name="TextBox 19"/>
          <p:cNvSpPr txBox="1"/>
          <p:nvPr/>
        </p:nvSpPr>
        <p:spPr>
          <a:xfrm>
            <a:off x="1788393" y="4868492"/>
            <a:ext cx="1296144" cy="1200329"/>
          </a:xfrm>
          <a:prstGeom prst="rect">
            <a:avLst/>
          </a:prstGeom>
          <a:solidFill>
            <a:schemeClr val="accent5">
              <a:lumMod val="75000"/>
            </a:schemeClr>
          </a:solidFill>
        </p:spPr>
        <p:txBody>
          <a:bodyPr wrap="square" rtlCol="0">
            <a:spAutoFit/>
          </a:bodyPr>
          <a:lstStyle/>
          <a:p>
            <a:r>
              <a:rPr lang="en-GB" dirty="0" smtClean="0"/>
              <a:t>More time to carry out tasks</a:t>
            </a:r>
            <a:endParaRPr lang="en-GB" dirty="0"/>
          </a:p>
          <a:p>
            <a:endParaRPr lang="en-GB" dirty="0"/>
          </a:p>
        </p:txBody>
      </p:sp>
      <p:sp>
        <p:nvSpPr>
          <p:cNvPr id="21" name="TextBox 20"/>
          <p:cNvSpPr txBox="1"/>
          <p:nvPr/>
        </p:nvSpPr>
        <p:spPr>
          <a:xfrm>
            <a:off x="713266" y="2771669"/>
            <a:ext cx="2520280" cy="646331"/>
          </a:xfrm>
          <a:prstGeom prst="rect">
            <a:avLst/>
          </a:prstGeom>
          <a:solidFill>
            <a:schemeClr val="accent6">
              <a:lumMod val="50000"/>
            </a:schemeClr>
          </a:solidFill>
        </p:spPr>
        <p:txBody>
          <a:bodyPr wrap="square" rtlCol="0">
            <a:spAutoFit/>
          </a:bodyPr>
          <a:lstStyle/>
          <a:p>
            <a:r>
              <a:rPr lang="en-GB" b="1" dirty="0" smtClean="0">
                <a:solidFill>
                  <a:schemeClr val="bg1"/>
                </a:solidFill>
              </a:rPr>
              <a:t>more praise and recognition</a:t>
            </a:r>
            <a:endParaRPr lang="en-GB" b="1" dirty="0">
              <a:solidFill>
                <a:schemeClr val="bg1"/>
              </a:solidFill>
            </a:endParaRPr>
          </a:p>
        </p:txBody>
      </p:sp>
      <p:sp>
        <p:nvSpPr>
          <p:cNvPr id="23" name="TextBox 22"/>
          <p:cNvSpPr txBox="1"/>
          <p:nvPr/>
        </p:nvSpPr>
        <p:spPr>
          <a:xfrm>
            <a:off x="2206469" y="4425404"/>
            <a:ext cx="2100915" cy="369332"/>
          </a:xfrm>
          <a:prstGeom prst="rect">
            <a:avLst/>
          </a:prstGeom>
          <a:solidFill>
            <a:schemeClr val="accent6">
              <a:lumMod val="50000"/>
            </a:schemeClr>
          </a:solidFill>
        </p:spPr>
        <p:txBody>
          <a:bodyPr wrap="square" rtlCol="0">
            <a:spAutoFit/>
          </a:bodyPr>
          <a:lstStyle/>
          <a:p>
            <a:r>
              <a:rPr lang="en-GB" b="1" dirty="0" smtClean="0">
                <a:solidFill>
                  <a:schemeClr val="bg1"/>
                </a:solidFill>
              </a:rPr>
              <a:t>better behaviour</a:t>
            </a:r>
            <a:endParaRPr lang="en-GB" b="1" dirty="0">
              <a:solidFill>
                <a:schemeClr val="bg1"/>
              </a:solidFill>
            </a:endParaRPr>
          </a:p>
        </p:txBody>
      </p:sp>
      <p:sp>
        <p:nvSpPr>
          <p:cNvPr id="24" name="TextBox 23"/>
          <p:cNvSpPr txBox="1"/>
          <p:nvPr/>
        </p:nvSpPr>
        <p:spPr>
          <a:xfrm>
            <a:off x="3256926" y="5173086"/>
            <a:ext cx="1406026" cy="369332"/>
          </a:xfrm>
          <a:prstGeom prst="rect">
            <a:avLst/>
          </a:prstGeom>
          <a:solidFill>
            <a:schemeClr val="tx2">
              <a:lumMod val="95000"/>
              <a:lumOff val="5000"/>
            </a:schemeClr>
          </a:solidFill>
        </p:spPr>
        <p:txBody>
          <a:bodyPr wrap="none" rtlCol="0">
            <a:spAutoFit/>
          </a:bodyPr>
          <a:lstStyle/>
          <a:p>
            <a:r>
              <a:rPr lang="en-GB" b="1" dirty="0" smtClean="0">
                <a:solidFill>
                  <a:schemeClr val="bg1"/>
                </a:solidFill>
              </a:rPr>
              <a:t>more agency</a:t>
            </a:r>
            <a:endParaRPr lang="en-GB" b="1" dirty="0">
              <a:solidFill>
                <a:schemeClr val="bg1"/>
              </a:solidFill>
            </a:endParaRPr>
          </a:p>
        </p:txBody>
      </p:sp>
      <p:sp>
        <p:nvSpPr>
          <p:cNvPr id="25" name="TextBox 24"/>
          <p:cNvSpPr txBox="1"/>
          <p:nvPr/>
        </p:nvSpPr>
        <p:spPr>
          <a:xfrm>
            <a:off x="5027196" y="1167949"/>
            <a:ext cx="1593921" cy="1200329"/>
          </a:xfrm>
          <a:prstGeom prst="rect">
            <a:avLst/>
          </a:prstGeom>
          <a:solidFill>
            <a:schemeClr val="accent5">
              <a:lumMod val="50000"/>
            </a:schemeClr>
          </a:solidFill>
        </p:spPr>
        <p:txBody>
          <a:bodyPr wrap="square" rtlCol="0">
            <a:spAutoFit/>
          </a:bodyPr>
          <a:lstStyle/>
          <a:p>
            <a:r>
              <a:rPr lang="en-GB" b="1" dirty="0">
                <a:solidFill>
                  <a:schemeClr val="bg1"/>
                </a:solidFill>
              </a:rPr>
              <a:t>m</a:t>
            </a:r>
            <a:r>
              <a:rPr lang="en-GB" b="1" dirty="0" smtClean="0">
                <a:solidFill>
                  <a:schemeClr val="bg1"/>
                </a:solidFill>
              </a:rPr>
              <a:t>ore opportunities for (pay) progression</a:t>
            </a:r>
            <a:endParaRPr lang="en-GB" b="1" dirty="0">
              <a:solidFill>
                <a:schemeClr val="bg1"/>
              </a:solidFill>
            </a:endParaRPr>
          </a:p>
        </p:txBody>
      </p:sp>
      <p:sp>
        <p:nvSpPr>
          <p:cNvPr id="26" name="TextBox 25"/>
          <p:cNvSpPr txBox="1"/>
          <p:nvPr/>
        </p:nvSpPr>
        <p:spPr>
          <a:xfrm>
            <a:off x="4759962" y="2626174"/>
            <a:ext cx="1540230" cy="369332"/>
          </a:xfrm>
          <a:prstGeom prst="rect">
            <a:avLst/>
          </a:prstGeom>
          <a:solidFill>
            <a:schemeClr val="accent4">
              <a:lumMod val="50000"/>
              <a:lumOff val="50000"/>
            </a:schemeClr>
          </a:solidFill>
        </p:spPr>
        <p:txBody>
          <a:bodyPr wrap="none" rtlCol="0">
            <a:spAutoFit/>
          </a:bodyPr>
          <a:lstStyle/>
          <a:p>
            <a:r>
              <a:rPr lang="en-GB" b="1" dirty="0">
                <a:solidFill>
                  <a:schemeClr val="bg1"/>
                </a:solidFill>
              </a:rPr>
              <a:t>r</a:t>
            </a:r>
            <a:r>
              <a:rPr lang="en-GB" b="1" dirty="0" smtClean="0">
                <a:solidFill>
                  <a:schemeClr val="bg1"/>
                </a:solidFill>
              </a:rPr>
              <a:t>educed hours</a:t>
            </a:r>
            <a:endParaRPr lang="en-GB" b="1" dirty="0">
              <a:solidFill>
                <a:schemeClr val="bg1"/>
              </a:solidFill>
            </a:endParaRPr>
          </a:p>
        </p:txBody>
      </p:sp>
    </p:spTree>
    <p:extLst>
      <p:ext uri="{BB962C8B-B14F-4D97-AF65-F5344CB8AC3E}">
        <p14:creationId xmlns:p14="http://schemas.microsoft.com/office/powerpoint/2010/main" val="329007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1"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2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1"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0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1"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20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1"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2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1"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20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1"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20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1"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000"/>
                                        <p:tgtEl>
                                          <p:spTgt spid="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20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20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2000"/>
                                        <p:tgtEl>
                                          <p:spTgt spid="24"/>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2000"/>
                                        <p:tgtEl>
                                          <p:spTgt spid="2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1" animBg="1"/>
      <p:bldP spid="8" grpId="1" animBg="1"/>
      <p:bldP spid="9" grpId="1" animBg="1"/>
      <p:bldP spid="10" grpId="1" animBg="1"/>
      <p:bldP spid="11" grpId="1" animBg="1"/>
      <p:bldP spid="12" grpId="1" animBg="1"/>
      <p:bldP spid="13" grpId="1" animBg="1"/>
      <p:bldP spid="14" grpId="1" animBg="1"/>
      <p:bldP spid="15" grpId="1" animBg="1"/>
      <p:bldP spid="16" grpId="1" animBg="1"/>
      <p:bldP spid="17" grpId="1" animBg="1"/>
      <p:bldP spid="19" grpId="0" animBg="1"/>
      <p:bldP spid="20" grpId="0" animBg="1"/>
      <p:bldP spid="21" grpId="0" animBg="1"/>
      <p:bldP spid="23" grpId="0" animBg="1"/>
      <p:bldP spid="24"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784" y="2060848"/>
            <a:ext cx="7772400" cy="1066800"/>
          </a:xfrm>
        </p:spPr>
        <p:txBody>
          <a:bodyPr/>
          <a:lstStyle/>
          <a:p>
            <a:r>
              <a:rPr lang="en-GB" dirty="0" smtClean="0"/>
              <a:t/>
            </a:r>
            <a:br>
              <a:rPr lang="en-GB" dirty="0" smtClean="0"/>
            </a:br>
            <a:r>
              <a:rPr lang="en-GB" sz="4000" dirty="0" smtClean="0"/>
              <a:t>29 % would stay 1 or 2 more years</a:t>
            </a:r>
            <a:br>
              <a:rPr lang="en-GB" sz="4000" dirty="0" smtClean="0"/>
            </a:br>
            <a:r>
              <a:rPr lang="en-GB" sz="4800" dirty="0" smtClean="0"/>
              <a:t>71 % </a:t>
            </a:r>
            <a:r>
              <a:rPr lang="en-GB" sz="4000" dirty="0" smtClean="0"/>
              <a:t>would stay 5 years or more</a:t>
            </a:r>
            <a:r>
              <a:rPr lang="en-GB" sz="4000" dirty="0"/>
              <a:t/>
            </a:r>
            <a:br>
              <a:rPr lang="en-GB" sz="4000" dirty="0"/>
            </a:br>
            <a:r>
              <a:rPr lang="en-GB" sz="4000" dirty="0"/>
              <a:t/>
            </a:r>
            <a:br>
              <a:rPr lang="en-GB" sz="4000" dirty="0"/>
            </a:br>
            <a:r>
              <a:rPr lang="en-GB" sz="4000" dirty="0" smtClean="0"/>
              <a:t/>
            </a:r>
            <a:br>
              <a:rPr lang="en-GB" sz="4000" dirty="0" smtClean="0"/>
            </a:br>
            <a:r>
              <a:rPr lang="en-GB" sz="4000" dirty="0" smtClean="0"/>
              <a:t>lower staff turnover = better pupil outcomes</a:t>
            </a:r>
            <a:br>
              <a:rPr lang="en-GB" sz="4000" dirty="0" smtClean="0"/>
            </a:br>
            <a:r>
              <a:rPr lang="en-GB" sz="4000" dirty="0" smtClean="0"/>
              <a:t>higher teacher effectiveness after 5 to 8 years of service</a:t>
            </a:r>
            <a:endParaRPr lang="en-GB" sz="4000" dirty="0"/>
          </a:p>
        </p:txBody>
      </p:sp>
      <p:sp>
        <p:nvSpPr>
          <p:cNvPr id="7" name="Down Arrow 6"/>
          <p:cNvSpPr/>
          <p:nvPr/>
        </p:nvSpPr>
        <p:spPr bwMode="auto">
          <a:xfrm>
            <a:off x="4042235" y="2049607"/>
            <a:ext cx="720080" cy="86409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268719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Recruiting quality teachers</a:t>
            </a:r>
            <a:endParaRPr lang="en-GB" dirty="0"/>
          </a:p>
        </p:txBody>
      </p:sp>
      <p:sp>
        <p:nvSpPr>
          <p:cNvPr id="3" name="Content Placeholder 2"/>
          <p:cNvSpPr>
            <a:spLocks noGrp="1"/>
          </p:cNvSpPr>
          <p:nvPr>
            <p:ph idx="1"/>
          </p:nvPr>
        </p:nvSpPr>
        <p:spPr/>
        <p:txBody>
          <a:bodyPr/>
          <a:lstStyle/>
          <a:p>
            <a:pPr marL="0" indent="0">
              <a:buNone/>
            </a:pPr>
            <a:endParaRPr lang="en-GB" dirty="0" smtClean="0"/>
          </a:p>
          <a:p>
            <a:endParaRPr lang="en-GB" dirty="0"/>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888" y="2306523"/>
            <a:ext cx="2805854" cy="210093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8091" y="2306523"/>
            <a:ext cx="3314866" cy="2205893"/>
          </a:xfrm>
          <a:prstGeom prst="rect">
            <a:avLst/>
          </a:prstGeom>
        </p:spPr>
      </p:pic>
      <p:sp>
        <p:nvSpPr>
          <p:cNvPr id="6" name="Right Arrow 5"/>
          <p:cNvSpPr/>
          <p:nvPr/>
        </p:nvSpPr>
        <p:spPr>
          <a:xfrm>
            <a:off x="3707904" y="2467460"/>
            <a:ext cx="1725734" cy="1338498"/>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HOW?</a:t>
            </a:r>
            <a:endParaRPr lang="en-GB" b="1"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76256" y="245675"/>
            <a:ext cx="2139337" cy="2060848"/>
          </a:xfrm>
          <a:prstGeom prst="rect">
            <a:avLst/>
          </a:prstGeom>
        </p:spPr>
      </p:pic>
    </p:spTree>
    <p:extLst>
      <p:ext uri="{BB962C8B-B14F-4D97-AF65-F5344CB8AC3E}">
        <p14:creationId xmlns:p14="http://schemas.microsoft.com/office/powerpoint/2010/main" val="22999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5700"/>
                                  </p:stCondLst>
                                  <p:childTnLst>
                                    <p:set>
                                      <p:cBhvr>
                                        <p:cTn id="14" dur="1" fill="hold">
                                          <p:stCondLst>
                                            <p:cond delay="0"/>
                                          </p:stCondLst>
                                        </p:cTn>
                                        <p:tgtEl>
                                          <p:spTgt spid="6"/>
                                        </p:tgtEl>
                                        <p:attrNameLst>
                                          <p:attrName>style.visibility</p:attrName>
                                        </p:attrNameLst>
                                      </p:cBhvr>
                                      <p:to>
                                        <p:strVal val="visible"/>
                                      </p:to>
                                    </p:set>
                                    <p:anim calcmode="lin" valueType="num">
                                      <p:cBhvr>
                                        <p:cTn id="15" dur="2000" fill="hold"/>
                                        <p:tgtEl>
                                          <p:spTgt spid="6"/>
                                        </p:tgtEl>
                                        <p:attrNameLst>
                                          <p:attrName>ppt_w</p:attrName>
                                        </p:attrNameLst>
                                      </p:cBhvr>
                                      <p:tavLst>
                                        <p:tav tm="0">
                                          <p:val>
                                            <p:fltVal val="0"/>
                                          </p:val>
                                        </p:tav>
                                        <p:tav tm="100000">
                                          <p:val>
                                            <p:strVal val="#ppt_w"/>
                                          </p:val>
                                        </p:tav>
                                      </p:tavLst>
                                    </p:anim>
                                    <p:anim calcmode="lin" valueType="num">
                                      <p:cBhvr>
                                        <p:cTn id="16" dur="2000" fill="hold"/>
                                        <p:tgtEl>
                                          <p:spTgt spid="6"/>
                                        </p:tgtEl>
                                        <p:attrNameLst>
                                          <p:attrName>ppt_h</p:attrName>
                                        </p:attrNameLst>
                                      </p:cBhvr>
                                      <p:tavLst>
                                        <p:tav tm="0">
                                          <p:val>
                                            <p:fltVal val="0"/>
                                          </p:val>
                                        </p:tav>
                                        <p:tav tm="100000">
                                          <p:val>
                                            <p:strVal val="#ppt_h"/>
                                          </p:val>
                                        </p:tav>
                                      </p:tavLst>
                                    </p:anim>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Consider </a:t>
            </a:r>
            <a:r>
              <a:rPr lang="en-GB" b="1" dirty="0" smtClean="0"/>
              <a:t>returners</a:t>
            </a:r>
            <a:r>
              <a:rPr lang="en-GB" dirty="0" smtClean="0"/>
              <a:t> to teaching</a:t>
            </a:r>
          </a:p>
          <a:p>
            <a:pPr lvl="1"/>
            <a:r>
              <a:rPr lang="en-GB" dirty="0" smtClean="0"/>
              <a:t>31% of entrants to teaching are returning after a gap in service (53% are NQTs and 15% are from other sectors e.g. working abroad)</a:t>
            </a:r>
          </a:p>
          <a:p>
            <a:pPr lvl="1"/>
            <a:r>
              <a:rPr lang="en-GB" dirty="0"/>
              <a:t>84% of those who have left teaching say they felt positive or very positive about their careers on entry</a:t>
            </a:r>
          </a:p>
          <a:p>
            <a:pPr marL="457200" lvl="1" indent="0">
              <a:buNone/>
            </a:pPr>
            <a:endParaRPr lang="en-GB" dirty="0" smtClean="0"/>
          </a:p>
          <a:p>
            <a:pPr marL="457200" lvl="1" indent="0">
              <a:buNone/>
            </a:pPr>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7149897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772400" cy="4114800"/>
          </a:xfrm>
        </p:spPr>
        <p:txBody>
          <a:bodyPr/>
          <a:lstStyle/>
          <a:p>
            <a:r>
              <a:rPr lang="en-GB" dirty="0" smtClean="0"/>
              <a:t>Understand the needs of the individual</a:t>
            </a:r>
          </a:p>
          <a:p>
            <a:pPr marL="457200" lvl="1" indent="0">
              <a:buNone/>
            </a:pPr>
            <a:r>
              <a:rPr lang="en-GB" dirty="0" smtClean="0"/>
              <a:t>An understanding </a:t>
            </a:r>
            <a:r>
              <a:rPr lang="en-GB" dirty="0"/>
              <a:t>of pedagogical leadership is </a:t>
            </a:r>
            <a:r>
              <a:rPr lang="en-GB" dirty="0" smtClean="0"/>
              <a:t>concerned </a:t>
            </a:r>
            <a:r>
              <a:rPr lang="en-GB" dirty="0"/>
              <a:t>with the links between desired educational outcomes and the set of social realities that surround the educational </a:t>
            </a:r>
            <a:r>
              <a:rPr lang="en-GB" dirty="0" smtClean="0"/>
              <a:t>setting (Male, 2015)</a:t>
            </a:r>
          </a:p>
          <a:p>
            <a:pPr marL="457200" lvl="1" indent="0">
              <a:buNone/>
            </a:pPr>
            <a:r>
              <a:rPr lang="en-GB" dirty="0"/>
              <a:t>This method of leadership recognises that career decisions can’t be separated from the personal biography of the individual and links “core identity with positive professional identity</a:t>
            </a:r>
            <a:r>
              <a:rPr lang="en-GB" dirty="0" smtClean="0"/>
              <a:t>” (Lindquist and </a:t>
            </a:r>
            <a:r>
              <a:rPr lang="en-GB" dirty="0" err="1" smtClean="0"/>
              <a:t>Nordanger</a:t>
            </a:r>
            <a:r>
              <a:rPr lang="en-GB" dirty="0" smtClean="0"/>
              <a:t>, 2015, Day 2011)</a:t>
            </a:r>
            <a:endParaRPr lang="en-GB" dirty="0"/>
          </a:p>
          <a:p>
            <a:pPr marL="457200" lvl="1" indent="0">
              <a:buNone/>
            </a:pPr>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4274117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74422" y="2166510"/>
            <a:ext cx="2597778" cy="2780017"/>
          </a:xfrm>
          <a:prstGeom prst="rect">
            <a:avLst/>
          </a:prstGeom>
        </p:spPr>
      </p:pic>
      <p:pic>
        <p:nvPicPr>
          <p:cNvPr id="3" name="Picture 2"/>
          <p:cNvPicPr>
            <a:picLocks noChangeAspect="1"/>
          </p:cNvPicPr>
          <p:nvPr/>
        </p:nvPicPr>
        <p:blipFill>
          <a:blip r:embed="rId2"/>
          <a:stretch>
            <a:fillRect/>
          </a:stretch>
        </p:blipFill>
        <p:spPr>
          <a:xfrm>
            <a:off x="2987824" y="712743"/>
            <a:ext cx="2880320" cy="2780017"/>
          </a:xfrm>
          <a:prstGeom prst="rect">
            <a:avLst/>
          </a:prstGeom>
        </p:spPr>
      </p:pic>
      <p:pic>
        <p:nvPicPr>
          <p:cNvPr id="4" name="Picture 3"/>
          <p:cNvPicPr>
            <a:picLocks noChangeAspect="1"/>
          </p:cNvPicPr>
          <p:nvPr/>
        </p:nvPicPr>
        <p:blipFill>
          <a:blip r:embed="rId2"/>
          <a:stretch>
            <a:fillRect/>
          </a:stretch>
        </p:blipFill>
        <p:spPr>
          <a:xfrm>
            <a:off x="2051720" y="2166511"/>
            <a:ext cx="2657717" cy="2780017"/>
          </a:xfrm>
          <a:prstGeom prst="rect">
            <a:avLst/>
          </a:prstGeom>
        </p:spPr>
      </p:pic>
      <p:sp>
        <p:nvSpPr>
          <p:cNvPr id="5" name="TextBox 4"/>
          <p:cNvSpPr txBox="1"/>
          <p:nvPr/>
        </p:nvSpPr>
        <p:spPr>
          <a:xfrm>
            <a:off x="3923928" y="2852936"/>
            <a:ext cx="699606" cy="523220"/>
          </a:xfrm>
          <a:prstGeom prst="rect">
            <a:avLst/>
          </a:prstGeom>
          <a:noFill/>
        </p:spPr>
        <p:txBody>
          <a:bodyPr wrap="square" rtlCol="0">
            <a:spAutoFit/>
          </a:bodyPr>
          <a:lstStyle/>
          <a:p>
            <a:r>
              <a:rPr lang="en-GB" sz="2800" dirty="0" smtClean="0">
                <a:solidFill>
                  <a:schemeClr val="bg1"/>
                </a:solidFill>
              </a:rPr>
              <a:t>PPI</a:t>
            </a:r>
            <a:endParaRPr lang="en-GB" sz="2800" dirty="0">
              <a:solidFill>
                <a:schemeClr val="bg1"/>
              </a:solidFill>
            </a:endParaRPr>
          </a:p>
        </p:txBody>
      </p:sp>
    </p:spTree>
    <p:extLst>
      <p:ext uri="{BB962C8B-B14F-4D97-AF65-F5344CB8AC3E}">
        <p14:creationId xmlns:p14="http://schemas.microsoft.com/office/powerpoint/2010/main" val="3061650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a:t>
            </a:r>
            <a:r>
              <a:rPr lang="en-GB" dirty="0" smtClean="0"/>
              <a:t>ou</a:t>
            </a:r>
            <a:endParaRPr lang="en-GB" dirty="0"/>
          </a:p>
        </p:txBody>
      </p:sp>
      <p:sp>
        <p:nvSpPr>
          <p:cNvPr id="3" name="Content Placeholder 2"/>
          <p:cNvSpPr>
            <a:spLocks noGrp="1"/>
          </p:cNvSpPr>
          <p:nvPr>
            <p:ph idx="1"/>
          </p:nvPr>
        </p:nvSpPr>
        <p:spPr>
          <a:xfrm>
            <a:off x="685800" y="1323392"/>
            <a:ext cx="7772400" cy="4114800"/>
          </a:xfrm>
        </p:spPr>
        <p:txBody>
          <a:bodyPr/>
          <a:lstStyle/>
          <a:p>
            <a:r>
              <a:rPr lang="en-GB" dirty="0" smtClean="0"/>
              <a:t>Home</a:t>
            </a:r>
          </a:p>
          <a:p>
            <a:r>
              <a:rPr lang="en-GB" dirty="0" smtClean="0"/>
              <a:t>Family</a:t>
            </a:r>
          </a:p>
          <a:p>
            <a:r>
              <a:rPr lang="en-GB" dirty="0" smtClean="0"/>
              <a:t>Relationships</a:t>
            </a:r>
          </a:p>
          <a:p>
            <a:r>
              <a:rPr lang="en-GB" dirty="0" smtClean="0"/>
              <a:t>Experience</a:t>
            </a:r>
          </a:p>
          <a:p>
            <a:r>
              <a:rPr lang="en-GB" dirty="0" smtClean="0"/>
              <a:t>Personality</a:t>
            </a:r>
          </a:p>
          <a:p>
            <a:r>
              <a:rPr lang="en-GB" dirty="0" smtClean="0"/>
              <a:t>Health and well-being</a:t>
            </a:r>
          </a:p>
          <a:p>
            <a:r>
              <a:rPr lang="en-GB" dirty="0" smtClean="0"/>
              <a:t>Hopes, dreams, successes, failures</a:t>
            </a:r>
          </a:p>
          <a:p>
            <a:endParaRPr lang="en-GB" dirty="0" smtClean="0"/>
          </a:p>
          <a:p>
            <a:endParaRPr lang="en-GB" dirty="0"/>
          </a:p>
        </p:txBody>
      </p:sp>
      <p:sp>
        <p:nvSpPr>
          <p:cNvPr id="4" name="Oval 3"/>
          <p:cNvSpPr/>
          <p:nvPr/>
        </p:nvSpPr>
        <p:spPr bwMode="auto">
          <a:xfrm>
            <a:off x="5733194" y="1489166"/>
            <a:ext cx="2070464" cy="2760618"/>
          </a:xfrm>
          <a:prstGeom prst="ellipse">
            <a:avLst/>
          </a:prstGeom>
          <a:solidFill>
            <a:schemeClr val="accent1">
              <a:alpha val="52000"/>
            </a:schemeClr>
          </a:solidFill>
          <a:ln w="158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596" t="10417" r="69069" b="69839"/>
          <a:stretch/>
        </p:blipFill>
        <p:spPr>
          <a:xfrm>
            <a:off x="6369543" y="2211355"/>
            <a:ext cx="797767" cy="970384"/>
          </a:xfrm>
          <a:prstGeom prst="rect">
            <a:avLst/>
          </a:prstGeom>
        </p:spPr>
      </p:pic>
    </p:spTree>
    <p:extLst>
      <p:ext uri="{BB962C8B-B14F-4D97-AF65-F5344CB8AC3E}">
        <p14:creationId xmlns:p14="http://schemas.microsoft.com/office/powerpoint/2010/main" val="26148642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school</a:t>
            </a:r>
            <a:endParaRPr lang="en-GB" dirty="0"/>
          </a:p>
        </p:txBody>
      </p:sp>
      <p:sp>
        <p:nvSpPr>
          <p:cNvPr id="3" name="Content Placeholder 2"/>
          <p:cNvSpPr>
            <a:spLocks noGrp="1"/>
          </p:cNvSpPr>
          <p:nvPr>
            <p:ph idx="1"/>
          </p:nvPr>
        </p:nvSpPr>
        <p:spPr/>
        <p:txBody>
          <a:bodyPr/>
          <a:lstStyle/>
          <a:p>
            <a:r>
              <a:rPr lang="en-GB" dirty="0" smtClean="0"/>
              <a:t>Department context</a:t>
            </a:r>
          </a:p>
          <a:p>
            <a:r>
              <a:rPr lang="en-GB" dirty="0" smtClean="0"/>
              <a:t>Relationship with closer team</a:t>
            </a:r>
          </a:p>
          <a:p>
            <a:r>
              <a:rPr lang="en-GB" dirty="0" smtClean="0"/>
              <a:t>Relationship with wider team</a:t>
            </a:r>
          </a:p>
          <a:p>
            <a:r>
              <a:rPr lang="en-GB" dirty="0" smtClean="0"/>
              <a:t>School performance and Ofsted rating</a:t>
            </a:r>
          </a:p>
          <a:p>
            <a:r>
              <a:rPr lang="en-GB" dirty="0" smtClean="0"/>
              <a:t>Intake</a:t>
            </a:r>
          </a:p>
          <a:p>
            <a:r>
              <a:rPr lang="en-GB" dirty="0" smtClean="0"/>
              <a:t>Other local factors e.g. Queen’s visit, fire, mergers, local/pupil issues</a:t>
            </a:r>
          </a:p>
          <a:p>
            <a:r>
              <a:rPr lang="en-GB" dirty="0" smtClean="0"/>
              <a:t>Change of curriculum affecting your subject/your students</a:t>
            </a:r>
          </a:p>
          <a:p>
            <a:endParaRPr lang="en-GB" dirty="0" smtClean="0"/>
          </a:p>
          <a:p>
            <a:endParaRPr lang="en-GB" dirty="0"/>
          </a:p>
        </p:txBody>
      </p:sp>
      <p:pic>
        <p:nvPicPr>
          <p:cNvPr id="4" name="Picture 3"/>
          <p:cNvPicPr>
            <a:picLocks noChangeAspect="1"/>
          </p:cNvPicPr>
          <p:nvPr/>
        </p:nvPicPr>
        <p:blipFill>
          <a:blip r:embed="rId2"/>
          <a:stretch>
            <a:fillRect/>
          </a:stretch>
        </p:blipFill>
        <p:spPr>
          <a:xfrm>
            <a:off x="6202714" y="648984"/>
            <a:ext cx="2085013" cy="2780017"/>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373" t="6999" r="2818" b="12517"/>
          <a:stretch/>
        </p:blipFill>
        <p:spPr>
          <a:xfrm>
            <a:off x="6454450" y="1222562"/>
            <a:ext cx="1581539" cy="1632858"/>
          </a:xfrm>
          <a:prstGeom prst="rect">
            <a:avLst/>
          </a:prstGeom>
        </p:spPr>
      </p:pic>
    </p:spTree>
    <p:extLst>
      <p:ext uri="{BB962C8B-B14F-4D97-AF65-F5344CB8AC3E}">
        <p14:creationId xmlns:p14="http://schemas.microsoft.com/office/powerpoint/2010/main" val="173350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3">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rot="1256751">
            <a:off x="6430410" y="1504408"/>
            <a:ext cx="113982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rotWithShape="1">
          <a:blip r:embed="rId5">
            <a:extLst>
              <a:ext uri="{BEBA8EAE-BF5A-486C-A8C5-ECC9F3942E4B}">
                <a14:imgProps xmlns:a14="http://schemas.microsoft.com/office/drawing/2010/main">
                  <a14:imgLayer r:embed="rId6">
                    <a14:imgEffect>
                      <a14:artisticWatercolorSponge/>
                    </a14:imgEffect>
                  </a14:imgLayer>
                </a14:imgProps>
              </a:ext>
              <a:ext uri="{28A0092B-C50C-407E-A947-70E740481C1C}">
                <a14:useLocalDpi xmlns:a14="http://schemas.microsoft.com/office/drawing/2010/main" val="0"/>
              </a:ext>
            </a:extLst>
          </a:blip>
          <a:srcRect l="38120" r="32534"/>
          <a:stretch/>
        </p:blipFill>
        <p:spPr bwMode="auto">
          <a:xfrm>
            <a:off x="1265332" y="3139078"/>
            <a:ext cx="157277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7">
            <a:extLst>
              <a:ext uri="{BEBA8EAE-BF5A-486C-A8C5-ECC9F3942E4B}">
                <a14:imgProps xmlns:a14="http://schemas.microsoft.com/office/drawing/2010/main">
                  <a14:imgLayer r:embed="rId8">
                    <a14:imgEffect>
                      <a14:artisticFilmGrain/>
                    </a14:imgEffect>
                  </a14:imgLayer>
                </a14:imgProps>
              </a:ext>
              <a:ext uri="{28A0092B-C50C-407E-A947-70E740481C1C}">
                <a14:useLocalDpi xmlns:a14="http://schemas.microsoft.com/office/drawing/2010/main" val="0"/>
              </a:ext>
            </a:extLst>
          </a:blip>
          <a:stretch>
            <a:fillRect/>
          </a:stretch>
        </p:blipFill>
        <p:spPr>
          <a:xfrm rot="19933849">
            <a:off x="5241130" y="744572"/>
            <a:ext cx="1813084" cy="1789016"/>
          </a:xfrm>
          <a:prstGeom prst="rect">
            <a:avLst/>
          </a:prstGeom>
        </p:spPr>
      </p:pic>
      <p:pic>
        <p:nvPicPr>
          <p:cNvPr id="2" name="Picture 1"/>
          <p:cNvPicPr>
            <a:picLocks noChangeAspect="1"/>
          </p:cNvPicPr>
          <p:nvPr/>
        </p:nvPicPr>
        <p:blipFill>
          <a:blip r:embed="rId9">
            <a:extLst>
              <a:ext uri="{BEBA8EAE-BF5A-486C-A8C5-ECC9F3942E4B}">
                <a14:imgProps xmlns:a14="http://schemas.microsoft.com/office/drawing/2010/main">
                  <a14:imgLayer r:embed="rId10">
                    <a14:imgEffect>
                      <a14:artisticPencilSketch/>
                    </a14:imgEffect>
                  </a14:imgLayer>
                </a14:imgProps>
              </a:ext>
            </a:extLst>
          </a:blip>
          <a:stretch>
            <a:fillRect/>
          </a:stretch>
        </p:blipFill>
        <p:spPr>
          <a:xfrm>
            <a:off x="3774422" y="2166510"/>
            <a:ext cx="2597778" cy="2780017"/>
          </a:xfrm>
          <a:prstGeom prst="rect">
            <a:avLst/>
          </a:prstGeom>
        </p:spPr>
      </p:pic>
      <p:pic>
        <p:nvPicPr>
          <p:cNvPr id="3" name="Picture 2"/>
          <p:cNvPicPr>
            <a:picLocks noChangeAspect="1"/>
          </p:cNvPicPr>
          <p:nvPr/>
        </p:nvPicPr>
        <p:blipFill>
          <a:blip r:embed="rId11"/>
          <a:stretch>
            <a:fillRect/>
          </a:stretch>
        </p:blipFill>
        <p:spPr>
          <a:xfrm>
            <a:off x="2987824" y="712743"/>
            <a:ext cx="2880320" cy="2780017"/>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9">
            <a:extLst>
              <a:ext uri="{BEBA8EAE-BF5A-486C-A8C5-ECC9F3942E4B}">
                <a14:imgProps xmlns:a14="http://schemas.microsoft.com/office/drawing/2010/main">
                  <a14:imgLayer r:embed="rId10">
                    <a14:imgEffect>
                      <a14:artisticPencilSketch/>
                    </a14:imgEffect>
                  </a14:imgLayer>
                </a14:imgProps>
              </a:ext>
            </a:extLst>
          </a:blip>
          <a:stretch>
            <a:fillRect/>
          </a:stretch>
        </p:blipFill>
        <p:spPr>
          <a:xfrm>
            <a:off x="2051720" y="2166511"/>
            <a:ext cx="2657717" cy="2780017"/>
          </a:xfrm>
          <a:prstGeom prst="rect">
            <a:avLst/>
          </a:prstGeom>
        </p:spPr>
      </p:pic>
      <p:sp>
        <p:nvSpPr>
          <p:cNvPr id="5" name="TextBox 4"/>
          <p:cNvSpPr txBox="1"/>
          <p:nvPr/>
        </p:nvSpPr>
        <p:spPr>
          <a:xfrm>
            <a:off x="3923928" y="2852936"/>
            <a:ext cx="699606" cy="523220"/>
          </a:xfrm>
          <a:prstGeom prst="rect">
            <a:avLst/>
          </a:prstGeom>
          <a:noFill/>
        </p:spPr>
        <p:txBody>
          <a:bodyPr wrap="square" rtlCol="0">
            <a:spAutoFit/>
          </a:bodyPr>
          <a:lstStyle/>
          <a:p>
            <a:r>
              <a:rPr lang="en-GB" sz="2800" dirty="0" smtClean="0">
                <a:solidFill>
                  <a:srgbClr val="FFFFFF"/>
                </a:solidFill>
              </a:rPr>
              <a:t>PPI</a:t>
            </a:r>
            <a:endParaRPr lang="en-GB" sz="2800" dirty="0">
              <a:solidFill>
                <a:srgbClr val="FFFFFF"/>
              </a:solidFill>
            </a:endParaRPr>
          </a:p>
        </p:txBody>
      </p:sp>
      <p:pic>
        <p:nvPicPr>
          <p:cNvPr id="3075"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904420">
            <a:off x="2446116" y="4127792"/>
            <a:ext cx="1587575" cy="105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13">
            <a:extLst>
              <a:ext uri="{BEBA8EAE-BF5A-486C-A8C5-ECC9F3942E4B}">
                <a14:imgProps xmlns:a14="http://schemas.microsoft.com/office/drawing/2010/main">
                  <a14:imgLayer r:embed="rId14">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rot="941605">
            <a:off x="4086366" y="4037179"/>
            <a:ext cx="1189357" cy="12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15">
            <a:extLst>
              <a:ext uri="{BEBA8EAE-BF5A-486C-A8C5-ECC9F3942E4B}">
                <a14:imgProps xmlns:a14="http://schemas.microsoft.com/office/drawing/2010/main">
                  <a14:imgLayer r:embed="rId16">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rot="20572272">
            <a:off x="5357891" y="3306672"/>
            <a:ext cx="1579563" cy="16271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20072179">
            <a:off x="1837625" y="1764064"/>
            <a:ext cx="1276351" cy="1528564"/>
          </a:xfrm>
          <a:prstGeom prst="rect">
            <a:avLst/>
          </a:prstGeom>
        </p:spPr>
      </p:pic>
      <p:pic>
        <p:nvPicPr>
          <p:cNvPr id="8" name="Picture 7"/>
          <p:cNvPicPr>
            <a:picLocks noChangeAspect="1"/>
          </p:cNvPicPr>
          <p:nvPr/>
        </p:nvPicPr>
        <p:blipFill>
          <a:blip r:embed="rId18">
            <a:extLst>
              <a:ext uri="{BEBA8EAE-BF5A-486C-A8C5-ECC9F3942E4B}">
                <a14:imgProps xmlns:a14="http://schemas.microsoft.com/office/drawing/2010/main">
                  <a14:imgLayer r:embed="rId19">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1997981">
            <a:off x="4451597" y="1994945"/>
            <a:ext cx="1243426" cy="1329377"/>
          </a:xfrm>
          <a:prstGeom prst="rect">
            <a:avLst/>
          </a:prstGeom>
        </p:spPr>
      </p:pic>
      <p:pic>
        <p:nvPicPr>
          <p:cNvPr id="3074" name="Picture 2"/>
          <p:cNvPicPr>
            <a:picLocks noChangeAspect="1" noChangeArrowheads="1"/>
          </p:cNvPicPr>
          <p:nvPr/>
        </p:nvPicPr>
        <p:blipFill>
          <a:blip r:embed="rId20" cstate="print">
            <a:extLst>
              <a:ext uri="{BEBA8EAE-BF5A-486C-A8C5-ECC9F3942E4B}">
                <a14:imgProps xmlns:a14="http://schemas.microsoft.com/office/drawing/2010/main">
                  <a14:imgLayer r:embed="rId21">
                    <a14:imgEffect>
                      <a14:artisticGlass/>
                    </a14:imgEffect>
                  </a14:imgLayer>
                </a14:imgProps>
              </a:ext>
              <a:ext uri="{28A0092B-C50C-407E-A947-70E740481C1C}">
                <a14:useLocalDpi xmlns:a14="http://schemas.microsoft.com/office/drawing/2010/main" val="0"/>
              </a:ext>
            </a:extLst>
          </a:blip>
          <a:srcRect/>
          <a:stretch>
            <a:fillRect/>
          </a:stretch>
        </p:blipFill>
        <p:spPr bwMode="auto">
          <a:xfrm rot="774199">
            <a:off x="2803123" y="512953"/>
            <a:ext cx="1154907" cy="17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22">
            <a:extLst>
              <a:ext uri="{BEBA8EAE-BF5A-486C-A8C5-ECC9F3942E4B}">
                <a14:imgProps xmlns:a14="http://schemas.microsoft.com/office/drawing/2010/main">
                  <a14:imgLayer r:embed="rId23">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rot="900003">
            <a:off x="4156982" y="1097572"/>
            <a:ext cx="1048122"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3554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Educational policy</a:t>
            </a:r>
            <a:endParaRPr lang="en-GB" dirty="0"/>
          </a:p>
        </p:txBody>
      </p:sp>
      <p:sp>
        <p:nvSpPr>
          <p:cNvPr id="3" name="Content Placeholder 2"/>
          <p:cNvSpPr>
            <a:spLocks noGrp="1"/>
          </p:cNvSpPr>
          <p:nvPr>
            <p:ph idx="1"/>
          </p:nvPr>
        </p:nvSpPr>
        <p:spPr/>
        <p:txBody>
          <a:bodyPr/>
          <a:lstStyle/>
          <a:p>
            <a:r>
              <a:rPr lang="en-GB" dirty="0" smtClean="0"/>
              <a:t>Budget changes/implementation of national funding formula</a:t>
            </a:r>
          </a:p>
          <a:p>
            <a:r>
              <a:rPr lang="en-GB" dirty="0" smtClean="0"/>
              <a:t>Union action</a:t>
            </a:r>
          </a:p>
          <a:p>
            <a:r>
              <a:rPr lang="en-GB" dirty="0" smtClean="0"/>
              <a:t>National policy changes </a:t>
            </a:r>
          </a:p>
          <a:p>
            <a:pPr lvl="1"/>
            <a:r>
              <a:rPr lang="en-GB" sz="2000" dirty="0" smtClean="0"/>
              <a:t>Your subject becomes a core subject</a:t>
            </a:r>
          </a:p>
          <a:p>
            <a:pPr lvl="1"/>
            <a:r>
              <a:rPr lang="en-GB" sz="2000" dirty="0" smtClean="0"/>
              <a:t>Your subject stops being a core subject</a:t>
            </a:r>
          </a:p>
          <a:p>
            <a:pPr lvl="1"/>
            <a:r>
              <a:rPr lang="en-GB" sz="2000" dirty="0" smtClean="0"/>
              <a:t>Your subject is dropped from the curriculum</a:t>
            </a:r>
          </a:p>
          <a:p>
            <a:r>
              <a:rPr lang="en-GB" dirty="0" smtClean="0"/>
              <a:t>Change of Government/Secretary of State</a:t>
            </a:r>
          </a:p>
        </p:txBody>
      </p:sp>
      <p:pic>
        <p:nvPicPr>
          <p:cNvPr id="4" name="Picture 3"/>
          <p:cNvPicPr>
            <a:picLocks noChangeAspect="1"/>
          </p:cNvPicPr>
          <p:nvPr/>
        </p:nvPicPr>
        <p:blipFill>
          <a:blip r:embed="rId2"/>
          <a:stretch>
            <a:fillRect/>
          </a:stretch>
        </p:blipFill>
        <p:spPr>
          <a:xfrm>
            <a:off x="5940152" y="2132856"/>
            <a:ext cx="2402413" cy="278001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8713" y="2499581"/>
            <a:ext cx="1145289" cy="2046565"/>
          </a:xfrm>
          <a:prstGeom prst="rect">
            <a:avLst/>
          </a:prstGeom>
        </p:spPr>
      </p:pic>
    </p:spTree>
    <p:extLst>
      <p:ext uri="{BB962C8B-B14F-4D97-AF65-F5344CB8AC3E}">
        <p14:creationId xmlns:p14="http://schemas.microsoft.com/office/powerpoint/2010/main" val="737837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29494" y="368812"/>
            <a:ext cx="2085013" cy="2780017"/>
          </a:xfrm>
          <a:prstGeom prst="rect">
            <a:avLst/>
          </a:prstGeom>
        </p:spPr>
      </p:pic>
      <p:pic>
        <p:nvPicPr>
          <p:cNvPr id="3" name="Picture 2"/>
          <p:cNvPicPr>
            <a:picLocks noChangeAspect="1"/>
          </p:cNvPicPr>
          <p:nvPr/>
        </p:nvPicPr>
        <p:blipFill>
          <a:blip r:embed="rId3"/>
          <a:stretch>
            <a:fillRect/>
          </a:stretch>
        </p:blipFill>
        <p:spPr>
          <a:xfrm>
            <a:off x="4397241" y="1942638"/>
            <a:ext cx="2085013" cy="2786113"/>
          </a:xfrm>
          <a:prstGeom prst="rect">
            <a:avLst/>
          </a:prstGeom>
        </p:spPr>
      </p:pic>
      <p:pic>
        <p:nvPicPr>
          <p:cNvPr id="4" name="Picture 3"/>
          <p:cNvPicPr>
            <a:picLocks noChangeAspect="1"/>
          </p:cNvPicPr>
          <p:nvPr/>
        </p:nvPicPr>
        <p:blipFill>
          <a:blip r:embed="rId4"/>
          <a:stretch>
            <a:fillRect/>
          </a:stretch>
        </p:blipFill>
        <p:spPr>
          <a:xfrm>
            <a:off x="2920861" y="1945685"/>
            <a:ext cx="2085013" cy="2780017"/>
          </a:xfrm>
          <a:prstGeom prst="rect">
            <a:avLst/>
          </a:prstGeom>
        </p:spPr>
      </p:pic>
    </p:spTree>
    <p:extLst>
      <p:ext uri="{BB962C8B-B14F-4D97-AF65-F5344CB8AC3E}">
        <p14:creationId xmlns:p14="http://schemas.microsoft.com/office/powerpoint/2010/main" val="3647346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74422" y="2482132"/>
            <a:ext cx="2085013" cy="2085013"/>
          </a:xfrm>
          <a:prstGeom prst="rect">
            <a:avLst/>
          </a:prstGeom>
        </p:spPr>
      </p:pic>
      <p:pic>
        <p:nvPicPr>
          <p:cNvPr id="3" name="Picture 2"/>
          <p:cNvPicPr>
            <a:picLocks noChangeAspect="1"/>
          </p:cNvPicPr>
          <p:nvPr/>
        </p:nvPicPr>
        <p:blipFill>
          <a:blip r:embed="rId2"/>
          <a:stretch>
            <a:fillRect/>
          </a:stretch>
        </p:blipFill>
        <p:spPr>
          <a:xfrm>
            <a:off x="3237912" y="1391807"/>
            <a:ext cx="2085013" cy="2085013"/>
          </a:xfrm>
          <a:prstGeom prst="rect">
            <a:avLst/>
          </a:prstGeom>
        </p:spPr>
      </p:pic>
      <p:pic>
        <p:nvPicPr>
          <p:cNvPr id="4" name="Picture 3"/>
          <p:cNvPicPr>
            <a:picLocks noChangeAspect="1"/>
          </p:cNvPicPr>
          <p:nvPr/>
        </p:nvPicPr>
        <p:blipFill>
          <a:blip r:embed="rId2"/>
          <a:stretch>
            <a:fillRect/>
          </a:stretch>
        </p:blipFill>
        <p:spPr>
          <a:xfrm>
            <a:off x="2624424" y="2482133"/>
            <a:ext cx="2085013" cy="2085013"/>
          </a:xfrm>
          <a:prstGeom prst="rect">
            <a:avLst/>
          </a:prstGeom>
        </p:spPr>
      </p:pic>
      <p:sp>
        <p:nvSpPr>
          <p:cNvPr id="5" name="TextBox 4"/>
          <p:cNvSpPr txBox="1"/>
          <p:nvPr/>
        </p:nvSpPr>
        <p:spPr>
          <a:xfrm>
            <a:off x="4009831" y="2886658"/>
            <a:ext cx="482859" cy="738664"/>
          </a:xfrm>
          <a:prstGeom prst="rect">
            <a:avLst/>
          </a:prstGeom>
          <a:noFill/>
        </p:spPr>
        <p:txBody>
          <a:bodyPr wrap="square" rtlCol="0">
            <a:spAutoFit/>
          </a:bodyPr>
          <a:lstStyle/>
          <a:p>
            <a:r>
              <a:rPr lang="en-GB" sz="2100" dirty="0">
                <a:solidFill>
                  <a:schemeClr val="bg1"/>
                </a:solidFill>
              </a:rPr>
              <a:t>PPI</a:t>
            </a:r>
          </a:p>
        </p:txBody>
      </p:sp>
    </p:spTree>
    <p:extLst>
      <p:ext uri="{BB962C8B-B14F-4D97-AF65-F5344CB8AC3E}">
        <p14:creationId xmlns:p14="http://schemas.microsoft.com/office/powerpoint/2010/main" val="1448489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499992" y="2434313"/>
            <a:ext cx="2085013" cy="2085013"/>
          </a:xfrm>
          <a:prstGeom prst="rect">
            <a:avLst/>
          </a:prstGeom>
          <a:ln w="76200">
            <a:noFill/>
          </a:ln>
          <a:effectLst>
            <a:outerShdw blurRad="76200" dist="12700" dir="2700000" sy="-23000" kx="-800400" algn="bl" rotWithShape="0">
              <a:prstClr val="black">
                <a:alpha val="20000"/>
              </a:prstClr>
            </a:outerShdw>
          </a:effectLst>
        </p:spPr>
      </p:pic>
      <p:pic>
        <p:nvPicPr>
          <p:cNvPr id="3" name="Picture 2"/>
          <p:cNvPicPr>
            <a:picLocks noChangeAspect="1"/>
          </p:cNvPicPr>
          <p:nvPr/>
        </p:nvPicPr>
        <p:blipFill>
          <a:blip r:embed="rId2"/>
          <a:stretch>
            <a:fillRect/>
          </a:stretch>
        </p:blipFill>
        <p:spPr>
          <a:xfrm>
            <a:off x="3237912" y="1391807"/>
            <a:ext cx="2085013" cy="2085013"/>
          </a:xfrm>
          <a:prstGeom prst="rect">
            <a:avLst/>
          </a:prstGeom>
        </p:spPr>
      </p:pic>
      <p:pic>
        <p:nvPicPr>
          <p:cNvPr id="4" name="Picture 3"/>
          <p:cNvPicPr>
            <a:picLocks noChangeAspect="1"/>
          </p:cNvPicPr>
          <p:nvPr/>
        </p:nvPicPr>
        <p:blipFill>
          <a:blip r:embed="rId2"/>
          <a:stretch>
            <a:fillRect/>
          </a:stretch>
        </p:blipFill>
        <p:spPr>
          <a:xfrm>
            <a:off x="2555776" y="2132856"/>
            <a:ext cx="2085013" cy="2085013"/>
          </a:xfrm>
          <a:prstGeom prst="rect">
            <a:avLst/>
          </a:prstGeom>
        </p:spPr>
      </p:pic>
      <p:sp>
        <p:nvSpPr>
          <p:cNvPr id="5" name="TextBox 4"/>
          <p:cNvSpPr txBox="1"/>
          <p:nvPr/>
        </p:nvSpPr>
        <p:spPr>
          <a:xfrm>
            <a:off x="4442348" y="3189106"/>
            <a:ext cx="573833" cy="230832"/>
          </a:xfrm>
          <a:prstGeom prst="rect">
            <a:avLst/>
          </a:prstGeom>
          <a:noFill/>
        </p:spPr>
        <p:txBody>
          <a:bodyPr wrap="square" rtlCol="0">
            <a:spAutoFit/>
          </a:bodyPr>
          <a:lstStyle/>
          <a:p>
            <a:r>
              <a:rPr lang="en-GB" sz="900" dirty="0">
                <a:solidFill>
                  <a:schemeClr val="bg1"/>
                </a:solidFill>
              </a:rPr>
              <a:t>PPI</a:t>
            </a:r>
          </a:p>
        </p:txBody>
      </p:sp>
    </p:spTree>
    <p:extLst>
      <p:ext uri="{BB962C8B-B14F-4D97-AF65-F5344CB8AC3E}">
        <p14:creationId xmlns:p14="http://schemas.microsoft.com/office/powerpoint/2010/main" val="266419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73674" y="2169018"/>
            <a:ext cx="2085013" cy="2085013"/>
          </a:xfrm>
          <a:prstGeom prst="rect">
            <a:avLst/>
          </a:prstGeom>
          <a:ln w="76200">
            <a:noFill/>
          </a:ln>
          <a:effectLst/>
        </p:spPr>
      </p:pic>
      <p:pic>
        <p:nvPicPr>
          <p:cNvPr id="3" name="Picture 2"/>
          <p:cNvPicPr>
            <a:picLocks noChangeAspect="1"/>
          </p:cNvPicPr>
          <p:nvPr/>
        </p:nvPicPr>
        <p:blipFill>
          <a:blip r:embed="rId2"/>
          <a:stretch>
            <a:fillRect/>
          </a:stretch>
        </p:blipFill>
        <p:spPr>
          <a:xfrm>
            <a:off x="3264725" y="476672"/>
            <a:ext cx="2085013" cy="2085013"/>
          </a:xfrm>
          <a:prstGeom prst="rect">
            <a:avLst/>
          </a:prstGeom>
          <a:effectLst>
            <a:outerShdw blurRad="50800" dist="38100" dir="16200000" rotWithShape="0">
              <a:prstClr val="black">
                <a:alpha val="40000"/>
              </a:prstClr>
            </a:outerShdw>
          </a:effectLst>
        </p:spPr>
      </p:pic>
      <p:pic>
        <p:nvPicPr>
          <p:cNvPr id="4" name="Picture 3"/>
          <p:cNvPicPr>
            <a:picLocks noChangeAspect="1"/>
          </p:cNvPicPr>
          <p:nvPr/>
        </p:nvPicPr>
        <p:blipFill>
          <a:blip r:embed="rId2"/>
          <a:stretch>
            <a:fillRect/>
          </a:stretch>
        </p:blipFill>
        <p:spPr>
          <a:xfrm>
            <a:off x="2555776" y="2132856"/>
            <a:ext cx="2085013" cy="2085013"/>
          </a:xfrm>
          <a:prstGeom prst="rect">
            <a:avLst/>
          </a:prstGeom>
        </p:spPr>
      </p:pic>
      <p:sp>
        <p:nvSpPr>
          <p:cNvPr id="5" name="TextBox 4"/>
          <p:cNvSpPr txBox="1"/>
          <p:nvPr/>
        </p:nvSpPr>
        <p:spPr>
          <a:xfrm>
            <a:off x="4134514" y="2364279"/>
            <a:ext cx="573833" cy="230832"/>
          </a:xfrm>
          <a:prstGeom prst="rect">
            <a:avLst/>
          </a:prstGeom>
          <a:noFill/>
        </p:spPr>
        <p:txBody>
          <a:bodyPr wrap="square" rtlCol="0">
            <a:spAutoFit/>
          </a:bodyPr>
          <a:lstStyle/>
          <a:p>
            <a:r>
              <a:rPr lang="en-GB" sz="900" dirty="0">
                <a:solidFill>
                  <a:schemeClr val="bg1"/>
                </a:solidFill>
              </a:rPr>
              <a:t>PPI</a:t>
            </a:r>
          </a:p>
        </p:txBody>
      </p:sp>
    </p:spTree>
    <p:extLst>
      <p:ext uri="{BB962C8B-B14F-4D97-AF65-F5344CB8AC3E}">
        <p14:creationId xmlns:p14="http://schemas.microsoft.com/office/powerpoint/2010/main" val="1846176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71163" y="2204864"/>
            <a:ext cx="2085013" cy="2085013"/>
          </a:xfrm>
          <a:prstGeom prst="rect">
            <a:avLst/>
          </a:prstGeom>
        </p:spPr>
      </p:pic>
      <p:pic>
        <p:nvPicPr>
          <p:cNvPr id="3" name="Picture 2"/>
          <p:cNvPicPr>
            <a:picLocks noChangeAspect="1"/>
          </p:cNvPicPr>
          <p:nvPr/>
        </p:nvPicPr>
        <p:blipFill>
          <a:blip r:embed="rId2"/>
          <a:stretch>
            <a:fillRect/>
          </a:stretch>
        </p:blipFill>
        <p:spPr>
          <a:xfrm>
            <a:off x="3237912" y="1391807"/>
            <a:ext cx="2085013" cy="2085013"/>
          </a:xfrm>
          <a:prstGeom prst="rect">
            <a:avLst/>
          </a:prstGeom>
        </p:spPr>
      </p:pic>
      <p:pic>
        <p:nvPicPr>
          <p:cNvPr id="4" name="Picture 3"/>
          <p:cNvPicPr>
            <a:picLocks noChangeAspect="1"/>
          </p:cNvPicPr>
          <p:nvPr/>
        </p:nvPicPr>
        <p:blipFill>
          <a:blip r:embed="rId2"/>
          <a:stretch>
            <a:fillRect/>
          </a:stretch>
        </p:blipFill>
        <p:spPr>
          <a:xfrm>
            <a:off x="2166248" y="2629090"/>
            <a:ext cx="2085013" cy="2085013"/>
          </a:xfrm>
          <a:prstGeom prst="rect">
            <a:avLst/>
          </a:prstGeom>
          <a:effectLst>
            <a:outerShdw blurRad="76200" dist="12700" dir="8100000" sy="-23000" kx="800400" algn="br" rotWithShape="0">
              <a:prstClr val="black">
                <a:alpha val="20000"/>
              </a:prstClr>
            </a:outerShdw>
          </a:effectLst>
        </p:spPr>
      </p:pic>
      <p:sp>
        <p:nvSpPr>
          <p:cNvPr id="5" name="TextBox 4"/>
          <p:cNvSpPr txBox="1"/>
          <p:nvPr/>
        </p:nvSpPr>
        <p:spPr>
          <a:xfrm>
            <a:off x="3924480" y="3063697"/>
            <a:ext cx="653562" cy="415498"/>
          </a:xfrm>
          <a:prstGeom prst="rect">
            <a:avLst/>
          </a:prstGeom>
          <a:noFill/>
        </p:spPr>
        <p:txBody>
          <a:bodyPr wrap="square" rtlCol="0">
            <a:spAutoFit/>
          </a:bodyPr>
          <a:lstStyle/>
          <a:p>
            <a:r>
              <a:rPr lang="en-GB" sz="2100" dirty="0">
                <a:solidFill>
                  <a:schemeClr val="bg1"/>
                </a:solidFill>
              </a:rPr>
              <a:t>PPI</a:t>
            </a:r>
          </a:p>
        </p:txBody>
      </p:sp>
    </p:spTree>
    <p:extLst>
      <p:ext uri="{BB962C8B-B14F-4D97-AF65-F5344CB8AC3E}">
        <p14:creationId xmlns:p14="http://schemas.microsoft.com/office/powerpoint/2010/main" val="5833799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09831" y="2978988"/>
            <a:ext cx="2085013" cy="2085013"/>
          </a:xfrm>
          <a:prstGeom prst="rect">
            <a:avLst/>
          </a:prstGeom>
          <a:effectLst>
            <a:outerShdw blurRad="76200" dist="12700" dir="2700000" sy="-23000" kx="-800400" algn="bl" rotWithShape="0">
              <a:prstClr val="black">
                <a:alpha val="20000"/>
              </a:prstClr>
            </a:outerShdw>
          </a:effectLst>
        </p:spPr>
      </p:pic>
      <p:pic>
        <p:nvPicPr>
          <p:cNvPr id="3" name="Picture 2"/>
          <p:cNvPicPr>
            <a:picLocks noChangeAspect="1"/>
          </p:cNvPicPr>
          <p:nvPr/>
        </p:nvPicPr>
        <p:blipFill>
          <a:blip r:embed="rId2"/>
          <a:stretch>
            <a:fillRect/>
          </a:stretch>
        </p:blipFill>
        <p:spPr>
          <a:xfrm>
            <a:off x="3313629" y="1270774"/>
            <a:ext cx="2085013" cy="2085013"/>
          </a:xfrm>
          <a:prstGeom prst="rect">
            <a:avLst/>
          </a:prstGeom>
          <a:effectLst>
            <a:outerShdw blurRad="76200" dir="13500000" sy="23000" kx="1200000" algn="br" rotWithShape="0">
              <a:prstClr val="black">
                <a:alpha val="20000"/>
              </a:prstClr>
            </a:outerShdw>
          </a:effectLst>
        </p:spPr>
      </p:pic>
      <p:pic>
        <p:nvPicPr>
          <p:cNvPr id="4" name="Picture 3"/>
          <p:cNvPicPr>
            <a:picLocks noChangeAspect="1"/>
          </p:cNvPicPr>
          <p:nvPr/>
        </p:nvPicPr>
        <p:blipFill>
          <a:blip r:embed="rId2"/>
          <a:stretch>
            <a:fillRect/>
          </a:stretch>
        </p:blipFill>
        <p:spPr>
          <a:xfrm>
            <a:off x="2617427" y="2978988"/>
            <a:ext cx="2085013" cy="2085013"/>
          </a:xfrm>
          <a:prstGeom prst="rect">
            <a:avLst/>
          </a:prstGeom>
          <a:effectLst>
            <a:outerShdw blurRad="76200" dist="12700" dir="8100000" sy="-23000" kx="800400" algn="br" rotWithShape="0">
              <a:prstClr val="black">
                <a:alpha val="20000"/>
              </a:prstClr>
            </a:outerShdw>
          </a:effectLst>
        </p:spPr>
      </p:pic>
      <p:sp>
        <p:nvSpPr>
          <p:cNvPr id="5" name="TextBox 4"/>
          <p:cNvSpPr txBox="1"/>
          <p:nvPr/>
        </p:nvSpPr>
        <p:spPr>
          <a:xfrm>
            <a:off x="4219769" y="3201566"/>
            <a:ext cx="370892" cy="230832"/>
          </a:xfrm>
          <a:prstGeom prst="rect">
            <a:avLst/>
          </a:prstGeom>
          <a:noFill/>
        </p:spPr>
        <p:txBody>
          <a:bodyPr wrap="square" rtlCol="0">
            <a:spAutoFit/>
          </a:bodyPr>
          <a:lstStyle/>
          <a:p>
            <a:r>
              <a:rPr lang="en-GB" sz="900" dirty="0">
                <a:solidFill>
                  <a:schemeClr val="bg1"/>
                </a:solidFill>
              </a:rPr>
              <a:t>PPI</a:t>
            </a:r>
          </a:p>
        </p:txBody>
      </p:sp>
    </p:spTree>
    <p:extLst>
      <p:ext uri="{BB962C8B-B14F-4D97-AF65-F5344CB8AC3E}">
        <p14:creationId xmlns:p14="http://schemas.microsoft.com/office/powerpoint/2010/main" val="33602342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74422" y="2482132"/>
            <a:ext cx="2085013" cy="2085013"/>
          </a:xfrm>
          <a:prstGeom prst="rect">
            <a:avLst/>
          </a:prstGeom>
        </p:spPr>
      </p:pic>
      <p:pic>
        <p:nvPicPr>
          <p:cNvPr id="3" name="Picture 2"/>
          <p:cNvPicPr>
            <a:picLocks noChangeAspect="1"/>
          </p:cNvPicPr>
          <p:nvPr/>
        </p:nvPicPr>
        <p:blipFill>
          <a:blip r:embed="rId2"/>
          <a:stretch>
            <a:fillRect/>
          </a:stretch>
        </p:blipFill>
        <p:spPr>
          <a:xfrm>
            <a:off x="3237912" y="1391807"/>
            <a:ext cx="2085013" cy="2085013"/>
          </a:xfrm>
          <a:prstGeom prst="rect">
            <a:avLst/>
          </a:prstGeom>
        </p:spPr>
      </p:pic>
      <p:pic>
        <p:nvPicPr>
          <p:cNvPr id="4" name="Picture 3"/>
          <p:cNvPicPr>
            <a:picLocks noChangeAspect="1"/>
          </p:cNvPicPr>
          <p:nvPr/>
        </p:nvPicPr>
        <p:blipFill>
          <a:blip r:embed="rId2"/>
          <a:stretch>
            <a:fillRect/>
          </a:stretch>
        </p:blipFill>
        <p:spPr>
          <a:xfrm>
            <a:off x="2624424" y="2482133"/>
            <a:ext cx="2085013" cy="2085013"/>
          </a:xfrm>
          <a:prstGeom prst="rect">
            <a:avLst/>
          </a:prstGeom>
        </p:spPr>
      </p:pic>
      <p:sp>
        <p:nvSpPr>
          <p:cNvPr id="5" name="TextBox 4"/>
          <p:cNvSpPr txBox="1"/>
          <p:nvPr/>
        </p:nvSpPr>
        <p:spPr>
          <a:xfrm>
            <a:off x="4009831" y="2886658"/>
            <a:ext cx="634177" cy="415498"/>
          </a:xfrm>
          <a:prstGeom prst="rect">
            <a:avLst/>
          </a:prstGeom>
          <a:noFill/>
        </p:spPr>
        <p:txBody>
          <a:bodyPr wrap="square" rtlCol="0">
            <a:spAutoFit/>
          </a:bodyPr>
          <a:lstStyle/>
          <a:p>
            <a:r>
              <a:rPr lang="en-GB" sz="2100" dirty="0">
                <a:solidFill>
                  <a:schemeClr val="bg1"/>
                </a:solidFill>
              </a:rPr>
              <a:t>PPI</a:t>
            </a:r>
          </a:p>
        </p:txBody>
      </p:sp>
    </p:spTree>
    <p:extLst>
      <p:ext uri="{BB962C8B-B14F-4D97-AF65-F5344CB8AC3E}">
        <p14:creationId xmlns:p14="http://schemas.microsoft.com/office/powerpoint/2010/main" val="33394542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Insure your PPI</a:t>
            </a:r>
            <a:endParaRPr lang="en-GB" dirty="0"/>
          </a:p>
        </p:txBody>
      </p:sp>
      <p:sp>
        <p:nvSpPr>
          <p:cNvPr id="3" name="Content Placeholder 2"/>
          <p:cNvSpPr>
            <a:spLocks noGrp="1"/>
          </p:cNvSpPr>
          <p:nvPr>
            <p:ph idx="1"/>
          </p:nvPr>
        </p:nvSpPr>
        <p:spPr/>
        <p:txBody>
          <a:bodyPr/>
          <a:lstStyle/>
          <a:p>
            <a:r>
              <a:rPr lang="en-GB" dirty="0" smtClean="0"/>
              <a:t>Know yourself and recognise when under pressure</a:t>
            </a:r>
          </a:p>
          <a:p>
            <a:r>
              <a:rPr lang="en-GB" dirty="0" smtClean="0"/>
              <a:t>Identify source of pressure</a:t>
            </a:r>
          </a:p>
          <a:p>
            <a:r>
              <a:rPr lang="en-GB" dirty="0" smtClean="0"/>
              <a:t>Consider ways of reducing the pressure</a:t>
            </a:r>
          </a:p>
          <a:p>
            <a:r>
              <a:rPr lang="en-GB" dirty="0" smtClean="0"/>
              <a:t>Ask for help if you need it</a:t>
            </a:r>
          </a:p>
          <a:p>
            <a:r>
              <a:rPr lang="en-GB" dirty="0" smtClean="0"/>
              <a:t>Respect your work/life balance and that of others</a:t>
            </a:r>
          </a:p>
          <a:p>
            <a:r>
              <a:rPr lang="en-GB" dirty="0" smtClean="0"/>
              <a:t>Don’t let the little things get to you</a:t>
            </a:r>
          </a:p>
          <a:p>
            <a:r>
              <a:rPr lang="en-GB" dirty="0" smtClean="0"/>
              <a:t>“Good enough is good enough!” (</a:t>
            </a:r>
            <a:r>
              <a:rPr lang="en-GB" dirty="0" err="1" smtClean="0"/>
              <a:t>Dr.</a:t>
            </a:r>
            <a:r>
              <a:rPr lang="en-GB" dirty="0" smtClean="0"/>
              <a:t> Alison Morgan, 2016)</a:t>
            </a:r>
          </a:p>
        </p:txBody>
      </p:sp>
    </p:spTree>
    <p:extLst>
      <p:ext uri="{BB962C8B-B14F-4D97-AF65-F5344CB8AC3E}">
        <p14:creationId xmlns:p14="http://schemas.microsoft.com/office/powerpoint/2010/main" val="10278482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384231" y="1023223"/>
          <a:ext cx="7975998" cy="5173980"/>
        </p:xfrm>
        <a:graphic>
          <a:graphicData uri="http://schemas.openxmlformats.org/drawingml/2006/table">
            <a:tbl>
              <a:tblPr firstRow="1" bandRow="1">
                <a:tableStyleId>{5C22544A-7EE6-4342-B048-85BDC9FD1C3A}</a:tableStyleId>
              </a:tblPr>
              <a:tblGrid>
                <a:gridCol w="577568"/>
                <a:gridCol w="1816382"/>
                <a:gridCol w="1594049"/>
                <a:gridCol w="1453806"/>
                <a:gridCol w="1204860"/>
                <a:gridCol w="1329333"/>
              </a:tblGrid>
              <a:tr h="342900">
                <a:tc>
                  <a:txBody>
                    <a:bodyPr/>
                    <a:lstStyle/>
                    <a:p>
                      <a:r>
                        <a:rPr lang="en-GB" sz="900" dirty="0" smtClean="0"/>
                        <a:t>Teacher years</a:t>
                      </a:r>
                      <a:endParaRPr lang="en-GB" sz="900" dirty="0"/>
                    </a:p>
                  </a:txBody>
                  <a:tcPr marL="68580" marR="68580" marT="34290" marB="34290"/>
                </a:tc>
                <a:tc>
                  <a:txBody>
                    <a:bodyPr/>
                    <a:lstStyle/>
                    <a:p>
                      <a:r>
                        <a:rPr lang="en-GB" sz="1400" dirty="0" smtClean="0"/>
                        <a:t>1-3</a:t>
                      </a:r>
                      <a:endParaRPr lang="en-GB" sz="1400" dirty="0"/>
                    </a:p>
                  </a:txBody>
                  <a:tcPr marL="68580" marR="68580" marT="34290" marB="34290"/>
                </a:tc>
                <a:tc>
                  <a:txBody>
                    <a:bodyPr/>
                    <a:lstStyle/>
                    <a:p>
                      <a:r>
                        <a:rPr lang="en-GB" sz="1400" dirty="0" smtClean="0"/>
                        <a:t>4-8</a:t>
                      </a:r>
                      <a:endParaRPr lang="en-GB" sz="1400" dirty="0"/>
                    </a:p>
                  </a:txBody>
                  <a:tcPr marL="68580" marR="68580" marT="34290" marB="34290"/>
                </a:tc>
                <a:tc>
                  <a:txBody>
                    <a:bodyPr/>
                    <a:lstStyle/>
                    <a:p>
                      <a:r>
                        <a:rPr lang="en-GB" sz="1400" dirty="0" smtClean="0"/>
                        <a:t>9-15</a:t>
                      </a:r>
                      <a:endParaRPr lang="en-GB" sz="1400" dirty="0"/>
                    </a:p>
                  </a:txBody>
                  <a:tcPr marL="68580" marR="68580" marT="34290" marB="34290"/>
                </a:tc>
                <a:tc>
                  <a:txBody>
                    <a:bodyPr/>
                    <a:lstStyle/>
                    <a:p>
                      <a:r>
                        <a:rPr lang="en-GB" sz="1400" dirty="0" smtClean="0"/>
                        <a:t>15-22</a:t>
                      </a:r>
                      <a:endParaRPr lang="en-GB" sz="1400" dirty="0"/>
                    </a:p>
                  </a:txBody>
                  <a:tcPr marL="68580" marR="68580" marT="34290" marB="34290"/>
                </a:tc>
                <a:tc>
                  <a:txBody>
                    <a:bodyPr/>
                    <a:lstStyle/>
                    <a:p>
                      <a:r>
                        <a:rPr lang="en-GB" sz="1400" dirty="0" smtClean="0"/>
                        <a:t>23-30+</a:t>
                      </a:r>
                      <a:endParaRPr lang="en-GB" sz="1400" dirty="0"/>
                    </a:p>
                  </a:txBody>
                  <a:tcPr marL="68580" marR="68580" marT="34290" marB="34290"/>
                </a:tc>
              </a:tr>
              <a:tr h="685800">
                <a:tc>
                  <a:txBody>
                    <a:bodyPr/>
                    <a:lstStyle/>
                    <a:p>
                      <a:endParaRPr lang="en-GB" sz="9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Developing a sense of</a:t>
                      </a:r>
                      <a:r>
                        <a:rPr lang="en-GB" sz="1400" baseline="0" dirty="0" smtClean="0"/>
                        <a:t> efficacy</a:t>
                      </a:r>
                    </a:p>
                    <a:p>
                      <a:endParaRPr lang="en-GB" sz="14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Identity and efficacy</a:t>
                      </a:r>
                      <a:r>
                        <a:rPr lang="en-GB" sz="1400" baseline="0" dirty="0" smtClean="0"/>
                        <a:t> in the classroom</a:t>
                      </a:r>
                    </a:p>
                    <a:p>
                      <a:endParaRPr lang="en-GB" sz="14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The crossroads…</a:t>
                      </a:r>
                    </a:p>
                    <a:p>
                      <a:endParaRPr lang="en-GB" sz="14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Sustained commitment</a:t>
                      </a:r>
                    </a:p>
                    <a:p>
                      <a:endParaRPr lang="en-GB" sz="14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Sustaining</a:t>
                      </a:r>
                      <a:r>
                        <a:rPr lang="en-GB" sz="1400" baseline="0" dirty="0" smtClean="0"/>
                        <a:t> motivation</a:t>
                      </a:r>
                    </a:p>
                    <a:p>
                      <a:endParaRPr lang="en-GB" sz="1400" dirty="0"/>
                    </a:p>
                  </a:txBody>
                  <a:tcPr marL="68580" marR="68580" marT="34290" marB="34290"/>
                </a:tc>
              </a:tr>
              <a:tr h="3566160">
                <a:tc>
                  <a:txBody>
                    <a:bodyPr/>
                    <a:lstStyle/>
                    <a:p>
                      <a:endParaRPr lang="en-GB" sz="1400" dirty="0"/>
                    </a:p>
                  </a:txBody>
                  <a:tcPr marL="68580" marR="68580" marT="34290" marB="34290"/>
                </a:tc>
                <a:tc>
                  <a:txBody>
                    <a:bodyPr/>
                    <a:lstStyle/>
                    <a:p>
                      <a:pPr marL="285750" indent="-285750">
                        <a:buFont typeface="Arial" panose="020B0604020202020204" pitchFamily="34" charset="0"/>
                        <a:buChar char="•"/>
                      </a:pPr>
                      <a:r>
                        <a:rPr lang="en-GB" sz="1400" dirty="0" smtClean="0"/>
                        <a:t>85% very committed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15% teaching “grows on you”</a:t>
                      </a:r>
                      <a:r>
                        <a:rPr lang="en-GB" sz="1400" baseline="0" dirty="0" smtClean="0"/>
                        <a:t> (Menzies, 2015)</a:t>
                      </a:r>
                      <a:endParaRPr lang="en-GB" sz="1400" dirty="0" smtClean="0"/>
                    </a:p>
                    <a:p>
                      <a:pPr marL="285750" indent="-285750">
                        <a:buFont typeface="Arial" panose="020B0604020202020204" pitchFamily="34" charset="0"/>
                        <a:buChar char="•"/>
                      </a:pPr>
                      <a:r>
                        <a:rPr lang="en-GB" sz="1400" dirty="0" smtClean="0"/>
                        <a:t>Making mistakes…</a:t>
                      </a:r>
                    </a:p>
                    <a:p>
                      <a:pPr marL="285750" indent="-285750">
                        <a:buFont typeface="Arial" panose="020B0604020202020204" pitchFamily="34" charset="0"/>
                        <a:buChar char="•"/>
                      </a:pPr>
                      <a:r>
                        <a:rPr lang="en-GB" sz="1400" dirty="0" smtClean="0"/>
                        <a:t>Reflecting…</a:t>
                      </a:r>
                    </a:p>
                    <a:p>
                      <a:pPr marL="285750" indent="-285750">
                        <a:buFont typeface="Arial" panose="020B0604020202020204" pitchFamily="34" charset="0"/>
                        <a:buChar char="•"/>
                      </a:pPr>
                      <a:r>
                        <a:rPr lang="en-GB" sz="1400" dirty="0" smtClean="0"/>
                        <a:t>Developing resources…</a:t>
                      </a:r>
                    </a:p>
                    <a:p>
                      <a:pPr marL="285750" indent="-285750">
                        <a:buFont typeface="Arial" panose="020B0604020202020204" pitchFamily="34" charset="0"/>
                        <a:buChar char="•"/>
                      </a:pPr>
                      <a:r>
                        <a:rPr lang="en-GB" sz="1400" dirty="0" smtClean="0"/>
                        <a:t>“teaching wil</a:t>
                      </a:r>
                      <a:r>
                        <a:rPr lang="en-GB" sz="1400" baseline="0" dirty="0" smtClean="0"/>
                        <a:t>l shape you” (</a:t>
                      </a:r>
                      <a:r>
                        <a:rPr lang="en-GB" sz="1400" baseline="0" dirty="0" err="1" smtClean="0"/>
                        <a:t>Clandinin</a:t>
                      </a:r>
                      <a:r>
                        <a:rPr lang="en-GB" sz="1400" baseline="0" dirty="0" smtClean="0"/>
                        <a:t>, 2015)</a:t>
                      </a:r>
                    </a:p>
                  </a:txBody>
                  <a:tcPr marL="68580" marR="68580" marT="34290" marB="34290"/>
                </a:tc>
                <a:tc>
                  <a:txBody>
                    <a:bodyPr/>
                    <a:lstStyle/>
                    <a:p>
                      <a:pPr marL="285750" indent="-285750">
                        <a:buFont typeface="Arial" panose="020B0604020202020204" pitchFamily="34" charset="0"/>
                        <a:buChar char="•"/>
                      </a:pPr>
                      <a:r>
                        <a:rPr lang="en-GB" sz="1400" baseline="0" dirty="0" smtClean="0"/>
                        <a:t>Highly effective </a:t>
                      </a:r>
                      <a:r>
                        <a:rPr lang="en-GB" sz="1400" baseline="0" dirty="0" smtClean="0">
                          <a:sym typeface="Wingdings" panose="05000000000000000000" pitchFamily="2" charset="2"/>
                        </a:rPr>
                        <a:t> Good PPI </a:t>
                      </a:r>
                      <a:endParaRPr lang="en-GB" sz="1400" baseline="0" dirty="0" smtClean="0"/>
                    </a:p>
                    <a:p>
                      <a:pPr marL="285750" indent="-285750">
                        <a:buFont typeface="Arial" panose="020B0604020202020204" pitchFamily="34" charset="0"/>
                        <a:buChar char="•"/>
                      </a:pPr>
                      <a:r>
                        <a:rPr lang="en-GB" sz="1400" baseline="0" dirty="0" smtClean="0"/>
                        <a:t>Additional responsibility leads to greater sense of effectiveness</a:t>
                      </a:r>
                    </a:p>
                    <a:p>
                      <a:pPr marL="285750" indent="-285750">
                        <a:buFont typeface="Arial" panose="020B0604020202020204" pitchFamily="34" charset="0"/>
                        <a:buChar char="•"/>
                      </a:pPr>
                      <a:r>
                        <a:rPr lang="en-GB" sz="1400" baseline="0" dirty="0" smtClean="0"/>
                        <a:t>Workload immense – learning to deal with it</a:t>
                      </a:r>
                      <a:endParaRPr lang="en-GB" sz="1400" dirty="0" smtClean="0"/>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“being</a:t>
                      </a:r>
                      <a:r>
                        <a:rPr lang="en-GB" sz="1400" baseline="0" dirty="0" smtClean="0"/>
                        <a:t> good at it” causes commitment (Menzies, 2015)</a:t>
                      </a:r>
                      <a:endParaRPr lang="en-GB" sz="1400" dirty="0" smtClean="0"/>
                    </a:p>
                    <a:p>
                      <a:endParaRPr lang="en-GB" sz="1400" dirty="0" smtClean="0"/>
                    </a:p>
                    <a:p>
                      <a:endParaRPr lang="en-GB" sz="1400" dirty="0"/>
                    </a:p>
                  </a:txBody>
                  <a:tcPr marL="68580" marR="68580" marT="34290" marB="34290"/>
                </a:tc>
                <a:tc>
                  <a:txBody>
                    <a:bodyPr/>
                    <a:lstStyle/>
                    <a:p>
                      <a:pPr marL="285750" indent="-285750">
                        <a:buFont typeface="Arial" panose="020B0604020202020204" pitchFamily="34" charset="0"/>
                        <a:buChar char="•"/>
                      </a:pPr>
                      <a:r>
                        <a:rPr lang="en-GB" sz="1400" baseline="0" dirty="0" smtClean="0"/>
                        <a:t>Work/life tensions</a:t>
                      </a:r>
                    </a:p>
                    <a:p>
                      <a:pPr marL="285750" indent="-285750">
                        <a:buFont typeface="Arial" panose="020B0604020202020204" pitchFamily="34" charset="0"/>
                        <a:buChar char="•"/>
                      </a:pPr>
                      <a:endParaRPr lang="en-GB" sz="1400" baseline="0" dirty="0" smtClean="0"/>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The most common</a:t>
                      </a:r>
                      <a:r>
                        <a:rPr lang="en-GB" sz="1400" baseline="0" dirty="0" smtClean="0"/>
                        <a:t> phase at which teachers quit (12 years)</a:t>
                      </a:r>
                    </a:p>
                    <a:p>
                      <a:pPr marL="285750" indent="-285750">
                        <a:buFont typeface="Arial" panose="020B0604020202020204" pitchFamily="34" charset="0"/>
                        <a:buChar char="•"/>
                      </a:pPr>
                      <a:endParaRPr lang="en-GB" sz="1400" baseline="0" dirty="0" smtClean="0"/>
                    </a:p>
                    <a:p>
                      <a:pPr marL="285750" indent="-285750">
                        <a:buFont typeface="Arial" panose="020B0604020202020204" pitchFamily="34" charset="0"/>
                        <a:buChar char="•"/>
                      </a:pPr>
                      <a:r>
                        <a:rPr lang="en-GB" sz="1400" baseline="0" dirty="0" smtClean="0"/>
                        <a:t>If they continue, it’s with increased commitment, responsibility and impact on others</a:t>
                      </a:r>
                      <a:endParaRPr lang="en-GB" sz="1400" dirty="0"/>
                    </a:p>
                  </a:txBody>
                  <a:tcPr marL="68580" marR="68580" marT="34290" marB="34290"/>
                </a:tc>
                <a:tc>
                  <a:txBody>
                    <a:bodyPr/>
                    <a:lstStyle/>
                    <a:p>
                      <a:r>
                        <a:rPr lang="en-GB" sz="1400" dirty="0" smtClean="0"/>
                        <a:t>Challenging work/life balance</a:t>
                      </a:r>
                    </a:p>
                    <a:p>
                      <a:endParaRPr lang="en-GB" sz="1400" dirty="0" smtClean="0"/>
                    </a:p>
                    <a:p>
                      <a:r>
                        <a:rPr lang="en-GB" sz="1400" dirty="0" smtClean="0"/>
                        <a:t>See</a:t>
                      </a:r>
                      <a:r>
                        <a:rPr lang="en-GB" sz="1400" baseline="0" dirty="0" smtClean="0"/>
                        <a:t> </a:t>
                      </a:r>
                      <a:r>
                        <a:rPr lang="en-GB" sz="1400" baseline="0" dirty="0" smtClean="0">
                          <a:hlinkClick r:id="rId3"/>
                        </a:rPr>
                        <a:t>teacher171</a:t>
                      </a:r>
                      <a:r>
                        <a:rPr lang="en-GB" sz="1400" baseline="0" dirty="0" smtClean="0"/>
                        <a:t> blog for help!</a:t>
                      </a:r>
                      <a:endParaRPr lang="en-GB" sz="1400" dirty="0"/>
                    </a:p>
                  </a:txBody>
                  <a:tcPr marL="68580" marR="68580" marT="34290" marB="34290"/>
                </a:tc>
                <a:tc>
                  <a:txBody>
                    <a:bodyPr/>
                    <a:lstStyle/>
                    <a:p>
                      <a:r>
                        <a:rPr lang="en-GB" sz="1400" baseline="0" dirty="0" smtClean="0"/>
                        <a:t>Additional leadership responsibilities (85%)</a:t>
                      </a:r>
                    </a:p>
                    <a:p>
                      <a:endParaRPr lang="en-GB" sz="1400" baseline="0" dirty="0" smtClean="0"/>
                    </a:p>
                    <a:p>
                      <a:r>
                        <a:rPr lang="en-GB" sz="1400" baseline="0" dirty="0" smtClean="0"/>
                        <a:t>Another initiative!</a:t>
                      </a:r>
                    </a:p>
                    <a:p>
                      <a:endParaRPr lang="en-GB" sz="1400" baseline="0" dirty="0" smtClean="0"/>
                    </a:p>
                    <a:p>
                      <a:r>
                        <a:rPr lang="en-GB" sz="1800" b="1" baseline="0" dirty="0" smtClean="0">
                          <a:solidFill>
                            <a:schemeClr val="tx2"/>
                          </a:solidFill>
                        </a:rPr>
                        <a:t>31+</a:t>
                      </a:r>
                    </a:p>
                    <a:p>
                      <a:endParaRPr lang="en-GB" sz="1400" baseline="0" dirty="0" smtClean="0"/>
                    </a:p>
                    <a:p>
                      <a:r>
                        <a:rPr lang="en-GB" sz="1400" baseline="0" dirty="0" smtClean="0"/>
                        <a:t>Ability to cope</a:t>
                      </a:r>
                    </a:p>
                    <a:p>
                      <a:endParaRPr lang="en-GB" sz="1400" baseline="0" dirty="0" smtClean="0"/>
                    </a:p>
                    <a:p>
                      <a:r>
                        <a:rPr lang="en-GB" sz="1400" baseline="0" dirty="0" smtClean="0"/>
                        <a:t>Looking to retire</a:t>
                      </a:r>
                    </a:p>
                    <a:p>
                      <a:r>
                        <a:rPr lang="en-GB" sz="1400" baseline="0" dirty="0" smtClean="0"/>
                        <a:t>(Day &amp; </a:t>
                      </a:r>
                      <a:r>
                        <a:rPr lang="en-GB" sz="1400" baseline="0" dirty="0" err="1" smtClean="0"/>
                        <a:t>Gu</a:t>
                      </a:r>
                      <a:r>
                        <a:rPr lang="en-GB" sz="1400" baseline="0" dirty="0" smtClean="0"/>
                        <a:t>, 2014)</a:t>
                      </a:r>
                    </a:p>
                    <a:p>
                      <a:endParaRPr lang="en-GB" sz="1400" baseline="0" dirty="0" smtClean="0"/>
                    </a:p>
                  </a:txBody>
                  <a:tcPr marL="68580" marR="68580" marT="34290" marB="34290"/>
                </a:tc>
              </a:tr>
            </a:tbl>
          </a:graphicData>
        </a:graphic>
      </p:graphicFrame>
    </p:spTree>
    <p:extLst>
      <p:ext uri="{BB962C8B-B14F-4D97-AF65-F5344CB8AC3E}">
        <p14:creationId xmlns:p14="http://schemas.microsoft.com/office/powerpoint/2010/main" val="4019096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54088"/>
            <a:ext cx="7772400" cy="1066800"/>
          </a:xfrm>
        </p:spPr>
        <p:txBody>
          <a:bodyPr/>
          <a:lstStyle/>
          <a:p>
            <a:r>
              <a:rPr lang="en-GB" dirty="0" smtClean="0"/>
              <a:t>Why address </a:t>
            </a:r>
            <a:r>
              <a:rPr lang="en-GB" dirty="0"/>
              <a:t>retention </a:t>
            </a:r>
            <a:r>
              <a:rPr lang="en-GB" dirty="0" smtClean="0"/>
              <a:t>issues?</a:t>
            </a:r>
            <a:r>
              <a:rPr lang="en-GB" dirty="0"/>
              <a:t/>
            </a:r>
            <a:br>
              <a:rPr lang="en-GB" dirty="0"/>
            </a:br>
            <a:r>
              <a:rPr lang="en-GB" dirty="0"/>
              <a:t/>
            </a:r>
            <a:br>
              <a:rPr lang="en-GB" dirty="0"/>
            </a:br>
            <a:endParaRPr lang="en-GB" dirty="0"/>
          </a:p>
        </p:txBody>
      </p:sp>
      <p:sp>
        <p:nvSpPr>
          <p:cNvPr id="5" name="Content Placeholder 4"/>
          <p:cNvSpPr>
            <a:spLocks noGrp="1"/>
          </p:cNvSpPr>
          <p:nvPr>
            <p:ph idx="1"/>
          </p:nvPr>
        </p:nvSpPr>
        <p:spPr/>
        <p:txBody>
          <a:bodyPr/>
          <a:lstStyle/>
          <a:p>
            <a:endParaRPr lang="en-GB" dirty="0" smtClean="0"/>
          </a:p>
          <a:p>
            <a:endParaRPr lang="en-GB" dirty="0"/>
          </a:p>
          <a:p>
            <a:r>
              <a:rPr lang="en-GB" dirty="0"/>
              <a:t>Between 2011 and 2014 the number of teachers leaving the profession increased by 11%, and the proportion of those who chose to leave the profession ahead of retirement increased from 64% to 75</a:t>
            </a:r>
            <a:r>
              <a:rPr lang="en-GB" dirty="0" smtClean="0"/>
              <a:t>% </a:t>
            </a:r>
          </a:p>
          <a:p>
            <a:pPr marL="0" indent="0" algn="r">
              <a:buNone/>
            </a:pPr>
            <a:r>
              <a:rPr lang="en-GB" dirty="0" smtClean="0"/>
              <a:t>NAO November 2016</a:t>
            </a:r>
            <a:endParaRPr lang="en-GB" dirty="0"/>
          </a:p>
        </p:txBody>
      </p:sp>
    </p:spTree>
    <p:extLst>
      <p:ext uri="{BB962C8B-B14F-4D97-AF65-F5344CB8AC3E}">
        <p14:creationId xmlns:p14="http://schemas.microsoft.com/office/powerpoint/2010/main" val="1454844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774422" y="2166510"/>
            <a:ext cx="2597778" cy="2780017"/>
          </a:xfrm>
          <a:prstGeom prst="rect">
            <a:avLst/>
          </a:prstGeom>
        </p:spPr>
      </p:pic>
      <p:pic>
        <p:nvPicPr>
          <p:cNvPr id="3" name="Picture 2"/>
          <p:cNvPicPr>
            <a:picLocks noChangeAspect="1"/>
          </p:cNvPicPr>
          <p:nvPr/>
        </p:nvPicPr>
        <p:blipFill>
          <a:blip r:embed="rId3"/>
          <a:stretch>
            <a:fillRect/>
          </a:stretch>
        </p:blipFill>
        <p:spPr>
          <a:xfrm>
            <a:off x="2987824" y="712743"/>
            <a:ext cx="2880320" cy="2780017"/>
          </a:xfrm>
          <a:prstGeom prst="rect">
            <a:avLst/>
          </a:prstGeom>
        </p:spPr>
      </p:pic>
      <p:pic>
        <p:nvPicPr>
          <p:cNvPr id="4" name="Picture 3"/>
          <p:cNvPicPr>
            <a:picLocks noChangeAspect="1"/>
          </p:cNvPicPr>
          <p:nvPr/>
        </p:nvPicPr>
        <p:blipFill>
          <a:blip r:embed="rId3"/>
          <a:stretch>
            <a:fillRect/>
          </a:stretch>
        </p:blipFill>
        <p:spPr>
          <a:xfrm>
            <a:off x="2051720" y="2166511"/>
            <a:ext cx="2657717" cy="2780017"/>
          </a:xfrm>
          <a:prstGeom prst="rect">
            <a:avLst/>
          </a:prstGeom>
        </p:spPr>
      </p:pic>
      <p:sp>
        <p:nvSpPr>
          <p:cNvPr id="5" name="TextBox 4"/>
          <p:cNvSpPr txBox="1"/>
          <p:nvPr/>
        </p:nvSpPr>
        <p:spPr>
          <a:xfrm>
            <a:off x="3923928" y="2852936"/>
            <a:ext cx="699606" cy="523220"/>
          </a:xfrm>
          <a:prstGeom prst="rect">
            <a:avLst/>
          </a:prstGeom>
          <a:noFill/>
        </p:spPr>
        <p:txBody>
          <a:bodyPr wrap="square" rtlCol="0">
            <a:spAutoFit/>
          </a:bodyPr>
          <a:lstStyle/>
          <a:p>
            <a:r>
              <a:rPr lang="en-GB" sz="2800" dirty="0" smtClean="0">
                <a:solidFill>
                  <a:srgbClr val="FFFFFF"/>
                </a:solidFill>
              </a:rPr>
              <a:t>PPI</a:t>
            </a:r>
            <a:endParaRPr lang="en-GB" sz="2800" dirty="0">
              <a:solidFill>
                <a:srgbClr val="FFFFFF"/>
              </a:solidFill>
            </a:endParaRPr>
          </a:p>
        </p:txBody>
      </p:sp>
    </p:spTree>
    <p:extLst>
      <p:ext uri="{BB962C8B-B14F-4D97-AF65-F5344CB8AC3E}">
        <p14:creationId xmlns:p14="http://schemas.microsoft.com/office/powerpoint/2010/main" val="928845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412776"/>
            <a:ext cx="7772400" cy="4114800"/>
          </a:xfrm>
        </p:spPr>
        <p:txBody>
          <a:bodyPr/>
          <a:lstStyle/>
          <a:p>
            <a:endParaRPr lang="en-GB" dirty="0"/>
          </a:p>
          <a:p>
            <a:endParaRPr lang="en-GB" dirty="0" smtClean="0"/>
          </a:p>
          <a:p>
            <a:endParaRPr lang="en-GB" dirty="0"/>
          </a:p>
          <a:p>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1412776"/>
            <a:ext cx="3376786" cy="3331961"/>
          </a:xfrm>
          <a:prstGeom prst="rect">
            <a:avLst/>
          </a:prstGeom>
        </p:spPr>
      </p:pic>
    </p:spTree>
    <p:extLst>
      <p:ext uri="{BB962C8B-B14F-4D97-AF65-F5344CB8AC3E}">
        <p14:creationId xmlns:p14="http://schemas.microsoft.com/office/powerpoint/2010/main" val="23713608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949" y="1988840"/>
            <a:ext cx="7772400" cy="4114800"/>
          </a:xfrm>
        </p:spPr>
        <p:txBody>
          <a:bodyPr/>
          <a:lstStyle/>
          <a:p>
            <a:pPr lvl="1"/>
            <a:r>
              <a:rPr lang="en-GB" dirty="0" smtClean="0"/>
              <a:t>A full time teacher who is wanting to</a:t>
            </a:r>
          </a:p>
          <a:p>
            <a:pPr marL="457200" lvl="1" indent="0">
              <a:buNone/>
            </a:pPr>
            <a:r>
              <a:rPr lang="en-GB" dirty="0" smtClean="0"/>
              <a:t> quit (a recent study showed that half of those facing quitting in the next 2 years are women, aged 30-39) into a part time teacher</a:t>
            </a:r>
          </a:p>
          <a:p>
            <a:pPr marL="457200" lvl="1" indent="0">
              <a:buNone/>
            </a:pPr>
            <a:endParaRPr lang="en-GB" dirty="0" smtClean="0"/>
          </a:p>
          <a:p>
            <a:endParaRPr lang="en-GB" dirty="0"/>
          </a:p>
          <a:p>
            <a:endParaRPr lang="en-GB" dirty="0" smtClean="0"/>
          </a:p>
          <a:p>
            <a:endParaRPr lang="en-GB" dirty="0"/>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256" y="548680"/>
            <a:ext cx="1590675" cy="1714500"/>
          </a:xfrm>
          <a:prstGeom prst="rect">
            <a:avLst/>
          </a:prstGeom>
        </p:spPr>
      </p:pic>
    </p:spTree>
    <p:extLst>
      <p:ext uri="{BB962C8B-B14F-4D97-AF65-F5344CB8AC3E}">
        <p14:creationId xmlns:p14="http://schemas.microsoft.com/office/powerpoint/2010/main" val="26429424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412776"/>
            <a:ext cx="7772400" cy="4114800"/>
          </a:xfrm>
        </p:spPr>
        <p:txBody>
          <a:bodyPr/>
          <a:lstStyle/>
          <a:p>
            <a:pPr lvl="1"/>
            <a:r>
              <a:rPr lang="en-GB" dirty="0" smtClean="0"/>
              <a:t>“tired teachers” </a:t>
            </a:r>
          </a:p>
          <a:p>
            <a:pPr marL="457200" lvl="1" indent="0">
              <a:buNone/>
            </a:pPr>
            <a:endParaRPr lang="en-GB" dirty="0" smtClean="0"/>
          </a:p>
          <a:p>
            <a:endParaRPr lang="en-GB" dirty="0"/>
          </a:p>
          <a:p>
            <a:endParaRPr lang="en-GB" dirty="0" smtClean="0"/>
          </a:p>
          <a:p>
            <a:endParaRPr lang="en-GB" dirty="0"/>
          </a:p>
          <a:p>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896" y="2780928"/>
            <a:ext cx="5357395" cy="2232248"/>
          </a:xfrm>
          <a:prstGeom prst="rect">
            <a:avLst/>
          </a:prstGeom>
        </p:spPr>
      </p:pic>
    </p:spTree>
    <p:extLst>
      <p:ext uri="{BB962C8B-B14F-4D97-AF65-F5344CB8AC3E}">
        <p14:creationId xmlns:p14="http://schemas.microsoft.com/office/powerpoint/2010/main" val="31076176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Consider </a:t>
            </a:r>
            <a:r>
              <a:rPr lang="en-GB" b="1" dirty="0" smtClean="0"/>
              <a:t>retraining to retain</a:t>
            </a:r>
          </a:p>
          <a:p>
            <a:pPr marL="0" indent="0">
              <a:buNone/>
            </a:pPr>
            <a:endParaRPr lang="en-GB" b="1" dirty="0" smtClean="0"/>
          </a:p>
          <a:p>
            <a:pPr lvl="1"/>
            <a:r>
              <a:rPr lang="en-GB" dirty="0" smtClean="0"/>
              <a:t>What % of teachers said they had been trained for a new role they had been asked to undertake in school?</a:t>
            </a:r>
          </a:p>
          <a:p>
            <a:pPr marL="457200" lvl="1" indent="0">
              <a:buNone/>
            </a:pPr>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13935165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898376"/>
            <a:ext cx="7772400" cy="4114800"/>
          </a:xfrm>
        </p:spPr>
        <p:txBody>
          <a:bodyPr/>
          <a:lstStyle/>
          <a:p>
            <a:pPr marL="457200" lvl="1" indent="0">
              <a:buNone/>
            </a:pPr>
            <a:endParaRPr lang="en-GB" dirty="0" smtClean="0"/>
          </a:p>
          <a:p>
            <a:endParaRPr lang="en-GB" dirty="0"/>
          </a:p>
          <a:p>
            <a:endParaRPr lang="en-GB" dirty="0" smtClean="0"/>
          </a:p>
          <a:p>
            <a:endParaRPr lang="en-GB" dirty="0"/>
          </a:p>
          <a:p>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1844824"/>
            <a:ext cx="4761185" cy="3168352"/>
          </a:xfrm>
          <a:prstGeom prst="rect">
            <a:avLst/>
          </a:prstGeom>
        </p:spPr>
      </p:pic>
      <p:sp>
        <p:nvSpPr>
          <p:cNvPr id="4" name="Rectangle 3"/>
          <p:cNvSpPr/>
          <p:nvPr/>
        </p:nvSpPr>
        <p:spPr>
          <a:xfrm>
            <a:off x="2286000" y="4551511"/>
            <a:ext cx="4572000" cy="646331"/>
          </a:xfrm>
          <a:prstGeom prst="rect">
            <a:avLst/>
          </a:prstGeom>
        </p:spPr>
        <p:txBody>
          <a:bodyPr>
            <a:spAutoFit/>
          </a:bodyPr>
          <a:lstStyle/>
          <a:p>
            <a:pPr marL="0" lvl="1">
              <a:defRPr/>
            </a:pPr>
            <a:r>
              <a:rPr lang="en-GB" dirty="0" smtClean="0"/>
              <a:t>said </a:t>
            </a:r>
            <a:r>
              <a:rPr lang="en-GB" dirty="0"/>
              <a:t>they had been trained for a new role they had been asked to undertake in </a:t>
            </a:r>
            <a:r>
              <a:rPr lang="en-GB" dirty="0" smtClean="0"/>
              <a:t>school</a:t>
            </a:r>
            <a:endParaRPr lang="en-GB" dirty="0"/>
          </a:p>
        </p:txBody>
      </p:sp>
    </p:spTree>
    <p:extLst>
      <p:ext uri="{BB962C8B-B14F-4D97-AF65-F5344CB8AC3E}">
        <p14:creationId xmlns:p14="http://schemas.microsoft.com/office/powerpoint/2010/main" val="19023326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Consider </a:t>
            </a:r>
            <a:r>
              <a:rPr lang="en-GB" b="1" dirty="0" smtClean="0"/>
              <a:t>rewarding the teachers you want to retain</a:t>
            </a:r>
          </a:p>
          <a:p>
            <a:pPr marL="457200" lvl="1" indent="0">
              <a:buNone/>
            </a:pPr>
            <a:r>
              <a:rPr lang="en-GB" dirty="0"/>
              <a:t> </a:t>
            </a:r>
            <a:endParaRPr lang="en-GB" dirty="0" smtClean="0"/>
          </a:p>
          <a:p>
            <a:endParaRPr lang="en-GB" dirty="0"/>
          </a:p>
          <a:p>
            <a:endParaRPr lang="en-GB" dirty="0" smtClean="0"/>
          </a:p>
          <a:p>
            <a:endParaRPr lang="en-GB" dirty="0"/>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2060848"/>
            <a:ext cx="2308076" cy="3583592"/>
          </a:xfrm>
          <a:prstGeom prst="rect">
            <a:avLst/>
          </a:prstGeom>
        </p:spPr>
      </p:pic>
    </p:spTree>
    <p:extLst>
      <p:ext uri="{BB962C8B-B14F-4D97-AF65-F5344CB8AC3E}">
        <p14:creationId xmlns:p14="http://schemas.microsoft.com/office/powerpoint/2010/main" val="2215278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GB" dirty="0" smtClean="0"/>
              <a:t>teachers said that the thing that would most encourage them to stay is receiving </a:t>
            </a:r>
            <a:r>
              <a:rPr lang="en-GB" b="1" dirty="0" smtClean="0"/>
              <a:t>praise and recognition</a:t>
            </a:r>
          </a:p>
          <a:p>
            <a:pPr marL="457200" lvl="1" indent="0">
              <a:buNone/>
            </a:pPr>
            <a:endParaRPr lang="en-GB" dirty="0" smtClean="0"/>
          </a:p>
          <a:p>
            <a:pPr lvl="1"/>
            <a:r>
              <a:rPr lang="en-GB" dirty="0" smtClean="0"/>
              <a:t>Authentic, genuine recognition (not necessarily pay or chocolate!)</a:t>
            </a:r>
          </a:p>
          <a:p>
            <a:pPr marL="457200" lvl="1" indent="0">
              <a:buNone/>
            </a:pPr>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6935976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950863"/>
            <a:ext cx="8712968" cy="317897"/>
          </a:xfrm>
        </p:spPr>
        <p:txBody>
          <a:bodyPr>
            <a:normAutofit fontScale="90000"/>
          </a:bodyPr>
          <a:lstStyle/>
          <a:p>
            <a:r>
              <a:rPr lang="en-GB" dirty="0" smtClean="0">
                <a:latin typeface="Comic Sans MS" pitchFamily="66" charset="0"/>
              </a:rPr>
              <a:t>NQT and Beyond – Top 10 Tips from an RQT</a:t>
            </a:r>
            <a:endParaRPr lang="en-GB" dirty="0">
              <a:latin typeface="Comic Sans MS" pitchFamily="66" charset="0"/>
            </a:endParaRPr>
          </a:p>
        </p:txBody>
      </p:sp>
      <p:sp>
        <p:nvSpPr>
          <p:cNvPr id="4" name="TextBox 3"/>
          <p:cNvSpPr txBox="1"/>
          <p:nvPr/>
        </p:nvSpPr>
        <p:spPr>
          <a:xfrm>
            <a:off x="179512" y="1915085"/>
            <a:ext cx="8964488" cy="3170099"/>
          </a:xfrm>
          <a:prstGeom prst="rect">
            <a:avLst/>
          </a:prstGeom>
          <a:noFill/>
        </p:spPr>
        <p:txBody>
          <a:bodyPr wrap="square" rtlCol="0">
            <a:spAutoFit/>
          </a:bodyPr>
          <a:lstStyle/>
          <a:p>
            <a:pPr marL="342900" indent="-342900">
              <a:buAutoNum type="arabicParenR"/>
            </a:pPr>
            <a:r>
              <a:rPr lang="en-GB" dirty="0" smtClean="0">
                <a:latin typeface="Comic Sans MS" pitchFamily="66" charset="0"/>
              </a:rPr>
              <a:t>Learn to say NO – prioritise your own workload</a:t>
            </a:r>
          </a:p>
          <a:p>
            <a:pPr marL="342900" indent="-342900">
              <a:buAutoNum type="arabicParenR"/>
            </a:pPr>
            <a:r>
              <a:rPr lang="en-GB" dirty="0">
                <a:latin typeface="Comic Sans MS" pitchFamily="66" charset="0"/>
              </a:rPr>
              <a:t>Work-life balance is </a:t>
            </a:r>
            <a:r>
              <a:rPr lang="en-GB" dirty="0" smtClean="0">
                <a:latin typeface="Comic Sans MS" pitchFamily="66" charset="0"/>
              </a:rPr>
              <a:t>important (Have Saturday or Sunday off, 9pm cut off)</a:t>
            </a:r>
          </a:p>
          <a:p>
            <a:pPr marL="342900" indent="-342900">
              <a:buAutoNum type="arabicParenR"/>
            </a:pPr>
            <a:r>
              <a:rPr lang="en-GB" dirty="0" smtClean="0">
                <a:latin typeface="Comic Sans MS" pitchFamily="66" charset="0"/>
              </a:rPr>
              <a:t>Re-use resources - this is not cheating!</a:t>
            </a:r>
          </a:p>
          <a:p>
            <a:pPr marL="342900" indent="-342900">
              <a:buAutoNum type="arabicParenR"/>
            </a:pPr>
            <a:r>
              <a:rPr lang="en-GB" dirty="0">
                <a:latin typeface="Comic Sans MS" pitchFamily="66" charset="0"/>
              </a:rPr>
              <a:t>Don't be afraid to ask for </a:t>
            </a:r>
            <a:r>
              <a:rPr lang="en-GB" dirty="0" smtClean="0">
                <a:latin typeface="Comic Sans MS" pitchFamily="66" charset="0"/>
              </a:rPr>
              <a:t>help (you have a mentor for a reason)</a:t>
            </a:r>
          </a:p>
          <a:p>
            <a:pPr marL="342900" indent="-342900">
              <a:buAutoNum type="arabicParenR"/>
            </a:pPr>
            <a:r>
              <a:rPr lang="en-GB" dirty="0" smtClean="0">
                <a:latin typeface="Comic Sans MS" pitchFamily="66" charset="0"/>
              </a:rPr>
              <a:t>Eat well and get enough sleep – visit the staff room</a:t>
            </a:r>
          </a:p>
          <a:p>
            <a:pPr marL="342900" indent="-342900">
              <a:buAutoNum type="arabicParenR"/>
            </a:pPr>
            <a:r>
              <a:rPr lang="en-GB" dirty="0" smtClean="0">
                <a:latin typeface="Comic Sans MS" pitchFamily="66" charset="0"/>
              </a:rPr>
              <a:t>Make use of professional development time (10% - Visit departments/observe)</a:t>
            </a:r>
          </a:p>
          <a:p>
            <a:pPr marL="342900" indent="-342900">
              <a:buAutoNum type="arabicParenR"/>
            </a:pPr>
            <a:r>
              <a:rPr lang="en-GB" dirty="0" smtClean="0">
                <a:latin typeface="Comic Sans MS" pitchFamily="66" charset="0"/>
              </a:rPr>
              <a:t>Follow the 30 minute rule when planning</a:t>
            </a:r>
          </a:p>
          <a:p>
            <a:pPr marL="342900" indent="-342900">
              <a:buAutoNum type="arabicParenR"/>
            </a:pPr>
            <a:r>
              <a:rPr lang="en-GB" dirty="0" smtClean="0">
                <a:latin typeface="Comic Sans MS" pitchFamily="66" charset="0"/>
              </a:rPr>
              <a:t>‘Routine Routine Routine’ – Ofsted preparation</a:t>
            </a:r>
          </a:p>
          <a:p>
            <a:pPr marL="342900" indent="-342900">
              <a:buAutoNum type="arabicParenR"/>
            </a:pPr>
            <a:r>
              <a:rPr lang="en-GB" dirty="0" smtClean="0">
                <a:latin typeface="Comic Sans MS" pitchFamily="66" charset="0"/>
              </a:rPr>
              <a:t>Always have PLAN B – mistakes/misconceptions can always be rectified </a:t>
            </a:r>
          </a:p>
          <a:p>
            <a:pPr marL="342900" indent="-342900">
              <a:buAutoNum type="arabicParenR"/>
            </a:pPr>
            <a:r>
              <a:rPr lang="en-GB" dirty="0" smtClean="0">
                <a:latin typeface="Comic Sans MS" pitchFamily="66" charset="0"/>
              </a:rPr>
              <a:t> Challenge yourself – have a long term plan (</a:t>
            </a:r>
            <a:r>
              <a:rPr lang="en-GB" dirty="0" err="1" smtClean="0">
                <a:latin typeface="Comic Sans MS" pitchFamily="66" charset="0"/>
              </a:rPr>
              <a:t>Pastoral,HOD,SEN</a:t>
            </a:r>
            <a:r>
              <a:rPr lang="en-GB" dirty="0" smtClean="0">
                <a:latin typeface="Comic Sans MS" pitchFamily="66" charset="0"/>
              </a:rPr>
              <a:t>)</a:t>
            </a:r>
          </a:p>
          <a:p>
            <a:pPr marL="342900" indent="-342900">
              <a:buAutoNum type="arabicParenR"/>
            </a:pPr>
            <a:endParaRPr lang="en-GB" sz="2000" dirty="0">
              <a:latin typeface="Comic Sans MS" pitchFamily="66" charset="0"/>
            </a:endParaRPr>
          </a:p>
        </p:txBody>
      </p:sp>
    </p:spTree>
    <p:extLst>
      <p:ext uri="{BB962C8B-B14F-4D97-AF65-F5344CB8AC3E}">
        <p14:creationId xmlns:p14="http://schemas.microsoft.com/office/powerpoint/2010/main" val="334224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15616" y="1124744"/>
            <a:ext cx="7243330" cy="3970318"/>
          </a:xfrm>
          <a:prstGeom prst="rect">
            <a:avLst/>
          </a:prstGeom>
          <a:noFill/>
        </p:spPr>
        <p:txBody>
          <a:bodyPr wrap="none" rtlCol="0">
            <a:spAutoFit/>
          </a:bodyPr>
          <a:lstStyle/>
          <a:p>
            <a:endParaRPr lang="en-GB" dirty="0" smtClean="0"/>
          </a:p>
          <a:p>
            <a:r>
              <a:rPr lang="en-GB" dirty="0" smtClean="0"/>
              <a:t>Caspersen , J. and </a:t>
            </a:r>
            <a:r>
              <a:rPr lang="en-GB" dirty="0" err="1" smtClean="0"/>
              <a:t>Raaen</a:t>
            </a:r>
            <a:r>
              <a:rPr lang="en-GB" dirty="0" smtClean="0"/>
              <a:t>, F. 2013 </a:t>
            </a:r>
            <a:r>
              <a:rPr lang="en-GB" i="1" dirty="0" smtClean="0"/>
              <a:t>Novice Teachers and how they cope </a:t>
            </a:r>
          </a:p>
          <a:p>
            <a:r>
              <a:rPr lang="en-GB" dirty="0" smtClean="0"/>
              <a:t>Teachers and Teaching  pp189-212</a:t>
            </a:r>
          </a:p>
          <a:p>
            <a:endParaRPr lang="en-GB" dirty="0"/>
          </a:p>
          <a:p>
            <a:r>
              <a:rPr lang="en-GB" dirty="0" smtClean="0"/>
              <a:t>Day C. and  </a:t>
            </a:r>
            <a:r>
              <a:rPr lang="en-GB" dirty="0" err="1" smtClean="0"/>
              <a:t>Gu</a:t>
            </a:r>
            <a:r>
              <a:rPr lang="en-GB" dirty="0" smtClean="0"/>
              <a:t>, Q. 2007 Teachers’ Professional Learning and Development </a:t>
            </a:r>
          </a:p>
          <a:p>
            <a:r>
              <a:rPr lang="en-GB" dirty="0" smtClean="0"/>
              <a:t>Oxford review of Education Vol 33, No 4, pp 423-443</a:t>
            </a:r>
          </a:p>
          <a:p>
            <a:endParaRPr lang="en-GB" dirty="0"/>
          </a:p>
          <a:p>
            <a:r>
              <a:rPr lang="en-GB" dirty="0" err="1" smtClean="0"/>
              <a:t>Lindqvist</a:t>
            </a:r>
            <a:r>
              <a:rPr lang="en-GB" dirty="0" smtClean="0"/>
              <a:t>, P. and </a:t>
            </a:r>
            <a:r>
              <a:rPr lang="en-GB" dirty="0" err="1" smtClean="0"/>
              <a:t>Nordänger</a:t>
            </a:r>
            <a:r>
              <a:rPr lang="en-GB" dirty="0" smtClean="0"/>
              <a:t>, U,  2015 </a:t>
            </a:r>
            <a:r>
              <a:rPr lang="en-GB" i="1" dirty="0" smtClean="0"/>
              <a:t>Already elsewhere – </a:t>
            </a:r>
          </a:p>
          <a:p>
            <a:r>
              <a:rPr lang="en-GB" i="1" dirty="0" smtClean="0"/>
              <a:t>A study of (skilled) teachers’ choice to leave teaching</a:t>
            </a:r>
            <a:r>
              <a:rPr lang="en-GB" dirty="0" smtClean="0"/>
              <a:t>. </a:t>
            </a:r>
          </a:p>
          <a:p>
            <a:r>
              <a:rPr lang="en-GB" dirty="0" smtClean="0"/>
              <a:t>Teaching and Teacher Education pp 88-97</a:t>
            </a:r>
          </a:p>
          <a:p>
            <a:endParaRPr lang="en-GB" dirty="0"/>
          </a:p>
          <a:p>
            <a:r>
              <a:rPr lang="en-GB" dirty="0" smtClean="0"/>
              <a:t>Male, T. and </a:t>
            </a:r>
            <a:r>
              <a:rPr lang="en-GB" dirty="0" err="1" smtClean="0"/>
              <a:t>Palaiologou</a:t>
            </a:r>
            <a:r>
              <a:rPr lang="en-GB" dirty="0" smtClean="0"/>
              <a:t>, I. 2013 Pedagogical Leadership in the 21</a:t>
            </a:r>
            <a:r>
              <a:rPr lang="en-GB" baseline="30000" dirty="0" smtClean="0"/>
              <a:t>st</a:t>
            </a:r>
            <a:r>
              <a:rPr lang="en-GB" dirty="0" smtClean="0"/>
              <a:t> Century</a:t>
            </a:r>
          </a:p>
          <a:p>
            <a:r>
              <a:rPr lang="en-GB" dirty="0" smtClean="0"/>
              <a:t>Educational Management Administration and Leadership </a:t>
            </a:r>
          </a:p>
          <a:p>
            <a:r>
              <a:rPr lang="en-GB" dirty="0" smtClean="0"/>
              <a:t>Vol </a:t>
            </a:r>
            <a:r>
              <a:rPr lang="en-GB" dirty="0"/>
              <a:t>43, Issue 2, pp. 214 - 231</a:t>
            </a:r>
          </a:p>
        </p:txBody>
      </p:sp>
    </p:spTree>
    <p:extLst>
      <p:ext uri="{BB962C8B-B14F-4D97-AF65-F5344CB8AC3E}">
        <p14:creationId xmlns:p14="http://schemas.microsoft.com/office/powerpoint/2010/main" val="798817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54088"/>
            <a:ext cx="7772400" cy="1066800"/>
          </a:xfrm>
        </p:spPr>
        <p:txBody>
          <a:bodyPr/>
          <a:lstStyle/>
          <a:p>
            <a:r>
              <a:rPr lang="en-GB" dirty="0" smtClean="0"/>
              <a:t>Why address </a:t>
            </a:r>
            <a:r>
              <a:rPr lang="en-GB" dirty="0"/>
              <a:t>retention </a:t>
            </a:r>
            <a:r>
              <a:rPr lang="en-GB" dirty="0" smtClean="0"/>
              <a:t>issues?</a:t>
            </a:r>
            <a:r>
              <a:rPr lang="en-GB" dirty="0"/>
              <a:t/>
            </a:r>
            <a:br>
              <a:rPr lang="en-GB" dirty="0"/>
            </a:br>
            <a:r>
              <a:rPr lang="en-GB" dirty="0"/>
              <a:t/>
            </a:r>
            <a:br>
              <a:rPr lang="en-GB" dirty="0"/>
            </a:br>
            <a:endParaRPr lang="en-GB" dirty="0"/>
          </a:p>
        </p:txBody>
      </p:sp>
      <p:sp>
        <p:nvSpPr>
          <p:cNvPr id="5" name="Content Placeholder 4"/>
          <p:cNvSpPr>
            <a:spLocks noGrp="1"/>
          </p:cNvSpPr>
          <p:nvPr>
            <p:ph idx="1"/>
          </p:nvPr>
        </p:nvSpPr>
        <p:spPr>
          <a:xfrm>
            <a:off x="683568" y="836712"/>
            <a:ext cx="7772400" cy="4114800"/>
          </a:xfrm>
        </p:spPr>
        <p:txBody>
          <a:bodyPr/>
          <a:lstStyle/>
          <a:p>
            <a:endParaRPr lang="en-GB" dirty="0" smtClean="0"/>
          </a:p>
          <a:p>
            <a:endParaRPr lang="en-GB" dirty="0"/>
          </a:p>
          <a:p>
            <a:r>
              <a:rPr lang="en-GB" dirty="0" smtClean="0"/>
              <a:t>54</a:t>
            </a:r>
            <a:r>
              <a:rPr lang="en-GB" dirty="0"/>
              <a:t>% of leaders in schools with large proportions of disadvantaged pupils </a:t>
            </a:r>
            <a:r>
              <a:rPr lang="en-GB" dirty="0" smtClean="0"/>
              <a:t>said </a:t>
            </a:r>
            <a:r>
              <a:rPr lang="en-GB" dirty="0"/>
              <a:t>attracting and keeping good teachers was a major problem compared with 33% of leaders in other </a:t>
            </a:r>
            <a:r>
              <a:rPr lang="en-GB" dirty="0" smtClean="0"/>
              <a:t> schools. </a:t>
            </a:r>
          </a:p>
          <a:p>
            <a:pPr marL="0" indent="0" algn="r">
              <a:buNone/>
            </a:pPr>
            <a:r>
              <a:rPr lang="en-GB" dirty="0" smtClean="0"/>
              <a:t>NAO November 2016</a:t>
            </a:r>
            <a:endParaRPr lang="en-GB" dirty="0"/>
          </a:p>
        </p:txBody>
      </p:sp>
    </p:spTree>
    <p:extLst>
      <p:ext uri="{BB962C8B-B14F-4D97-AF65-F5344CB8AC3E}">
        <p14:creationId xmlns:p14="http://schemas.microsoft.com/office/powerpoint/2010/main" val="6868788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3">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rot="1256751">
            <a:off x="6430410" y="1504408"/>
            <a:ext cx="113982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rotWithShape="1">
          <a:blip r:embed="rId5">
            <a:extLst>
              <a:ext uri="{BEBA8EAE-BF5A-486C-A8C5-ECC9F3942E4B}">
                <a14:imgProps xmlns:a14="http://schemas.microsoft.com/office/drawing/2010/main">
                  <a14:imgLayer r:embed="rId6">
                    <a14:imgEffect>
                      <a14:artisticWatercolorSponge/>
                    </a14:imgEffect>
                  </a14:imgLayer>
                </a14:imgProps>
              </a:ext>
              <a:ext uri="{28A0092B-C50C-407E-A947-70E740481C1C}">
                <a14:useLocalDpi xmlns:a14="http://schemas.microsoft.com/office/drawing/2010/main" val="0"/>
              </a:ext>
            </a:extLst>
          </a:blip>
          <a:srcRect l="38120" r="32534"/>
          <a:stretch/>
        </p:blipFill>
        <p:spPr bwMode="auto">
          <a:xfrm>
            <a:off x="1265332" y="3139078"/>
            <a:ext cx="157277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7">
            <a:extLst>
              <a:ext uri="{BEBA8EAE-BF5A-486C-A8C5-ECC9F3942E4B}">
                <a14:imgProps xmlns:a14="http://schemas.microsoft.com/office/drawing/2010/main">
                  <a14:imgLayer r:embed="rId8">
                    <a14:imgEffect>
                      <a14:artisticFilmGrain/>
                    </a14:imgEffect>
                  </a14:imgLayer>
                </a14:imgProps>
              </a:ext>
              <a:ext uri="{28A0092B-C50C-407E-A947-70E740481C1C}">
                <a14:useLocalDpi xmlns:a14="http://schemas.microsoft.com/office/drawing/2010/main" val="0"/>
              </a:ext>
            </a:extLst>
          </a:blip>
          <a:stretch>
            <a:fillRect/>
          </a:stretch>
        </p:blipFill>
        <p:spPr>
          <a:xfrm rot="19933849">
            <a:off x="5241130" y="744572"/>
            <a:ext cx="1813084" cy="1789016"/>
          </a:xfrm>
          <a:prstGeom prst="rect">
            <a:avLst/>
          </a:prstGeom>
        </p:spPr>
      </p:pic>
      <p:pic>
        <p:nvPicPr>
          <p:cNvPr id="2" name="Picture 1"/>
          <p:cNvPicPr>
            <a:picLocks noChangeAspect="1"/>
          </p:cNvPicPr>
          <p:nvPr/>
        </p:nvPicPr>
        <p:blipFill>
          <a:blip r:embed="rId9">
            <a:extLst>
              <a:ext uri="{BEBA8EAE-BF5A-486C-A8C5-ECC9F3942E4B}">
                <a14:imgProps xmlns:a14="http://schemas.microsoft.com/office/drawing/2010/main">
                  <a14:imgLayer r:embed="rId10">
                    <a14:imgEffect>
                      <a14:artisticPencilSketch/>
                    </a14:imgEffect>
                  </a14:imgLayer>
                </a14:imgProps>
              </a:ext>
            </a:extLst>
          </a:blip>
          <a:stretch>
            <a:fillRect/>
          </a:stretch>
        </p:blipFill>
        <p:spPr>
          <a:xfrm>
            <a:off x="3774422" y="2166510"/>
            <a:ext cx="2597778" cy="2780017"/>
          </a:xfrm>
          <a:prstGeom prst="rect">
            <a:avLst/>
          </a:prstGeom>
        </p:spPr>
      </p:pic>
      <p:pic>
        <p:nvPicPr>
          <p:cNvPr id="3" name="Picture 2"/>
          <p:cNvPicPr>
            <a:picLocks noChangeAspect="1"/>
          </p:cNvPicPr>
          <p:nvPr/>
        </p:nvPicPr>
        <p:blipFill>
          <a:blip r:embed="rId11"/>
          <a:stretch>
            <a:fillRect/>
          </a:stretch>
        </p:blipFill>
        <p:spPr>
          <a:xfrm>
            <a:off x="2987824" y="712743"/>
            <a:ext cx="2880320" cy="2780017"/>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9">
            <a:extLst>
              <a:ext uri="{BEBA8EAE-BF5A-486C-A8C5-ECC9F3942E4B}">
                <a14:imgProps xmlns:a14="http://schemas.microsoft.com/office/drawing/2010/main">
                  <a14:imgLayer r:embed="rId10">
                    <a14:imgEffect>
                      <a14:artisticPencilSketch/>
                    </a14:imgEffect>
                  </a14:imgLayer>
                </a14:imgProps>
              </a:ext>
            </a:extLst>
          </a:blip>
          <a:stretch>
            <a:fillRect/>
          </a:stretch>
        </p:blipFill>
        <p:spPr>
          <a:xfrm>
            <a:off x="2051720" y="2166511"/>
            <a:ext cx="2657717" cy="2780017"/>
          </a:xfrm>
          <a:prstGeom prst="rect">
            <a:avLst/>
          </a:prstGeom>
        </p:spPr>
      </p:pic>
      <p:sp>
        <p:nvSpPr>
          <p:cNvPr id="5" name="TextBox 4"/>
          <p:cNvSpPr txBox="1"/>
          <p:nvPr/>
        </p:nvSpPr>
        <p:spPr>
          <a:xfrm>
            <a:off x="3923928" y="2852936"/>
            <a:ext cx="699606" cy="523220"/>
          </a:xfrm>
          <a:prstGeom prst="rect">
            <a:avLst/>
          </a:prstGeom>
          <a:noFill/>
        </p:spPr>
        <p:txBody>
          <a:bodyPr wrap="square" rtlCol="0">
            <a:spAutoFit/>
          </a:bodyPr>
          <a:lstStyle/>
          <a:p>
            <a:r>
              <a:rPr lang="en-GB" sz="2800" dirty="0" smtClean="0">
                <a:solidFill>
                  <a:srgbClr val="FFFFFF"/>
                </a:solidFill>
              </a:rPr>
              <a:t>PPI</a:t>
            </a:r>
            <a:endParaRPr lang="en-GB" sz="2800" dirty="0">
              <a:solidFill>
                <a:srgbClr val="FFFFFF"/>
              </a:solidFill>
            </a:endParaRPr>
          </a:p>
        </p:txBody>
      </p:sp>
      <p:pic>
        <p:nvPicPr>
          <p:cNvPr id="3075"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904420">
            <a:off x="2446116" y="4127792"/>
            <a:ext cx="1587575" cy="105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13">
            <a:extLst>
              <a:ext uri="{BEBA8EAE-BF5A-486C-A8C5-ECC9F3942E4B}">
                <a14:imgProps xmlns:a14="http://schemas.microsoft.com/office/drawing/2010/main">
                  <a14:imgLayer r:embed="rId14">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rot="941605">
            <a:off x="4086366" y="4037179"/>
            <a:ext cx="1189357" cy="12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15">
            <a:extLst>
              <a:ext uri="{BEBA8EAE-BF5A-486C-A8C5-ECC9F3942E4B}">
                <a14:imgProps xmlns:a14="http://schemas.microsoft.com/office/drawing/2010/main">
                  <a14:imgLayer r:embed="rId16">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rot="20572272">
            <a:off x="5357891" y="3306672"/>
            <a:ext cx="1579563" cy="16271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20072179">
            <a:off x="1837625" y="1764064"/>
            <a:ext cx="1276351" cy="1528564"/>
          </a:xfrm>
          <a:prstGeom prst="rect">
            <a:avLst/>
          </a:prstGeom>
        </p:spPr>
      </p:pic>
      <p:pic>
        <p:nvPicPr>
          <p:cNvPr id="8" name="Picture 7"/>
          <p:cNvPicPr>
            <a:picLocks noChangeAspect="1"/>
          </p:cNvPicPr>
          <p:nvPr/>
        </p:nvPicPr>
        <p:blipFill>
          <a:blip r:embed="rId18">
            <a:extLst>
              <a:ext uri="{BEBA8EAE-BF5A-486C-A8C5-ECC9F3942E4B}">
                <a14:imgProps xmlns:a14="http://schemas.microsoft.com/office/drawing/2010/main">
                  <a14:imgLayer r:embed="rId19">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1997981">
            <a:off x="4451597" y="1994945"/>
            <a:ext cx="1243426" cy="1329377"/>
          </a:xfrm>
          <a:prstGeom prst="rect">
            <a:avLst/>
          </a:prstGeom>
        </p:spPr>
      </p:pic>
      <p:pic>
        <p:nvPicPr>
          <p:cNvPr id="3074" name="Picture 2"/>
          <p:cNvPicPr>
            <a:picLocks noChangeAspect="1" noChangeArrowheads="1"/>
          </p:cNvPicPr>
          <p:nvPr/>
        </p:nvPicPr>
        <p:blipFill>
          <a:blip r:embed="rId20" cstate="print">
            <a:extLst>
              <a:ext uri="{BEBA8EAE-BF5A-486C-A8C5-ECC9F3942E4B}">
                <a14:imgProps xmlns:a14="http://schemas.microsoft.com/office/drawing/2010/main">
                  <a14:imgLayer r:embed="rId21">
                    <a14:imgEffect>
                      <a14:artisticGlass/>
                    </a14:imgEffect>
                  </a14:imgLayer>
                </a14:imgProps>
              </a:ext>
              <a:ext uri="{28A0092B-C50C-407E-A947-70E740481C1C}">
                <a14:useLocalDpi xmlns:a14="http://schemas.microsoft.com/office/drawing/2010/main" val="0"/>
              </a:ext>
            </a:extLst>
          </a:blip>
          <a:srcRect/>
          <a:stretch>
            <a:fillRect/>
          </a:stretch>
        </p:blipFill>
        <p:spPr bwMode="auto">
          <a:xfrm rot="774199">
            <a:off x="2803123" y="512953"/>
            <a:ext cx="1154907" cy="17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22">
            <a:extLst>
              <a:ext uri="{BEBA8EAE-BF5A-486C-A8C5-ECC9F3942E4B}">
                <a14:imgProps xmlns:a14="http://schemas.microsoft.com/office/drawing/2010/main">
                  <a14:imgLayer r:embed="rId23">
                    <a14:imgEffect>
                      <a14:artisticPaintStrokes/>
                    </a14:imgEffect>
                  </a14:imgLayer>
                </a14:imgProps>
              </a:ext>
              <a:ext uri="{28A0092B-C50C-407E-A947-70E740481C1C}">
                <a14:useLocalDpi xmlns:a14="http://schemas.microsoft.com/office/drawing/2010/main" val="0"/>
              </a:ext>
            </a:extLst>
          </a:blip>
          <a:srcRect/>
          <a:stretch>
            <a:fillRect/>
          </a:stretch>
        </p:blipFill>
        <p:spPr bwMode="auto">
          <a:xfrm rot="900003">
            <a:off x="4156982" y="1097572"/>
            <a:ext cx="1048122"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3793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54088"/>
            <a:ext cx="7772400" cy="1066800"/>
          </a:xfrm>
        </p:spPr>
        <p:txBody>
          <a:bodyPr/>
          <a:lstStyle/>
          <a:p>
            <a:r>
              <a:rPr lang="en-GB" dirty="0"/>
              <a:t>W</a:t>
            </a:r>
            <a:r>
              <a:rPr lang="en-GB" dirty="0" smtClean="0"/>
              <a:t>hat </a:t>
            </a:r>
            <a:r>
              <a:rPr lang="en-GB" dirty="0"/>
              <a:t>actions </a:t>
            </a:r>
            <a:r>
              <a:rPr lang="en-GB" dirty="0" smtClean="0"/>
              <a:t>can </a:t>
            </a:r>
            <a:r>
              <a:rPr lang="en-GB" dirty="0"/>
              <a:t>be taken to address retention </a:t>
            </a:r>
            <a:r>
              <a:rPr lang="en-GB" dirty="0" smtClean="0"/>
              <a:t>issues?</a:t>
            </a:r>
            <a:r>
              <a:rPr lang="en-GB" dirty="0"/>
              <a:t/>
            </a:r>
            <a:br>
              <a:rPr lang="en-GB" dirty="0"/>
            </a:br>
            <a:r>
              <a:rPr lang="en-GB" dirty="0"/>
              <a:t/>
            </a:r>
            <a:br>
              <a:rPr lang="en-GB" dirty="0"/>
            </a:b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7544" y="1916832"/>
            <a:ext cx="7344816" cy="4157141"/>
          </a:xfrm>
        </p:spPr>
      </p:pic>
    </p:spTree>
    <p:extLst>
      <p:ext uri="{BB962C8B-B14F-4D97-AF65-F5344CB8AC3E}">
        <p14:creationId xmlns:p14="http://schemas.microsoft.com/office/powerpoint/2010/main" val="3523965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94048"/>
            <a:ext cx="7772400" cy="1066800"/>
          </a:xfrm>
        </p:spPr>
        <p:txBody>
          <a:bodyPr/>
          <a:lstStyle/>
          <a:p>
            <a:r>
              <a:rPr lang="en-GB" dirty="0"/>
              <a:t>W</a:t>
            </a:r>
            <a:r>
              <a:rPr lang="en-GB" dirty="0" smtClean="0"/>
              <a:t>hat </a:t>
            </a:r>
            <a:r>
              <a:rPr lang="en-GB" dirty="0"/>
              <a:t>recent studies tell us about teacher retention</a:t>
            </a:r>
            <a:br>
              <a:rPr lang="en-GB" dirty="0"/>
            </a:br>
            <a:endParaRPr lang="en-GB" dirty="0"/>
          </a:p>
        </p:txBody>
      </p:sp>
      <p:sp>
        <p:nvSpPr>
          <p:cNvPr id="3" name="Content Placeholder 2"/>
          <p:cNvSpPr>
            <a:spLocks noGrp="1"/>
          </p:cNvSpPr>
          <p:nvPr>
            <p:ph idx="1"/>
          </p:nvPr>
        </p:nvSpPr>
        <p:spPr>
          <a:xfrm>
            <a:off x="683568" y="1916832"/>
            <a:ext cx="7772400" cy="4114800"/>
          </a:xfrm>
        </p:spPr>
        <p:txBody>
          <a:bodyPr/>
          <a:lstStyle/>
          <a:p>
            <a:r>
              <a:rPr lang="en-GB" dirty="0" smtClean="0"/>
              <a:t>Overall around 50% of teachers intend to remain, 25% have already left and 25% intend to leave in the next two years</a:t>
            </a:r>
          </a:p>
          <a:p>
            <a:r>
              <a:rPr lang="en-GB" dirty="0" smtClean="0"/>
              <a:t>In primary 20% intend to quit in the next two years. The vast majority of these are women</a:t>
            </a:r>
            <a:endParaRPr lang="en-GB" dirty="0"/>
          </a:p>
        </p:txBody>
      </p:sp>
    </p:spTree>
    <p:extLst>
      <p:ext uri="{BB962C8B-B14F-4D97-AF65-F5344CB8AC3E}">
        <p14:creationId xmlns:p14="http://schemas.microsoft.com/office/powerpoint/2010/main" val="1816927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011339682"/>
              </p:ext>
            </p:extLst>
          </p:nvPr>
        </p:nvGraphicFramePr>
        <p:xfrm>
          <a:off x="683568" y="1124744"/>
          <a:ext cx="7773045" cy="49061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5202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073156320"/>
              </p:ext>
            </p:extLst>
          </p:nvPr>
        </p:nvGraphicFramePr>
        <p:xfrm>
          <a:off x="611560" y="1052736"/>
          <a:ext cx="7846640" cy="48657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3499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94048"/>
            <a:ext cx="7772400" cy="1066800"/>
          </a:xfrm>
        </p:spPr>
        <p:txBody>
          <a:bodyPr/>
          <a:lstStyle/>
          <a:p>
            <a:r>
              <a:rPr lang="en-GB" dirty="0"/>
              <a:t/>
            </a:r>
            <a:br>
              <a:rPr lang="en-GB" dirty="0"/>
            </a:b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0960618"/>
              </p:ext>
            </p:extLst>
          </p:nvPr>
        </p:nvGraphicFramePr>
        <p:xfrm>
          <a:off x="251520" y="692696"/>
          <a:ext cx="8568952" cy="52565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9210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 Warwick" id="{AD728C1F-E5E1-4CDF-A131-02E50B803B6B}" vid="{AA4F7EAB-00E4-4593-9CA6-2E087DCD4D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990</TotalTime>
  <Words>2632</Words>
  <Application>Microsoft Office PowerPoint</Application>
  <PresentationFormat>On-screen Show (4:3)</PresentationFormat>
  <Paragraphs>369</Paragraphs>
  <Slides>40</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Comic Sans MS</vt:lpstr>
      <vt:lpstr>Times New Roman</vt:lpstr>
      <vt:lpstr>Wingdings</vt:lpstr>
      <vt:lpstr>Theme Warwick</vt:lpstr>
      <vt:lpstr>PowerPoint Presentation</vt:lpstr>
      <vt:lpstr>PowerPoint Presentation</vt:lpstr>
      <vt:lpstr>Why address retention issues?  </vt:lpstr>
      <vt:lpstr>Why address retention issues?  </vt:lpstr>
      <vt:lpstr>What actions can be taken to address retention issues?  </vt:lpstr>
      <vt:lpstr>What recent studies tell us about teacher retention </vt:lpstr>
      <vt:lpstr>PowerPoint Presentation</vt:lpstr>
      <vt:lpstr>PowerPoint Presentation</vt:lpstr>
      <vt:lpstr> </vt:lpstr>
      <vt:lpstr> </vt:lpstr>
      <vt:lpstr> </vt:lpstr>
      <vt:lpstr>PowerPoint Presentation</vt:lpstr>
      <vt:lpstr> 29 % would stay 1 or 2 more years 71 % would stay 5 years or more   lower staff turnover = better pupil outcomes higher teacher effectiveness after 5 to 8 years of service</vt:lpstr>
      <vt:lpstr>Recruiting quality teachers</vt:lpstr>
      <vt:lpstr>PowerPoint Presentation</vt:lpstr>
      <vt:lpstr>PowerPoint Presentation</vt:lpstr>
      <vt:lpstr>PowerPoint Presentation</vt:lpstr>
      <vt:lpstr>You</vt:lpstr>
      <vt:lpstr>Your school</vt:lpstr>
      <vt:lpstr>Educational policy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Insure your PPI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NQT and Beyond – Top 10 Tips from an RQT</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dc:creator>
  <cp:lastModifiedBy>Thompson, Rachel</cp:lastModifiedBy>
  <cp:revision>45</cp:revision>
  <cp:lastPrinted>2017-03-16T21:04:03Z</cp:lastPrinted>
  <dcterms:created xsi:type="dcterms:W3CDTF">2017-02-02T11:08:48Z</dcterms:created>
  <dcterms:modified xsi:type="dcterms:W3CDTF">2017-06-28T12:02:17Z</dcterms:modified>
</cp:coreProperties>
</file>