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9" r:id="rId2"/>
    <p:sldId id="273" r:id="rId3"/>
    <p:sldId id="257" r:id="rId4"/>
    <p:sldId id="258" r:id="rId5"/>
    <p:sldId id="259" r:id="rId6"/>
    <p:sldId id="256" r:id="rId7"/>
    <p:sldId id="267" r:id="rId8"/>
    <p:sldId id="265" r:id="rId9"/>
    <p:sldId id="271" r:id="rId10"/>
    <p:sldId id="263" r:id="rId11"/>
    <p:sldId id="264" r:id="rId12"/>
    <p:sldId id="272" r:id="rId13"/>
    <p:sldId id="276" r:id="rId14"/>
    <p:sldId id="275" r:id="rId15"/>
    <p:sldId id="274" r:id="rId16"/>
    <p:sldId id="277" r:id="rId17"/>
    <p:sldId id="26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431"/>
    <p:restoredTop sz="94658"/>
  </p:normalViewPr>
  <p:slideViewPr>
    <p:cSldViewPr snapToGrid="0" snapToObjects="1">
      <p:cViewPr varScale="1">
        <p:scale>
          <a:sx n="76" d="100"/>
          <a:sy n="76" d="100"/>
        </p:scale>
        <p:origin x="216" y="62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C1E72-3F97-D04A-AB06-3064F1FAA6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8D168B-D5AA-A94D-B978-4E9383D789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C5F5C5-3917-1148-91B3-B2D208B14A5A}"/>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5" name="Footer Placeholder 4">
            <a:extLst>
              <a:ext uri="{FF2B5EF4-FFF2-40B4-BE49-F238E27FC236}">
                <a16:creationId xmlns:a16="http://schemas.microsoft.com/office/drawing/2014/main" id="{49B5F1A4-3253-6F46-A904-CE53E77817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BECEF4-1454-ED45-96B8-12228971ADF5}"/>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2153424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C8BD8-3E00-AB46-93A5-2C87F7E0369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110320-90C9-654E-805B-0D1346F3B7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89E559-84A8-E049-B480-56465F206FBE}"/>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5" name="Footer Placeholder 4">
            <a:extLst>
              <a:ext uri="{FF2B5EF4-FFF2-40B4-BE49-F238E27FC236}">
                <a16:creationId xmlns:a16="http://schemas.microsoft.com/office/drawing/2014/main" id="{751F01C5-969D-914A-858B-5BA4467E35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9E7788-DBCC-BE45-851D-CC3E14467F00}"/>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1151649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D4D0AF-C899-AA4A-A3E2-7CBBB029E6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02C7513-854A-B540-ADBA-B1B290E910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8B7C9C-025F-104F-855A-BB0CDAEBC059}"/>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5" name="Footer Placeholder 4">
            <a:extLst>
              <a:ext uri="{FF2B5EF4-FFF2-40B4-BE49-F238E27FC236}">
                <a16:creationId xmlns:a16="http://schemas.microsoft.com/office/drawing/2014/main" id="{E6FFD93A-CF60-454A-B6A0-51D588D0AB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C8B546-3C75-554A-9A3E-44BDF91B4268}"/>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383564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5B0E-3203-524B-A470-F72AD1843B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DFEF28-411D-F049-B763-FB9C14894F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0CD485-2DAC-524E-A3FC-C927769FB677}"/>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5" name="Footer Placeholder 4">
            <a:extLst>
              <a:ext uri="{FF2B5EF4-FFF2-40B4-BE49-F238E27FC236}">
                <a16:creationId xmlns:a16="http://schemas.microsoft.com/office/drawing/2014/main" id="{2539C416-059E-F24E-9210-FC7026AE70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B8DDD2-9635-7244-A9DB-703546F1E71A}"/>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269988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6D939-DF75-FF49-8D47-D6F1CBB245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D1EBF5B-30E0-2049-B411-F94CCB7AD5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0BDAD40-95D5-4F49-8CAE-7C18C4C24C16}"/>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5" name="Footer Placeholder 4">
            <a:extLst>
              <a:ext uri="{FF2B5EF4-FFF2-40B4-BE49-F238E27FC236}">
                <a16:creationId xmlns:a16="http://schemas.microsoft.com/office/drawing/2014/main" id="{AB062385-8D63-0B47-AE03-485A4CE8E6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308352-CECC-D84C-B923-5CF631B0C145}"/>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3475824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A4641-84B1-3646-BAFC-2819AB6862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AAB4CA-3DC1-F44A-ADB6-F45DF14724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AA216D-0DF7-BF47-A23F-A1223EC2CD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759A9E-1D19-E443-B51D-EBD5C188877C}"/>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6" name="Footer Placeholder 5">
            <a:extLst>
              <a:ext uri="{FF2B5EF4-FFF2-40B4-BE49-F238E27FC236}">
                <a16:creationId xmlns:a16="http://schemas.microsoft.com/office/drawing/2014/main" id="{92717BB8-E687-F049-8F93-B976CEF579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C763CD-C501-634B-8126-49FFD0732CCE}"/>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68228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DF18B-2A8A-594E-83CD-AFC88F62177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32CFF39-91D5-B64D-BD52-F1BEC17F63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98BC74-E02F-8249-B9AE-A601B4FF8C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EA40D86-0ADB-204A-8E5B-93FE3BDEC3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D45F5C-0339-CF45-AC57-F27B8AF1D39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F2AF2A-54B4-6548-B4FA-0A05F46541A6}"/>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8" name="Footer Placeholder 7">
            <a:extLst>
              <a:ext uri="{FF2B5EF4-FFF2-40B4-BE49-F238E27FC236}">
                <a16:creationId xmlns:a16="http://schemas.microsoft.com/office/drawing/2014/main" id="{DD8A13B6-E89B-D542-8F3E-B68D284878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A09F34-88D0-C747-A6C7-E1972BDEC9A0}"/>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437661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9C52B-BA5F-D94B-A2BC-F03CC9C9525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A8E603A-49C7-C54D-A462-C50F64BD83A8}"/>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4" name="Footer Placeholder 3">
            <a:extLst>
              <a:ext uri="{FF2B5EF4-FFF2-40B4-BE49-F238E27FC236}">
                <a16:creationId xmlns:a16="http://schemas.microsoft.com/office/drawing/2014/main" id="{9B3D4619-CDA9-4049-96D6-5B8D7988F8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0F93B95-3701-1C46-AEB6-D3917E868188}"/>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3560665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D1C36D-9143-DB49-AC97-D9C8062450E9}"/>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3" name="Footer Placeholder 2">
            <a:extLst>
              <a:ext uri="{FF2B5EF4-FFF2-40B4-BE49-F238E27FC236}">
                <a16:creationId xmlns:a16="http://schemas.microsoft.com/office/drawing/2014/main" id="{829D312D-9C1C-874B-A756-4945E909C5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8F1F995-03EA-9749-838C-595C69C6D7D8}"/>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3725508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DB686-C058-8B4A-8928-267911F49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805FA6-2A6A-544A-96BF-6F5E90A299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129426-2CF7-9A4A-8700-17DEAE4EC5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B4BACB-AA69-A343-90A2-222A4F8B4147}"/>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6" name="Footer Placeholder 5">
            <a:extLst>
              <a:ext uri="{FF2B5EF4-FFF2-40B4-BE49-F238E27FC236}">
                <a16:creationId xmlns:a16="http://schemas.microsoft.com/office/drawing/2014/main" id="{FABAB20B-B154-EA4E-85DA-06900D6AFC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A42AAE-C5A8-DD4F-82FE-FE60E08F2C8A}"/>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2328837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DDFAC-1E9E-DB40-8CDB-0077862E43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B597C7-EA7E-AE4F-B87D-D7422FCC35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D2059AA-073A-B94A-90EF-AB47FA15F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2F50CA-89B6-3443-A4C7-918B44C393F1}"/>
              </a:ext>
            </a:extLst>
          </p:cNvPr>
          <p:cNvSpPr>
            <a:spLocks noGrp="1"/>
          </p:cNvSpPr>
          <p:nvPr>
            <p:ph type="dt" sz="half" idx="10"/>
          </p:nvPr>
        </p:nvSpPr>
        <p:spPr/>
        <p:txBody>
          <a:bodyPr/>
          <a:lstStyle/>
          <a:p>
            <a:fld id="{1441F96C-1D04-1744-BAC0-7809175C914A}" type="datetimeFigureOut">
              <a:rPr lang="en-US" smtClean="0"/>
              <a:t>6/18/19</a:t>
            </a:fld>
            <a:endParaRPr lang="en-US"/>
          </a:p>
        </p:txBody>
      </p:sp>
      <p:sp>
        <p:nvSpPr>
          <p:cNvPr id="6" name="Footer Placeholder 5">
            <a:extLst>
              <a:ext uri="{FF2B5EF4-FFF2-40B4-BE49-F238E27FC236}">
                <a16:creationId xmlns:a16="http://schemas.microsoft.com/office/drawing/2014/main" id="{3FCF9001-2B56-A54F-9E75-1FD0A552DF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54205D-D2A7-684A-9E97-DA4797BBD075}"/>
              </a:ext>
            </a:extLst>
          </p:cNvPr>
          <p:cNvSpPr>
            <a:spLocks noGrp="1"/>
          </p:cNvSpPr>
          <p:nvPr>
            <p:ph type="sldNum" sz="quarter" idx="12"/>
          </p:nvPr>
        </p:nvSpPr>
        <p:spPr/>
        <p:txBody>
          <a:bodyPr/>
          <a:lstStyle/>
          <a:p>
            <a:fld id="{2C9881D5-39F2-1F40-920A-95992B8084D5}" type="slidenum">
              <a:rPr lang="en-US" smtClean="0"/>
              <a:t>‹#›</a:t>
            </a:fld>
            <a:endParaRPr lang="en-US"/>
          </a:p>
        </p:txBody>
      </p:sp>
    </p:spTree>
    <p:extLst>
      <p:ext uri="{BB962C8B-B14F-4D97-AF65-F5344CB8AC3E}">
        <p14:creationId xmlns:p14="http://schemas.microsoft.com/office/powerpoint/2010/main" val="2579279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A6AEAE-3E51-014A-8DC0-DCACA2A718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AF336F-A95A-9747-B1FA-E062449985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BD4867-9112-B949-A524-20E68D0A63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41F96C-1D04-1744-BAC0-7809175C914A}" type="datetimeFigureOut">
              <a:rPr lang="en-US" smtClean="0"/>
              <a:t>6/18/19</a:t>
            </a:fld>
            <a:endParaRPr lang="en-US"/>
          </a:p>
        </p:txBody>
      </p:sp>
      <p:sp>
        <p:nvSpPr>
          <p:cNvPr id="5" name="Footer Placeholder 4">
            <a:extLst>
              <a:ext uri="{FF2B5EF4-FFF2-40B4-BE49-F238E27FC236}">
                <a16:creationId xmlns:a16="http://schemas.microsoft.com/office/drawing/2014/main" id="{94936D56-28BF-F64F-9D28-84E3F96223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18C1901-3952-704B-96CF-F721B02A32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9881D5-39F2-1F40-920A-95992B8084D5}" type="slidenum">
              <a:rPr lang="en-US" smtClean="0"/>
              <a:t>‹#›</a:t>
            </a:fld>
            <a:endParaRPr lang="en-US"/>
          </a:p>
        </p:txBody>
      </p:sp>
    </p:spTree>
    <p:extLst>
      <p:ext uri="{BB962C8B-B14F-4D97-AF65-F5344CB8AC3E}">
        <p14:creationId xmlns:p14="http://schemas.microsoft.com/office/powerpoint/2010/main" val="2632946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8.tiff"/><Relationship Id="rId3" Type="http://schemas.openxmlformats.org/officeDocument/2006/relationships/image" Target="../media/image3.tiff"/><Relationship Id="rId7" Type="http://schemas.openxmlformats.org/officeDocument/2006/relationships/image" Target="../media/image7.tiff"/><Relationship Id="rId2" Type="http://schemas.openxmlformats.org/officeDocument/2006/relationships/image" Target="../media/image2.tiff"/><Relationship Id="rId1" Type="http://schemas.openxmlformats.org/officeDocument/2006/relationships/slideLayout" Target="../slideLayouts/slideLayout7.xml"/><Relationship Id="rId6" Type="http://schemas.openxmlformats.org/officeDocument/2006/relationships/image" Target="../media/image6.tiff"/><Relationship Id="rId5" Type="http://schemas.openxmlformats.org/officeDocument/2006/relationships/image" Target="../media/image5.tiff"/><Relationship Id="rId4" Type="http://schemas.openxmlformats.org/officeDocument/2006/relationships/image" Target="../media/image4.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3976AA-BFC6-F842-A463-E8C275401765}"/>
              </a:ext>
            </a:extLst>
          </p:cNvPr>
          <p:cNvSpPr txBox="1"/>
          <p:nvPr/>
        </p:nvSpPr>
        <p:spPr>
          <a:xfrm>
            <a:off x="711200" y="575733"/>
            <a:ext cx="10786533" cy="4031873"/>
          </a:xfrm>
          <a:prstGeom prst="rect">
            <a:avLst/>
          </a:prstGeom>
          <a:noFill/>
        </p:spPr>
        <p:txBody>
          <a:bodyPr wrap="square" rtlCol="0">
            <a:spAutoFit/>
          </a:bodyPr>
          <a:lstStyle/>
          <a:p>
            <a:pPr algn="ctr"/>
            <a:r>
              <a:rPr lang="en-US" sz="3200" dirty="0">
                <a:solidFill>
                  <a:srgbClr val="FF0000"/>
                </a:solidFill>
              </a:rPr>
              <a:t>MA Professional Education</a:t>
            </a:r>
          </a:p>
          <a:p>
            <a:endParaRPr lang="en-US" sz="3200" dirty="0"/>
          </a:p>
          <a:p>
            <a:r>
              <a:rPr lang="en-US" sz="3200" b="1" dirty="0"/>
              <a:t>Jan – May Year 1 </a:t>
            </a:r>
            <a:r>
              <a:rPr lang="en-US" sz="3200" i="1" dirty="0"/>
              <a:t>FRM</a:t>
            </a:r>
            <a:r>
              <a:rPr lang="en-US" sz="3200" dirty="0"/>
              <a:t> (Foundation Research Methods )@ 30 credits  – online introduction to research methods. Assignment: Practice Research Proposal with reflection</a:t>
            </a:r>
          </a:p>
          <a:p>
            <a:endParaRPr lang="en-US" sz="3200" dirty="0"/>
          </a:p>
          <a:p>
            <a:r>
              <a:rPr lang="en-US" sz="3200" b="1" dirty="0"/>
              <a:t>June Year 1 – Aug Year 2 </a:t>
            </a:r>
            <a:r>
              <a:rPr lang="en-US" sz="3200" i="1" dirty="0"/>
              <a:t>Dissertation</a:t>
            </a:r>
            <a:r>
              <a:rPr lang="en-US" sz="3200" dirty="0"/>
              <a:t> @ 60 credits - Independent Study with tutorial support and Saturday sessions</a:t>
            </a:r>
          </a:p>
        </p:txBody>
      </p:sp>
    </p:spTree>
    <p:extLst>
      <p:ext uri="{BB962C8B-B14F-4D97-AF65-F5344CB8AC3E}">
        <p14:creationId xmlns:p14="http://schemas.microsoft.com/office/powerpoint/2010/main" val="2073477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CD2556-4D95-8544-A750-1DE1BD4E43AB}"/>
              </a:ext>
            </a:extLst>
          </p:cNvPr>
          <p:cNvSpPr txBox="1"/>
          <p:nvPr/>
        </p:nvSpPr>
        <p:spPr>
          <a:xfrm>
            <a:off x="627016" y="548640"/>
            <a:ext cx="10750733" cy="6617196"/>
          </a:xfrm>
          <a:prstGeom prst="rect">
            <a:avLst/>
          </a:prstGeom>
          <a:noFill/>
        </p:spPr>
        <p:txBody>
          <a:bodyPr wrap="square" rtlCol="0">
            <a:spAutoFit/>
          </a:bodyPr>
          <a:lstStyle/>
          <a:p>
            <a:pPr algn="ctr"/>
            <a:r>
              <a:rPr lang="en-US" sz="3200" b="1" dirty="0"/>
              <a:t>The Guild System:</a:t>
            </a:r>
          </a:p>
          <a:p>
            <a:pPr algn="ctr"/>
            <a:endParaRPr lang="en-US" sz="3200" dirty="0"/>
          </a:p>
          <a:p>
            <a:pPr marL="285750" indent="-285750" algn="ctr">
              <a:buFont typeface="Arial" panose="020B0604020202020204" pitchFamily="34" charset="0"/>
              <a:buChar char="•"/>
            </a:pPr>
            <a:r>
              <a:rPr lang="en-US" sz="3200" b="1" dirty="0"/>
              <a:t>Apprentice</a:t>
            </a:r>
            <a:r>
              <a:rPr lang="en-US" sz="3200" dirty="0"/>
              <a:t> - attached’ to a ‘master’, in one place, often for several years </a:t>
            </a:r>
            <a:r>
              <a:rPr lang="en-US" sz="3200" i="1" dirty="0">
                <a:solidFill>
                  <a:srgbClr val="FF0000"/>
                </a:solidFill>
              </a:rPr>
              <a:t>(</a:t>
            </a:r>
            <a:r>
              <a:rPr lang="en-US" sz="3200" b="1" i="1" dirty="0">
                <a:solidFill>
                  <a:srgbClr val="FF0000"/>
                </a:solidFill>
              </a:rPr>
              <a:t>study</a:t>
            </a:r>
            <a:r>
              <a:rPr lang="en-US" sz="3200" i="1" dirty="0">
                <a:solidFill>
                  <a:srgbClr val="FF0000"/>
                </a:solidFill>
              </a:rPr>
              <a:t>, training)</a:t>
            </a:r>
          </a:p>
          <a:p>
            <a:pPr marL="285750" indent="-285750" algn="ctr">
              <a:buFont typeface="Arial" panose="020B0604020202020204" pitchFamily="34" charset="0"/>
              <a:buChar char="•"/>
            </a:pPr>
            <a:r>
              <a:rPr lang="en-US" sz="3200" b="1" dirty="0"/>
              <a:t>Journeyman</a:t>
            </a:r>
            <a:r>
              <a:rPr lang="en-US" sz="3200" dirty="0"/>
              <a:t> – given ‘letters’ by your master that enable you to travel and practice under tuition of Masters with different guilds in different places. </a:t>
            </a:r>
            <a:r>
              <a:rPr lang="en-US" sz="3200" i="1" dirty="0">
                <a:solidFill>
                  <a:srgbClr val="FF0000"/>
                </a:solidFill>
              </a:rPr>
              <a:t>(</a:t>
            </a:r>
            <a:r>
              <a:rPr lang="en-US" sz="3200" b="1" i="1" dirty="0">
                <a:solidFill>
                  <a:srgbClr val="FF0000"/>
                </a:solidFill>
              </a:rPr>
              <a:t>research</a:t>
            </a:r>
            <a:r>
              <a:rPr lang="en-US" sz="3200" i="1" dirty="0">
                <a:solidFill>
                  <a:srgbClr val="FF0000"/>
                </a:solidFill>
              </a:rPr>
              <a:t>, reflection, new perspectives, adaptability and critique)</a:t>
            </a:r>
          </a:p>
          <a:p>
            <a:pPr marL="285750" indent="-285750" algn="ctr">
              <a:buFont typeface="Arial" panose="020B0604020202020204" pitchFamily="34" charset="0"/>
              <a:buChar char="•"/>
            </a:pPr>
            <a:r>
              <a:rPr lang="en-US" sz="3200" b="1" dirty="0"/>
              <a:t>Master</a:t>
            </a:r>
            <a:r>
              <a:rPr lang="en-US" sz="3200" dirty="0"/>
              <a:t> – by approval of your peers, a financial donation to a Guild and the production of a ‘masterpiece’. </a:t>
            </a:r>
            <a:r>
              <a:rPr lang="en-US" sz="3200" i="1" dirty="0">
                <a:solidFill>
                  <a:srgbClr val="FF0000"/>
                </a:solidFill>
              </a:rPr>
              <a:t>(</a:t>
            </a:r>
            <a:r>
              <a:rPr lang="en-US" sz="3200" b="1" i="1" dirty="0">
                <a:solidFill>
                  <a:srgbClr val="FF0000"/>
                </a:solidFill>
              </a:rPr>
              <a:t>study</a:t>
            </a:r>
            <a:r>
              <a:rPr lang="en-US" sz="3200" i="1" dirty="0">
                <a:solidFill>
                  <a:srgbClr val="FF0000"/>
                </a:solidFill>
              </a:rPr>
              <a:t>, long term commitment, assessment and recognition)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984114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33D787-AEA3-7E46-B4C4-2877F8CF94CE}"/>
              </a:ext>
            </a:extLst>
          </p:cNvPr>
          <p:cNvSpPr/>
          <p:nvPr/>
        </p:nvSpPr>
        <p:spPr>
          <a:xfrm>
            <a:off x="176249" y="49793"/>
            <a:ext cx="2907379" cy="3600986"/>
          </a:xfrm>
          <a:prstGeom prst="rect">
            <a:avLst/>
          </a:prstGeom>
        </p:spPr>
        <p:txBody>
          <a:bodyPr wrap="square">
            <a:spAutoFit/>
          </a:bodyPr>
          <a:lstStyle/>
          <a:p>
            <a:pPr algn="ctr"/>
            <a:r>
              <a:rPr lang="en-GB" sz="2800" b="1" dirty="0">
                <a:solidFill>
                  <a:srgbClr val="FF0000"/>
                </a:solidFill>
              </a:rPr>
              <a:t>Study</a:t>
            </a:r>
          </a:p>
          <a:p>
            <a:pPr algn="ctr"/>
            <a:r>
              <a:rPr lang="en-GB" sz="2800" dirty="0">
                <a:solidFill>
                  <a:srgbClr val="111111"/>
                </a:solidFill>
                <a:latin typeface="Arial" panose="020B0604020202020204" pitchFamily="34" charset="0"/>
              </a:rPr>
              <a:t>Verb: </a:t>
            </a:r>
            <a:r>
              <a:rPr lang="en-GB" sz="2800" dirty="0"/>
              <a:t>devote time and attention to gaining knowledge of (an </a:t>
            </a:r>
            <a:r>
              <a:rPr lang="en-GB" sz="2800" i="1" dirty="0"/>
              <a:t>academic</a:t>
            </a:r>
            <a:r>
              <a:rPr lang="en-GB" sz="2800" dirty="0"/>
              <a:t> subject), especially by means of books.</a:t>
            </a:r>
            <a:endParaRPr lang="en-US" sz="2800" dirty="0"/>
          </a:p>
        </p:txBody>
      </p:sp>
      <p:sp>
        <p:nvSpPr>
          <p:cNvPr id="4" name="Rectangle 3">
            <a:extLst>
              <a:ext uri="{FF2B5EF4-FFF2-40B4-BE49-F238E27FC236}">
                <a16:creationId xmlns:a16="http://schemas.microsoft.com/office/drawing/2014/main" id="{2702D492-204B-0249-997A-4B897370EA85}"/>
              </a:ext>
            </a:extLst>
          </p:cNvPr>
          <p:cNvSpPr/>
          <p:nvPr/>
        </p:nvSpPr>
        <p:spPr>
          <a:xfrm>
            <a:off x="8607631" y="3915107"/>
            <a:ext cx="3408119" cy="2677656"/>
          </a:xfrm>
          <a:prstGeom prst="rect">
            <a:avLst/>
          </a:prstGeom>
        </p:spPr>
        <p:txBody>
          <a:bodyPr wrap="square">
            <a:spAutoFit/>
          </a:bodyPr>
          <a:lstStyle/>
          <a:p>
            <a:pPr algn="ctr"/>
            <a:r>
              <a:rPr lang="en-US" sz="2800" b="1" dirty="0">
                <a:solidFill>
                  <a:srgbClr val="FF0000"/>
                </a:solidFill>
              </a:rPr>
              <a:t>Academic</a:t>
            </a:r>
          </a:p>
          <a:p>
            <a:pPr algn="ctr"/>
            <a:r>
              <a:rPr lang="en-US" sz="2800" b="1" dirty="0"/>
              <a:t>Synonyms</a:t>
            </a:r>
            <a:r>
              <a:rPr lang="en-US" sz="2800" dirty="0"/>
              <a:t>: theoretical, abstract, hypothetical, speculative, abstract</a:t>
            </a:r>
          </a:p>
          <a:p>
            <a:pPr algn="ctr"/>
            <a:r>
              <a:rPr lang="en-US" sz="2800" b="1" dirty="0"/>
              <a:t>Antonym</a:t>
            </a:r>
            <a:r>
              <a:rPr lang="en-US" sz="2800" dirty="0"/>
              <a:t>: practical</a:t>
            </a:r>
          </a:p>
        </p:txBody>
      </p:sp>
      <p:sp>
        <p:nvSpPr>
          <p:cNvPr id="5" name="TextBox 4">
            <a:extLst>
              <a:ext uri="{FF2B5EF4-FFF2-40B4-BE49-F238E27FC236}">
                <a16:creationId xmlns:a16="http://schemas.microsoft.com/office/drawing/2014/main" id="{AC42C825-0341-7C47-A0E5-4464F64C3D87}"/>
              </a:ext>
            </a:extLst>
          </p:cNvPr>
          <p:cNvSpPr txBox="1"/>
          <p:nvPr/>
        </p:nvSpPr>
        <p:spPr>
          <a:xfrm>
            <a:off x="3048493" y="239568"/>
            <a:ext cx="5857943" cy="3816429"/>
          </a:xfrm>
          <a:prstGeom prst="rect">
            <a:avLst/>
          </a:prstGeom>
          <a:noFill/>
        </p:spPr>
        <p:txBody>
          <a:bodyPr wrap="square" rtlCol="0">
            <a:spAutoFit/>
          </a:bodyPr>
          <a:lstStyle/>
          <a:p>
            <a:pPr algn="ctr"/>
            <a:r>
              <a:rPr lang="en-US" sz="2800" b="1" dirty="0">
                <a:solidFill>
                  <a:srgbClr val="FF0000"/>
                </a:solidFill>
              </a:rPr>
              <a:t>Research</a:t>
            </a:r>
          </a:p>
          <a:p>
            <a:pPr algn="ctr"/>
            <a:r>
              <a:rPr lang="en-GB" sz="2800" b="1" dirty="0"/>
              <a:t>NOUN</a:t>
            </a:r>
          </a:p>
          <a:p>
            <a:pPr algn="ctr"/>
            <a:r>
              <a:rPr lang="en-GB" sz="2800" dirty="0"/>
              <a:t>the systematic investigation into and study of materials and sources in order to establish facts and reach new conclusions.</a:t>
            </a:r>
          </a:p>
          <a:p>
            <a:pPr algn="ctr"/>
            <a:r>
              <a:rPr lang="en-GB" sz="2800" b="1" dirty="0"/>
              <a:t>VERB</a:t>
            </a:r>
          </a:p>
          <a:p>
            <a:pPr algn="ctr"/>
            <a:r>
              <a:rPr lang="en-GB" sz="2800" dirty="0"/>
              <a:t>investigate systematically.</a:t>
            </a:r>
          </a:p>
          <a:p>
            <a:pPr algn="ctr"/>
            <a:endParaRPr lang="en-US" dirty="0">
              <a:solidFill>
                <a:srgbClr val="FF0000"/>
              </a:solidFill>
            </a:endParaRPr>
          </a:p>
        </p:txBody>
      </p:sp>
      <p:sp>
        <p:nvSpPr>
          <p:cNvPr id="6" name="TextBox 5">
            <a:extLst>
              <a:ext uri="{FF2B5EF4-FFF2-40B4-BE49-F238E27FC236}">
                <a16:creationId xmlns:a16="http://schemas.microsoft.com/office/drawing/2014/main" id="{05D4058E-72E5-E247-B19A-CEAB8722C523}"/>
              </a:ext>
            </a:extLst>
          </p:cNvPr>
          <p:cNvSpPr txBox="1"/>
          <p:nvPr/>
        </p:nvSpPr>
        <p:spPr>
          <a:xfrm>
            <a:off x="8607632" y="73407"/>
            <a:ext cx="3408119" cy="3877985"/>
          </a:xfrm>
          <a:prstGeom prst="rect">
            <a:avLst/>
          </a:prstGeom>
          <a:noFill/>
        </p:spPr>
        <p:txBody>
          <a:bodyPr wrap="square" rtlCol="0">
            <a:spAutoFit/>
          </a:bodyPr>
          <a:lstStyle/>
          <a:p>
            <a:pPr algn="ctr"/>
            <a:r>
              <a:rPr lang="en-GB" sz="2800" b="1" dirty="0">
                <a:solidFill>
                  <a:srgbClr val="FF0000"/>
                </a:solidFill>
              </a:rPr>
              <a:t>Critique </a:t>
            </a:r>
          </a:p>
          <a:p>
            <a:pPr algn="ctr"/>
            <a:r>
              <a:rPr lang="en-GB" sz="2800" b="1" dirty="0"/>
              <a:t>NOUN</a:t>
            </a:r>
          </a:p>
          <a:p>
            <a:pPr algn="ctr"/>
            <a:r>
              <a:rPr lang="en-GB" sz="2800" dirty="0"/>
              <a:t>a detailed analysis and assessment of something, especially a literary, philosophical, or political theory.</a:t>
            </a:r>
          </a:p>
          <a:p>
            <a:endParaRPr lang="en-US" dirty="0"/>
          </a:p>
        </p:txBody>
      </p:sp>
      <p:sp>
        <p:nvSpPr>
          <p:cNvPr id="7" name="TextBox 6">
            <a:extLst>
              <a:ext uri="{FF2B5EF4-FFF2-40B4-BE49-F238E27FC236}">
                <a16:creationId xmlns:a16="http://schemas.microsoft.com/office/drawing/2014/main" id="{A5E41388-B3A1-C143-AEA8-AD063F05C751}"/>
              </a:ext>
            </a:extLst>
          </p:cNvPr>
          <p:cNvSpPr txBox="1"/>
          <p:nvPr/>
        </p:nvSpPr>
        <p:spPr>
          <a:xfrm>
            <a:off x="55632" y="3699664"/>
            <a:ext cx="3291667" cy="3108543"/>
          </a:xfrm>
          <a:prstGeom prst="rect">
            <a:avLst/>
          </a:prstGeom>
          <a:noFill/>
        </p:spPr>
        <p:txBody>
          <a:bodyPr wrap="square" rtlCol="0">
            <a:spAutoFit/>
          </a:bodyPr>
          <a:lstStyle/>
          <a:p>
            <a:pPr algn="ctr"/>
            <a:r>
              <a:rPr lang="en-US" sz="2800" b="1" dirty="0">
                <a:solidFill>
                  <a:srgbClr val="FF0000"/>
                </a:solidFill>
              </a:rPr>
              <a:t>Reflection</a:t>
            </a:r>
          </a:p>
          <a:p>
            <a:pPr algn="ctr"/>
            <a:r>
              <a:rPr lang="en-US" sz="2800" b="1" dirty="0"/>
              <a:t>Synonyms</a:t>
            </a:r>
            <a:r>
              <a:rPr lang="en-US" sz="2800" dirty="0"/>
              <a:t>: consideration, thought, contemplation, deliberation, musing</a:t>
            </a:r>
          </a:p>
          <a:p>
            <a:pPr algn="ctr"/>
            <a:r>
              <a:rPr lang="en-US" sz="2800" b="1" dirty="0"/>
              <a:t>Antonym:</a:t>
            </a:r>
            <a:r>
              <a:rPr lang="en-US" sz="2800" dirty="0"/>
              <a:t> impulse</a:t>
            </a:r>
          </a:p>
        </p:txBody>
      </p:sp>
      <p:sp>
        <p:nvSpPr>
          <p:cNvPr id="8" name="TextBox 7">
            <a:extLst>
              <a:ext uri="{FF2B5EF4-FFF2-40B4-BE49-F238E27FC236}">
                <a16:creationId xmlns:a16="http://schemas.microsoft.com/office/drawing/2014/main" id="{54BF4C57-46C6-2E4C-976C-A083B736B361}"/>
              </a:ext>
            </a:extLst>
          </p:cNvPr>
          <p:cNvSpPr txBox="1"/>
          <p:nvPr/>
        </p:nvSpPr>
        <p:spPr>
          <a:xfrm>
            <a:off x="3996267" y="3951392"/>
            <a:ext cx="3826933" cy="2246769"/>
          </a:xfrm>
          <a:prstGeom prst="rect">
            <a:avLst/>
          </a:prstGeom>
          <a:noFill/>
        </p:spPr>
        <p:txBody>
          <a:bodyPr wrap="square" rtlCol="0">
            <a:spAutoFit/>
          </a:bodyPr>
          <a:lstStyle/>
          <a:p>
            <a:pPr algn="ctr"/>
            <a:r>
              <a:rPr lang="en-US" sz="2800" b="1" dirty="0">
                <a:solidFill>
                  <a:srgbClr val="FF0000"/>
                </a:solidFill>
              </a:rPr>
              <a:t>Perspective</a:t>
            </a:r>
          </a:p>
          <a:p>
            <a:pPr algn="ctr"/>
            <a:r>
              <a:rPr lang="en-US" sz="2800" b="1" dirty="0"/>
              <a:t>Noun</a:t>
            </a:r>
            <a:r>
              <a:rPr lang="en-US" sz="2800" dirty="0"/>
              <a:t>: </a:t>
            </a:r>
            <a:r>
              <a:rPr lang="en-GB" sz="2800" dirty="0"/>
              <a:t>a particular attitude towards or way of regarding something; a point of view.</a:t>
            </a:r>
            <a:endParaRPr lang="en-US" sz="2800" dirty="0"/>
          </a:p>
        </p:txBody>
      </p:sp>
    </p:spTree>
    <p:extLst>
      <p:ext uri="{BB962C8B-B14F-4D97-AF65-F5344CB8AC3E}">
        <p14:creationId xmlns:p14="http://schemas.microsoft.com/office/powerpoint/2010/main" val="1167717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9E7E5B8A-ACC7-C141-9F8B-FEA1E624F350}"/>
              </a:ext>
            </a:extLst>
          </p:cNvPr>
          <p:cNvSpPr>
            <a:spLocks noChangeArrowheads="1"/>
          </p:cNvSpPr>
          <p:nvPr/>
        </p:nvSpPr>
        <p:spPr bwMode="auto">
          <a:xfrm>
            <a:off x="4587875" y="1249361"/>
            <a:ext cx="28331502" cy="522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2" name="Table 1">
            <a:extLst>
              <a:ext uri="{FF2B5EF4-FFF2-40B4-BE49-F238E27FC236}">
                <a16:creationId xmlns:a16="http://schemas.microsoft.com/office/drawing/2014/main" id="{FE800B4E-98FA-FE4F-A1B8-BFCA403B3EB5}"/>
              </a:ext>
            </a:extLst>
          </p:cNvPr>
          <p:cNvGraphicFramePr>
            <a:graphicFrameLocks noGrp="1"/>
          </p:cNvGraphicFramePr>
          <p:nvPr>
            <p:extLst>
              <p:ext uri="{D42A27DB-BD31-4B8C-83A1-F6EECF244321}">
                <p14:modId xmlns:p14="http://schemas.microsoft.com/office/powerpoint/2010/main" val="917636371"/>
              </p:ext>
            </p:extLst>
          </p:nvPr>
        </p:nvGraphicFramePr>
        <p:xfrm>
          <a:off x="304800" y="404161"/>
          <a:ext cx="11497733" cy="11079237"/>
        </p:xfrm>
        <a:graphic>
          <a:graphicData uri="http://schemas.openxmlformats.org/drawingml/2006/table">
            <a:tbl>
              <a:tblPr firstRow="1" bandRow="1">
                <a:tableStyleId>{3B4B98B0-60AC-42C2-AFA5-B58CD77FA1E5}</a:tableStyleId>
              </a:tblPr>
              <a:tblGrid>
                <a:gridCol w="1049297">
                  <a:extLst>
                    <a:ext uri="{9D8B030D-6E8A-4147-A177-3AD203B41FA5}">
                      <a16:colId xmlns:a16="http://schemas.microsoft.com/office/drawing/2014/main" val="4154789126"/>
                    </a:ext>
                  </a:extLst>
                </a:gridCol>
                <a:gridCol w="1827179">
                  <a:extLst>
                    <a:ext uri="{9D8B030D-6E8A-4147-A177-3AD203B41FA5}">
                      <a16:colId xmlns:a16="http://schemas.microsoft.com/office/drawing/2014/main" val="3452034453"/>
                    </a:ext>
                  </a:extLst>
                </a:gridCol>
                <a:gridCol w="3236457">
                  <a:extLst>
                    <a:ext uri="{9D8B030D-6E8A-4147-A177-3AD203B41FA5}">
                      <a16:colId xmlns:a16="http://schemas.microsoft.com/office/drawing/2014/main" val="3704648575"/>
                    </a:ext>
                  </a:extLst>
                </a:gridCol>
                <a:gridCol w="2607734">
                  <a:extLst>
                    <a:ext uri="{9D8B030D-6E8A-4147-A177-3AD203B41FA5}">
                      <a16:colId xmlns:a16="http://schemas.microsoft.com/office/drawing/2014/main" val="498472601"/>
                    </a:ext>
                  </a:extLst>
                </a:gridCol>
                <a:gridCol w="2777066">
                  <a:extLst>
                    <a:ext uri="{9D8B030D-6E8A-4147-A177-3AD203B41FA5}">
                      <a16:colId xmlns:a16="http://schemas.microsoft.com/office/drawing/2014/main" val="1281532593"/>
                    </a:ext>
                  </a:extLst>
                </a:gridCol>
              </a:tblGrid>
              <a:tr h="533483">
                <a:tc>
                  <a:txBody>
                    <a:bodyPr/>
                    <a:lstStyle/>
                    <a:p>
                      <a:pPr algn="ctr">
                        <a:lnSpc>
                          <a:spcPct val="115000"/>
                        </a:lnSpc>
                        <a:spcAft>
                          <a:spcPts val="0"/>
                        </a:spcAft>
                      </a:pPr>
                      <a:br>
                        <a:rPr lang="en-GB" sz="1800" dirty="0">
                          <a:effectLst/>
                        </a:rPr>
                      </a:br>
                      <a:br>
                        <a:rPr lang="en-GB" sz="1800" dirty="0">
                          <a:effectLst/>
                        </a:rPr>
                      </a:br>
                      <a:r>
                        <a:rPr lang="en-GB" sz="1800" dirty="0">
                          <a:effectLst/>
                        </a:rPr>
                        <a:t>Grade</a:t>
                      </a: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gn="ctr">
                        <a:lnSpc>
                          <a:spcPct val="115000"/>
                        </a:lnSpc>
                        <a:spcAft>
                          <a:spcPts val="0"/>
                        </a:spcAft>
                      </a:pPr>
                      <a:r>
                        <a:rPr lang="en-GB" sz="1800">
                          <a:effectLst/>
                        </a:rPr>
                        <a:t>Comprehension</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gn="ctr">
                        <a:lnSpc>
                          <a:spcPct val="115000"/>
                        </a:lnSpc>
                        <a:spcAft>
                          <a:spcPts val="0"/>
                        </a:spcAft>
                      </a:pPr>
                      <a:r>
                        <a:rPr lang="en-GB" sz="1800">
                          <a:effectLst/>
                        </a:rPr>
                        <a:t>Analysis </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gn="ctr">
                        <a:lnSpc>
                          <a:spcPct val="115000"/>
                        </a:lnSpc>
                        <a:spcAft>
                          <a:spcPts val="0"/>
                        </a:spcAft>
                      </a:pPr>
                      <a:r>
                        <a:rPr lang="en-GB" sz="1800">
                          <a:effectLst/>
                        </a:rPr>
                        <a:t>Critique</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gn="ctr">
                        <a:lnSpc>
                          <a:spcPct val="115000"/>
                        </a:lnSpc>
                        <a:spcAft>
                          <a:spcPts val="0"/>
                        </a:spcAft>
                      </a:pPr>
                      <a:r>
                        <a:rPr lang="en-GB" sz="1800">
                          <a:effectLst/>
                        </a:rPr>
                        <a:t>Presentation</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extLst>
                  <a:ext uri="{0D108BD9-81ED-4DB2-BD59-A6C34878D82A}">
                    <a16:rowId xmlns:a16="http://schemas.microsoft.com/office/drawing/2014/main" val="1433843315"/>
                  </a:ext>
                </a:extLst>
              </a:tr>
              <a:tr h="3506997">
                <a:tc>
                  <a:txBody>
                    <a:bodyPr/>
                    <a:lstStyle/>
                    <a:p>
                      <a:pPr>
                        <a:lnSpc>
                          <a:spcPct val="115000"/>
                        </a:lnSpc>
                        <a:spcAft>
                          <a:spcPts val="0"/>
                        </a:spcAft>
                      </a:pPr>
                      <a:r>
                        <a:rPr lang="en-GB" sz="1800">
                          <a:effectLst/>
                        </a:rPr>
                        <a:t>A*/A</a:t>
                      </a:r>
                    </a:p>
                    <a:p>
                      <a:pPr>
                        <a:lnSpc>
                          <a:spcPct val="115000"/>
                        </a:lnSpc>
                        <a:spcAft>
                          <a:spcPts val="0"/>
                        </a:spcAft>
                      </a:pPr>
                      <a:r>
                        <a:rPr lang="en-GB" sz="1800">
                          <a:effectLst/>
                        </a:rPr>
                        <a:t> </a:t>
                      </a:r>
                    </a:p>
                    <a:p>
                      <a:pPr>
                        <a:lnSpc>
                          <a:spcPct val="115000"/>
                        </a:lnSpc>
                        <a:spcAft>
                          <a:spcPts val="0"/>
                        </a:spcAft>
                      </a:pPr>
                      <a:r>
                        <a:rPr lang="en-GB" sz="1800">
                          <a:effectLst/>
                        </a:rPr>
                        <a:t>(Mark of 80 or above = A*; </a:t>
                      </a:r>
                    </a:p>
                    <a:p>
                      <a:pPr>
                        <a:lnSpc>
                          <a:spcPct val="115000"/>
                        </a:lnSpc>
                        <a:spcAft>
                          <a:spcPts val="0"/>
                        </a:spcAft>
                      </a:pPr>
                      <a:r>
                        <a:rPr lang="en-GB" sz="1800">
                          <a:effectLst/>
                        </a:rPr>
                        <a:t>70 -79 = A)</a:t>
                      </a:r>
                    </a:p>
                    <a:p>
                      <a:pPr>
                        <a:lnSpc>
                          <a:spcPct val="115000"/>
                        </a:lnSpc>
                        <a:spcAft>
                          <a:spcPts val="0"/>
                        </a:spcAft>
                      </a:pPr>
                      <a:r>
                        <a:rPr lang="en-GB" sz="1800">
                          <a:effectLst/>
                        </a:rPr>
                        <a:t> </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a:effectLst/>
                        </a:rPr>
                        <a:t>A wide range of relevant sources, which are well understood, are skilfully and concisely deployed to support arguments.</a:t>
                      </a:r>
                    </a:p>
                    <a:p>
                      <a:pPr>
                        <a:lnSpc>
                          <a:spcPct val="115000"/>
                        </a:lnSpc>
                        <a:spcAft>
                          <a:spcPts val="300"/>
                        </a:spcAft>
                      </a:pPr>
                      <a:r>
                        <a:rPr lang="en-GB" sz="1800">
                          <a:effectLst/>
                        </a:rPr>
                        <a:t>Demonstrates a highly developed understanding of relevant concepts, theories and/or research methodologies.</a:t>
                      </a:r>
                    </a:p>
                    <a:p>
                      <a:pPr>
                        <a:lnSpc>
                          <a:spcPct val="115000"/>
                        </a:lnSpc>
                        <a:spcAft>
                          <a:spcPts val="300"/>
                        </a:spcAft>
                      </a:pPr>
                      <a:r>
                        <a:rPr lang="en-GB" sz="1800">
                          <a:effectLst/>
                        </a:rPr>
                        <a:t> </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dirty="0">
                          <a:effectLst/>
                        </a:rPr>
                        <a:t>Recognises the demands of the question providing a well-focused, relevant answer. </a:t>
                      </a:r>
                    </a:p>
                    <a:p>
                      <a:pPr>
                        <a:lnSpc>
                          <a:spcPct val="115000"/>
                        </a:lnSpc>
                        <a:spcAft>
                          <a:spcPts val="300"/>
                        </a:spcAft>
                      </a:pPr>
                      <a:r>
                        <a:rPr lang="en-GB" sz="1800" dirty="0">
                          <a:effectLst/>
                        </a:rPr>
                        <a:t>Sets sources and viewpoints in a wide context and makes a comprehensive assessment of issues involved.</a:t>
                      </a:r>
                    </a:p>
                    <a:p>
                      <a:pPr>
                        <a:lnSpc>
                          <a:spcPct val="115000"/>
                        </a:lnSpc>
                        <a:spcAft>
                          <a:spcPts val="300"/>
                        </a:spcAft>
                      </a:pPr>
                      <a:r>
                        <a:rPr lang="en-GB" sz="1800" dirty="0">
                          <a:effectLst/>
                        </a:rPr>
                        <a:t>High levels of ability to analyse, identify relevant issues, synthesise and apply knowledge and concepts.</a:t>
                      </a:r>
                    </a:p>
                    <a:p>
                      <a:pPr>
                        <a:lnSpc>
                          <a:spcPct val="115000"/>
                        </a:lnSpc>
                        <a:spcAft>
                          <a:spcPts val="300"/>
                        </a:spcAft>
                      </a:pPr>
                      <a:r>
                        <a:rPr lang="en-GB" sz="1800" dirty="0">
                          <a:effectLst/>
                        </a:rPr>
                        <a:t>Relevant theories/theoretical models are applied to deepen understanding of the links between theory and practice.</a:t>
                      </a: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dirty="0">
                          <a:effectLst/>
                        </a:rPr>
                        <a:t>Skilful evaluation which synthesises both the literature and personal perspectives in response to the question.</a:t>
                      </a:r>
                    </a:p>
                    <a:p>
                      <a:pPr>
                        <a:lnSpc>
                          <a:spcPct val="115000"/>
                        </a:lnSpc>
                        <a:spcAft>
                          <a:spcPts val="300"/>
                        </a:spcAft>
                      </a:pPr>
                      <a:r>
                        <a:rPr lang="en-GB" sz="1800" dirty="0">
                          <a:effectLst/>
                        </a:rPr>
                        <a:t>Demonstrates a balanced critical understanding of the issues.</a:t>
                      </a:r>
                    </a:p>
                    <a:p>
                      <a:pPr>
                        <a:lnSpc>
                          <a:spcPct val="115000"/>
                        </a:lnSpc>
                        <a:spcAft>
                          <a:spcPts val="300"/>
                        </a:spcAft>
                      </a:pPr>
                      <a:r>
                        <a:rPr lang="en-GB" sz="1800" dirty="0">
                          <a:effectLst/>
                        </a:rPr>
                        <a:t>Displays critical awareness of methodological and theoretical considerations.</a:t>
                      </a:r>
                    </a:p>
                    <a:p>
                      <a:pPr>
                        <a:lnSpc>
                          <a:spcPct val="115000"/>
                        </a:lnSpc>
                        <a:spcAft>
                          <a:spcPts val="300"/>
                        </a:spcAft>
                      </a:pPr>
                      <a:r>
                        <a:rPr lang="en-GB" sz="1800" dirty="0">
                          <a:effectLst/>
                        </a:rPr>
                        <a:t>Some originality of thought and creativity.</a:t>
                      </a: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dirty="0">
                          <a:effectLst/>
                        </a:rPr>
                        <a:t>Material is very well-organised and the structure complements the content. </a:t>
                      </a:r>
                    </a:p>
                    <a:p>
                      <a:pPr>
                        <a:lnSpc>
                          <a:spcPct val="115000"/>
                        </a:lnSpc>
                        <a:spcAft>
                          <a:spcPts val="300"/>
                        </a:spcAft>
                      </a:pPr>
                      <a:r>
                        <a:rPr lang="en-GB" sz="1800" dirty="0">
                          <a:effectLst/>
                        </a:rPr>
                        <a:t>A high level of written communication with very few errors of spelling, grammar and syntax. </a:t>
                      </a:r>
                    </a:p>
                    <a:p>
                      <a:pPr>
                        <a:lnSpc>
                          <a:spcPct val="115000"/>
                        </a:lnSpc>
                        <a:spcAft>
                          <a:spcPts val="300"/>
                        </a:spcAft>
                      </a:pPr>
                      <a:r>
                        <a:rPr lang="en-GB" sz="1800" dirty="0">
                          <a:effectLst/>
                        </a:rPr>
                        <a:t>Points are comprehensively and appropriately substantiated.</a:t>
                      </a:r>
                    </a:p>
                    <a:p>
                      <a:pPr>
                        <a:lnSpc>
                          <a:spcPct val="115000"/>
                        </a:lnSpc>
                        <a:spcAft>
                          <a:spcPts val="300"/>
                        </a:spcAft>
                      </a:pPr>
                      <a:r>
                        <a:rPr lang="en-GB" sz="1800" dirty="0">
                          <a:effectLst/>
                        </a:rPr>
                        <a:t>Mastery of referencing conventions.</a:t>
                      </a:r>
                    </a:p>
                    <a:p>
                      <a:pPr>
                        <a:lnSpc>
                          <a:spcPct val="115000"/>
                        </a:lnSpc>
                        <a:spcAft>
                          <a:spcPts val="300"/>
                        </a:spcAft>
                      </a:pPr>
                      <a:r>
                        <a:rPr lang="en-GB" sz="1800" dirty="0">
                          <a:effectLst/>
                        </a:rPr>
                        <a:t> </a:t>
                      </a: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extLst>
                  <a:ext uri="{0D108BD9-81ED-4DB2-BD59-A6C34878D82A}">
                    <a16:rowId xmlns:a16="http://schemas.microsoft.com/office/drawing/2014/main" val="3474774351"/>
                  </a:ext>
                </a:extLst>
              </a:tr>
              <a:tr h="512922">
                <a:tc>
                  <a:txBody>
                    <a:bodyPr/>
                    <a:lstStyle/>
                    <a:p>
                      <a:pPr>
                        <a:lnSpc>
                          <a:spcPct val="115000"/>
                        </a:lnSpc>
                        <a:spcAft>
                          <a:spcPts val="0"/>
                        </a:spcAft>
                      </a:pP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extLst>
                  <a:ext uri="{0D108BD9-81ED-4DB2-BD59-A6C34878D82A}">
                    <a16:rowId xmlns:a16="http://schemas.microsoft.com/office/drawing/2014/main" val="2484523162"/>
                  </a:ext>
                </a:extLst>
              </a:tr>
              <a:tr h="527675">
                <a:tc>
                  <a:txBody>
                    <a:bodyPr/>
                    <a:lstStyle/>
                    <a:p>
                      <a:pPr>
                        <a:lnSpc>
                          <a:spcPct val="115000"/>
                        </a:lnSpc>
                        <a:spcAft>
                          <a:spcPts val="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extLst>
                  <a:ext uri="{0D108BD9-81ED-4DB2-BD59-A6C34878D82A}">
                    <a16:rowId xmlns:a16="http://schemas.microsoft.com/office/drawing/2014/main" val="3564263402"/>
                  </a:ext>
                </a:extLst>
              </a:tr>
              <a:tr h="445060">
                <a:tc>
                  <a:txBody>
                    <a:bodyPr/>
                    <a:lstStyle/>
                    <a:p>
                      <a:pPr>
                        <a:lnSpc>
                          <a:spcPct val="115000"/>
                        </a:lnSpc>
                        <a:spcAft>
                          <a:spcPts val="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extLst>
                  <a:ext uri="{0D108BD9-81ED-4DB2-BD59-A6C34878D82A}">
                    <a16:rowId xmlns:a16="http://schemas.microsoft.com/office/drawing/2014/main" val="1653319694"/>
                  </a:ext>
                </a:extLst>
              </a:tr>
              <a:tr h="1689703">
                <a:tc>
                  <a:txBody>
                    <a:bodyPr/>
                    <a:lstStyle/>
                    <a:p>
                      <a:pPr>
                        <a:lnSpc>
                          <a:spcPct val="115000"/>
                        </a:lnSpc>
                        <a:spcAft>
                          <a:spcPts val="0"/>
                        </a:spcAft>
                      </a:pPr>
                      <a:r>
                        <a:rPr lang="en-GB" sz="1800">
                          <a:effectLst/>
                        </a:rPr>
                        <a:t>E</a:t>
                      </a:r>
                    </a:p>
                    <a:p>
                      <a:pPr>
                        <a:lnSpc>
                          <a:spcPct val="115000"/>
                        </a:lnSpc>
                        <a:spcAft>
                          <a:spcPts val="0"/>
                        </a:spcAft>
                      </a:pPr>
                      <a:r>
                        <a:rPr lang="en-GB" sz="1800">
                          <a:effectLst/>
                        </a:rPr>
                        <a:t> </a:t>
                      </a:r>
                    </a:p>
                    <a:p>
                      <a:pPr>
                        <a:lnSpc>
                          <a:spcPct val="115000"/>
                        </a:lnSpc>
                        <a:spcAft>
                          <a:spcPts val="0"/>
                        </a:spcAft>
                      </a:pPr>
                      <a:r>
                        <a:rPr lang="en-GB" sz="1800">
                          <a:effectLst/>
                        </a:rPr>
                        <a:t>(Mark below 40)</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a:effectLst/>
                        </a:rPr>
                        <a:t>Few relevant sources used.</a:t>
                      </a:r>
                    </a:p>
                    <a:p>
                      <a:pPr>
                        <a:lnSpc>
                          <a:spcPct val="115000"/>
                        </a:lnSpc>
                        <a:spcAft>
                          <a:spcPts val="300"/>
                        </a:spcAft>
                      </a:pPr>
                      <a:r>
                        <a:rPr lang="en-GB" sz="1800">
                          <a:effectLst/>
                        </a:rPr>
                        <a:t>Serious gaps and/or errors in knowledge and understanding.</a:t>
                      </a:r>
                    </a:p>
                    <a:p>
                      <a:pPr>
                        <a:lnSpc>
                          <a:spcPct val="115000"/>
                        </a:lnSpc>
                        <a:spcAft>
                          <a:spcPts val="300"/>
                        </a:spcAft>
                      </a:pPr>
                      <a:r>
                        <a:rPr lang="en-GB" sz="1800">
                          <a:effectLst/>
                        </a:rPr>
                        <a:t> </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a:effectLst/>
                        </a:rPr>
                        <a:t>The question may have been ignored or badly misunderstood, and there is much irrelevance. </a:t>
                      </a:r>
                    </a:p>
                    <a:p>
                      <a:pPr>
                        <a:lnSpc>
                          <a:spcPct val="115000"/>
                        </a:lnSpc>
                        <a:spcAft>
                          <a:spcPts val="300"/>
                        </a:spcAft>
                      </a:pPr>
                      <a:r>
                        <a:rPr lang="en-GB" sz="1800">
                          <a:effectLst/>
                        </a:rPr>
                        <a:t>Superficial treatment of the topic much of which is descriptive. </a:t>
                      </a:r>
                    </a:p>
                    <a:p>
                      <a:pPr>
                        <a:lnSpc>
                          <a:spcPct val="115000"/>
                        </a:lnSpc>
                        <a:spcAft>
                          <a:spcPts val="300"/>
                        </a:spcAft>
                      </a:pPr>
                      <a:r>
                        <a:rPr lang="en-GB" sz="1800">
                          <a:effectLst/>
                        </a:rPr>
                        <a:t>Lacks appropriate critical or theoretical framework. </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a:effectLst/>
                        </a:rPr>
                        <a:t>The commentary may not be seen as sensible in relation to the question.</a:t>
                      </a:r>
                      <a:endParaRPr lang="en-GB" sz="180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tc>
                  <a:txBody>
                    <a:bodyPr/>
                    <a:lstStyle/>
                    <a:p>
                      <a:pPr>
                        <a:lnSpc>
                          <a:spcPct val="115000"/>
                        </a:lnSpc>
                        <a:spcAft>
                          <a:spcPts val="300"/>
                        </a:spcAft>
                      </a:pPr>
                      <a:r>
                        <a:rPr lang="en-GB" sz="1800" dirty="0">
                          <a:effectLst/>
                        </a:rPr>
                        <a:t>Unstructured presentation, lacking coherence. </a:t>
                      </a:r>
                    </a:p>
                    <a:p>
                      <a:pPr>
                        <a:lnSpc>
                          <a:spcPct val="115000"/>
                        </a:lnSpc>
                        <a:spcAft>
                          <a:spcPts val="300"/>
                        </a:spcAft>
                      </a:pPr>
                      <a:r>
                        <a:rPr lang="en-GB" sz="1800" dirty="0">
                          <a:effectLst/>
                        </a:rPr>
                        <a:t>Expression of ideas is poor and may also be impaired by frequent errors of spelling, grammar and/or syntax. </a:t>
                      </a:r>
                    </a:p>
                    <a:p>
                      <a:pPr>
                        <a:lnSpc>
                          <a:spcPct val="115000"/>
                        </a:lnSpc>
                        <a:spcAft>
                          <a:spcPts val="300"/>
                        </a:spcAft>
                      </a:pPr>
                      <a:r>
                        <a:rPr lang="en-GB" sz="1800" dirty="0">
                          <a:effectLst/>
                        </a:rPr>
                        <a:t>Much of the writing is unsubstantiated.</a:t>
                      </a:r>
                    </a:p>
                    <a:p>
                      <a:pPr>
                        <a:lnSpc>
                          <a:spcPct val="115000"/>
                        </a:lnSpc>
                        <a:spcAft>
                          <a:spcPts val="300"/>
                        </a:spcAft>
                      </a:pPr>
                      <a:r>
                        <a:rPr lang="en-GB" sz="1800" dirty="0">
                          <a:effectLst/>
                        </a:rPr>
                        <a:t>The recommended referencing system has not been mastered. </a:t>
                      </a:r>
                      <a:endParaRPr lang="en-GB" sz="1800" dirty="0">
                        <a:effectLst/>
                        <a:latin typeface="Cambria" panose="02040503050406030204" pitchFamily="18" charset="0"/>
                        <a:ea typeface="Cambria" panose="02040503050406030204" pitchFamily="18" charset="0"/>
                        <a:cs typeface="Arial" panose="020B0604020202020204" pitchFamily="34" charset="0"/>
                      </a:endParaRPr>
                    </a:p>
                  </a:txBody>
                  <a:tcPr marL="20892" marR="20892" marT="0" marB="0"/>
                </a:tc>
                <a:extLst>
                  <a:ext uri="{0D108BD9-81ED-4DB2-BD59-A6C34878D82A}">
                    <a16:rowId xmlns:a16="http://schemas.microsoft.com/office/drawing/2014/main" val="3391913753"/>
                  </a:ext>
                </a:extLst>
              </a:tr>
            </a:tbl>
          </a:graphicData>
        </a:graphic>
      </p:graphicFrame>
    </p:spTree>
    <p:extLst>
      <p:ext uri="{BB962C8B-B14F-4D97-AF65-F5344CB8AC3E}">
        <p14:creationId xmlns:p14="http://schemas.microsoft.com/office/powerpoint/2010/main" val="624626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5AABE6-6841-A042-9E54-0E48A2D8EC0E}"/>
              </a:ext>
            </a:extLst>
          </p:cNvPr>
          <p:cNvSpPr txBox="1"/>
          <p:nvPr/>
        </p:nvSpPr>
        <p:spPr>
          <a:xfrm>
            <a:off x="203200" y="471089"/>
            <a:ext cx="6129866" cy="2554545"/>
          </a:xfrm>
          <a:prstGeom prst="rect">
            <a:avLst/>
          </a:prstGeom>
          <a:noFill/>
        </p:spPr>
        <p:txBody>
          <a:bodyPr wrap="square" rtlCol="0">
            <a:spAutoFit/>
          </a:bodyPr>
          <a:lstStyle/>
          <a:p>
            <a:r>
              <a:rPr lang="en-US" sz="4000" b="1" dirty="0"/>
              <a:t>Donald Schon</a:t>
            </a:r>
          </a:p>
          <a:p>
            <a:r>
              <a:rPr lang="en-US" sz="4000" dirty="0"/>
              <a:t>The Reflective Practitioner</a:t>
            </a:r>
          </a:p>
          <a:p>
            <a:r>
              <a:rPr lang="en-US" sz="4000" dirty="0"/>
              <a:t>Educating the Reflective Practitioner</a:t>
            </a:r>
          </a:p>
        </p:txBody>
      </p:sp>
      <p:sp>
        <p:nvSpPr>
          <p:cNvPr id="3" name="TextBox 2">
            <a:extLst>
              <a:ext uri="{FF2B5EF4-FFF2-40B4-BE49-F238E27FC236}">
                <a16:creationId xmlns:a16="http://schemas.microsoft.com/office/drawing/2014/main" id="{6E2B51FC-CB74-F14B-96F4-AC598534C35E}"/>
              </a:ext>
            </a:extLst>
          </p:cNvPr>
          <p:cNvSpPr txBox="1"/>
          <p:nvPr/>
        </p:nvSpPr>
        <p:spPr>
          <a:xfrm>
            <a:off x="270933" y="3025634"/>
            <a:ext cx="5469467" cy="2554545"/>
          </a:xfrm>
          <a:prstGeom prst="rect">
            <a:avLst/>
          </a:prstGeom>
          <a:noFill/>
        </p:spPr>
        <p:txBody>
          <a:bodyPr wrap="square" rtlCol="0">
            <a:spAutoFit/>
          </a:bodyPr>
          <a:lstStyle/>
          <a:p>
            <a:r>
              <a:rPr lang="en-US" sz="4000" b="1" dirty="0"/>
              <a:t>Etienne Wenger </a:t>
            </a:r>
          </a:p>
          <a:p>
            <a:r>
              <a:rPr lang="en-US" sz="4000" dirty="0"/>
              <a:t>(1998) Communities of Practice: Learning, Meaning &amp; Identity</a:t>
            </a:r>
          </a:p>
        </p:txBody>
      </p:sp>
      <p:sp>
        <p:nvSpPr>
          <p:cNvPr id="4" name="TextBox 3">
            <a:extLst>
              <a:ext uri="{FF2B5EF4-FFF2-40B4-BE49-F238E27FC236}">
                <a16:creationId xmlns:a16="http://schemas.microsoft.com/office/drawing/2014/main" id="{3068A8A2-E487-6B49-8DB8-D0F217459B4B}"/>
              </a:ext>
            </a:extLst>
          </p:cNvPr>
          <p:cNvSpPr txBox="1"/>
          <p:nvPr/>
        </p:nvSpPr>
        <p:spPr>
          <a:xfrm>
            <a:off x="6096000" y="455698"/>
            <a:ext cx="6129867" cy="5909310"/>
          </a:xfrm>
          <a:prstGeom prst="rect">
            <a:avLst/>
          </a:prstGeom>
          <a:noFill/>
        </p:spPr>
        <p:txBody>
          <a:bodyPr wrap="square" rtlCol="0">
            <a:spAutoFit/>
          </a:bodyPr>
          <a:lstStyle/>
          <a:p>
            <a:r>
              <a:rPr lang="en-US" sz="4000" b="1" dirty="0"/>
              <a:t>Land, Meyer and Flanagan</a:t>
            </a:r>
          </a:p>
          <a:p>
            <a:r>
              <a:rPr lang="en-US" sz="4000" dirty="0"/>
              <a:t>(2016) Threshold Concepts in Practice</a:t>
            </a:r>
          </a:p>
          <a:p>
            <a:endParaRPr lang="en-US" sz="2000" dirty="0"/>
          </a:p>
          <a:p>
            <a:r>
              <a:rPr lang="en-US" sz="4000" b="1" dirty="0"/>
              <a:t>Schulman</a:t>
            </a:r>
            <a:r>
              <a:rPr lang="en-US" sz="4000" dirty="0"/>
              <a:t> (2005) Signature Pedagogies in the Professions</a:t>
            </a:r>
          </a:p>
          <a:p>
            <a:endParaRPr lang="en-US" sz="2000" dirty="0"/>
          </a:p>
          <a:p>
            <a:r>
              <a:rPr lang="en-US" sz="4000" b="1" dirty="0" err="1"/>
              <a:t>Biesta</a:t>
            </a:r>
            <a:r>
              <a:rPr lang="en-US" sz="4000" dirty="0"/>
              <a:t> (2014) The </a:t>
            </a:r>
            <a:r>
              <a:rPr lang="en-US" sz="4000" dirty="0" err="1"/>
              <a:t>Beuatiful</a:t>
            </a:r>
            <a:r>
              <a:rPr lang="en-US" sz="4000" dirty="0"/>
              <a:t> Risk of Education </a:t>
            </a:r>
          </a:p>
          <a:p>
            <a:endParaRPr lang="en-US" dirty="0"/>
          </a:p>
        </p:txBody>
      </p:sp>
    </p:spTree>
    <p:extLst>
      <p:ext uri="{BB962C8B-B14F-4D97-AF65-F5344CB8AC3E}">
        <p14:creationId xmlns:p14="http://schemas.microsoft.com/office/powerpoint/2010/main" val="2122223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5B447D7-24E0-7740-AAA5-6B3E6069237E}"/>
              </a:ext>
            </a:extLst>
          </p:cNvPr>
          <p:cNvSpPr txBox="1"/>
          <p:nvPr/>
        </p:nvSpPr>
        <p:spPr>
          <a:xfrm>
            <a:off x="795867" y="609600"/>
            <a:ext cx="10244667" cy="4955203"/>
          </a:xfrm>
          <a:prstGeom prst="rect">
            <a:avLst/>
          </a:prstGeom>
          <a:noFill/>
        </p:spPr>
        <p:txBody>
          <a:bodyPr wrap="square" rtlCol="0">
            <a:spAutoFit/>
          </a:bodyPr>
          <a:lstStyle/>
          <a:p>
            <a:pPr algn="ctr"/>
            <a:r>
              <a:rPr lang="en-US" sz="4800" dirty="0">
                <a:solidFill>
                  <a:srgbClr val="FF0000"/>
                </a:solidFill>
              </a:rPr>
              <a:t>MA research impacts:</a:t>
            </a:r>
            <a:endParaRPr lang="en-US" sz="2800" dirty="0">
              <a:solidFill>
                <a:srgbClr val="FF0000"/>
              </a:solidFill>
            </a:endParaRPr>
          </a:p>
          <a:p>
            <a:endParaRPr lang="en-US" sz="2800" dirty="0"/>
          </a:p>
          <a:p>
            <a:pPr marL="685800" indent="-685800" algn="ctr">
              <a:buFont typeface="Arial" panose="020B0604020202020204" pitchFamily="34" charset="0"/>
              <a:buChar char="•"/>
            </a:pPr>
            <a:r>
              <a:rPr lang="en-US" sz="4800" dirty="0"/>
              <a:t>You personally </a:t>
            </a:r>
          </a:p>
          <a:p>
            <a:pPr marL="685800" indent="-685800">
              <a:buFont typeface="Arial" panose="020B0604020202020204" pitchFamily="34" charset="0"/>
              <a:buChar char="•"/>
            </a:pPr>
            <a:endParaRPr lang="en-US" sz="4800" dirty="0"/>
          </a:p>
          <a:p>
            <a:pPr marL="685800" indent="-685800" algn="ctr">
              <a:buFont typeface="Arial" panose="020B0604020202020204" pitchFamily="34" charset="0"/>
              <a:buChar char="•"/>
            </a:pPr>
            <a:r>
              <a:rPr lang="en-US" sz="4800" dirty="0"/>
              <a:t>Your community</a:t>
            </a:r>
          </a:p>
          <a:p>
            <a:pPr marL="685800" indent="-685800">
              <a:buFont typeface="Arial" panose="020B0604020202020204" pitchFamily="34" charset="0"/>
              <a:buChar char="•"/>
            </a:pPr>
            <a:endParaRPr lang="en-US" sz="4800" dirty="0"/>
          </a:p>
          <a:p>
            <a:pPr marL="685800" indent="-685800" algn="ctr">
              <a:buFont typeface="Arial" panose="020B0604020202020204" pitchFamily="34" charset="0"/>
              <a:buChar char="•"/>
            </a:pPr>
            <a:r>
              <a:rPr lang="en-US" sz="4800" dirty="0"/>
              <a:t>Your profession</a:t>
            </a:r>
          </a:p>
        </p:txBody>
      </p:sp>
    </p:spTree>
    <p:extLst>
      <p:ext uri="{BB962C8B-B14F-4D97-AF65-F5344CB8AC3E}">
        <p14:creationId xmlns:p14="http://schemas.microsoft.com/office/powerpoint/2010/main" val="2345633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1D96B4-D314-AB4D-B08A-515AD7B9760F}"/>
              </a:ext>
            </a:extLst>
          </p:cNvPr>
          <p:cNvSpPr/>
          <p:nvPr/>
        </p:nvSpPr>
        <p:spPr>
          <a:xfrm>
            <a:off x="440266" y="335845"/>
            <a:ext cx="11497733" cy="5816977"/>
          </a:xfrm>
          <a:prstGeom prst="rect">
            <a:avLst/>
          </a:prstGeom>
        </p:spPr>
        <p:txBody>
          <a:bodyPr wrap="square">
            <a:spAutoFit/>
          </a:bodyPr>
          <a:lstStyle/>
          <a:p>
            <a:pPr algn="ctr"/>
            <a:r>
              <a:rPr lang="en-US" sz="4000" dirty="0"/>
              <a:t>(MA) research is more likely to </a:t>
            </a:r>
            <a:r>
              <a:rPr lang="en-US" sz="4000" dirty="0">
                <a:solidFill>
                  <a:srgbClr val="FF0000"/>
                </a:solidFill>
              </a:rPr>
              <a:t>change you and your perspective </a:t>
            </a:r>
            <a:r>
              <a:rPr lang="en-US" sz="4000" dirty="0"/>
              <a:t>than it is to change the context around you </a:t>
            </a:r>
          </a:p>
          <a:p>
            <a:pPr algn="ctr"/>
            <a:endParaRPr lang="en-US" sz="4800" dirty="0"/>
          </a:p>
          <a:p>
            <a:r>
              <a:rPr lang="en-GB" sz="4800" dirty="0"/>
              <a:t>He lay down behind the blade of grass</a:t>
            </a:r>
          </a:p>
          <a:p>
            <a:r>
              <a:rPr lang="en-GB" sz="4800" dirty="0"/>
              <a:t>To enlarge the sky.</a:t>
            </a:r>
          </a:p>
          <a:p>
            <a:r>
              <a:rPr lang="en-GB" sz="3200" dirty="0"/>
              <a:t>Bureau – cited by Bachelard Poetics of Space</a:t>
            </a:r>
            <a:r>
              <a:rPr lang="en-GB" sz="6000" dirty="0"/>
              <a:t> </a:t>
            </a:r>
          </a:p>
          <a:p>
            <a:pPr algn="ctr"/>
            <a:r>
              <a:rPr lang="en-US" sz="4800" dirty="0"/>
              <a:t> </a:t>
            </a:r>
          </a:p>
        </p:txBody>
      </p:sp>
    </p:spTree>
    <p:extLst>
      <p:ext uri="{BB962C8B-B14F-4D97-AF65-F5344CB8AC3E}">
        <p14:creationId xmlns:p14="http://schemas.microsoft.com/office/powerpoint/2010/main" val="3815794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C2DDA5-684A-D44A-9FC1-D3894307A9E6}"/>
              </a:ext>
            </a:extLst>
          </p:cNvPr>
          <p:cNvSpPr/>
          <p:nvPr/>
        </p:nvSpPr>
        <p:spPr>
          <a:xfrm>
            <a:off x="406400" y="612844"/>
            <a:ext cx="11108267" cy="5632311"/>
          </a:xfrm>
          <a:prstGeom prst="rect">
            <a:avLst/>
          </a:prstGeom>
        </p:spPr>
        <p:txBody>
          <a:bodyPr wrap="square">
            <a:spAutoFit/>
          </a:bodyPr>
          <a:lstStyle/>
          <a:p>
            <a:r>
              <a:rPr lang="en-US" sz="2400" dirty="0"/>
              <a:t>The Impact of a School-based Mindfulness </a:t>
            </a:r>
            <a:r>
              <a:rPr lang="en-US" sz="2400" dirty="0" err="1"/>
              <a:t>Programme</a:t>
            </a:r>
            <a:r>
              <a:rPr lang="en-US" sz="2400" dirty="0"/>
              <a:t> on KS2 Pupil Wellbeing</a:t>
            </a:r>
          </a:p>
          <a:p>
            <a:endParaRPr lang="en-US" sz="2400" dirty="0"/>
          </a:p>
          <a:p>
            <a:r>
              <a:rPr lang="en-US" sz="2400" dirty="0"/>
              <a:t>A critical evaluation of the ways in which the recent GCSE and A Level reforms in England are impacting on the role and identity of middle leaders.</a:t>
            </a:r>
          </a:p>
          <a:p>
            <a:endParaRPr lang="en-US" sz="2400" dirty="0"/>
          </a:p>
          <a:p>
            <a:r>
              <a:rPr lang="en-US" sz="2400" dirty="0"/>
              <a:t>A study in resilience and access to education for looked after children.</a:t>
            </a:r>
          </a:p>
          <a:p>
            <a:endParaRPr lang="en-US" sz="2400" dirty="0"/>
          </a:p>
          <a:p>
            <a:r>
              <a:rPr lang="en-US" sz="2400" dirty="0"/>
              <a:t>What strategies are effective in promoting mathematical reasoning skills for EAL pupils?</a:t>
            </a:r>
          </a:p>
          <a:p>
            <a:endParaRPr lang="en-US" sz="2400" dirty="0"/>
          </a:p>
          <a:p>
            <a:r>
              <a:rPr lang="en-US" sz="2400" dirty="0"/>
              <a:t>An investigation into whether “most able” GCSE students feel pressure and stress by the expectation of their high target grades in Geography.</a:t>
            </a:r>
          </a:p>
          <a:p>
            <a:endParaRPr lang="en-US" sz="2400" dirty="0"/>
          </a:p>
          <a:p>
            <a:r>
              <a:rPr lang="en-US" sz="2400" dirty="0"/>
              <a:t>An investigation into whether involvement in a Forest School intervention impacts upon resilience in primary school aged children who are entitled to the Pupil Premium Grant.</a:t>
            </a:r>
          </a:p>
          <a:p>
            <a:endParaRPr lang="en-US" sz="2400" dirty="0"/>
          </a:p>
        </p:txBody>
      </p:sp>
    </p:spTree>
    <p:extLst>
      <p:ext uri="{BB962C8B-B14F-4D97-AF65-F5344CB8AC3E}">
        <p14:creationId xmlns:p14="http://schemas.microsoft.com/office/powerpoint/2010/main" val="7988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20AB46-615F-B941-9A3B-85B31F431F69}"/>
              </a:ext>
            </a:extLst>
          </p:cNvPr>
          <p:cNvSpPr/>
          <p:nvPr/>
        </p:nvSpPr>
        <p:spPr>
          <a:xfrm>
            <a:off x="955408" y="1820838"/>
            <a:ext cx="10823050" cy="984885"/>
          </a:xfrm>
          <a:prstGeom prst="rect">
            <a:avLst/>
          </a:prstGeom>
        </p:spPr>
        <p:txBody>
          <a:bodyPr wrap="square">
            <a:spAutoFit/>
          </a:bodyPr>
          <a:lstStyle/>
          <a:p>
            <a:r>
              <a:rPr lang="en-GB" sz="4000" b="0" i="1" dirty="0">
                <a:solidFill>
                  <a:srgbClr val="111111"/>
                </a:solidFill>
                <a:effectLst/>
                <a:latin typeface="Arial" panose="020B0604020202020204" pitchFamily="34" charset="0"/>
              </a:rPr>
              <a:t>Doing</a:t>
            </a:r>
            <a:r>
              <a:rPr lang="en-GB" sz="4000" b="0" i="0" dirty="0">
                <a:solidFill>
                  <a:srgbClr val="111111"/>
                </a:solidFill>
                <a:effectLst/>
                <a:latin typeface="Arial" panose="020B0604020202020204" pitchFamily="34" charset="0"/>
              </a:rPr>
              <a:t> a Masters doesn’t make you a </a:t>
            </a:r>
            <a:r>
              <a:rPr lang="en-GB" sz="4000" b="0" i="1" dirty="0">
                <a:solidFill>
                  <a:srgbClr val="111111"/>
                </a:solidFill>
                <a:effectLst/>
                <a:latin typeface="Arial" panose="020B0604020202020204" pitchFamily="34" charset="0"/>
              </a:rPr>
              <a:t>Master </a:t>
            </a:r>
          </a:p>
          <a:p>
            <a:endParaRPr lang="en-GB" i="1" dirty="0">
              <a:solidFill>
                <a:srgbClr val="111111"/>
              </a:solidFill>
              <a:latin typeface="Arial" panose="020B0604020202020204" pitchFamily="34" charset="0"/>
            </a:endParaRPr>
          </a:p>
        </p:txBody>
      </p:sp>
    </p:spTree>
    <p:extLst>
      <p:ext uri="{BB962C8B-B14F-4D97-AF65-F5344CB8AC3E}">
        <p14:creationId xmlns:p14="http://schemas.microsoft.com/office/powerpoint/2010/main" val="1382686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A7D204-70B9-3E40-A875-016084DDCBB9}"/>
              </a:ext>
            </a:extLst>
          </p:cNvPr>
          <p:cNvSpPr txBox="1"/>
          <p:nvPr/>
        </p:nvSpPr>
        <p:spPr>
          <a:xfrm>
            <a:off x="304800" y="254000"/>
            <a:ext cx="9364133" cy="369332"/>
          </a:xfrm>
          <a:prstGeom prst="rect">
            <a:avLst/>
          </a:prstGeom>
          <a:noFill/>
        </p:spPr>
        <p:txBody>
          <a:bodyPr wrap="square" rtlCol="0">
            <a:spAutoFit/>
          </a:bodyPr>
          <a:lstStyle/>
          <a:p>
            <a:r>
              <a:rPr lang="en-US" dirty="0"/>
              <a:t>Future Plans</a:t>
            </a:r>
          </a:p>
        </p:txBody>
      </p:sp>
      <p:pic>
        <p:nvPicPr>
          <p:cNvPr id="4" name="Picture 3" descr="A screenshot of a cell phone&#10;&#10;Description automatically generated">
            <a:extLst>
              <a:ext uri="{FF2B5EF4-FFF2-40B4-BE49-F238E27FC236}">
                <a16:creationId xmlns:a16="http://schemas.microsoft.com/office/drawing/2014/main" id="{23A2EFCC-8C7D-C249-8F06-AD02901DF02D}"/>
              </a:ext>
            </a:extLst>
          </p:cNvPr>
          <p:cNvPicPr>
            <a:picLocks noChangeAspect="1"/>
          </p:cNvPicPr>
          <p:nvPr/>
        </p:nvPicPr>
        <p:blipFill>
          <a:blip r:embed="rId2"/>
          <a:stretch>
            <a:fillRect/>
          </a:stretch>
        </p:blipFill>
        <p:spPr>
          <a:xfrm>
            <a:off x="0" y="206858"/>
            <a:ext cx="12192000" cy="6380209"/>
          </a:xfrm>
          <a:prstGeom prst="rect">
            <a:avLst/>
          </a:prstGeom>
        </p:spPr>
      </p:pic>
    </p:spTree>
    <p:extLst>
      <p:ext uri="{BB962C8B-B14F-4D97-AF65-F5344CB8AC3E}">
        <p14:creationId xmlns:p14="http://schemas.microsoft.com/office/powerpoint/2010/main" val="4038360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8F268F-13B5-EF4D-9FA0-143BCA653675}"/>
              </a:ext>
            </a:extLst>
          </p:cNvPr>
          <p:cNvSpPr txBox="1"/>
          <p:nvPr/>
        </p:nvSpPr>
        <p:spPr>
          <a:xfrm>
            <a:off x="56606" y="1212195"/>
            <a:ext cx="6333307" cy="646331"/>
          </a:xfrm>
          <a:prstGeom prst="rect">
            <a:avLst/>
          </a:prstGeom>
          <a:noFill/>
        </p:spPr>
        <p:txBody>
          <a:bodyPr wrap="square" rtlCol="0">
            <a:spAutoFit/>
          </a:bodyPr>
          <a:lstStyle/>
          <a:p>
            <a:pPr algn="ctr"/>
            <a:r>
              <a:rPr lang="en-US" dirty="0"/>
              <a:t>I love the actual teaching part but hate all the rest. Its best to just close the classroom door and leave the politics on the outside</a:t>
            </a:r>
          </a:p>
        </p:txBody>
      </p:sp>
      <p:sp>
        <p:nvSpPr>
          <p:cNvPr id="3" name="TextBox 2">
            <a:extLst>
              <a:ext uri="{FF2B5EF4-FFF2-40B4-BE49-F238E27FC236}">
                <a16:creationId xmlns:a16="http://schemas.microsoft.com/office/drawing/2014/main" id="{0458D243-86C8-8F47-8608-B5D36D76AB7A}"/>
              </a:ext>
            </a:extLst>
          </p:cNvPr>
          <p:cNvSpPr txBox="1"/>
          <p:nvPr/>
        </p:nvSpPr>
        <p:spPr>
          <a:xfrm>
            <a:off x="6457949" y="4040176"/>
            <a:ext cx="5666016" cy="646331"/>
          </a:xfrm>
          <a:prstGeom prst="rect">
            <a:avLst/>
          </a:prstGeom>
          <a:noFill/>
        </p:spPr>
        <p:txBody>
          <a:bodyPr wrap="square" rtlCol="0">
            <a:spAutoFit/>
          </a:bodyPr>
          <a:lstStyle/>
          <a:p>
            <a:pPr algn="ctr"/>
            <a:r>
              <a:rPr lang="en-US" dirty="0"/>
              <a:t>To survive long term as a teacher it helps to have a healthy skepticism about new initiatives</a:t>
            </a:r>
          </a:p>
        </p:txBody>
      </p:sp>
      <p:sp>
        <p:nvSpPr>
          <p:cNvPr id="4" name="TextBox 3">
            <a:extLst>
              <a:ext uri="{FF2B5EF4-FFF2-40B4-BE49-F238E27FC236}">
                <a16:creationId xmlns:a16="http://schemas.microsoft.com/office/drawing/2014/main" id="{EE80561D-3A50-E24E-B63D-E823D1E468C2}"/>
              </a:ext>
            </a:extLst>
          </p:cNvPr>
          <p:cNvSpPr txBox="1"/>
          <p:nvPr/>
        </p:nvSpPr>
        <p:spPr>
          <a:xfrm>
            <a:off x="56607" y="196532"/>
            <a:ext cx="6531428" cy="923330"/>
          </a:xfrm>
          <a:prstGeom prst="rect">
            <a:avLst/>
          </a:prstGeom>
          <a:noFill/>
        </p:spPr>
        <p:txBody>
          <a:bodyPr wrap="square" rtlCol="0">
            <a:spAutoFit/>
          </a:bodyPr>
          <a:lstStyle/>
          <a:p>
            <a:pPr algn="ctr"/>
            <a:r>
              <a:rPr lang="en-US" dirty="0"/>
              <a:t>Teaching is not  difficult. As long as you have a supportive leaders who ensure consistent behavior and learning expectations are met, its easy to master.</a:t>
            </a:r>
          </a:p>
        </p:txBody>
      </p:sp>
      <p:sp>
        <p:nvSpPr>
          <p:cNvPr id="5" name="TextBox 4">
            <a:extLst>
              <a:ext uri="{FF2B5EF4-FFF2-40B4-BE49-F238E27FC236}">
                <a16:creationId xmlns:a16="http://schemas.microsoft.com/office/drawing/2014/main" id="{7A06ED83-53E1-444E-8124-50140FAEFBDE}"/>
              </a:ext>
            </a:extLst>
          </p:cNvPr>
          <p:cNvSpPr txBox="1"/>
          <p:nvPr/>
        </p:nvSpPr>
        <p:spPr>
          <a:xfrm>
            <a:off x="54428" y="4818384"/>
            <a:ext cx="6041572" cy="923330"/>
          </a:xfrm>
          <a:prstGeom prst="rect">
            <a:avLst/>
          </a:prstGeom>
          <a:noFill/>
        </p:spPr>
        <p:txBody>
          <a:bodyPr wrap="square" rtlCol="0">
            <a:spAutoFit/>
          </a:bodyPr>
          <a:lstStyle/>
          <a:p>
            <a:pPr algn="ctr"/>
            <a:r>
              <a:rPr lang="en-US" dirty="0"/>
              <a:t>I love that teaching is different everyday, you never know what you are going to expect. If you reach the point where you are no longer excited by that then it is time to go.</a:t>
            </a:r>
          </a:p>
        </p:txBody>
      </p:sp>
      <p:sp>
        <p:nvSpPr>
          <p:cNvPr id="6" name="TextBox 5">
            <a:extLst>
              <a:ext uri="{FF2B5EF4-FFF2-40B4-BE49-F238E27FC236}">
                <a16:creationId xmlns:a16="http://schemas.microsoft.com/office/drawing/2014/main" id="{BA9F759B-E687-DA4C-BDAC-9911DDFFAE9F}"/>
              </a:ext>
            </a:extLst>
          </p:cNvPr>
          <p:cNvSpPr txBox="1"/>
          <p:nvPr/>
        </p:nvSpPr>
        <p:spPr>
          <a:xfrm>
            <a:off x="7195930" y="2598420"/>
            <a:ext cx="4638261" cy="923330"/>
          </a:xfrm>
          <a:prstGeom prst="rect">
            <a:avLst/>
          </a:prstGeom>
          <a:noFill/>
        </p:spPr>
        <p:txBody>
          <a:bodyPr wrap="square" rtlCol="0">
            <a:spAutoFit/>
          </a:bodyPr>
          <a:lstStyle/>
          <a:p>
            <a:pPr algn="ctr"/>
            <a:r>
              <a:rPr lang="en-US" dirty="0"/>
              <a:t>You can’t be a perfectionist as a teacher and survive long term. Resilient teachers know that it is OK to just be OK most of the time.</a:t>
            </a:r>
          </a:p>
        </p:txBody>
      </p:sp>
      <p:sp>
        <p:nvSpPr>
          <p:cNvPr id="7" name="TextBox 6">
            <a:extLst>
              <a:ext uri="{FF2B5EF4-FFF2-40B4-BE49-F238E27FC236}">
                <a16:creationId xmlns:a16="http://schemas.microsoft.com/office/drawing/2014/main" id="{39B01B3F-CD70-0047-B186-12276E234573}"/>
              </a:ext>
            </a:extLst>
          </p:cNvPr>
          <p:cNvSpPr txBox="1"/>
          <p:nvPr/>
        </p:nvSpPr>
        <p:spPr>
          <a:xfrm>
            <a:off x="54427" y="5862492"/>
            <a:ext cx="6041571" cy="923330"/>
          </a:xfrm>
          <a:prstGeom prst="rect">
            <a:avLst/>
          </a:prstGeom>
          <a:noFill/>
        </p:spPr>
        <p:txBody>
          <a:bodyPr wrap="square" rtlCol="0">
            <a:spAutoFit/>
          </a:bodyPr>
          <a:lstStyle/>
          <a:p>
            <a:pPr algn="ctr"/>
            <a:r>
              <a:rPr lang="en-US" dirty="0"/>
              <a:t>Its surprising how much teaching forms you as a person. I quit teaching 5 years ago but I still get accused of putting on my ’teacher face’.</a:t>
            </a:r>
          </a:p>
        </p:txBody>
      </p:sp>
      <p:sp>
        <p:nvSpPr>
          <p:cNvPr id="8" name="TextBox 7">
            <a:extLst>
              <a:ext uri="{FF2B5EF4-FFF2-40B4-BE49-F238E27FC236}">
                <a16:creationId xmlns:a16="http://schemas.microsoft.com/office/drawing/2014/main" id="{775001E1-AB6E-7440-ACF4-E6F3F8700C9E}"/>
              </a:ext>
            </a:extLst>
          </p:cNvPr>
          <p:cNvSpPr txBox="1"/>
          <p:nvPr/>
        </p:nvSpPr>
        <p:spPr>
          <a:xfrm>
            <a:off x="8072845" y="1884984"/>
            <a:ext cx="3474720" cy="369332"/>
          </a:xfrm>
          <a:prstGeom prst="rect">
            <a:avLst/>
          </a:prstGeom>
          <a:noFill/>
        </p:spPr>
        <p:txBody>
          <a:bodyPr wrap="square" rtlCol="0">
            <a:spAutoFit/>
          </a:bodyPr>
          <a:lstStyle/>
          <a:p>
            <a:r>
              <a:rPr lang="en-US" dirty="0"/>
              <a:t>Don’t smile before Christmas!</a:t>
            </a:r>
          </a:p>
        </p:txBody>
      </p:sp>
      <p:sp>
        <p:nvSpPr>
          <p:cNvPr id="9" name="TextBox 8">
            <a:extLst>
              <a:ext uri="{FF2B5EF4-FFF2-40B4-BE49-F238E27FC236}">
                <a16:creationId xmlns:a16="http://schemas.microsoft.com/office/drawing/2014/main" id="{2604ABF1-1A6C-2B4C-821E-3BD5A35C484A}"/>
              </a:ext>
            </a:extLst>
          </p:cNvPr>
          <p:cNvSpPr txBox="1"/>
          <p:nvPr/>
        </p:nvSpPr>
        <p:spPr>
          <a:xfrm>
            <a:off x="0" y="2346649"/>
            <a:ext cx="6191794" cy="923330"/>
          </a:xfrm>
          <a:prstGeom prst="rect">
            <a:avLst/>
          </a:prstGeom>
          <a:noFill/>
        </p:spPr>
        <p:txBody>
          <a:bodyPr wrap="square" rtlCol="0">
            <a:spAutoFit/>
          </a:bodyPr>
          <a:lstStyle/>
          <a:p>
            <a:pPr algn="ctr"/>
            <a:r>
              <a:rPr lang="en-US" dirty="0"/>
              <a:t>The bottom line is that children and young people need their teachers to know them and communicate that they like being with them. Everything else grows from that. </a:t>
            </a:r>
          </a:p>
        </p:txBody>
      </p:sp>
      <p:sp>
        <p:nvSpPr>
          <p:cNvPr id="10" name="TextBox 9">
            <a:extLst>
              <a:ext uri="{FF2B5EF4-FFF2-40B4-BE49-F238E27FC236}">
                <a16:creationId xmlns:a16="http://schemas.microsoft.com/office/drawing/2014/main" id="{05BBC318-371F-1D48-94CE-4B6A4B52B168}"/>
              </a:ext>
            </a:extLst>
          </p:cNvPr>
          <p:cNvSpPr txBox="1"/>
          <p:nvPr/>
        </p:nvSpPr>
        <p:spPr>
          <a:xfrm>
            <a:off x="6688183" y="222990"/>
            <a:ext cx="5281750" cy="1477328"/>
          </a:xfrm>
          <a:prstGeom prst="rect">
            <a:avLst/>
          </a:prstGeom>
          <a:noFill/>
        </p:spPr>
        <p:txBody>
          <a:bodyPr wrap="square" rtlCol="0">
            <a:spAutoFit/>
          </a:bodyPr>
          <a:lstStyle/>
          <a:p>
            <a:pPr algn="ctr"/>
            <a:r>
              <a:rPr lang="en-US" dirty="0"/>
              <a:t>It takes its toll when you </a:t>
            </a:r>
            <a:r>
              <a:rPr lang="en-US" dirty="0" err="1"/>
              <a:t>realise</a:t>
            </a:r>
            <a:r>
              <a:rPr lang="en-US" dirty="0"/>
              <a:t> that most decisions made in education are made by people who only superficially know what it going on. The longer I teach the less I’m sure that any one really  knows or believes in what they are doing.</a:t>
            </a:r>
          </a:p>
        </p:txBody>
      </p:sp>
      <p:sp>
        <p:nvSpPr>
          <p:cNvPr id="11" name="TextBox 10">
            <a:extLst>
              <a:ext uri="{FF2B5EF4-FFF2-40B4-BE49-F238E27FC236}">
                <a16:creationId xmlns:a16="http://schemas.microsoft.com/office/drawing/2014/main" id="{6578DAED-255F-AF40-AFE4-5D1B68F1FA0C}"/>
              </a:ext>
            </a:extLst>
          </p:cNvPr>
          <p:cNvSpPr txBox="1"/>
          <p:nvPr/>
        </p:nvSpPr>
        <p:spPr>
          <a:xfrm>
            <a:off x="175257" y="3642905"/>
            <a:ext cx="5799909" cy="646331"/>
          </a:xfrm>
          <a:prstGeom prst="rect">
            <a:avLst/>
          </a:prstGeom>
          <a:noFill/>
        </p:spPr>
        <p:txBody>
          <a:bodyPr wrap="square" rtlCol="0">
            <a:spAutoFit/>
          </a:bodyPr>
          <a:lstStyle/>
          <a:p>
            <a:pPr algn="ctr"/>
            <a:r>
              <a:rPr lang="en-US" dirty="0"/>
              <a:t>Sometimes I have to implement change that I’m not sure I fundamentally agree with.</a:t>
            </a:r>
          </a:p>
        </p:txBody>
      </p:sp>
      <p:sp>
        <p:nvSpPr>
          <p:cNvPr id="12" name="TextBox 11">
            <a:extLst>
              <a:ext uri="{FF2B5EF4-FFF2-40B4-BE49-F238E27FC236}">
                <a16:creationId xmlns:a16="http://schemas.microsoft.com/office/drawing/2014/main" id="{17EDE711-2731-D149-8888-A47ABCE4CA91}"/>
              </a:ext>
            </a:extLst>
          </p:cNvPr>
          <p:cNvSpPr txBox="1"/>
          <p:nvPr/>
        </p:nvSpPr>
        <p:spPr>
          <a:xfrm>
            <a:off x="6335486" y="5280049"/>
            <a:ext cx="5802086" cy="923330"/>
          </a:xfrm>
          <a:prstGeom prst="rect">
            <a:avLst/>
          </a:prstGeom>
          <a:noFill/>
        </p:spPr>
        <p:txBody>
          <a:bodyPr wrap="square" rtlCol="0">
            <a:spAutoFit/>
          </a:bodyPr>
          <a:lstStyle/>
          <a:p>
            <a:pPr algn="ctr"/>
            <a:r>
              <a:rPr lang="en-US" dirty="0"/>
              <a:t>My guilty secret is that I love planning. My  files are always exemplary. My </a:t>
            </a:r>
            <a:r>
              <a:rPr lang="en-US" dirty="0" err="1"/>
              <a:t>favourite</a:t>
            </a:r>
            <a:r>
              <a:rPr lang="en-US" dirty="0"/>
              <a:t> time of year is in September just before the students return when I’m ready and good to go</a:t>
            </a:r>
          </a:p>
        </p:txBody>
      </p:sp>
    </p:spTree>
    <p:extLst>
      <p:ext uri="{BB962C8B-B14F-4D97-AF65-F5344CB8AC3E}">
        <p14:creationId xmlns:p14="http://schemas.microsoft.com/office/powerpoint/2010/main" val="3278419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45AA06-E52E-2340-8DE8-4F140BAB3051}"/>
              </a:ext>
            </a:extLst>
          </p:cNvPr>
          <p:cNvSpPr txBox="1"/>
          <p:nvPr/>
        </p:nvSpPr>
        <p:spPr>
          <a:xfrm>
            <a:off x="235129" y="165186"/>
            <a:ext cx="5747657" cy="1754326"/>
          </a:xfrm>
          <a:prstGeom prst="rect">
            <a:avLst/>
          </a:prstGeom>
          <a:noFill/>
        </p:spPr>
        <p:txBody>
          <a:bodyPr wrap="square" rtlCol="0">
            <a:spAutoFit/>
          </a:bodyPr>
          <a:lstStyle/>
          <a:p>
            <a:pPr algn="ctr"/>
            <a:r>
              <a:rPr lang="en-US" dirty="0"/>
              <a:t>I went into teaching because I loved my subject, and then I spent years teaching in a school where my subject and my expertise were not valued. Now I teach in a school where I get to teach students who want learn what I have to teach them and my subject is valued by senior teachers. I am much happier.</a:t>
            </a:r>
          </a:p>
        </p:txBody>
      </p:sp>
      <p:sp>
        <p:nvSpPr>
          <p:cNvPr id="3" name="TextBox 2">
            <a:extLst>
              <a:ext uri="{FF2B5EF4-FFF2-40B4-BE49-F238E27FC236}">
                <a16:creationId xmlns:a16="http://schemas.microsoft.com/office/drawing/2014/main" id="{5344A134-4FF4-A341-96C3-8A4AD92A0487}"/>
              </a:ext>
            </a:extLst>
          </p:cNvPr>
          <p:cNvSpPr txBox="1"/>
          <p:nvPr/>
        </p:nvSpPr>
        <p:spPr>
          <a:xfrm>
            <a:off x="235129" y="5228549"/>
            <a:ext cx="8503920" cy="1477328"/>
          </a:xfrm>
          <a:prstGeom prst="rect">
            <a:avLst/>
          </a:prstGeom>
          <a:noFill/>
        </p:spPr>
        <p:txBody>
          <a:bodyPr wrap="square" rtlCol="0">
            <a:spAutoFit/>
          </a:bodyPr>
          <a:lstStyle/>
          <a:p>
            <a:pPr algn="ctr"/>
            <a:r>
              <a:rPr lang="en-US" dirty="0"/>
              <a:t>The school I teach in is really challenging and is in a constant state of change. For quite a long while I loved it, there was a real sense of staff pulling together to try to turn the school round. But then the management changed and the initiatives we’d worked hard to put in place were rejected and it was really demoralizing. Lots of colleagues left. I’m almost at retirement age. I’m just biding my time now.</a:t>
            </a:r>
          </a:p>
        </p:txBody>
      </p:sp>
      <p:sp>
        <p:nvSpPr>
          <p:cNvPr id="4" name="TextBox 3">
            <a:extLst>
              <a:ext uri="{FF2B5EF4-FFF2-40B4-BE49-F238E27FC236}">
                <a16:creationId xmlns:a16="http://schemas.microsoft.com/office/drawing/2014/main" id="{EEC7F576-9317-5F40-99A6-06921EFDF5A9}"/>
              </a:ext>
            </a:extLst>
          </p:cNvPr>
          <p:cNvSpPr txBox="1"/>
          <p:nvPr/>
        </p:nvSpPr>
        <p:spPr>
          <a:xfrm>
            <a:off x="6081850" y="152123"/>
            <a:ext cx="6074228" cy="1754326"/>
          </a:xfrm>
          <a:prstGeom prst="rect">
            <a:avLst/>
          </a:prstGeom>
          <a:noFill/>
        </p:spPr>
        <p:txBody>
          <a:bodyPr wrap="square" rtlCol="0">
            <a:spAutoFit/>
          </a:bodyPr>
          <a:lstStyle/>
          <a:p>
            <a:pPr algn="ctr"/>
            <a:r>
              <a:rPr lang="en-US" dirty="0"/>
              <a:t>I am so fortunate to have found work in a great school when I qualified. I have been here a long time and I love being Head of Department. It is difficult to imagine working anywhere else, particularly as I’ve been here so long and to be honest, the children here are so lovely, – I’m not sure I would survive anywhere else!</a:t>
            </a:r>
          </a:p>
        </p:txBody>
      </p:sp>
      <p:sp>
        <p:nvSpPr>
          <p:cNvPr id="5" name="TextBox 4">
            <a:extLst>
              <a:ext uri="{FF2B5EF4-FFF2-40B4-BE49-F238E27FC236}">
                <a16:creationId xmlns:a16="http://schemas.microsoft.com/office/drawing/2014/main" id="{17879F7E-9387-0A4F-A153-B47BA2E4D0C8}"/>
              </a:ext>
            </a:extLst>
          </p:cNvPr>
          <p:cNvSpPr txBox="1"/>
          <p:nvPr/>
        </p:nvSpPr>
        <p:spPr>
          <a:xfrm>
            <a:off x="235129" y="2081905"/>
            <a:ext cx="3683726" cy="1754326"/>
          </a:xfrm>
          <a:prstGeom prst="rect">
            <a:avLst/>
          </a:prstGeom>
          <a:noFill/>
        </p:spPr>
        <p:txBody>
          <a:bodyPr wrap="square" rtlCol="0">
            <a:spAutoFit/>
          </a:bodyPr>
          <a:lstStyle/>
          <a:p>
            <a:pPr algn="ctr"/>
            <a:r>
              <a:rPr lang="en-US" dirty="0"/>
              <a:t>I just couldn’t do it anymore. I had no work / life balance. Financially it is difficult but, to be honest, I can’t imagine going back to teaching, which makes me sad because I did so love it at the start.</a:t>
            </a:r>
          </a:p>
        </p:txBody>
      </p:sp>
      <p:sp>
        <p:nvSpPr>
          <p:cNvPr id="6" name="TextBox 5">
            <a:extLst>
              <a:ext uri="{FF2B5EF4-FFF2-40B4-BE49-F238E27FC236}">
                <a16:creationId xmlns:a16="http://schemas.microsoft.com/office/drawing/2014/main" id="{60F6A3B7-11FA-AD4C-B613-CC65D65F652E}"/>
              </a:ext>
            </a:extLst>
          </p:cNvPr>
          <p:cNvSpPr txBox="1"/>
          <p:nvPr/>
        </p:nvSpPr>
        <p:spPr>
          <a:xfrm>
            <a:off x="4367349" y="2216219"/>
            <a:ext cx="7589521" cy="1754326"/>
          </a:xfrm>
          <a:prstGeom prst="rect">
            <a:avLst/>
          </a:prstGeom>
          <a:noFill/>
        </p:spPr>
        <p:txBody>
          <a:bodyPr wrap="square" rtlCol="0">
            <a:spAutoFit/>
          </a:bodyPr>
          <a:lstStyle/>
          <a:p>
            <a:pPr algn="ctr"/>
            <a:r>
              <a:rPr lang="en-US" dirty="0"/>
              <a:t>My school is part of a huge trust and I’ve been asked to be a lead teacher in my subject across our group of schools. I was really chuffed but I’m also very unsure. I have to oversee planning of a new knowledge-based curriculum for the subject across the schools and I feel uncertain about the what knowledge looks like in my subject and uncomfortable with imposing my ideas on colleagues in other contexts that I don’t know so well.</a:t>
            </a:r>
          </a:p>
        </p:txBody>
      </p:sp>
      <p:sp>
        <p:nvSpPr>
          <p:cNvPr id="7" name="TextBox 6">
            <a:extLst>
              <a:ext uri="{FF2B5EF4-FFF2-40B4-BE49-F238E27FC236}">
                <a16:creationId xmlns:a16="http://schemas.microsoft.com/office/drawing/2014/main" id="{66A37CEC-7E62-8E4B-9B58-95BDC986E531}"/>
              </a:ext>
            </a:extLst>
          </p:cNvPr>
          <p:cNvSpPr txBox="1"/>
          <p:nvPr/>
        </p:nvSpPr>
        <p:spPr>
          <a:xfrm>
            <a:off x="9118964" y="4411333"/>
            <a:ext cx="2823756" cy="2031325"/>
          </a:xfrm>
          <a:prstGeom prst="rect">
            <a:avLst/>
          </a:prstGeom>
          <a:noFill/>
        </p:spPr>
        <p:txBody>
          <a:bodyPr wrap="square" rtlCol="0">
            <a:spAutoFit/>
          </a:bodyPr>
          <a:lstStyle/>
          <a:p>
            <a:pPr algn="ctr"/>
            <a:r>
              <a:rPr lang="en-US" dirty="0"/>
              <a:t>At the moment, although I’m exhausted a lot of the time, I plan to stay in this school for a couple more years at least as there are still things to implement here. </a:t>
            </a:r>
          </a:p>
        </p:txBody>
      </p:sp>
      <p:sp>
        <p:nvSpPr>
          <p:cNvPr id="8" name="TextBox 7">
            <a:extLst>
              <a:ext uri="{FF2B5EF4-FFF2-40B4-BE49-F238E27FC236}">
                <a16:creationId xmlns:a16="http://schemas.microsoft.com/office/drawing/2014/main" id="{1CD10A77-EF24-314E-8344-673AD6D11D6F}"/>
              </a:ext>
            </a:extLst>
          </p:cNvPr>
          <p:cNvSpPr txBox="1"/>
          <p:nvPr/>
        </p:nvSpPr>
        <p:spPr>
          <a:xfrm>
            <a:off x="249280" y="4028220"/>
            <a:ext cx="8686801" cy="1200329"/>
          </a:xfrm>
          <a:prstGeom prst="rect">
            <a:avLst/>
          </a:prstGeom>
          <a:noFill/>
        </p:spPr>
        <p:txBody>
          <a:bodyPr wrap="square" rtlCol="0">
            <a:spAutoFit/>
          </a:bodyPr>
          <a:lstStyle/>
          <a:p>
            <a:pPr algn="ctr"/>
            <a:r>
              <a:rPr lang="en-US" dirty="0"/>
              <a:t>We’ve spent a long time setting up the department, writing units of work and organizing resources for each year group, so that we can reuse these each year and not have to re-invent the wheel all the time. Next year the school will have all years for the first time and then I think we’ll be able to relax a bit.</a:t>
            </a:r>
          </a:p>
        </p:txBody>
      </p:sp>
    </p:spTree>
    <p:extLst>
      <p:ext uri="{BB962C8B-B14F-4D97-AF65-F5344CB8AC3E}">
        <p14:creationId xmlns:p14="http://schemas.microsoft.com/office/powerpoint/2010/main" val="2318289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E4EA7F-6EC6-6842-B92D-FF3A5D66B06A}"/>
              </a:ext>
            </a:extLst>
          </p:cNvPr>
          <p:cNvSpPr txBox="1"/>
          <p:nvPr/>
        </p:nvSpPr>
        <p:spPr>
          <a:xfrm>
            <a:off x="326571" y="431074"/>
            <a:ext cx="6348549" cy="1477328"/>
          </a:xfrm>
          <a:prstGeom prst="rect">
            <a:avLst/>
          </a:prstGeom>
          <a:noFill/>
        </p:spPr>
        <p:txBody>
          <a:bodyPr wrap="square" rtlCol="0">
            <a:spAutoFit/>
          </a:bodyPr>
          <a:lstStyle/>
          <a:p>
            <a:r>
              <a:rPr lang="en-US" dirty="0"/>
              <a:t>I have found that teaching continually challenges who you are at a fundamental level, you have to be willing to engage in constant self-reflection and growth in order to stay effective as a teacher. Its easy to think its all about the students but its actually far more about you at the end of the day.</a:t>
            </a:r>
          </a:p>
        </p:txBody>
      </p:sp>
    </p:spTree>
    <p:extLst>
      <p:ext uri="{BB962C8B-B14F-4D97-AF65-F5344CB8AC3E}">
        <p14:creationId xmlns:p14="http://schemas.microsoft.com/office/powerpoint/2010/main" val="14801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1415C-353A-B64D-84DB-AD1EEFDB2925}"/>
              </a:ext>
            </a:extLst>
          </p:cNvPr>
          <p:cNvSpPr>
            <a:spLocks noGrp="1"/>
          </p:cNvSpPr>
          <p:nvPr>
            <p:ph type="ctrTitle"/>
          </p:nvPr>
        </p:nvSpPr>
        <p:spPr/>
        <p:txBody>
          <a:bodyPr/>
          <a:lstStyle/>
          <a:p>
            <a:r>
              <a:rPr lang="en-US" dirty="0"/>
              <a:t>Becoming ‘Masterly’</a:t>
            </a:r>
          </a:p>
        </p:txBody>
      </p:sp>
    </p:spTree>
    <p:extLst>
      <p:ext uri="{BB962C8B-B14F-4D97-AF65-F5344CB8AC3E}">
        <p14:creationId xmlns:p14="http://schemas.microsoft.com/office/powerpoint/2010/main" val="2419473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FBE27A-4A66-4642-930D-656D31D6F3FC}"/>
              </a:ext>
            </a:extLst>
          </p:cNvPr>
          <p:cNvSpPr txBox="1"/>
          <p:nvPr/>
        </p:nvSpPr>
        <p:spPr>
          <a:xfrm>
            <a:off x="1371599" y="1913466"/>
            <a:ext cx="10058400" cy="2554545"/>
          </a:xfrm>
          <a:prstGeom prst="rect">
            <a:avLst/>
          </a:prstGeom>
          <a:noFill/>
        </p:spPr>
        <p:txBody>
          <a:bodyPr wrap="square" rtlCol="0">
            <a:spAutoFit/>
          </a:bodyPr>
          <a:lstStyle/>
          <a:p>
            <a:pPr marL="571500" indent="-571500">
              <a:buFont typeface="Arial" panose="020B0604020202020204" pitchFamily="34" charset="0"/>
              <a:buChar char="•"/>
            </a:pPr>
            <a:r>
              <a:rPr lang="en-US" sz="4000" dirty="0"/>
              <a:t>Choose the three most masterly statements from those provided.</a:t>
            </a:r>
          </a:p>
          <a:p>
            <a:pPr marL="571500" indent="-571500">
              <a:buFont typeface="Arial" panose="020B0604020202020204" pitchFamily="34" charset="0"/>
              <a:buChar char="•"/>
            </a:pPr>
            <a:r>
              <a:rPr lang="en-US" sz="4000" dirty="0"/>
              <a:t>Choose the three least masterly statements from those provided.</a:t>
            </a:r>
          </a:p>
        </p:txBody>
      </p:sp>
    </p:spTree>
    <p:extLst>
      <p:ext uri="{BB962C8B-B14F-4D97-AF65-F5344CB8AC3E}">
        <p14:creationId xmlns:p14="http://schemas.microsoft.com/office/powerpoint/2010/main" val="2293255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1B4B33-9354-C647-8863-48E2698BDBA1}"/>
              </a:ext>
            </a:extLst>
          </p:cNvPr>
          <p:cNvPicPr>
            <a:picLocks noChangeAspect="1"/>
          </p:cNvPicPr>
          <p:nvPr/>
        </p:nvPicPr>
        <p:blipFill rotWithShape="1">
          <a:blip r:embed="rId2"/>
          <a:srcRect t="11108" b="4622"/>
          <a:stretch/>
        </p:blipFill>
        <p:spPr>
          <a:xfrm>
            <a:off x="276597" y="300557"/>
            <a:ext cx="4124207" cy="2319867"/>
          </a:xfrm>
          <a:prstGeom prst="rect">
            <a:avLst/>
          </a:prstGeom>
        </p:spPr>
      </p:pic>
      <p:pic>
        <p:nvPicPr>
          <p:cNvPr id="4" name="Picture 3">
            <a:extLst>
              <a:ext uri="{FF2B5EF4-FFF2-40B4-BE49-F238E27FC236}">
                <a16:creationId xmlns:a16="http://schemas.microsoft.com/office/drawing/2014/main" id="{5AFCB2DB-EFB5-CD45-BC99-FDE2D17AAC34}"/>
              </a:ext>
            </a:extLst>
          </p:cNvPr>
          <p:cNvPicPr>
            <a:picLocks noChangeAspect="1"/>
          </p:cNvPicPr>
          <p:nvPr/>
        </p:nvPicPr>
        <p:blipFill>
          <a:blip r:embed="rId3"/>
          <a:stretch>
            <a:fillRect/>
          </a:stretch>
        </p:blipFill>
        <p:spPr>
          <a:xfrm>
            <a:off x="8621868" y="300557"/>
            <a:ext cx="3175001" cy="3075500"/>
          </a:xfrm>
          <a:prstGeom prst="rect">
            <a:avLst/>
          </a:prstGeom>
        </p:spPr>
      </p:pic>
      <p:pic>
        <p:nvPicPr>
          <p:cNvPr id="7" name="Picture 6">
            <a:extLst>
              <a:ext uri="{FF2B5EF4-FFF2-40B4-BE49-F238E27FC236}">
                <a16:creationId xmlns:a16="http://schemas.microsoft.com/office/drawing/2014/main" id="{EBCFD728-D2CD-2848-B24B-E169D1C85640}"/>
              </a:ext>
            </a:extLst>
          </p:cNvPr>
          <p:cNvPicPr>
            <a:picLocks noChangeAspect="1"/>
          </p:cNvPicPr>
          <p:nvPr/>
        </p:nvPicPr>
        <p:blipFill>
          <a:blip r:embed="rId4"/>
          <a:stretch>
            <a:fillRect/>
          </a:stretch>
        </p:blipFill>
        <p:spPr>
          <a:xfrm>
            <a:off x="4772847" y="300557"/>
            <a:ext cx="3476977" cy="2607733"/>
          </a:xfrm>
          <a:prstGeom prst="rect">
            <a:avLst/>
          </a:prstGeom>
        </p:spPr>
      </p:pic>
      <p:pic>
        <p:nvPicPr>
          <p:cNvPr id="9" name="Picture 8">
            <a:extLst>
              <a:ext uri="{FF2B5EF4-FFF2-40B4-BE49-F238E27FC236}">
                <a16:creationId xmlns:a16="http://schemas.microsoft.com/office/drawing/2014/main" id="{6ACF6CC6-EEEA-DA48-880A-3F9F148C7687}"/>
              </a:ext>
            </a:extLst>
          </p:cNvPr>
          <p:cNvPicPr>
            <a:picLocks noChangeAspect="1"/>
          </p:cNvPicPr>
          <p:nvPr/>
        </p:nvPicPr>
        <p:blipFill>
          <a:blip r:embed="rId5"/>
          <a:stretch>
            <a:fillRect/>
          </a:stretch>
        </p:blipFill>
        <p:spPr>
          <a:xfrm>
            <a:off x="302126" y="3878161"/>
            <a:ext cx="3937166" cy="2607733"/>
          </a:xfrm>
          <a:prstGeom prst="rect">
            <a:avLst/>
          </a:prstGeom>
        </p:spPr>
      </p:pic>
      <p:pic>
        <p:nvPicPr>
          <p:cNvPr id="11" name="Picture 10">
            <a:extLst>
              <a:ext uri="{FF2B5EF4-FFF2-40B4-BE49-F238E27FC236}">
                <a16:creationId xmlns:a16="http://schemas.microsoft.com/office/drawing/2014/main" id="{F4283A22-D708-6F49-B4F5-77D1A3A0407A}"/>
              </a:ext>
            </a:extLst>
          </p:cNvPr>
          <p:cNvPicPr>
            <a:picLocks noChangeAspect="1"/>
          </p:cNvPicPr>
          <p:nvPr/>
        </p:nvPicPr>
        <p:blipFill>
          <a:blip r:embed="rId6"/>
          <a:stretch>
            <a:fillRect/>
          </a:stretch>
        </p:blipFill>
        <p:spPr>
          <a:xfrm>
            <a:off x="8832825" y="4236864"/>
            <a:ext cx="3175000" cy="2400300"/>
          </a:xfrm>
          <a:prstGeom prst="rect">
            <a:avLst/>
          </a:prstGeom>
        </p:spPr>
      </p:pic>
      <p:sp>
        <p:nvSpPr>
          <p:cNvPr id="12" name="Rectangle 11">
            <a:extLst>
              <a:ext uri="{FF2B5EF4-FFF2-40B4-BE49-F238E27FC236}">
                <a16:creationId xmlns:a16="http://schemas.microsoft.com/office/drawing/2014/main" id="{5E8C3F7A-7D89-1444-9610-5F41689456A4}"/>
              </a:ext>
            </a:extLst>
          </p:cNvPr>
          <p:cNvSpPr/>
          <p:nvPr/>
        </p:nvSpPr>
        <p:spPr>
          <a:xfrm>
            <a:off x="3048000" y="2828836"/>
            <a:ext cx="6096000" cy="646331"/>
          </a:xfrm>
          <a:prstGeom prst="rect">
            <a:avLst/>
          </a:prstGeom>
        </p:spPr>
        <p:txBody>
          <a:bodyPr>
            <a:spAutoFit/>
          </a:bodyPr>
          <a:lstStyle/>
          <a:p>
            <a:br>
              <a:rPr lang="en-GB" dirty="0"/>
            </a:br>
            <a:endParaRPr lang="en-US" dirty="0"/>
          </a:p>
        </p:txBody>
      </p:sp>
      <p:pic>
        <p:nvPicPr>
          <p:cNvPr id="14" name="Picture 13">
            <a:extLst>
              <a:ext uri="{FF2B5EF4-FFF2-40B4-BE49-F238E27FC236}">
                <a16:creationId xmlns:a16="http://schemas.microsoft.com/office/drawing/2014/main" id="{AB803AC0-AAEA-2C47-BBF5-FEA1D497E433}"/>
              </a:ext>
            </a:extLst>
          </p:cNvPr>
          <p:cNvPicPr>
            <a:picLocks noChangeAspect="1"/>
          </p:cNvPicPr>
          <p:nvPr/>
        </p:nvPicPr>
        <p:blipFill>
          <a:blip r:embed="rId7"/>
          <a:stretch>
            <a:fillRect/>
          </a:stretch>
        </p:blipFill>
        <p:spPr>
          <a:xfrm>
            <a:off x="3442863" y="2210937"/>
            <a:ext cx="3886200" cy="2590800"/>
          </a:xfrm>
          <a:prstGeom prst="rect">
            <a:avLst/>
          </a:prstGeom>
        </p:spPr>
      </p:pic>
      <p:pic>
        <p:nvPicPr>
          <p:cNvPr id="6" name="Picture 5">
            <a:extLst>
              <a:ext uri="{FF2B5EF4-FFF2-40B4-BE49-F238E27FC236}">
                <a16:creationId xmlns:a16="http://schemas.microsoft.com/office/drawing/2014/main" id="{4C279FE0-7BC6-0C43-91F9-CFCE69CEDEF1}"/>
              </a:ext>
            </a:extLst>
          </p:cNvPr>
          <p:cNvPicPr>
            <a:picLocks noChangeAspect="1"/>
          </p:cNvPicPr>
          <p:nvPr/>
        </p:nvPicPr>
        <p:blipFill>
          <a:blip r:embed="rId8"/>
          <a:stretch>
            <a:fillRect/>
          </a:stretch>
        </p:blipFill>
        <p:spPr>
          <a:xfrm>
            <a:off x="6003348" y="4503300"/>
            <a:ext cx="2618520" cy="1982594"/>
          </a:xfrm>
          <a:prstGeom prst="rect">
            <a:avLst/>
          </a:prstGeom>
        </p:spPr>
      </p:pic>
    </p:spTree>
    <p:extLst>
      <p:ext uri="{BB962C8B-B14F-4D97-AF65-F5344CB8AC3E}">
        <p14:creationId xmlns:p14="http://schemas.microsoft.com/office/powerpoint/2010/main" val="3026144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B99E94-4D90-B944-A673-8A308C699582}"/>
              </a:ext>
            </a:extLst>
          </p:cNvPr>
          <p:cNvSpPr txBox="1"/>
          <p:nvPr/>
        </p:nvSpPr>
        <p:spPr>
          <a:xfrm>
            <a:off x="474133" y="1228397"/>
            <a:ext cx="11243733" cy="4401205"/>
          </a:xfrm>
          <a:prstGeom prst="rect">
            <a:avLst/>
          </a:prstGeom>
          <a:noFill/>
        </p:spPr>
        <p:txBody>
          <a:bodyPr wrap="square" rtlCol="0">
            <a:spAutoFit/>
          </a:bodyPr>
          <a:lstStyle/>
          <a:p>
            <a:pPr algn="ctr"/>
            <a:r>
              <a:rPr lang="en-US" sz="4800" dirty="0"/>
              <a:t>What is the role of </a:t>
            </a:r>
            <a:r>
              <a:rPr lang="en-US" sz="4800" dirty="0">
                <a:solidFill>
                  <a:srgbClr val="FF0000"/>
                </a:solidFill>
              </a:rPr>
              <a:t>research</a:t>
            </a:r>
            <a:r>
              <a:rPr lang="en-US" sz="4800" dirty="0"/>
              <a:t> in becoming masterly?</a:t>
            </a:r>
            <a:endParaRPr lang="en-US" sz="2000" dirty="0"/>
          </a:p>
          <a:p>
            <a:pPr algn="ctr"/>
            <a:endParaRPr lang="en-US" sz="2000" dirty="0"/>
          </a:p>
          <a:p>
            <a:pPr algn="ctr"/>
            <a:r>
              <a:rPr lang="en-US" sz="4800" dirty="0"/>
              <a:t>What is the role of MA study in developing masterly practice and research in schools?</a:t>
            </a:r>
            <a:endParaRPr lang="en-US" sz="2000" dirty="0"/>
          </a:p>
          <a:p>
            <a:pPr algn="ctr"/>
            <a:endParaRPr lang="en-US" sz="2000" dirty="0"/>
          </a:p>
          <a:p>
            <a:pPr algn="ctr"/>
            <a:endParaRPr lang="en-US" sz="4800" dirty="0"/>
          </a:p>
        </p:txBody>
      </p:sp>
    </p:spTree>
    <p:extLst>
      <p:ext uri="{BB962C8B-B14F-4D97-AF65-F5344CB8AC3E}">
        <p14:creationId xmlns:p14="http://schemas.microsoft.com/office/powerpoint/2010/main" val="31142975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1512</TotalTime>
  <Words>1656</Words>
  <Application>Microsoft Macintosh PowerPoint</Application>
  <PresentationFormat>Widescreen</PresentationFormat>
  <Paragraphs>133</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Cambria</vt:lpstr>
      <vt:lpstr>Office Theme</vt:lpstr>
      <vt:lpstr>PowerPoint Presentation</vt:lpstr>
      <vt:lpstr>PowerPoint Presentation</vt:lpstr>
      <vt:lpstr>PowerPoint Presentation</vt:lpstr>
      <vt:lpstr>PowerPoint Presentation</vt:lpstr>
      <vt:lpstr>PowerPoint Presentation</vt:lpstr>
      <vt:lpstr>Becoming ‘Masterly’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 Wild</dc:creator>
  <cp:lastModifiedBy>Carol Wild</cp:lastModifiedBy>
  <cp:revision>6</cp:revision>
  <cp:lastPrinted>2019-06-19T12:03:00Z</cp:lastPrinted>
  <dcterms:created xsi:type="dcterms:W3CDTF">2019-06-18T14:34:00Z</dcterms:created>
  <dcterms:modified xsi:type="dcterms:W3CDTF">2019-06-19T15:46:59Z</dcterms:modified>
</cp:coreProperties>
</file>