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28"/>
  </p:notesMasterIdLst>
  <p:handoutMasterIdLst>
    <p:handoutMasterId r:id="rId29"/>
  </p:handoutMasterIdLst>
  <p:sldIdLst>
    <p:sldId id="273" r:id="rId4"/>
    <p:sldId id="301" r:id="rId5"/>
    <p:sldId id="304" r:id="rId6"/>
    <p:sldId id="257" r:id="rId7"/>
    <p:sldId id="307" r:id="rId8"/>
    <p:sldId id="308" r:id="rId9"/>
    <p:sldId id="305" r:id="rId10"/>
    <p:sldId id="306" r:id="rId11"/>
    <p:sldId id="299" r:id="rId12"/>
    <p:sldId id="297" r:id="rId13"/>
    <p:sldId id="298" r:id="rId14"/>
    <p:sldId id="303" r:id="rId15"/>
    <p:sldId id="285" r:id="rId16"/>
    <p:sldId id="270" r:id="rId17"/>
    <p:sldId id="271" r:id="rId18"/>
    <p:sldId id="274" r:id="rId19"/>
    <p:sldId id="300" r:id="rId20"/>
    <p:sldId id="256" r:id="rId21"/>
    <p:sldId id="266" r:id="rId22"/>
    <p:sldId id="258" r:id="rId23"/>
    <p:sldId id="260" r:id="rId24"/>
    <p:sldId id="262" r:id="rId25"/>
    <p:sldId id="267" r:id="rId26"/>
    <p:sldId id="302" r:id="rId2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 autoAdjust="0"/>
    <p:restoredTop sz="90816"/>
  </p:normalViewPr>
  <p:slideViewPr>
    <p:cSldViewPr showGuides="1">
      <p:cViewPr varScale="1">
        <p:scale>
          <a:sx n="54" d="100"/>
          <a:sy n="54" d="100"/>
        </p:scale>
        <p:origin x="122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247313-CB43-F84A-A941-F2A2CFAAF252}" type="doc">
      <dgm:prSet loTypeId="urn:microsoft.com/office/officeart/2005/8/layout/radial4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6AC7509D-2456-8E40-8E68-C8A383CCC57E}">
      <dgm:prSet phldrT="[Text]" custT="1"/>
      <dgm:spPr/>
      <dgm:t>
        <a:bodyPr/>
        <a:lstStyle/>
        <a:p>
          <a:r>
            <a:rPr lang="en-US" sz="2000" dirty="0"/>
            <a:t>University</a:t>
          </a:r>
        </a:p>
        <a:p>
          <a:r>
            <a:rPr lang="en-US" sz="2000" dirty="0"/>
            <a:t>School</a:t>
          </a:r>
        </a:p>
        <a:p>
          <a:r>
            <a:rPr lang="en-US" sz="2000" dirty="0"/>
            <a:t>Mentor</a:t>
          </a:r>
        </a:p>
        <a:p>
          <a:r>
            <a:rPr lang="en-US" sz="2000" dirty="0"/>
            <a:t>Student</a:t>
          </a:r>
        </a:p>
        <a:p>
          <a:r>
            <a:rPr lang="en-US" sz="2000" dirty="0"/>
            <a:t>Child</a:t>
          </a:r>
        </a:p>
        <a:p>
          <a:endParaRPr lang="en-US" sz="1400" dirty="0"/>
        </a:p>
      </dgm:t>
    </dgm:pt>
    <dgm:pt modelId="{DE094FEB-ED4E-D74B-B193-304FC1C8540B}" type="parTrans" cxnId="{24B1A413-EB27-EB41-B262-F6907E7F0E9A}">
      <dgm:prSet/>
      <dgm:spPr/>
      <dgm:t>
        <a:bodyPr/>
        <a:lstStyle/>
        <a:p>
          <a:endParaRPr lang="en-US"/>
        </a:p>
      </dgm:t>
    </dgm:pt>
    <dgm:pt modelId="{32C329DE-9DE0-EE43-9975-D26E5A9F657E}" type="sibTrans" cxnId="{24B1A413-EB27-EB41-B262-F6907E7F0E9A}">
      <dgm:prSet/>
      <dgm:spPr/>
      <dgm:t>
        <a:bodyPr/>
        <a:lstStyle/>
        <a:p>
          <a:endParaRPr lang="en-US"/>
        </a:p>
      </dgm:t>
    </dgm:pt>
    <dgm:pt modelId="{ABB19023-39A3-2542-A5C9-CB72450BF487}">
      <dgm:prSet phldrT="[Text]"/>
      <dgm:spPr/>
      <dgm:t>
        <a:bodyPr/>
        <a:lstStyle/>
        <a:p>
          <a:r>
            <a:rPr lang="en-US" dirty="0"/>
            <a:t>Course content</a:t>
          </a:r>
        </a:p>
      </dgm:t>
    </dgm:pt>
    <dgm:pt modelId="{55AEB06E-7616-794C-B1CC-84A60D1B2282}" type="parTrans" cxnId="{82A8F6FF-899A-3A4F-8600-141BE5345B35}">
      <dgm:prSet/>
      <dgm:spPr/>
      <dgm:t>
        <a:bodyPr/>
        <a:lstStyle/>
        <a:p>
          <a:endParaRPr lang="en-US"/>
        </a:p>
      </dgm:t>
    </dgm:pt>
    <dgm:pt modelId="{0807F44D-9839-5043-985D-14F615BB7750}" type="sibTrans" cxnId="{82A8F6FF-899A-3A4F-8600-141BE5345B35}">
      <dgm:prSet/>
      <dgm:spPr/>
      <dgm:t>
        <a:bodyPr/>
        <a:lstStyle/>
        <a:p>
          <a:endParaRPr lang="en-US"/>
        </a:p>
      </dgm:t>
    </dgm:pt>
    <dgm:pt modelId="{DE46E935-4983-9446-98AB-11B2463F01F6}">
      <dgm:prSet phldrT="[Text]"/>
      <dgm:spPr/>
      <dgm:t>
        <a:bodyPr/>
        <a:lstStyle/>
        <a:p>
          <a:r>
            <a:rPr lang="en-US" dirty="0"/>
            <a:t>Experiences</a:t>
          </a:r>
        </a:p>
        <a:p>
          <a:endParaRPr lang="en-US" dirty="0"/>
        </a:p>
      </dgm:t>
    </dgm:pt>
    <dgm:pt modelId="{408499EC-3269-F343-A587-28116389A4AF}" type="parTrans" cxnId="{D7DAC7A9-34FC-E24D-92FB-AE0F5135AF01}">
      <dgm:prSet/>
      <dgm:spPr/>
      <dgm:t>
        <a:bodyPr/>
        <a:lstStyle/>
        <a:p>
          <a:endParaRPr lang="en-US"/>
        </a:p>
      </dgm:t>
    </dgm:pt>
    <dgm:pt modelId="{FC34901F-9D67-5D4A-9A98-52E4A7F9E350}" type="sibTrans" cxnId="{D7DAC7A9-34FC-E24D-92FB-AE0F5135AF01}">
      <dgm:prSet/>
      <dgm:spPr/>
      <dgm:t>
        <a:bodyPr/>
        <a:lstStyle/>
        <a:p>
          <a:endParaRPr lang="en-US"/>
        </a:p>
      </dgm:t>
    </dgm:pt>
    <dgm:pt modelId="{16B32F65-3588-7547-8FED-8770E5135ABF}">
      <dgm:prSet phldrT="[Text]"/>
      <dgm:spPr/>
      <dgm:t>
        <a:bodyPr/>
        <a:lstStyle/>
        <a:p>
          <a:r>
            <a:rPr lang="en-US" dirty="0"/>
            <a:t>Values</a:t>
          </a:r>
        </a:p>
      </dgm:t>
    </dgm:pt>
    <dgm:pt modelId="{C234FE52-7837-D949-B5E7-4B4D20876559}" type="parTrans" cxnId="{CA134705-11BA-5549-9355-BE400F9936FF}">
      <dgm:prSet/>
      <dgm:spPr/>
      <dgm:t>
        <a:bodyPr/>
        <a:lstStyle/>
        <a:p>
          <a:endParaRPr lang="en-US"/>
        </a:p>
      </dgm:t>
    </dgm:pt>
    <dgm:pt modelId="{21B2ADB4-5E3B-3C48-9C60-CFAF534C9444}" type="sibTrans" cxnId="{CA134705-11BA-5549-9355-BE400F9936FF}">
      <dgm:prSet/>
      <dgm:spPr/>
      <dgm:t>
        <a:bodyPr/>
        <a:lstStyle/>
        <a:p>
          <a:endParaRPr lang="en-US"/>
        </a:p>
      </dgm:t>
    </dgm:pt>
    <dgm:pt modelId="{55D96143-5BEB-3042-B2EB-C5B7256BD1B3}">
      <dgm:prSet/>
      <dgm:spPr/>
      <dgm:t>
        <a:bodyPr/>
        <a:lstStyle/>
        <a:p>
          <a:r>
            <a:rPr lang="en-US" dirty="0"/>
            <a:t>Expectations</a:t>
          </a:r>
        </a:p>
      </dgm:t>
    </dgm:pt>
    <dgm:pt modelId="{A1F9F726-B321-0842-8F0F-611A6762CC06}" type="parTrans" cxnId="{045B76B2-34C8-3C40-A01D-C5C88616B032}">
      <dgm:prSet/>
      <dgm:spPr/>
      <dgm:t>
        <a:bodyPr/>
        <a:lstStyle/>
        <a:p>
          <a:endParaRPr lang="en-US"/>
        </a:p>
      </dgm:t>
    </dgm:pt>
    <dgm:pt modelId="{3931578A-C989-D048-AA1D-A9A6C3FB55BE}" type="sibTrans" cxnId="{045B76B2-34C8-3C40-A01D-C5C88616B032}">
      <dgm:prSet/>
      <dgm:spPr/>
      <dgm:t>
        <a:bodyPr/>
        <a:lstStyle/>
        <a:p>
          <a:endParaRPr lang="en-US"/>
        </a:p>
      </dgm:t>
    </dgm:pt>
    <dgm:pt modelId="{9AD2CE3F-90EB-A043-9839-0E932A65D783}" type="pres">
      <dgm:prSet presAssocID="{58247313-CB43-F84A-A941-F2A2CFAAF25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051C890-E93D-C740-981C-BBA4EE607BCC}" type="pres">
      <dgm:prSet presAssocID="{6AC7509D-2456-8E40-8E68-C8A383CCC57E}" presName="centerShape" presStyleLbl="node0" presStyleIdx="0" presStyleCnt="1" custScaleX="123382" custScaleY="116127"/>
      <dgm:spPr/>
    </dgm:pt>
    <dgm:pt modelId="{22CFEBA5-086C-E94E-9351-5F0F14988536}" type="pres">
      <dgm:prSet presAssocID="{55AEB06E-7616-794C-B1CC-84A60D1B2282}" presName="parTrans" presStyleLbl="bgSibTrans2D1" presStyleIdx="0" presStyleCnt="4"/>
      <dgm:spPr/>
    </dgm:pt>
    <dgm:pt modelId="{4407030B-17A9-C449-88F9-09A51DF0C685}" type="pres">
      <dgm:prSet presAssocID="{ABB19023-39A3-2542-A5C9-CB72450BF487}" presName="node" presStyleLbl="node1" presStyleIdx="0" presStyleCnt="4">
        <dgm:presLayoutVars>
          <dgm:bulletEnabled val="1"/>
        </dgm:presLayoutVars>
      </dgm:prSet>
      <dgm:spPr/>
    </dgm:pt>
    <dgm:pt modelId="{289DA569-E97B-0747-8E29-44574B9697B1}" type="pres">
      <dgm:prSet presAssocID="{408499EC-3269-F343-A587-28116389A4AF}" presName="parTrans" presStyleLbl="bgSibTrans2D1" presStyleIdx="1" presStyleCnt="4"/>
      <dgm:spPr/>
    </dgm:pt>
    <dgm:pt modelId="{039E4471-3FDD-0B4A-9440-2BB044DBACE8}" type="pres">
      <dgm:prSet presAssocID="{DE46E935-4983-9446-98AB-11B2463F01F6}" presName="node" presStyleLbl="node1" presStyleIdx="1" presStyleCnt="4">
        <dgm:presLayoutVars>
          <dgm:bulletEnabled val="1"/>
        </dgm:presLayoutVars>
      </dgm:prSet>
      <dgm:spPr/>
    </dgm:pt>
    <dgm:pt modelId="{C8C50BE2-EA65-E147-B115-ACE77FC1DCEC}" type="pres">
      <dgm:prSet presAssocID="{C234FE52-7837-D949-B5E7-4B4D20876559}" presName="parTrans" presStyleLbl="bgSibTrans2D1" presStyleIdx="2" presStyleCnt="4"/>
      <dgm:spPr/>
    </dgm:pt>
    <dgm:pt modelId="{4637EB83-D536-E24C-A966-04B32531EF79}" type="pres">
      <dgm:prSet presAssocID="{16B32F65-3588-7547-8FED-8770E5135ABF}" presName="node" presStyleLbl="node1" presStyleIdx="2" presStyleCnt="4">
        <dgm:presLayoutVars>
          <dgm:bulletEnabled val="1"/>
        </dgm:presLayoutVars>
      </dgm:prSet>
      <dgm:spPr/>
    </dgm:pt>
    <dgm:pt modelId="{0666A0C7-D341-CA48-BED8-3CE90FDB2035}" type="pres">
      <dgm:prSet presAssocID="{A1F9F726-B321-0842-8F0F-611A6762CC06}" presName="parTrans" presStyleLbl="bgSibTrans2D1" presStyleIdx="3" presStyleCnt="4"/>
      <dgm:spPr/>
    </dgm:pt>
    <dgm:pt modelId="{9F6550CF-83B6-434B-97A4-8EF0785E0E90}" type="pres">
      <dgm:prSet presAssocID="{55D96143-5BEB-3042-B2EB-C5B7256BD1B3}" presName="node" presStyleLbl="node1" presStyleIdx="3" presStyleCnt="4">
        <dgm:presLayoutVars>
          <dgm:bulletEnabled val="1"/>
        </dgm:presLayoutVars>
      </dgm:prSet>
      <dgm:spPr/>
    </dgm:pt>
  </dgm:ptLst>
  <dgm:cxnLst>
    <dgm:cxn modelId="{CA134705-11BA-5549-9355-BE400F9936FF}" srcId="{6AC7509D-2456-8E40-8E68-C8A383CCC57E}" destId="{16B32F65-3588-7547-8FED-8770E5135ABF}" srcOrd="2" destOrd="0" parTransId="{C234FE52-7837-D949-B5E7-4B4D20876559}" sibTransId="{21B2ADB4-5E3B-3C48-9C60-CFAF534C9444}"/>
    <dgm:cxn modelId="{24B1A413-EB27-EB41-B262-F6907E7F0E9A}" srcId="{58247313-CB43-F84A-A941-F2A2CFAAF252}" destId="{6AC7509D-2456-8E40-8E68-C8A383CCC57E}" srcOrd="0" destOrd="0" parTransId="{DE094FEB-ED4E-D74B-B193-304FC1C8540B}" sibTransId="{32C329DE-9DE0-EE43-9975-D26E5A9F657E}"/>
    <dgm:cxn modelId="{20AED224-7ED8-804F-8FEE-4D24CDE6207F}" type="presOf" srcId="{DE46E935-4983-9446-98AB-11B2463F01F6}" destId="{039E4471-3FDD-0B4A-9440-2BB044DBACE8}" srcOrd="0" destOrd="0" presId="urn:microsoft.com/office/officeart/2005/8/layout/radial4"/>
    <dgm:cxn modelId="{55927936-A06B-1240-A192-5D3F2226A3B9}" type="presOf" srcId="{16B32F65-3588-7547-8FED-8770E5135ABF}" destId="{4637EB83-D536-E24C-A966-04B32531EF79}" srcOrd="0" destOrd="0" presId="urn:microsoft.com/office/officeart/2005/8/layout/radial4"/>
    <dgm:cxn modelId="{53A48636-04F3-1248-BFD1-7CABE3AF90ED}" type="presOf" srcId="{ABB19023-39A3-2542-A5C9-CB72450BF487}" destId="{4407030B-17A9-C449-88F9-09A51DF0C685}" srcOrd="0" destOrd="0" presId="urn:microsoft.com/office/officeart/2005/8/layout/radial4"/>
    <dgm:cxn modelId="{A889813B-270C-A140-A32B-9BEE32E6E2AF}" type="presOf" srcId="{6AC7509D-2456-8E40-8E68-C8A383CCC57E}" destId="{8051C890-E93D-C740-981C-BBA4EE607BCC}" srcOrd="0" destOrd="0" presId="urn:microsoft.com/office/officeart/2005/8/layout/radial4"/>
    <dgm:cxn modelId="{B99DDF4E-178C-8E49-8C1C-684DD8AE6A07}" type="presOf" srcId="{55D96143-5BEB-3042-B2EB-C5B7256BD1B3}" destId="{9F6550CF-83B6-434B-97A4-8EF0785E0E90}" srcOrd="0" destOrd="0" presId="urn:microsoft.com/office/officeart/2005/8/layout/radial4"/>
    <dgm:cxn modelId="{132B9653-E3FF-0243-A860-4A6A9450928E}" type="presOf" srcId="{A1F9F726-B321-0842-8F0F-611A6762CC06}" destId="{0666A0C7-D341-CA48-BED8-3CE90FDB2035}" srcOrd="0" destOrd="0" presId="urn:microsoft.com/office/officeart/2005/8/layout/radial4"/>
    <dgm:cxn modelId="{5DD8B75E-A039-744D-BF36-A6B694BC95B0}" type="presOf" srcId="{C234FE52-7837-D949-B5E7-4B4D20876559}" destId="{C8C50BE2-EA65-E147-B115-ACE77FC1DCEC}" srcOrd="0" destOrd="0" presId="urn:microsoft.com/office/officeart/2005/8/layout/radial4"/>
    <dgm:cxn modelId="{5BFDCB62-4F30-8B4E-B59D-30D19BEFBCC7}" type="presOf" srcId="{58247313-CB43-F84A-A941-F2A2CFAAF252}" destId="{9AD2CE3F-90EB-A043-9839-0E932A65D783}" srcOrd="0" destOrd="0" presId="urn:microsoft.com/office/officeart/2005/8/layout/radial4"/>
    <dgm:cxn modelId="{3D47E096-9635-A74B-BB93-36EC2E0F45C8}" type="presOf" srcId="{408499EC-3269-F343-A587-28116389A4AF}" destId="{289DA569-E97B-0747-8E29-44574B9697B1}" srcOrd="0" destOrd="0" presId="urn:microsoft.com/office/officeart/2005/8/layout/radial4"/>
    <dgm:cxn modelId="{D7DAC7A9-34FC-E24D-92FB-AE0F5135AF01}" srcId="{6AC7509D-2456-8E40-8E68-C8A383CCC57E}" destId="{DE46E935-4983-9446-98AB-11B2463F01F6}" srcOrd="1" destOrd="0" parTransId="{408499EC-3269-F343-A587-28116389A4AF}" sibTransId="{FC34901F-9D67-5D4A-9A98-52E4A7F9E350}"/>
    <dgm:cxn modelId="{045B76B2-34C8-3C40-A01D-C5C88616B032}" srcId="{6AC7509D-2456-8E40-8E68-C8A383CCC57E}" destId="{55D96143-5BEB-3042-B2EB-C5B7256BD1B3}" srcOrd="3" destOrd="0" parTransId="{A1F9F726-B321-0842-8F0F-611A6762CC06}" sibTransId="{3931578A-C989-D048-AA1D-A9A6C3FB55BE}"/>
    <dgm:cxn modelId="{C236D2D1-29CC-0242-897E-5ADDA8AB59E5}" type="presOf" srcId="{55AEB06E-7616-794C-B1CC-84A60D1B2282}" destId="{22CFEBA5-086C-E94E-9351-5F0F14988536}" srcOrd="0" destOrd="0" presId="urn:microsoft.com/office/officeart/2005/8/layout/radial4"/>
    <dgm:cxn modelId="{82A8F6FF-899A-3A4F-8600-141BE5345B35}" srcId="{6AC7509D-2456-8E40-8E68-C8A383CCC57E}" destId="{ABB19023-39A3-2542-A5C9-CB72450BF487}" srcOrd="0" destOrd="0" parTransId="{55AEB06E-7616-794C-B1CC-84A60D1B2282}" sibTransId="{0807F44D-9839-5043-985D-14F615BB7750}"/>
    <dgm:cxn modelId="{760EA053-8E01-2547-BCFC-EBD99804945C}" type="presParOf" srcId="{9AD2CE3F-90EB-A043-9839-0E932A65D783}" destId="{8051C890-E93D-C740-981C-BBA4EE607BCC}" srcOrd="0" destOrd="0" presId="urn:microsoft.com/office/officeart/2005/8/layout/radial4"/>
    <dgm:cxn modelId="{A7BBFDBB-568F-DD44-A762-D276FD47C359}" type="presParOf" srcId="{9AD2CE3F-90EB-A043-9839-0E932A65D783}" destId="{22CFEBA5-086C-E94E-9351-5F0F14988536}" srcOrd="1" destOrd="0" presId="urn:microsoft.com/office/officeart/2005/8/layout/radial4"/>
    <dgm:cxn modelId="{01201F35-B1E8-C84E-9785-1DCC2F6D9159}" type="presParOf" srcId="{9AD2CE3F-90EB-A043-9839-0E932A65D783}" destId="{4407030B-17A9-C449-88F9-09A51DF0C685}" srcOrd="2" destOrd="0" presId="urn:microsoft.com/office/officeart/2005/8/layout/radial4"/>
    <dgm:cxn modelId="{E80C7E17-B516-604C-9CF8-B143528563FD}" type="presParOf" srcId="{9AD2CE3F-90EB-A043-9839-0E932A65D783}" destId="{289DA569-E97B-0747-8E29-44574B9697B1}" srcOrd="3" destOrd="0" presId="urn:microsoft.com/office/officeart/2005/8/layout/radial4"/>
    <dgm:cxn modelId="{AA463E73-FBC6-EF45-A6FC-EE6346E0F8E9}" type="presParOf" srcId="{9AD2CE3F-90EB-A043-9839-0E932A65D783}" destId="{039E4471-3FDD-0B4A-9440-2BB044DBACE8}" srcOrd="4" destOrd="0" presId="urn:microsoft.com/office/officeart/2005/8/layout/radial4"/>
    <dgm:cxn modelId="{A09175D4-4491-C74A-B0FF-B9056EFB392B}" type="presParOf" srcId="{9AD2CE3F-90EB-A043-9839-0E932A65D783}" destId="{C8C50BE2-EA65-E147-B115-ACE77FC1DCEC}" srcOrd="5" destOrd="0" presId="urn:microsoft.com/office/officeart/2005/8/layout/radial4"/>
    <dgm:cxn modelId="{7084137D-9FF0-AE41-A498-4B93F1B3E898}" type="presParOf" srcId="{9AD2CE3F-90EB-A043-9839-0E932A65D783}" destId="{4637EB83-D536-E24C-A966-04B32531EF79}" srcOrd="6" destOrd="0" presId="urn:microsoft.com/office/officeart/2005/8/layout/radial4"/>
    <dgm:cxn modelId="{572FE1B0-7F3D-E941-A198-86056181B152}" type="presParOf" srcId="{9AD2CE3F-90EB-A043-9839-0E932A65D783}" destId="{0666A0C7-D341-CA48-BED8-3CE90FDB2035}" srcOrd="7" destOrd="0" presId="urn:microsoft.com/office/officeart/2005/8/layout/radial4"/>
    <dgm:cxn modelId="{38F42F7B-BCC9-9B43-A6B8-89C596FBE456}" type="presParOf" srcId="{9AD2CE3F-90EB-A043-9839-0E932A65D783}" destId="{9F6550CF-83B6-434B-97A4-8EF0785E0E9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3EA11E-11EA-9F4B-AFFF-99A6EC2E1884}" type="doc">
      <dgm:prSet loTypeId="urn:microsoft.com/office/officeart/2005/8/layout/cycle6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37DD8CF-2447-7048-A59F-179FB0C2FB67}">
      <dgm:prSet phldrT="[Text]"/>
      <dgm:spPr/>
      <dgm:t>
        <a:bodyPr/>
        <a:lstStyle/>
        <a:p>
          <a:r>
            <a:rPr lang="en-US" dirty="0"/>
            <a:t>Govt. requirements: NC and </a:t>
          </a:r>
          <a:r>
            <a:rPr lang="en-US"/>
            <a:t>OFSTED inspection </a:t>
          </a:r>
          <a:r>
            <a:rPr lang="en-US" dirty="0"/>
            <a:t>framework</a:t>
          </a:r>
        </a:p>
      </dgm:t>
    </dgm:pt>
    <dgm:pt modelId="{DB9D063A-88CA-4E4A-961F-960CAB97404A}" type="parTrans" cxnId="{17F21E84-B5D4-7B46-B4B5-975F50A6874F}">
      <dgm:prSet/>
      <dgm:spPr/>
      <dgm:t>
        <a:bodyPr/>
        <a:lstStyle/>
        <a:p>
          <a:endParaRPr lang="en-US"/>
        </a:p>
      </dgm:t>
    </dgm:pt>
    <dgm:pt modelId="{0E42E61C-A48E-574D-A112-941D952D7F0D}" type="sibTrans" cxnId="{17F21E84-B5D4-7B46-B4B5-975F50A6874F}">
      <dgm:prSet/>
      <dgm:spPr/>
      <dgm:t>
        <a:bodyPr/>
        <a:lstStyle/>
        <a:p>
          <a:endParaRPr lang="en-US"/>
        </a:p>
      </dgm:t>
    </dgm:pt>
    <dgm:pt modelId="{58B43F48-6569-4641-9AF0-D0AC4C0A9506}">
      <dgm:prSet phldrT="[Text]"/>
      <dgm:spPr/>
      <dgm:t>
        <a:bodyPr/>
        <a:lstStyle/>
        <a:p>
          <a:r>
            <a:rPr lang="en-US" dirty="0"/>
            <a:t>Capacity for change: management and staff</a:t>
          </a:r>
        </a:p>
      </dgm:t>
    </dgm:pt>
    <dgm:pt modelId="{D264FEB3-FE67-9E46-9769-F1A528D69ECF}" type="parTrans" cxnId="{40F20726-2282-5B46-AC48-17B179E389FC}">
      <dgm:prSet/>
      <dgm:spPr/>
      <dgm:t>
        <a:bodyPr/>
        <a:lstStyle/>
        <a:p>
          <a:endParaRPr lang="en-US"/>
        </a:p>
      </dgm:t>
    </dgm:pt>
    <dgm:pt modelId="{8F0E7239-C81F-444B-AEF6-829E17334781}" type="sibTrans" cxnId="{40F20726-2282-5B46-AC48-17B179E389FC}">
      <dgm:prSet/>
      <dgm:spPr/>
      <dgm:t>
        <a:bodyPr/>
        <a:lstStyle/>
        <a:p>
          <a:endParaRPr lang="en-US"/>
        </a:p>
      </dgm:t>
    </dgm:pt>
    <dgm:pt modelId="{33A5E330-C5B0-EA4C-AE75-F1DE10D4FBC5}">
      <dgm:prSet phldrT="[Text]"/>
      <dgm:spPr/>
      <dgm:t>
        <a:bodyPr/>
        <a:lstStyle/>
        <a:p>
          <a:r>
            <a:rPr lang="en-US" dirty="0"/>
            <a:t>Student / Applicant expectations</a:t>
          </a:r>
        </a:p>
      </dgm:t>
    </dgm:pt>
    <dgm:pt modelId="{05BDB379-8D55-3D4C-A82A-390E14E8632D}" type="parTrans" cxnId="{4A79F9B8-E631-8043-A8B4-44AAEE9D8714}">
      <dgm:prSet/>
      <dgm:spPr/>
      <dgm:t>
        <a:bodyPr/>
        <a:lstStyle/>
        <a:p>
          <a:endParaRPr lang="en-US"/>
        </a:p>
      </dgm:t>
    </dgm:pt>
    <dgm:pt modelId="{759A7AEA-D64B-5444-8B00-6E4D765A88A0}" type="sibTrans" cxnId="{4A79F9B8-E631-8043-A8B4-44AAEE9D8714}">
      <dgm:prSet/>
      <dgm:spPr/>
      <dgm:t>
        <a:bodyPr/>
        <a:lstStyle/>
        <a:p>
          <a:endParaRPr lang="en-US"/>
        </a:p>
      </dgm:t>
    </dgm:pt>
    <dgm:pt modelId="{F8DCC789-E78F-E14E-BD3D-D211F1D1263E}">
      <dgm:prSet phldrT="[Text]"/>
      <dgm:spPr/>
      <dgm:t>
        <a:bodyPr/>
        <a:lstStyle/>
        <a:p>
          <a:r>
            <a:rPr lang="en-US" dirty="0"/>
            <a:t>School expectations as partners and employers</a:t>
          </a:r>
        </a:p>
      </dgm:t>
    </dgm:pt>
    <dgm:pt modelId="{A4170C7F-61F0-C74F-BBB0-7A6883D49D08}" type="parTrans" cxnId="{5C9D7A3B-4123-334C-B647-581473A9C100}">
      <dgm:prSet/>
      <dgm:spPr/>
      <dgm:t>
        <a:bodyPr/>
        <a:lstStyle/>
        <a:p>
          <a:endParaRPr lang="en-US"/>
        </a:p>
      </dgm:t>
    </dgm:pt>
    <dgm:pt modelId="{BEA958CA-8CF8-6C4E-9342-F5CA8F4B0C2D}" type="sibTrans" cxnId="{5C9D7A3B-4123-334C-B647-581473A9C100}">
      <dgm:prSet/>
      <dgm:spPr/>
      <dgm:t>
        <a:bodyPr/>
        <a:lstStyle/>
        <a:p>
          <a:endParaRPr lang="en-US"/>
        </a:p>
      </dgm:t>
    </dgm:pt>
    <dgm:pt modelId="{C85F6711-1E99-1E43-9502-F8AAE361EB49}">
      <dgm:prSet phldrT="[Text]"/>
      <dgm:spPr/>
      <dgm:t>
        <a:bodyPr/>
        <a:lstStyle/>
        <a:p>
          <a:r>
            <a:rPr lang="en-US" dirty="0"/>
            <a:t>University requirements</a:t>
          </a:r>
        </a:p>
      </dgm:t>
    </dgm:pt>
    <dgm:pt modelId="{74D91C1D-D5B8-E141-8E0E-7B952D8F7CF6}" type="parTrans" cxnId="{7D8B0783-CA0D-4B41-865C-9A7030D34730}">
      <dgm:prSet/>
      <dgm:spPr/>
      <dgm:t>
        <a:bodyPr/>
        <a:lstStyle/>
        <a:p>
          <a:endParaRPr lang="en-US"/>
        </a:p>
      </dgm:t>
    </dgm:pt>
    <dgm:pt modelId="{3D9386EE-3095-8842-8DE5-DA898F1CA97E}" type="sibTrans" cxnId="{7D8B0783-CA0D-4B41-865C-9A7030D34730}">
      <dgm:prSet/>
      <dgm:spPr/>
      <dgm:t>
        <a:bodyPr/>
        <a:lstStyle/>
        <a:p>
          <a:endParaRPr lang="en-US"/>
        </a:p>
      </dgm:t>
    </dgm:pt>
    <dgm:pt modelId="{268BD524-F224-5445-A433-6B8CAA7EBAB7}" type="pres">
      <dgm:prSet presAssocID="{D33EA11E-11EA-9F4B-AFFF-99A6EC2E1884}" presName="cycle" presStyleCnt="0">
        <dgm:presLayoutVars>
          <dgm:dir/>
          <dgm:resizeHandles val="exact"/>
        </dgm:presLayoutVars>
      </dgm:prSet>
      <dgm:spPr/>
    </dgm:pt>
    <dgm:pt modelId="{BCC10BBB-0247-5348-A216-FE220500F227}" type="pres">
      <dgm:prSet presAssocID="{837DD8CF-2447-7048-A59F-179FB0C2FB67}" presName="node" presStyleLbl="node1" presStyleIdx="0" presStyleCnt="5">
        <dgm:presLayoutVars>
          <dgm:bulletEnabled val="1"/>
        </dgm:presLayoutVars>
      </dgm:prSet>
      <dgm:spPr/>
    </dgm:pt>
    <dgm:pt modelId="{4F91AA8F-8365-F54E-B008-88D401E063FA}" type="pres">
      <dgm:prSet presAssocID="{837DD8CF-2447-7048-A59F-179FB0C2FB67}" presName="spNode" presStyleCnt="0"/>
      <dgm:spPr/>
    </dgm:pt>
    <dgm:pt modelId="{BAE0A5AE-2C4C-8E4A-8038-3D01A53E20CD}" type="pres">
      <dgm:prSet presAssocID="{0E42E61C-A48E-574D-A112-941D952D7F0D}" presName="sibTrans" presStyleLbl="sibTrans1D1" presStyleIdx="0" presStyleCnt="5"/>
      <dgm:spPr/>
    </dgm:pt>
    <dgm:pt modelId="{0A53C64C-64BB-7044-9081-5C00D7696CB1}" type="pres">
      <dgm:prSet presAssocID="{58B43F48-6569-4641-9AF0-D0AC4C0A9506}" presName="node" presStyleLbl="node1" presStyleIdx="1" presStyleCnt="5">
        <dgm:presLayoutVars>
          <dgm:bulletEnabled val="1"/>
        </dgm:presLayoutVars>
      </dgm:prSet>
      <dgm:spPr/>
    </dgm:pt>
    <dgm:pt modelId="{9C4574F7-2A81-1146-81FD-2CDEAD576148}" type="pres">
      <dgm:prSet presAssocID="{58B43F48-6569-4641-9AF0-D0AC4C0A9506}" presName="spNode" presStyleCnt="0"/>
      <dgm:spPr/>
    </dgm:pt>
    <dgm:pt modelId="{CD5FFE62-2E7F-2B47-AB63-00B70A42793F}" type="pres">
      <dgm:prSet presAssocID="{8F0E7239-C81F-444B-AEF6-829E17334781}" presName="sibTrans" presStyleLbl="sibTrans1D1" presStyleIdx="1" presStyleCnt="5"/>
      <dgm:spPr/>
    </dgm:pt>
    <dgm:pt modelId="{8F4AAD52-5E60-0546-8796-A8C6E051639F}" type="pres">
      <dgm:prSet presAssocID="{33A5E330-C5B0-EA4C-AE75-F1DE10D4FBC5}" presName="node" presStyleLbl="node1" presStyleIdx="2" presStyleCnt="5">
        <dgm:presLayoutVars>
          <dgm:bulletEnabled val="1"/>
        </dgm:presLayoutVars>
      </dgm:prSet>
      <dgm:spPr/>
    </dgm:pt>
    <dgm:pt modelId="{4E10BBB5-3813-5A4D-8D8A-7533F45BCC56}" type="pres">
      <dgm:prSet presAssocID="{33A5E330-C5B0-EA4C-AE75-F1DE10D4FBC5}" presName="spNode" presStyleCnt="0"/>
      <dgm:spPr/>
    </dgm:pt>
    <dgm:pt modelId="{411A8DE0-95E2-C643-B382-B8B8C769D93B}" type="pres">
      <dgm:prSet presAssocID="{759A7AEA-D64B-5444-8B00-6E4D765A88A0}" presName="sibTrans" presStyleLbl="sibTrans1D1" presStyleIdx="2" presStyleCnt="5"/>
      <dgm:spPr/>
    </dgm:pt>
    <dgm:pt modelId="{B1562A3F-6ADB-C94D-9269-1AE74B39FF4C}" type="pres">
      <dgm:prSet presAssocID="{F8DCC789-E78F-E14E-BD3D-D211F1D1263E}" presName="node" presStyleLbl="node1" presStyleIdx="3" presStyleCnt="5">
        <dgm:presLayoutVars>
          <dgm:bulletEnabled val="1"/>
        </dgm:presLayoutVars>
      </dgm:prSet>
      <dgm:spPr/>
    </dgm:pt>
    <dgm:pt modelId="{ABFF17FB-1C71-4E4B-BCCB-8FACE3F2F3D5}" type="pres">
      <dgm:prSet presAssocID="{F8DCC789-E78F-E14E-BD3D-D211F1D1263E}" presName="spNode" presStyleCnt="0"/>
      <dgm:spPr/>
    </dgm:pt>
    <dgm:pt modelId="{6D66C4F7-F2E9-FC40-AFA7-C0EA17B1C7AA}" type="pres">
      <dgm:prSet presAssocID="{BEA958CA-8CF8-6C4E-9342-F5CA8F4B0C2D}" presName="sibTrans" presStyleLbl="sibTrans1D1" presStyleIdx="3" presStyleCnt="5"/>
      <dgm:spPr/>
    </dgm:pt>
    <dgm:pt modelId="{E83F7FA4-9853-FE42-8D98-102ABF120420}" type="pres">
      <dgm:prSet presAssocID="{C85F6711-1E99-1E43-9502-F8AAE361EB49}" presName="node" presStyleLbl="node1" presStyleIdx="4" presStyleCnt="5">
        <dgm:presLayoutVars>
          <dgm:bulletEnabled val="1"/>
        </dgm:presLayoutVars>
      </dgm:prSet>
      <dgm:spPr/>
    </dgm:pt>
    <dgm:pt modelId="{1B363C01-BF45-604D-8562-4C7727F95902}" type="pres">
      <dgm:prSet presAssocID="{C85F6711-1E99-1E43-9502-F8AAE361EB49}" presName="spNode" presStyleCnt="0"/>
      <dgm:spPr/>
    </dgm:pt>
    <dgm:pt modelId="{CB3C90C5-7402-1145-B0DE-0D842D2CE624}" type="pres">
      <dgm:prSet presAssocID="{3D9386EE-3095-8842-8DE5-DA898F1CA97E}" presName="sibTrans" presStyleLbl="sibTrans1D1" presStyleIdx="4" presStyleCnt="5"/>
      <dgm:spPr/>
    </dgm:pt>
  </dgm:ptLst>
  <dgm:cxnLst>
    <dgm:cxn modelId="{0E46A125-A95D-9A4F-BD01-4E45AAF85AD1}" type="presOf" srcId="{C85F6711-1E99-1E43-9502-F8AAE361EB49}" destId="{E83F7FA4-9853-FE42-8D98-102ABF120420}" srcOrd="0" destOrd="0" presId="urn:microsoft.com/office/officeart/2005/8/layout/cycle6"/>
    <dgm:cxn modelId="{40F20726-2282-5B46-AC48-17B179E389FC}" srcId="{D33EA11E-11EA-9F4B-AFFF-99A6EC2E1884}" destId="{58B43F48-6569-4641-9AF0-D0AC4C0A9506}" srcOrd="1" destOrd="0" parTransId="{D264FEB3-FE67-9E46-9769-F1A528D69ECF}" sibTransId="{8F0E7239-C81F-444B-AEF6-829E17334781}"/>
    <dgm:cxn modelId="{E91CDF2B-0E79-B54A-B58E-F76AD08BE178}" type="presOf" srcId="{0E42E61C-A48E-574D-A112-941D952D7F0D}" destId="{BAE0A5AE-2C4C-8E4A-8038-3D01A53E20CD}" srcOrd="0" destOrd="0" presId="urn:microsoft.com/office/officeart/2005/8/layout/cycle6"/>
    <dgm:cxn modelId="{5C9D7A3B-4123-334C-B647-581473A9C100}" srcId="{D33EA11E-11EA-9F4B-AFFF-99A6EC2E1884}" destId="{F8DCC789-E78F-E14E-BD3D-D211F1D1263E}" srcOrd="3" destOrd="0" parTransId="{A4170C7F-61F0-C74F-BBB0-7A6883D49D08}" sibTransId="{BEA958CA-8CF8-6C4E-9342-F5CA8F4B0C2D}"/>
    <dgm:cxn modelId="{AB56A941-794C-5946-A45D-5C1257261E4B}" type="presOf" srcId="{3D9386EE-3095-8842-8DE5-DA898F1CA97E}" destId="{CB3C90C5-7402-1145-B0DE-0D842D2CE624}" srcOrd="0" destOrd="0" presId="urn:microsoft.com/office/officeart/2005/8/layout/cycle6"/>
    <dgm:cxn modelId="{9D896567-DA2D-C440-90B0-C85319CE2EB4}" type="presOf" srcId="{8F0E7239-C81F-444B-AEF6-829E17334781}" destId="{CD5FFE62-2E7F-2B47-AB63-00B70A42793F}" srcOrd="0" destOrd="0" presId="urn:microsoft.com/office/officeart/2005/8/layout/cycle6"/>
    <dgm:cxn modelId="{7D8B0783-CA0D-4B41-865C-9A7030D34730}" srcId="{D33EA11E-11EA-9F4B-AFFF-99A6EC2E1884}" destId="{C85F6711-1E99-1E43-9502-F8AAE361EB49}" srcOrd="4" destOrd="0" parTransId="{74D91C1D-D5B8-E141-8E0E-7B952D8F7CF6}" sibTransId="{3D9386EE-3095-8842-8DE5-DA898F1CA97E}"/>
    <dgm:cxn modelId="{17F21E84-B5D4-7B46-B4B5-975F50A6874F}" srcId="{D33EA11E-11EA-9F4B-AFFF-99A6EC2E1884}" destId="{837DD8CF-2447-7048-A59F-179FB0C2FB67}" srcOrd="0" destOrd="0" parTransId="{DB9D063A-88CA-4E4A-961F-960CAB97404A}" sibTransId="{0E42E61C-A48E-574D-A112-941D952D7F0D}"/>
    <dgm:cxn modelId="{D0999590-02EA-5243-BC25-604B629DEAC8}" type="presOf" srcId="{58B43F48-6569-4641-9AF0-D0AC4C0A9506}" destId="{0A53C64C-64BB-7044-9081-5C00D7696CB1}" srcOrd="0" destOrd="0" presId="urn:microsoft.com/office/officeart/2005/8/layout/cycle6"/>
    <dgm:cxn modelId="{36463B97-445F-CB40-991C-4B1199A1098E}" type="presOf" srcId="{33A5E330-C5B0-EA4C-AE75-F1DE10D4FBC5}" destId="{8F4AAD52-5E60-0546-8796-A8C6E051639F}" srcOrd="0" destOrd="0" presId="urn:microsoft.com/office/officeart/2005/8/layout/cycle6"/>
    <dgm:cxn modelId="{4A79F9B8-E631-8043-A8B4-44AAEE9D8714}" srcId="{D33EA11E-11EA-9F4B-AFFF-99A6EC2E1884}" destId="{33A5E330-C5B0-EA4C-AE75-F1DE10D4FBC5}" srcOrd="2" destOrd="0" parTransId="{05BDB379-8D55-3D4C-A82A-390E14E8632D}" sibTransId="{759A7AEA-D64B-5444-8B00-6E4D765A88A0}"/>
    <dgm:cxn modelId="{1AB13ECD-5465-8849-8C7E-18555BB535EB}" type="presOf" srcId="{F8DCC789-E78F-E14E-BD3D-D211F1D1263E}" destId="{B1562A3F-6ADB-C94D-9269-1AE74B39FF4C}" srcOrd="0" destOrd="0" presId="urn:microsoft.com/office/officeart/2005/8/layout/cycle6"/>
    <dgm:cxn modelId="{A68F5BDB-C4F7-BE48-B39C-4D6CBCBC7AC8}" type="presOf" srcId="{759A7AEA-D64B-5444-8B00-6E4D765A88A0}" destId="{411A8DE0-95E2-C643-B382-B8B8C769D93B}" srcOrd="0" destOrd="0" presId="urn:microsoft.com/office/officeart/2005/8/layout/cycle6"/>
    <dgm:cxn modelId="{C99890E9-F180-834F-8628-FE7DEEA44932}" type="presOf" srcId="{837DD8CF-2447-7048-A59F-179FB0C2FB67}" destId="{BCC10BBB-0247-5348-A216-FE220500F227}" srcOrd="0" destOrd="0" presId="urn:microsoft.com/office/officeart/2005/8/layout/cycle6"/>
    <dgm:cxn modelId="{7FF9EAFE-3A99-EC41-ABB4-4FA799B0CEE4}" type="presOf" srcId="{BEA958CA-8CF8-6C4E-9342-F5CA8F4B0C2D}" destId="{6D66C4F7-F2E9-FC40-AFA7-C0EA17B1C7AA}" srcOrd="0" destOrd="0" presId="urn:microsoft.com/office/officeart/2005/8/layout/cycle6"/>
    <dgm:cxn modelId="{AD0093FF-0184-0646-AB0B-1E5EF16D2E8F}" type="presOf" srcId="{D33EA11E-11EA-9F4B-AFFF-99A6EC2E1884}" destId="{268BD524-F224-5445-A433-6B8CAA7EBAB7}" srcOrd="0" destOrd="0" presId="urn:microsoft.com/office/officeart/2005/8/layout/cycle6"/>
    <dgm:cxn modelId="{F8F6602A-1082-4344-B5F5-1E3E28FECAC2}" type="presParOf" srcId="{268BD524-F224-5445-A433-6B8CAA7EBAB7}" destId="{BCC10BBB-0247-5348-A216-FE220500F227}" srcOrd="0" destOrd="0" presId="urn:microsoft.com/office/officeart/2005/8/layout/cycle6"/>
    <dgm:cxn modelId="{E078FE94-9BB6-7242-9231-842DB0115B67}" type="presParOf" srcId="{268BD524-F224-5445-A433-6B8CAA7EBAB7}" destId="{4F91AA8F-8365-F54E-B008-88D401E063FA}" srcOrd="1" destOrd="0" presId="urn:microsoft.com/office/officeart/2005/8/layout/cycle6"/>
    <dgm:cxn modelId="{7A446586-03D8-DF46-B389-DAA99EB20FEB}" type="presParOf" srcId="{268BD524-F224-5445-A433-6B8CAA7EBAB7}" destId="{BAE0A5AE-2C4C-8E4A-8038-3D01A53E20CD}" srcOrd="2" destOrd="0" presId="urn:microsoft.com/office/officeart/2005/8/layout/cycle6"/>
    <dgm:cxn modelId="{85F91F77-6C42-4147-AE61-D38BE4CF80F7}" type="presParOf" srcId="{268BD524-F224-5445-A433-6B8CAA7EBAB7}" destId="{0A53C64C-64BB-7044-9081-5C00D7696CB1}" srcOrd="3" destOrd="0" presId="urn:microsoft.com/office/officeart/2005/8/layout/cycle6"/>
    <dgm:cxn modelId="{175574F6-AB6A-1540-A0C0-954ACF91C2D4}" type="presParOf" srcId="{268BD524-F224-5445-A433-6B8CAA7EBAB7}" destId="{9C4574F7-2A81-1146-81FD-2CDEAD576148}" srcOrd="4" destOrd="0" presId="urn:microsoft.com/office/officeart/2005/8/layout/cycle6"/>
    <dgm:cxn modelId="{CAD71226-5BFC-434B-B9F1-EE3F06DBD6C6}" type="presParOf" srcId="{268BD524-F224-5445-A433-6B8CAA7EBAB7}" destId="{CD5FFE62-2E7F-2B47-AB63-00B70A42793F}" srcOrd="5" destOrd="0" presId="urn:microsoft.com/office/officeart/2005/8/layout/cycle6"/>
    <dgm:cxn modelId="{E2BD8CA0-2752-344B-B815-422791490929}" type="presParOf" srcId="{268BD524-F224-5445-A433-6B8CAA7EBAB7}" destId="{8F4AAD52-5E60-0546-8796-A8C6E051639F}" srcOrd="6" destOrd="0" presId="urn:microsoft.com/office/officeart/2005/8/layout/cycle6"/>
    <dgm:cxn modelId="{6D4C11D4-365E-D545-ABA7-5E352D80EF2B}" type="presParOf" srcId="{268BD524-F224-5445-A433-6B8CAA7EBAB7}" destId="{4E10BBB5-3813-5A4D-8D8A-7533F45BCC56}" srcOrd="7" destOrd="0" presId="urn:microsoft.com/office/officeart/2005/8/layout/cycle6"/>
    <dgm:cxn modelId="{E6BF2C9B-4923-AD40-B3ED-95DF7D2C6B17}" type="presParOf" srcId="{268BD524-F224-5445-A433-6B8CAA7EBAB7}" destId="{411A8DE0-95E2-C643-B382-B8B8C769D93B}" srcOrd="8" destOrd="0" presId="urn:microsoft.com/office/officeart/2005/8/layout/cycle6"/>
    <dgm:cxn modelId="{9B9AE399-4108-734C-B070-B52DC60BC7F4}" type="presParOf" srcId="{268BD524-F224-5445-A433-6B8CAA7EBAB7}" destId="{B1562A3F-6ADB-C94D-9269-1AE74B39FF4C}" srcOrd="9" destOrd="0" presId="urn:microsoft.com/office/officeart/2005/8/layout/cycle6"/>
    <dgm:cxn modelId="{357A4CEF-3077-704D-B410-222805F5555C}" type="presParOf" srcId="{268BD524-F224-5445-A433-6B8CAA7EBAB7}" destId="{ABFF17FB-1C71-4E4B-BCCB-8FACE3F2F3D5}" srcOrd="10" destOrd="0" presId="urn:microsoft.com/office/officeart/2005/8/layout/cycle6"/>
    <dgm:cxn modelId="{17B685CF-5598-D342-93C5-B2FBB348BE07}" type="presParOf" srcId="{268BD524-F224-5445-A433-6B8CAA7EBAB7}" destId="{6D66C4F7-F2E9-FC40-AFA7-C0EA17B1C7AA}" srcOrd="11" destOrd="0" presId="urn:microsoft.com/office/officeart/2005/8/layout/cycle6"/>
    <dgm:cxn modelId="{862A8B80-1636-544A-99BB-C2637B5AC84E}" type="presParOf" srcId="{268BD524-F224-5445-A433-6B8CAA7EBAB7}" destId="{E83F7FA4-9853-FE42-8D98-102ABF120420}" srcOrd="12" destOrd="0" presId="urn:microsoft.com/office/officeart/2005/8/layout/cycle6"/>
    <dgm:cxn modelId="{54E7963C-7A32-B948-96E5-85A98E56CBBE}" type="presParOf" srcId="{268BD524-F224-5445-A433-6B8CAA7EBAB7}" destId="{1B363C01-BF45-604D-8562-4C7727F95902}" srcOrd="13" destOrd="0" presId="urn:microsoft.com/office/officeart/2005/8/layout/cycle6"/>
    <dgm:cxn modelId="{0D22FAAD-749A-3040-90D1-B23FCA628045}" type="presParOf" srcId="{268BD524-F224-5445-A433-6B8CAA7EBAB7}" destId="{CB3C90C5-7402-1145-B0DE-0D842D2CE62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A0CA10-E914-AE47-92D2-94518A3F4B1C}" type="doc">
      <dgm:prSet loTypeId="urn:microsoft.com/office/officeart/2005/8/layout/chevron2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4F3B661-3F57-5B4E-A974-09A518C75242}">
      <dgm:prSet phldrT="[Text]"/>
      <dgm:spPr/>
      <dgm:t>
        <a:bodyPr/>
        <a:lstStyle/>
        <a:p>
          <a:r>
            <a:rPr lang="en-US" dirty="0" err="1"/>
            <a:t>Uni</a:t>
          </a:r>
          <a:endParaRPr lang="en-US" dirty="0"/>
        </a:p>
      </dgm:t>
    </dgm:pt>
    <dgm:pt modelId="{807DBD20-41FC-AE47-B2D3-09F42E0AF1A4}" type="parTrans" cxnId="{3679D72C-8B15-E945-ADBF-FFEFB48729F8}">
      <dgm:prSet/>
      <dgm:spPr/>
      <dgm:t>
        <a:bodyPr/>
        <a:lstStyle/>
        <a:p>
          <a:endParaRPr lang="en-US"/>
        </a:p>
      </dgm:t>
    </dgm:pt>
    <dgm:pt modelId="{021A1072-FB05-8442-9E48-95E133F6DCAC}" type="sibTrans" cxnId="{3679D72C-8B15-E945-ADBF-FFEFB48729F8}">
      <dgm:prSet/>
      <dgm:spPr/>
      <dgm:t>
        <a:bodyPr/>
        <a:lstStyle/>
        <a:p>
          <a:endParaRPr lang="en-US"/>
        </a:p>
      </dgm:t>
    </dgm:pt>
    <dgm:pt modelId="{0FCA1680-70A8-9A45-B2F5-32DD4315472B}">
      <dgm:prSet phldrT="[Text]"/>
      <dgm:spPr/>
      <dgm:t>
        <a:bodyPr/>
        <a:lstStyle/>
        <a:p>
          <a:r>
            <a:rPr lang="en-US" dirty="0"/>
            <a:t>Learning experiences</a:t>
          </a:r>
        </a:p>
      </dgm:t>
    </dgm:pt>
    <dgm:pt modelId="{1CCD2179-6700-E347-AFBD-351407CAA99D}" type="parTrans" cxnId="{78B3E825-E569-4B43-8C5F-23F42BC09DCA}">
      <dgm:prSet/>
      <dgm:spPr/>
      <dgm:t>
        <a:bodyPr/>
        <a:lstStyle/>
        <a:p>
          <a:endParaRPr lang="en-US"/>
        </a:p>
      </dgm:t>
    </dgm:pt>
    <dgm:pt modelId="{049F5AD8-D478-944B-9B35-81B3B38EB7B9}" type="sibTrans" cxnId="{78B3E825-E569-4B43-8C5F-23F42BC09DCA}">
      <dgm:prSet/>
      <dgm:spPr/>
      <dgm:t>
        <a:bodyPr/>
        <a:lstStyle/>
        <a:p>
          <a:endParaRPr lang="en-US"/>
        </a:p>
      </dgm:t>
    </dgm:pt>
    <dgm:pt modelId="{463DE1C4-AA71-094B-9C32-DC0492BC7F53}">
      <dgm:prSet phldrT="[Text]"/>
      <dgm:spPr/>
      <dgm:t>
        <a:bodyPr/>
        <a:lstStyle/>
        <a:p>
          <a:r>
            <a:rPr lang="en-US" dirty="0"/>
            <a:t>Assessment strategies</a:t>
          </a:r>
        </a:p>
      </dgm:t>
    </dgm:pt>
    <dgm:pt modelId="{49C8AB5B-57DB-C941-9D54-4C1A8C2EF565}" type="parTrans" cxnId="{1A03227F-A9BB-1D4C-B7C9-25E7CBC5540C}">
      <dgm:prSet/>
      <dgm:spPr/>
      <dgm:t>
        <a:bodyPr/>
        <a:lstStyle/>
        <a:p>
          <a:endParaRPr lang="en-US"/>
        </a:p>
      </dgm:t>
    </dgm:pt>
    <dgm:pt modelId="{3CF29A3A-D52C-7042-A749-175A1CAD174C}" type="sibTrans" cxnId="{1A03227F-A9BB-1D4C-B7C9-25E7CBC5540C}">
      <dgm:prSet/>
      <dgm:spPr/>
      <dgm:t>
        <a:bodyPr/>
        <a:lstStyle/>
        <a:p>
          <a:endParaRPr lang="en-US"/>
        </a:p>
      </dgm:t>
    </dgm:pt>
    <dgm:pt modelId="{FBAAEF0D-D0D1-EF45-AF6D-45AEA2D3807F}">
      <dgm:prSet phldrT="[Text]"/>
      <dgm:spPr/>
      <dgm:t>
        <a:bodyPr/>
        <a:lstStyle/>
        <a:p>
          <a:r>
            <a:rPr lang="en-US" dirty="0"/>
            <a:t>School</a:t>
          </a:r>
        </a:p>
      </dgm:t>
    </dgm:pt>
    <dgm:pt modelId="{3DFDB590-0214-D44E-98C2-600A64B82CBE}" type="parTrans" cxnId="{A8736A5E-7D5B-2244-BA83-6FB5DBC66C3F}">
      <dgm:prSet/>
      <dgm:spPr/>
      <dgm:t>
        <a:bodyPr/>
        <a:lstStyle/>
        <a:p>
          <a:endParaRPr lang="en-US"/>
        </a:p>
      </dgm:t>
    </dgm:pt>
    <dgm:pt modelId="{2BCAEB5D-CC4D-084F-A582-C2465B09EFA8}" type="sibTrans" cxnId="{A8736A5E-7D5B-2244-BA83-6FB5DBC66C3F}">
      <dgm:prSet/>
      <dgm:spPr/>
      <dgm:t>
        <a:bodyPr/>
        <a:lstStyle/>
        <a:p>
          <a:endParaRPr lang="en-US"/>
        </a:p>
      </dgm:t>
    </dgm:pt>
    <dgm:pt modelId="{CD9A1D59-E077-3047-B31A-961BD71273D6}">
      <dgm:prSet phldrT="[Text]"/>
      <dgm:spPr/>
      <dgm:t>
        <a:bodyPr/>
        <a:lstStyle/>
        <a:p>
          <a:r>
            <a:rPr lang="en-US" dirty="0"/>
            <a:t>Placements</a:t>
          </a:r>
        </a:p>
      </dgm:t>
    </dgm:pt>
    <dgm:pt modelId="{66BC0511-220C-A641-9939-3C986AB069AE}" type="parTrans" cxnId="{72385C18-935F-174E-B783-2A4B277D907E}">
      <dgm:prSet/>
      <dgm:spPr/>
      <dgm:t>
        <a:bodyPr/>
        <a:lstStyle/>
        <a:p>
          <a:endParaRPr lang="en-US"/>
        </a:p>
      </dgm:t>
    </dgm:pt>
    <dgm:pt modelId="{CB540143-298E-AF4B-B846-48C3A261CDE2}" type="sibTrans" cxnId="{72385C18-935F-174E-B783-2A4B277D907E}">
      <dgm:prSet/>
      <dgm:spPr/>
      <dgm:t>
        <a:bodyPr/>
        <a:lstStyle/>
        <a:p>
          <a:endParaRPr lang="en-US"/>
        </a:p>
      </dgm:t>
    </dgm:pt>
    <dgm:pt modelId="{177E340D-73EC-FC4D-B56B-AC984F3168C4}">
      <dgm:prSet phldrT="[Text]"/>
      <dgm:spPr/>
      <dgm:t>
        <a:bodyPr/>
        <a:lstStyle/>
        <a:p>
          <a:r>
            <a:rPr lang="en-US" dirty="0"/>
            <a:t>Partnership activities</a:t>
          </a:r>
        </a:p>
      </dgm:t>
    </dgm:pt>
    <dgm:pt modelId="{B2D4153D-D0AC-F743-A57F-83BD1A962ACE}" type="parTrans" cxnId="{B1C43319-4A8A-EF48-BA3D-E31DEBC99312}">
      <dgm:prSet/>
      <dgm:spPr/>
      <dgm:t>
        <a:bodyPr/>
        <a:lstStyle/>
        <a:p>
          <a:endParaRPr lang="en-US"/>
        </a:p>
      </dgm:t>
    </dgm:pt>
    <dgm:pt modelId="{8712B68E-A5C1-9A47-9DBE-F39732F49849}" type="sibTrans" cxnId="{B1C43319-4A8A-EF48-BA3D-E31DEBC99312}">
      <dgm:prSet/>
      <dgm:spPr/>
      <dgm:t>
        <a:bodyPr/>
        <a:lstStyle/>
        <a:p>
          <a:endParaRPr lang="en-US"/>
        </a:p>
      </dgm:t>
    </dgm:pt>
    <dgm:pt modelId="{B840EEBD-3A92-2A49-9DAE-86E9B09A90FA}">
      <dgm:prSet phldrT="[Text]"/>
      <dgm:spPr/>
      <dgm:t>
        <a:bodyPr/>
        <a:lstStyle/>
        <a:p>
          <a:r>
            <a:rPr lang="en-US" dirty="0"/>
            <a:t>Beyond</a:t>
          </a:r>
        </a:p>
      </dgm:t>
    </dgm:pt>
    <dgm:pt modelId="{0688EC8F-BF5C-7B46-B2E5-CDF9374AE82C}" type="parTrans" cxnId="{A0288013-A0F5-744D-BFB0-85F665F085D0}">
      <dgm:prSet/>
      <dgm:spPr/>
      <dgm:t>
        <a:bodyPr/>
        <a:lstStyle/>
        <a:p>
          <a:endParaRPr lang="en-US"/>
        </a:p>
      </dgm:t>
    </dgm:pt>
    <dgm:pt modelId="{EF972703-2C22-C54A-945A-BDF82A936255}" type="sibTrans" cxnId="{A0288013-A0F5-744D-BFB0-85F665F085D0}">
      <dgm:prSet/>
      <dgm:spPr/>
      <dgm:t>
        <a:bodyPr/>
        <a:lstStyle/>
        <a:p>
          <a:endParaRPr lang="en-US"/>
        </a:p>
      </dgm:t>
    </dgm:pt>
    <dgm:pt modelId="{2529815F-F8B1-6447-B467-12BC7F2CCF42}">
      <dgm:prSet phldrT="[Text]"/>
      <dgm:spPr/>
      <dgm:t>
        <a:bodyPr/>
        <a:lstStyle/>
        <a:p>
          <a:r>
            <a:rPr lang="en-US" dirty="0"/>
            <a:t>International opportunities</a:t>
          </a:r>
        </a:p>
      </dgm:t>
    </dgm:pt>
    <dgm:pt modelId="{1AAABC75-EC1D-034E-9AC5-B91905123FC9}" type="parTrans" cxnId="{2DBB0B86-4B5F-4544-9D55-CD2DA5890ECA}">
      <dgm:prSet/>
      <dgm:spPr/>
      <dgm:t>
        <a:bodyPr/>
        <a:lstStyle/>
        <a:p>
          <a:endParaRPr lang="en-US"/>
        </a:p>
      </dgm:t>
    </dgm:pt>
    <dgm:pt modelId="{428A232F-700F-5D48-A0D1-67DDC87D4B0D}" type="sibTrans" cxnId="{2DBB0B86-4B5F-4544-9D55-CD2DA5890ECA}">
      <dgm:prSet/>
      <dgm:spPr/>
      <dgm:t>
        <a:bodyPr/>
        <a:lstStyle/>
        <a:p>
          <a:endParaRPr lang="en-US"/>
        </a:p>
      </dgm:t>
    </dgm:pt>
    <dgm:pt modelId="{3425BC2F-C4D4-CD4B-8244-9A3DF5CFE2AC}">
      <dgm:prSet phldrT="[Text]"/>
      <dgm:spPr/>
      <dgm:t>
        <a:bodyPr/>
        <a:lstStyle/>
        <a:p>
          <a:r>
            <a:rPr lang="en-US" dirty="0"/>
            <a:t>A lifelong Warwick education</a:t>
          </a:r>
        </a:p>
      </dgm:t>
    </dgm:pt>
    <dgm:pt modelId="{08B8C6B2-4DF9-F344-8129-1D12A44EFAF2}" type="parTrans" cxnId="{88BF15D4-94C7-8641-A849-22FDF860A62C}">
      <dgm:prSet/>
      <dgm:spPr/>
      <dgm:t>
        <a:bodyPr/>
        <a:lstStyle/>
        <a:p>
          <a:endParaRPr lang="en-US"/>
        </a:p>
      </dgm:t>
    </dgm:pt>
    <dgm:pt modelId="{ABA2B2F7-2CD8-154D-860F-284924DE867B}" type="sibTrans" cxnId="{88BF15D4-94C7-8641-A849-22FDF860A62C}">
      <dgm:prSet/>
      <dgm:spPr/>
      <dgm:t>
        <a:bodyPr/>
        <a:lstStyle/>
        <a:p>
          <a:endParaRPr lang="en-US"/>
        </a:p>
      </dgm:t>
    </dgm:pt>
    <dgm:pt modelId="{137B0124-1FAA-F649-B8DE-BABC5883C9D0}" type="pres">
      <dgm:prSet presAssocID="{91A0CA10-E914-AE47-92D2-94518A3F4B1C}" presName="linearFlow" presStyleCnt="0">
        <dgm:presLayoutVars>
          <dgm:dir/>
          <dgm:animLvl val="lvl"/>
          <dgm:resizeHandles val="exact"/>
        </dgm:presLayoutVars>
      </dgm:prSet>
      <dgm:spPr/>
    </dgm:pt>
    <dgm:pt modelId="{D5436118-D040-2348-A74D-F80501A228B5}" type="pres">
      <dgm:prSet presAssocID="{14F3B661-3F57-5B4E-A974-09A518C75242}" presName="composite" presStyleCnt="0"/>
      <dgm:spPr/>
    </dgm:pt>
    <dgm:pt modelId="{81DCC5CF-0B8F-BA40-B8E1-2561EC6FF778}" type="pres">
      <dgm:prSet presAssocID="{14F3B661-3F57-5B4E-A974-09A518C7524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D799D6C-8CBF-024C-8034-05D10BDF5189}" type="pres">
      <dgm:prSet presAssocID="{14F3B661-3F57-5B4E-A974-09A518C75242}" presName="descendantText" presStyleLbl="alignAcc1" presStyleIdx="0" presStyleCnt="3">
        <dgm:presLayoutVars>
          <dgm:bulletEnabled val="1"/>
        </dgm:presLayoutVars>
      </dgm:prSet>
      <dgm:spPr/>
    </dgm:pt>
    <dgm:pt modelId="{E36BF9FB-165A-ED41-8911-3E5C1FD9B585}" type="pres">
      <dgm:prSet presAssocID="{021A1072-FB05-8442-9E48-95E133F6DCAC}" presName="sp" presStyleCnt="0"/>
      <dgm:spPr/>
    </dgm:pt>
    <dgm:pt modelId="{CF69E5E3-6EA3-A146-815B-7BDC8BC01B8B}" type="pres">
      <dgm:prSet presAssocID="{FBAAEF0D-D0D1-EF45-AF6D-45AEA2D3807F}" presName="composite" presStyleCnt="0"/>
      <dgm:spPr/>
    </dgm:pt>
    <dgm:pt modelId="{CD2A2D31-7A1C-FD40-BA1F-63A12523A236}" type="pres">
      <dgm:prSet presAssocID="{FBAAEF0D-D0D1-EF45-AF6D-45AEA2D3807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699FD3A-BD49-4741-BAF6-006325D9DE29}" type="pres">
      <dgm:prSet presAssocID="{FBAAEF0D-D0D1-EF45-AF6D-45AEA2D3807F}" presName="descendantText" presStyleLbl="alignAcc1" presStyleIdx="1" presStyleCnt="3">
        <dgm:presLayoutVars>
          <dgm:bulletEnabled val="1"/>
        </dgm:presLayoutVars>
      </dgm:prSet>
      <dgm:spPr/>
    </dgm:pt>
    <dgm:pt modelId="{5A4F2773-E45F-8A40-9DF7-A5473EE68FCE}" type="pres">
      <dgm:prSet presAssocID="{2BCAEB5D-CC4D-084F-A582-C2465B09EFA8}" presName="sp" presStyleCnt="0"/>
      <dgm:spPr/>
    </dgm:pt>
    <dgm:pt modelId="{A6CAD281-C8B9-5F46-A45A-A5882B4D2ED4}" type="pres">
      <dgm:prSet presAssocID="{B840EEBD-3A92-2A49-9DAE-86E9B09A90FA}" presName="composite" presStyleCnt="0"/>
      <dgm:spPr/>
    </dgm:pt>
    <dgm:pt modelId="{EBF19BBD-4B6A-E14E-97A3-15A3B8FDADAD}" type="pres">
      <dgm:prSet presAssocID="{B840EEBD-3A92-2A49-9DAE-86E9B09A90F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2482BEF-CA4D-4940-B79D-639AC66D492C}" type="pres">
      <dgm:prSet presAssocID="{B840EEBD-3A92-2A49-9DAE-86E9B09A90F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3E7012-85DC-1A4B-9C0D-77064FBFF5A6}" type="presOf" srcId="{3425BC2F-C4D4-CD4B-8244-9A3DF5CFE2AC}" destId="{E2482BEF-CA4D-4940-B79D-639AC66D492C}" srcOrd="0" destOrd="1" presId="urn:microsoft.com/office/officeart/2005/8/layout/chevron2"/>
    <dgm:cxn modelId="{A0288013-A0F5-744D-BFB0-85F665F085D0}" srcId="{91A0CA10-E914-AE47-92D2-94518A3F4B1C}" destId="{B840EEBD-3A92-2A49-9DAE-86E9B09A90FA}" srcOrd="2" destOrd="0" parTransId="{0688EC8F-BF5C-7B46-B2E5-CDF9374AE82C}" sibTransId="{EF972703-2C22-C54A-945A-BDF82A936255}"/>
    <dgm:cxn modelId="{72385C18-935F-174E-B783-2A4B277D907E}" srcId="{FBAAEF0D-D0D1-EF45-AF6D-45AEA2D3807F}" destId="{CD9A1D59-E077-3047-B31A-961BD71273D6}" srcOrd="0" destOrd="0" parTransId="{66BC0511-220C-A641-9939-3C986AB069AE}" sibTransId="{CB540143-298E-AF4B-B846-48C3A261CDE2}"/>
    <dgm:cxn modelId="{B1C43319-4A8A-EF48-BA3D-E31DEBC99312}" srcId="{FBAAEF0D-D0D1-EF45-AF6D-45AEA2D3807F}" destId="{177E340D-73EC-FC4D-B56B-AC984F3168C4}" srcOrd="1" destOrd="0" parTransId="{B2D4153D-D0AC-F743-A57F-83BD1A962ACE}" sibTransId="{8712B68E-A5C1-9A47-9DBE-F39732F49849}"/>
    <dgm:cxn modelId="{78B3E825-E569-4B43-8C5F-23F42BC09DCA}" srcId="{14F3B661-3F57-5B4E-A974-09A518C75242}" destId="{0FCA1680-70A8-9A45-B2F5-32DD4315472B}" srcOrd="0" destOrd="0" parTransId="{1CCD2179-6700-E347-AFBD-351407CAA99D}" sibTransId="{049F5AD8-D478-944B-9B35-81B3B38EB7B9}"/>
    <dgm:cxn modelId="{6E5BE628-993F-6D4C-9608-84AE0E158716}" type="presOf" srcId="{0FCA1680-70A8-9A45-B2F5-32DD4315472B}" destId="{CD799D6C-8CBF-024C-8034-05D10BDF5189}" srcOrd="0" destOrd="0" presId="urn:microsoft.com/office/officeart/2005/8/layout/chevron2"/>
    <dgm:cxn modelId="{3679D72C-8B15-E945-ADBF-FFEFB48729F8}" srcId="{91A0CA10-E914-AE47-92D2-94518A3F4B1C}" destId="{14F3B661-3F57-5B4E-A974-09A518C75242}" srcOrd="0" destOrd="0" parTransId="{807DBD20-41FC-AE47-B2D3-09F42E0AF1A4}" sibTransId="{021A1072-FB05-8442-9E48-95E133F6DCAC}"/>
    <dgm:cxn modelId="{6E3BED32-BE99-9845-B836-7D1CD2FE9BA9}" type="presOf" srcId="{B840EEBD-3A92-2A49-9DAE-86E9B09A90FA}" destId="{EBF19BBD-4B6A-E14E-97A3-15A3B8FDADAD}" srcOrd="0" destOrd="0" presId="urn:microsoft.com/office/officeart/2005/8/layout/chevron2"/>
    <dgm:cxn modelId="{92F8FA3E-C71F-CB4C-9CA6-747DD340AED7}" type="presOf" srcId="{177E340D-73EC-FC4D-B56B-AC984F3168C4}" destId="{3699FD3A-BD49-4741-BAF6-006325D9DE29}" srcOrd="0" destOrd="1" presId="urn:microsoft.com/office/officeart/2005/8/layout/chevron2"/>
    <dgm:cxn modelId="{95019F44-7B3B-2B4E-BB3B-8E9FB1C4B8EA}" type="presOf" srcId="{CD9A1D59-E077-3047-B31A-961BD71273D6}" destId="{3699FD3A-BD49-4741-BAF6-006325D9DE29}" srcOrd="0" destOrd="0" presId="urn:microsoft.com/office/officeart/2005/8/layout/chevron2"/>
    <dgm:cxn modelId="{A8736A5E-7D5B-2244-BA83-6FB5DBC66C3F}" srcId="{91A0CA10-E914-AE47-92D2-94518A3F4B1C}" destId="{FBAAEF0D-D0D1-EF45-AF6D-45AEA2D3807F}" srcOrd="1" destOrd="0" parTransId="{3DFDB590-0214-D44E-98C2-600A64B82CBE}" sibTransId="{2BCAEB5D-CC4D-084F-A582-C2465B09EFA8}"/>
    <dgm:cxn modelId="{1A03227F-A9BB-1D4C-B7C9-25E7CBC5540C}" srcId="{14F3B661-3F57-5B4E-A974-09A518C75242}" destId="{463DE1C4-AA71-094B-9C32-DC0492BC7F53}" srcOrd="1" destOrd="0" parTransId="{49C8AB5B-57DB-C941-9D54-4C1A8C2EF565}" sibTransId="{3CF29A3A-D52C-7042-A749-175A1CAD174C}"/>
    <dgm:cxn modelId="{973E7D85-84C6-2B4F-8CC4-66BCB95BE7FF}" type="presOf" srcId="{91A0CA10-E914-AE47-92D2-94518A3F4B1C}" destId="{137B0124-1FAA-F649-B8DE-BABC5883C9D0}" srcOrd="0" destOrd="0" presId="urn:microsoft.com/office/officeart/2005/8/layout/chevron2"/>
    <dgm:cxn modelId="{2DBB0B86-4B5F-4544-9D55-CD2DA5890ECA}" srcId="{B840EEBD-3A92-2A49-9DAE-86E9B09A90FA}" destId="{2529815F-F8B1-6447-B467-12BC7F2CCF42}" srcOrd="0" destOrd="0" parTransId="{1AAABC75-EC1D-034E-9AC5-B91905123FC9}" sibTransId="{428A232F-700F-5D48-A0D1-67DDC87D4B0D}"/>
    <dgm:cxn modelId="{A5220BC6-E3EB-D349-8C2B-12559EDEBB42}" type="presOf" srcId="{14F3B661-3F57-5B4E-A974-09A518C75242}" destId="{81DCC5CF-0B8F-BA40-B8E1-2561EC6FF778}" srcOrd="0" destOrd="0" presId="urn:microsoft.com/office/officeart/2005/8/layout/chevron2"/>
    <dgm:cxn modelId="{4B0D80C6-B3EC-7841-A06B-D317C6C29FCE}" type="presOf" srcId="{FBAAEF0D-D0D1-EF45-AF6D-45AEA2D3807F}" destId="{CD2A2D31-7A1C-FD40-BA1F-63A12523A236}" srcOrd="0" destOrd="0" presId="urn:microsoft.com/office/officeart/2005/8/layout/chevron2"/>
    <dgm:cxn modelId="{88BF15D4-94C7-8641-A849-22FDF860A62C}" srcId="{B840EEBD-3A92-2A49-9DAE-86E9B09A90FA}" destId="{3425BC2F-C4D4-CD4B-8244-9A3DF5CFE2AC}" srcOrd="1" destOrd="0" parTransId="{08B8C6B2-4DF9-F344-8129-1D12A44EFAF2}" sibTransId="{ABA2B2F7-2CD8-154D-860F-284924DE867B}"/>
    <dgm:cxn modelId="{59C08DDF-4406-6044-93F2-5470C7C8B685}" type="presOf" srcId="{463DE1C4-AA71-094B-9C32-DC0492BC7F53}" destId="{CD799D6C-8CBF-024C-8034-05D10BDF5189}" srcOrd="0" destOrd="1" presId="urn:microsoft.com/office/officeart/2005/8/layout/chevron2"/>
    <dgm:cxn modelId="{B16861EB-42AD-494C-ADC9-4542894CC86A}" type="presOf" srcId="{2529815F-F8B1-6447-B467-12BC7F2CCF42}" destId="{E2482BEF-CA4D-4940-B79D-639AC66D492C}" srcOrd="0" destOrd="0" presId="urn:microsoft.com/office/officeart/2005/8/layout/chevron2"/>
    <dgm:cxn modelId="{04E1365C-B26A-3144-B380-C23A6D2F7F34}" type="presParOf" srcId="{137B0124-1FAA-F649-B8DE-BABC5883C9D0}" destId="{D5436118-D040-2348-A74D-F80501A228B5}" srcOrd="0" destOrd="0" presId="urn:microsoft.com/office/officeart/2005/8/layout/chevron2"/>
    <dgm:cxn modelId="{076DC3B9-96D9-6E4D-8857-29E25909B471}" type="presParOf" srcId="{D5436118-D040-2348-A74D-F80501A228B5}" destId="{81DCC5CF-0B8F-BA40-B8E1-2561EC6FF778}" srcOrd="0" destOrd="0" presId="urn:microsoft.com/office/officeart/2005/8/layout/chevron2"/>
    <dgm:cxn modelId="{03D567CD-DBCC-8946-ACF8-BBCD5AABC1BC}" type="presParOf" srcId="{D5436118-D040-2348-A74D-F80501A228B5}" destId="{CD799D6C-8CBF-024C-8034-05D10BDF5189}" srcOrd="1" destOrd="0" presId="urn:microsoft.com/office/officeart/2005/8/layout/chevron2"/>
    <dgm:cxn modelId="{02B6419F-9657-654B-A17C-104AEF521543}" type="presParOf" srcId="{137B0124-1FAA-F649-B8DE-BABC5883C9D0}" destId="{E36BF9FB-165A-ED41-8911-3E5C1FD9B585}" srcOrd="1" destOrd="0" presId="urn:microsoft.com/office/officeart/2005/8/layout/chevron2"/>
    <dgm:cxn modelId="{C68B5F51-E729-834D-A9D9-290442845CCB}" type="presParOf" srcId="{137B0124-1FAA-F649-B8DE-BABC5883C9D0}" destId="{CF69E5E3-6EA3-A146-815B-7BDC8BC01B8B}" srcOrd="2" destOrd="0" presId="urn:microsoft.com/office/officeart/2005/8/layout/chevron2"/>
    <dgm:cxn modelId="{01AB9AF0-01FC-2142-8495-F380D6BACE4F}" type="presParOf" srcId="{CF69E5E3-6EA3-A146-815B-7BDC8BC01B8B}" destId="{CD2A2D31-7A1C-FD40-BA1F-63A12523A236}" srcOrd="0" destOrd="0" presId="urn:microsoft.com/office/officeart/2005/8/layout/chevron2"/>
    <dgm:cxn modelId="{8062D75F-9182-004D-856B-834B707E0A96}" type="presParOf" srcId="{CF69E5E3-6EA3-A146-815B-7BDC8BC01B8B}" destId="{3699FD3A-BD49-4741-BAF6-006325D9DE29}" srcOrd="1" destOrd="0" presId="urn:microsoft.com/office/officeart/2005/8/layout/chevron2"/>
    <dgm:cxn modelId="{C9EBDD3B-A305-F94C-BF7D-BFD1C7D92403}" type="presParOf" srcId="{137B0124-1FAA-F649-B8DE-BABC5883C9D0}" destId="{5A4F2773-E45F-8A40-9DF7-A5473EE68FCE}" srcOrd="3" destOrd="0" presId="urn:microsoft.com/office/officeart/2005/8/layout/chevron2"/>
    <dgm:cxn modelId="{96881DE9-463D-1B40-A257-B46BFA6B6D7B}" type="presParOf" srcId="{137B0124-1FAA-F649-B8DE-BABC5883C9D0}" destId="{A6CAD281-C8B9-5F46-A45A-A5882B4D2ED4}" srcOrd="4" destOrd="0" presId="urn:microsoft.com/office/officeart/2005/8/layout/chevron2"/>
    <dgm:cxn modelId="{36D94C6D-C9E1-AA40-89D3-86ED008E8F39}" type="presParOf" srcId="{A6CAD281-C8B9-5F46-A45A-A5882B4D2ED4}" destId="{EBF19BBD-4B6A-E14E-97A3-15A3B8FDADAD}" srcOrd="0" destOrd="0" presId="urn:microsoft.com/office/officeart/2005/8/layout/chevron2"/>
    <dgm:cxn modelId="{F2F24A55-39AA-1345-9317-50A76F22BE22}" type="presParOf" srcId="{A6CAD281-C8B9-5F46-A45A-A5882B4D2ED4}" destId="{E2482BEF-CA4D-4940-B79D-639AC66D49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51C890-E93D-C740-981C-BBA4EE607BCC}">
      <dsp:nvSpPr>
        <dsp:cNvPr id="0" name=""/>
        <dsp:cNvSpPr/>
      </dsp:nvSpPr>
      <dsp:spPr>
        <a:xfrm>
          <a:off x="2448269" y="2242144"/>
          <a:ext cx="2446045" cy="23022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University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School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Mentor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Student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Child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2806484" y="2579296"/>
        <a:ext cx="1729615" cy="1627911"/>
      </dsp:txXfrm>
    </dsp:sp>
    <dsp:sp modelId="{22CFEBA5-086C-E94E-9351-5F0F14988536}">
      <dsp:nvSpPr>
        <dsp:cNvPr id="0" name=""/>
        <dsp:cNvSpPr/>
      </dsp:nvSpPr>
      <dsp:spPr>
        <a:xfrm rot="11700000">
          <a:off x="917049" y="2576184"/>
          <a:ext cx="1518464" cy="56501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07030B-17A9-C449-88F9-09A51DF0C685}">
      <dsp:nvSpPr>
        <dsp:cNvPr id="0" name=""/>
        <dsp:cNvSpPr/>
      </dsp:nvSpPr>
      <dsp:spPr>
        <a:xfrm>
          <a:off x="1233" y="1908837"/>
          <a:ext cx="1883372" cy="15066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Course content</a:t>
          </a:r>
        </a:p>
      </dsp:txBody>
      <dsp:txXfrm>
        <a:off x="45363" y="1952967"/>
        <a:ext cx="1795112" cy="1418438"/>
      </dsp:txXfrm>
    </dsp:sp>
    <dsp:sp modelId="{289DA569-E97B-0747-8E29-44574B9697B1}">
      <dsp:nvSpPr>
        <dsp:cNvPr id="0" name=""/>
        <dsp:cNvSpPr/>
      </dsp:nvSpPr>
      <dsp:spPr>
        <a:xfrm rot="14700000">
          <a:off x="2024251" y="1262317"/>
          <a:ext cx="1570207" cy="56501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E4471-3FDD-0B4A-9440-2BB044DBACE8}">
      <dsp:nvSpPr>
        <dsp:cNvPr id="0" name=""/>
        <dsp:cNvSpPr/>
      </dsp:nvSpPr>
      <dsp:spPr>
        <a:xfrm>
          <a:off x="1535870" y="79928"/>
          <a:ext cx="1883372" cy="15066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Experiences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1580000" y="124058"/>
        <a:ext cx="1795112" cy="1418438"/>
      </dsp:txXfrm>
    </dsp:sp>
    <dsp:sp modelId="{C8C50BE2-EA65-E147-B115-ACE77FC1DCEC}">
      <dsp:nvSpPr>
        <dsp:cNvPr id="0" name=""/>
        <dsp:cNvSpPr/>
      </dsp:nvSpPr>
      <dsp:spPr>
        <a:xfrm rot="17700000">
          <a:off x="3748124" y="1262317"/>
          <a:ext cx="1570207" cy="56501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7EB83-D536-E24C-A966-04B32531EF79}">
      <dsp:nvSpPr>
        <dsp:cNvPr id="0" name=""/>
        <dsp:cNvSpPr/>
      </dsp:nvSpPr>
      <dsp:spPr>
        <a:xfrm>
          <a:off x="3923341" y="79928"/>
          <a:ext cx="1883372" cy="15066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Values</a:t>
          </a:r>
        </a:p>
      </dsp:txBody>
      <dsp:txXfrm>
        <a:off x="3967471" y="124058"/>
        <a:ext cx="1795112" cy="1418438"/>
      </dsp:txXfrm>
    </dsp:sp>
    <dsp:sp modelId="{0666A0C7-D341-CA48-BED8-3CE90FDB2035}">
      <dsp:nvSpPr>
        <dsp:cNvPr id="0" name=""/>
        <dsp:cNvSpPr/>
      </dsp:nvSpPr>
      <dsp:spPr>
        <a:xfrm rot="20700000">
          <a:off x="4907070" y="2576184"/>
          <a:ext cx="1518464" cy="56501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550CF-83B6-434B-97A4-8EF0785E0E90}">
      <dsp:nvSpPr>
        <dsp:cNvPr id="0" name=""/>
        <dsp:cNvSpPr/>
      </dsp:nvSpPr>
      <dsp:spPr>
        <a:xfrm>
          <a:off x="5457977" y="1908837"/>
          <a:ext cx="1883372" cy="15066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Expectations</a:t>
          </a:r>
        </a:p>
      </dsp:txBody>
      <dsp:txXfrm>
        <a:off x="5502107" y="1952967"/>
        <a:ext cx="1795112" cy="1418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C10BBB-0247-5348-A216-FE220500F227}">
      <dsp:nvSpPr>
        <dsp:cNvPr id="0" name=""/>
        <dsp:cNvSpPr/>
      </dsp:nvSpPr>
      <dsp:spPr>
        <a:xfrm>
          <a:off x="2380505" y="2370"/>
          <a:ext cx="1334988" cy="8677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Govt. requirements: NC and </a:t>
          </a:r>
          <a:r>
            <a:rPr lang="en-US" sz="1100" kern="1200"/>
            <a:t>OFSTED inspection </a:t>
          </a:r>
          <a:r>
            <a:rPr lang="en-US" sz="1100" kern="1200" dirty="0"/>
            <a:t>framework</a:t>
          </a:r>
        </a:p>
      </dsp:txBody>
      <dsp:txXfrm>
        <a:off x="2422865" y="44730"/>
        <a:ext cx="1250268" cy="783022"/>
      </dsp:txXfrm>
    </dsp:sp>
    <dsp:sp modelId="{BAE0A5AE-2C4C-8E4A-8038-3D01A53E20CD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409246" y="137594"/>
              </a:moveTo>
              <a:arcTo wR="1732594" hR="1732594" stAng="17579295" swAng="1959991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3C64C-64BB-7044-9081-5C00D7696CB1}">
      <dsp:nvSpPr>
        <dsp:cNvPr id="0" name=""/>
        <dsp:cNvSpPr/>
      </dsp:nvSpPr>
      <dsp:spPr>
        <a:xfrm>
          <a:off x="4028301" y="1199563"/>
          <a:ext cx="1334988" cy="8677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Capacity for change: management and staff</a:t>
          </a:r>
        </a:p>
      </dsp:txBody>
      <dsp:txXfrm>
        <a:off x="4070661" y="1241923"/>
        <a:ext cx="1250268" cy="783022"/>
      </dsp:txXfrm>
    </dsp:sp>
    <dsp:sp modelId="{CD5FFE62-2E7F-2B47-AB63-00B70A42793F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4AAD52-5E60-0546-8796-A8C6E051639F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Student / Applicant expectations</a:t>
          </a:r>
        </a:p>
      </dsp:txBody>
      <dsp:txXfrm>
        <a:off x="3441259" y="3179023"/>
        <a:ext cx="1250268" cy="783022"/>
      </dsp:txXfrm>
    </dsp:sp>
    <dsp:sp modelId="{411A8DE0-95E2-C643-B382-B8B8C769D93B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62A3F-6ADB-C94D-9269-1AE74B39FF4C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School expectations as partners and employers</a:t>
          </a:r>
        </a:p>
      </dsp:txBody>
      <dsp:txXfrm>
        <a:off x="1404472" y="3179023"/>
        <a:ext cx="1250268" cy="783022"/>
      </dsp:txXfrm>
    </dsp:sp>
    <dsp:sp modelId="{6D66C4F7-F2E9-FC40-AFA7-C0EA17B1C7AA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F7FA4-9853-FE42-8D98-102ABF120420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University requirements</a:t>
          </a:r>
        </a:p>
      </dsp:txBody>
      <dsp:txXfrm>
        <a:off x="775070" y="1241923"/>
        <a:ext cx="1250268" cy="783022"/>
      </dsp:txXfrm>
    </dsp:sp>
    <dsp:sp modelId="{CB3C90C5-7402-1145-B0DE-0D842D2CE624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02072" y="755102"/>
              </a:moveTo>
              <a:arcTo wR="1732594" hR="1732594" stAng="12860714" swAng="1959991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CC5CF-0B8F-BA40-B8E1-2561EC6FF778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Uni</a:t>
          </a:r>
          <a:endParaRPr lang="en-US" sz="2500" kern="1200" dirty="0"/>
        </a:p>
      </dsp:txBody>
      <dsp:txXfrm rot="-5400000">
        <a:off x="1" y="520688"/>
        <a:ext cx="1039018" cy="445294"/>
      </dsp:txXfrm>
    </dsp:sp>
    <dsp:sp modelId="{CD799D6C-8CBF-024C-8034-05D10BDF5189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Learning experiences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Assessment strategies</a:t>
          </a:r>
        </a:p>
      </dsp:txBody>
      <dsp:txXfrm rot="-5400000">
        <a:off x="1039018" y="48278"/>
        <a:ext cx="5009883" cy="870607"/>
      </dsp:txXfrm>
    </dsp:sp>
    <dsp:sp modelId="{CD2A2D31-7A1C-FD40-BA1F-63A12523A236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4">
                <a:hueOff val="4628582"/>
                <a:satOff val="24561"/>
                <a:lumOff val="38824"/>
                <a:alphaOff val="0"/>
                <a:shade val="51000"/>
                <a:satMod val="130000"/>
              </a:schemeClr>
            </a:gs>
            <a:gs pos="80000">
              <a:schemeClr val="accent4">
                <a:hueOff val="4628582"/>
                <a:satOff val="24561"/>
                <a:lumOff val="38824"/>
                <a:alphaOff val="0"/>
                <a:shade val="93000"/>
                <a:satMod val="130000"/>
              </a:schemeClr>
            </a:gs>
            <a:gs pos="100000">
              <a:schemeClr val="accent4">
                <a:hueOff val="4628582"/>
                <a:satOff val="24561"/>
                <a:lumOff val="3882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4628582"/>
              <a:satOff val="24561"/>
              <a:lumOff val="3882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School</a:t>
          </a:r>
        </a:p>
      </dsp:txBody>
      <dsp:txXfrm rot="-5400000">
        <a:off x="1" y="1809352"/>
        <a:ext cx="1039018" cy="445294"/>
      </dsp:txXfrm>
    </dsp:sp>
    <dsp:sp modelId="{3699FD3A-BD49-4741-BAF6-006325D9DE29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4628582"/>
              <a:satOff val="24561"/>
              <a:lumOff val="3882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Placements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Partnership activities</a:t>
          </a:r>
        </a:p>
      </dsp:txBody>
      <dsp:txXfrm rot="-5400000">
        <a:off x="1039018" y="1336942"/>
        <a:ext cx="5009883" cy="870607"/>
      </dsp:txXfrm>
    </dsp:sp>
    <dsp:sp modelId="{EBF19BBD-4B6A-E14E-97A3-15A3B8FDADAD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4">
                <a:hueOff val="9257164"/>
                <a:satOff val="49122"/>
                <a:lumOff val="77647"/>
                <a:alphaOff val="0"/>
                <a:shade val="51000"/>
                <a:satMod val="130000"/>
              </a:schemeClr>
            </a:gs>
            <a:gs pos="80000">
              <a:schemeClr val="accent4">
                <a:hueOff val="9257164"/>
                <a:satOff val="49122"/>
                <a:lumOff val="77647"/>
                <a:alphaOff val="0"/>
                <a:shade val="93000"/>
                <a:satMod val="130000"/>
              </a:schemeClr>
            </a:gs>
            <a:gs pos="100000">
              <a:schemeClr val="accent4">
                <a:hueOff val="9257164"/>
                <a:satOff val="49122"/>
                <a:lumOff val="7764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9257164"/>
              <a:satOff val="49122"/>
              <a:lumOff val="7764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Beyond</a:t>
          </a:r>
        </a:p>
      </dsp:txBody>
      <dsp:txXfrm rot="-5400000">
        <a:off x="1" y="3098016"/>
        <a:ext cx="1039018" cy="445294"/>
      </dsp:txXfrm>
    </dsp:sp>
    <dsp:sp modelId="{E2482BEF-CA4D-4940-B79D-639AC66D492C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9257164"/>
              <a:satOff val="49122"/>
              <a:lumOff val="77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International opportunities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A lifelong Warwick education</a:t>
          </a:r>
        </a:p>
      </dsp:txBody>
      <dsp:txXfrm rot="-5400000">
        <a:off x="1039018" y="2625605"/>
        <a:ext cx="5009883" cy="87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797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601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56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098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B64D-7D26-4F46-9859-5476EC0E1A8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65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D.m.hewitt@warwick.ac.uk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5515" y="2528809"/>
            <a:ext cx="8439939" cy="1296144"/>
          </a:xfrm>
        </p:spPr>
        <p:txBody>
          <a:bodyPr/>
          <a:lstStyle/>
          <a:p>
            <a:r>
              <a:rPr lang="en-GB" altLang="en-US" sz="3600" dirty="0"/>
              <a:t>Primary Update</a:t>
            </a:r>
            <a:br>
              <a:rPr lang="en-GB" altLang="en-US" sz="3600" dirty="0"/>
            </a:br>
            <a:r>
              <a:rPr lang="en-GB" altLang="en-US" sz="3600" dirty="0"/>
              <a:t>Distinctiveness in Initial Teacher Education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8526" y="5085184"/>
            <a:ext cx="81851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“Every teacher needs to improve, not because they are not good enough, but because they can be even better.” </a:t>
            </a:r>
          </a:p>
          <a:p>
            <a:pPr algn="r"/>
            <a:r>
              <a:rPr lang="en-US" sz="2800" dirty="0"/>
              <a:t>Dylan </a:t>
            </a:r>
            <a:r>
              <a:rPr lang="en-US" sz="2800" dirty="0" err="1"/>
              <a:t>Wiliam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134349" y="3743494"/>
            <a:ext cx="9016003" cy="132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kern="0" dirty="0"/>
              <a:t>Professor Des Hewitt</a:t>
            </a:r>
          </a:p>
        </p:txBody>
      </p:sp>
    </p:spTree>
    <p:extLst>
      <p:ext uri="{BB962C8B-B14F-4D97-AF65-F5344CB8AC3E}">
        <p14:creationId xmlns:p14="http://schemas.microsoft.com/office/powerpoint/2010/main" val="1546017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3826945"/>
              </p:ext>
            </p:extLst>
          </p:nvPr>
        </p:nvGraphicFramePr>
        <p:xfrm>
          <a:off x="685800" y="1397000"/>
          <a:ext cx="7342584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551723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are we distinctive?</a:t>
            </a:r>
          </a:p>
        </p:txBody>
      </p:sp>
    </p:spTree>
    <p:extLst>
      <p:ext uri="{BB962C8B-B14F-4D97-AF65-F5344CB8AC3E}">
        <p14:creationId xmlns:p14="http://schemas.microsoft.com/office/powerpoint/2010/main" val="1988445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and opportunities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709294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73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distinctive look like?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749751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5394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56" y="0"/>
            <a:ext cx="9167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11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0"/>
            <a:ext cx="8350696" cy="1066800"/>
          </a:xfrm>
        </p:spPr>
        <p:txBody>
          <a:bodyPr/>
          <a:lstStyle/>
          <a:p>
            <a:r>
              <a:rPr lang="en-US" sz="3200" dirty="0"/>
              <a:t>Framework of core ITT content (</a:t>
            </a:r>
            <a:r>
              <a:rPr lang="en-US" sz="3200" dirty="0" err="1"/>
              <a:t>DfE</a:t>
            </a:r>
            <a:r>
              <a:rPr lang="en-US" sz="3200" dirty="0"/>
              <a:t> 2016), currently under review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052736"/>
            <a:ext cx="9073008" cy="4114800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b="1" dirty="0"/>
              <a:t>TS1</a:t>
            </a:r>
          </a:p>
          <a:p>
            <a:pPr lvl="0">
              <a:buFont typeface="Wingdings" charset="2"/>
              <a:buChar char="§"/>
            </a:pPr>
            <a:r>
              <a:rPr lang="en-US" sz="2000" b="1" i="1" dirty="0"/>
              <a:t>Most able / SEND</a:t>
            </a:r>
            <a:r>
              <a:rPr lang="en-US" sz="2000" dirty="0"/>
              <a:t>: expectations know and support all learners </a:t>
            </a:r>
            <a:endParaRPr lang="en-GB" sz="2000" dirty="0"/>
          </a:p>
          <a:p>
            <a:pPr marL="0" indent="0">
              <a:buNone/>
            </a:pPr>
            <a:r>
              <a:rPr lang="en-US" sz="2000" b="1" dirty="0"/>
              <a:t>TS3</a:t>
            </a:r>
            <a:r>
              <a:rPr lang="en-US" sz="2000" dirty="0"/>
              <a:t> </a:t>
            </a:r>
          </a:p>
          <a:p>
            <a:pPr>
              <a:buFont typeface="Wingdings" charset="2"/>
              <a:buChar char="§"/>
            </a:pPr>
            <a:r>
              <a:rPr lang="en-US" sz="2000" dirty="0"/>
              <a:t>Draw upon </a:t>
            </a:r>
            <a:r>
              <a:rPr lang="en-US" sz="2000" b="1" i="1" dirty="0"/>
              <a:t>scholarship</a:t>
            </a:r>
            <a:r>
              <a:rPr lang="en-US" sz="2000" dirty="0"/>
              <a:t>  </a:t>
            </a:r>
            <a:endParaRPr lang="en-GB" sz="2000" dirty="0"/>
          </a:p>
          <a:p>
            <a:pPr marL="0" lvl="0" indent="0">
              <a:buNone/>
            </a:pPr>
            <a:r>
              <a:rPr lang="en-US" sz="2000" b="1" dirty="0"/>
              <a:t>TS5</a:t>
            </a:r>
          </a:p>
          <a:p>
            <a:pPr lvl="0">
              <a:buFont typeface="Wingdings" charset="2"/>
              <a:buChar char="§"/>
            </a:pPr>
            <a:r>
              <a:rPr lang="en-US" sz="2000" b="1" i="1" dirty="0"/>
              <a:t>Mental health &amp; well-being; working memory</a:t>
            </a:r>
            <a:r>
              <a:rPr lang="en-US" sz="2000" dirty="0"/>
              <a:t>; over learning; language &amp; communication; emotional development – significant </a:t>
            </a:r>
            <a:r>
              <a:rPr lang="en-US" sz="2000" dirty="0" err="1"/>
              <a:t>emphasise</a:t>
            </a:r>
            <a:r>
              <a:rPr lang="en-US" sz="2000" dirty="0"/>
              <a:t> on SEND / barriers to learning </a:t>
            </a:r>
            <a:endParaRPr lang="en-GB" sz="2000" dirty="0"/>
          </a:p>
          <a:p>
            <a:pPr marL="0" lvl="0" indent="0">
              <a:buNone/>
            </a:pPr>
            <a:r>
              <a:rPr lang="en-US" sz="2000" b="1" dirty="0"/>
              <a:t>TS4</a:t>
            </a:r>
          </a:p>
          <a:p>
            <a:pPr lvl="0">
              <a:buFont typeface="Wingdings" charset="2"/>
              <a:buChar char="§"/>
            </a:pPr>
            <a:r>
              <a:rPr lang="en-US" sz="2000" b="1" i="1" dirty="0"/>
              <a:t>Empirical research </a:t>
            </a:r>
            <a:r>
              <a:rPr lang="en-US" sz="2000" dirty="0"/>
              <a:t>qualitative and quantitative methods</a:t>
            </a:r>
            <a:endParaRPr lang="en-GB" sz="2000" dirty="0"/>
          </a:p>
          <a:p>
            <a:pPr lvl="0">
              <a:buFont typeface="Wingdings" charset="2"/>
              <a:buChar char="§"/>
            </a:pPr>
            <a:r>
              <a:rPr lang="en-US" sz="2000" b="1" i="1" dirty="0"/>
              <a:t>Research informed practice</a:t>
            </a:r>
            <a:r>
              <a:rPr lang="en-US" sz="2000" dirty="0"/>
              <a:t>; and other relevant aspects of research, know where to find evidence supported resources, benefits or otherwise of different kinds of research </a:t>
            </a:r>
            <a:endParaRPr lang="en-GB" sz="2000" dirty="0"/>
          </a:p>
          <a:p>
            <a:pPr>
              <a:buFont typeface="Wingdings" charset="2"/>
              <a:buChar char="§"/>
            </a:pPr>
            <a:r>
              <a:rPr lang="en-US" sz="2000" dirty="0"/>
              <a:t>Gain an appropriate understanding of </a:t>
            </a:r>
            <a:r>
              <a:rPr lang="en-US" sz="2000" b="1" i="1" dirty="0"/>
              <a:t>curriculum design and development</a:t>
            </a:r>
            <a:endParaRPr lang="en-GB" sz="2000" b="1" i="1" dirty="0"/>
          </a:p>
        </p:txBody>
      </p:sp>
    </p:spTree>
    <p:extLst>
      <p:ext uri="{BB962C8B-B14F-4D97-AF65-F5344CB8AC3E}">
        <p14:creationId xmlns:p14="http://schemas.microsoft.com/office/powerpoint/2010/main" val="1046949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7772400" cy="411480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b="1" dirty="0"/>
              <a:t>TS6 </a:t>
            </a:r>
          </a:p>
          <a:p>
            <a:pPr lvl="0">
              <a:buFont typeface="Wingdings" charset="2"/>
              <a:buChar char="§"/>
            </a:pPr>
            <a:r>
              <a:rPr lang="en-US" sz="2400" b="1" i="1" dirty="0"/>
              <a:t>Standardized tests</a:t>
            </a:r>
            <a:endParaRPr lang="en-GB" sz="2400" b="1" i="1" dirty="0"/>
          </a:p>
          <a:p>
            <a:pPr lvl="0">
              <a:buFont typeface="Wingdings" charset="2"/>
              <a:buChar char="§"/>
            </a:pPr>
            <a:r>
              <a:rPr lang="en-US" sz="2400" dirty="0"/>
              <a:t>The requirements for continuous assessment, national expectations, </a:t>
            </a:r>
            <a:r>
              <a:rPr lang="en-US" sz="2400" b="1" i="1" dirty="0"/>
              <a:t>mapping will be required</a:t>
            </a:r>
            <a:endParaRPr lang="en-GB" sz="2400" b="1" i="1" dirty="0"/>
          </a:p>
          <a:p>
            <a:pPr lvl="0">
              <a:buFont typeface="Wingdings" charset="2"/>
              <a:buChar char="§"/>
            </a:pPr>
            <a:r>
              <a:rPr lang="en-US" sz="2400" b="1" i="1" dirty="0"/>
              <a:t>Adolescent</a:t>
            </a:r>
            <a:r>
              <a:rPr lang="en-US" sz="2400" dirty="0"/>
              <a:t> as well as </a:t>
            </a:r>
            <a:r>
              <a:rPr lang="en-US" sz="2400" b="1" i="1" dirty="0"/>
              <a:t>child development</a:t>
            </a:r>
            <a:endParaRPr lang="en-GB" sz="2400" b="1" i="1" dirty="0"/>
          </a:p>
          <a:p>
            <a:pPr marL="0" lvl="0" indent="0">
              <a:buNone/>
            </a:pPr>
            <a:r>
              <a:rPr lang="en-US" sz="2400" b="1" dirty="0"/>
              <a:t>TS7</a:t>
            </a:r>
          </a:p>
          <a:p>
            <a:pPr lvl="0">
              <a:buFont typeface="Wingdings" charset="2"/>
              <a:buChar char="§"/>
            </a:pPr>
            <a:r>
              <a:rPr lang="en-US" sz="2400" b="1" i="1" dirty="0" err="1"/>
              <a:t>Behaviour</a:t>
            </a:r>
            <a:r>
              <a:rPr lang="en-US" sz="2400" b="1" i="1" dirty="0"/>
              <a:t> for learning</a:t>
            </a:r>
            <a:r>
              <a:rPr lang="en-US" sz="2400" dirty="0"/>
              <a:t>, not just </a:t>
            </a:r>
            <a:r>
              <a:rPr lang="en-US" sz="2400" dirty="0" err="1"/>
              <a:t>behaviour</a:t>
            </a:r>
            <a:r>
              <a:rPr lang="en-US" sz="2400" dirty="0"/>
              <a:t> management, variety of contexts: this does not reflect the </a:t>
            </a:r>
            <a:r>
              <a:rPr lang="en-US" sz="2400" dirty="0" err="1"/>
              <a:t>behavour</a:t>
            </a:r>
            <a:r>
              <a:rPr lang="en-US" sz="2400" dirty="0"/>
              <a:t> paper </a:t>
            </a:r>
            <a:endParaRPr lang="en-GB" sz="2400" dirty="0"/>
          </a:p>
          <a:p>
            <a:pPr marL="0" lvl="0" indent="0">
              <a:buNone/>
            </a:pPr>
            <a:r>
              <a:rPr lang="en-US" sz="2400" b="1" dirty="0"/>
              <a:t>Part 2</a:t>
            </a:r>
          </a:p>
          <a:p>
            <a:pPr lvl="0">
              <a:buFont typeface="Wingdings" charset="2"/>
              <a:buChar char="§"/>
            </a:pPr>
            <a:r>
              <a:rPr lang="en-US" sz="2400" dirty="0"/>
              <a:t>Evidencing part 2 of the standards, including the meeting of </a:t>
            </a:r>
            <a:r>
              <a:rPr lang="en-US" sz="2400" b="1" i="1" dirty="0"/>
              <a:t>legal obligations, safeguarding issues, responding to ethical issues</a:t>
            </a:r>
            <a:endParaRPr lang="en-GB" sz="2400" b="1" i="1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47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University of Warwick distinctiveness: </a:t>
            </a:r>
            <a:r>
              <a:rPr lang="en-US" sz="3600"/>
              <a:t>education strategy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Excellence</a:t>
            </a:r>
          </a:p>
          <a:p>
            <a:r>
              <a:rPr lang="en-US" sz="4000" dirty="0"/>
              <a:t>Disciplinary excellence</a:t>
            </a:r>
          </a:p>
          <a:p>
            <a:r>
              <a:rPr lang="en-US" sz="4000" dirty="0"/>
              <a:t>Inter-</a:t>
            </a:r>
            <a:r>
              <a:rPr lang="en-US" sz="4000" dirty="0" err="1"/>
              <a:t>disciplinarity</a:t>
            </a:r>
            <a:endParaRPr lang="en-US" sz="4000" dirty="0"/>
          </a:p>
          <a:p>
            <a:r>
              <a:rPr lang="en-US" sz="4000" dirty="0"/>
              <a:t>Internationalization</a:t>
            </a:r>
          </a:p>
          <a:p>
            <a:r>
              <a:rPr lang="en-US" sz="4000" dirty="0"/>
              <a:t>Undergraduate (student) research</a:t>
            </a:r>
          </a:p>
        </p:txBody>
      </p:sp>
    </p:spTree>
    <p:extLst>
      <p:ext uri="{BB962C8B-B14F-4D97-AF65-F5344CB8AC3E}">
        <p14:creationId xmlns:p14="http://schemas.microsoft.com/office/powerpoint/2010/main" val="1746698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26032"/>
            <a:ext cx="7772400" cy="1066800"/>
          </a:xfrm>
        </p:spPr>
        <p:txBody>
          <a:bodyPr/>
          <a:lstStyle/>
          <a:p>
            <a:r>
              <a:rPr lang="en-US" dirty="0"/>
              <a:t>Radical thinking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908720"/>
            <a:ext cx="3810000" cy="41148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Existing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Teacher Standards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Pre-amble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TS1,2,3,4,5,6,7 and 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Part 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69904" y="908720"/>
            <a:ext cx="4495800" cy="41148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Potentially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Additional Warwick Standards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Part 3 (some possibilities)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/>
              <a:t>Creativity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/>
              <a:t>Leadership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International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Digital literacy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Evidence of impact on social mobility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63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60964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296DAD8-3344-9F41-834F-F504D940F9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88" y="5092855"/>
            <a:ext cx="9182207" cy="107255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29904F4-DB1E-B240-8E2D-136CF3C0A011}"/>
              </a:ext>
            </a:extLst>
          </p:cNvPr>
          <p:cNvSpPr txBox="1"/>
          <p:nvPr/>
        </p:nvSpPr>
        <p:spPr>
          <a:xfrm>
            <a:off x="89453" y="5552901"/>
            <a:ext cx="7653130" cy="32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90000"/>
              </a:lnSpc>
            </a:pPr>
            <a:r>
              <a:rPr lang="en-GB" sz="1600" spc="220" dirty="0">
                <a:solidFill>
                  <a:srgbClr val="3F4259"/>
                </a:solidFill>
              </a:rPr>
              <a:t>Social justice, creativity, inclusion and the international dimension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" y="1432910"/>
            <a:ext cx="4860031" cy="3436250"/>
          </a:xfrm>
          <a:prstGeom prst="rect">
            <a:avLst/>
          </a:prstGeom>
          <a:solidFill>
            <a:srgbClr val="7ECBB6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F4259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238149" y="1884283"/>
            <a:ext cx="4261843" cy="152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en-GB" sz="4400" b="1" dirty="0">
                <a:solidFill>
                  <a:schemeClr val="bg1"/>
                </a:solidFill>
                <a:cs typeface="Calibri"/>
              </a:rPr>
              <a:t>Warwick Teacher Characteristics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9904F4-DB1E-B240-8E2D-136CF3C0A011}"/>
              </a:ext>
            </a:extLst>
          </p:cNvPr>
          <p:cNvSpPr txBox="1"/>
          <p:nvPr/>
        </p:nvSpPr>
        <p:spPr>
          <a:xfrm>
            <a:off x="749533" y="3356609"/>
            <a:ext cx="3015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GB" sz="2800" b="1" dirty="0">
                <a:solidFill>
                  <a:srgbClr val="3F4259"/>
                </a:solidFill>
              </a:rPr>
              <a:t>Centre</a:t>
            </a:r>
            <a:r>
              <a:rPr lang="en-GB" sz="2800" dirty="0">
                <a:solidFill>
                  <a:srgbClr val="3F4259"/>
                </a:solidFill>
              </a:rPr>
              <a:t> for</a:t>
            </a:r>
          </a:p>
          <a:p>
            <a:pPr fontAlgn="t"/>
            <a:r>
              <a:rPr lang="en-GB" sz="2800" b="1" dirty="0">
                <a:solidFill>
                  <a:srgbClr val="3F4259"/>
                </a:solidFill>
              </a:rPr>
              <a:t>Teacher Education</a:t>
            </a:r>
          </a:p>
        </p:txBody>
      </p:sp>
    </p:spTree>
    <p:extLst>
      <p:ext uri="{BB962C8B-B14F-4D97-AF65-F5344CB8AC3E}">
        <p14:creationId xmlns:p14="http://schemas.microsoft.com/office/powerpoint/2010/main" val="3613769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23870"/>
            <a:ext cx="6743433" cy="52275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40300" y="823871"/>
            <a:ext cx="4203700" cy="52102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5444947" y="980923"/>
            <a:ext cx="31944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7ECBB6"/>
                </a:solidFill>
                <a:cs typeface="Calibri"/>
              </a:rPr>
              <a:t>Rationale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68805C-32FE-B945-97B1-03EF28EDE41C}"/>
              </a:ext>
            </a:extLst>
          </p:cNvPr>
          <p:cNvSpPr txBox="1"/>
          <p:nvPr/>
        </p:nvSpPr>
        <p:spPr>
          <a:xfrm>
            <a:off x="5367131" y="1622564"/>
            <a:ext cx="360790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1400" dirty="0"/>
              <a:t>In the last three years </a:t>
            </a:r>
            <a:r>
              <a:rPr lang="en-GB" sz="1400" b="1" dirty="0"/>
              <a:t>we have been challenged to articulate and evidence the distinctiveness of Warwick trainee teachers</a:t>
            </a:r>
            <a:r>
              <a:rPr lang="en-GB" sz="1400" dirty="0"/>
              <a:t>. </a:t>
            </a:r>
          </a:p>
          <a:p>
            <a:pPr fontAlgn="base"/>
            <a:endParaRPr lang="en-GB" sz="1400" dirty="0"/>
          </a:p>
          <a:p>
            <a:pPr fontAlgn="base"/>
            <a:r>
              <a:rPr lang="en-GB" sz="1400" dirty="0"/>
              <a:t>Whilst </a:t>
            </a:r>
            <a:r>
              <a:rPr lang="en-GB" sz="1400" b="1" dirty="0"/>
              <a:t>we are incredibly proud of the achievements of trainee teachers, and our partner school,</a:t>
            </a:r>
            <a:r>
              <a:rPr lang="en-GB" sz="1400" dirty="0"/>
              <a:t> we felt that we should challenge the current status quo to go beyond compliance with national and local statute to fully embrace </a:t>
            </a:r>
            <a:r>
              <a:rPr lang="en-GB" sz="1400" b="1" dirty="0"/>
              <a:t>the values and practices </a:t>
            </a:r>
            <a:r>
              <a:rPr lang="en-GB" sz="1400" dirty="0"/>
              <a:t>which we characterize the Warwick Teacher. </a:t>
            </a:r>
          </a:p>
          <a:p>
            <a:pPr fontAlgn="base"/>
            <a:endParaRPr lang="en-GB" sz="1400" dirty="0"/>
          </a:p>
          <a:p>
            <a:pPr fontAlgn="base"/>
            <a:r>
              <a:rPr lang="en-GB" sz="1400" b="1" dirty="0"/>
              <a:t>We aspire to excellence in our provision</a:t>
            </a:r>
            <a:r>
              <a:rPr lang="en-GB" sz="1400" dirty="0"/>
              <a:t>. Compliance in national and local statute are essential, but this can also be achieved with a clear commitment to knowing who we are, what we value and how we work. </a:t>
            </a:r>
          </a:p>
          <a:p>
            <a:pPr fontAlgn="base"/>
            <a:endParaRPr lang="en-GB" sz="1400" dirty="0"/>
          </a:p>
          <a:p>
            <a:pPr fontAlgn="base"/>
            <a:r>
              <a:rPr lang="en-GB" sz="1400" b="1" dirty="0"/>
              <a:t>We want to go beyond compliance.</a:t>
            </a:r>
            <a:r>
              <a:rPr lang="en-GB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0381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Looking back: 2017-18</a:t>
            </a:r>
          </a:p>
          <a:p>
            <a:r>
              <a:rPr lang="en-US" dirty="0"/>
              <a:t>Looking forward:</a:t>
            </a:r>
          </a:p>
          <a:p>
            <a:pPr lvl="1"/>
            <a:r>
              <a:rPr lang="en-US" dirty="0"/>
              <a:t>What makes Warwick distinctive?</a:t>
            </a:r>
          </a:p>
          <a:p>
            <a:pPr lvl="1"/>
            <a:r>
              <a:rPr lang="en-US" dirty="0"/>
              <a:t>Being distinctive in education: who and how?</a:t>
            </a:r>
          </a:p>
          <a:p>
            <a:pPr lvl="1"/>
            <a:r>
              <a:rPr lang="en-US" dirty="0"/>
              <a:t>Barriers and opportunities</a:t>
            </a:r>
          </a:p>
          <a:p>
            <a:pPr lvl="1"/>
            <a:r>
              <a:rPr lang="en-US" dirty="0"/>
              <a:t>What does distinctive look like?</a:t>
            </a:r>
          </a:p>
        </p:txBody>
      </p:sp>
    </p:spTree>
    <p:extLst>
      <p:ext uri="{BB962C8B-B14F-4D97-AF65-F5344CB8AC3E}">
        <p14:creationId xmlns:p14="http://schemas.microsoft.com/office/powerpoint/2010/main" val="1941165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EFB3A4-7542-B04B-8B8A-7839BB89F6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123" y="791840"/>
            <a:ext cx="6125877" cy="40839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0269" y="791840"/>
            <a:ext cx="3764894" cy="5157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18123" y="2013574"/>
            <a:ext cx="2529802" cy="21449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717" y="2105818"/>
            <a:ext cx="2347598" cy="19604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FB84E03-406C-A54B-B2F2-E10659AA1E21}"/>
              </a:ext>
            </a:extLst>
          </p:cNvPr>
          <p:cNvSpPr/>
          <p:nvPr/>
        </p:nvSpPr>
        <p:spPr>
          <a:xfrm>
            <a:off x="328911" y="1449236"/>
            <a:ext cx="3883049" cy="4387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</a:pPr>
            <a:r>
              <a:rPr lang="en-GB" sz="1600" b="1" dirty="0">
                <a:solidFill>
                  <a:srgbClr val="323439"/>
                </a:solidFill>
                <a:latin typeface="+mn-lt"/>
                <a:cs typeface="Calibri"/>
              </a:rPr>
              <a:t>Social justice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cs typeface="Calibri"/>
              </a:rPr>
              <a:t>Changing children’s lives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cs typeface="Calibri"/>
              </a:rPr>
              <a:t>Inspiring others</a:t>
            </a:r>
            <a:endParaRPr lang="en-GB" sz="1600" dirty="0">
              <a:solidFill>
                <a:srgbClr val="323439"/>
              </a:solidFill>
              <a:latin typeface="+mn-lt"/>
              <a:cs typeface="Calibri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</a:pPr>
            <a:r>
              <a:rPr lang="en-GB" sz="1600" b="1" dirty="0">
                <a:solidFill>
                  <a:srgbClr val="323439"/>
                </a:solidFill>
                <a:cs typeface="Calibri"/>
              </a:rPr>
              <a:t>Creativity</a:t>
            </a:r>
            <a:endParaRPr lang="en-GB" sz="1600" b="1" dirty="0">
              <a:solidFill>
                <a:srgbClr val="323439"/>
              </a:solidFill>
              <a:latin typeface="+mn-lt"/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latin typeface="+mn-lt"/>
                <a:cs typeface="Calibri"/>
              </a:rPr>
              <a:t>Experience fulfilment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latin typeface="+mn-lt"/>
                <a:cs typeface="Calibri"/>
              </a:rPr>
              <a:t>Fun and creativity</a:t>
            </a:r>
            <a:endParaRPr lang="en-GB" sz="1600" b="1" dirty="0">
              <a:solidFill>
                <a:srgbClr val="323439"/>
              </a:solidFill>
              <a:cs typeface="Calibri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</a:pPr>
            <a:r>
              <a:rPr lang="en-GB" sz="1600" b="1" dirty="0">
                <a:solidFill>
                  <a:srgbClr val="323439"/>
                </a:solidFill>
                <a:cs typeface="Calibri"/>
              </a:rPr>
              <a:t>Inclusion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cs typeface="Calibri"/>
              </a:rPr>
              <a:t>Make a difference to all children of</a:t>
            </a:r>
            <a:r>
              <a:rPr lang="en-GB" sz="1600" dirty="0">
                <a:solidFill>
                  <a:srgbClr val="323439"/>
                </a:solidFill>
                <a:latin typeface="+mn-lt"/>
                <a:cs typeface="Calibri"/>
              </a:rPr>
              <a:t> different abilities and backgrounds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</a:pPr>
            <a:r>
              <a:rPr lang="en-GB" sz="1600" b="1" dirty="0">
                <a:solidFill>
                  <a:srgbClr val="323439"/>
                </a:solidFill>
                <a:cs typeface="Calibri"/>
              </a:rPr>
              <a:t>The international dimension</a:t>
            </a:r>
            <a:endParaRPr lang="en-GB" sz="1600" b="1" dirty="0">
              <a:solidFill>
                <a:srgbClr val="323439"/>
              </a:solidFill>
              <a:latin typeface="+mn-lt"/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latin typeface="+mn-lt"/>
                <a:cs typeface="Calibri"/>
              </a:rPr>
              <a:t>Working in a diverse and rich community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7ECBB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23439"/>
                </a:solidFill>
                <a:latin typeface="+mn-lt"/>
                <a:cs typeface="Calibri"/>
              </a:rPr>
              <a:t>Opportunity to travel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367915" y="333392"/>
            <a:ext cx="3369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7BC4AA"/>
                </a:solidFill>
                <a:cs typeface="Calibri"/>
              </a:rPr>
              <a:t>What is distinctive about a Warwick teacher?</a:t>
            </a:r>
          </a:p>
        </p:txBody>
      </p:sp>
    </p:spTree>
    <p:extLst>
      <p:ext uri="{BB962C8B-B14F-4D97-AF65-F5344CB8AC3E}">
        <p14:creationId xmlns:p14="http://schemas.microsoft.com/office/powerpoint/2010/main" val="3673743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U011217-WEB-14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86300" y="1517159"/>
            <a:ext cx="4565650" cy="2825750"/>
          </a:xfrm>
          <a:prstGeom prst="rect">
            <a:avLst/>
          </a:prstGeom>
          <a:solidFill>
            <a:srgbClr val="7ECBB6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F4259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9904F4-DB1E-B240-8E2D-136CF3C0A011}"/>
              </a:ext>
            </a:extLst>
          </p:cNvPr>
          <p:cNvSpPr txBox="1"/>
          <p:nvPr/>
        </p:nvSpPr>
        <p:spPr>
          <a:xfrm>
            <a:off x="5027966" y="1957974"/>
            <a:ext cx="3930418" cy="1411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80000"/>
              </a:lnSpc>
            </a:pPr>
            <a:r>
              <a:rPr lang="en-GB" sz="3500" b="1" dirty="0">
                <a:solidFill>
                  <a:srgbClr val="3F4259"/>
                </a:solidFill>
              </a:rPr>
              <a:t>How do we develop the Warwick Teacher?</a:t>
            </a:r>
          </a:p>
        </p:txBody>
      </p:sp>
    </p:spTree>
    <p:extLst>
      <p:ext uri="{BB962C8B-B14F-4D97-AF65-F5344CB8AC3E}">
        <p14:creationId xmlns:p14="http://schemas.microsoft.com/office/powerpoint/2010/main" val="2386442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54" y="-17140"/>
            <a:ext cx="9167893" cy="687514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-21754" y="1268760"/>
            <a:ext cx="4305722" cy="5112568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B84E03-406C-A54B-B2F2-E10659AA1E21}"/>
              </a:ext>
            </a:extLst>
          </p:cNvPr>
          <p:cNvSpPr/>
          <p:nvPr/>
        </p:nvSpPr>
        <p:spPr>
          <a:xfrm>
            <a:off x="105841" y="2276872"/>
            <a:ext cx="45266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PGCE Curriculum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Course and module aims and 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Taught Programme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Assignments</a:t>
            </a:r>
          </a:p>
          <a:p>
            <a:endParaRPr lang="en-GB" sz="1600" dirty="0">
              <a:solidFill>
                <a:srgbClr val="3F4259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600" b="1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Placement assessment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Warwick Assessment Descriptors (Part 3: Warwick Teacher Characteristics</a:t>
            </a:r>
          </a:p>
          <a:p>
            <a:endParaRPr lang="en-GB" sz="1600" dirty="0">
              <a:solidFill>
                <a:srgbClr val="3F4259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600" b="1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Partnership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Placement expectations and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Mentor training and coaching development</a:t>
            </a:r>
          </a:p>
          <a:p>
            <a:endParaRPr lang="en-GB" sz="1600" dirty="0">
              <a:solidFill>
                <a:srgbClr val="3F4259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600" b="1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Research and scholarship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F4259"/>
                </a:solidFill>
                <a:latin typeface="Calibri" charset="0"/>
                <a:ea typeface="Calibri" charset="0"/>
                <a:cs typeface="Calibri" charset="0"/>
              </a:rPr>
              <a:t>Staff and School Research Groups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5724BA-21DC-1D4A-853D-C8F56C368E7C}"/>
              </a:ext>
            </a:extLst>
          </p:cNvPr>
          <p:cNvSpPr/>
          <p:nvPr/>
        </p:nvSpPr>
        <p:spPr>
          <a:xfrm>
            <a:off x="105841" y="1477807"/>
            <a:ext cx="4038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cs typeface="Calibri"/>
              </a:rPr>
              <a:t>Embedding the Warwick Teacher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559301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512" y="44624"/>
            <a:ext cx="9194512" cy="68133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71786" y="739322"/>
            <a:ext cx="4015014" cy="5007981"/>
          </a:xfrm>
          <a:prstGeom prst="rect">
            <a:avLst/>
          </a:prstGeom>
          <a:solidFill>
            <a:srgbClr val="7ECBB6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4ED35A-7C54-8943-8208-BCB76E284131}"/>
              </a:ext>
            </a:extLst>
          </p:cNvPr>
          <p:cNvSpPr/>
          <p:nvPr/>
        </p:nvSpPr>
        <p:spPr>
          <a:xfrm>
            <a:off x="5016204" y="2364708"/>
            <a:ext cx="33467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1"/>
              </a:buClr>
            </a:pPr>
            <a:r>
              <a:rPr lang="en-GB" sz="1600" dirty="0"/>
              <a:t>Trainees and staff will focus on the embedding of the Warwick Teacher Characteristics in all elements of the Warwick Teacher Education curriculum in University and school: including curriculum design, teaching and assessment of student outcomes. </a:t>
            </a:r>
          </a:p>
          <a:p>
            <a:pPr marL="342900" indent="-342900">
              <a:buClr>
                <a:schemeClr val="bg1"/>
              </a:buClr>
              <a:buFont typeface="Arial"/>
              <a:buChar char="•"/>
            </a:pPr>
            <a:endParaRPr lang="en-GB" sz="1600" dirty="0"/>
          </a:p>
          <a:p>
            <a:pPr>
              <a:buClr>
                <a:schemeClr val="bg1"/>
              </a:buClr>
            </a:pPr>
            <a:r>
              <a:rPr lang="en-GB" sz="1600" dirty="0"/>
              <a:t>They will also form an important starting point for staff and student scholarship, School Research networks and course evaluation. </a:t>
            </a:r>
            <a:endParaRPr lang="en-GB" dirty="0">
              <a:solidFill>
                <a:srgbClr val="32343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8951F6-C6E4-6F46-BBDE-40D08E823A7C}"/>
              </a:ext>
            </a:extLst>
          </p:cNvPr>
          <p:cNvSpPr/>
          <p:nvPr/>
        </p:nvSpPr>
        <p:spPr>
          <a:xfrm>
            <a:off x="4981738" y="1613832"/>
            <a:ext cx="3628863" cy="58477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cs typeface="Calibri"/>
              </a:rPr>
              <a:t>Impact</a:t>
            </a:r>
            <a:endParaRPr lang="en-GB" sz="3200" b="1" dirty="0">
              <a:solidFill>
                <a:srgbClr val="3F425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0430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all be supported and energized through being distinctive?</a:t>
            </a:r>
          </a:p>
          <a:p>
            <a:r>
              <a:rPr lang="en-US" dirty="0"/>
              <a:t>How could we be more distinctive?</a:t>
            </a:r>
          </a:p>
          <a:p>
            <a:r>
              <a:rPr lang="en-US" dirty="0"/>
              <a:t>How can we attract the best possible students by being distinctive?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Any further thoughts to</a:t>
            </a:r>
            <a:r>
              <a:rPr lang="mr-IN" dirty="0"/>
              <a:t>…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D.m.hewitt@warwick.ac.uk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92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CTE\CPE Admin\Logos\Centre for Teacher Education logos (used from August 2017 only)\keyline_centre_for_teacher_education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51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7"/>
          <p:cNvSpPr txBox="1"/>
          <p:nvPr/>
        </p:nvSpPr>
        <p:spPr>
          <a:xfrm>
            <a:off x="83842" y="1048346"/>
            <a:ext cx="4350544" cy="600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3150" dirty="0">
                <a:latin typeface="Franklin Gothic Demi" panose="020B0703020102020204" pitchFamily="34" charset="0"/>
                <a:ea typeface="PMingLiU"/>
                <a:cs typeface="Calibri Light" panose="020F0302020204030204" pitchFamily="34" charset="0"/>
              </a:rPr>
              <a:t>2017/18 data review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825" dirty="0">
                <a:ea typeface="PMingLiU"/>
              </a:rPr>
              <a:t> </a:t>
            </a:r>
            <a:endParaRPr lang="en-GB" sz="825" dirty="0">
              <a:ea typeface="PMingLiU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92796" y="1661572"/>
            <a:ext cx="1535906" cy="132159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95</a:t>
            </a:r>
            <a:r>
              <a:rPr lang="en-US" sz="36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%</a:t>
            </a:r>
            <a:endParaRPr lang="en-GB" sz="825" dirty="0">
              <a:ea typeface="PMingLiU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385109" y="1875885"/>
            <a:ext cx="1328738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of our trainees were awarded a final teaching grade of</a:t>
            </a:r>
            <a:endParaRPr lang="en-GB" sz="825" dirty="0">
              <a:ea typeface="PMingLiU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227626" y="2419947"/>
            <a:ext cx="1993106" cy="8786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Outstanding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9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or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Good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latin typeface="Franklin Gothic Demi" panose="020B0703020102020204" pitchFamily="34" charset="0"/>
                <a:ea typeface="PMingLiU"/>
              </a:rPr>
              <a:t> </a:t>
            </a:r>
            <a:endParaRPr lang="en-GB" sz="825" dirty="0">
              <a:ea typeface="PMingLiU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423" y="2339817"/>
            <a:ext cx="1057275" cy="99250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587" y="1599920"/>
            <a:ext cx="1586389" cy="1590675"/>
          </a:xfrm>
          <a:prstGeom prst="rect">
            <a:avLst/>
          </a:prstGeom>
        </p:spPr>
      </p:pic>
      <p:sp>
        <p:nvSpPr>
          <p:cNvPr id="11" name="Text Box 11"/>
          <p:cNvSpPr txBox="1"/>
          <p:nvPr/>
        </p:nvSpPr>
        <p:spPr>
          <a:xfrm>
            <a:off x="4627181" y="1447260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95</a:t>
            </a:r>
            <a:r>
              <a:rPr lang="en-US" sz="36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%</a:t>
            </a:r>
            <a:endParaRPr lang="en-GB" sz="825" dirty="0">
              <a:ea typeface="PMingLiU"/>
            </a:endParaRPr>
          </a:p>
        </p:txBody>
      </p:sp>
      <p:sp>
        <p:nvSpPr>
          <p:cNvPr id="12" name="Text Box 12"/>
          <p:cNvSpPr txBox="1"/>
          <p:nvPr/>
        </p:nvSpPr>
        <p:spPr>
          <a:xfrm>
            <a:off x="4671916" y="2450287"/>
            <a:ext cx="1378744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retention of trainees across all phases</a:t>
            </a:r>
            <a:r>
              <a:rPr lang="en-US" sz="1050" baseline="300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1</a:t>
            </a:r>
            <a:endParaRPr lang="en-GB" sz="825" baseline="30000" dirty="0">
              <a:ea typeface="PMingLiU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459" y="2410318"/>
            <a:ext cx="745331" cy="1292543"/>
          </a:xfrm>
          <a:prstGeom prst="rect">
            <a:avLst/>
          </a:prstGeom>
        </p:spPr>
      </p:pic>
      <p:sp>
        <p:nvSpPr>
          <p:cNvPr id="14" name="Text Box 16"/>
          <p:cNvSpPr txBox="1"/>
          <p:nvPr/>
        </p:nvSpPr>
        <p:spPr>
          <a:xfrm>
            <a:off x="7054562" y="2350516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95</a:t>
            </a:r>
            <a:r>
              <a:rPr lang="en-US" sz="36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%</a:t>
            </a:r>
            <a:endParaRPr lang="en-GB" sz="825" dirty="0">
              <a:ea typeface="PMingLiU"/>
            </a:endParaRPr>
          </a:p>
        </p:txBody>
      </p:sp>
      <p:sp>
        <p:nvSpPr>
          <p:cNvPr id="16" name="Text Box 17"/>
          <p:cNvSpPr txBox="1"/>
          <p:nvPr/>
        </p:nvSpPr>
        <p:spPr>
          <a:xfrm>
            <a:off x="7105394" y="3113820"/>
            <a:ext cx="1328738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of our trainees found employment in teaching</a:t>
            </a:r>
            <a:r>
              <a:rPr lang="en-US" sz="1050" baseline="300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2</a:t>
            </a: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…</a:t>
            </a:r>
            <a:endParaRPr lang="en-GB" sz="825" dirty="0">
              <a:ea typeface="PMingLiU"/>
            </a:endParaRPr>
          </a:p>
        </p:txBody>
      </p:sp>
      <p:sp>
        <p:nvSpPr>
          <p:cNvPr id="18" name="Text Box 18"/>
          <p:cNvSpPr txBox="1"/>
          <p:nvPr/>
        </p:nvSpPr>
        <p:spPr>
          <a:xfrm>
            <a:off x="7472916" y="3652548"/>
            <a:ext cx="1328738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…of which</a:t>
            </a:r>
            <a:endParaRPr lang="en-GB" sz="825" dirty="0">
              <a:ea typeface="PMingLiU"/>
            </a:endParaRPr>
          </a:p>
        </p:txBody>
      </p:sp>
      <p:sp>
        <p:nvSpPr>
          <p:cNvPr id="19" name="Text Box 19"/>
          <p:cNvSpPr txBox="1"/>
          <p:nvPr/>
        </p:nvSpPr>
        <p:spPr>
          <a:xfrm>
            <a:off x="7573433" y="3699495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72</a:t>
            </a:r>
            <a:r>
              <a:rPr lang="en-US" sz="36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%</a:t>
            </a:r>
            <a:endParaRPr lang="en-GB" sz="825" dirty="0">
              <a:ea typeface="PMingLiU"/>
            </a:endParaRPr>
          </a:p>
        </p:txBody>
      </p:sp>
      <p:sp>
        <p:nvSpPr>
          <p:cNvPr id="20" name="Text Box 20"/>
          <p:cNvSpPr txBox="1"/>
          <p:nvPr/>
        </p:nvSpPr>
        <p:spPr>
          <a:xfrm>
            <a:off x="7680960" y="4380079"/>
            <a:ext cx="1576678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are in local</a:t>
            </a:r>
            <a:r>
              <a:rPr lang="en-US" sz="1050" baseline="300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3</a:t>
            </a: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 schools</a:t>
            </a:r>
            <a:endParaRPr lang="en-GB" sz="1050" dirty="0">
              <a:ea typeface="PMingLiU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1490" y="4585093"/>
            <a:ext cx="886301" cy="907256"/>
          </a:xfrm>
          <a:prstGeom prst="rect">
            <a:avLst/>
          </a:prstGeom>
        </p:spPr>
      </p:pic>
      <p:sp>
        <p:nvSpPr>
          <p:cNvPr id="22" name="Text Box 14"/>
          <p:cNvSpPr txBox="1"/>
          <p:nvPr/>
        </p:nvSpPr>
        <p:spPr>
          <a:xfrm>
            <a:off x="2005546" y="3153425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86</a:t>
            </a:r>
            <a:r>
              <a:rPr lang="en-US" sz="36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%</a:t>
            </a:r>
            <a:endParaRPr lang="en-GB" sz="825" dirty="0">
              <a:ea typeface="PMingLiU"/>
            </a:endParaRPr>
          </a:p>
        </p:txBody>
      </p:sp>
      <p:sp>
        <p:nvSpPr>
          <p:cNvPr id="23" name="Text Box 15"/>
          <p:cNvSpPr txBox="1"/>
          <p:nvPr/>
        </p:nvSpPr>
        <p:spPr>
          <a:xfrm>
            <a:off x="3199399" y="3510393"/>
            <a:ext cx="2150269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of our trainees rated their overall provision Outstanding or Good</a:t>
            </a:r>
            <a:endParaRPr lang="en-GB" sz="825" dirty="0">
              <a:ea typeface="PMingLiU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271" y="3814222"/>
            <a:ext cx="2921794" cy="707708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72" t="5889" r="20672" b="7505"/>
          <a:stretch/>
        </p:blipFill>
        <p:spPr bwMode="auto">
          <a:xfrm>
            <a:off x="5409285" y="3804686"/>
            <a:ext cx="1850231" cy="1785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 Box 8"/>
          <p:cNvSpPr txBox="1"/>
          <p:nvPr/>
        </p:nvSpPr>
        <p:spPr>
          <a:xfrm>
            <a:off x="5942156" y="4410785"/>
            <a:ext cx="742950" cy="400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Masters outcomes</a:t>
            </a:r>
            <a:endParaRPr lang="en-GB" sz="825" dirty="0">
              <a:ea typeface="PMingLiU"/>
            </a:endParaRPr>
          </a:p>
        </p:txBody>
      </p:sp>
      <p:sp>
        <p:nvSpPr>
          <p:cNvPr id="27" name="Text Box 2"/>
          <p:cNvSpPr txBox="1"/>
          <p:nvPr/>
        </p:nvSpPr>
        <p:spPr>
          <a:xfrm>
            <a:off x="235942" y="3758030"/>
            <a:ext cx="507206" cy="3071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Over</a:t>
            </a:r>
            <a:endParaRPr lang="en-GB" sz="825" dirty="0">
              <a:ea typeface="PMingLiU"/>
            </a:endParaRPr>
          </a:p>
        </p:txBody>
      </p:sp>
      <p:sp>
        <p:nvSpPr>
          <p:cNvPr id="28" name="Text Box 4"/>
          <p:cNvSpPr txBox="1"/>
          <p:nvPr/>
        </p:nvSpPr>
        <p:spPr>
          <a:xfrm>
            <a:off x="158644" y="3844851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600</a:t>
            </a:r>
            <a:endParaRPr lang="en-GB" sz="825" dirty="0">
              <a:ea typeface="PMingLiU"/>
            </a:endParaRPr>
          </a:p>
        </p:txBody>
      </p:sp>
      <p:sp>
        <p:nvSpPr>
          <p:cNvPr id="29" name="Text Box 10"/>
          <p:cNvSpPr txBox="1"/>
          <p:nvPr/>
        </p:nvSpPr>
        <p:spPr>
          <a:xfrm>
            <a:off x="192795" y="4638943"/>
            <a:ext cx="2150269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schools providing placements </a:t>
            </a:r>
          </a:p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to over </a:t>
            </a:r>
            <a:endParaRPr lang="en-GB" sz="825" dirty="0">
              <a:ea typeface="PMingLiU"/>
            </a:endParaRPr>
          </a:p>
        </p:txBody>
      </p:sp>
      <p:sp>
        <p:nvSpPr>
          <p:cNvPr id="30" name="Text Box 13"/>
          <p:cNvSpPr txBox="1"/>
          <p:nvPr/>
        </p:nvSpPr>
        <p:spPr>
          <a:xfrm>
            <a:off x="793629" y="4717098"/>
            <a:ext cx="1535906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200</a:t>
            </a:r>
            <a:endParaRPr lang="en-GB" sz="825" dirty="0">
              <a:ea typeface="PMingLiU"/>
            </a:endParaRPr>
          </a:p>
        </p:txBody>
      </p:sp>
      <p:sp>
        <p:nvSpPr>
          <p:cNvPr id="31" name="Text Box 21"/>
          <p:cNvSpPr txBox="1"/>
          <p:nvPr/>
        </p:nvSpPr>
        <p:spPr>
          <a:xfrm>
            <a:off x="2013891" y="4938068"/>
            <a:ext cx="2150269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trainees…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        …that’s over  </a:t>
            </a:r>
            <a:endParaRPr lang="en-GB" sz="825" dirty="0">
              <a:ea typeface="PMingLiU"/>
            </a:endParaRPr>
          </a:p>
        </p:txBody>
      </p:sp>
      <p:sp>
        <p:nvSpPr>
          <p:cNvPr id="32" name="Text Box 22"/>
          <p:cNvSpPr txBox="1"/>
          <p:nvPr/>
        </p:nvSpPr>
        <p:spPr>
          <a:xfrm>
            <a:off x="2568407" y="5146423"/>
            <a:ext cx="1857375" cy="132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2000</a:t>
            </a:r>
            <a:endParaRPr lang="en-GB" sz="825" dirty="0">
              <a:ea typeface="PMingLiU"/>
            </a:endParaRPr>
          </a:p>
        </p:txBody>
      </p:sp>
      <p:sp>
        <p:nvSpPr>
          <p:cNvPr id="34" name="Text Box 23"/>
          <p:cNvSpPr txBox="1"/>
          <p:nvPr/>
        </p:nvSpPr>
        <p:spPr>
          <a:xfrm>
            <a:off x="4225261" y="5652125"/>
            <a:ext cx="2150269" cy="8929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050" dirty="0">
                <a:solidFill>
                  <a:srgbClr val="0D0D0D"/>
                </a:solidFill>
                <a:latin typeface="Franklin Gothic Demi" panose="020B0703020102020204" pitchFamily="34" charset="0"/>
                <a:ea typeface="PMingLiU"/>
              </a:rPr>
              <a:t>placements!  </a:t>
            </a:r>
            <a:endParaRPr lang="en-GB" sz="825" dirty="0">
              <a:ea typeface="PMingLiU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58925" y="5669912"/>
            <a:ext cx="260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latin typeface="+mj-lt"/>
              </a:rPr>
              <a:t>1 exc. trainees on temporary withdrawal or currently at Chair’s Action</a:t>
            </a:r>
          </a:p>
          <a:p>
            <a:r>
              <a:rPr lang="en-GB" sz="600" dirty="0">
                <a:latin typeface="+mj-lt"/>
              </a:rPr>
              <a:t>2 of those who responded that they wished to pursue a career in teaching</a:t>
            </a:r>
          </a:p>
          <a:p>
            <a:r>
              <a:rPr lang="en-GB" sz="600" dirty="0">
                <a:latin typeface="+mj-lt"/>
              </a:rPr>
              <a:t>3 local defined as CV, B and LE postcodes</a:t>
            </a:r>
          </a:p>
        </p:txBody>
      </p:sp>
    </p:spTree>
    <p:extLst>
      <p:ext uri="{BB962C8B-B14F-4D97-AF65-F5344CB8AC3E}">
        <p14:creationId xmlns:p14="http://schemas.microsoft.com/office/powerpoint/2010/main" val="400904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:\CTE\CPE Admin\Logos\Centre for Teacher Education logos (used from August 2017 only)\keyline_centre_for_teacher_education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51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7"/>
          <p:cNvSpPr txBox="1"/>
          <p:nvPr/>
        </p:nvSpPr>
        <p:spPr>
          <a:xfrm>
            <a:off x="83842" y="1048346"/>
            <a:ext cx="4350544" cy="600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3150" dirty="0">
                <a:latin typeface="Franklin Gothic Demi" panose="020B0703020102020204" pitchFamily="34" charset="0"/>
                <a:ea typeface="PMingLiU"/>
                <a:cs typeface="Calibri Light" panose="020F0302020204030204" pitchFamily="34" charset="0"/>
              </a:rPr>
              <a:t>Coventry employment</a:t>
            </a:r>
            <a:endParaRPr lang="en-GB" sz="825" dirty="0">
              <a:ea typeface="PMingLiU"/>
            </a:endParaRPr>
          </a:p>
          <a:p>
            <a:pPr>
              <a:spcAft>
                <a:spcPts val="0"/>
              </a:spcAft>
            </a:pPr>
            <a:r>
              <a:rPr lang="en-US" sz="825" dirty="0">
                <a:ea typeface="PMingLiU"/>
              </a:rPr>
              <a:t> </a:t>
            </a:r>
            <a:endParaRPr lang="en-GB" sz="825" dirty="0">
              <a:ea typeface="PMingLiU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73" y="1839517"/>
            <a:ext cx="4841389" cy="3806423"/>
          </a:xfrm>
          <a:prstGeom prst="rect">
            <a:avLst/>
          </a:prstGeom>
        </p:spPr>
      </p:pic>
      <p:sp>
        <p:nvSpPr>
          <p:cNvPr id="35" name="Text Box 11"/>
          <p:cNvSpPr txBox="1"/>
          <p:nvPr/>
        </p:nvSpPr>
        <p:spPr>
          <a:xfrm>
            <a:off x="5275574" y="2320116"/>
            <a:ext cx="3415383" cy="28452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5400" dirty="0">
                <a:latin typeface="Franklin Gothic Demi" panose="020B0703020102020204" pitchFamily="34" charset="0"/>
                <a:ea typeface="PMingLiU"/>
              </a:rPr>
              <a:t>28</a:t>
            </a:r>
          </a:p>
          <a:p>
            <a:pPr>
              <a:spcAft>
                <a:spcPts val="0"/>
              </a:spcAft>
            </a:pPr>
            <a:r>
              <a:rPr lang="en-US" sz="2700" dirty="0">
                <a:latin typeface="Franklin Gothic Demi" panose="020B0703020102020204" pitchFamily="34" charset="0"/>
                <a:ea typeface="PMingLiU"/>
              </a:rPr>
              <a:t>trainees employed within Coventry in 17/18 alone!</a:t>
            </a:r>
            <a:endParaRPr lang="en-GB" sz="2700" dirty="0">
              <a:ea typeface="PMingLiU"/>
            </a:endParaRPr>
          </a:p>
        </p:txBody>
      </p:sp>
    </p:spTree>
    <p:extLst>
      <p:ext uri="{BB962C8B-B14F-4D97-AF65-F5344CB8AC3E}">
        <p14:creationId xmlns:p14="http://schemas.microsoft.com/office/powerpoint/2010/main" val="77068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772400" cy="764704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Primary Partnership 18-19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8687475" cy="5904656"/>
          </a:xfrm>
        </p:spPr>
        <p:txBody>
          <a:bodyPr/>
          <a:lstStyle/>
          <a:p>
            <a:r>
              <a:rPr lang="en-GB" sz="2100" dirty="0"/>
              <a:t>Increased emphasis on professionalism – use of ethical dilemmas to support trainees to develop skills to respond to these at key points during the year (further developments in 19-20)</a:t>
            </a:r>
          </a:p>
          <a:p>
            <a:r>
              <a:rPr lang="en-GB" sz="2100" dirty="0"/>
              <a:t>Launch of new specialisms – PE and Creative Arts – both well received </a:t>
            </a:r>
          </a:p>
          <a:p>
            <a:r>
              <a:rPr lang="en-GB" sz="2100" dirty="0"/>
              <a:t>Consistently positive feedback from students re: mentoring and link tutoring (data from Sam?) A number of returning students have been expertly supported by university staff, moderation tutors and alliance leads to enable them to successfully complete the programme and gain their QTS</a:t>
            </a:r>
          </a:p>
          <a:p>
            <a:r>
              <a:rPr lang="en-GB" sz="2100" dirty="0"/>
              <a:t>Increased focus on managing workload – student/mentor participation in focus groups as part of Deborah’s research will inform future changes to the programme</a:t>
            </a:r>
          </a:p>
          <a:p>
            <a:r>
              <a:rPr lang="en-GB" sz="2100" dirty="0"/>
              <a:t>Initial work undertaken on Early Career Framework to begin preparation for official launch in 20/21 – mentor development sessions focused on good mentoring skills relevant for both ITE students and NQTs</a:t>
            </a:r>
          </a:p>
          <a:p>
            <a:r>
              <a:rPr lang="en-GB" sz="2100" dirty="0"/>
              <a:t>Staff research on character and social justice beginning to inform programme content – both are key aspects of new Ofsted framework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4867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0"/>
            <a:ext cx="7772400" cy="764704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Primary Partnership 19-20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120680"/>
          </a:xfrm>
        </p:spPr>
        <p:txBody>
          <a:bodyPr/>
          <a:lstStyle/>
          <a:p>
            <a:r>
              <a:rPr lang="en-GB" sz="2100" dirty="0"/>
              <a:t>Changes to programme – increased emphasis on wider curriculum and planning sequences of learning </a:t>
            </a:r>
          </a:p>
          <a:p>
            <a:r>
              <a:rPr lang="en-GB" sz="2100" dirty="0"/>
              <a:t>Further developments to be made to programmes to develop character and </a:t>
            </a:r>
            <a:r>
              <a:rPr lang="en-GB" sz="2100" dirty="0" err="1"/>
              <a:t>phronesis</a:t>
            </a:r>
            <a:r>
              <a:rPr lang="en-GB" sz="2100" dirty="0"/>
              <a:t> (professional wisdom) to encourage critical reflection and giving trainees the autonomy and skills needed to make their own informed professional judgements</a:t>
            </a:r>
          </a:p>
          <a:p>
            <a:r>
              <a:rPr lang="en-GB" sz="2100" dirty="0"/>
              <a:t>A number of SD alliances expanded to include primary provision plus new alliances joining the partnership</a:t>
            </a:r>
          </a:p>
          <a:p>
            <a:r>
              <a:rPr lang="en-GB" sz="2100" dirty="0"/>
              <a:t>Greater emphasis on cross-phase working to ensure greater parity between primary and secondary provision – revisions to paperwork; procedures etc. </a:t>
            </a:r>
          </a:p>
          <a:p>
            <a:r>
              <a:rPr lang="en-GB" sz="2100" dirty="0"/>
              <a:t>Significant changes to mentoring (linked to preparation for ECF) placement briefing to move online in mentor portal and mentor development to be led geographically – primary/secondary/core and SD based on instructional coaching model and driven by ITT  mentoring standards) all to attend to encourage good practice across the partnership </a:t>
            </a:r>
          </a:p>
          <a:p>
            <a:r>
              <a:rPr lang="en-GB" sz="2100" dirty="0"/>
              <a:t>Partnership visits to collaboratively work with SD alliances re: Warwick KPIs and to provide support as needed, particularly for new partners</a:t>
            </a: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666912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58201-FD5E-4D4C-B0D2-417B043F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 changes 2020-21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442C7-FC67-DA46-B262-A2FECFD78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Same module and credit structure</a:t>
            </a:r>
          </a:p>
          <a:p>
            <a:pPr lvl="1"/>
            <a:r>
              <a:rPr lang="en-GB" dirty="0"/>
              <a:t>Professional Studies</a:t>
            </a:r>
          </a:p>
          <a:p>
            <a:pPr lvl="1"/>
            <a:r>
              <a:rPr lang="en-GB" dirty="0"/>
              <a:t>Subject Studies</a:t>
            </a:r>
          </a:p>
          <a:p>
            <a:pPr lvl="1"/>
            <a:r>
              <a:rPr lang="en-GB" dirty="0"/>
              <a:t>Professional Practice</a:t>
            </a:r>
          </a:p>
          <a:p>
            <a:r>
              <a:rPr lang="en-GB" dirty="0"/>
              <a:t>Early Years 2-7 age phase</a:t>
            </a:r>
          </a:p>
          <a:p>
            <a:r>
              <a:rPr lang="en-GB" dirty="0"/>
              <a:t>Primary 5-11 age phase</a:t>
            </a:r>
          </a:p>
          <a:p>
            <a:r>
              <a:rPr lang="en-GB" dirty="0"/>
              <a:t>No specialism but focus on SEND/ inclusion for all students</a:t>
            </a:r>
          </a:p>
        </p:txBody>
      </p:sp>
    </p:spTree>
    <p:extLst>
      <p:ext uri="{BB962C8B-B14F-4D97-AF65-F5344CB8AC3E}">
        <p14:creationId xmlns:p14="http://schemas.microsoft.com/office/powerpoint/2010/main" val="1115748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CEFED-C1E3-9C42-AA01-AC0419813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Professional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A7561-461B-F14E-889F-9FD5B5E86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32 submissions for dissertation. </a:t>
            </a:r>
          </a:p>
          <a:p>
            <a:r>
              <a:rPr lang="en-GB" sz="2800" dirty="0"/>
              <a:t>range of dissertation themes ranging across student and teacher well-being, academisation, building pupil self-efficacy through engagement in sport, </a:t>
            </a:r>
            <a:r>
              <a:rPr lang="en-GB" sz="2800" dirty="0" err="1"/>
              <a:t>Oracy</a:t>
            </a:r>
            <a:r>
              <a:rPr lang="en-GB" sz="2800" dirty="0"/>
              <a:t>, GCSE reform, supporting students with English as a second language to name just a few of them.</a:t>
            </a:r>
          </a:p>
          <a:p>
            <a:r>
              <a:rPr lang="en-GB" sz="2800" dirty="0"/>
              <a:t>this year’s cohort are completing their research training in preparation for beginning their dissertations in the Autumn.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12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Being distinctive in Teacher Education</a:t>
            </a:r>
          </a:p>
        </p:txBody>
      </p:sp>
    </p:spTree>
    <p:extLst>
      <p:ext uri="{BB962C8B-B14F-4D97-AF65-F5344CB8AC3E}">
        <p14:creationId xmlns:p14="http://schemas.microsoft.com/office/powerpoint/2010/main" val="171178066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1421</TotalTime>
  <Words>1215</Words>
  <Application>Microsoft Macintosh PowerPoint</Application>
  <PresentationFormat>On-screen Show (4:3)</PresentationFormat>
  <Paragraphs>198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PMingLiU</vt:lpstr>
      <vt:lpstr>Arial</vt:lpstr>
      <vt:lpstr>Calibri</vt:lpstr>
      <vt:lpstr>Calibri Light</vt:lpstr>
      <vt:lpstr>Franklin Gothic Demi</vt:lpstr>
      <vt:lpstr>Mangal</vt:lpstr>
      <vt:lpstr>Times New Roman</vt:lpstr>
      <vt:lpstr>Wingdings</vt:lpstr>
      <vt:lpstr>Template_Warwick</vt:lpstr>
      <vt:lpstr>1_Custom Design</vt:lpstr>
      <vt:lpstr>Custom Design</vt:lpstr>
      <vt:lpstr>Primary Update Distinctiveness in Initial Teacher Education</vt:lpstr>
      <vt:lpstr>Overview</vt:lpstr>
      <vt:lpstr>PowerPoint Presentation</vt:lpstr>
      <vt:lpstr>PowerPoint Presentation</vt:lpstr>
      <vt:lpstr>Primary Partnership 18-19</vt:lpstr>
      <vt:lpstr>Primary Partnership 19-20</vt:lpstr>
      <vt:lpstr>Course changes 2020-21</vt:lpstr>
      <vt:lpstr>MA Professional Education</vt:lpstr>
      <vt:lpstr>Being distinctive in Teacher Education</vt:lpstr>
      <vt:lpstr>PowerPoint Presentation</vt:lpstr>
      <vt:lpstr>Barriers and opportunities</vt:lpstr>
      <vt:lpstr>What does distinctive look like?</vt:lpstr>
      <vt:lpstr>PowerPoint Presentation</vt:lpstr>
      <vt:lpstr>Framework of core ITT content (DfE 2016), currently under review </vt:lpstr>
      <vt:lpstr>PowerPoint Presentation</vt:lpstr>
      <vt:lpstr>University of Warwick distinctiveness: education strategy</vt:lpstr>
      <vt:lpstr>Radical thinking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</vt:vector>
  </TitlesOfParts>
  <Company>University of Warwick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Prof Des Hewitt</cp:lastModifiedBy>
  <cp:revision>99</cp:revision>
  <cp:lastPrinted>2001-12-07T16:14:49Z</cp:lastPrinted>
  <dcterms:created xsi:type="dcterms:W3CDTF">2015-05-13T11:12:00Z</dcterms:created>
  <dcterms:modified xsi:type="dcterms:W3CDTF">2019-06-18T05:40:32Z</dcterms:modified>
</cp:coreProperties>
</file>