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2" r:id="rId2"/>
    <p:sldMasterId id="2147483654" r:id="rId3"/>
    <p:sldMasterId id="2147483685" r:id="rId4"/>
    <p:sldMasterId id="2147483706" r:id="rId5"/>
    <p:sldMasterId id="2147483726" r:id="rId6"/>
  </p:sldMasterIdLst>
  <p:notesMasterIdLst>
    <p:notesMasterId r:id="rId36"/>
  </p:notesMasterIdLst>
  <p:handoutMasterIdLst>
    <p:handoutMasterId r:id="rId37"/>
  </p:handoutMasterIdLst>
  <p:sldIdLst>
    <p:sldId id="390" r:id="rId7"/>
    <p:sldId id="438" r:id="rId8"/>
    <p:sldId id="489" r:id="rId9"/>
    <p:sldId id="637" r:id="rId10"/>
    <p:sldId id="639" r:id="rId11"/>
    <p:sldId id="576" r:id="rId12"/>
    <p:sldId id="638" r:id="rId13"/>
    <p:sldId id="425" r:id="rId14"/>
    <p:sldId id="261" r:id="rId15"/>
    <p:sldId id="315" r:id="rId16"/>
    <p:sldId id="410" r:id="rId17"/>
    <p:sldId id="589" r:id="rId18"/>
    <p:sldId id="674" r:id="rId19"/>
    <p:sldId id="262" r:id="rId20"/>
    <p:sldId id="395" r:id="rId21"/>
    <p:sldId id="333" r:id="rId22"/>
    <p:sldId id="265" r:id="rId23"/>
    <p:sldId id="266" r:id="rId24"/>
    <p:sldId id="317" r:id="rId25"/>
    <p:sldId id="599" r:id="rId26"/>
    <p:sldId id="439" r:id="rId27"/>
    <p:sldId id="437" r:id="rId28"/>
    <p:sldId id="563" r:id="rId29"/>
    <p:sldId id="612" r:id="rId30"/>
    <p:sldId id="636" r:id="rId31"/>
    <p:sldId id="422" r:id="rId32"/>
    <p:sldId id="455" r:id="rId33"/>
    <p:sldId id="675" r:id="rId34"/>
    <p:sldId id="302" r:id="rId35"/>
  </p:sldIdLst>
  <p:sldSz cx="9144000" cy="6858000" type="screen4x3"/>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Haslam" initials="JH"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47930"/>
    <a:srgbClr val="DA5B2A"/>
    <a:srgbClr val="56C8E2"/>
    <a:srgbClr val="FFCC99"/>
    <a:srgbClr val="F8A27F"/>
    <a:srgbClr val="D65932"/>
    <a:srgbClr val="7747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A375B7-2524-488C-A23E-F6248E5E3F8E}" v="166" dt="2019-06-19T12:47:06.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357" autoAdjust="0"/>
    <p:restoredTop sz="80739" autoAdjust="0"/>
  </p:normalViewPr>
  <p:slideViewPr>
    <p:cSldViewPr snapToGrid="0">
      <p:cViewPr varScale="1">
        <p:scale>
          <a:sx n="92" d="100"/>
          <a:sy n="92" d="100"/>
        </p:scale>
        <p:origin x="1752"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6" d="100"/>
          <a:sy n="76" d="100"/>
        </p:scale>
        <p:origin x="2754"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ded0seh:Documents:Work:Toolkit:Jan13%20Toolkit%20Strands:New%20toolkit%20charts_July1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rgbClr val="00A2E4"/>
            </a:solidFill>
            <a:ln w="28575">
              <a:solidFill>
                <a:srgbClr val="29B7EA"/>
              </a:solidFill>
            </a:ln>
            <a:effectLst/>
          </c:spPr>
          <c:invertIfNegative val="0"/>
          <c:cat>
            <c:strRef>
              <c:f>Sheet1!$A$2</c:f>
              <c:strCache>
                <c:ptCount val="1"/>
                <c:pt idx="0">
                  <c:v>Category 1</c:v>
                </c:pt>
              </c:strCache>
            </c:strRef>
          </c:cat>
          <c:val>
            <c:numRef>
              <c:f>Sheet1!$B$2</c:f>
              <c:numCache>
                <c:formatCode>General</c:formatCode>
                <c:ptCount val="1"/>
                <c:pt idx="0">
                  <c:v>4.3</c:v>
                </c:pt>
              </c:numCache>
            </c:numRef>
          </c:val>
          <c:extLst>
            <c:ext xmlns:c16="http://schemas.microsoft.com/office/drawing/2014/chart" uri="{C3380CC4-5D6E-409C-BE32-E72D297353CC}">
              <c16:uniqueId val="{00000000-45AD-4506-A4FC-DB974475A4B7}"/>
            </c:ext>
          </c:extLst>
        </c:ser>
        <c:ser>
          <c:idx val="1"/>
          <c:order val="1"/>
          <c:tx>
            <c:strRef>
              <c:f>Sheet1!$C$1</c:f>
              <c:strCache>
                <c:ptCount val="1"/>
                <c:pt idx="0">
                  <c:v>Series 2</c:v>
                </c:pt>
              </c:strCache>
            </c:strRef>
          </c:tx>
          <c:spPr>
            <a:solidFill>
              <a:srgbClr val="F15D22"/>
            </a:solidFill>
            <a:ln w="28575">
              <a:solidFill>
                <a:srgbClr val="F08E74"/>
              </a:solidFill>
            </a:ln>
            <a:effectLst/>
          </c:spPr>
          <c:invertIfNegative val="0"/>
          <c:cat>
            <c:strRef>
              <c:f>Sheet1!$A$2</c:f>
              <c:strCache>
                <c:ptCount val="1"/>
                <c:pt idx="0">
                  <c:v>Category 1</c:v>
                </c:pt>
              </c:strCache>
            </c:strRef>
          </c:cat>
          <c:val>
            <c:numRef>
              <c:f>Sheet1!$C$2</c:f>
              <c:numCache>
                <c:formatCode>General</c:formatCode>
                <c:ptCount val="1"/>
                <c:pt idx="0">
                  <c:v>2.4</c:v>
                </c:pt>
              </c:numCache>
            </c:numRef>
          </c:val>
          <c:extLst>
            <c:ext xmlns:c16="http://schemas.microsoft.com/office/drawing/2014/chart" uri="{C3380CC4-5D6E-409C-BE32-E72D297353CC}">
              <c16:uniqueId val="{00000001-45AD-4506-A4FC-DB974475A4B7}"/>
            </c:ext>
          </c:extLst>
        </c:ser>
        <c:ser>
          <c:idx val="2"/>
          <c:order val="2"/>
          <c:tx>
            <c:strRef>
              <c:f>Sheet1!$D$1</c:f>
              <c:strCache>
                <c:ptCount val="1"/>
                <c:pt idx="0">
                  <c:v>Series 3</c:v>
                </c:pt>
              </c:strCache>
            </c:strRef>
          </c:tx>
          <c:spPr>
            <a:solidFill>
              <a:srgbClr val="0F8B76"/>
            </a:solidFill>
            <a:ln w="28575">
              <a:solidFill>
                <a:srgbClr val="6BA496"/>
              </a:solidFill>
            </a:ln>
            <a:effectLst/>
          </c:spPr>
          <c:invertIfNegative val="0"/>
          <c:cat>
            <c:strRef>
              <c:f>Sheet1!$A$2</c:f>
              <c:strCache>
                <c:ptCount val="1"/>
                <c:pt idx="0">
                  <c:v>Category 1</c:v>
                </c:pt>
              </c:strCache>
            </c:strRef>
          </c:cat>
          <c:val>
            <c:numRef>
              <c:f>Sheet1!$D$2</c:f>
              <c:numCache>
                <c:formatCode>General</c:formatCode>
                <c:ptCount val="1"/>
                <c:pt idx="0">
                  <c:v>2</c:v>
                </c:pt>
              </c:numCache>
            </c:numRef>
          </c:val>
          <c:extLst>
            <c:ext xmlns:c16="http://schemas.microsoft.com/office/drawing/2014/chart" uri="{C3380CC4-5D6E-409C-BE32-E72D297353CC}">
              <c16:uniqueId val="{00000002-45AD-4506-A4FC-DB974475A4B7}"/>
            </c:ext>
          </c:extLst>
        </c:ser>
        <c:ser>
          <c:idx val="3"/>
          <c:order val="3"/>
          <c:tx>
            <c:strRef>
              <c:f>Sheet1!$E$1</c:f>
              <c:strCache>
                <c:ptCount val="1"/>
                <c:pt idx="0">
                  <c:v>Series 4</c:v>
                </c:pt>
              </c:strCache>
            </c:strRef>
          </c:tx>
          <c:spPr>
            <a:solidFill>
              <a:schemeClr val="accent4"/>
            </a:solidFill>
            <a:ln>
              <a:noFill/>
            </a:ln>
            <a:effectLst/>
          </c:spPr>
          <c:invertIfNegative val="0"/>
          <c:dPt>
            <c:idx val="0"/>
            <c:invertIfNegative val="0"/>
            <c:bubble3D val="0"/>
            <c:spPr>
              <a:solidFill>
                <a:srgbClr val="FFCE00"/>
              </a:solidFill>
              <a:ln w="28575">
                <a:solidFill>
                  <a:srgbClr val="FFE692"/>
                </a:solidFill>
              </a:ln>
              <a:effectLst/>
            </c:spPr>
            <c:extLst>
              <c:ext xmlns:c16="http://schemas.microsoft.com/office/drawing/2014/chart" uri="{C3380CC4-5D6E-409C-BE32-E72D297353CC}">
                <c16:uniqueId val="{00000004-45AD-4506-A4FC-DB974475A4B7}"/>
              </c:ext>
            </c:extLst>
          </c:dPt>
          <c:cat>
            <c:strRef>
              <c:f>Sheet1!$A$2</c:f>
              <c:strCache>
                <c:ptCount val="1"/>
                <c:pt idx="0">
                  <c:v>Category 1</c:v>
                </c:pt>
              </c:strCache>
            </c:strRef>
          </c:cat>
          <c:val>
            <c:numRef>
              <c:f>Sheet1!$E$2</c:f>
              <c:numCache>
                <c:formatCode>General</c:formatCode>
                <c:ptCount val="1"/>
                <c:pt idx="0">
                  <c:v>2</c:v>
                </c:pt>
              </c:numCache>
            </c:numRef>
          </c:val>
          <c:extLst>
            <c:ext xmlns:c16="http://schemas.microsoft.com/office/drawing/2014/chart" uri="{C3380CC4-5D6E-409C-BE32-E72D297353CC}">
              <c16:uniqueId val="{00000003-45AD-4506-A4FC-DB974475A4B7}"/>
            </c:ext>
          </c:extLst>
        </c:ser>
        <c:dLbls>
          <c:showLegendKey val="0"/>
          <c:showVal val="0"/>
          <c:showCatName val="0"/>
          <c:showSerName val="0"/>
          <c:showPercent val="0"/>
          <c:showBubbleSize val="0"/>
        </c:dLbls>
        <c:gapWidth val="219"/>
        <c:overlap val="-27"/>
        <c:axId val="-1615439600"/>
        <c:axId val="-1615434416"/>
      </c:barChart>
      <c:catAx>
        <c:axId val="-161543960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rgbClr val="405866"/>
                </a:solidFill>
                <a:latin typeface="Arial" panose="020B0604020202020204" pitchFamily="34" charset="0"/>
                <a:ea typeface="+mn-ea"/>
                <a:cs typeface="Arial" panose="020B0604020202020204" pitchFamily="34" charset="0"/>
              </a:defRPr>
            </a:pPr>
            <a:endParaRPr lang="en-US"/>
          </a:p>
        </c:txPr>
        <c:crossAx val="-1615434416"/>
        <c:crosses val="autoZero"/>
        <c:auto val="1"/>
        <c:lblAlgn val="ctr"/>
        <c:lblOffset val="100"/>
        <c:noMultiLvlLbl val="0"/>
      </c:catAx>
      <c:valAx>
        <c:axId val="-1615434416"/>
        <c:scaling>
          <c:orientation val="minMax"/>
        </c:scaling>
        <c:delete val="0"/>
        <c:axPos val="l"/>
        <c:majorGridlines>
          <c:spPr>
            <a:ln w="9525" cap="flat" cmpd="sng" algn="ctr">
              <a:solidFill>
                <a:schemeClr val="bg1">
                  <a:lumMod val="85000"/>
                </a:schemeClr>
              </a:solidFill>
              <a:round/>
            </a:ln>
            <a:effectLst/>
          </c:spPr>
        </c:majorGridlines>
        <c:numFmt formatCode="General" sourceLinked="1"/>
        <c:majorTickMark val="in"/>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900" b="0" i="0" u="none" strike="noStrike" kern="1200" baseline="0">
                <a:solidFill>
                  <a:srgbClr val="405866"/>
                </a:solidFill>
                <a:latin typeface="Arial" panose="020B0604020202020204" pitchFamily="34" charset="0"/>
                <a:ea typeface="+mn-ea"/>
                <a:cs typeface="Arial" panose="020B0604020202020204" pitchFamily="34" charset="0"/>
              </a:defRPr>
            </a:pPr>
            <a:endParaRPr lang="en-US"/>
          </a:p>
        </c:txPr>
        <c:crossAx val="-16154396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405866"/>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Average Effects</a:t>
            </a:r>
          </a:p>
        </c:rich>
      </c:tx>
      <c:overlay val="0"/>
    </c:title>
    <c:autoTitleDeleted val="0"/>
    <c:plotArea>
      <c:layout>
        <c:manualLayout>
          <c:layoutTarget val="inner"/>
          <c:xMode val="edge"/>
          <c:yMode val="edge"/>
          <c:x val="4.1836734693877498E-2"/>
          <c:y val="9.5352323838080899E-2"/>
          <c:w val="0.928980475654829"/>
          <c:h val="0.88965517241379299"/>
        </c:manualLayout>
      </c:layout>
      <c:barChart>
        <c:barDir val="col"/>
        <c:grouping val="clustered"/>
        <c:varyColors val="0"/>
        <c:ser>
          <c:idx val="0"/>
          <c:order val="0"/>
          <c:tx>
            <c:strRef>
              <c:f>'[New toolkit charts_July13.xlsx]Ranked effects'!$B$1</c:f>
              <c:strCache>
                <c:ptCount val="1"/>
                <c:pt idx="0">
                  <c:v>IMPACT</c:v>
                </c:pt>
              </c:strCache>
            </c:strRef>
          </c:tx>
          <c:invertIfNegative val="0"/>
          <c:dPt>
            <c:idx val="0"/>
            <c:invertIfNegative val="0"/>
            <c:bubble3D val="0"/>
            <c:spPr>
              <a:solidFill>
                <a:srgbClr val="008000"/>
              </a:solidFill>
            </c:spPr>
            <c:extLst>
              <c:ext xmlns:c16="http://schemas.microsoft.com/office/drawing/2014/chart" uri="{C3380CC4-5D6E-409C-BE32-E72D297353CC}">
                <c16:uniqueId val="{00000001-B6EB-44D5-96A9-4B4EA9CFA93A}"/>
              </c:ext>
            </c:extLst>
          </c:dPt>
          <c:dPt>
            <c:idx val="1"/>
            <c:invertIfNegative val="0"/>
            <c:bubble3D val="0"/>
            <c:spPr>
              <a:solidFill>
                <a:srgbClr val="008000"/>
              </a:solidFill>
            </c:spPr>
            <c:extLst>
              <c:ext xmlns:c16="http://schemas.microsoft.com/office/drawing/2014/chart" uri="{C3380CC4-5D6E-409C-BE32-E72D297353CC}">
                <c16:uniqueId val="{00000003-B6EB-44D5-96A9-4B4EA9CFA93A}"/>
              </c:ext>
            </c:extLst>
          </c:dPt>
          <c:dPt>
            <c:idx val="2"/>
            <c:invertIfNegative val="0"/>
            <c:bubble3D val="0"/>
            <c:spPr>
              <a:solidFill>
                <a:srgbClr val="CCFFCC"/>
              </a:solidFill>
            </c:spPr>
            <c:extLst>
              <c:ext xmlns:c16="http://schemas.microsoft.com/office/drawing/2014/chart" uri="{C3380CC4-5D6E-409C-BE32-E72D297353CC}">
                <c16:uniqueId val="{00000005-B6EB-44D5-96A9-4B4EA9CFA93A}"/>
              </c:ext>
            </c:extLst>
          </c:dPt>
          <c:dPt>
            <c:idx val="3"/>
            <c:invertIfNegative val="0"/>
            <c:bubble3D val="0"/>
            <c:spPr>
              <a:solidFill>
                <a:srgbClr val="CCFFCC"/>
              </a:solidFill>
            </c:spPr>
            <c:extLst>
              <c:ext xmlns:c16="http://schemas.microsoft.com/office/drawing/2014/chart" uri="{C3380CC4-5D6E-409C-BE32-E72D297353CC}">
                <c16:uniqueId val="{00000007-B6EB-44D5-96A9-4B4EA9CFA93A}"/>
              </c:ext>
            </c:extLst>
          </c:dPt>
          <c:dPt>
            <c:idx val="4"/>
            <c:invertIfNegative val="0"/>
            <c:bubble3D val="0"/>
            <c:spPr>
              <a:solidFill>
                <a:srgbClr val="CCFFCC"/>
              </a:solidFill>
            </c:spPr>
            <c:extLst>
              <c:ext xmlns:c16="http://schemas.microsoft.com/office/drawing/2014/chart" uri="{C3380CC4-5D6E-409C-BE32-E72D297353CC}">
                <c16:uniqueId val="{00000009-B6EB-44D5-96A9-4B4EA9CFA93A}"/>
              </c:ext>
            </c:extLst>
          </c:dPt>
          <c:dPt>
            <c:idx val="5"/>
            <c:invertIfNegative val="0"/>
            <c:bubble3D val="0"/>
            <c:spPr>
              <a:solidFill>
                <a:srgbClr val="CCFFCC"/>
              </a:solidFill>
            </c:spPr>
            <c:extLst>
              <c:ext xmlns:c16="http://schemas.microsoft.com/office/drawing/2014/chart" uri="{C3380CC4-5D6E-409C-BE32-E72D297353CC}">
                <c16:uniqueId val="{0000000B-B6EB-44D5-96A9-4B4EA9CFA93A}"/>
              </c:ext>
            </c:extLst>
          </c:dPt>
          <c:dPt>
            <c:idx val="6"/>
            <c:invertIfNegative val="0"/>
            <c:bubble3D val="0"/>
            <c:spPr>
              <a:solidFill>
                <a:srgbClr val="CCFFCC"/>
              </a:solidFill>
            </c:spPr>
            <c:extLst>
              <c:ext xmlns:c16="http://schemas.microsoft.com/office/drawing/2014/chart" uri="{C3380CC4-5D6E-409C-BE32-E72D297353CC}">
                <c16:uniqueId val="{0000000D-B6EB-44D5-96A9-4B4EA9CFA93A}"/>
              </c:ext>
            </c:extLst>
          </c:dPt>
          <c:dPt>
            <c:idx val="7"/>
            <c:invertIfNegative val="0"/>
            <c:bubble3D val="0"/>
            <c:spPr>
              <a:solidFill>
                <a:srgbClr val="CCFFCC"/>
              </a:solidFill>
            </c:spPr>
            <c:extLst>
              <c:ext xmlns:c16="http://schemas.microsoft.com/office/drawing/2014/chart" uri="{C3380CC4-5D6E-409C-BE32-E72D297353CC}">
                <c16:uniqueId val="{0000000F-B6EB-44D5-96A9-4B4EA9CFA93A}"/>
              </c:ext>
            </c:extLst>
          </c:dPt>
          <c:dPt>
            <c:idx val="8"/>
            <c:invertIfNegative val="0"/>
            <c:bubble3D val="0"/>
            <c:spPr>
              <a:solidFill>
                <a:srgbClr val="CCFFCC"/>
              </a:solidFill>
            </c:spPr>
            <c:extLst>
              <c:ext xmlns:c16="http://schemas.microsoft.com/office/drawing/2014/chart" uri="{C3380CC4-5D6E-409C-BE32-E72D297353CC}">
                <c16:uniqueId val="{00000011-B6EB-44D5-96A9-4B4EA9CFA93A}"/>
              </c:ext>
            </c:extLst>
          </c:dPt>
          <c:dPt>
            <c:idx val="9"/>
            <c:invertIfNegative val="0"/>
            <c:bubble3D val="0"/>
            <c:spPr>
              <a:solidFill>
                <a:srgbClr val="CCFFCC"/>
              </a:solidFill>
            </c:spPr>
            <c:extLst>
              <c:ext xmlns:c16="http://schemas.microsoft.com/office/drawing/2014/chart" uri="{C3380CC4-5D6E-409C-BE32-E72D297353CC}">
                <c16:uniqueId val="{00000013-B6EB-44D5-96A9-4B4EA9CFA93A}"/>
              </c:ext>
            </c:extLst>
          </c:dPt>
          <c:dPt>
            <c:idx val="10"/>
            <c:invertIfNegative val="0"/>
            <c:bubble3D val="0"/>
            <c:spPr>
              <a:solidFill>
                <a:srgbClr val="CCFFCC"/>
              </a:solidFill>
            </c:spPr>
            <c:extLst>
              <c:ext xmlns:c16="http://schemas.microsoft.com/office/drawing/2014/chart" uri="{C3380CC4-5D6E-409C-BE32-E72D297353CC}">
                <c16:uniqueId val="{00000015-B6EB-44D5-96A9-4B4EA9CFA93A}"/>
              </c:ext>
            </c:extLst>
          </c:dPt>
          <c:dPt>
            <c:idx val="11"/>
            <c:invertIfNegative val="0"/>
            <c:bubble3D val="0"/>
            <c:spPr>
              <a:solidFill>
                <a:srgbClr val="CCFFCC"/>
              </a:solidFill>
            </c:spPr>
            <c:extLst>
              <c:ext xmlns:c16="http://schemas.microsoft.com/office/drawing/2014/chart" uri="{C3380CC4-5D6E-409C-BE32-E72D297353CC}">
                <c16:uniqueId val="{00000017-B6EB-44D5-96A9-4B4EA9CFA93A}"/>
              </c:ext>
            </c:extLst>
          </c:dPt>
          <c:dPt>
            <c:idx val="12"/>
            <c:invertIfNegative val="0"/>
            <c:bubble3D val="0"/>
            <c:spPr>
              <a:solidFill>
                <a:srgbClr val="CCFFCC"/>
              </a:solidFill>
            </c:spPr>
            <c:extLst>
              <c:ext xmlns:c16="http://schemas.microsoft.com/office/drawing/2014/chart" uri="{C3380CC4-5D6E-409C-BE32-E72D297353CC}">
                <c16:uniqueId val="{00000019-B6EB-44D5-96A9-4B4EA9CFA93A}"/>
              </c:ext>
            </c:extLst>
          </c:dPt>
          <c:dPt>
            <c:idx val="13"/>
            <c:invertIfNegative val="0"/>
            <c:bubble3D val="0"/>
            <c:spPr>
              <a:solidFill>
                <a:srgbClr val="CCFFCC"/>
              </a:solidFill>
            </c:spPr>
            <c:extLst>
              <c:ext xmlns:c16="http://schemas.microsoft.com/office/drawing/2014/chart" uri="{C3380CC4-5D6E-409C-BE32-E72D297353CC}">
                <c16:uniqueId val="{0000001B-B6EB-44D5-96A9-4B4EA9CFA93A}"/>
              </c:ext>
            </c:extLst>
          </c:dPt>
          <c:dPt>
            <c:idx val="14"/>
            <c:invertIfNegative val="0"/>
            <c:bubble3D val="0"/>
            <c:spPr>
              <a:solidFill>
                <a:srgbClr val="CCFFCC"/>
              </a:solidFill>
            </c:spPr>
            <c:extLst>
              <c:ext xmlns:c16="http://schemas.microsoft.com/office/drawing/2014/chart" uri="{C3380CC4-5D6E-409C-BE32-E72D297353CC}">
                <c16:uniqueId val="{0000001D-B6EB-44D5-96A9-4B4EA9CFA93A}"/>
              </c:ext>
            </c:extLst>
          </c:dPt>
          <c:dPt>
            <c:idx val="15"/>
            <c:invertIfNegative val="0"/>
            <c:bubble3D val="0"/>
            <c:spPr>
              <a:solidFill>
                <a:srgbClr val="CCFFCC"/>
              </a:solidFill>
            </c:spPr>
            <c:extLst>
              <c:ext xmlns:c16="http://schemas.microsoft.com/office/drawing/2014/chart" uri="{C3380CC4-5D6E-409C-BE32-E72D297353CC}">
                <c16:uniqueId val="{0000001F-B6EB-44D5-96A9-4B4EA9CFA93A}"/>
              </c:ext>
            </c:extLst>
          </c:dPt>
          <c:dPt>
            <c:idx val="16"/>
            <c:invertIfNegative val="0"/>
            <c:bubble3D val="0"/>
            <c:spPr>
              <a:solidFill>
                <a:srgbClr val="FF6600"/>
              </a:solidFill>
            </c:spPr>
            <c:extLst>
              <c:ext xmlns:c16="http://schemas.microsoft.com/office/drawing/2014/chart" uri="{C3380CC4-5D6E-409C-BE32-E72D297353CC}">
                <c16:uniqueId val="{00000021-B6EB-44D5-96A9-4B4EA9CFA93A}"/>
              </c:ext>
            </c:extLst>
          </c:dPt>
          <c:dPt>
            <c:idx val="17"/>
            <c:invertIfNegative val="0"/>
            <c:bubble3D val="0"/>
            <c:spPr>
              <a:solidFill>
                <a:srgbClr val="FF6600"/>
              </a:solidFill>
            </c:spPr>
            <c:extLst>
              <c:ext xmlns:c16="http://schemas.microsoft.com/office/drawing/2014/chart" uri="{C3380CC4-5D6E-409C-BE32-E72D297353CC}">
                <c16:uniqueId val="{00000023-B6EB-44D5-96A9-4B4EA9CFA93A}"/>
              </c:ext>
            </c:extLst>
          </c:dPt>
          <c:dPt>
            <c:idx val="18"/>
            <c:invertIfNegative val="0"/>
            <c:bubble3D val="0"/>
            <c:spPr>
              <a:solidFill>
                <a:srgbClr val="FF6600"/>
              </a:solidFill>
            </c:spPr>
            <c:extLst>
              <c:ext xmlns:c16="http://schemas.microsoft.com/office/drawing/2014/chart" uri="{C3380CC4-5D6E-409C-BE32-E72D297353CC}">
                <c16:uniqueId val="{00000025-B6EB-44D5-96A9-4B4EA9CFA93A}"/>
              </c:ext>
            </c:extLst>
          </c:dPt>
          <c:dPt>
            <c:idx val="19"/>
            <c:invertIfNegative val="0"/>
            <c:bubble3D val="0"/>
            <c:spPr>
              <a:solidFill>
                <a:srgbClr val="FF6600"/>
              </a:solidFill>
            </c:spPr>
            <c:extLst>
              <c:ext xmlns:c16="http://schemas.microsoft.com/office/drawing/2014/chart" uri="{C3380CC4-5D6E-409C-BE32-E72D297353CC}">
                <c16:uniqueId val="{00000027-B6EB-44D5-96A9-4B4EA9CFA93A}"/>
              </c:ext>
            </c:extLst>
          </c:dPt>
          <c:dPt>
            <c:idx val="20"/>
            <c:invertIfNegative val="0"/>
            <c:bubble3D val="0"/>
            <c:spPr>
              <a:solidFill>
                <a:srgbClr val="FF6600"/>
              </a:solidFill>
            </c:spPr>
            <c:extLst>
              <c:ext xmlns:c16="http://schemas.microsoft.com/office/drawing/2014/chart" uri="{C3380CC4-5D6E-409C-BE32-E72D297353CC}">
                <c16:uniqueId val="{00000029-B6EB-44D5-96A9-4B4EA9CFA93A}"/>
              </c:ext>
            </c:extLst>
          </c:dPt>
          <c:dPt>
            <c:idx val="21"/>
            <c:invertIfNegative val="0"/>
            <c:bubble3D val="0"/>
            <c:spPr>
              <a:solidFill>
                <a:srgbClr val="FF6600"/>
              </a:solidFill>
            </c:spPr>
            <c:extLst>
              <c:ext xmlns:c16="http://schemas.microsoft.com/office/drawing/2014/chart" uri="{C3380CC4-5D6E-409C-BE32-E72D297353CC}">
                <c16:uniqueId val="{0000002B-B6EB-44D5-96A9-4B4EA9CFA93A}"/>
              </c:ext>
            </c:extLst>
          </c:dPt>
          <c:dPt>
            <c:idx val="22"/>
            <c:invertIfNegative val="0"/>
            <c:bubble3D val="0"/>
            <c:spPr>
              <a:solidFill>
                <a:srgbClr val="FF6600"/>
              </a:solidFill>
            </c:spPr>
            <c:extLst>
              <c:ext xmlns:c16="http://schemas.microsoft.com/office/drawing/2014/chart" uri="{C3380CC4-5D6E-409C-BE32-E72D297353CC}">
                <c16:uniqueId val="{0000002D-B6EB-44D5-96A9-4B4EA9CFA93A}"/>
              </c:ext>
            </c:extLst>
          </c:dPt>
          <c:dPt>
            <c:idx val="23"/>
            <c:invertIfNegative val="0"/>
            <c:bubble3D val="0"/>
            <c:spPr>
              <a:solidFill>
                <a:srgbClr val="FF6600"/>
              </a:solidFill>
            </c:spPr>
            <c:extLst>
              <c:ext xmlns:c16="http://schemas.microsoft.com/office/drawing/2014/chart" uri="{C3380CC4-5D6E-409C-BE32-E72D297353CC}">
                <c16:uniqueId val="{0000002F-B6EB-44D5-96A9-4B4EA9CFA93A}"/>
              </c:ext>
            </c:extLst>
          </c:dPt>
          <c:dPt>
            <c:idx val="24"/>
            <c:invertIfNegative val="0"/>
            <c:bubble3D val="0"/>
            <c:spPr>
              <a:solidFill>
                <a:srgbClr val="FF6600"/>
              </a:solidFill>
            </c:spPr>
            <c:extLst>
              <c:ext xmlns:c16="http://schemas.microsoft.com/office/drawing/2014/chart" uri="{C3380CC4-5D6E-409C-BE32-E72D297353CC}">
                <c16:uniqueId val="{00000031-B6EB-44D5-96A9-4B4EA9CFA93A}"/>
              </c:ext>
            </c:extLst>
          </c:dPt>
          <c:dPt>
            <c:idx val="25"/>
            <c:invertIfNegative val="0"/>
            <c:bubble3D val="0"/>
            <c:spPr>
              <a:solidFill>
                <a:srgbClr val="FF6600"/>
              </a:solidFill>
            </c:spPr>
            <c:extLst>
              <c:ext xmlns:c16="http://schemas.microsoft.com/office/drawing/2014/chart" uri="{C3380CC4-5D6E-409C-BE32-E72D297353CC}">
                <c16:uniqueId val="{00000033-B6EB-44D5-96A9-4B4EA9CFA93A}"/>
              </c:ext>
            </c:extLst>
          </c:dPt>
          <c:dPt>
            <c:idx val="26"/>
            <c:invertIfNegative val="0"/>
            <c:bubble3D val="0"/>
            <c:spPr>
              <a:solidFill>
                <a:srgbClr val="FF6600"/>
              </a:solidFill>
            </c:spPr>
            <c:extLst>
              <c:ext xmlns:c16="http://schemas.microsoft.com/office/drawing/2014/chart" uri="{C3380CC4-5D6E-409C-BE32-E72D297353CC}">
                <c16:uniqueId val="{00000035-B6EB-44D5-96A9-4B4EA9CFA93A}"/>
              </c:ext>
            </c:extLst>
          </c:dPt>
          <c:dPt>
            <c:idx val="27"/>
            <c:invertIfNegative val="0"/>
            <c:bubble3D val="0"/>
            <c:spPr>
              <a:solidFill>
                <a:srgbClr val="FF0000"/>
              </a:solidFill>
            </c:spPr>
            <c:extLst>
              <c:ext xmlns:c16="http://schemas.microsoft.com/office/drawing/2014/chart" uri="{C3380CC4-5D6E-409C-BE32-E72D297353CC}">
                <c16:uniqueId val="{00000037-B6EB-44D5-96A9-4B4EA9CFA93A}"/>
              </c:ext>
            </c:extLst>
          </c:dPt>
          <c:dPt>
            <c:idx val="28"/>
            <c:invertIfNegative val="0"/>
            <c:bubble3D val="0"/>
            <c:spPr>
              <a:solidFill>
                <a:srgbClr val="FF0000"/>
              </a:solidFill>
            </c:spPr>
            <c:extLst>
              <c:ext xmlns:c16="http://schemas.microsoft.com/office/drawing/2014/chart" uri="{C3380CC4-5D6E-409C-BE32-E72D297353CC}">
                <c16:uniqueId val="{00000039-B6EB-44D5-96A9-4B4EA9CFA93A}"/>
              </c:ext>
            </c:extLst>
          </c:dPt>
          <c:dPt>
            <c:idx val="29"/>
            <c:invertIfNegative val="0"/>
            <c:bubble3D val="0"/>
            <c:spPr>
              <a:solidFill>
                <a:srgbClr val="FF0000"/>
              </a:solidFill>
            </c:spPr>
            <c:extLst>
              <c:ext xmlns:c16="http://schemas.microsoft.com/office/drawing/2014/chart" uri="{C3380CC4-5D6E-409C-BE32-E72D297353CC}">
                <c16:uniqueId val="{0000003B-B6EB-44D5-96A9-4B4EA9CFA93A}"/>
              </c:ext>
            </c:extLst>
          </c:dPt>
          <c:dPt>
            <c:idx val="30"/>
            <c:invertIfNegative val="0"/>
            <c:bubble3D val="0"/>
            <c:spPr>
              <a:solidFill>
                <a:srgbClr val="FF0000"/>
              </a:solidFill>
            </c:spPr>
            <c:extLst>
              <c:ext xmlns:c16="http://schemas.microsoft.com/office/drawing/2014/chart" uri="{C3380CC4-5D6E-409C-BE32-E72D297353CC}">
                <c16:uniqueId val="{0000003D-B6EB-44D5-96A9-4B4EA9CFA93A}"/>
              </c:ext>
            </c:extLst>
          </c:dPt>
          <c:dPt>
            <c:idx val="31"/>
            <c:invertIfNegative val="0"/>
            <c:bubble3D val="0"/>
            <c:spPr>
              <a:solidFill>
                <a:srgbClr val="FF0000"/>
              </a:solidFill>
            </c:spPr>
            <c:extLst>
              <c:ext xmlns:c16="http://schemas.microsoft.com/office/drawing/2014/chart" uri="{C3380CC4-5D6E-409C-BE32-E72D297353CC}">
                <c16:uniqueId val="{0000003F-B6EB-44D5-96A9-4B4EA9CFA93A}"/>
              </c:ext>
            </c:extLst>
          </c:dPt>
          <c:dPt>
            <c:idx val="32"/>
            <c:invertIfNegative val="0"/>
            <c:bubble3D val="0"/>
            <c:spPr>
              <a:solidFill>
                <a:srgbClr val="FF0000"/>
              </a:solidFill>
            </c:spPr>
            <c:extLst>
              <c:ext xmlns:c16="http://schemas.microsoft.com/office/drawing/2014/chart" uri="{C3380CC4-5D6E-409C-BE32-E72D297353CC}">
                <c16:uniqueId val="{00000041-B6EB-44D5-96A9-4B4EA9CFA93A}"/>
              </c:ext>
            </c:extLst>
          </c:dPt>
          <c:dPt>
            <c:idx val="33"/>
            <c:invertIfNegative val="0"/>
            <c:bubble3D val="0"/>
            <c:spPr>
              <a:solidFill>
                <a:srgbClr val="FF0000"/>
              </a:solidFill>
            </c:spPr>
            <c:extLst>
              <c:ext xmlns:c16="http://schemas.microsoft.com/office/drawing/2014/chart" uri="{C3380CC4-5D6E-409C-BE32-E72D297353CC}">
                <c16:uniqueId val="{00000043-B6EB-44D5-96A9-4B4EA9CFA93A}"/>
              </c:ext>
            </c:extLst>
          </c:dPt>
          <c:cat>
            <c:strRef>
              <c:f>'[New toolkit charts_July13.xlsx]Ranked effects'!$A$2:$A$35</c:f>
              <c:strCache>
                <c:ptCount val="34"/>
                <c:pt idx="0">
                  <c:v>Feedback</c:v>
                </c:pt>
                <c:pt idx="1">
                  <c:v>Meta-cognition and self-regulation</c:v>
                </c:pt>
                <c:pt idx="2">
                  <c:v>Peer tutoring</c:v>
                </c:pt>
                <c:pt idx="3">
                  <c:v>Early years intervention</c:v>
                </c:pt>
                <c:pt idx="4">
                  <c:v>Homework (Secondary)</c:v>
                </c:pt>
                <c:pt idx="5">
                  <c:v>One to one tuition</c:v>
                </c:pt>
                <c:pt idx="6">
                  <c:v>Collaborative learning</c:v>
                </c:pt>
                <c:pt idx="7">
                  <c:v>Oral language interventions</c:v>
                </c:pt>
                <c:pt idx="8">
                  <c:v>Mastery learning</c:v>
                </c:pt>
                <c:pt idx="9">
                  <c:v>Phonics</c:v>
                </c:pt>
                <c:pt idx="10">
                  <c:v>Small group tuition</c:v>
                </c:pt>
                <c:pt idx="11">
                  <c:v>Behaviour interventions</c:v>
                </c:pt>
                <c:pt idx="12">
                  <c:v>Digital technology</c:v>
                </c:pt>
                <c:pt idx="13">
                  <c:v>Social and emotional aspects of learning</c:v>
                </c:pt>
                <c:pt idx="14">
                  <c:v>Parental involvement</c:v>
                </c:pt>
                <c:pt idx="15">
                  <c:v>Outdoor adventure learning</c:v>
                </c:pt>
                <c:pt idx="16">
                  <c:v>Reducing class size</c:v>
                </c:pt>
                <c:pt idx="17">
                  <c:v>Summer schools</c:v>
                </c:pt>
                <c:pt idx="18">
                  <c:v>Sports participation</c:v>
                </c:pt>
                <c:pt idx="19">
                  <c:v>Arts participation</c:v>
                </c:pt>
                <c:pt idx="20">
                  <c:v>Learning styles</c:v>
                </c:pt>
                <c:pt idx="21">
                  <c:v>Extended school time</c:v>
                </c:pt>
                <c:pt idx="22">
                  <c:v>After school programmes</c:v>
                </c:pt>
                <c:pt idx="23">
                  <c:v>Individualised instruction</c:v>
                </c:pt>
                <c:pt idx="24">
                  <c:v>Teaching assistants</c:v>
                </c:pt>
                <c:pt idx="25">
                  <c:v>Homework (Primary)</c:v>
                </c:pt>
                <c:pt idx="26">
                  <c:v>Mentoring</c:v>
                </c:pt>
                <c:pt idx="27">
                  <c:v>Aspiration interventions</c:v>
                </c:pt>
                <c:pt idx="28">
                  <c:v>Block scheduling</c:v>
                </c:pt>
                <c:pt idx="29">
                  <c:v>Performance pay</c:v>
                </c:pt>
                <c:pt idx="30">
                  <c:v>Physical environment</c:v>
                </c:pt>
                <c:pt idx="31">
                  <c:v>School uniform</c:v>
                </c:pt>
                <c:pt idx="32">
                  <c:v>Ability grouping</c:v>
                </c:pt>
                <c:pt idx="33">
                  <c:v>Repeating a year </c:v>
                </c:pt>
              </c:strCache>
            </c:strRef>
          </c:cat>
          <c:val>
            <c:numRef>
              <c:f>'[New toolkit charts_July13.xlsx]Ranked effects'!$B$2:$B$35</c:f>
              <c:numCache>
                <c:formatCode>General</c:formatCode>
                <c:ptCount val="34"/>
                <c:pt idx="0">
                  <c:v>0.62</c:v>
                </c:pt>
                <c:pt idx="1">
                  <c:v>0.62</c:v>
                </c:pt>
                <c:pt idx="2">
                  <c:v>0.48</c:v>
                </c:pt>
                <c:pt idx="3">
                  <c:v>0.45</c:v>
                </c:pt>
                <c:pt idx="4">
                  <c:v>0.44</c:v>
                </c:pt>
                <c:pt idx="5">
                  <c:v>0.44</c:v>
                </c:pt>
                <c:pt idx="6">
                  <c:v>0.42</c:v>
                </c:pt>
                <c:pt idx="7">
                  <c:v>0.41</c:v>
                </c:pt>
                <c:pt idx="8">
                  <c:v>0.4</c:v>
                </c:pt>
                <c:pt idx="9">
                  <c:v>0.35</c:v>
                </c:pt>
                <c:pt idx="10">
                  <c:v>0.34</c:v>
                </c:pt>
                <c:pt idx="11">
                  <c:v>0.32</c:v>
                </c:pt>
                <c:pt idx="12">
                  <c:v>0.28000000000000003</c:v>
                </c:pt>
                <c:pt idx="13">
                  <c:v>0.27</c:v>
                </c:pt>
                <c:pt idx="14">
                  <c:v>0.26</c:v>
                </c:pt>
                <c:pt idx="15">
                  <c:v>0.23</c:v>
                </c:pt>
                <c:pt idx="16">
                  <c:v>0.2</c:v>
                </c:pt>
                <c:pt idx="17">
                  <c:v>0.19</c:v>
                </c:pt>
                <c:pt idx="18">
                  <c:v>0.18</c:v>
                </c:pt>
                <c:pt idx="19">
                  <c:v>0.15</c:v>
                </c:pt>
                <c:pt idx="20">
                  <c:v>0.13</c:v>
                </c:pt>
                <c:pt idx="21">
                  <c:v>0.11</c:v>
                </c:pt>
                <c:pt idx="22">
                  <c:v>0.1</c:v>
                </c:pt>
                <c:pt idx="23">
                  <c:v>0.1</c:v>
                </c:pt>
                <c:pt idx="24">
                  <c:v>0.08</c:v>
                </c:pt>
                <c:pt idx="25">
                  <c:v>7.0000000000000007E-2</c:v>
                </c:pt>
                <c:pt idx="26">
                  <c:v>0.05</c:v>
                </c:pt>
                <c:pt idx="27">
                  <c:v>0.01</c:v>
                </c:pt>
                <c:pt idx="28">
                  <c:v>0.01</c:v>
                </c:pt>
                <c:pt idx="29">
                  <c:v>0.01</c:v>
                </c:pt>
                <c:pt idx="30">
                  <c:v>0.01</c:v>
                </c:pt>
                <c:pt idx="31">
                  <c:v>0.01</c:v>
                </c:pt>
                <c:pt idx="32">
                  <c:v>-7.0000000000000001E-3</c:v>
                </c:pt>
                <c:pt idx="33">
                  <c:v>-0.32</c:v>
                </c:pt>
              </c:numCache>
            </c:numRef>
          </c:val>
          <c:extLst>
            <c:ext xmlns:c16="http://schemas.microsoft.com/office/drawing/2014/chart" uri="{C3380CC4-5D6E-409C-BE32-E72D297353CC}">
              <c16:uniqueId val="{00000044-B6EB-44D5-96A9-4B4EA9CFA93A}"/>
            </c:ext>
          </c:extLst>
        </c:ser>
        <c:dLbls>
          <c:showLegendKey val="0"/>
          <c:showVal val="0"/>
          <c:showCatName val="0"/>
          <c:showSerName val="0"/>
          <c:showPercent val="0"/>
          <c:showBubbleSize val="0"/>
        </c:dLbls>
        <c:gapWidth val="50"/>
        <c:axId val="-1611429984"/>
        <c:axId val="-1601164048"/>
      </c:barChart>
      <c:catAx>
        <c:axId val="-1611429984"/>
        <c:scaling>
          <c:orientation val="minMax"/>
        </c:scaling>
        <c:delete val="0"/>
        <c:axPos val="b"/>
        <c:title>
          <c:tx>
            <c:rich>
              <a:bodyPr/>
              <a:lstStyle/>
              <a:p>
                <a:pPr>
                  <a:defRPr/>
                </a:pPr>
                <a:r>
                  <a:rPr lang="en-US"/>
                  <a:t>Approaches</a:t>
                </a:r>
              </a:p>
            </c:rich>
          </c:tx>
          <c:overlay val="0"/>
        </c:title>
        <c:numFmt formatCode="General" sourceLinked="0"/>
        <c:majorTickMark val="out"/>
        <c:minorTickMark val="none"/>
        <c:tickLblPos val="nextTo"/>
        <c:txPr>
          <a:bodyPr rot="-4500000" vert="horz"/>
          <a:lstStyle/>
          <a:p>
            <a:pPr>
              <a:defRPr/>
            </a:pPr>
            <a:endParaRPr lang="en-US"/>
          </a:p>
        </c:txPr>
        <c:crossAx val="-1601164048"/>
        <c:crossesAt val="0"/>
        <c:auto val="1"/>
        <c:lblAlgn val="ctr"/>
        <c:lblOffset val="100"/>
        <c:noMultiLvlLbl val="0"/>
      </c:catAx>
      <c:valAx>
        <c:axId val="-1601164048"/>
        <c:scaling>
          <c:orientation val="minMax"/>
        </c:scaling>
        <c:delete val="0"/>
        <c:axPos val="r"/>
        <c:majorGridlines/>
        <c:title>
          <c:tx>
            <c:rich>
              <a:bodyPr rot="-5400000" vert="horz"/>
              <a:lstStyle/>
              <a:p>
                <a:pPr>
                  <a:defRPr/>
                </a:pPr>
                <a:r>
                  <a:rPr lang="en-US"/>
                  <a:t>Effect</a:t>
                </a:r>
                <a:r>
                  <a:rPr lang="en-US" baseline="0"/>
                  <a:t> size</a:t>
                </a:r>
                <a:endParaRPr lang="en-US"/>
              </a:p>
            </c:rich>
          </c:tx>
          <c:overlay val="0"/>
        </c:title>
        <c:numFmt formatCode="General" sourceLinked="1"/>
        <c:majorTickMark val="out"/>
        <c:minorTickMark val="none"/>
        <c:tickLblPos val="nextTo"/>
        <c:crossAx val="-1611429984"/>
        <c:crosses val="max"/>
        <c:crossBetween val="between"/>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0F47D6-2CF1-4C70-94C4-99EF8569FB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702B56E-87F6-4A2C-B156-7A079F03B87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00F37D-8F02-444C-A1C8-2B75A313C212}" type="datetimeFigureOut">
              <a:rPr lang="en-GB" smtClean="0"/>
              <a:t>19/06/2019</a:t>
            </a:fld>
            <a:endParaRPr lang="en-GB"/>
          </a:p>
        </p:txBody>
      </p:sp>
      <p:sp>
        <p:nvSpPr>
          <p:cNvPr id="4" name="Footer Placeholder 3">
            <a:extLst>
              <a:ext uri="{FF2B5EF4-FFF2-40B4-BE49-F238E27FC236}">
                <a16:creationId xmlns:a16="http://schemas.microsoft.com/office/drawing/2014/main" id="{E8CDA9B4-2A89-43B5-88FC-23091EEA3F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E257502-77A0-48CB-B266-B63A10AB38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90E968-E7FE-4FF5-B2E4-83837D5FC4C9}" type="slidenum">
              <a:rPr lang="en-GB" smtClean="0"/>
              <a:t>‹#›</a:t>
            </a:fld>
            <a:endParaRPr lang="en-GB"/>
          </a:p>
        </p:txBody>
      </p:sp>
    </p:spTree>
    <p:extLst>
      <p:ext uri="{BB962C8B-B14F-4D97-AF65-F5344CB8AC3E}">
        <p14:creationId xmlns:p14="http://schemas.microsoft.com/office/powerpoint/2010/main" val="947859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A64296-B234-4BA8-9683-2649D5C0A0B0}" type="datetimeFigureOut">
              <a:rPr lang="en-GB" smtClean="0"/>
              <a:t>19/06/2019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19D7D7-070F-43D8-AEC7-E4E5B4995650}" type="slidenum">
              <a:rPr lang="en-GB" smtClean="0"/>
              <a:t>‹#›</a:t>
            </a:fld>
            <a:endParaRPr lang="en-GB"/>
          </a:p>
        </p:txBody>
      </p:sp>
    </p:spTree>
    <p:extLst>
      <p:ext uri="{BB962C8B-B14F-4D97-AF65-F5344CB8AC3E}">
        <p14:creationId xmlns:p14="http://schemas.microsoft.com/office/powerpoint/2010/main" val="2125511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19D7D7-070F-43D8-AEC7-E4E5B4995650}" type="slidenum">
              <a:rPr lang="en-GB" smtClean="0"/>
              <a:t>1</a:t>
            </a:fld>
            <a:endParaRPr lang="en-GB"/>
          </a:p>
        </p:txBody>
      </p:sp>
    </p:spTree>
    <p:extLst>
      <p:ext uri="{BB962C8B-B14F-4D97-AF65-F5344CB8AC3E}">
        <p14:creationId xmlns:p14="http://schemas.microsoft.com/office/powerpoint/2010/main" val="1026062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672844" y="5184669"/>
            <a:ext cx="5382752" cy="4244716"/>
          </a:xfrm>
          <a:prstGeom prst="rect">
            <a:avLst/>
          </a:prstGeom>
        </p:spPr>
        <p:txBody>
          <a:bodyPr wrap="square" lIns="91425" tIns="91425" rIns="91425" bIns="91425" anchor="t" anchorCtr="0">
            <a:noAutofit/>
          </a:bodyPr>
          <a:lstStyle/>
          <a:p>
            <a:pPr lvl="0">
              <a:spcBef>
                <a:spcPts val="0"/>
              </a:spcBef>
              <a:buNone/>
            </a:pPr>
            <a:endParaRPr lang="en-GB" dirty="0"/>
          </a:p>
          <a:p>
            <a:pPr lvl="0">
              <a:spcBef>
                <a:spcPts val="0"/>
              </a:spcBef>
              <a:buNone/>
            </a:pPr>
            <a:r>
              <a:rPr lang="en-GB" dirty="0"/>
              <a:t>Research </a:t>
            </a:r>
            <a:r>
              <a:rPr lang="en-GB" dirty="0" err="1"/>
              <a:t>sch</a:t>
            </a:r>
            <a:r>
              <a:rPr lang="en-GB" dirty="0"/>
              <a:t> remit is about supporting schools to make better use of the evidence, but what do we mean by ‘evidence’?</a:t>
            </a:r>
            <a:endParaRPr dirty="0"/>
          </a:p>
        </p:txBody>
      </p:sp>
      <p:sp>
        <p:nvSpPr>
          <p:cNvPr id="238" name="Shape 238"/>
          <p:cNvSpPr>
            <a:spLocks noGrp="1" noRot="1" noChangeAspect="1"/>
          </p:cNvSpPr>
          <p:nvPr>
            <p:ph type="sldImg" idx="2"/>
          </p:nvPr>
        </p:nvSpPr>
        <p:spPr>
          <a:xfrm>
            <a:off x="941388" y="1349375"/>
            <a:ext cx="4846637" cy="36337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517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751 retweets!</a:t>
            </a:r>
          </a:p>
          <a:p>
            <a:r>
              <a:rPr lang="en-GB" dirty="0"/>
              <a:t>3 middle school students 10mins of class time </a:t>
            </a:r>
          </a:p>
        </p:txBody>
      </p:sp>
      <p:sp>
        <p:nvSpPr>
          <p:cNvPr id="4" name="Slide Number Placeholder 3"/>
          <p:cNvSpPr>
            <a:spLocks noGrp="1"/>
          </p:cNvSpPr>
          <p:nvPr>
            <p:ph type="sldNum" sz="quarter" idx="10"/>
          </p:nvPr>
        </p:nvSpPr>
        <p:spPr/>
        <p:txBody>
          <a:bodyPr/>
          <a:lstStyle/>
          <a:p>
            <a:fld id="{DC386A1F-3792-4D86-A09A-E3C34022A9DD}" type="slidenum">
              <a:rPr lang="en-GB" smtClean="0"/>
              <a:t>12</a:t>
            </a:fld>
            <a:endParaRPr lang="en-GB"/>
          </a:p>
        </p:txBody>
      </p:sp>
    </p:spTree>
    <p:extLst>
      <p:ext uri="{BB962C8B-B14F-4D97-AF65-F5344CB8AC3E}">
        <p14:creationId xmlns:p14="http://schemas.microsoft.com/office/powerpoint/2010/main" val="3578000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full article https://www.sciencedirect.com/science/article/pii/S0049089X18300607#fig2</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DC386A1F-3792-4D86-A09A-E3C34022A9DD}" type="slidenum">
              <a:rPr lang="en-GB" smtClean="0"/>
              <a:t>13</a:t>
            </a:fld>
            <a:endParaRPr lang="en-GB"/>
          </a:p>
        </p:txBody>
      </p:sp>
    </p:spTree>
    <p:extLst>
      <p:ext uri="{BB962C8B-B14F-4D97-AF65-F5344CB8AC3E}">
        <p14:creationId xmlns:p14="http://schemas.microsoft.com/office/powerpoint/2010/main" val="324864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40bcfcfe92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40bcfcfe9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0000"/>
              </a:lnSpc>
              <a:spcBef>
                <a:spcPts val="1000"/>
              </a:spcBef>
              <a:spcAft>
                <a:spcPts val="0"/>
              </a:spcAft>
              <a:buClr>
                <a:schemeClr val="dk1"/>
              </a:buClr>
              <a:buSzPts val="1100"/>
              <a:buFont typeface="Arial"/>
              <a:buNone/>
            </a:pPr>
            <a:r>
              <a:rPr lang="en" sz="1500">
                <a:solidFill>
                  <a:srgbClr val="405866"/>
                </a:solidFill>
              </a:rPr>
              <a:t>There are lots of  organisations that have taken up the charge to help teachers to use evidence informed practice over the last few years….all will have slightly different approaches and agendas, but broadly want to help people use evidence. We are going to take one example - the EEF and look a bit more closely at their approach</a:t>
            </a:r>
            <a:endParaRPr/>
          </a:p>
        </p:txBody>
      </p:sp>
    </p:spTree>
    <p:extLst>
      <p:ext uri="{BB962C8B-B14F-4D97-AF65-F5344CB8AC3E}">
        <p14:creationId xmlns:p14="http://schemas.microsoft.com/office/powerpoint/2010/main" val="1989405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79768" y="4777426"/>
            <a:ext cx="5438140" cy="3911304"/>
          </a:xfrm>
          <a:prstGeom prst="rect">
            <a:avLst/>
          </a:prstGeom>
        </p:spPr>
        <p:txBody>
          <a:bodyPr wrap="square" lIns="91425" tIns="91425" rIns="91425" bIns="91425" anchor="t" anchorCtr="0">
            <a:noAutofit/>
          </a:bodyPr>
          <a:lstStyle/>
          <a:p>
            <a:pPr lvl="0">
              <a:spcBef>
                <a:spcPts val="0"/>
              </a:spcBef>
              <a:buNone/>
            </a:pPr>
            <a:endParaRPr/>
          </a:p>
        </p:txBody>
      </p:sp>
      <p:sp>
        <p:nvSpPr>
          <p:cNvPr id="376" name="Shape 376"/>
          <p:cNvSpPr>
            <a:spLocks noGrp="1" noRot="1" noChangeAspect="1"/>
          </p:cNvSpPr>
          <p:nvPr>
            <p:ph type="sldImg" idx="2"/>
          </p:nvPr>
        </p:nvSpPr>
        <p:spPr>
          <a:xfrm>
            <a:off x="1166813" y="1243013"/>
            <a:ext cx="4464050" cy="33480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8032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Shape 503"/>
          <p:cNvSpPr txBox="1">
            <a:spLocks noGrp="1"/>
          </p:cNvSpPr>
          <p:nvPr>
            <p:ph type="body" idx="1"/>
          </p:nvPr>
        </p:nvSpPr>
        <p:spPr>
          <a:xfrm>
            <a:off x="679768" y="4777426"/>
            <a:ext cx="5438140" cy="3911304"/>
          </a:xfrm>
          <a:prstGeom prst="rect">
            <a:avLst/>
          </a:prstGeom>
        </p:spPr>
        <p:txBody>
          <a:bodyPr wrap="square" lIns="91425" tIns="91425" rIns="91425" bIns="91425" anchor="t" anchorCtr="0">
            <a:noAutofit/>
          </a:bodyPr>
          <a:lstStyle/>
          <a:p>
            <a:pPr lvl="0">
              <a:spcBef>
                <a:spcPts val="0"/>
              </a:spcBef>
              <a:buNone/>
            </a:pPr>
            <a:endParaRPr/>
          </a:p>
        </p:txBody>
      </p:sp>
      <p:sp>
        <p:nvSpPr>
          <p:cNvPr id="504" name="Shape 504"/>
          <p:cNvSpPr>
            <a:spLocks noGrp="1" noRot="1" noChangeAspect="1"/>
          </p:cNvSpPr>
          <p:nvPr>
            <p:ph type="sldImg" idx="2"/>
          </p:nvPr>
        </p:nvSpPr>
        <p:spPr>
          <a:xfrm>
            <a:off x="1166813" y="1243013"/>
            <a:ext cx="4464050" cy="334803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679768" y="4777426"/>
            <a:ext cx="5438140" cy="3911304"/>
          </a:xfrm>
          <a:prstGeom prst="rect">
            <a:avLst/>
          </a:prstGeom>
        </p:spPr>
        <p:txBody>
          <a:bodyPr wrap="square" lIns="91425" tIns="91425" rIns="91425" bIns="91425" anchor="t" anchorCtr="0">
            <a:noAutofit/>
          </a:bodyPr>
          <a:lstStyle/>
          <a:p>
            <a:pPr lvl="0">
              <a:spcBef>
                <a:spcPts val="0"/>
              </a:spcBef>
              <a:buNone/>
            </a:pPr>
            <a:endParaRPr/>
          </a:p>
        </p:txBody>
      </p:sp>
      <p:sp>
        <p:nvSpPr>
          <p:cNvPr id="513" name="Shape 513"/>
          <p:cNvSpPr>
            <a:spLocks noGrp="1" noRot="1" noChangeAspect="1"/>
          </p:cNvSpPr>
          <p:nvPr>
            <p:ph type="sldImg" idx="2"/>
          </p:nvPr>
        </p:nvSpPr>
        <p:spPr>
          <a:xfrm>
            <a:off x="1166813" y="1243013"/>
            <a:ext cx="4464050" cy="334803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Meta-analyses and literature reviews aggregate the results</a:t>
            </a:r>
            <a:r>
              <a:rPr lang="en-GB" baseline="0"/>
              <a:t> of numerous studies in the same area (looking at the impact of the same behaviour or practice on the same outcome). No research carried out in the real world is perfect: they all have biases and use samples of individuals, so they will all give slightly different results. By looking at the outcomes of numerous studies, which have all been selected because they were carried out to a high enough standard, we can get a better overall picture of what is likely to be effective, or not.</a:t>
            </a:r>
            <a:endParaRPr lang="en-GB"/>
          </a:p>
        </p:txBody>
      </p:sp>
      <p:sp>
        <p:nvSpPr>
          <p:cNvPr id="4" name="Slide Number Placeholder 3"/>
          <p:cNvSpPr>
            <a:spLocks noGrp="1"/>
          </p:cNvSpPr>
          <p:nvPr>
            <p:ph type="sldNum" sz="quarter" idx="10"/>
          </p:nvPr>
        </p:nvSpPr>
        <p:spPr/>
        <p:txBody>
          <a:bodyPr/>
          <a:lstStyle/>
          <a:p>
            <a:fld id="{3419D7D7-070F-43D8-AEC7-E4E5B4995650}" type="slidenum">
              <a:rPr lang="en-GB" smtClean="0"/>
              <a:t>19</a:t>
            </a:fld>
            <a:endParaRPr lang="en-GB"/>
          </a:p>
        </p:txBody>
      </p:sp>
    </p:spTree>
    <p:extLst>
      <p:ext uri="{BB962C8B-B14F-4D97-AF65-F5344CB8AC3E}">
        <p14:creationId xmlns:p14="http://schemas.microsoft.com/office/powerpoint/2010/main" val="1303954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Exemplify the toolkit layout by discussing the key elements; strand, costs, security and progress/gain.</a:t>
            </a:r>
          </a:p>
          <a:p>
            <a:endParaRPr lang="en-GB" dirty="0"/>
          </a:p>
          <a:p>
            <a:r>
              <a:rPr lang="en-GB" dirty="0"/>
              <a:t>Just explain the four key elements of the toolkit not the feedback strand!    </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32476DC-4BA2-CB46-98EB-7C10DC734956}" type="slidenum">
              <a:rPr kumimoji="0" lang="en-GB"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546245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spcAft>
                <a:spcPts val="1000"/>
              </a:spcAft>
              <a:buFont typeface="+mj-lt"/>
              <a:buNone/>
            </a:pPr>
            <a:r>
              <a:rPr lang="en-US" sz="1200" b="0">
                <a:solidFill>
                  <a:schemeClr val="accent1"/>
                </a:solidFill>
                <a:latin typeface="Arial" panose="020B0604020202020204" pitchFamily="34" charset="0"/>
                <a:ea typeface="Calibri" panose="020F0502020204030204" pitchFamily="34" charset="0"/>
                <a:cs typeface="Arial" panose="020B0604020202020204" pitchFamily="34" charset="0"/>
              </a:rPr>
              <a:t>Communication – Regular communication and advice on new and existing evidence </a:t>
            </a:r>
          </a:p>
          <a:p>
            <a:pPr marL="0" indent="0">
              <a:lnSpc>
                <a:spcPct val="115000"/>
              </a:lnSpc>
              <a:spcAft>
                <a:spcPts val="1000"/>
              </a:spcAft>
              <a:buFont typeface="+mj-lt"/>
              <a:buNone/>
            </a:pPr>
            <a:r>
              <a:rPr lang="en-US" sz="1200" b="0">
                <a:solidFill>
                  <a:schemeClr val="accent1"/>
                </a:solidFill>
                <a:latin typeface="Arial" panose="020B0604020202020204" pitchFamily="34" charset="0"/>
                <a:ea typeface="Calibri" panose="020F0502020204030204" pitchFamily="34" charset="0"/>
                <a:cs typeface="Arial" panose="020B0604020202020204" pitchFamily="34" charset="0"/>
              </a:rPr>
              <a:t>Training – Deliver CPD on how to improve classroom practice based on the best available evidence.</a:t>
            </a:r>
          </a:p>
          <a:p>
            <a:pPr marL="0" indent="0">
              <a:lnSpc>
                <a:spcPct val="115000"/>
              </a:lnSpc>
              <a:spcAft>
                <a:spcPts val="1000"/>
              </a:spcAft>
              <a:buFont typeface="+mj-lt"/>
              <a:buNone/>
            </a:pPr>
            <a:r>
              <a:rPr lang="en-US" sz="1200" b="0">
                <a:solidFill>
                  <a:schemeClr val="accent1"/>
                </a:solidFill>
                <a:latin typeface="Arial" panose="020B0604020202020204" pitchFamily="34" charset="0"/>
                <a:ea typeface="Calibri" panose="020F0502020204030204" pitchFamily="34" charset="0"/>
                <a:cs typeface="Arial" panose="020B0604020202020204" pitchFamily="34" charset="0"/>
              </a:rPr>
              <a:t>Innovation - Support schools to develop and evaluate innovative ways of improving teaching and learning</a:t>
            </a:r>
            <a:endParaRPr lang="en-GB" sz="1200" b="0">
              <a:solidFill>
                <a:schemeClr val="accent1"/>
              </a:solidFill>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10"/>
          </p:nvPr>
        </p:nvSpPr>
        <p:spPr/>
        <p:txBody>
          <a:bodyPr/>
          <a:lstStyle/>
          <a:p>
            <a:fld id="{3419D7D7-070F-43D8-AEC7-E4E5B4995650}" type="slidenum">
              <a:rPr lang="en-GB" smtClean="0"/>
              <a:t>21</a:t>
            </a:fld>
            <a:endParaRPr lang="en-GB"/>
          </a:p>
        </p:txBody>
      </p:sp>
    </p:spTree>
    <p:extLst>
      <p:ext uri="{BB962C8B-B14F-4D97-AF65-F5344CB8AC3E}">
        <p14:creationId xmlns:p14="http://schemas.microsoft.com/office/powerpoint/2010/main" val="1402215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u="sng" dirty="0">
              <a:solidFill>
                <a:schemeClr val="tx1"/>
              </a:solidFill>
            </a:endParaRPr>
          </a:p>
        </p:txBody>
      </p:sp>
      <p:sp>
        <p:nvSpPr>
          <p:cNvPr id="4" name="Slide Number Placeholder 3"/>
          <p:cNvSpPr>
            <a:spLocks noGrp="1"/>
          </p:cNvSpPr>
          <p:nvPr>
            <p:ph type="sldNum" sz="quarter" idx="10"/>
          </p:nvPr>
        </p:nvSpPr>
        <p:spPr/>
        <p:txBody>
          <a:bodyPr/>
          <a:lstStyle/>
          <a:p>
            <a:fld id="{3419D7D7-070F-43D8-AEC7-E4E5B4995650}" type="slidenum">
              <a:rPr lang="en-GB" smtClean="0"/>
              <a:t>2</a:t>
            </a:fld>
            <a:endParaRPr lang="en-GB"/>
          </a:p>
        </p:txBody>
      </p:sp>
    </p:spTree>
    <p:extLst>
      <p:ext uri="{BB962C8B-B14F-4D97-AF65-F5344CB8AC3E}">
        <p14:creationId xmlns:p14="http://schemas.microsoft.com/office/powerpoint/2010/main" val="3488477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703263"/>
            <a:ext cx="4687887" cy="35147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a:t>The pedagogy of teaching constantly evolves as we research into how people learn.  What was ‘normal practice’ 10, 20 years ago may well have been overtaken by other practice as we learn more about what works.  Research Schools will support teachers in developing their practice to reflect latest thinking, latest research outcomes.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But rather than purely be a vehicle for academic research, Research Schools are </a:t>
            </a:r>
            <a:r>
              <a:rPr lang="en-US" b="1" u="sng" baseline="0"/>
              <a:t>based within </a:t>
            </a:r>
            <a:r>
              <a:rPr lang="en-US" baseline="0"/>
              <a:t>schools, and will reflect bullet points above. No-one has time to do this all themselves, but everyone needs to know if what they are doing is making a difference.</a:t>
            </a:r>
            <a:endParaRPr lang="en-US"/>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endParaRPr lang="en-GB"/>
          </a:p>
        </p:txBody>
      </p:sp>
      <p:sp>
        <p:nvSpPr>
          <p:cNvPr id="4" name="Slide Number Placeholder 3"/>
          <p:cNvSpPr>
            <a:spLocks noGrp="1"/>
          </p:cNvSpPr>
          <p:nvPr>
            <p:ph type="sldNum" sz="quarter" idx="10"/>
          </p:nvPr>
        </p:nvSpPr>
        <p:spPr/>
        <p:txBody>
          <a:bodyPr/>
          <a:lstStyle/>
          <a:p>
            <a:fld id="{EE2557CF-5CBB-415A-BFBB-36A2F19CE83D}" type="slidenum">
              <a:rPr lang="en-GB" smtClean="0"/>
              <a:t>22</a:t>
            </a:fld>
            <a:endParaRPr lang="en-GB"/>
          </a:p>
        </p:txBody>
      </p:sp>
    </p:spTree>
    <p:extLst>
      <p:ext uri="{BB962C8B-B14F-4D97-AF65-F5344CB8AC3E}">
        <p14:creationId xmlns:p14="http://schemas.microsoft.com/office/powerpoint/2010/main" val="2727961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CCE89-742A-47B2-86AF-4BDBF163E189}" type="slidenum">
              <a:rPr kumimoji="0" lang="en-GB"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3204623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229">
              <a:defRPr/>
            </a:pPr>
            <a:r>
              <a:rPr lang="en-GB" baseline="0" dirty="0"/>
              <a:t>Recap the implementation cycle, which is a useful model and guide to use – foundation stage</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CCE89-742A-47B2-86AF-4BDBF163E189}" type="slidenum">
              <a:rPr kumimoji="0" lang="en-GB"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079983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2 mins – answer the first Q</a:t>
            </a:r>
          </a:p>
          <a:p>
            <a:endParaRPr lang="en-GB" dirty="0"/>
          </a:p>
          <a:p>
            <a:r>
              <a:rPr lang="en-GB" dirty="0"/>
              <a:t>Turn to the person next to you – discuss</a:t>
            </a:r>
          </a:p>
          <a:p>
            <a:endParaRPr lang="en-GB" dirty="0"/>
          </a:p>
          <a:p>
            <a:r>
              <a:rPr lang="en-GB" dirty="0"/>
              <a:t>Then show the next Q.  In pairs discuss initial responses</a:t>
            </a:r>
          </a:p>
          <a:p>
            <a:endParaRPr lang="en-GB" dirty="0"/>
          </a:p>
          <a:p>
            <a:endParaRPr lang="en-GB" dirty="0"/>
          </a:p>
        </p:txBody>
      </p:sp>
      <p:sp>
        <p:nvSpPr>
          <p:cNvPr id="4" name="Slide Number Placeholder 3"/>
          <p:cNvSpPr>
            <a:spLocks noGrp="1"/>
          </p:cNvSpPr>
          <p:nvPr>
            <p:ph type="sldNum" sz="quarter" idx="10"/>
          </p:nvPr>
        </p:nvSpPr>
        <p:spPr/>
        <p:txBody>
          <a:bodyPr/>
          <a:lstStyle/>
          <a:p>
            <a:fld id="{EE2557CF-5CBB-415A-BFBB-36A2F19CE83D}" type="slidenum">
              <a:rPr lang="en-GB" smtClean="0"/>
              <a:t>26</a:t>
            </a:fld>
            <a:endParaRPr lang="en-GB"/>
          </a:p>
        </p:txBody>
      </p:sp>
    </p:spTree>
    <p:extLst>
      <p:ext uri="{BB962C8B-B14F-4D97-AF65-F5344CB8AC3E}">
        <p14:creationId xmlns:p14="http://schemas.microsoft.com/office/powerpoint/2010/main" val="2284255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703263"/>
            <a:ext cx="4687887" cy="3514725"/>
          </a:xfrm>
        </p:spPr>
      </p:sp>
      <p:sp>
        <p:nvSpPr>
          <p:cNvPr id="3" name="Notes Placeholder 2"/>
          <p:cNvSpPr>
            <a:spLocks noGrp="1"/>
          </p:cNvSpPr>
          <p:nvPr>
            <p:ph type="body" idx="1"/>
          </p:nvPr>
        </p:nvSpPr>
        <p:spPr/>
        <p:txBody>
          <a:bodyPr/>
          <a:lstStyle/>
          <a:p>
            <a:r>
              <a:rPr lang="en-US"/>
              <a:t>Doesn’t have to be all consuming.  Teachers are in different</a:t>
            </a:r>
            <a:r>
              <a:rPr lang="en-US" baseline="0"/>
              <a:t> stages of development, and have different capacities. </a:t>
            </a:r>
            <a:r>
              <a:rPr lang="en-US"/>
              <a:t>Show model</a:t>
            </a:r>
          </a:p>
          <a:p>
            <a:endParaRPr lang="en-US" baseline="0"/>
          </a:p>
          <a:p>
            <a:r>
              <a:rPr lang="en-US" baseline="0"/>
              <a:t>Use an involvement with Research School to support you in this.</a:t>
            </a:r>
            <a:endParaRPr lang="en-US"/>
          </a:p>
          <a:p>
            <a:endParaRPr lang="en-US"/>
          </a:p>
        </p:txBody>
      </p:sp>
      <p:sp>
        <p:nvSpPr>
          <p:cNvPr id="4" name="Slide Number Placeholder 3"/>
          <p:cNvSpPr>
            <a:spLocks noGrp="1"/>
          </p:cNvSpPr>
          <p:nvPr>
            <p:ph type="sldNum" sz="quarter" idx="10"/>
          </p:nvPr>
        </p:nvSpPr>
        <p:spPr/>
        <p:txBody>
          <a:bodyPr/>
          <a:lstStyle/>
          <a:p>
            <a:fld id="{0C8D1655-D3D7-43FC-B181-415DA2D39B89}" type="slidenum">
              <a:rPr lang="en-GB" smtClean="0"/>
              <a:t>27</a:t>
            </a:fld>
            <a:endParaRPr lang="en-GB"/>
          </a:p>
        </p:txBody>
      </p:sp>
    </p:spTree>
    <p:extLst>
      <p:ext uri="{BB962C8B-B14F-4D97-AF65-F5344CB8AC3E}">
        <p14:creationId xmlns:p14="http://schemas.microsoft.com/office/powerpoint/2010/main" val="2077655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Used this in session one – come back</a:t>
            </a:r>
            <a:r>
              <a:rPr lang="en-GB" baseline="0" dirty="0"/>
              <a:t> to it as the intended outcome of improved CPD</a:t>
            </a:r>
            <a:endParaRPr lang="en-GB" dirty="0"/>
          </a:p>
        </p:txBody>
      </p:sp>
      <p:sp>
        <p:nvSpPr>
          <p:cNvPr id="4" name="Slide Number Placeholder 3"/>
          <p:cNvSpPr>
            <a:spLocks noGrp="1"/>
          </p:cNvSpPr>
          <p:nvPr>
            <p:ph type="sldNum" sz="quarter" idx="10"/>
          </p:nvPr>
        </p:nvSpPr>
        <p:spPr/>
        <p:txBody>
          <a:bodyPr/>
          <a:lstStyle/>
          <a:p>
            <a:pPr>
              <a:defRPr/>
            </a:pPr>
            <a:fld id="{4319533B-AEEB-4E7A-89D1-5B94843E9745}" type="slidenum">
              <a:rPr lang="en-GB" altLang="en-US" smtClean="0"/>
              <a:pPr>
                <a:defRPr/>
              </a:pPr>
              <a:t>4</a:t>
            </a:fld>
            <a:endParaRPr lang="en-GB" altLang="en-US"/>
          </a:p>
        </p:txBody>
      </p:sp>
    </p:spTree>
    <p:extLst>
      <p:ext uri="{BB962C8B-B14F-4D97-AF65-F5344CB8AC3E}">
        <p14:creationId xmlns:p14="http://schemas.microsoft.com/office/powerpoint/2010/main" val="230893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Used this in session one – come back</a:t>
            </a:r>
            <a:r>
              <a:rPr lang="en-GB" baseline="0" dirty="0"/>
              <a:t> to it as the intended outcome of improved CPD</a:t>
            </a:r>
            <a:endParaRPr lang="en-GB" dirty="0"/>
          </a:p>
        </p:txBody>
      </p:sp>
      <p:sp>
        <p:nvSpPr>
          <p:cNvPr id="4" name="Slide Number Placeholder 3"/>
          <p:cNvSpPr>
            <a:spLocks noGrp="1"/>
          </p:cNvSpPr>
          <p:nvPr>
            <p:ph type="sldNum" sz="quarter" idx="10"/>
          </p:nvPr>
        </p:nvSpPr>
        <p:spPr/>
        <p:txBody>
          <a:bodyPr/>
          <a:lstStyle/>
          <a:p>
            <a:pPr>
              <a:defRPr/>
            </a:pPr>
            <a:fld id="{4319533B-AEEB-4E7A-89D1-5B94843E9745}" type="slidenum">
              <a:rPr lang="en-GB" altLang="en-US" smtClean="0"/>
              <a:pPr>
                <a:defRPr/>
              </a:pPr>
              <a:t>5</a:t>
            </a:fld>
            <a:endParaRPr lang="en-GB" altLang="en-US"/>
          </a:p>
        </p:txBody>
      </p:sp>
    </p:spTree>
    <p:extLst>
      <p:ext uri="{BB962C8B-B14F-4D97-AF65-F5344CB8AC3E}">
        <p14:creationId xmlns:p14="http://schemas.microsoft.com/office/powerpoint/2010/main" val="3472814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03263"/>
            <a:ext cx="4681538" cy="3513137"/>
          </a:xfrm>
        </p:spPr>
      </p:sp>
      <p:sp>
        <p:nvSpPr>
          <p:cNvPr id="3" name="Notes Placeholder 2"/>
          <p:cNvSpPr>
            <a:spLocks noGrp="1"/>
          </p:cNvSpPr>
          <p:nvPr>
            <p:ph type="body" idx="1"/>
          </p:nvPr>
        </p:nvSpPr>
        <p:spPr/>
        <p:txBody>
          <a:bodyPr/>
          <a:lstStyle/>
          <a:p>
            <a:pPr defTabSz="913668">
              <a:defRPr/>
            </a:pPr>
            <a:r>
              <a:rPr lang="en-US" baseline="0" dirty="0"/>
              <a:t>The pedagogy of teaching constantly evolves as we research into how people learn.  What was ‘normal practice’ 10, 20 years ago may well have been overtaken by other practice as we learn more about what works.  Research Schools will support teachers in developing their practice to reflect latest thinking, latest research outcomes.</a:t>
            </a:r>
          </a:p>
          <a:p>
            <a:pPr defTabSz="913668">
              <a:defRPr/>
            </a:pPr>
            <a:endParaRPr lang="en-US" baseline="0" dirty="0"/>
          </a:p>
          <a:p>
            <a:pPr defTabSz="913668">
              <a:defRPr/>
            </a:pPr>
            <a:r>
              <a:rPr lang="en-US" baseline="0" dirty="0"/>
              <a:t>Quick task- In pairs brainstorm on ‘initiatives’ you have seen come and go over your teaching career……</a:t>
            </a:r>
          </a:p>
          <a:p>
            <a:pPr defTabSz="913668">
              <a:defRPr/>
            </a:pPr>
            <a:r>
              <a:rPr lang="en-US" baseline="0" dirty="0"/>
              <a:t>GIVE POST ITS AND ADD TO FLIPCHART</a:t>
            </a:r>
          </a:p>
          <a:p>
            <a:pPr defTabSz="913668">
              <a:defRPr/>
            </a:pPr>
            <a:endParaRPr lang="en-US" baseline="0" dirty="0"/>
          </a:p>
          <a:p>
            <a:pPr defTabSz="913668">
              <a:defRPr/>
            </a:pPr>
            <a:r>
              <a:rPr lang="en-US" baseline="0" dirty="0"/>
              <a:t>E.g. AVK activities / Learning styles</a:t>
            </a:r>
          </a:p>
          <a:p>
            <a:pPr defTabSz="913668">
              <a:defRPr/>
            </a:pPr>
            <a:r>
              <a:rPr lang="en-US" baseline="0" dirty="0"/>
              <a:t>       Brain gym</a:t>
            </a:r>
          </a:p>
          <a:p>
            <a:pPr defTabSz="913668">
              <a:defRPr/>
            </a:pPr>
            <a:r>
              <a:rPr lang="en-US" baseline="0" dirty="0"/>
              <a:t>       Big Writing / VCOP</a:t>
            </a:r>
          </a:p>
          <a:p>
            <a:pPr defTabSz="913668">
              <a:defRPr/>
            </a:pPr>
            <a:r>
              <a:rPr lang="en-US" baseline="0" dirty="0"/>
              <a:t>       APP </a:t>
            </a:r>
          </a:p>
          <a:p>
            <a:pPr defTabSz="913668">
              <a:defRPr/>
            </a:pPr>
            <a:r>
              <a:rPr lang="en-US" baseline="0" dirty="0"/>
              <a:t>       ‘Rapid progress’ in 20 mins?!</a:t>
            </a:r>
          </a:p>
          <a:p>
            <a:pPr defTabSz="913668">
              <a:defRPr/>
            </a:pPr>
            <a:r>
              <a:rPr lang="en-US" baseline="0" dirty="0"/>
              <a:t>       Mastery </a:t>
            </a:r>
          </a:p>
          <a:p>
            <a:pPr defTabSz="913668">
              <a:defRPr/>
            </a:pPr>
            <a:r>
              <a:rPr lang="en-US" baseline="0" dirty="0"/>
              <a:t>       Pink / Green pens for marking </a:t>
            </a:r>
          </a:p>
          <a:p>
            <a:pPr defTabSz="913668">
              <a:defRPr/>
            </a:pPr>
            <a:r>
              <a:rPr lang="en-US" baseline="0" dirty="0"/>
              <a:t>       Triple Impact marking </a:t>
            </a:r>
          </a:p>
          <a:p>
            <a:pPr defTabSz="913668">
              <a:defRPr/>
            </a:pPr>
            <a:r>
              <a:rPr lang="en-US" baseline="0" dirty="0"/>
              <a:t>       </a:t>
            </a:r>
          </a:p>
          <a:p>
            <a:pPr defTabSz="913668">
              <a:defRPr/>
            </a:pPr>
            <a:endParaRPr lang="en-US" baseline="0" dirty="0"/>
          </a:p>
          <a:p>
            <a:pPr defTabSz="913668">
              <a:defRPr/>
            </a:pPr>
            <a:r>
              <a:rPr lang="en-US" baseline="0" dirty="0"/>
              <a:t>But rather than purely be a vehicle for academic research, Research Schools are </a:t>
            </a:r>
            <a:r>
              <a:rPr lang="en-US" b="1" u="sng" baseline="0" dirty="0"/>
              <a:t>based within </a:t>
            </a:r>
            <a:r>
              <a:rPr lang="en-US" baseline="0" dirty="0"/>
              <a:t>schools, and will reflect bullet points above. No-one has time to do this all themselves, but everyone needs to know if what they are doing is making a difference.</a:t>
            </a:r>
            <a:endParaRPr lang="en-US" dirty="0"/>
          </a:p>
          <a:p>
            <a:pPr defTabSz="913668">
              <a:defRPr/>
            </a:pPr>
            <a:endParaRPr lang="en-US" dirty="0"/>
          </a:p>
          <a:p>
            <a:endParaRPr lang="en-GB" dirty="0"/>
          </a:p>
        </p:txBody>
      </p:sp>
      <p:sp>
        <p:nvSpPr>
          <p:cNvPr id="4" name="Slide Number Placeholder 3"/>
          <p:cNvSpPr>
            <a:spLocks noGrp="1"/>
          </p:cNvSpPr>
          <p:nvPr>
            <p:ph type="sldNum" sz="quarter" idx="10"/>
          </p:nvPr>
        </p:nvSpPr>
        <p:spPr/>
        <p:txBody>
          <a:bodyPr/>
          <a:lstStyle/>
          <a:p>
            <a:fld id="{EE2557CF-5CBB-415A-BFBB-36A2F19CE83D}" type="slidenum">
              <a:rPr lang="en-GB" smtClean="0"/>
              <a:t>6</a:t>
            </a:fld>
            <a:endParaRPr lang="en-GB"/>
          </a:p>
        </p:txBody>
      </p:sp>
    </p:spTree>
    <p:extLst>
      <p:ext uri="{BB962C8B-B14F-4D97-AF65-F5344CB8AC3E}">
        <p14:creationId xmlns:p14="http://schemas.microsoft.com/office/powerpoint/2010/main" val="955319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Techers as magpies; shiny jewel collectors! Are we thinking about the evidence?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cap="none" spc="0" dirty="0">
                <a:ln w="0"/>
                <a:solidFill>
                  <a:schemeClr val="tx1"/>
                </a:solidFill>
                <a:effectLst>
                  <a:outerShdw blurRad="38100" dist="19050" dir="2700000" algn="tl" rotWithShape="0">
                    <a:schemeClr val="dk1">
                      <a:alpha val="40000"/>
                    </a:schemeClr>
                  </a:outerShdw>
                </a:effectLst>
              </a:rPr>
              <a:t>Everything works somewhere, nothing works everywhere.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cap="none" spc="0" dirty="0">
                <a:ln w="0"/>
                <a:solidFill>
                  <a:schemeClr val="tx1"/>
                </a:solidFill>
                <a:effectLst>
                  <a:outerShdw blurRad="38100" dist="19050" dir="2700000" algn="tl" rotWithShape="0">
                    <a:schemeClr val="dk1">
                      <a:alpha val="40000"/>
                    </a:schemeClr>
                  </a:outerShdw>
                </a:effectLst>
              </a:rPr>
              <a:t>We need to stop doing so many good things.</a:t>
            </a:r>
          </a:p>
          <a:p>
            <a:endParaRPr lang="en-GB" dirty="0"/>
          </a:p>
        </p:txBody>
      </p:sp>
      <p:sp>
        <p:nvSpPr>
          <p:cNvPr id="4" name="Slide Number Placeholder 3"/>
          <p:cNvSpPr>
            <a:spLocks noGrp="1"/>
          </p:cNvSpPr>
          <p:nvPr>
            <p:ph type="sldNum" sz="quarter" idx="10"/>
          </p:nvPr>
        </p:nvSpPr>
        <p:spPr/>
        <p:txBody>
          <a:bodyPr/>
          <a:lstStyle/>
          <a:p>
            <a:pPr>
              <a:defRPr/>
            </a:pPr>
            <a:fld id="{4319533B-AEEB-4E7A-89D1-5B94843E9745}" type="slidenum">
              <a:rPr lang="en-GB" altLang="en-US" smtClean="0"/>
              <a:pPr>
                <a:defRPr/>
              </a:pPr>
              <a:t>7</a:t>
            </a:fld>
            <a:endParaRPr lang="en-GB" altLang="en-US"/>
          </a:p>
        </p:txBody>
      </p:sp>
    </p:spTree>
    <p:extLst>
      <p:ext uri="{BB962C8B-B14F-4D97-AF65-F5344CB8AC3E}">
        <p14:creationId xmlns:p14="http://schemas.microsoft.com/office/powerpoint/2010/main" val="226416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experience to date is based on relevant</a:t>
            </a:r>
            <a:r>
              <a:rPr lang="en-US" baseline="0" dirty="0"/>
              <a:t> and recent research and you have been fortunate enough to be training with a university known for engaging in and with research.</a:t>
            </a:r>
          </a:p>
          <a:p>
            <a:endParaRPr lang="en-US" baseline="0" dirty="0"/>
          </a:p>
          <a:p>
            <a:r>
              <a:rPr lang="en-US" baseline="0" dirty="0"/>
              <a:t>As a professional this doesn’t stop when qualified, and since July 2016 this has been explicit through the publication of </a:t>
            </a:r>
            <a:r>
              <a:rPr lang="en-US" baseline="0" dirty="0" err="1"/>
              <a:t>cpd</a:t>
            </a:r>
            <a:r>
              <a:rPr lang="en-US" baseline="0" dirty="0"/>
              <a:t> standards (2</a:t>
            </a:r>
            <a:r>
              <a:rPr lang="en-US" baseline="30000" dirty="0"/>
              <a:t>nd</a:t>
            </a:r>
            <a:r>
              <a:rPr lang="en-US" baseline="0" dirty="0"/>
              <a:t> click)</a:t>
            </a:r>
          </a:p>
          <a:p>
            <a:r>
              <a:rPr lang="en-US" baseline="0" dirty="0"/>
              <a:t>You should expect that your school will support you, membership of professional bodies will support (</a:t>
            </a:r>
            <a:r>
              <a:rPr lang="en-US" baseline="0" dirty="0" err="1"/>
              <a:t>Eg</a:t>
            </a:r>
            <a:r>
              <a:rPr lang="en-US" baseline="0" dirty="0"/>
              <a:t> ATM) and of course being alumni of Warwick.  But what else do we know about how people interact with research (next slide)  Obviously there has ben some research undertaken into this!</a:t>
            </a:r>
          </a:p>
        </p:txBody>
      </p:sp>
      <p:sp>
        <p:nvSpPr>
          <p:cNvPr id="4" name="Slide Number Placeholder 3"/>
          <p:cNvSpPr>
            <a:spLocks noGrp="1"/>
          </p:cNvSpPr>
          <p:nvPr>
            <p:ph type="sldNum" sz="quarter" idx="10"/>
          </p:nvPr>
        </p:nvSpPr>
        <p:spPr/>
        <p:txBody>
          <a:bodyPr/>
          <a:lstStyle/>
          <a:p>
            <a:fld id="{0C8D1655-D3D7-43FC-B181-415DA2D39B89}" type="slidenum">
              <a:rPr lang="en-GB" smtClean="0"/>
              <a:t>8</a:t>
            </a:fld>
            <a:endParaRPr lang="en-GB"/>
          </a:p>
        </p:txBody>
      </p:sp>
    </p:spTree>
    <p:extLst>
      <p:ext uri="{BB962C8B-B14F-4D97-AF65-F5344CB8AC3E}">
        <p14:creationId xmlns:p14="http://schemas.microsoft.com/office/powerpoint/2010/main" val="75629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g3f113a60e6_0_2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8" name="Google Shape;998;g3f113a60e6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Evidence isn’t a new silver bullet, this will fix everything solution for all problems.</a:t>
            </a:r>
            <a:endParaRPr/>
          </a:p>
          <a:p>
            <a:pPr marL="0" lvl="0" indent="0" algn="l" rtl="0">
              <a:spcBef>
                <a:spcPts val="0"/>
              </a:spcBef>
              <a:spcAft>
                <a:spcPts val="0"/>
              </a:spcAft>
              <a:buNone/>
            </a:pPr>
            <a:endParaRPr/>
          </a:p>
          <a:p>
            <a:pPr marL="0" lvl="0" indent="0" algn="l" rtl="0">
              <a:spcBef>
                <a:spcPts val="0"/>
              </a:spcBef>
              <a:spcAft>
                <a:spcPts val="0"/>
              </a:spcAft>
              <a:buNone/>
            </a:pPr>
            <a:r>
              <a:rPr lang="en"/>
              <a:t>It is another tool to supplement and support the expertise of teachers and leaders, and a great deal of professional expertise if needed to get it right.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Effective</a:t>
            </a:r>
            <a:r>
              <a:rPr lang="en-GB" baseline="0" dirty="0"/>
              <a:t> use of time and resources: e</a:t>
            </a:r>
            <a:r>
              <a:rPr lang="en-GB" dirty="0"/>
              <a:t>vidence</a:t>
            </a:r>
            <a:r>
              <a:rPr lang="en-GB" baseline="0" dirty="0"/>
              <a:t> helps to identify things which are unlikely to work. Using evidence to identify the best (and worst) bets allows you to do less and do it well.</a:t>
            </a:r>
          </a:p>
          <a:p>
            <a:pPr marL="0" indent="0">
              <a:buNone/>
            </a:pPr>
            <a:endParaRPr lang="en-GB" baseline="0" dirty="0"/>
          </a:p>
        </p:txBody>
      </p:sp>
      <p:sp>
        <p:nvSpPr>
          <p:cNvPr id="4" name="Slide Number Placeholder 3"/>
          <p:cNvSpPr>
            <a:spLocks noGrp="1"/>
          </p:cNvSpPr>
          <p:nvPr>
            <p:ph type="sldNum" sz="quarter" idx="10"/>
          </p:nvPr>
        </p:nvSpPr>
        <p:spPr/>
        <p:txBody>
          <a:bodyPr/>
          <a:lstStyle/>
          <a:p>
            <a:fld id="{3419D7D7-070F-43D8-AEC7-E4E5B4995650}" type="slidenum">
              <a:rPr lang="en-GB" smtClean="0"/>
              <a:t>10</a:t>
            </a:fld>
            <a:endParaRPr lang="en-GB"/>
          </a:p>
        </p:txBody>
      </p:sp>
    </p:spTree>
    <p:extLst>
      <p:ext uri="{BB962C8B-B14F-4D97-AF65-F5344CB8AC3E}">
        <p14:creationId xmlns:p14="http://schemas.microsoft.com/office/powerpoint/2010/main" val="240182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153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ange Title Page">
    <p:spTree>
      <p:nvGrpSpPr>
        <p:cNvPr id="1" name=""/>
        <p:cNvGrpSpPr/>
        <p:nvPr/>
      </p:nvGrpSpPr>
      <p:grpSpPr>
        <a:xfrm>
          <a:off x="0" y="0"/>
          <a:ext cx="0" cy="0"/>
          <a:chOff x="0" y="0"/>
          <a:chExt cx="0" cy="0"/>
        </a:xfrm>
      </p:grpSpPr>
      <p:sp>
        <p:nvSpPr>
          <p:cNvPr id="14" name="object 2"/>
          <p:cNvSpPr/>
          <p:nvPr userDrawn="1"/>
        </p:nvSpPr>
        <p:spPr>
          <a:xfrm>
            <a:off x="6"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F15C22"/>
          </a:solidFill>
        </p:spPr>
        <p:txBody>
          <a:bodyPr wrap="square" lIns="0" tIns="0" rIns="0" bIns="0" rtlCol="0"/>
          <a:lstStyle/>
          <a:p>
            <a:endParaRPr dirty="0"/>
          </a:p>
        </p:txBody>
      </p:sp>
      <p:sp>
        <p:nvSpPr>
          <p:cNvPr id="15" name="object 3"/>
          <p:cNvSpPr/>
          <p:nvPr userDrawn="1"/>
        </p:nvSpPr>
        <p:spPr>
          <a:xfrm>
            <a:off x="0"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FCCCAD"/>
          </a:solidFill>
        </p:spPr>
        <p:txBody>
          <a:bodyPr wrap="square" lIns="0" tIns="0" rIns="0" bIns="0" rtlCol="0"/>
          <a:lstStyle/>
          <a:p>
            <a:endParaRPr dirty="0"/>
          </a:p>
        </p:txBody>
      </p:sp>
      <p:sp>
        <p:nvSpPr>
          <p:cNvPr id="16" name="object 4"/>
          <p:cNvSpPr/>
          <p:nvPr userDrawn="1"/>
        </p:nvSpPr>
        <p:spPr>
          <a:xfrm>
            <a:off x="-3"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F68C59"/>
          </a:solidFill>
        </p:spPr>
        <p:txBody>
          <a:bodyPr wrap="square" lIns="0" tIns="0" rIns="0" bIns="0" rtlCol="0"/>
          <a:lstStyle/>
          <a:p>
            <a:endParaRPr dirty="0"/>
          </a:p>
        </p:txBody>
      </p:sp>
      <p:sp>
        <p:nvSpPr>
          <p:cNvPr id="29"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30"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31"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1"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3"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201551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ght Blue Title Page">
    <p:spTree>
      <p:nvGrpSpPr>
        <p:cNvPr id="1" name=""/>
        <p:cNvGrpSpPr/>
        <p:nvPr/>
      </p:nvGrpSpPr>
      <p:grpSpPr>
        <a:xfrm>
          <a:off x="0" y="0"/>
          <a:ext cx="0" cy="0"/>
          <a:chOff x="0" y="0"/>
          <a:chExt cx="0" cy="0"/>
        </a:xfrm>
      </p:grpSpPr>
      <p:sp>
        <p:nvSpPr>
          <p:cNvPr id="3" name="object 2"/>
          <p:cNvSpPr/>
          <p:nvPr userDrawn="1"/>
        </p:nvSpPr>
        <p:spPr>
          <a:xfrm>
            <a:off x="6"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00A5E0"/>
          </a:solidFill>
        </p:spPr>
        <p:txBody>
          <a:bodyPr wrap="square" lIns="0" tIns="0" rIns="0" bIns="0" rtlCol="0"/>
          <a:lstStyle/>
          <a:p>
            <a:endParaRPr dirty="0"/>
          </a:p>
        </p:txBody>
      </p:sp>
      <p:sp>
        <p:nvSpPr>
          <p:cNvPr id="4" name="object 3"/>
          <p:cNvSpPr/>
          <p:nvPr userDrawn="1"/>
        </p:nvSpPr>
        <p:spPr>
          <a:xfrm>
            <a:off x="0"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B9DCF4"/>
          </a:solidFill>
        </p:spPr>
        <p:txBody>
          <a:bodyPr wrap="square" lIns="0" tIns="0" rIns="0" bIns="0" rtlCol="0"/>
          <a:lstStyle/>
          <a:p>
            <a:endParaRPr dirty="0"/>
          </a:p>
        </p:txBody>
      </p:sp>
      <p:sp>
        <p:nvSpPr>
          <p:cNvPr id="5" name="object 4"/>
          <p:cNvSpPr/>
          <p:nvPr userDrawn="1"/>
        </p:nvSpPr>
        <p:spPr>
          <a:xfrm>
            <a:off x="-3"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57BAE8"/>
          </a:solidFill>
        </p:spPr>
        <p:txBody>
          <a:bodyPr wrap="square" lIns="0" tIns="0" rIns="0" bIns="0" rtlCol="0"/>
          <a:lstStyle/>
          <a:p>
            <a:endParaRPr dirty="0"/>
          </a:p>
        </p:txBody>
      </p:sp>
      <p:sp>
        <p:nvSpPr>
          <p:cNvPr id="18"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19"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0"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1"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3"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331952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Title Page">
    <p:spTree>
      <p:nvGrpSpPr>
        <p:cNvPr id="1" name=""/>
        <p:cNvGrpSpPr/>
        <p:nvPr/>
      </p:nvGrpSpPr>
      <p:grpSpPr>
        <a:xfrm>
          <a:off x="0" y="0"/>
          <a:ext cx="0" cy="0"/>
          <a:chOff x="0" y="0"/>
          <a:chExt cx="0" cy="0"/>
        </a:xfrm>
      </p:grpSpPr>
      <p:sp>
        <p:nvSpPr>
          <p:cNvPr id="3" name="object 2"/>
          <p:cNvSpPr/>
          <p:nvPr userDrawn="1"/>
        </p:nvSpPr>
        <p:spPr>
          <a:xfrm>
            <a:off x="6"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FFCD02"/>
          </a:solidFill>
        </p:spPr>
        <p:txBody>
          <a:bodyPr wrap="square" lIns="0" tIns="0" rIns="0" bIns="0" rtlCol="0"/>
          <a:lstStyle/>
          <a:p>
            <a:endParaRPr dirty="0"/>
          </a:p>
        </p:txBody>
      </p:sp>
      <p:sp>
        <p:nvSpPr>
          <p:cNvPr id="4" name="object 3"/>
          <p:cNvSpPr/>
          <p:nvPr userDrawn="1"/>
        </p:nvSpPr>
        <p:spPr>
          <a:xfrm>
            <a:off x="0"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FFEDBC"/>
          </a:solidFill>
        </p:spPr>
        <p:txBody>
          <a:bodyPr wrap="square" lIns="0" tIns="0" rIns="0" bIns="0" rtlCol="0"/>
          <a:lstStyle/>
          <a:p>
            <a:endParaRPr dirty="0"/>
          </a:p>
        </p:txBody>
      </p:sp>
      <p:sp>
        <p:nvSpPr>
          <p:cNvPr id="5" name="object 4"/>
          <p:cNvSpPr/>
          <p:nvPr userDrawn="1"/>
        </p:nvSpPr>
        <p:spPr>
          <a:xfrm>
            <a:off x="-3"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FFDA69"/>
          </a:solidFill>
        </p:spPr>
        <p:txBody>
          <a:bodyPr wrap="square" lIns="0" tIns="0" rIns="0" bIns="0" rtlCol="0"/>
          <a:lstStyle/>
          <a:p>
            <a:endParaRPr dirty="0"/>
          </a:p>
        </p:txBody>
      </p:sp>
      <p:sp>
        <p:nvSpPr>
          <p:cNvPr id="18"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tx1">
                    <a:lumMod val="65000"/>
                    <a:lumOff val="35000"/>
                  </a:schemeClr>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19"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tx1">
                    <a:lumMod val="65000"/>
                    <a:lumOff val="35000"/>
                  </a:schemeClr>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0"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tx1">
                    <a:lumMod val="65000"/>
                    <a:lumOff val="35000"/>
                  </a:schemeClr>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1"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3"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300648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s and EEF Image">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15" name="object 10"/>
          <p:cNvSpPr/>
          <p:nvPr userDrawn="1"/>
        </p:nvSpPr>
        <p:spPr>
          <a:xfrm>
            <a:off x="4951665" y="1728090"/>
            <a:ext cx="3858260" cy="3292009"/>
          </a:xfrm>
          <a:custGeom>
            <a:avLst/>
            <a:gdLst/>
            <a:ahLst/>
            <a:cxnLst/>
            <a:rect l="l" t="t" r="r" b="b"/>
            <a:pathLst>
              <a:path w="3858259" h="2472054">
                <a:moveTo>
                  <a:pt x="36004" y="0"/>
                </a:moveTo>
                <a:lnTo>
                  <a:pt x="15189" y="562"/>
                </a:lnTo>
                <a:lnTo>
                  <a:pt x="4500" y="4500"/>
                </a:lnTo>
                <a:lnTo>
                  <a:pt x="562" y="15189"/>
                </a:lnTo>
                <a:lnTo>
                  <a:pt x="0" y="36004"/>
                </a:lnTo>
                <a:lnTo>
                  <a:pt x="0" y="2435656"/>
                </a:lnTo>
                <a:lnTo>
                  <a:pt x="562" y="2456471"/>
                </a:lnTo>
                <a:lnTo>
                  <a:pt x="4500" y="2467160"/>
                </a:lnTo>
                <a:lnTo>
                  <a:pt x="15189" y="2471098"/>
                </a:lnTo>
                <a:lnTo>
                  <a:pt x="36004" y="2471661"/>
                </a:lnTo>
                <a:lnTo>
                  <a:pt x="3821658" y="2471661"/>
                </a:lnTo>
                <a:lnTo>
                  <a:pt x="3842473" y="2471098"/>
                </a:lnTo>
                <a:lnTo>
                  <a:pt x="3853162" y="2467160"/>
                </a:lnTo>
                <a:lnTo>
                  <a:pt x="3857100" y="2456471"/>
                </a:lnTo>
                <a:lnTo>
                  <a:pt x="3857663" y="2435656"/>
                </a:lnTo>
                <a:lnTo>
                  <a:pt x="3857663" y="36004"/>
                </a:lnTo>
                <a:lnTo>
                  <a:pt x="3857100" y="15189"/>
                </a:lnTo>
                <a:lnTo>
                  <a:pt x="3853162" y="4500"/>
                </a:lnTo>
                <a:lnTo>
                  <a:pt x="3842473" y="562"/>
                </a:lnTo>
                <a:lnTo>
                  <a:pt x="3821658" y="0"/>
                </a:lnTo>
                <a:lnTo>
                  <a:pt x="36004" y="0"/>
                </a:lnTo>
                <a:close/>
              </a:path>
            </a:pathLst>
          </a:custGeom>
          <a:ln w="3340">
            <a:solidFill>
              <a:srgbClr val="BDD4DD"/>
            </a:solidFill>
          </a:ln>
        </p:spPr>
        <p:txBody>
          <a:bodyPr wrap="square" lIns="0" tIns="0" rIns="0" bIns="0" rtlCol="0"/>
          <a:lstStyle/>
          <a:p>
            <a:endParaRPr dirty="0"/>
          </a:p>
        </p:txBody>
      </p:sp>
      <p:sp>
        <p:nvSpPr>
          <p:cNvPr id="18" name="object 14"/>
          <p:cNvSpPr/>
          <p:nvPr userDrawn="1"/>
        </p:nvSpPr>
        <p:spPr>
          <a:xfrm>
            <a:off x="4950001" y="4782091"/>
            <a:ext cx="3861435" cy="240157"/>
          </a:xfrm>
          <a:custGeom>
            <a:avLst/>
            <a:gdLst/>
            <a:ahLst/>
            <a:cxnLst/>
            <a:rect l="l" t="t" r="r" b="b"/>
            <a:pathLst>
              <a:path w="3861434" h="180339">
                <a:moveTo>
                  <a:pt x="3861003" y="0"/>
                </a:moveTo>
                <a:lnTo>
                  <a:pt x="0" y="0"/>
                </a:lnTo>
                <a:lnTo>
                  <a:pt x="0" y="144005"/>
                </a:lnTo>
                <a:lnTo>
                  <a:pt x="562" y="164813"/>
                </a:lnTo>
                <a:lnTo>
                  <a:pt x="4500" y="175498"/>
                </a:lnTo>
                <a:lnTo>
                  <a:pt x="15189" y="179434"/>
                </a:lnTo>
                <a:lnTo>
                  <a:pt x="36004" y="179997"/>
                </a:lnTo>
                <a:lnTo>
                  <a:pt x="3824998" y="179997"/>
                </a:lnTo>
                <a:lnTo>
                  <a:pt x="3845813" y="179434"/>
                </a:lnTo>
                <a:lnTo>
                  <a:pt x="3856502" y="175498"/>
                </a:lnTo>
                <a:lnTo>
                  <a:pt x="3860440" y="164813"/>
                </a:lnTo>
                <a:lnTo>
                  <a:pt x="3861003" y="144005"/>
                </a:lnTo>
                <a:lnTo>
                  <a:pt x="3861003" y="0"/>
                </a:lnTo>
                <a:close/>
              </a:path>
            </a:pathLst>
          </a:custGeom>
          <a:solidFill>
            <a:srgbClr val="B8C0C9"/>
          </a:solidFill>
        </p:spPr>
        <p:txBody>
          <a:bodyPr wrap="square" lIns="0" tIns="0" rIns="0" bIns="0" rtlCol="0"/>
          <a:lstStyle/>
          <a:p>
            <a:endParaRPr dirty="0"/>
          </a:p>
        </p:txBody>
      </p:sp>
      <p:sp>
        <p:nvSpPr>
          <p:cNvPr id="19" name="object 15"/>
          <p:cNvSpPr txBox="1"/>
          <p:nvPr userDrawn="1"/>
        </p:nvSpPr>
        <p:spPr>
          <a:xfrm>
            <a:off x="5009300" y="4837407"/>
            <a:ext cx="1088390" cy="92333"/>
          </a:xfrm>
          <a:prstGeom prst="rect">
            <a:avLst/>
          </a:prstGeom>
        </p:spPr>
        <p:txBody>
          <a:bodyPr vert="horz" wrap="square" lIns="0" tIns="0" rIns="0" bIns="0" rtlCol="0">
            <a:spAutoFit/>
          </a:bodyPr>
          <a:lstStyle/>
          <a:p>
            <a:pPr marL="12700">
              <a:lnSpc>
                <a:spcPct val="100000"/>
              </a:lnSpc>
            </a:pPr>
            <a:r>
              <a:rPr sz="600" spc="0" dirty="0">
                <a:solidFill>
                  <a:srgbClr val="405866"/>
                </a:solidFill>
                <a:latin typeface="Arial"/>
                <a:cs typeface="Arial"/>
              </a:rPr>
              <a:t>SOURCE: EEF created</a:t>
            </a:r>
            <a:r>
              <a:rPr lang="en-GB" sz="600" spc="0" baseline="0" dirty="0">
                <a:solidFill>
                  <a:srgbClr val="405866"/>
                </a:solidFill>
                <a:latin typeface="Arial"/>
                <a:cs typeface="Arial"/>
              </a:rPr>
              <a:t> </a:t>
            </a:r>
            <a:r>
              <a:rPr sz="600" spc="0" dirty="0">
                <a:solidFill>
                  <a:srgbClr val="405866"/>
                </a:solidFill>
                <a:latin typeface="Arial"/>
                <a:cs typeface="Arial"/>
              </a:rPr>
              <a:t>graphic</a:t>
            </a:r>
            <a:endParaRPr sz="600" spc="0" dirty="0">
              <a:latin typeface="Arial"/>
              <a:cs typeface="Arial"/>
            </a:endParaRPr>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42" name="object 12"/>
          <p:cNvSpPr txBox="1"/>
          <p:nvPr userDrawn="1"/>
        </p:nvSpPr>
        <p:spPr>
          <a:xfrm>
            <a:off x="431299" y="1787456"/>
            <a:ext cx="3973195" cy="204993"/>
          </a:xfrm>
          <a:prstGeom prst="rect">
            <a:avLst/>
          </a:prstGeom>
        </p:spPr>
        <p:txBody>
          <a:bodyPr vert="horz" wrap="square" lIns="0" tIns="0" rIns="0" bIns="0" rtlCol="0">
            <a:spAutoFit/>
          </a:bodyPr>
          <a:lstStyle/>
          <a:p>
            <a:pPr marL="184150" marR="5080" indent="-171450">
              <a:lnSpc>
                <a:spcPct val="111100"/>
              </a:lnSpc>
              <a:buBlip>
                <a:blip r:embed="rId2"/>
              </a:buBlip>
            </a:pPr>
            <a:r>
              <a:rPr lang="en-GB" sz="1200" dirty="0">
                <a:solidFill>
                  <a:srgbClr val="405866"/>
                </a:solidFill>
                <a:latin typeface="Arial"/>
                <a:cs typeface="Arial"/>
              </a:rPr>
              <a:t>Click to edit Master text styles</a:t>
            </a:r>
          </a:p>
        </p:txBody>
      </p:sp>
      <p:sp>
        <p:nvSpPr>
          <p:cNvPr id="43"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2" name="Picture Placeholder 8"/>
          <p:cNvSpPr>
            <a:spLocks noGrp="1"/>
          </p:cNvSpPr>
          <p:nvPr>
            <p:ph type="pic" sz="quarter" idx="10"/>
          </p:nvPr>
        </p:nvSpPr>
        <p:spPr>
          <a:xfrm>
            <a:off x="4948491" y="1725941"/>
            <a:ext cx="3861435" cy="3051734"/>
          </a:xfrm>
          <a:prstGeom prst="rect">
            <a:avLst/>
          </a:prstGeom>
        </p:spPr>
        <p:txBody>
          <a:bodyPr/>
          <a:lstStyle>
            <a:lvl1pPr>
              <a:defRPr>
                <a:solidFill>
                  <a:srgbClr val="405866"/>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6"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20"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235152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rge EEF Image">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15" name="object 10"/>
          <p:cNvSpPr/>
          <p:nvPr userDrawn="1"/>
        </p:nvSpPr>
        <p:spPr>
          <a:xfrm>
            <a:off x="431299" y="1128999"/>
            <a:ext cx="8378626" cy="4633920"/>
          </a:xfrm>
          <a:custGeom>
            <a:avLst/>
            <a:gdLst/>
            <a:ahLst/>
            <a:cxnLst/>
            <a:rect l="l" t="t" r="r" b="b"/>
            <a:pathLst>
              <a:path w="3858259" h="2472054">
                <a:moveTo>
                  <a:pt x="36004" y="0"/>
                </a:moveTo>
                <a:lnTo>
                  <a:pt x="15189" y="562"/>
                </a:lnTo>
                <a:lnTo>
                  <a:pt x="4500" y="4500"/>
                </a:lnTo>
                <a:lnTo>
                  <a:pt x="562" y="15189"/>
                </a:lnTo>
                <a:lnTo>
                  <a:pt x="0" y="36004"/>
                </a:lnTo>
                <a:lnTo>
                  <a:pt x="0" y="2435656"/>
                </a:lnTo>
                <a:lnTo>
                  <a:pt x="562" y="2456471"/>
                </a:lnTo>
                <a:lnTo>
                  <a:pt x="4500" y="2467160"/>
                </a:lnTo>
                <a:lnTo>
                  <a:pt x="15189" y="2471098"/>
                </a:lnTo>
                <a:lnTo>
                  <a:pt x="36004" y="2471661"/>
                </a:lnTo>
                <a:lnTo>
                  <a:pt x="3821658" y="2471661"/>
                </a:lnTo>
                <a:lnTo>
                  <a:pt x="3842473" y="2471098"/>
                </a:lnTo>
                <a:lnTo>
                  <a:pt x="3853162" y="2467160"/>
                </a:lnTo>
                <a:lnTo>
                  <a:pt x="3857100" y="2456471"/>
                </a:lnTo>
                <a:lnTo>
                  <a:pt x="3857663" y="2435656"/>
                </a:lnTo>
                <a:lnTo>
                  <a:pt x="3857663" y="36004"/>
                </a:lnTo>
                <a:lnTo>
                  <a:pt x="3857100" y="15189"/>
                </a:lnTo>
                <a:lnTo>
                  <a:pt x="3853162" y="4500"/>
                </a:lnTo>
                <a:lnTo>
                  <a:pt x="3842473" y="562"/>
                </a:lnTo>
                <a:lnTo>
                  <a:pt x="3821658" y="0"/>
                </a:lnTo>
                <a:lnTo>
                  <a:pt x="36004" y="0"/>
                </a:lnTo>
                <a:close/>
              </a:path>
            </a:pathLst>
          </a:custGeom>
          <a:ln w="3340">
            <a:solidFill>
              <a:srgbClr val="BDD4DD"/>
            </a:solidFill>
          </a:ln>
        </p:spPr>
        <p:txBody>
          <a:bodyPr wrap="square" lIns="0" tIns="0" rIns="0" bIns="0" rtlCol="0"/>
          <a:lstStyle/>
          <a:p>
            <a:endParaRPr dirty="0"/>
          </a:p>
        </p:txBody>
      </p:sp>
      <p:sp>
        <p:nvSpPr>
          <p:cNvPr id="18" name="object 14"/>
          <p:cNvSpPr/>
          <p:nvPr userDrawn="1"/>
        </p:nvSpPr>
        <p:spPr>
          <a:xfrm>
            <a:off x="438720" y="5522762"/>
            <a:ext cx="8380137" cy="240157"/>
          </a:xfrm>
          <a:custGeom>
            <a:avLst/>
            <a:gdLst/>
            <a:ahLst/>
            <a:cxnLst/>
            <a:rect l="l" t="t" r="r" b="b"/>
            <a:pathLst>
              <a:path w="3861434" h="180339">
                <a:moveTo>
                  <a:pt x="3861003" y="0"/>
                </a:moveTo>
                <a:lnTo>
                  <a:pt x="0" y="0"/>
                </a:lnTo>
                <a:lnTo>
                  <a:pt x="0" y="144005"/>
                </a:lnTo>
                <a:lnTo>
                  <a:pt x="562" y="164813"/>
                </a:lnTo>
                <a:lnTo>
                  <a:pt x="4500" y="175498"/>
                </a:lnTo>
                <a:lnTo>
                  <a:pt x="15189" y="179434"/>
                </a:lnTo>
                <a:lnTo>
                  <a:pt x="36004" y="179997"/>
                </a:lnTo>
                <a:lnTo>
                  <a:pt x="3824998" y="179997"/>
                </a:lnTo>
                <a:lnTo>
                  <a:pt x="3845813" y="179434"/>
                </a:lnTo>
                <a:lnTo>
                  <a:pt x="3856502" y="175498"/>
                </a:lnTo>
                <a:lnTo>
                  <a:pt x="3860440" y="164813"/>
                </a:lnTo>
                <a:lnTo>
                  <a:pt x="3861003" y="144005"/>
                </a:lnTo>
                <a:lnTo>
                  <a:pt x="3861003" y="0"/>
                </a:lnTo>
                <a:close/>
              </a:path>
            </a:pathLst>
          </a:custGeom>
          <a:solidFill>
            <a:srgbClr val="B8C0C9"/>
          </a:solidFill>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22" name="Picture Placeholder 8"/>
          <p:cNvSpPr>
            <a:spLocks noGrp="1"/>
          </p:cNvSpPr>
          <p:nvPr>
            <p:ph type="pic" sz="quarter" idx="10"/>
          </p:nvPr>
        </p:nvSpPr>
        <p:spPr>
          <a:xfrm>
            <a:off x="429788" y="1126852"/>
            <a:ext cx="8380138" cy="4395898"/>
          </a:xfrm>
          <a:prstGeom prst="rect">
            <a:avLst/>
          </a:prstGeom>
        </p:spPr>
        <p:txBody>
          <a:bodyPr/>
          <a:lstStyle>
            <a:lvl1pPr>
              <a:defRPr>
                <a:solidFill>
                  <a:srgbClr val="405866"/>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23"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2"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7"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327811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and External Image">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17" name="object 12"/>
          <p:cNvSpPr txBox="1"/>
          <p:nvPr userDrawn="1"/>
        </p:nvSpPr>
        <p:spPr>
          <a:xfrm>
            <a:off x="431299" y="1787456"/>
            <a:ext cx="3973195" cy="204993"/>
          </a:xfrm>
          <a:prstGeom prst="rect">
            <a:avLst/>
          </a:prstGeom>
        </p:spPr>
        <p:txBody>
          <a:bodyPr vert="horz" wrap="square" lIns="0" tIns="0" rIns="0" bIns="0" rtlCol="0">
            <a:spAutoFit/>
          </a:bodyPr>
          <a:lstStyle/>
          <a:p>
            <a:pPr marL="184150" marR="5080" indent="-171450">
              <a:lnSpc>
                <a:spcPct val="111100"/>
              </a:lnSpc>
              <a:buBlip>
                <a:blip r:embed="rId2"/>
              </a:buBlip>
            </a:pPr>
            <a:r>
              <a:rPr lang="en-GB" sz="1200" dirty="0">
                <a:solidFill>
                  <a:srgbClr val="405866"/>
                </a:solidFill>
                <a:latin typeface="Arial"/>
                <a:cs typeface="Arial"/>
              </a:rPr>
              <a:t>Click to edit Master text styles</a:t>
            </a:r>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21" name="object 7"/>
          <p:cNvSpPr/>
          <p:nvPr userDrawn="1"/>
        </p:nvSpPr>
        <p:spPr>
          <a:xfrm>
            <a:off x="4951665" y="1728090"/>
            <a:ext cx="3858260" cy="3292009"/>
          </a:xfrm>
          <a:custGeom>
            <a:avLst/>
            <a:gdLst/>
            <a:ahLst/>
            <a:cxnLst/>
            <a:rect l="l" t="t" r="r" b="b"/>
            <a:pathLst>
              <a:path w="3858259" h="2472054">
                <a:moveTo>
                  <a:pt x="36004" y="0"/>
                </a:moveTo>
                <a:lnTo>
                  <a:pt x="15189" y="562"/>
                </a:lnTo>
                <a:lnTo>
                  <a:pt x="4500" y="4500"/>
                </a:lnTo>
                <a:lnTo>
                  <a:pt x="562" y="15189"/>
                </a:lnTo>
                <a:lnTo>
                  <a:pt x="0" y="36004"/>
                </a:lnTo>
                <a:lnTo>
                  <a:pt x="0" y="2435656"/>
                </a:lnTo>
                <a:lnTo>
                  <a:pt x="562" y="2456471"/>
                </a:lnTo>
                <a:lnTo>
                  <a:pt x="4500" y="2467160"/>
                </a:lnTo>
                <a:lnTo>
                  <a:pt x="15189" y="2471098"/>
                </a:lnTo>
                <a:lnTo>
                  <a:pt x="36004" y="2471661"/>
                </a:lnTo>
                <a:lnTo>
                  <a:pt x="3821658" y="2471661"/>
                </a:lnTo>
                <a:lnTo>
                  <a:pt x="3842473" y="2471098"/>
                </a:lnTo>
                <a:lnTo>
                  <a:pt x="3853162" y="2467160"/>
                </a:lnTo>
                <a:lnTo>
                  <a:pt x="3857100" y="2456471"/>
                </a:lnTo>
                <a:lnTo>
                  <a:pt x="3857663" y="2435656"/>
                </a:lnTo>
                <a:lnTo>
                  <a:pt x="3857663" y="36004"/>
                </a:lnTo>
                <a:lnTo>
                  <a:pt x="3857100" y="15189"/>
                </a:lnTo>
                <a:lnTo>
                  <a:pt x="3853162" y="4500"/>
                </a:lnTo>
                <a:lnTo>
                  <a:pt x="3842473" y="562"/>
                </a:lnTo>
                <a:lnTo>
                  <a:pt x="3821658" y="0"/>
                </a:lnTo>
                <a:lnTo>
                  <a:pt x="36004" y="0"/>
                </a:lnTo>
                <a:close/>
              </a:path>
            </a:pathLst>
          </a:custGeom>
          <a:ln w="3340">
            <a:solidFill>
              <a:srgbClr val="405866"/>
            </a:solidFill>
          </a:ln>
        </p:spPr>
        <p:txBody>
          <a:bodyPr wrap="square" lIns="0" tIns="0" rIns="0" bIns="0" rtlCol="0"/>
          <a:lstStyle/>
          <a:p>
            <a:endParaRPr dirty="0"/>
          </a:p>
        </p:txBody>
      </p:sp>
      <p:sp>
        <p:nvSpPr>
          <p:cNvPr id="22" name="object 8"/>
          <p:cNvSpPr/>
          <p:nvPr userDrawn="1"/>
        </p:nvSpPr>
        <p:spPr>
          <a:xfrm>
            <a:off x="4950001" y="4782091"/>
            <a:ext cx="3861435" cy="240157"/>
          </a:xfrm>
          <a:custGeom>
            <a:avLst/>
            <a:gdLst/>
            <a:ahLst/>
            <a:cxnLst/>
            <a:rect l="l" t="t" r="r" b="b"/>
            <a:pathLst>
              <a:path w="3861434" h="180339">
                <a:moveTo>
                  <a:pt x="3861003" y="0"/>
                </a:moveTo>
                <a:lnTo>
                  <a:pt x="0" y="0"/>
                </a:lnTo>
                <a:lnTo>
                  <a:pt x="0" y="144005"/>
                </a:lnTo>
                <a:lnTo>
                  <a:pt x="562" y="164813"/>
                </a:lnTo>
                <a:lnTo>
                  <a:pt x="4500" y="175498"/>
                </a:lnTo>
                <a:lnTo>
                  <a:pt x="15189" y="179434"/>
                </a:lnTo>
                <a:lnTo>
                  <a:pt x="36004" y="179997"/>
                </a:lnTo>
                <a:lnTo>
                  <a:pt x="3824998" y="179997"/>
                </a:lnTo>
                <a:lnTo>
                  <a:pt x="3845813" y="179434"/>
                </a:lnTo>
                <a:lnTo>
                  <a:pt x="3856502" y="175498"/>
                </a:lnTo>
                <a:lnTo>
                  <a:pt x="3860440" y="164813"/>
                </a:lnTo>
                <a:lnTo>
                  <a:pt x="3861003" y="144005"/>
                </a:lnTo>
                <a:lnTo>
                  <a:pt x="3861003" y="0"/>
                </a:lnTo>
                <a:close/>
              </a:path>
            </a:pathLst>
          </a:custGeom>
          <a:solidFill>
            <a:srgbClr val="405866"/>
          </a:solidFill>
        </p:spPr>
        <p:txBody>
          <a:bodyPr wrap="square" lIns="0" tIns="0" rIns="0" bIns="0" rtlCol="0"/>
          <a:lstStyle/>
          <a:p>
            <a:endParaRPr dirty="0"/>
          </a:p>
        </p:txBody>
      </p:sp>
      <p:sp>
        <p:nvSpPr>
          <p:cNvPr id="23" name="object 15"/>
          <p:cNvSpPr txBox="1"/>
          <p:nvPr userDrawn="1"/>
        </p:nvSpPr>
        <p:spPr>
          <a:xfrm>
            <a:off x="5009300" y="4837407"/>
            <a:ext cx="1315300" cy="92333"/>
          </a:xfrm>
          <a:prstGeom prst="rect">
            <a:avLst/>
          </a:prstGeom>
        </p:spPr>
        <p:txBody>
          <a:bodyPr vert="horz" wrap="square" lIns="0" tIns="0" rIns="0" bIns="0" rtlCol="0">
            <a:spAutoFit/>
          </a:bodyPr>
          <a:lstStyle/>
          <a:p>
            <a:pPr marL="12700">
              <a:lnSpc>
                <a:spcPct val="100000"/>
              </a:lnSpc>
            </a:pPr>
            <a:r>
              <a:rPr sz="600" spc="0" dirty="0">
                <a:solidFill>
                  <a:schemeClr val="bg1"/>
                </a:solidFill>
                <a:latin typeface="Arial"/>
                <a:cs typeface="Arial"/>
              </a:rPr>
              <a:t>SOURCE: </a:t>
            </a:r>
            <a:r>
              <a:rPr lang="en-GB" sz="600" spc="0" dirty="0">
                <a:solidFill>
                  <a:schemeClr val="bg1"/>
                </a:solidFill>
                <a:latin typeface="Arial"/>
                <a:cs typeface="Arial"/>
              </a:rPr>
              <a:t>Externally</a:t>
            </a:r>
            <a:r>
              <a:rPr sz="600" spc="0" dirty="0">
                <a:solidFill>
                  <a:schemeClr val="bg1"/>
                </a:solidFill>
                <a:latin typeface="Arial"/>
                <a:cs typeface="Arial"/>
              </a:rPr>
              <a:t> created graphic</a:t>
            </a:r>
          </a:p>
        </p:txBody>
      </p:sp>
      <p:sp>
        <p:nvSpPr>
          <p:cNvPr id="24" name="Picture Placeholder 8"/>
          <p:cNvSpPr>
            <a:spLocks noGrp="1"/>
          </p:cNvSpPr>
          <p:nvPr>
            <p:ph type="pic" sz="quarter" idx="10"/>
          </p:nvPr>
        </p:nvSpPr>
        <p:spPr>
          <a:xfrm>
            <a:off x="4948491" y="1725941"/>
            <a:ext cx="3861435" cy="3051734"/>
          </a:xfrm>
          <a:prstGeom prst="rect">
            <a:avLst/>
          </a:prstGeom>
        </p:spPr>
        <p:txBody>
          <a:bodyPr/>
          <a:lstStyle>
            <a:lvl1pPr>
              <a:defRPr>
                <a:solidFill>
                  <a:srgbClr val="405866"/>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25"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5"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8"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600724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External Image">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15" name="object 10"/>
          <p:cNvSpPr/>
          <p:nvPr userDrawn="1"/>
        </p:nvSpPr>
        <p:spPr>
          <a:xfrm>
            <a:off x="431299" y="1128999"/>
            <a:ext cx="8378626" cy="4633920"/>
          </a:xfrm>
          <a:custGeom>
            <a:avLst/>
            <a:gdLst/>
            <a:ahLst/>
            <a:cxnLst/>
            <a:rect l="l" t="t" r="r" b="b"/>
            <a:pathLst>
              <a:path w="3858259" h="2472054">
                <a:moveTo>
                  <a:pt x="36004" y="0"/>
                </a:moveTo>
                <a:lnTo>
                  <a:pt x="15189" y="562"/>
                </a:lnTo>
                <a:lnTo>
                  <a:pt x="4500" y="4500"/>
                </a:lnTo>
                <a:lnTo>
                  <a:pt x="562" y="15189"/>
                </a:lnTo>
                <a:lnTo>
                  <a:pt x="0" y="36004"/>
                </a:lnTo>
                <a:lnTo>
                  <a:pt x="0" y="2435656"/>
                </a:lnTo>
                <a:lnTo>
                  <a:pt x="562" y="2456471"/>
                </a:lnTo>
                <a:lnTo>
                  <a:pt x="4500" y="2467160"/>
                </a:lnTo>
                <a:lnTo>
                  <a:pt x="15189" y="2471098"/>
                </a:lnTo>
                <a:lnTo>
                  <a:pt x="36004" y="2471661"/>
                </a:lnTo>
                <a:lnTo>
                  <a:pt x="3821658" y="2471661"/>
                </a:lnTo>
                <a:lnTo>
                  <a:pt x="3842473" y="2471098"/>
                </a:lnTo>
                <a:lnTo>
                  <a:pt x="3853162" y="2467160"/>
                </a:lnTo>
                <a:lnTo>
                  <a:pt x="3857100" y="2456471"/>
                </a:lnTo>
                <a:lnTo>
                  <a:pt x="3857663" y="2435656"/>
                </a:lnTo>
                <a:lnTo>
                  <a:pt x="3857663" y="36004"/>
                </a:lnTo>
                <a:lnTo>
                  <a:pt x="3857100" y="15189"/>
                </a:lnTo>
                <a:lnTo>
                  <a:pt x="3853162" y="4500"/>
                </a:lnTo>
                <a:lnTo>
                  <a:pt x="3842473" y="562"/>
                </a:lnTo>
                <a:lnTo>
                  <a:pt x="3821658" y="0"/>
                </a:lnTo>
                <a:lnTo>
                  <a:pt x="36004" y="0"/>
                </a:lnTo>
                <a:close/>
              </a:path>
            </a:pathLst>
          </a:custGeom>
          <a:ln w="3340">
            <a:solidFill>
              <a:srgbClr val="BDD4DD"/>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22" name="Picture Placeholder 8"/>
          <p:cNvSpPr>
            <a:spLocks noGrp="1"/>
          </p:cNvSpPr>
          <p:nvPr>
            <p:ph type="pic" sz="quarter" idx="10"/>
          </p:nvPr>
        </p:nvSpPr>
        <p:spPr>
          <a:xfrm>
            <a:off x="429788" y="1126852"/>
            <a:ext cx="8380138" cy="4395898"/>
          </a:xfrm>
          <a:prstGeom prst="rect">
            <a:avLst/>
          </a:prstGeom>
        </p:spPr>
        <p:txBody>
          <a:bodyPr/>
          <a:lstStyle>
            <a:lvl1pPr>
              <a:defRPr>
                <a:solidFill>
                  <a:srgbClr val="405866"/>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21" name="object 8"/>
          <p:cNvSpPr/>
          <p:nvPr userDrawn="1"/>
        </p:nvSpPr>
        <p:spPr>
          <a:xfrm>
            <a:off x="429788" y="5534289"/>
            <a:ext cx="8380137" cy="240157"/>
          </a:xfrm>
          <a:custGeom>
            <a:avLst/>
            <a:gdLst/>
            <a:ahLst/>
            <a:cxnLst/>
            <a:rect l="l" t="t" r="r" b="b"/>
            <a:pathLst>
              <a:path w="3861434" h="180339">
                <a:moveTo>
                  <a:pt x="3861003" y="0"/>
                </a:moveTo>
                <a:lnTo>
                  <a:pt x="0" y="0"/>
                </a:lnTo>
                <a:lnTo>
                  <a:pt x="0" y="144005"/>
                </a:lnTo>
                <a:lnTo>
                  <a:pt x="562" y="164813"/>
                </a:lnTo>
                <a:lnTo>
                  <a:pt x="4500" y="175498"/>
                </a:lnTo>
                <a:lnTo>
                  <a:pt x="15189" y="179434"/>
                </a:lnTo>
                <a:lnTo>
                  <a:pt x="36004" y="179997"/>
                </a:lnTo>
                <a:lnTo>
                  <a:pt x="3824998" y="179997"/>
                </a:lnTo>
                <a:lnTo>
                  <a:pt x="3845813" y="179434"/>
                </a:lnTo>
                <a:lnTo>
                  <a:pt x="3856502" y="175498"/>
                </a:lnTo>
                <a:lnTo>
                  <a:pt x="3860440" y="164813"/>
                </a:lnTo>
                <a:lnTo>
                  <a:pt x="3861003" y="144005"/>
                </a:lnTo>
                <a:lnTo>
                  <a:pt x="3861003" y="0"/>
                </a:lnTo>
                <a:close/>
              </a:path>
            </a:pathLst>
          </a:custGeom>
          <a:solidFill>
            <a:srgbClr val="405866"/>
          </a:solidFill>
        </p:spPr>
        <p:txBody>
          <a:bodyPr wrap="square" lIns="0" tIns="0" rIns="0" bIns="0" rtlCol="0"/>
          <a:lstStyle/>
          <a:p>
            <a:endParaRPr dirty="0"/>
          </a:p>
        </p:txBody>
      </p:sp>
      <p:sp>
        <p:nvSpPr>
          <p:cNvPr id="23" name="object 15"/>
          <p:cNvSpPr txBox="1"/>
          <p:nvPr userDrawn="1"/>
        </p:nvSpPr>
        <p:spPr>
          <a:xfrm>
            <a:off x="489088" y="5589605"/>
            <a:ext cx="1315300" cy="92333"/>
          </a:xfrm>
          <a:prstGeom prst="rect">
            <a:avLst/>
          </a:prstGeom>
        </p:spPr>
        <p:txBody>
          <a:bodyPr vert="horz" wrap="square" lIns="0" tIns="0" rIns="0" bIns="0" rtlCol="0">
            <a:spAutoFit/>
          </a:bodyPr>
          <a:lstStyle/>
          <a:p>
            <a:pPr marL="12700">
              <a:lnSpc>
                <a:spcPct val="100000"/>
              </a:lnSpc>
            </a:pPr>
            <a:r>
              <a:rPr sz="600" spc="0" dirty="0">
                <a:solidFill>
                  <a:schemeClr val="bg1"/>
                </a:solidFill>
                <a:latin typeface="Arial"/>
                <a:cs typeface="Arial"/>
              </a:rPr>
              <a:t>SOURCE: </a:t>
            </a:r>
            <a:r>
              <a:rPr lang="en-GB" sz="600" spc="0" dirty="0">
                <a:solidFill>
                  <a:schemeClr val="bg1"/>
                </a:solidFill>
                <a:latin typeface="Arial"/>
                <a:cs typeface="Arial"/>
              </a:rPr>
              <a:t>Externally</a:t>
            </a:r>
            <a:r>
              <a:rPr sz="600" spc="0" dirty="0">
                <a:solidFill>
                  <a:schemeClr val="bg1"/>
                </a:solidFill>
                <a:latin typeface="Arial"/>
                <a:cs typeface="Arial"/>
              </a:rPr>
              <a:t> created graphic</a:t>
            </a:r>
          </a:p>
        </p:txBody>
      </p:sp>
      <p:sp>
        <p:nvSpPr>
          <p:cNvPr id="24"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6"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7"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357972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15"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8"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0"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195002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mall Text">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18" name="Text Placeholder 11"/>
          <p:cNvSpPr>
            <a:spLocks noGrp="1"/>
          </p:cNvSpPr>
          <p:nvPr>
            <p:ph type="body" sz="quarter" idx="11"/>
          </p:nvPr>
        </p:nvSpPr>
        <p:spPr>
          <a:xfrm>
            <a:off x="1143000" y="1532691"/>
            <a:ext cx="6937375" cy="3741880"/>
          </a:xfrm>
          <a:prstGeom prst="rect">
            <a:avLst/>
          </a:prstGeom>
        </p:spPr>
        <p:txBody>
          <a:bodyPr vert="horz" anchor="ctr" anchorCtr="0"/>
          <a:lstStyle>
            <a:lvl1pPr marL="0" indent="0" algn="l">
              <a:lnSpc>
                <a:spcPct val="110000"/>
              </a:lnSpc>
              <a:buFontTx/>
              <a:buNone/>
              <a:tabLst/>
              <a:defRPr sz="1200" b="0" i="0">
                <a:solidFill>
                  <a:srgbClr val="405866"/>
                </a:solidFill>
                <a:latin typeface="Arial" panose="020B0604020202020204" pitchFamily="34" charset="0"/>
                <a:ea typeface="Helvetica Neue Light" charset="0"/>
                <a:cs typeface="Arial" panose="020B0604020202020204" pitchFamily="34" charset="0"/>
              </a:defRPr>
            </a:lvl1pPr>
            <a:lvl2pPr marL="457200" indent="0" algn="ctr">
              <a:buNone/>
              <a:defRPr sz="2000">
                <a:latin typeface="Gotham Book"/>
                <a:cs typeface="Gotham Book"/>
              </a:defRPr>
            </a:lvl2pPr>
            <a:lvl3pPr marL="914400" indent="0" algn="ctr">
              <a:buNone/>
              <a:defRPr sz="2000">
                <a:latin typeface="Gotham Book"/>
                <a:cs typeface="Gotham Book"/>
              </a:defRPr>
            </a:lvl3pPr>
            <a:lvl4pPr marL="1371600" indent="0" algn="ctr">
              <a:buNone/>
              <a:defRPr sz="2000">
                <a:latin typeface="Gotham Book"/>
                <a:cs typeface="Gotham Book"/>
              </a:defRPr>
            </a:lvl4pPr>
            <a:lvl5pPr marL="1828800" indent="0" algn="ctr">
              <a:buNone/>
              <a:defRPr sz="2000">
                <a:latin typeface="Gotham Book"/>
                <a:cs typeface="Gotham Book"/>
              </a:defRPr>
            </a:lvl5pPr>
          </a:lstStyle>
          <a:p>
            <a:pPr lvl="0"/>
            <a:r>
              <a:rPr lang="en-US"/>
              <a:t>Edit Master text styles</a:t>
            </a:r>
          </a:p>
        </p:txBody>
      </p:sp>
      <p:sp>
        <p:nvSpPr>
          <p:cNvPr id="15"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9"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1"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2211871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Large Text">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18" name="Text Placeholder 11"/>
          <p:cNvSpPr>
            <a:spLocks noGrp="1"/>
          </p:cNvSpPr>
          <p:nvPr>
            <p:ph type="body" sz="quarter" idx="11"/>
          </p:nvPr>
        </p:nvSpPr>
        <p:spPr>
          <a:xfrm>
            <a:off x="1143000" y="1532691"/>
            <a:ext cx="6937375" cy="3741880"/>
          </a:xfrm>
          <a:prstGeom prst="rect">
            <a:avLst/>
          </a:prstGeom>
        </p:spPr>
        <p:txBody>
          <a:bodyPr vert="horz" anchor="ctr" anchorCtr="0"/>
          <a:lstStyle>
            <a:lvl1pPr marL="0" indent="0" algn="l">
              <a:lnSpc>
                <a:spcPct val="110000"/>
              </a:lnSpc>
              <a:buFontTx/>
              <a:buNone/>
              <a:tabLst/>
              <a:defRPr sz="2000" b="0" i="0">
                <a:solidFill>
                  <a:srgbClr val="405866"/>
                </a:solidFill>
                <a:latin typeface="Arial" panose="020B0604020202020204" pitchFamily="34" charset="0"/>
                <a:ea typeface="Helvetica Neue Light" charset="0"/>
                <a:cs typeface="Arial" panose="020B0604020202020204" pitchFamily="34" charset="0"/>
              </a:defRPr>
            </a:lvl1pPr>
            <a:lvl2pPr marL="457200" indent="0" algn="ctr">
              <a:buNone/>
              <a:defRPr sz="2000">
                <a:latin typeface="Gotham Book"/>
                <a:cs typeface="Gotham Book"/>
              </a:defRPr>
            </a:lvl2pPr>
            <a:lvl3pPr marL="914400" indent="0" algn="ctr">
              <a:buNone/>
              <a:defRPr sz="2000">
                <a:latin typeface="Gotham Book"/>
                <a:cs typeface="Gotham Book"/>
              </a:defRPr>
            </a:lvl3pPr>
            <a:lvl4pPr marL="1371600" indent="0" algn="ctr">
              <a:buNone/>
              <a:defRPr sz="2000">
                <a:latin typeface="Gotham Book"/>
                <a:cs typeface="Gotham Book"/>
              </a:defRPr>
            </a:lvl4pPr>
            <a:lvl5pPr marL="1828800" indent="0" algn="ctr">
              <a:buNone/>
              <a:defRPr sz="2000">
                <a:latin typeface="Gotham Book"/>
                <a:cs typeface="Gotham Book"/>
              </a:defRPr>
            </a:lvl5pPr>
          </a:lstStyle>
          <a:p>
            <a:pPr lvl="0"/>
            <a:r>
              <a:rPr lang="en-US"/>
              <a:t>Edit Master text styles</a:t>
            </a:r>
          </a:p>
        </p:txBody>
      </p:sp>
      <p:sp>
        <p:nvSpPr>
          <p:cNvPr id="15"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9"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1"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409100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mall Bullets">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18" name="Text Placeholder 11"/>
          <p:cNvSpPr>
            <a:spLocks noGrp="1"/>
          </p:cNvSpPr>
          <p:nvPr>
            <p:ph type="body" sz="quarter" idx="11"/>
          </p:nvPr>
        </p:nvSpPr>
        <p:spPr>
          <a:xfrm>
            <a:off x="1143000" y="1532691"/>
            <a:ext cx="6937375" cy="3741880"/>
          </a:xfrm>
          <a:prstGeom prst="rect">
            <a:avLst/>
          </a:prstGeom>
        </p:spPr>
        <p:txBody>
          <a:bodyPr vert="horz" anchor="ctr" anchorCtr="0"/>
          <a:lstStyle>
            <a:lvl1pPr marL="277813" indent="-277813" algn="l">
              <a:lnSpc>
                <a:spcPct val="110000"/>
              </a:lnSpc>
              <a:buFontTx/>
              <a:buBlip>
                <a:blip r:embed="rId2"/>
              </a:buBlip>
              <a:tabLst/>
              <a:defRPr sz="1200" b="0" i="0">
                <a:solidFill>
                  <a:srgbClr val="405866"/>
                </a:solidFill>
                <a:latin typeface="Arial" panose="020B0604020202020204" pitchFamily="34" charset="0"/>
                <a:ea typeface="Helvetica Neue Light" charset="0"/>
                <a:cs typeface="Arial" panose="020B0604020202020204" pitchFamily="34" charset="0"/>
              </a:defRPr>
            </a:lvl1pPr>
            <a:lvl2pPr marL="457200" indent="0" algn="ctr">
              <a:buNone/>
              <a:defRPr sz="2000">
                <a:latin typeface="Gotham Book"/>
                <a:cs typeface="Gotham Book"/>
              </a:defRPr>
            </a:lvl2pPr>
            <a:lvl3pPr marL="914400" indent="0" algn="ctr">
              <a:buNone/>
              <a:defRPr sz="2000">
                <a:latin typeface="Gotham Book"/>
                <a:cs typeface="Gotham Book"/>
              </a:defRPr>
            </a:lvl3pPr>
            <a:lvl4pPr marL="1371600" indent="0" algn="ctr">
              <a:buNone/>
              <a:defRPr sz="2000">
                <a:latin typeface="Gotham Book"/>
                <a:cs typeface="Gotham Book"/>
              </a:defRPr>
            </a:lvl4pPr>
            <a:lvl5pPr marL="1828800" indent="0" algn="ctr">
              <a:buNone/>
              <a:defRPr sz="2000">
                <a:latin typeface="Gotham Book"/>
                <a:cs typeface="Gotham Book"/>
              </a:defRPr>
            </a:lvl5pPr>
          </a:lstStyle>
          <a:p>
            <a:pPr lvl="0"/>
            <a:r>
              <a:rPr lang="en-US"/>
              <a:t>Edit Master text styles</a:t>
            </a:r>
          </a:p>
        </p:txBody>
      </p:sp>
      <p:sp>
        <p:nvSpPr>
          <p:cNvPr id="25"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9"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1"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367359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Large Bullets">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18" name="Text Placeholder 11"/>
          <p:cNvSpPr>
            <a:spLocks noGrp="1"/>
          </p:cNvSpPr>
          <p:nvPr>
            <p:ph type="body" sz="quarter" idx="11"/>
          </p:nvPr>
        </p:nvSpPr>
        <p:spPr>
          <a:xfrm>
            <a:off x="1143000" y="1532691"/>
            <a:ext cx="6937375" cy="3741880"/>
          </a:xfrm>
          <a:prstGeom prst="rect">
            <a:avLst/>
          </a:prstGeom>
        </p:spPr>
        <p:txBody>
          <a:bodyPr vert="horz" anchor="ctr" anchorCtr="0"/>
          <a:lstStyle>
            <a:lvl1pPr marL="277813" indent="-277813" algn="l">
              <a:lnSpc>
                <a:spcPct val="110000"/>
              </a:lnSpc>
              <a:buFontTx/>
              <a:buBlip>
                <a:blip r:embed="rId2"/>
              </a:buBlip>
              <a:tabLst/>
              <a:defRPr sz="2000" b="0" i="0">
                <a:solidFill>
                  <a:srgbClr val="405866"/>
                </a:solidFill>
                <a:latin typeface="Arial" panose="020B0604020202020204" pitchFamily="34" charset="0"/>
                <a:ea typeface="Helvetica Neue Light" charset="0"/>
                <a:cs typeface="Arial" panose="020B0604020202020204" pitchFamily="34" charset="0"/>
              </a:defRPr>
            </a:lvl1pPr>
            <a:lvl2pPr marL="457200" indent="0" algn="ctr">
              <a:buNone/>
              <a:defRPr sz="2000">
                <a:latin typeface="Gotham Book"/>
                <a:cs typeface="Gotham Book"/>
              </a:defRPr>
            </a:lvl2pPr>
            <a:lvl3pPr marL="914400" indent="0" algn="ctr">
              <a:buNone/>
              <a:defRPr sz="2000">
                <a:latin typeface="Gotham Book"/>
                <a:cs typeface="Gotham Book"/>
              </a:defRPr>
            </a:lvl3pPr>
            <a:lvl4pPr marL="1371600" indent="0" algn="ctr">
              <a:buNone/>
              <a:defRPr sz="2000">
                <a:latin typeface="Gotham Book"/>
                <a:cs typeface="Gotham Book"/>
              </a:defRPr>
            </a:lvl4pPr>
            <a:lvl5pPr marL="1828800" indent="0" algn="ctr">
              <a:buNone/>
              <a:defRPr sz="2000">
                <a:latin typeface="Gotham Book"/>
                <a:cs typeface="Gotham Book"/>
              </a:defRPr>
            </a:lvl5pPr>
          </a:lstStyle>
          <a:p>
            <a:pPr lvl="0"/>
            <a:r>
              <a:rPr lang="en-US"/>
              <a:t>Edit Master text styles</a:t>
            </a:r>
          </a:p>
        </p:txBody>
      </p:sp>
      <p:sp>
        <p:nvSpPr>
          <p:cNvPr id="16"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9"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1"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336269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r Chart">
    <p:spTree>
      <p:nvGrpSpPr>
        <p:cNvPr id="1" name=""/>
        <p:cNvGrpSpPr/>
        <p:nvPr/>
      </p:nvGrpSpPr>
      <p:grpSpPr>
        <a:xfrm>
          <a:off x="0" y="0"/>
          <a:ext cx="0" cy="0"/>
          <a:chOff x="0" y="0"/>
          <a:chExt cx="0" cy="0"/>
        </a:xfrm>
      </p:grpSpPr>
      <p:sp>
        <p:nvSpPr>
          <p:cNvPr id="14" name="object 9"/>
          <p:cNvSpPr/>
          <p:nvPr userDrawn="1"/>
        </p:nvSpPr>
        <p:spPr>
          <a:xfrm>
            <a:off x="0" y="6026155"/>
            <a:ext cx="9144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dirty="0"/>
          </a:p>
        </p:txBody>
      </p:sp>
      <p:sp>
        <p:nvSpPr>
          <p:cNvPr id="15" name="object 10"/>
          <p:cNvSpPr/>
          <p:nvPr userDrawn="1"/>
        </p:nvSpPr>
        <p:spPr>
          <a:xfrm>
            <a:off x="431299" y="1128999"/>
            <a:ext cx="5512301" cy="4633920"/>
          </a:xfrm>
          <a:custGeom>
            <a:avLst/>
            <a:gdLst/>
            <a:ahLst/>
            <a:cxnLst/>
            <a:rect l="l" t="t" r="r" b="b"/>
            <a:pathLst>
              <a:path w="3858259" h="2472054">
                <a:moveTo>
                  <a:pt x="36004" y="0"/>
                </a:moveTo>
                <a:lnTo>
                  <a:pt x="15189" y="562"/>
                </a:lnTo>
                <a:lnTo>
                  <a:pt x="4500" y="4500"/>
                </a:lnTo>
                <a:lnTo>
                  <a:pt x="562" y="15189"/>
                </a:lnTo>
                <a:lnTo>
                  <a:pt x="0" y="36004"/>
                </a:lnTo>
                <a:lnTo>
                  <a:pt x="0" y="2435656"/>
                </a:lnTo>
                <a:lnTo>
                  <a:pt x="562" y="2456471"/>
                </a:lnTo>
                <a:lnTo>
                  <a:pt x="4500" y="2467160"/>
                </a:lnTo>
                <a:lnTo>
                  <a:pt x="15189" y="2471098"/>
                </a:lnTo>
                <a:lnTo>
                  <a:pt x="36004" y="2471661"/>
                </a:lnTo>
                <a:lnTo>
                  <a:pt x="3821658" y="2471661"/>
                </a:lnTo>
                <a:lnTo>
                  <a:pt x="3842473" y="2471098"/>
                </a:lnTo>
                <a:lnTo>
                  <a:pt x="3853162" y="2467160"/>
                </a:lnTo>
                <a:lnTo>
                  <a:pt x="3857100" y="2456471"/>
                </a:lnTo>
                <a:lnTo>
                  <a:pt x="3857663" y="2435656"/>
                </a:lnTo>
                <a:lnTo>
                  <a:pt x="3857663" y="36004"/>
                </a:lnTo>
                <a:lnTo>
                  <a:pt x="3857100" y="15189"/>
                </a:lnTo>
                <a:lnTo>
                  <a:pt x="3853162" y="4500"/>
                </a:lnTo>
                <a:lnTo>
                  <a:pt x="3842473" y="562"/>
                </a:lnTo>
                <a:lnTo>
                  <a:pt x="3821658" y="0"/>
                </a:lnTo>
                <a:lnTo>
                  <a:pt x="36004" y="0"/>
                </a:lnTo>
                <a:close/>
              </a:path>
            </a:pathLst>
          </a:custGeom>
          <a:ln w="3340">
            <a:solidFill>
              <a:srgbClr val="BDD4DD"/>
            </a:solidFill>
          </a:ln>
        </p:spPr>
        <p:txBody>
          <a:bodyPr wrap="square" lIns="0" tIns="0" rIns="0" bIns="0" rtlCol="0"/>
          <a:lstStyle/>
          <a:p>
            <a:endParaRPr dirty="0"/>
          </a:p>
        </p:txBody>
      </p:sp>
      <p:sp>
        <p:nvSpPr>
          <p:cNvPr id="40" name="object 18"/>
          <p:cNvSpPr txBox="1">
            <a:spLocks noGrp="1"/>
          </p:cNvSpPr>
          <p:nvPr>
            <p:ph type="sldNum" sz="quarter" idx="4294967295"/>
          </p:nvPr>
        </p:nvSpPr>
        <p:spPr>
          <a:xfrm>
            <a:off x="8686600" y="6551601"/>
            <a:ext cx="107950" cy="346249"/>
          </a:xfrm>
          <a:prstGeom prst="rect">
            <a:avLst/>
          </a:prstGeom>
        </p:spPr>
        <p:txBody>
          <a:bodyPr vert="horz" wrap="square" lIns="0" tIns="0" rIns="0" bIns="0" rtlCol="0">
            <a:spAutoFit/>
          </a:bodyPr>
          <a:lstStyle/>
          <a:p>
            <a:pPr marL="25400">
              <a:lnSpc>
                <a:spcPts val="910"/>
              </a:lnSpc>
            </a:pPr>
            <a:fld id="{81D60167-4931-47E6-BA6A-407CBD079E47}" type="slidenum">
              <a:rPr sz="800" dirty="0">
                <a:latin typeface="Arial" panose="020B0604020202020204" pitchFamily="34" charset="0"/>
                <a:cs typeface="Arial" panose="020B0604020202020204" pitchFamily="34" charset="0"/>
              </a:rPr>
              <a:t>‹#›</a:t>
            </a:fld>
            <a:endParaRPr sz="800" dirty="0">
              <a:latin typeface="Arial" panose="020B0604020202020204" pitchFamily="34" charset="0"/>
              <a:cs typeface="Arial" panose="020B0604020202020204" pitchFamily="34" charset="0"/>
            </a:endParaRPr>
          </a:p>
        </p:txBody>
      </p:sp>
      <p:sp>
        <p:nvSpPr>
          <p:cNvPr id="21" name="object 8"/>
          <p:cNvSpPr/>
          <p:nvPr userDrawn="1"/>
        </p:nvSpPr>
        <p:spPr>
          <a:xfrm>
            <a:off x="429789" y="5534289"/>
            <a:ext cx="5513812" cy="240157"/>
          </a:xfrm>
          <a:custGeom>
            <a:avLst/>
            <a:gdLst/>
            <a:ahLst/>
            <a:cxnLst/>
            <a:rect l="l" t="t" r="r" b="b"/>
            <a:pathLst>
              <a:path w="3861434" h="180339">
                <a:moveTo>
                  <a:pt x="3861003" y="0"/>
                </a:moveTo>
                <a:lnTo>
                  <a:pt x="0" y="0"/>
                </a:lnTo>
                <a:lnTo>
                  <a:pt x="0" y="144005"/>
                </a:lnTo>
                <a:lnTo>
                  <a:pt x="562" y="164813"/>
                </a:lnTo>
                <a:lnTo>
                  <a:pt x="4500" y="175498"/>
                </a:lnTo>
                <a:lnTo>
                  <a:pt x="15189" y="179434"/>
                </a:lnTo>
                <a:lnTo>
                  <a:pt x="36004" y="179997"/>
                </a:lnTo>
                <a:lnTo>
                  <a:pt x="3824998" y="179997"/>
                </a:lnTo>
                <a:lnTo>
                  <a:pt x="3845813" y="179434"/>
                </a:lnTo>
                <a:lnTo>
                  <a:pt x="3856502" y="175498"/>
                </a:lnTo>
                <a:lnTo>
                  <a:pt x="3860440" y="164813"/>
                </a:lnTo>
                <a:lnTo>
                  <a:pt x="3861003" y="144005"/>
                </a:lnTo>
                <a:lnTo>
                  <a:pt x="3861003" y="0"/>
                </a:lnTo>
                <a:close/>
              </a:path>
            </a:pathLst>
          </a:custGeom>
          <a:solidFill>
            <a:srgbClr val="405866"/>
          </a:solidFill>
        </p:spPr>
        <p:txBody>
          <a:bodyPr wrap="square" lIns="0" tIns="0" rIns="0" bIns="0" rtlCol="0"/>
          <a:lstStyle/>
          <a:p>
            <a:endParaRPr dirty="0"/>
          </a:p>
        </p:txBody>
      </p:sp>
      <p:sp>
        <p:nvSpPr>
          <p:cNvPr id="23" name="object 15"/>
          <p:cNvSpPr txBox="1"/>
          <p:nvPr userDrawn="1"/>
        </p:nvSpPr>
        <p:spPr>
          <a:xfrm>
            <a:off x="489088" y="5589605"/>
            <a:ext cx="1315300" cy="92333"/>
          </a:xfrm>
          <a:prstGeom prst="rect">
            <a:avLst/>
          </a:prstGeom>
        </p:spPr>
        <p:txBody>
          <a:bodyPr vert="horz" wrap="square" lIns="0" tIns="0" rIns="0" bIns="0" rtlCol="0">
            <a:spAutoFit/>
          </a:bodyPr>
          <a:lstStyle/>
          <a:p>
            <a:pPr marL="12700">
              <a:lnSpc>
                <a:spcPct val="100000"/>
              </a:lnSpc>
            </a:pPr>
            <a:r>
              <a:rPr sz="600" spc="0" dirty="0">
                <a:solidFill>
                  <a:schemeClr val="bg1"/>
                </a:solidFill>
                <a:latin typeface="Arial"/>
                <a:cs typeface="Arial"/>
              </a:rPr>
              <a:t>SOURCE: </a:t>
            </a:r>
            <a:r>
              <a:rPr lang="en-GB" sz="600" spc="0" dirty="0">
                <a:solidFill>
                  <a:schemeClr val="bg1"/>
                </a:solidFill>
                <a:latin typeface="Arial"/>
                <a:cs typeface="Arial"/>
              </a:rPr>
              <a:t>Externally</a:t>
            </a:r>
            <a:r>
              <a:rPr sz="600" spc="0" dirty="0">
                <a:solidFill>
                  <a:schemeClr val="bg1"/>
                </a:solidFill>
                <a:latin typeface="Arial"/>
                <a:cs typeface="Arial"/>
              </a:rPr>
              <a:t> created graphic</a:t>
            </a:r>
          </a:p>
        </p:txBody>
      </p:sp>
      <p:graphicFrame>
        <p:nvGraphicFramePr>
          <p:cNvPr id="18" name="Chart 17"/>
          <p:cNvGraphicFramePr/>
          <p:nvPr userDrawn="1">
            <p:extLst/>
          </p:nvPr>
        </p:nvGraphicFramePr>
        <p:xfrm>
          <a:off x="429788" y="1248840"/>
          <a:ext cx="5437612" cy="4285437"/>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9"/>
          <p:cNvSpPr>
            <a:spLocks noGrp="1"/>
          </p:cNvSpPr>
          <p:nvPr>
            <p:ph type="body" sz="quarter" idx="12" hasCustomPrompt="1"/>
          </p:nvPr>
        </p:nvSpPr>
        <p:spPr>
          <a:xfrm>
            <a:off x="339621" y="283284"/>
            <a:ext cx="7058025" cy="873372"/>
          </a:xfrm>
          <a:prstGeom prst="rect">
            <a:avLst/>
          </a:prstGeom>
        </p:spPr>
        <p:txBody>
          <a:bodyPr vert="horz"/>
          <a:lstStyle>
            <a:lvl1pPr marL="0" indent="0">
              <a:lnSpc>
                <a:spcPct val="110000"/>
              </a:lnSpc>
              <a:buNone/>
              <a:defRPr sz="1500" b="0" i="0" spc="300">
                <a:solidFill>
                  <a:srgbClr val="405866"/>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2"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7"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18099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ark Blue Title Page">
    <p:spTree>
      <p:nvGrpSpPr>
        <p:cNvPr id="1" name=""/>
        <p:cNvGrpSpPr/>
        <p:nvPr/>
      </p:nvGrpSpPr>
      <p:grpSpPr>
        <a:xfrm>
          <a:off x="0" y="0"/>
          <a:ext cx="0" cy="0"/>
          <a:chOff x="0" y="0"/>
          <a:chExt cx="0" cy="0"/>
        </a:xfrm>
      </p:grpSpPr>
      <p:sp>
        <p:nvSpPr>
          <p:cNvPr id="9" name="object 2"/>
          <p:cNvSpPr/>
          <p:nvPr userDrawn="1"/>
        </p:nvSpPr>
        <p:spPr>
          <a:xfrm>
            <a:off x="9"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405866"/>
          </a:solidFill>
        </p:spPr>
        <p:txBody>
          <a:bodyPr wrap="square" lIns="0" tIns="0" rIns="0" bIns="0" rtlCol="0"/>
          <a:lstStyle/>
          <a:p>
            <a:endParaRPr dirty="0"/>
          </a:p>
        </p:txBody>
      </p:sp>
      <p:sp>
        <p:nvSpPr>
          <p:cNvPr id="10" name="object 3"/>
          <p:cNvSpPr/>
          <p:nvPr userDrawn="1"/>
        </p:nvSpPr>
        <p:spPr>
          <a:xfrm>
            <a:off x="3"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BDD4DD"/>
          </a:solidFill>
        </p:spPr>
        <p:txBody>
          <a:bodyPr wrap="square" lIns="0" tIns="0" rIns="0" bIns="0" rtlCol="0"/>
          <a:lstStyle/>
          <a:p>
            <a:endParaRPr dirty="0"/>
          </a:p>
        </p:txBody>
      </p:sp>
      <p:sp>
        <p:nvSpPr>
          <p:cNvPr id="11" name="object 4"/>
          <p:cNvSpPr/>
          <p:nvPr userDrawn="1"/>
        </p:nvSpPr>
        <p:spPr>
          <a:xfrm>
            <a:off x="0"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B8C0C9"/>
          </a:solidFill>
        </p:spPr>
        <p:txBody>
          <a:bodyPr wrap="square" lIns="0" tIns="0" rIns="0" bIns="0" rtlCol="0"/>
          <a:lstStyle/>
          <a:p>
            <a:endParaRPr dirty="0"/>
          </a:p>
        </p:txBody>
      </p:sp>
      <p:sp>
        <p:nvSpPr>
          <p:cNvPr id="12"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20"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sp>
        <p:nvSpPr>
          <p:cNvPr id="21"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22"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3"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278798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Green Title Page">
    <p:spTree>
      <p:nvGrpSpPr>
        <p:cNvPr id="1" name=""/>
        <p:cNvGrpSpPr/>
        <p:nvPr/>
      </p:nvGrpSpPr>
      <p:grpSpPr>
        <a:xfrm>
          <a:off x="0" y="0"/>
          <a:ext cx="0" cy="0"/>
          <a:chOff x="0" y="0"/>
          <a:chExt cx="0" cy="0"/>
        </a:xfrm>
      </p:grpSpPr>
      <p:sp>
        <p:nvSpPr>
          <p:cNvPr id="7" name="object 2"/>
          <p:cNvSpPr/>
          <p:nvPr userDrawn="1"/>
        </p:nvSpPr>
        <p:spPr>
          <a:xfrm>
            <a:off x="6"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007B6A"/>
          </a:solidFill>
        </p:spPr>
        <p:txBody>
          <a:bodyPr wrap="square" lIns="0" tIns="0" rIns="0" bIns="0" rtlCol="0"/>
          <a:lstStyle/>
          <a:p>
            <a:endParaRPr sz="2300" dirty="0">
              <a:latin typeface="Arial" panose="020B0604020202020204" pitchFamily="34" charset="0"/>
              <a:cs typeface="Arial" panose="020B0604020202020204" pitchFamily="34" charset="0"/>
            </a:endParaRPr>
          </a:p>
        </p:txBody>
      </p:sp>
      <p:sp>
        <p:nvSpPr>
          <p:cNvPr id="8" name="object 3"/>
          <p:cNvSpPr/>
          <p:nvPr userDrawn="1"/>
        </p:nvSpPr>
        <p:spPr>
          <a:xfrm>
            <a:off x="0"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ADC7C2"/>
          </a:solidFill>
        </p:spPr>
        <p:txBody>
          <a:bodyPr wrap="square" lIns="0" tIns="0" rIns="0" bIns="0" rtlCol="0"/>
          <a:lstStyle/>
          <a:p>
            <a:endParaRPr dirty="0"/>
          </a:p>
        </p:txBody>
      </p:sp>
      <p:sp>
        <p:nvSpPr>
          <p:cNvPr id="9" name="object 4"/>
          <p:cNvSpPr/>
          <p:nvPr userDrawn="1"/>
        </p:nvSpPr>
        <p:spPr>
          <a:xfrm>
            <a:off x="-3"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4E968A"/>
          </a:solidFill>
        </p:spPr>
        <p:txBody>
          <a:bodyPr wrap="square" lIns="0" tIns="0" rIns="0" bIns="0" rtlCol="0"/>
          <a:lstStyle/>
          <a:p>
            <a:endParaRPr dirty="0"/>
          </a:p>
        </p:txBody>
      </p:sp>
      <p:sp>
        <p:nvSpPr>
          <p:cNvPr id="23"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24"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5"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3" name="object 7"/>
          <p:cNvSpPr/>
          <p:nvPr userDrawn="1"/>
        </p:nvSpPr>
        <p:spPr>
          <a:xfrm>
            <a:off x="1951689" y="6592538"/>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4" name="object 15"/>
          <p:cNvSpPr txBox="1">
            <a:spLocks/>
          </p:cNvSpPr>
          <p:nvPr userDrawn="1"/>
        </p:nvSpPr>
        <p:spPr>
          <a:xfrm>
            <a:off x="2111303" y="6609245"/>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59622"/>
            <a:ext cx="1259332" cy="481600"/>
          </a:xfrm>
          <a:prstGeom prst="rect">
            <a:avLst/>
          </a:prstGeom>
        </p:spPr>
      </p:pic>
    </p:spTree>
    <p:extLst>
      <p:ext uri="{BB962C8B-B14F-4D97-AF65-F5344CB8AC3E}">
        <p14:creationId xmlns:p14="http://schemas.microsoft.com/office/powerpoint/2010/main" val="34258247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01950" y="296863"/>
            <a:ext cx="3340100" cy="1331912"/>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1C7E8CE-85CE-4AFE-A641-8AD182851B47}" type="datetimeFigureOut">
              <a:rPr lang="en-GB">
                <a:solidFill>
                  <a:prstClr val="black">
                    <a:tint val="75000"/>
                  </a:prstClr>
                </a:solidFill>
              </a:rPr>
              <a:pPr>
                <a:defRPr/>
              </a:pPr>
              <a:t>19/06/2019</a:t>
            </a:fld>
            <a:endParaRPr lang="en-GB" dirty="0">
              <a:solidFill>
                <a:prstClr val="black">
                  <a:tint val="75000"/>
                </a:prstClr>
              </a:solidFill>
            </a:endParaRP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dirty="0"/>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9C6A664-00C1-4E5E-8F6D-000E9A536C11}"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5856490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6167438" y="260350"/>
            <a:ext cx="2797175" cy="1116013"/>
          </a:xfrm>
          <a:prstGeom prst="rect">
            <a:avLst/>
          </a:prstGeom>
          <a:noFill/>
          <a:ln w="9525">
            <a:noFill/>
            <a:miter lim="800000"/>
            <a:headEnd/>
            <a:tailEnd/>
          </a:ln>
        </p:spPr>
      </p:pic>
      <p:cxnSp>
        <p:nvCxnSpPr>
          <p:cNvPr id="5" name="Straight Connector 8"/>
          <p:cNvCxnSpPr/>
          <p:nvPr userDrawn="1"/>
        </p:nvCxnSpPr>
        <p:spPr>
          <a:xfrm>
            <a:off x="468313" y="1484313"/>
            <a:ext cx="8496300" cy="0"/>
          </a:xfrm>
          <a:prstGeom prst="line">
            <a:avLst/>
          </a:prstGeom>
          <a:ln w="25400">
            <a:solidFill>
              <a:srgbClr val="F15D2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74638"/>
            <a:ext cx="5843588" cy="1143000"/>
          </a:xfrm>
          <a:prstGeom prst="rect">
            <a:avLst/>
          </a:prstGeom>
        </p:spPr>
        <p:txBody>
          <a:bodyPr>
            <a:normAutofit/>
          </a:bodyPr>
          <a:lstStyle>
            <a:lvl1pPr>
              <a:defRPr sz="2800"/>
            </a:lvl1pPr>
          </a:lstStyle>
          <a:p>
            <a:r>
              <a:rPr lang="en-US" dirty="0"/>
              <a:t>Click to edit Master title style</a:t>
            </a:r>
            <a:endParaRPr lang="en-GB"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F6E6EA1-6DD6-4307-B173-2CFD0552B93A}" type="datetimeFigureOut">
              <a:rPr lang="en-GB">
                <a:solidFill>
                  <a:prstClr val="black">
                    <a:tint val="75000"/>
                  </a:prstClr>
                </a:solidFill>
              </a:rPr>
              <a:pPr>
                <a:defRPr/>
              </a:pPr>
              <a:t>19/06/2019</a:t>
            </a:fld>
            <a:endParaRPr lang="en-GB" dirty="0">
              <a:solidFill>
                <a:prstClr val="black">
                  <a:tint val="75000"/>
                </a:prstClr>
              </a:solidFill>
            </a:endParaRPr>
          </a:p>
        </p:txBody>
      </p:sp>
      <p:sp>
        <p:nvSpPr>
          <p:cNvPr id="7" name="Footer Placeholder 4"/>
          <p:cNvSpPr>
            <a:spLocks noGrp="1"/>
          </p:cNvSpPr>
          <p:nvPr>
            <p:ph type="ftr" sz="quarter" idx="11"/>
          </p:nvPr>
        </p:nvSpPr>
        <p:spPr>
          <a:xfrm>
            <a:off x="3124200" y="6356350"/>
            <a:ext cx="2895600" cy="365125"/>
          </a:xfrm>
          <a:prstGeom prst="rect">
            <a:avLst/>
          </a:prstGeom>
        </p:spPr>
        <p:txBody>
          <a:bodyPr/>
          <a:lstStyle>
            <a:lvl1pPr>
              <a:defRPr dirty="0"/>
            </a:lvl1pPr>
          </a:lstStyle>
          <a:p>
            <a:pPr>
              <a:defRPr/>
            </a:pPr>
            <a:endParaRPr lang="en-GB">
              <a:solidFill>
                <a:prstClr val="black">
                  <a:tint val="75000"/>
                </a:prstClr>
              </a:solidFill>
            </a:endParaRP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4A6612B-1AF5-4ED9-9F99-A32BEE7C9BC3}"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1451719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pic>
        <p:nvPicPr>
          <p:cNvPr id="5" name="Picture 9"/>
          <p:cNvPicPr>
            <a:picLocks noChangeAspect="1"/>
          </p:cNvPicPr>
          <p:nvPr userDrawn="1"/>
        </p:nvPicPr>
        <p:blipFill>
          <a:blip r:embed="rId2"/>
          <a:srcRect/>
          <a:stretch>
            <a:fillRect/>
          </a:stretch>
        </p:blipFill>
        <p:spPr bwMode="auto">
          <a:xfrm>
            <a:off x="6167438" y="260350"/>
            <a:ext cx="2797175" cy="1116013"/>
          </a:xfrm>
          <a:prstGeom prst="rect">
            <a:avLst/>
          </a:prstGeom>
          <a:noFill/>
          <a:ln w="9525">
            <a:noFill/>
            <a:miter lim="800000"/>
            <a:headEnd/>
            <a:tailEnd/>
          </a:ln>
        </p:spPr>
      </p:pic>
      <p:cxnSp>
        <p:nvCxnSpPr>
          <p:cNvPr id="6" name="Straight Connector 10"/>
          <p:cNvCxnSpPr/>
          <p:nvPr userDrawn="1"/>
        </p:nvCxnSpPr>
        <p:spPr>
          <a:xfrm>
            <a:off x="468313" y="1484313"/>
            <a:ext cx="8496300" cy="0"/>
          </a:xfrm>
          <a:prstGeom prst="line">
            <a:avLst/>
          </a:prstGeom>
          <a:ln w="25400">
            <a:solidFill>
              <a:srgbClr val="F15D2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74638"/>
            <a:ext cx="5843588" cy="1143000"/>
          </a:xfrm>
          <a:prstGeom prst="rect">
            <a:avLst/>
          </a:prstGeom>
        </p:spPr>
        <p:txBody>
          <a:bodyPr>
            <a:normAutofit/>
          </a:bodyPr>
          <a:lstStyle>
            <a:lvl1pPr>
              <a:defRPr sz="2800"/>
            </a:lvl1p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B16F6AA4-14A3-4ECF-925B-812643B1D0C6}" type="datetimeFigureOut">
              <a:rPr lang="en-GB"/>
              <a:pPr>
                <a:defRPr/>
              </a:pPr>
              <a:t>19/06/2019</a:t>
            </a:fld>
            <a:endParaRPr lang="en-GB" dirty="0"/>
          </a:p>
        </p:txBody>
      </p:sp>
      <p:sp>
        <p:nvSpPr>
          <p:cNvPr id="8" name="Footer Placeholder 5"/>
          <p:cNvSpPr>
            <a:spLocks noGrp="1"/>
          </p:cNvSpPr>
          <p:nvPr>
            <p:ph type="ftr" sz="quarter" idx="11"/>
          </p:nvPr>
        </p:nvSpPr>
        <p:spPr>
          <a:xfrm>
            <a:off x="3124200" y="6356350"/>
            <a:ext cx="2895600" cy="365125"/>
          </a:xfrm>
          <a:prstGeom prst="rect">
            <a:avLst/>
          </a:prstGeom>
        </p:spPr>
        <p:txBody>
          <a:bodyPr/>
          <a:lstStyle>
            <a:lvl1pPr>
              <a:defRPr dirty="0"/>
            </a:lvl1pPr>
          </a:lstStyle>
          <a:p>
            <a:pPr>
              <a:defRPr/>
            </a:pPr>
            <a:endParaRPr lang="en-GB"/>
          </a:p>
        </p:txBody>
      </p:sp>
      <p:sp>
        <p:nvSpPr>
          <p:cNvPr id="9"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FF5A239-9274-48AD-9C39-3B1B4BA53C61}" type="slidenum">
              <a:rPr lang="en-GB"/>
              <a:pPr>
                <a:defRPr/>
              </a:pPr>
              <a:t>‹#›</a:t>
            </a:fld>
            <a:endParaRPr lang="en-GB" dirty="0"/>
          </a:p>
        </p:txBody>
      </p:sp>
    </p:spTree>
    <p:extLst>
      <p:ext uri="{BB962C8B-B14F-4D97-AF65-F5344CB8AC3E}">
        <p14:creationId xmlns:p14="http://schemas.microsoft.com/office/powerpoint/2010/main" val="246473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pic>
        <p:nvPicPr>
          <p:cNvPr id="11" name="Shape 11"/>
          <p:cNvPicPr preferRelativeResize="0"/>
          <p:nvPr/>
        </p:nvPicPr>
        <p:blipFill rotWithShape="1">
          <a:blip r:embed="rId2">
            <a:alphaModFix/>
          </a:blip>
          <a:srcRect/>
          <a:stretch/>
        </p:blipFill>
        <p:spPr>
          <a:xfrm>
            <a:off x="2901950" y="296863"/>
            <a:ext cx="3331249" cy="1330425"/>
          </a:xfrm>
          <a:prstGeom prst="rect">
            <a:avLst/>
          </a:prstGeom>
          <a:noFill/>
          <a:ln>
            <a:noFill/>
          </a:ln>
        </p:spPr>
      </p:pic>
      <p:sp>
        <p:nvSpPr>
          <p:cNvPr id="12" name="Shape 12"/>
          <p:cNvSpPr txBox="1">
            <a:spLocks noGrp="1"/>
          </p:cNvSpPr>
          <p:nvPr>
            <p:ph type="ctrTitle"/>
          </p:nvPr>
        </p:nvSpPr>
        <p:spPr>
          <a:xfrm>
            <a:off x="685800" y="2130425"/>
            <a:ext cx="7772400" cy="1470025"/>
          </a:xfrm>
          <a:prstGeom prst="rect">
            <a:avLst/>
          </a:prstGeom>
          <a:noFill/>
          <a:ln>
            <a:noFill/>
          </a:ln>
        </p:spPr>
        <p:txBody>
          <a:bodyPr wrap="square" lIns="91425" tIns="91425" rIns="91425" bIns="91425" anchor="t"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subTitle" idx="1"/>
          </p:nvPr>
        </p:nvSpPr>
        <p:spPr>
          <a:xfrm>
            <a:off x="1371600" y="3886200"/>
            <a:ext cx="6400800" cy="1752600"/>
          </a:xfrm>
          <a:prstGeom prst="rect">
            <a:avLst/>
          </a:prstGeom>
          <a:noFill/>
          <a:ln>
            <a:noFill/>
          </a:ln>
        </p:spPr>
        <p:txBody>
          <a:bodyPr wrap="square" lIns="91425" tIns="91425" rIns="91425" bIns="91425" anchor="t" anchorCtr="0"/>
          <a:lstStyle>
            <a:lvl1pPr marL="0" marR="0" lvl="0" indent="0" algn="ctr" rtl="0">
              <a:lnSpc>
                <a:spcPct val="90000"/>
              </a:lnSpc>
              <a:spcBef>
                <a:spcPts val="1000"/>
              </a:spcBef>
              <a:buClr>
                <a:srgbClr val="888888"/>
              </a:buClr>
              <a:buFont typeface="Arial"/>
              <a:buNone/>
              <a:defRPr sz="2800" b="0" i="0" u="none" strike="noStrike" cap="none">
                <a:solidFill>
                  <a:srgbClr val="888888"/>
                </a:solidFill>
                <a:latin typeface="Calibri"/>
                <a:ea typeface="Calibri"/>
                <a:cs typeface="Calibri"/>
                <a:sym typeface="Calibri"/>
              </a:defRPr>
            </a:lvl1pPr>
            <a:lvl2pPr marL="457200" marR="0" lvl="1" indent="0" algn="ctr" rtl="0">
              <a:lnSpc>
                <a:spcPct val="90000"/>
              </a:lnSpc>
              <a:spcBef>
                <a:spcPts val="500"/>
              </a:spcBef>
              <a:buClr>
                <a:srgbClr val="888888"/>
              </a:buClr>
              <a:buFont typeface="Arial"/>
              <a:buNone/>
              <a:defRPr sz="2400" b="0" i="0" u="none" strike="noStrike" cap="none">
                <a:solidFill>
                  <a:srgbClr val="888888"/>
                </a:solidFill>
                <a:latin typeface="Calibri"/>
                <a:ea typeface="Calibri"/>
                <a:cs typeface="Calibri"/>
                <a:sym typeface="Calibri"/>
              </a:defRPr>
            </a:lvl2pPr>
            <a:lvl3pPr marL="914400" marR="0" lvl="2" indent="0" algn="ctr"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3pPr>
            <a:lvl4pPr marL="1371600" marR="0" lvl="3"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4pPr>
            <a:lvl5pPr marL="1828800" marR="0" lvl="4"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5pPr>
            <a:lvl6pPr marL="2286000" marR="0" lvl="5"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6pPr>
            <a:lvl7pPr marL="2743200" marR="0" lvl="6"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7pPr>
            <a:lvl8pPr marL="3200400" marR="0" lvl="7"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8pPr>
            <a:lvl9pPr marL="3657600" marR="0" lvl="8" indent="0" algn="ctr"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GB" sz="1800" b="0" i="0" u="none" strike="noStrike" cap="none">
                <a:solidFill>
                  <a:srgbClr val="888888"/>
                </a:solidFill>
                <a:latin typeface="Calibri"/>
                <a:ea typeface="Calibri"/>
                <a:cs typeface="Calibri"/>
                <a:sym typeface="Calibri"/>
              </a:rPr>
              <a:t>‹#›</a:t>
            </a:fld>
            <a:endParaRPr lang="en-GB" sz="18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4401857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le">
    <p:spTree>
      <p:nvGrpSpPr>
        <p:cNvPr id="1" name="Shape 17"/>
        <p:cNvGrpSpPr/>
        <p:nvPr/>
      </p:nvGrpSpPr>
      <p:grpSpPr>
        <a:xfrm>
          <a:off x="0" y="0"/>
          <a:ext cx="0" cy="0"/>
          <a:chOff x="0" y="0"/>
          <a:chExt cx="0" cy="0"/>
        </a:xfrm>
      </p:grpSpPr>
      <p:sp>
        <p:nvSpPr>
          <p:cNvPr id="18" name="Shape 18"/>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9" name="Shape 19"/>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20" name="Shape 20"/>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Shape 21"/>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22" name="Shape 22"/>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u="none">
                <a:solidFill>
                  <a:srgbClr val="405866"/>
                </a:solidFill>
                <a:latin typeface="Arial"/>
                <a:ea typeface="Arial"/>
                <a:cs typeface="Arial"/>
                <a:sym typeface="Arial"/>
              </a:rPr>
              <a:t>@EducEndowFoundn</a:t>
            </a:r>
          </a:p>
        </p:txBody>
      </p:sp>
      <p:pic>
        <p:nvPicPr>
          <p:cNvPr id="23" name="Shape 23"/>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61641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3767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4"/>
        <p:cNvGrpSpPr/>
        <p:nvPr/>
      </p:nvGrpSpPr>
      <p:grpSpPr>
        <a:xfrm>
          <a:off x="0" y="0"/>
          <a:ext cx="0" cy="0"/>
          <a:chOff x="0" y="0"/>
          <a:chExt cx="0" cy="0"/>
        </a:xfrm>
      </p:grpSpPr>
      <p:pic>
        <p:nvPicPr>
          <p:cNvPr id="25" name="Shape 25"/>
          <p:cNvPicPr preferRelativeResize="0"/>
          <p:nvPr/>
        </p:nvPicPr>
        <p:blipFill rotWithShape="1">
          <a:blip r:embed="rId2">
            <a:alphaModFix/>
          </a:blip>
          <a:srcRect/>
          <a:stretch/>
        </p:blipFill>
        <p:spPr>
          <a:xfrm>
            <a:off x="6167438" y="260350"/>
            <a:ext cx="2789763" cy="1114767"/>
          </a:xfrm>
          <a:prstGeom prst="rect">
            <a:avLst/>
          </a:prstGeom>
          <a:noFill/>
          <a:ln>
            <a:noFill/>
          </a:ln>
        </p:spPr>
      </p:pic>
      <p:cxnSp>
        <p:nvCxnSpPr>
          <p:cNvPr id="26" name="Shape 26"/>
          <p:cNvCxnSpPr/>
          <p:nvPr/>
        </p:nvCxnSpPr>
        <p:spPr>
          <a:xfrm>
            <a:off x="468313" y="1484313"/>
            <a:ext cx="8496300" cy="0"/>
          </a:xfrm>
          <a:prstGeom prst="straightConnector1">
            <a:avLst/>
          </a:prstGeom>
          <a:noFill/>
          <a:ln w="25400" cap="flat" cmpd="sng">
            <a:solidFill>
              <a:srgbClr val="F15D22"/>
            </a:solidFill>
            <a:prstDash val="solid"/>
            <a:miter lim="800000"/>
            <a:headEnd type="none" w="med" len="med"/>
            <a:tailEnd type="none" w="med" len="med"/>
          </a:ln>
        </p:spPr>
      </p:cxnSp>
      <p:sp>
        <p:nvSpPr>
          <p:cNvPr id="27" name="Shape 27"/>
          <p:cNvSpPr txBox="1">
            <a:spLocks noGrp="1"/>
          </p:cNvSpPr>
          <p:nvPr>
            <p:ph type="title"/>
          </p:nvPr>
        </p:nvSpPr>
        <p:spPr>
          <a:xfrm>
            <a:off x="457200" y="274638"/>
            <a:ext cx="5843588" cy="1143000"/>
          </a:xfrm>
          <a:prstGeom prst="rect">
            <a:avLst/>
          </a:prstGeom>
          <a:noFill/>
          <a:ln>
            <a:noFill/>
          </a:ln>
        </p:spPr>
        <p:txBody>
          <a:bodyPr wrap="square" lIns="91425" tIns="91425" rIns="91425" bIns="91425" anchor="t" anchorCtr="0"/>
          <a:lstStyle>
            <a:lvl1pPr marL="0" marR="0" lvl="0" indent="0" algn="l" rtl="0">
              <a:lnSpc>
                <a:spcPct val="90000"/>
              </a:lnSpc>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8" name="Shape 28"/>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GB" sz="1800">
                <a:solidFill>
                  <a:srgbClr val="888888"/>
                </a:solidFill>
                <a:latin typeface="Calibri"/>
                <a:ea typeface="Calibri"/>
                <a:cs typeface="Calibri"/>
                <a:sym typeface="Calibri"/>
              </a:rPr>
              <a:t>‹#›</a:t>
            </a:fld>
            <a:endParaRPr lang="en-GB" sz="18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2294869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Dark Blue Title Page">
    <p:spTree>
      <p:nvGrpSpPr>
        <p:cNvPr id="1" name="Shape 32"/>
        <p:cNvGrpSpPr/>
        <p:nvPr/>
      </p:nvGrpSpPr>
      <p:grpSpPr>
        <a:xfrm>
          <a:off x="0" y="0"/>
          <a:ext cx="0" cy="0"/>
          <a:chOff x="0" y="0"/>
          <a:chExt cx="0" cy="0"/>
        </a:xfrm>
      </p:grpSpPr>
      <p:sp>
        <p:nvSpPr>
          <p:cNvPr id="33" name="Shape 33"/>
          <p:cNvSpPr/>
          <p:nvPr/>
        </p:nvSpPr>
        <p:spPr>
          <a:xfrm>
            <a:off x="9"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405866"/>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4" name="Shape 34"/>
          <p:cNvSpPr/>
          <p:nvPr/>
        </p:nvSpPr>
        <p:spPr>
          <a:xfrm>
            <a:off x="3"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BDD4DD"/>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5" name="Shape 35"/>
          <p:cNvSpPr/>
          <p:nvPr/>
        </p:nvSpPr>
        <p:spPr>
          <a:xfrm>
            <a:off x="0"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B8C0C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6" name="Shape 36"/>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7" name="Shape 37"/>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sp>
        <p:nvSpPr>
          <p:cNvPr id="38" name="Shape 38"/>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1" name="Shape 41"/>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5774441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Green Title Page">
    <p:spTree>
      <p:nvGrpSpPr>
        <p:cNvPr id="1" name="Shape 42"/>
        <p:cNvGrpSpPr/>
        <p:nvPr/>
      </p:nvGrpSpPr>
      <p:grpSpPr>
        <a:xfrm>
          <a:off x="0" y="0"/>
          <a:ext cx="0" cy="0"/>
          <a:chOff x="0" y="0"/>
          <a:chExt cx="0" cy="0"/>
        </a:xfrm>
      </p:grpSpPr>
      <p:sp>
        <p:nvSpPr>
          <p:cNvPr id="43" name="Shape 43"/>
          <p:cNvSpPr/>
          <p:nvPr/>
        </p:nvSpPr>
        <p:spPr>
          <a:xfrm>
            <a:off x="6"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007B6A"/>
          </a:solidFill>
          <a:ln>
            <a:noFill/>
          </a:ln>
        </p:spPr>
        <p:txBody>
          <a:bodyPr wrap="square" lIns="0" tIns="0" rIns="0" bIns="0" anchor="t" anchorCtr="0">
            <a:noAutofit/>
          </a:bodyPr>
          <a:lstStyle/>
          <a:p>
            <a:pPr marL="0" marR="0" lvl="0" indent="0" algn="l" rtl="0">
              <a:spcBef>
                <a:spcPts val="0"/>
              </a:spcBef>
              <a:buNone/>
            </a:pPr>
            <a:endParaRPr sz="2300">
              <a:solidFill>
                <a:schemeClr val="dk1"/>
              </a:solidFill>
              <a:latin typeface="Arial"/>
              <a:ea typeface="Arial"/>
              <a:cs typeface="Arial"/>
              <a:sym typeface="Arial"/>
            </a:endParaRPr>
          </a:p>
        </p:txBody>
      </p:sp>
      <p:sp>
        <p:nvSpPr>
          <p:cNvPr id="44" name="Shape 44"/>
          <p:cNvSpPr/>
          <p:nvPr/>
        </p:nvSpPr>
        <p:spPr>
          <a:xfrm>
            <a:off x="0"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ADC7C2"/>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45" name="Shape 45"/>
          <p:cNvSpPr/>
          <p:nvPr/>
        </p:nvSpPr>
        <p:spPr>
          <a:xfrm>
            <a:off x="-3"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4E968A"/>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46" name="Shape 46"/>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Shape 49"/>
          <p:cNvSpPr/>
          <p:nvPr/>
        </p:nvSpPr>
        <p:spPr>
          <a:xfrm>
            <a:off x="1951689" y="6592538"/>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50" name="Shape 50"/>
          <p:cNvSpPr txBox="1"/>
          <p:nvPr/>
        </p:nvSpPr>
        <p:spPr>
          <a:xfrm>
            <a:off x="2111303" y="6609245"/>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51" name="Shape 51"/>
          <p:cNvPicPr preferRelativeResize="0"/>
          <p:nvPr/>
        </p:nvPicPr>
        <p:blipFill rotWithShape="1">
          <a:blip r:embed="rId2">
            <a:alphaModFix/>
          </a:blip>
          <a:srcRect/>
          <a:stretch/>
        </p:blipFill>
        <p:spPr>
          <a:xfrm>
            <a:off x="395536" y="6259622"/>
            <a:ext cx="1251073" cy="480998"/>
          </a:xfrm>
          <a:prstGeom prst="rect">
            <a:avLst/>
          </a:prstGeom>
          <a:noFill/>
          <a:ln>
            <a:noFill/>
          </a:ln>
        </p:spPr>
      </p:pic>
    </p:spTree>
    <p:extLst>
      <p:ext uri="{BB962C8B-B14F-4D97-AF65-F5344CB8AC3E}">
        <p14:creationId xmlns:p14="http://schemas.microsoft.com/office/powerpoint/2010/main" val="39883512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Orange Title Page">
    <p:spTree>
      <p:nvGrpSpPr>
        <p:cNvPr id="1" name="Shape 52"/>
        <p:cNvGrpSpPr/>
        <p:nvPr/>
      </p:nvGrpSpPr>
      <p:grpSpPr>
        <a:xfrm>
          <a:off x="0" y="0"/>
          <a:ext cx="0" cy="0"/>
          <a:chOff x="0" y="0"/>
          <a:chExt cx="0" cy="0"/>
        </a:xfrm>
      </p:grpSpPr>
      <p:sp>
        <p:nvSpPr>
          <p:cNvPr id="53" name="Shape 53"/>
          <p:cNvSpPr/>
          <p:nvPr/>
        </p:nvSpPr>
        <p:spPr>
          <a:xfrm>
            <a:off x="6"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F15C22"/>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54" name="Shape 54"/>
          <p:cNvSpPr/>
          <p:nvPr/>
        </p:nvSpPr>
        <p:spPr>
          <a:xfrm>
            <a:off x="0"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FCCCAD"/>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55" name="Shape 55"/>
          <p:cNvSpPr/>
          <p:nvPr/>
        </p:nvSpPr>
        <p:spPr>
          <a:xfrm>
            <a:off x="-3"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F68C5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56" name="Shape 56"/>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60" name="Shape 60"/>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61" name="Shape 61"/>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32769209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Light Blue Title Page">
    <p:spTree>
      <p:nvGrpSpPr>
        <p:cNvPr id="1" name="Shape 62"/>
        <p:cNvGrpSpPr/>
        <p:nvPr/>
      </p:nvGrpSpPr>
      <p:grpSpPr>
        <a:xfrm>
          <a:off x="0" y="0"/>
          <a:ext cx="0" cy="0"/>
          <a:chOff x="0" y="0"/>
          <a:chExt cx="0" cy="0"/>
        </a:xfrm>
      </p:grpSpPr>
      <p:sp>
        <p:nvSpPr>
          <p:cNvPr id="63" name="Shape 63"/>
          <p:cNvSpPr/>
          <p:nvPr/>
        </p:nvSpPr>
        <p:spPr>
          <a:xfrm>
            <a:off x="6"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00A5E0"/>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64" name="Shape 64"/>
          <p:cNvSpPr/>
          <p:nvPr/>
        </p:nvSpPr>
        <p:spPr>
          <a:xfrm>
            <a:off x="0"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B9DCF4"/>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65" name="Shape 65"/>
          <p:cNvSpPr/>
          <p:nvPr/>
        </p:nvSpPr>
        <p:spPr>
          <a:xfrm>
            <a:off x="-3"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57BAE8"/>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66" name="Shape 66"/>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Shape 69"/>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70" name="Shape 70"/>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71" name="Shape 71"/>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1562381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Yellow Title Page">
    <p:spTree>
      <p:nvGrpSpPr>
        <p:cNvPr id="1" name="Shape 72"/>
        <p:cNvGrpSpPr/>
        <p:nvPr/>
      </p:nvGrpSpPr>
      <p:grpSpPr>
        <a:xfrm>
          <a:off x="0" y="0"/>
          <a:ext cx="0" cy="0"/>
          <a:chOff x="0" y="0"/>
          <a:chExt cx="0" cy="0"/>
        </a:xfrm>
      </p:grpSpPr>
      <p:sp>
        <p:nvSpPr>
          <p:cNvPr id="73" name="Shape 73"/>
          <p:cNvSpPr/>
          <p:nvPr/>
        </p:nvSpPr>
        <p:spPr>
          <a:xfrm>
            <a:off x="6"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FFCD02"/>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74" name="Shape 74"/>
          <p:cNvSpPr/>
          <p:nvPr/>
        </p:nvSpPr>
        <p:spPr>
          <a:xfrm>
            <a:off x="0"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FFEDBC"/>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75" name="Shape 75"/>
          <p:cNvSpPr/>
          <p:nvPr/>
        </p:nvSpPr>
        <p:spPr>
          <a:xfrm>
            <a:off x="-3"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FFDA6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76" name="Shape 76"/>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rgbClr val="595959"/>
              </a:buClr>
              <a:buFont typeface="Arial"/>
              <a:buChar char="●"/>
              <a:defRPr sz="2300" b="1" i="0" u="none" strike="noStrike" cap="none">
                <a:solidFill>
                  <a:srgbClr val="595959"/>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rgbClr val="595959"/>
              </a:buClr>
              <a:buFont typeface="Arial"/>
              <a:buChar char="●"/>
              <a:defRPr sz="1400" b="1" i="0" u="none" strike="noStrike" cap="none">
                <a:solidFill>
                  <a:srgbClr val="595959"/>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rgbClr val="595959"/>
              </a:buClr>
              <a:buFont typeface="Arial"/>
              <a:buChar char="●"/>
              <a:defRPr sz="1100" b="0" i="0" u="none" strike="noStrike" cap="none">
                <a:solidFill>
                  <a:srgbClr val="595959"/>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Shape 79"/>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80" name="Shape 80"/>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81" name="Shape 81"/>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3168264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Bullets and EEF Image">
    <p:spTree>
      <p:nvGrpSpPr>
        <p:cNvPr id="1" name="Shape 82"/>
        <p:cNvGrpSpPr/>
        <p:nvPr/>
      </p:nvGrpSpPr>
      <p:grpSpPr>
        <a:xfrm>
          <a:off x="0" y="0"/>
          <a:ext cx="0" cy="0"/>
          <a:chOff x="0" y="0"/>
          <a:chExt cx="0" cy="0"/>
        </a:xfrm>
      </p:grpSpPr>
      <p:sp>
        <p:nvSpPr>
          <p:cNvPr id="83" name="Shape 83"/>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84" name="Shape 84"/>
          <p:cNvSpPr/>
          <p:nvPr/>
        </p:nvSpPr>
        <p:spPr>
          <a:xfrm>
            <a:off x="4951665" y="1728090"/>
            <a:ext cx="3858260" cy="3292009"/>
          </a:xfrm>
          <a:custGeom>
            <a:avLst/>
            <a:gdLst/>
            <a:ahLst/>
            <a:cxnLst/>
            <a:rect l="0" t="0" r="0" b="0"/>
            <a:pathLst>
              <a:path w="120000" h="120000" extrusionOk="0">
                <a:moveTo>
                  <a:pt x="1119" y="0"/>
                </a:moveTo>
                <a:lnTo>
                  <a:pt x="472" y="27"/>
                </a:lnTo>
                <a:lnTo>
                  <a:pt x="139" y="218"/>
                </a:lnTo>
                <a:lnTo>
                  <a:pt x="17" y="737"/>
                </a:lnTo>
                <a:lnTo>
                  <a:pt x="0" y="1747"/>
                </a:lnTo>
                <a:lnTo>
                  <a:pt x="0" y="118233"/>
                </a:lnTo>
                <a:lnTo>
                  <a:pt x="17" y="119243"/>
                </a:lnTo>
                <a:lnTo>
                  <a:pt x="139" y="119762"/>
                </a:lnTo>
                <a:lnTo>
                  <a:pt x="472" y="119953"/>
                </a:lnTo>
                <a:lnTo>
                  <a:pt x="1119" y="119980"/>
                </a:lnTo>
                <a:lnTo>
                  <a:pt x="118861" y="119980"/>
                </a:lnTo>
                <a:lnTo>
                  <a:pt x="119509" y="119953"/>
                </a:lnTo>
                <a:lnTo>
                  <a:pt x="119841" y="119762"/>
                </a:lnTo>
                <a:lnTo>
                  <a:pt x="119963" y="119243"/>
                </a:lnTo>
                <a:lnTo>
                  <a:pt x="119981" y="118233"/>
                </a:lnTo>
                <a:lnTo>
                  <a:pt x="119981" y="1747"/>
                </a:lnTo>
                <a:lnTo>
                  <a:pt x="119963" y="737"/>
                </a:lnTo>
                <a:lnTo>
                  <a:pt x="119841" y="218"/>
                </a:lnTo>
                <a:lnTo>
                  <a:pt x="119509" y="27"/>
                </a:lnTo>
                <a:lnTo>
                  <a:pt x="118861" y="0"/>
                </a:lnTo>
                <a:lnTo>
                  <a:pt x="1119" y="0"/>
                </a:lnTo>
                <a:close/>
              </a:path>
            </a:pathLst>
          </a:custGeom>
          <a:noFill/>
          <a:ln w="9525" cap="flat" cmpd="sng">
            <a:solidFill>
              <a:srgbClr val="BDD4DD"/>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85" name="Shape 85"/>
          <p:cNvSpPr/>
          <p:nvPr/>
        </p:nvSpPr>
        <p:spPr>
          <a:xfrm>
            <a:off x="4950001" y="4782091"/>
            <a:ext cx="3861435" cy="240157"/>
          </a:xfrm>
          <a:custGeom>
            <a:avLst/>
            <a:gdLst/>
            <a:ahLst/>
            <a:cxnLst/>
            <a:rect l="0" t="0" r="0" b="0"/>
            <a:pathLst>
              <a:path w="120000" h="120000" extrusionOk="0">
                <a:moveTo>
                  <a:pt x="119986" y="0"/>
                </a:moveTo>
                <a:lnTo>
                  <a:pt x="0" y="0"/>
                </a:lnTo>
                <a:lnTo>
                  <a:pt x="0" y="95822"/>
                </a:lnTo>
                <a:lnTo>
                  <a:pt x="17" y="109668"/>
                </a:lnTo>
                <a:lnTo>
                  <a:pt x="139" y="116778"/>
                </a:lnTo>
                <a:lnTo>
                  <a:pt x="472" y="119397"/>
                </a:lnTo>
                <a:lnTo>
                  <a:pt x="1118" y="119772"/>
                </a:lnTo>
                <a:lnTo>
                  <a:pt x="118867" y="119772"/>
                </a:lnTo>
                <a:lnTo>
                  <a:pt x="119514" y="119397"/>
                </a:lnTo>
                <a:lnTo>
                  <a:pt x="119846" y="116778"/>
                </a:lnTo>
                <a:lnTo>
                  <a:pt x="119969" y="109668"/>
                </a:lnTo>
                <a:lnTo>
                  <a:pt x="119986" y="95822"/>
                </a:lnTo>
                <a:lnTo>
                  <a:pt x="119986" y="0"/>
                </a:lnTo>
                <a:close/>
              </a:path>
            </a:pathLst>
          </a:custGeom>
          <a:solidFill>
            <a:srgbClr val="B8C0C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86" name="Shape 86"/>
          <p:cNvSpPr txBox="1"/>
          <p:nvPr/>
        </p:nvSpPr>
        <p:spPr>
          <a:xfrm>
            <a:off x="5009300" y="4837407"/>
            <a:ext cx="1088390" cy="92333"/>
          </a:xfrm>
          <a:prstGeom prst="rect">
            <a:avLst/>
          </a:prstGeom>
          <a:noFill/>
          <a:ln>
            <a:noFill/>
          </a:ln>
        </p:spPr>
        <p:txBody>
          <a:bodyPr wrap="square" lIns="0" tIns="0" rIns="0" bIns="0" anchor="t" anchorCtr="0">
            <a:noAutofit/>
          </a:bodyPr>
          <a:lstStyle/>
          <a:p>
            <a:pPr marL="12700" marR="0" lvl="0" indent="0" algn="l" rtl="0">
              <a:lnSpc>
                <a:spcPct val="100000"/>
              </a:lnSpc>
              <a:spcBef>
                <a:spcPts val="0"/>
              </a:spcBef>
              <a:buSzPct val="25000"/>
              <a:buNone/>
            </a:pPr>
            <a:r>
              <a:rPr lang="en-GB" sz="600">
                <a:solidFill>
                  <a:srgbClr val="405866"/>
                </a:solidFill>
                <a:latin typeface="Arial"/>
                <a:ea typeface="Arial"/>
                <a:cs typeface="Arial"/>
                <a:sym typeface="Arial"/>
              </a:rPr>
              <a:t>SOURCE: EEF created graphic</a:t>
            </a:r>
          </a:p>
        </p:txBody>
      </p:sp>
      <p:sp>
        <p:nvSpPr>
          <p:cNvPr id="87" name="Shape 87"/>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88" name="Shape 88"/>
          <p:cNvSpPr txBox="1"/>
          <p:nvPr/>
        </p:nvSpPr>
        <p:spPr>
          <a:xfrm>
            <a:off x="431299" y="1787456"/>
            <a:ext cx="3973195" cy="204993"/>
          </a:xfrm>
          <a:prstGeom prst="rect">
            <a:avLst/>
          </a:prstGeom>
          <a:noFill/>
          <a:ln>
            <a:noFill/>
          </a:ln>
        </p:spPr>
        <p:txBody>
          <a:bodyPr wrap="square" lIns="0" tIns="0" rIns="0" bIns="0" anchor="t" anchorCtr="0">
            <a:noAutofit/>
          </a:bodyPr>
          <a:lstStyle/>
          <a:p>
            <a:pPr marL="184150" marR="5080" lvl="0" indent="-171450" algn="l" rtl="0">
              <a:lnSpc>
                <a:spcPct val="111100"/>
              </a:lnSpc>
              <a:spcBef>
                <a:spcPts val="0"/>
              </a:spcBef>
              <a:buClr>
                <a:srgbClr val="405866"/>
              </a:buClr>
              <a:buSzPct val="100000"/>
              <a:buFont typeface="Arial"/>
              <a:buChar char="•"/>
            </a:pPr>
            <a:r>
              <a:rPr lang="en-GB" sz="1200">
                <a:solidFill>
                  <a:srgbClr val="405866"/>
                </a:solidFill>
                <a:latin typeface="Arial"/>
                <a:ea typeface="Arial"/>
                <a:cs typeface="Arial"/>
                <a:sym typeface="Arial"/>
              </a:rPr>
              <a:t>Click to edit Master text styles</a:t>
            </a:r>
          </a:p>
        </p:txBody>
      </p:sp>
      <p:sp>
        <p:nvSpPr>
          <p:cNvPr id="89" name="Shape 89"/>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Shape 90"/>
          <p:cNvSpPr>
            <a:spLocks noGrp="1"/>
          </p:cNvSpPr>
          <p:nvPr>
            <p:ph type="pic" idx="2"/>
          </p:nvPr>
        </p:nvSpPr>
        <p:spPr>
          <a:xfrm>
            <a:off x="4948491" y="1725941"/>
            <a:ext cx="3861435" cy="3051734"/>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rgbClr val="405866"/>
              </a:buClr>
              <a:buSzPct val="100000"/>
              <a:buFont typeface="Arial"/>
              <a:buChar char="•"/>
              <a:defRPr sz="2800" b="0" i="0" u="none" strike="noStrike" cap="none">
                <a:solidFill>
                  <a:srgbClr val="405866"/>
                </a:solidFill>
                <a:latin typeface="Arial"/>
                <a:ea typeface="Arial"/>
                <a:cs typeface="Arial"/>
                <a:sym typeface="Arial"/>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Shape 91"/>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92" name="Shape 92"/>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93" name="Shape 93"/>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2709038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Large EEF Image">
    <p:spTree>
      <p:nvGrpSpPr>
        <p:cNvPr id="1" name="Shape 94"/>
        <p:cNvGrpSpPr/>
        <p:nvPr/>
      </p:nvGrpSpPr>
      <p:grpSpPr>
        <a:xfrm>
          <a:off x="0" y="0"/>
          <a:ext cx="0" cy="0"/>
          <a:chOff x="0" y="0"/>
          <a:chExt cx="0" cy="0"/>
        </a:xfrm>
      </p:grpSpPr>
      <p:sp>
        <p:nvSpPr>
          <p:cNvPr id="95" name="Shape 95"/>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96" name="Shape 96"/>
          <p:cNvSpPr/>
          <p:nvPr/>
        </p:nvSpPr>
        <p:spPr>
          <a:xfrm>
            <a:off x="431299" y="1128999"/>
            <a:ext cx="8378626" cy="4633920"/>
          </a:xfrm>
          <a:custGeom>
            <a:avLst/>
            <a:gdLst/>
            <a:ahLst/>
            <a:cxnLst/>
            <a:rect l="0" t="0" r="0" b="0"/>
            <a:pathLst>
              <a:path w="120000" h="120000" extrusionOk="0">
                <a:moveTo>
                  <a:pt x="1119" y="0"/>
                </a:moveTo>
                <a:lnTo>
                  <a:pt x="472" y="27"/>
                </a:lnTo>
                <a:lnTo>
                  <a:pt x="139" y="218"/>
                </a:lnTo>
                <a:lnTo>
                  <a:pt x="17" y="737"/>
                </a:lnTo>
                <a:lnTo>
                  <a:pt x="0" y="1747"/>
                </a:lnTo>
                <a:lnTo>
                  <a:pt x="0" y="118233"/>
                </a:lnTo>
                <a:lnTo>
                  <a:pt x="17" y="119243"/>
                </a:lnTo>
                <a:lnTo>
                  <a:pt x="139" y="119762"/>
                </a:lnTo>
                <a:lnTo>
                  <a:pt x="472" y="119953"/>
                </a:lnTo>
                <a:lnTo>
                  <a:pt x="1119" y="119980"/>
                </a:lnTo>
                <a:lnTo>
                  <a:pt x="118861" y="119980"/>
                </a:lnTo>
                <a:lnTo>
                  <a:pt x="119509" y="119953"/>
                </a:lnTo>
                <a:lnTo>
                  <a:pt x="119841" y="119762"/>
                </a:lnTo>
                <a:lnTo>
                  <a:pt x="119963" y="119243"/>
                </a:lnTo>
                <a:lnTo>
                  <a:pt x="119981" y="118233"/>
                </a:lnTo>
                <a:lnTo>
                  <a:pt x="119981" y="1747"/>
                </a:lnTo>
                <a:lnTo>
                  <a:pt x="119963" y="737"/>
                </a:lnTo>
                <a:lnTo>
                  <a:pt x="119841" y="218"/>
                </a:lnTo>
                <a:lnTo>
                  <a:pt x="119509" y="27"/>
                </a:lnTo>
                <a:lnTo>
                  <a:pt x="118861" y="0"/>
                </a:lnTo>
                <a:lnTo>
                  <a:pt x="1119" y="0"/>
                </a:lnTo>
                <a:close/>
              </a:path>
            </a:pathLst>
          </a:custGeom>
          <a:noFill/>
          <a:ln w="9525" cap="flat" cmpd="sng">
            <a:solidFill>
              <a:srgbClr val="BDD4DD"/>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97" name="Shape 97"/>
          <p:cNvSpPr/>
          <p:nvPr/>
        </p:nvSpPr>
        <p:spPr>
          <a:xfrm>
            <a:off x="438720" y="5522762"/>
            <a:ext cx="8380137" cy="240157"/>
          </a:xfrm>
          <a:custGeom>
            <a:avLst/>
            <a:gdLst/>
            <a:ahLst/>
            <a:cxnLst/>
            <a:rect l="0" t="0" r="0" b="0"/>
            <a:pathLst>
              <a:path w="120000" h="120000" extrusionOk="0">
                <a:moveTo>
                  <a:pt x="119986" y="0"/>
                </a:moveTo>
                <a:lnTo>
                  <a:pt x="0" y="0"/>
                </a:lnTo>
                <a:lnTo>
                  <a:pt x="0" y="95822"/>
                </a:lnTo>
                <a:lnTo>
                  <a:pt x="17" y="109668"/>
                </a:lnTo>
                <a:lnTo>
                  <a:pt x="139" y="116778"/>
                </a:lnTo>
                <a:lnTo>
                  <a:pt x="472" y="119397"/>
                </a:lnTo>
                <a:lnTo>
                  <a:pt x="1118" y="119772"/>
                </a:lnTo>
                <a:lnTo>
                  <a:pt x="118867" y="119772"/>
                </a:lnTo>
                <a:lnTo>
                  <a:pt x="119514" y="119397"/>
                </a:lnTo>
                <a:lnTo>
                  <a:pt x="119846" y="116778"/>
                </a:lnTo>
                <a:lnTo>
                  <a:pt x="119969" y="109668"/>
                </a:lnTo>
                <a:lnTo>
                  <a:pt x="119986" y="95822"/>
                </a:lnTo>
                <a:lnTo>
                  <a:pt x="119986" y="0"/>
                </a:lnTo>
                <a:close/>
              </a:path>
            </a:pathLst>
          </a:custGeom>
          <a:solidFill>
            <a:srgbClr val="B8C0C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98" name="Shape 98"/>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99" name="Shape 99"/>
          <p:cNvSpPr>
            <a:spLocks noGrp="1"/>
          </p:cNvSpPr>
          <p:nvPr>
            <p:ph type="pic" idx="2"/>
          </p:nvPr>
        </p:nvSpPr>
        <p:spPr>
          <a:xfrm>
            <a:off x="429788" y="1126852"/>
            <a:ext cx="8380138" cy="439589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rgbClr val="405866"/>
              </a:buClr>
              <a:buSzPct val="100000"/>
              <a:buFont typeface="Arial"/>
              <a:buChar char="•"/>
              <a:defRPr sz="2800" b="0" i="0" u="none" strike="noStrike" cap="none">
                <a:solidFill>
                  <a:srgbClr val="405866"/>
                </a:solidFill>
                <a:latin typeface="Arial"/>
                <a:ea typeface="Arial"/>
                <a:cs typeface="Arial"/>
                <a:sym typeface="Arial"/>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02" name="Shape 102"/>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03" name="Shape 103"/>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2592438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Bullets and External Image">
    <p:spTree>
      <p:nvGrpSpPr>
        <p:cNvPr id="1" name="Shape 104"/>
        <p:cNvGrpSpPr/>
        <p:nvPr/>
      </p:nvGrpSpPr>
      <p:grpSpPr>
        <a:xfrm>
          <a:off x="0" y="0"/>
          <a:ext cx="0" cy="0"/>
          <a:chOff x="0" y="0"/>
          <a:chExt cx="0" cy="0"/>
        </a:xfrm>
      </p:grpSpPr>
      <p:sp>
        <p:nvSpPr>
          <p:cNvPr id="105" name="Shape 105"/>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06" name="Shape 106"/>
          <p:cNvSpPr txBox="1"/>
          <p:nvPr/>
        </p:nvSpPr>
        <p:spPr>
          <a:xfrm>
            <a:off x="431299" y="1787456"/>
            <a:ext cx="3973195" cy="204993"/>
          </a:xfrm>
          <a:prstGeom prst="rect">
            <a:avLst/>
          </a:prstGeom>
          <a:noFill/>
          <a:ln>
            <a:noFill/>
          </a:ln>
        </p:spPr>
        <p:txBody>
          <a:bodyPr wrap="square" lIns="0" tIns="0" rIns="0" bIns="0" anchor="t" anchorCtr="0">
            <a:noAutofit/>
          </a:bodyPr>
          <a:lstStyle/>
          <a:p>
            <a:pPr marL="184150" marR="5080" lvl="0" indent="-171450" algn="l" rtl="0">
              <a:lnSpc>
                <a:spcPct val="111100"/>
              </a:lnSpc>
              <a:spcBef>
                <a:spcPts val="0"/>
              </a:spcBef>
              <a:buClr>
                <a:srgbClr val="405866"/>
              </a:buClr>
              <a:buSzPct val="100000"/>
              <a:buFont typeface="Arial"/>
              <a:buChar char="•"/>
            </a:pPr>
            <a:r>
              <a:rPr lang="en-GB" sz="1200">
                <a:solidFill>
                  <a:srgbClr val="405866"/>
                </a:solidFill>
                <a:latin typeface="Arial"/>
                <a:ea typeface="Arial"/>
                <a:cs typeface="Arial"/>
                <a:sym typeface="Arial"/>
              </a:rPr>
              <a:t>Click to edit Master text styles</a:t>
            </a:r>
          </a:p>
        </p:txBody>
      </p:sp>
      <p:sp>
        <p:nvSpPr>
          <p:cNvPr id="107" name="Shape 107"/>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08" name="Shape 108"/>
          <p:cNvSpPr/>
          <p:nvPr/>
        </p:nvSpPr>
        <p:spPr>
          <a:xfrm>
            <a:off x="4951665" y="1728090"/>
            <a:ext cx="3858260" cy="3292009"/>
          </a:xfrm>
          <a:custGeom>
            <a:avLst/>
            <a:gdLst/>
            <a:ahLst/>
            <a:cxnLst/>
            <a:rect l="0" t="0" r="0" b="0"/>
            <a:pathLst>
              <a:path w="120000" h="120000" extrusionOk="0">
                <a:moveTo>
                  <a:pt x="1119" y="0"/>
                </a:moveTo>
                <a:lnTo>
                  <a:pt x="472" y="27"/>
                </a:lnTo>
                <a:lnTo>
                  <a:pt x="139" y="218"/>
                </a:lnTo>
                <a:lnTo>
                  <a:pt x="17" y="737"/>
                </a:lnTo>
                <a:lnTo>
                  <a:pt x="0" y="1747"/>
                </a:lnTo>
                <a:lnTo>
                  <a:pt x="0" y="118233"/>
                </a:lnTo>
                <a:lnTo>
                  <a:pt x="17" y="119243"/>
                </a:lnTo>
                <a:lnTo>
                  <a:pt x="139" y="119762"/>
                </a:lnTo>
                <a:lnTo>
                  <a:pt x="472" y="119953"/>
                </a:lnTo>
                <a:lnTo>
                  <a:pt x="1119" y="119980"/>
                </a:lnTo>
                <a:lnTo>
                  <a:pt x="118861" y="119980"/>
                </a:lnTo>
                <a:lnTo>
                  <a:pt x="119509" y="119953"/>
                </a:lnTo>
                <a:lnTo>
                  <a:pt x="119841" y="119762"/>
                </a:lnTo>
                <a:lnTo>
                  <a:pt x="119963" y="119243"/>
                </a:lnTo>
                <a:lnTo>
                  <a:pt x="119981" y="118233"/>
                </a:lnTo>
                <a:lnTo>
                  <a:pt x="119981" y="1747"/>
                </a:lnTo>
                <a:lnTo>
                  <a:pt x="119963" y="737"/>
                </a:lnTo>
                <a:lnTo>
                  <a:pt x="119841" y="218"/>
                </a:lnTo>
                <a:lnTo>
                  <a:pt x="119509" y="27"/>
                </a:lnTo>
                <a:lnTo>
                  <a:pt x="118861" y="0"/>
                </a:lnTo>
                <a:lnTo>
                  <a:pt x="1119" y="0"/>
                </a:lnTo>
                <a:close/>
              </a:path>
            </a:pathLst>
          </a:custGeom>
          <a:noFill/>
          <a:ln w="9525" cap="flat" cmpd="sng">
            <a:solidFill>
              <a:srgbClr val="405866"/>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09" name="Shape 109"/>
          <p:cNvSpPr/>
          <p:nvPr/>
        </p:nvSpPr>
        <p:spPr>
          <a:xfrm>
            <a:off x="4950001" y="4782091"/>
            <a:ext cx="3861435" cy="240157"/>
          </a:xfrm>
          <a:custGeom>
            <a:avLst/>
            <a:gdLst/>
            <a:ahLst/>
            <a:cxnLst/>
            <a:rect l="0" t="0" r="0" b="0"/>
            <a:pathLst>
              <a:path w="120000" h="120000" extrusionOk="0">
                <a:moveTo>
                  <a:pt x="119986" y="0"/>
                </a:moveTo>
                <a:lnTo>
                  <a:pt x="0" y="0"/>
                </a:lnTo>
                <a:lnTo>
                  <a:pt x="0" y="95822"/>
                </a:lnTo>
                <a:lnTo>
                  <a:pt x="17" y="109668"/>
                </a:lnTo>
                <a:lnTo>
                  <a:pt x="139" y="116778"/>
                </a:lnTo>
                <a:lnTo>
                  <a:pt x="472" y="119397"/>
                </a:lnTo>
                <a:lnTo>
                  <a:pt x="1118" y="119772"/>
                </a:lnTo>
                <a:lnTo>
                  <a:pt x="118867" y="119772"/>
                </a:lnTo>
                <a:lnTo>
                  <a:pt x="119514" y="119397"/>
                </a:lnTo>
                <a:lnTo>
                  <a:pt x="119846" y="116778"/>
                </a:lnTo>
                <a:lnTo>
                  <a:pt x="119969" y="109668"/>
                </a:lnTo>
                <a:lnTo>
                  <a:pt x="119986" y="95822"/>
                </a:lnTo>
                <a:lnTo>
                  <a:pt x="119986" y="0"/>
                </a:lnTo>
                <a:close/>
              </a:path>
            </a:pathLst>
          </a:custGeom>
          <a:solidFill>
            <a:srgbClr val="405866"/>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10" name="Shape 110"/>
          <p:cNvSpPr txBox="1"/>
          <p:nvPr/>
        </p:nvSpPr>
        <p:spPr>
          <a:xfrm>
            <a:off x="5009300" y="4837407"/>
            <a:ext cx="1315300" cy="92333"/>
          </a:xfrm>
          <a:prstGeom prst="rect">
            <a:avLst/>
          </a:prstGeom>
          <a:noFill/>
          <a:ln>
            <a:noFill/>
          </a:ln>
        </p:spPr>
        <p:txBody>
          <a:bodyPr wrap="square" lIns="0" tIns="0" rIns="0" bIns="0" anchor="t" anchorCtr="0">
            <a:noAutofit/>
          </a:bodyPr>
          <a:lstStyle/>
          <a:p>
            <a:pPr marL="12700" marR="0" lvl="0" indent="0" algn="l" rtl="0">
              <a:lnSpc>
                <a:spcPct val="100000"/>
              </a:lnSpc>
              <a:spcBef>
                <a:spcPts val="0"/>
              </a:spcBef>
              <a:buSzPct val="25000"/>
              <a:buNone/>
            </a:pPr>
            <a:r>
              <a:rPr lang="en-GB" sz="600">
                <a:solidFill>
                  <a:schemeClr val="lt1"/>
                </a:solidFill>
                <a:latin typeface="Arial"/>
                <a:ea typeface="Arial"/>
                <a:cs typeface="Arial"/>
                <a:sym typeface="Arial"/>
              </a:rPr>
              <a:t>SOURCE: Externally created graphic</a:t>
            </a:r>
          </a:p>
        </p:txBody>
      </p:sp>
      <p:sp>
        <p:nvSpPr>
          <p:cNvPr id="111" name="Shape 111"/>
          <p:cNvSpPr>
            <a:spLocks noGrp="1"/>
          </p:cNvSpPr>
          <p:nvPr>
            <p:ph type="pic" idx="2"/>
          </p:nvPr>
        </p:nvSpPr>
        <p:spPr>
          <a:xfrm>
            <a:off x="4948491" y="1725941"/>
            <a:ext cx="3861435" cy="3051734"/>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rgbClr val="405866"/>
              </a:buClr>
              <a:buSzPct val="100000"/>
              <a:buFont typeface="Arial"/>
              <a:buChar char="•"/>
              <a:defRPr sz="2800" b="0" i="0" u="none" strike="noStrike" cap="none">
                <a:solidFill>
                  <a:srgbClr val="405866"/>
                </a:solidFill>
                <a:latin typeface="Arial"/>
                <a:ea typeface="Arial"/>
                <a:cs typeface="Arial"/>
                <a:sym typeface="Arial"/>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Shape 113"/>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14" name="Shape 114"/>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15" name="Shape 115"/>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4985165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Large External Image">
    <p:spTree>
      <p:nvGrpSpPr>
        <p:cNvPr id="1" name="Shape 116"/>
        <p:cNvGrpSpPr/>
        <p:nvPr/>
      </p:nvGrpSpPr>
      <p:grpSpPr>
        <a:xfrm>
          <a:off x="0" y="0"/>
          <a:ext cx="0" cy="0"/>
          <a:chOff x="0" y="0"/>
          <a:chExt cx="0" cy="0"/>
        </a:xfrm>
      </p:grpSpPr>
      <p:sp>
        <p:nvSpPr>
          <p:cNvPr id="117" name="Shape 117"/>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18" name="Shape 118"/>
          <p:cNvSpPr/>
          <p:nvPr/>
        </p:nvSpPr>
        <p:spPr>
          <a:xfrm>
            <a:off x="431299" y="1128999"/>
            <a:ext cx="8378626" cy="4633920"/>
          </a:xfrm>
          <a:custGeom>
            <a:avLst/>
            <a:gdLst/>
            <a:ahLst/>
            <a:cxnLst/>
            <a:rect l="0" t="0" r="0" b="0"/>
            <a:pathLst>
              <a:path w="120000" h="120000" extrusionOk="0">
                <a:moveTo>
                  <a:pt x="1119" y="0"/>
                </a:moveTo>
                <a:lnTo>
                  <a:pt x="472" y="27"/>
                </a:lnTo>
                <a:lnTo>
                  <a:pt x="139" y="218"/>
                </a:lnTo>
                <a:lnTo>
                  <a:pt x="17" y="737"/>
                </a:lnTo>
                <a:lnTo>
                  <a:pt x="0" y="1747"/>
                </a:lnTo>
                <a:lnTo>
                  <a:pt x="0" y="118233"/>
                </a:lnTo>
                <a:lnTo>
                  <a:pt x="17" y="119243"/>
                </a:lnTo>
                <a:lnTo>
                  <a:pt x="139" y="119762"/>
                </a:lnTo>
                <a:lnTo>
                  <a:pt x="472" y="119953"/>
                </a:lnTo>
                <a:lnTo>
                  <a:pt x="1119" y="119980"/>
                </a:lnTo>
                <a:lnTo>
                  <a:pt x="118861" y="119980"/>
                </a:lnTo>
                <a:lnTo>
                  <a:pt x="119509" y="119953"/>
                </a:lnTo>
                <a:lnTo>
                  <a:pt x="119841" y="119762"/>
                </a:lnTo>
                <a:lnTo>
                  <a:pt x="119963" y="119243"/>
                </a:lnTo>
                <a:lnTo>
                  <a:pt x="119981" y="118233"/>
                </a:lnTo>
                <a:lnTo>
                  <a:pt x="119981" y="1747"/>
                </a:lnTo>
                <a:lnTo>
                  <a:pt x="119963" y="737"/>
                </a:lnTo>
                <a:lnTo>
                  <a:pt x="119841" y="218"/>
                </a:lnTo>
                <a:lnTo>
                  <a:pt x="119509" y="27"/>
                </a:lnTo>
                <a:lnTo>
                  <a:pt x="118861" y="0"/>
                </a:lnTo>
                <a:lnTo>
                  <a:pt x="1119" y="0"/>
                </a:lnTo>
                <a:close/>
              </a:path>
            </a:pathLst>
          </a:custGeom>
          <a:noFill/>
          <a:ln w="9525" cap="flat" cmpd="sng">
            <a:solidFill>
              <a:srgbClr val="BDD4DD"/>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19" name="Shape 119"/>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20" name="Shape 120"/>
          <p:cNvSpPr>
            <a:spLocks noGrp="1"/>
          </p:cNvSpPr>
          <p:nvPr>
            <p:ph type="pic" idx="2"/>
          </p:nvPr>
        </p:nvSpPr>
        <p:spPr>
          <a:xfrm>
            <a:off x="429788" y="1126852"/>
            <a:ext cx="8380138" cy="439589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rgbClr val="405866"/>
              </a:buClr>
              <a:buSzPct val="100000"/>
              <a:buFont typeface="Arial"/>
              <a:buChar char="•"/>
              <a:defRPr sz="2800" b="0" i="0" u="none" strike="noStrike" cap="none">
                <a:solidFill>
                  <a:srgbClr val="405866"/>
                </a:solidFill>
                <a:latin typeface="Arial"/>
                <a:ea typeface="Arial"/>
                <a:cs typeface="Arial"/>
                <a:sym typeface="Arial"/>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Shape 121"/>
          <p:cNvSpPr/>
          <p:nvPr/>
        </p:nvSpPr>
        <p:spPr>
          <a:xfrm>
            <a:off x="429788" y="5534289"/>
            <a:ext cx="8380137" cy="240157"/>
          </a:xfrm>
          <a:custGeom>
            <a:avLst/>
            <a:gdLst/>
            <a:ahLst/>
            <a:cxnLst/>
            <a:rect l="0" t="0" r="0" b="0"/>
            <a:pathLst>
              <a:path w="120000" h="120000" extrusionOk="0">
                <a:moveTo>
                  <a:pt x="119986" y="0"/>
                </a:moveTo>
                <a:lnTo>
                  <a:pt x="0" y="0"/>
                </a:lnTo>
                <a:lnTo>
                  <a:pt x="0" y="95822"/>
                </a:lnTo>
                <a:lnTo>
                  <a:pt x="17" y="109668"/>
                </a:lnTo>
                <a:lnTo>
                  <a:pt x="139" y="116778"/>
                </a:lnTo>
                <a:lnTo>
                  <a:pt x="472" y="119397"/>
                </a:lnTo>
                <a:lnTo>
                  <a:pt x="1118" y="119772"/>
                </a:lnTo>
                <a:lnTo>
                  <a:pt x="118867" y="119772"/>
                </a:lnTo>
                <a:lnTo>
                  <a:pt x="119514" y="119397"/>
                </a:lnTo>
                <a:lnTo>
                  <a:pt x="119846" y="116778"/>
                </a:lnTo>
                <a:lnTo>
                  <a:pt x="119969" y="109668"/>
                </a:lnTo>
                <a:lnTo>
                  <a:pt x="119986" y="95822"/>
                </a:lnTo>
                <a:lnTo>
                  <a:pt x="119986" y="0"/>
                </a:lnTo>
                <a:close/>
              </a:path>
            </a:pathLst>
          </a:custGeom>
          <a:solidFill>
            <a:srgbClr val="405866"/>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22" name="Shape 122"/>
          <p:cNvSpPr txBox="1"/>
          <p:nvPr/>
        </p:nvSpPr>
        <p:spPr>
          <a:xfrm>
            <a:off x="489088" y="5589605"/>
            <a:ext cx="1315300" cy="92333"/>
          </a:xfrm>
          <a:prstGeom prst="rect">
            <a:avLst/>
          </a:prstGeom>
          <a:noFill/>
          <a:ln>
            <a:noFill/>
          </a:ln>
        </p:spPr>
        <p:txBody>
          <a:bodyPr wrap="square" lIns="0" tIns="0" rIns="0" bIns="0" anchor="t" anchorCtr="0">
            <a:noAutofit/>
          </a:bodyPr>
          <a:lstStyle/>
          <a:p>
            <a:pPr marL="12700" marR="0" lvl="0" indent="0" algn="l" rtl="0">
              <a:lnSpc>
                <a:spcPct val="100000"/>
              </a:lnSpc>
              <a:spcBef>
                <a:spcPts val="0"/>
              </a:spcBef>
              <a:buSzPct val="25000"/>
              <a:buNone/>
            </a:pPr>
            <a:r>
              <a:rPr lang="en-GB" sz="600">
                <a:solidFill>
                  <a:schemeClr val="lt1"/>
                </a:solidFill>
                <a:latin typeface="Arial"/>
                <a:ea typeface="Arial"/>
                <a:cs typeface="Arial"/>
                <a:sym typeface="Arial"/>
              </a:rPr>
              <a:t>SOURCE: Externally created graphic</a:t>
            </a:r>
          </a:p>
        </p:txBody>
      </p:sp>
      <p:sp>
        <p:nvSpPr>
          <p:cNvPr id="123" name="Shape 123"/>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Shape 124"/>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25" name="Shape 125"/>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26" name="Shape 126"/>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266081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201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Small Text">
    <p:spTree>
      <p:nvGrpSpPr>
        <p:cNvPr id="1" name="Shape 127"/>
        <p:cNvGrpSpPr/>
        <p:nvPr/>
      </p:nvGrpSpPr>
      <p:grpSpPr>
        <a:xfrm>
          <a:off x="0" y="0"/>
          <a:ext cx="0" cy="0"/>
          <a:chOff x="0" y="0"/>
          <a:chExt cx="0" cy="0"/>
        </a:xfrm>
      </p:grpSpPr>
      <p:sp>
        <p:nvSpPr>
          <p:cNvPr id="128" name="Shape 128"/>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29" name="Shape 129"/>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30" name="Shape 130"/>
          <p:cNvSpPr txBox="1">
            <a:spLocks noGrp="1"/>
          </p:cNvSpPr>
          <p:nvPr>
            <p:ph type="body" idx="1"/>
          </p:nvPr>
        </p:nvSpPr>
        <p:spPr>
          <a:xfrm>
            <a:off x="1143000" y="1532691"/>
            <a:ext cx="6937375" cy="3741880"/>
          </a:xfrm>
          <a:prstGeom prst="rect">
            <a:avLst/>
          </a:prstGeom>
          <a:noFill/>
          <a:ln>
            <a:noFill/>
          </a:ln>
        </p:spPr>
        <p:txBody>
          <a:bodyPr wrap="square" lIns="91425" tIns="91425" rIns="91425" bIns="91425" anchor="ctr" anchorCtr="0"/>
          <a:lstStyle>
            <a:lvl1pPr marL="0" marR="0" lvl="0" indent="0" algn="l" rtl="0">
              <a:lnSpc>
                <a:spcPct val="110000"/>
              </a:lnSpc>
              <a:spcBef>
                <a:spcPts val="1000"/>
              </a:spcBef>
              <a:buClr>
                <a:srgbClr val="405866"/>
              </a:buClr>
              <a:buFont typeface="Arial"/>
              <a:buChar char="●"/>
              <a:defRPr sz="1200" b="0" i="0" u="none" strike="noStrike" cap="none">
                <a:solidFill>
                  <a:srgbClr val="405866"/>
                </a:solidFill>
                <a:latin typeface="Arial"/>
                <a:ea typeface="Arial"/>
                <a:cs typeface="Arial"/>
                <a:sym typeface="Arial"/>
              </a:defRPr>
            </a:lvl1pPr>
            <a:lvl2pPr marL="457200" marR="0" lvl="1"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2pPr>
            <a:lvl3pPr marL="914400" marR="0" lvl="2"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3pPr>
            <a:lvl4pPr marL="1371600" marR="0" lvl="3"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4pPr>
            <a:lvl5pPr marL="1828800" marR="0" lvl="4"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body" idx="2"/>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Shape 132"/>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33" name="Shape 133"/>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34" name="Shape 134"/>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33670493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tle Large Text">
    <p:spTree>
      <p:nvGrpSpPr>
        <p:cNvPr id="1" name="Shape 135"/>
        <p:cNvGrpSpPr/>
        <p:nvPr/>
      </p:nvGrpSpPr>
      <p:grpSpPr>
        <a:xfrm>
          <a:off x="0" y="0"/>
          <a:ext cx="0" cy="0"/>
          <a:chOff x="0" y="0"/>
          <a:chExt cx="0" cy="0"/>
        </a:xfrm>
      </p:grpSpPr>
      <p:sp>
        <p:nvSpPr>
          <p:cNvPr id="136" name="Shape 136"/>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37" name="Shape 137"/>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38" name="Shape 138"/>
          <p:cNvSpPr txBox="1">
            <a:spLocks noGrp="1"/>
          </p:cNvSpPr>
          <p:nvPr>
            <p:ph type="body" idx="1"/>
          </p:nvPr>
        </p:nvSpPr>
        <p:spPr>
          <a:xfrm>
            <a:off x="1143000" y="1532691"/>
            <a:ext cx="6937375" cy="3741880"/>
          </a:xfrm>
          <a:prstGeom prst="rect">
            <a:avLst/>
          </a:prstGeom>
          <a:noFill/>
          <a:ln>
            <a:noFill/>
          </a:ln>
        </p:spPr>
        <p:txBody>
          <a:bodyPr wrap="square" lIns="91425" tIns="91425" rIns="91425" bIns="91425" anchor="ctr" anchorCtr="0"/>
          <a:lstStyle>
            <a:lvl1pPr marL="0" marR="0" lvl="0" indent="0" algn="l" rtl="0">
              <a:lnSpc>
                <a:spcPct val="110000"/>
              </a:lnSpc>
              <a:spcBef>
                <a:spcPts val="1000"/>
              </a:spcBef>
              <a:buClr>
                <a:srgbClr val="405866"/>
              </a:buClr>
              <a:buFont typeface="Arial"/>
              <a:buChar char="●"/>
              <a:defRPr sz="2000" b="0" i="0" u="none" strike="noStrike" cap="none">
                <a:solidFill>
                  <a:srgbClr val="405866"/>
                </a:solidFill>
                <a:latin typeface="Arial"/>
                <a:ea typeface="Arial"/>
                <a:cs typeface="Arial"/>
                <a:sym typeface="Arial"/>
              </a:defRPr>
            </a:lvl1pPr>
            <a:lvl2pPr marL="457200" marR="0" lvl="1"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2pPr>
            <a:lvl3pPr marL="914400" marR="0" lvl="2"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3pPr>
            <a:lvl4pPr marL="1371600" marR="0" lvl="3"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4pPr>
            <a:lvl5pPr marL="1828800" marR="0" lvl="4"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Shape 139"/>
          <p:cNvSpPr txBox="1">
            <a:spLocks noGrp="1"/>
          </p:cNvSpPr>
          <p:nvPr>
            <p:ph type="body" idx="2"/>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Shape 140"/>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41" name="Shape 141"/>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42" name="Shape 142"/>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9389374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Title Small Bullets">
    <p:spTree>
      <p:nvGrpSpPr>
        <p:cNvPr id="1" name="Shape 143"/>
        <p:cNvGrpSpPr/>
        <p:nvPr/>
      </p:nvGrpSpPr>
      <p:grpSpPr>
        <a:xfrm>
          <a:off x="0" y="0"/>
          <a:ext cx="0" cy="0"/>
          <a:chOff x="0" y="0"/>
          <a:chExt cx="0" cy="0"/>
        </a:xfrm>
      </p:grpSpPr>
      <p:sp>
        <p:nvSpPr>
          <p:cNvPr id="144" name="Shape 144"/>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45" name="Shape 145"/>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46" name="Shape 146"/>
          <p:cNvSpPr txBox="1">
            <a:spLocks noGrp="1"/>
          </p:cNvSpPr>
          <p:nvPr>
            <p:ph type="body" idx="1"/>
          </p:nvPr>
        </p:nvSpPr>
        <p:spPr>
          <a:xfrm>
            <a:off x="1143000" y="1532691"/>
            <a:ext cx="6937375" cy="3741880"/>
          </a:xfrm>
          <a:prstGeom prst="rect">
            <a:avLst/>
          </a:prstGeom>
          <a:noFill/>
          <a:ln>
            <a:noFill/>
          </a:ln>
        </p:spPr>
        <p:txBody>
          <a:bodyPr wrap="square" lIns="91425" tIns="91425" rIns="91425" bIns="91425" anchor="ctr" anchorCtr="0"/>
          <a:lstStyle>
            <a:lvl1pPr marL="277813" marR="0" lvl="0" indent="-201613" algn="l" rtl="0">
              <a:lnSpc>
                <a:spcPct val="110000"/>
              </a:lnSpc>
              <a:spcBef>
                <a:spcPts val="1000"/>
              </a:spcBef>
              <a:buClr>
                <a:srgbClr val="405866"/>
              </a:buClr>
              <a:buSzPct val="100000"/>
              <a:buFont typeface="Arial"/>
              <a:buChar char="•"/>
              <a:defRPr sz="1200" b="0" i="0" u="none" strike="noStrike" cap="none">
                <a:solidFill>
                  <a:srgbClr val="405866"/>
                </a:solidFill>
                <a:latin typeface="Arial"/>
                <a:ea typeface="Arial"/>
                <a:cs typeface="Arial"/>
                <a:sym typeface="Arial"/>
              </a:defRPr>
            </a:lvl1pPr>
            <a:lvl2pPr marL="457200" marR="0" lvl="1"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2pPr>
            <a:lvl3pPr marL="914400" marR="0" lvl="2"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3pPr>
            <a:lvl4pPr marL="1371600" marR="0" lvl="3"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4pPr>
            <a:lvl5pPr marL="1828800" marR="0" lvl="4"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Shape 147"/>
          <p:cNvSpPr txBox="1">
            <a:spLocks noGrp="1"/>
          </p:cNvSpPr>
          <p:nvPr>
            <p:ph type="body" idx="2"/>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Shape 148"/>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49" name="Shape 149"/>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50" name="Shape 150"/>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38726852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itle Large Bullets">
    <p:spTree>
      <p:nvGrpSpPr>
        <p:cNvPr id="1" name="Shape 151"/>
        <p:cNvGrpSpPr/>
        <p:nvPr/>
      </p:nvGrpSpPr>
      <p:grpSpPr>
        <a:xfrm>
          <a:off x="0" y="0"/>
          <a:ext cx="0" cy="0"/>
          <a:chOff x="0" y="0"/>
          <a:chExt cx="0" cy="0"/>
        </a:xfrm>
      </p:grpSpPr>
      <p:sp>
        <p:nvSpPr>
          <p:cNvPr id="152" name="Shape 152"/>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53" name="Shape 153"/>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54" name="Shape 154"/>
          <p:cNvSpPr txBox="1">
            <a:spLocks noGrp="1"/>
          </p:cNvSpPr>
          <p:nvPr>
            <p:ph type="body" idx="1"/>
          </p:nvPr>
        </p:nvSpPr>
        <p:spPr>
          <a:xfrm>
            <a:off x="1143000" y="1532691"/>
            <a:ext cx="6937375" cy="3741880"/>
          </a:xfrm>
          <a:prstGeom prst="rect">
            <a:avLst/>
          </a:prstGeom>
          <a:noFill/>
          <a:ln>
            <a:noFill/>
          </a:ln>
        </p:spPr>
        <p:txBody>
          <a:bodyPr wrap="square" lIns="91425" tIns="91425" rIns="91425" bIns="91425" anchor="ctr" anchorCtr="0"/>
          <a:lstStyle>
            <a:lvl1pPr marL="277813" marR="0" lvl="0" indent="-150813" algn="l" rtl="0">
              <a:lnSpc>
                <a:spcPct val="110000"/>
              </a:lnSpc>
              <a:spcBef>
                <a:spcPts val="1000"/>
              </a:spcBef>
              <a:buClr>
                <a:srgbClr val="405866"/>
              </a:buClr>
              <a:buSzPct val="100000"/>
              <a:buFont typeface="Arial"/>
              <a:buChar char="•"/>
              <a:defRPr sz="2000" b="0" i="0" u="none" strike="noStrike" cap="none">
                <a:solidFill>
                  <a:srgbClr val="405866"/>
                </a:solidFill>
                <a:latin typeface="Arial"/>
                <a:ea typeface="Arial"/>
                <a:cs typeface="Arial"/>
                <a:sym typeface="Arial"/>
              </a:defRPr>
            </a:lvl1pPr>
            <a:lvl2pPr marL="457200" marR="0" lvl="1"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2pPr>
            <a:lvl3pPr marL="914400" marR="0" lvl="2"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3pPr>
            <a:lvl4pPr marL="1371600" marR="0" lvl="3"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4pPr>
            <a:lvl5pPr marL="1828800" marR="0" lvl="4" indent="0" algn="ctr" rtl="0">
              <a:lnSpc>
                <a:spcPct val="90000"/>
              </a:lnSpc>
              <a:spcBef>
                <a:spcPts val="5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Shape 155"/>
          <p:cNvSpPr txBox="1">
            <a:spLocks noGrp="1"/>
          </p:cNvSpPr>
          <p:nvPr>
            <p:ph type="body" idx="2"/>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Shape 156"/>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57" name="Shape 157"/>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58" name="Shape 158"/>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42842618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Bar Chart">
    <p:spTree>
      <p:nvGrpSpPr>
        <p:cNvPr id="1" name="Shape 159"/>
        <p:cNvGrpSpPr/>
        <p:nvPr/>
      </p:nvGrpSpPr>
      <p:grpSpPr>
        <a:xfrm>
          <a:off x="0" y="0"/>
          <a:ext cx="0" cy="0"/>
          <a:chOff x="0" y="0"/>
          <a:chExt cx="0" cy="0"/>
        </a:xfrm>
      </p:grpSpPr>
      <p:sp>
        <p:nvSpPr>
          <p:cNvPr id="160" name="Shape 160"/>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61" name="Shape 161"/>
          <p:cNvSpPr/>
          <p:nvPr/>
        </p:nvSpPr>
        <p:spPr>
          <a:xfrm>
            <a:off x="431299" y="1128999"/>
            <a:ext cx="5512301" cy="4633920"/>
          </a:xfrm>
          <a:custGeom>
            <a:avLst/>
            <a:gdLst/>
            <a:ahLst/>
            <a:cxnLst/>
            <a:rect l="0" t="0" r="0" b="0"/>
            <a:pathLst>
              <a:path w="120000" h="120000" extrusionOk="0">
                <a:moveTo>
                  <a:pt x="1119" y="0"/>
                </a:moveTo>
                <a:lnTo>
                  <a:pt x="472" y="27"/>
                </a:lnTo>
                <a:lnTo>
                  <a:pt x="139" y="218"/>
                </a:lnTo>
                <a:lnTo>
                  <a:pt x="17" y="737"/>
                </a:lnTo>
                <a:lnTo>
                  <a:pt x="0" y="1747"/>
                </a:lnTo>
                <a:lnTo>
                  <a:pt x="0" y="118233"/>
                </a:lnTo>
                <a:lnTo>
                  <a:pt x="17" y="119243"/>
                </a:lnTo>
                <a:lnTo>
                  <a:pt x="139" y="119762"/>
                </a:lnTo>
                <a:lnTo>
                  <a:pt x="472" y="119953"/>
                </a:lnTo>
                <a:lnTo>
                  <a:pt x="1119" y="119980"/>
                </a:lnTo>
                <a:lnTo>
                  <a:pt x="118861" y="119980"/>
                </a:lnTo>
                <a:lnTo>
                  <a:pt x="119509" y="119953"/>
                </a:lnTo>
                <a:lnTo>
                  <a:pt x="119841" y="119762"/>
                </a:lnTo>
                <a:lnTo>
                  <a:pt x="119963" y="119243"/>
                </a:lnTo>
                <a:lnTo>
                  <a:pt x="119981" y="118233"/>
                </a:lnTo>
                <a:lnTo>
                  <a:pt x="119981" y="1747"/>
                </a:lnTo>
                <a:lnTo>
                  <a:pt x="119963" y="737"/>
                </a:lnTo>
                <a:lnTo>
                  <a:pt x="119841" y="218"/>
                </a:lnTo>
                <a:lnTo>
                  <a:pt x="119509" y="27"/>
                </a:lnTo>
                <a:lnTo>
                  <a:pt x="118861" y="0"/>
                </a:lnTo>
                <a:lnTo>
                  <a:pt x="1119" y="0"/>
                </a:lnTo>
                <a:close/>
              </a:path>
            </a:pathLst>
          </a:custGeom>
          <a:noFill/>
          <a:ln w="9525" cap="flat" cmpd="sng">
            <a:solidFill>
              <a:srgbClr val="BDD4DD"/>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62" name="Shape 162"/>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163" name="Shape 163"/>
          <p:cNvSpPr/>
          <p:nvPr/>
        </p:nvSpPr>
        <p:spPr>
          <a:xfrm>
            <a:off x="429789" y="5534289"/>
            <a:ext cx="5513812" cy="240157"/>
          </a:xfrm>
          <a:custGeom>
            <a:avLst/>
            <a:gdLst/>
            <a:ahLst/>
            <a:cxnLst/>
            <a:rect l="0" t="0" r="0" b="0"/>
            <a:pathLst>
              <a:path w="120000" h="120000" extrusionOk="0">
                <a:moveTo>
                  <a:pt x="119986" y="0"/>
                </a:moveTo>
                <a:lnTo>
                  <a:pt x="0" y="0"/>
                </a:lnTo>
                <a:lnTo>
                  <a:pt x="0" y="95822"/>
                </a:lnTo>
                <a:lnTo>
                  <a:pt x="17" y="109668"/>
                </a:lnTo>
                <a:lnTo>
                  <a:pt x="139" y="116778"/>
                </a:lnTo>
                <a:lnTo>
                  <a:pt x="472" y="119397"/>
                </a:lnTo>
                <a:lnTo>
                  <a:pt x="1118" y="119772"/>
                </a:lnTo>
                <a:lnTo>
                  <a:pt x="118867" y="119772"/>
                </a:lnTo>
                <a:lnTo>
                  <a:pt x="119514" y="119397"/>
                </a:lnTo>
                <a:lnTo>
                  <a:pt x="119846" y="116778"/>
                </a:lnTo>
                <a:lnTo>
                  <a:pt x="119969" y="109668"/>
                </a:lnTo>
                <a:lnTo>
                  <a:pt x="119986" y="95822"/>
                </a:lnTo>
                <a:lnTo>
                  <a:pt x="119986" y="0"/>
                </a:lnTo>
                <a:close/>
              </a:path>
            </a:pathLst>
          </a:custGeom>
          <a:solidFill>
            <a:srgbClr val="405866"/>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64" name="Shape 164"/>
          <p:cNvSpPr txBox="1"/>
          <p:nvPr/>
        </p:nvSpPr>
        <p:spPr>
          <a:xfrm>
            <a:off x="489088" y="5589605"/>
            <a:ext cx="1315300" cy="92333"/>
          </a:xfrm>
          <a:prstGeom prst="rect">
            <a:avLst/>
          </a:prstGeom>
          <a:noFill/>
          <a:ln>
            <a:noFill/>
          </a:ln>
        </p:spPr>
        <p:txBody>
          <a:bodyPr wrap="square" lIns="0" tIns="0" rIns="0" bIns="0" anchor="t" anchorCtr="0">
            <a:noAutofit/>
          </a:bodyPr>
          <a:lstStyle/>
          <a:p>
            <a:pPr marL="12700" marR="0" lvl="0" indent="0" algn="l" rtl="0">
              <a:lnSpc>
                <a:spcPct val="100000"/>
              </a:lnSpc>
              <a:spcBef>
                <a:spcPts val="0"/>
              </a:spcBef>
              <a:buSzPct val="25000"/>
              <a:buNone/>
            </a:pPr>
            <a:r>
              <a:rPr lang="en-GB" sz="600">
                <a:solidFill>
                  <a:schemeClr val="lt1"/>
                </a:solidFill>
                <a:latin typeface="Arial"/>
                <a:ea typeface="Arial"/>
                <a:cs typeface="Arial"/>
                <a:sym typeface="Arial"/>
              </a:rPr>
              <a:t>SOURCE: Externally created graphic</a:t>
            </a:r>
          </a:p>
        </p:txBody>
      </p:sp>
      <p:pic>
        <p:nvPicPr>
          <p:cNvPr id="165" name="Shape 165"/>
          <p:cNvPicPr preferRelativeResize="0"/>
          <p:nvPr/>
        </p:nvPicPr>
        <p:blipFill rotWithShape="1">
          <a:blip r:embed="rId2">
            <a:alphaModFix/>
          </a:blip>
          <a:srcRect/>
          <a:stretch/>
        </p:blipFill>
        <p:spPr>
          <a:xfrm>
            <a:off x="429788" y="1248840"/>
            <a:ext cx="5437612" cy="4285437"/>
          </a:xfrm>
          <a:prstGeom prst="rect">
            <a:avLst/>
          </a:prstGeom>
          <a:noFill/>
          <a:ln>
            <a:noFill/>
          </a:ln>
        </p:spPr>
      </p:pic>
      <p:sp>
        <p:nvSpPr>
          <p:cNvPr id="166" name="Shape 166"/>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Shape 167"/>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68" name="Shape 168"/>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69" name="Shape 169"/>
          <p:cNvPicPr preferRelativeResize="0"/>
          <p:nvPr/>
        </p:nvPicPr>
        <p:blipFill rotWithShape="1">
          <a:blip r:embed="rId3">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9140313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_Dark Blue Title Page">
    <p:spTree>
      <p:nvGrpSpPr>
        <p:cNvPr id="1" name="Shape 170"/>
        <p:cNvGrpSpPr/>
        <p:nvPr/>
      </p:nvGrpSpPr>
      <p:grpSpPr>
        <a:xfrm>
          <a:off x="0" y="0"/>
          <a:ext cx="0" cy="0"/>
          <a:chOff x="0" y="0"/>
          <a:chExt cx="0" cy="0"/>
        </a:xfrm>
      </p:grpSpPr>
      <p:sp>
        <p:nvSpPr>
          <p:cNvPr id="171" name="Shape 171"/>
          <p:cNvSpPr/>
          <p:nvPr/>
        </p:nvSpPr>
        <p:spPr>
          <a:xfrm>
            <a:off x="9"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405866"/>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72" name="Shape 172"/>
          <p:cNvSpPr/>
          <p:nvPr/>
        </p:nvSpPr>
        <p:spPr>
          <a:xfrm>
            <a:off x="3"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BDD4DD"/>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73" name="Shape 173"/>
          <p:cNvSpPr/>
          <p:nvPr/>
        </p:nvSpPr>
        <p:spPr>
          <a:xfrm>
            <a:off x="0"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B8C0C9"/>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74" name="Shape 174"/>
          <p:cNvSpPr/>
          <p:nvPr/>
        </p:nvSpPr>
        <p:spPr>
          <a:xfrm>
            <a:off x="1951689" y="6558800"/>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75" name="Shape 175"/>
          <p:cNvSpPr txBox="1"/>
          <p:nvPr/>
        </p:nvSpPr>
        <p:spPr>
          <a:xfrm>
            <a:off x="2111303" y="6575507"/>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sp>
        <p:nvSpPr>
          <p:cNvPr id="176" name="Shape 176"/>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Shape 177"/>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Shape 178"/>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9" name="Shape 179"/>
          <p:cNvPicPr preferRelativeResize="0"/>
          <p:nvPr/>
        </p:nvPicPr>
        <p:blipFill rotWithShape="1">
          <a:blip r:embed="rId2">
            <a:alphaModFix/>
          </a:blip>
          <a:srcRect/>
          <a:stretch/>
        </p:blipFill>
        <p:spPr>
          <a:xfrm>
            <a:off x="395536" y="6225884"/>
            <a:ext cx="1251073" cy="480998"/>
          </a:xfrm>
          <a:prstGeom prst="rect">
            <a:avLst/>
          </a:prstGeom>
          <a:noFill/>
          <a:ln>
            <a:noFill/>
          </a:ln>
        </p:spPr>
      </p:pic>
    </p:spTree>
    <p:extLst>
      <p:ext uri="{BB962C8B-B14F-4D97-AF65-F5344CB8AC3E}">
        <p14:creationId xmlns:p14="http://schemas.microsoft.com/office/powerpoint/2010/main" val="19817598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Green Title Page">
    <p:spTree>
      <p:nvGrpSpPr>
        <p:cNvPr id="1" name="Shape 180"/>
        <p:cNvGrpSpPr/>
        <p:nvPr/>
      </p:nvGrpSpPr>
      <p:grpSpPr>
        <a:xfrm>
          <a:off x="0" y="0"/>
          <a:ext cx="0" cy="0"/>
          <a:chOff x="0" y="0"/>
          <a:chExt cx="0" cy="0"/>
        </a:xfrm>
      </p:grpSpPr>
      <p:sp>
        <p:nvSpPr>
          <p:cNvPr id="181" name="Shape 181"/>
          <p:cNvSpPr/>
          <p:nvPr/>
        </p:nvSpPr>
        <p:spPr>
          <a:xfrm>
            <a:off x="6" y="1"/>
            <a:ext cx="9144000" cy="6026753"/>
          </a:xfrm>
          <a:custGeom>
            <a:avLst/>
            <a:gdLst/>
            <a:ahLst/>
            <a:cxnLst/>
            <a:rect l="0" t="0" r="0" b="0"/>
            <a:pathLst>
              <a:path w="120000" h="120000" extrusionOk="0">
                <a:moveTo>
                  <a:pt x="119999" y="0"/>
                </a:moveTo>
                <a:lnTo>
                  <a:pt x="29448" y="0"/>
                </a:lnTo>
                <a:lnTo>
                  <a:pt x="0" y="119988"/>
                </a:lnTo>
                <a:lnTo>
                  <a:pt x="119999" y="119988"/>
                </a:lnTo>
                <a:lnTo>
                  <a:pt x="119999" y="0"/>
                </a:lnTo>
                <a:close/>
              </a:path>
            </a:pathLst>
          </a:custGeom>
          <a:solidFill>
            <a:srgbClr val="007B6A"/>
          </a:solidFill>
          <a:ln>
            <a:noFill/>
          </a:ln>
        </p:spPr>
        <p:txBody>
          <a:bodyPr wrap="square" lIns="0" tIns="0" rIns="0" bIns="0" anchor="t" anchorCtr="0">
            <a:noAutofit/>
          </a:bodyPr>
          <a:lstStyle/>
          <a:p>
            <a:pPr marL="0" marR="0" lvl="0" indent="0" algn="l" rtl="0">
              <a:spcBef>
                <a:spcPts val="0"/>
              </a:spcBef>
              <a:buNone/>
            </a:pPr>
            <a:endParaRPr sz="2300">
              <a:solidFill>
                <a:schemeClr val="dk1"/>
              </a:solidFill>
              <a:latin typeface="Arial"/>
              <a:ea typeface="Arial"/>
              <a:cs typeface="Arial"/>
              <a:sym typeface="Arial"/>
            </a:endParaRPr>
          </a:p>
        </p:txBody>
      </p:sp>
      <p:sp>
        <p:nvSpPr>
          <p:cNvPr id="182" name="Shape 182"/>
          <p:cNvSpPr/>
          <p:nvPr/>
        </p:nvSpPr>
        <p:spPr>
          <a:xfrm>
            <a:off x="0" y="1"/>
            <a:ext cx="2263140" cy="6026753"/>
          </a:xfrm>
          <a:custGeom>
            <a:avLst/>
            <a:gdLst/>
            <a:ahLst/>
            <a:cxnLst/>
            <a:rect l="0" t="0" r="0" b="0"/>
            <a:pathLst>
              <a:path w="120000" h="120000" extrusionOk="0">
                <a:moveTo>
                  <a:pt x="119973" y="0"/>
                </a:moveTo>
                <a:lnTo>
                  <a:pt x="0" y="0"/>
                </a:lnTo>
                <a:lnTo>
                  <a:pt x="0" y="119988"/>
                </a:lnTo>
                <a:lnTo>
                  <a:pt x="119973" y="0"/>
                </a:lnTo>
                <a:close/>
              </a:path>
            </a:pathLst>
          </a:custGeom>
          <a:solidFill>
            <a:srgbClr val="ADC7C2"/>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83" name="Shape 183"/>
          <p:cNvSpPr/>
          <p:nvPr/>
        </p:nvSpPr>
        <p:spPr>
          <a:xfrm>
            <a:off x="-3" y="1"/>
            <a:ext cx="2263140" cy="6026753"/>
          </a:xfrm>
          <a:custGeom>
            <a:avLst/>
            <a:gdLst/>
            <a:ahLst/>
            <a:cxnLst/>
            <a:rect l="0" t="0" r="0" b="0"/>
            <a:pathLst>
              <a:path w="120000" h="120000" extrusionOk="0">
                <a:moveTo>
                  <a:pt x="119973" y="0"/>
                </a:moveTo>
                <a:lnTo>
                  <a:pt x="68562" y="0"/>
                </a:lnTo>
                <a:lnTo>
                  <a:pt x="0" y="27414"/>
                </a:lnTo>
                <a:lnTo>
                  <a:pt x="0" y="119988"/>
                </a:lnTo>
                <a:lnTo>
                  <a:pt x="119973" y="0"/>
                </a:lnTo>
                <a:close/>
              </a:path>
            </a:pathLst>
          </a:custGeom>
          <a:solidFill>
            <a:srgbClr val="4E968A"/>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84" name="Shape 184"/>
          <p:cNvSpPr txBox="1">
            <a:spLocks noGrp="1"/>
          </p:cNvSpPr>
          <p:nvPr>
            <p:ph type="body" idx="1"/>
          </p:nvPr>
        </p:nvSpPr>
        <p:spPr>
          <a:xfrm>
            <a:off x="782638" y="778761"/>
            <a:ext cx="7578725" cy="2468431"/>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23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Shape 185"/>
          <p:cNvSpPr txBox="1">
            <a:spLocks noGrp="1"/>
          </p:cNvSpPr>
          <p:nvPr>
            <p:ph type="body" idx="2"/>
          </p:nvPr>
        </p:nvSpPr>
        <p:spPr>
          <a:xfrm>
            <a:off x="782637" y="3247193"/>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400" b="1"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Shape 186"/>
          <p:cNvSpPr txBox="1">
            <a:spLocks noGrp="1"/>
          </p:cNvSpPr>
          <p:nvPr>
            <p:ph type="body" idx="3"/>
          </p:nvPr>
        </p:nvSpPr>
        <p:spPr>
          <a:xfrm>
            <a:off x="782636" y="4096266"/>
            <a:ext cx="7578725" cy="861498"/>
          </a:xfrm>
          <a:prstGeom prst="rect">
            <a:avLst/>
          </a:prstGeom>
          <a:noFill/>
          <a:ln>
            <a:noFill/>
          </a:ln>
        </p:spPr>
        <p:txBody>
          <a:bodyPr wrap="square" lIns="91425" tIns="91425" rIns="91425" bIns="91425" anchor="ctr" anchorCtr="0"/>
          <a:lstStyle>
            <a:lvl1pPr marL="0" marR="0" lvl="0" indent="0" algn="ctr" rtl="0">
              <a:lnSpc>
                <a:spcPct val="110000"/>
              </a:lnSpc>
              <a:spcBef>
                <a:spcPts val="1000"/>
              </a:spcBef>
              <a:buClr>
                <a:schemeClr val="lt1"/>
              </a:buClr>
              <a:buFont typeface="Arial"/>
              <a:buChar char="●"/>
              <a:defRPr sz="1100" b="0" i="0" u="none" strike="noStrike" cap="none">
                <a:solidFill>
                  <a:schemeClr val="lt1"/>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Shape 187"/>
          <p:cNvSpPr/>
          <p:nvPr/>
        </p:nvSpPr>
        <p:spPr>
          <a:xfrm>
            <a:off x="1951689" y="6592538"/>
            <a:ext cx="137795" cy="148830"/>
          </a:xfrm>
          <a:custGeom>
            <a:avLst/>
            <a:gdLst/>
            <a:ahLst/>
            <a:cxnLst/>
            <a:rect l="0" t="0" r="0" b="0"/>
            <a:pathLst>
              <a:path w="120000" h="120000" extrusionOk="0">
                <a:moveTo>
                  <a:pt x="0" y="106199"/>
                </a:moveTo>
                <a:lnTo>
                  <a:pt x="8548" y="111968"/>
                </a:lnTo>
                <a:lnTo>
                  <a:pt x="17672" y="116218"/>
                </a:lnTo>
                <a:lnTo>
                  <a:pt x="27402" y="118879"/>
                </a:lnTo>
                <a:lnTo>
                  <a:pt x="37592" y="119794"/>
                </a:lnTo>
                <a:lnTo>
                  <a:pt x="67529" y="111968"/>
                </a:lnTo>
                <a:lnTo>
                  <a:pt x="73315" y="106622"/>
                </a:lnTo>
                <a:lnTo>
                  <a:pt x="5850" y="106622"/>
                </a:lnTo>
                <a:lnTo>
                  <a:pt x="1913" y="106486"/>
                </a:lnTo>
                <a:lnTo>
                  <a:pt x="0" y="106199"/>
                </a:lnTo>
                <a:close/>
              </a:path>
              <a:path w="120000" h="120000" extrusionOk="0">
                <a:moveTo>
                  <a:pt x="13393" y="72680"/>
                </a:moveTo>
                <a:lnTo>
                  <a:pt x="16779" y="80996"/>
                </a:lnTo>
                <a:lnTo>
                  <a:pt x="21993" y="87594"/>
                </a:lnTo>
                <a:lnTo>
                  <a:pt x="28636" y="91986"/>
                </a:lnTo>
                <a:lnTo>
                  <a:pt x="36309" y="93680"/>
                </a:lnTo>
                <a:lnTo>
                  <a:pt x="29625" y="99126"/>
                </a:lnTo>
                <a:lnTo>
                  <a:pt x="22241" y="103193"/>
                </a:lnTo>
                <a:lnTo>
                  <a:pt x="14276" y="105740"/>
                </a:lnTo>
                <a:lnTo>
                  <a:pt x="5850" y="106622"/>
                </a:lnTo>
                <a:lnTo>
                  <a:pt x="73315" y="106622"/>
                </a:lnTo>
                <a:lnTo>
                  <a:pt x="89404" y="91755"/>
                </a:lnTo>
                <a:lnTo>
                  <a:pt x="98376" y="73226"/>
                </a:lnTo>
                <a:lnTo>
                  <a:pt x="16434" y="73226"/>
                </a:lnTo>
                <a:lnTo>
                  <a:pt x="14897" y="73036"/>
                </a:lnTo>
                <a:lnTo>
                  <a:pt x="13393" y="72680"/>
                </a:lnTo>
                <a:close/>
              </a:path>
              <a:path w="120000" h="120000" extrusionOk="0">
                <a:moveTo>
                  <a:pt x="4799" y="42122"/>
                </a:moveTo>
                <a:lnTo>
                  <a:pt x="4799" y="42503"/>
                </a:lnTo>
                <a:lnTo>
                  <a:pt x="6295" y="52931"/>
                </a:lnTo>
                <a:lnTo>
                  <a:pt x="10427" y="61787"/>
                </a:lnTo>
                <a:lnTo>
                  <a:pt x="16664" y="68416"/>
                </a:lnTo>
                <a:lnTo>
                  <a:pt x="24475" y="72163"/>
                </a:lnTo>
                <a:lnTo>
                  <a:pt x="22417" y="72858"/>
                </a:lnTo>
                <a:lnTo>
                  <a:pt x="20250" y="73226"/>
                </a:lnTo>
                <a:lnTo>
                  <a:pt x="98376" y="73226"/>
                </a:lnTo>
                <a:lnTo>
                  <a:pt x="102820" y="64050"/>
                </a:lnTo>
                <a:lnTo>
                  <a:pt x="105550" y="45912"/>
                </a:lnTo>
                <a:lnTo>
                  <a:pt x="15903" y="45912"/>
                </a:lnTo>
                <a:lnTo>
                  <a:pt x="11889" y="45749"/>
                </a:lnTo>
                <a:lnTo>
                  <a:pt x="8106" y="44399"/>
                </a:lnTo>
                <a:lnTo>
                  <a:pt x="4799" y="42122"/>
                </a:lnTo>
                <a:close/>
              </a:path>
              <a:path w="120000" h="120000" extrusionOk="0">
                <a:moveTo>
                  <a:pt x="8316" y="5536"/>
                </a:moveTo>
                <a:lnTo>
                  <a:pt x="6204" y="10008"/>
                </a:lnTo>
                <a:lnTo>
                  <a:pt x="4998" y="15190"/>
                </a:lnTo>
                <a:lnTo>
                  <a:pt x="4998" y="20740"/>
                </a:lnTo>
                <a:lnTo>
                  <a:pt x="5777" y="28334"/>
                </a:lnTo>
                <a:lnTo>
                  <a:pt x="7983" y="35223"/>
                </a:lnTo>
                <a:lnTo>
                  <a:pt x="11424" y="41164"/>
                </a:lnTo>
                <a:lnTo>
                  <a:pt x="15903" y="45912"/>
                </a:lnTo>
                <a:lnTo>
                  <a:pt x="105550" y="45912"/>
                </a:lnTo>
                <a:lnTo>
                  <a:pt x="106871" y="37131"/>
                </a:lnTo>
                <a:lnTo>
                  <a:pt x="58872" y="37131"/>
                </a:lnTo>
                <a:lnTo>
                  <a:pt x="44074" y="34239"/>
                </a:lnTo>
                <a:lnTo>
                  <a:pt x="30488" y="27725"/>
                </a:lnTo>
                <a:lnTo>
                  <a:pt x="18453" y="18016"/>
                </a:lnTo>
                <a:lnTo>
                  <a:pt x="8316" y="5536"/>
                </a:lnTo>
                <a:close/>
              </a:path>
              <a:path w="120000" h="120000" extrusionOk="0">
                <a:moveTo>
                  <a:pt x="89817" y="0"/>
                </a:moveTo>
                <a:lnTo>
                  <a:pt x="82761" y="0"/>
                </a:lnTo>
                <a:lnTo>
                  <a:pt x="73218" y="2376"/>
                </a:lnTo>
                <a:lnTo>
                  <a:pt x="65424" y="8858"/>
                </a:lnTo>
                <a:lnTo>
                  <a:pt x="60168" y="18471"/>
                </a:lnTo>
                <a:lnTo>
                  <a:pt x="58308" y="29835"/>
                </a:lnTo>
                <a:lnTo>
                  <a:pt x="58344" y="33749"/>
                </a:lnTo>
                <a:lnTo>
                  <a:pt x="58451" y="34921"/>
                </a:lnTo>
                <a:lnTo>
                  <a:pt x="58872" y="37131"/>
                </a:lnTo>
                <a:lnTo>
                  <a:pt x="106871" y="37131"/>
                </a:lnTo>
                <a:lnTo>
                  <a:pt x="107307" y="34239"/>
                </a:lnTo>
                <a:lnTo>
                  <a:pt x="107303" y="29835"/>
                </a:lnTo>
                <a:lnTo>
                  <a:pt x="112103" y="25567"/>
                </a:lnTo>
                <a:lnTo>
                  <a:pt x="116262" y="20249"/>
                </a:lnTo>
                <a:lnTo>
                  <a:pt x="116971" y="18940"/>
                </a:lnTo>
                <a:lnTo>
                  <a:pt x="105456" y="18940"/>
                </a:lnTo>
                <a:lnTo>
                  <a:pt x="110531" y="15190"/>
                </a:lnTo>
                <a:lnTo>
                  <a:pt x="114235" y="9544"/>
                </a:lnTo>
                <a:lnTo>
                  <a:pt x="100667" y="9544"/>
                </a:lnTo>
                <a:lnTo>
                  <a:pt x="96199" y="3667"/>
                </a:lnTo>
                <a:lnTo>
                  <a:pt x="89817" y="0"/>
                </a:lnTo>
                <a:close/>
              </a:path>
              <a:path w="120000" h="120000" extrusionOk="0">
                <a:moveTo>
                  <a:pt x="119547" y="14180"/>
                </a:moveTo>
                <a:lnTo>
                  <a:pt x="115144" y="16581"/>
                </a:lnTo>
                <a:lnTo>
                  <a:pt x="110422" y="18217"/>
                </a:lnTo>
                <a:lnTo>
                  <a:pt x="105456" y="18940"/>
                </a:lnTo>
                <a:lnTo>
                  <a:pt x="116971" y="18940"/>
                </a:lnTo>
                <a:lnTo>
                  <a:pt x="119547" y="14180"/>
                </a:lnTo>
                <a:close/>
              </a:path>
              <a:path w="120000" h="120000" extrusionOk="0">
                <a:moveTo>
                  <a:pt x="116239" y="2208"/>
                </a:moveTo>
                <a:lnTo>
                  <a:pt x="111506" y="5672"/>
                </a:lnTo>
                <a:lnTo>
                  <a:pt x="106252" y="8194"/>
                </a:lnTo>
                <a:lnTo>
                  <a:pt x="100667" y="9544"/>
                </a:lnTo>
                <a:lnTo>
                  <a:pt x="114235" y="9544"/>
                </a:lnTo>
                <a:lnTo>
                  <a:pt x="114415" y="9271"/>
                </a:lnTo>
                <a:lnTo>
                  <a:pt x="116239" y="2208"/>
                </a:lnTo>
                <a:close/>
              </a:path>
            </a:pathLst>
          </a:custGeom>
          <a:solidFill>
            <a:srgbClr val="2BAAE1"/>
          </a:solidFill>
          <a:ln>
            <a:noFill/>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88" name="Shape 188"/>
          <p:cNvSpPr txBox="1"/>
          <p:nvPr/>
        </p:nvSpPr>
        <p:spPr>
          <a:xfrm>
            <a:off x="2111303" y="6609245"/>
            <a:ext cx="1015364" cy="115416"/>
          </a:xfrm>
          <a:prstGeom prst="rect">
            <a:avLst/>
          </a:prstGeom>
          <a:noFill/>
          <a:ln>
            <a:noFill/>
          </a:ln>
        </p:spPr>
        <p:txBody>
          <a:bodyPr wrap="square" lIns="0" tIns="0" rIns="0" bIns="0" anchor="t" anchorCtr="0">
            <a:noAutofit/>
          </a:bodyPr>
          <a:lstStyle/>
          <a:p>
            <a:pPr marL="12700" marR="0" lvl="0" indent="0" algn="l" rtl="0">
              <a:lnSpc>
                <a:spcPct val="113750"/>
              </a:lnSpc>
              <a:spcBef>
                <a:spcPts val="0"/>
              </a:spcBef>
              <a:buSzPct val="25000"/>
              <a:buNone/>
            </a:pPr>
            <a:r>
              <a:rPr lang="en-GB" sz="800" b="0" i="0">
                <a:solidFill>
                  <a:srgbClr val="405866"/>
                </a:solidFill>
                <a:latin typeface="Arial"/>
                <a:ea typeface="Arial"/>
                <a:cs typeface="Arial"/>
                <a:sym typeface="Arial"/>
              </a:rPr>
              <a:t>@EducEndowFoundn</a:t>
            </a:r>
          </a:p>
        </p:txBody>
      </p:sp>
      <p:pic>
        <p:nvPicPr>
          <p:cNvPr id="189" name="Shape 189"/>
          <p:cNvPicPr preferRelativeResize="0"/>
          <p:nvPr/>
        </p:nvPicPr>
        <p:blipFill rotWithShape="1">
          <a:blip r:embed="rId2">
            <a:alphaModFix/>
          </a:blip>
          <a:srcRect/>
          <a:stretch/>
        </p:blipFill>
        <p:spPr>
          <a:xfrm>
            <a:off x="395536" y="6259622"/>
            <a:ext cx="1251073" cy="480998"/>
          </a:xfrm>
          <a:prstGeom prst="rect">
            <a:avLst/>
          </a:prstGeom>
          <a:noFill/>
          <a:ln>
            <a:noFill/>
          </a:ln>
        </p:spPr>
      </p:pic>
    </p:spTree>
    <p:extLst>
      <p:ext uri="{BB962C8B-B14F-4D97-AF65-F5344CB8AC3E}">
        <p14:creationId xmlns:p14="http://schemas.microsoft.com/office/powerpoint/2010/main" val="9592660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2356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fontAlgn="auto">
              <a:spcBef>
                <a:spcPts val="0"/>
              </a:spcBef>
              <a:spcAft>
                <a:spcPts val="0"/>
              </a:spcAft>
            </a:pPr>
            <a:fld id="{18271F6C-D3EC-4D12-B157-4A7F8D2C9A0C}" type="datetimeFigureOut">
              <a:rPr lang="en-GB" smtClean="0">
                <a:solidFill>
                  <a:prstClr val="black"/>
                </a:solidFill>
                <a:latin typeface="Calibri"/>
                <a:ea typeface="+mn-ea"/>
              </a:rPr>
              <a:pPr defTabSz="685800" fontAlgn="auto">
                <a:spcBef>
                  <a:spcPts val="0"/>
                </a:spcBef>
                <a:spcAft>
                  <a:spcPts val="0"/>
                </a:spcAft>
              </a:pPr>
              <a:t>19/06/2019</a:t>
            </a:fld>
            <a:endParaRPr lang="en-GB">
              <a:solidFill>
                <a:prstClr val="black"/>
              </a:solidFill>
              <a:latin typeface="Calibri"/>
              <a:ea typeface="+mn-ea"/>
            </a:endParaRPr>
          </a:p>
        </p:txBody>
      </p:sp>
      <p:sp>
        <p:nvSpPr>
          <p:cNvPr id="3" name="Footer Placeholder 2"/>
          <p:cNvSpPr>
            <a:spLocks noGrp="1"/>
          </p:cNvSpPr>
          <p:nvPr>
            <p:ph type="ftr" sz="quarter" idx="11"/>
          </p:nvPr>
        </p:nvSpPr>
        <p:spPr/>
        <p:txBody>
          <a:bodyPr/>
          <a:lstStyle/>
          <a:p>
            <a:pPr defTabSz="685800" fontAlgn="auto">
              <a:spcBef>
                <a:spcPts val="0"/>
              </a:spcBef>
              <a:spcAft>
                <a:spcPts val="0"/>
              </a:spcAft>
            </a:pPr>
            <a:endParaRPr lang="en-GB">
              <a:solidFill>
                <a:prstClr val="black"/>
              </a:solidFill>
              <a:latin typeface="Calibri"/>
              <a:ea typeface="+mn-ea"/>
            </a:endParaRPr>
          </a:p>
        </p:txBody>
      </p:sp>
      <p:sp>
        <p:nvSpPr>
          <p:cNvPr id="4" name="Slide Number Placeholder 3"/>
          <p:cNvSpPr>
            <a:spLocks noGrp="1"/>
          </p:cNvSpPr>
          <p:nvPr>
            <p:ph type="sldNum" sz="quarter" idx="12"/>
          </p:nvPr>
        </p:nvSpPr>
        <p:spPr/>
        <p:txBody>
          <a:bodyPr/>
          <a:lstStyle/>
          <a:p>
            <a:pPr defTabSz="685800" fontAlgn="auto">
              <a:spcBef>
                <a:spcPts val="0"/>
              </a:spcBef>
              <a:spcAft>
                <a:spcPts val="0"/>
              </a:spcAft>
            </a:pPr>
            <a:fld id="{DE449F9F-E4AB-4182-AE2A-232FC67944F7}" type="slidenum">
              <a:rPr lang="en-GB" smtClean="0">
                <a:solidFill>
                  <a:prstClr val="black"/>
                </a:solidFill>
                <a:latin typeface="Calibri"/>
                <a:ea typeface="+mn-ea"/>
              </a:rPr>
              <a:pPr defTabSz="685800" fontAlgn="auto">
                <a:spcBef>
                  <a:spcPts val="0"/>
                </a:spcBef>
                <a:spcAft>
                  <a:spcPts val="0"/>
                </a:spcAft>
              </a:pPr>
              <a:t>‹#›</a:t>
            </a:fld>
            <a:endParaRPr lang="en-GB">
              <a:solidFill>
                <a:prstClr val="black"/>
              </a:solidFill>
              <a:latin typeface="Calibri"/>
              <a:ea typeface="+mn-ea"/>
            </a:endParaRPr>
          </a:p>
        </p:txBody>
      </p:sp>
    </p:spTree>
    <p:extLst>
      <p:ext uri="{BB962C8B-B14F-4D97-AF65-F5344CB8AC3E}">
        <p14:creationId xmlns:p14="http://schemas.microsoft.com/office/powerpoint/2010/main" val="3653965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685800" fontAlgn="auto">
              <a:spcBef>
                <a:spcPts val="0"/>
              </a:spcBef>
              <a:spcAft>
                <a:spcPts val="0"/>
              </a:spcAft>
            </a:pPr>
            <a:fld id="{18271F6C-D3EC-4D12-B157-4A7F8D2C9A0C}" type="datetimeFigureOut">
              <a:rPr lang="en-GB" smtClean="0">
                <a:solidFill>
                  <a:prstClr val="black"/>
                </a:solidFill>
                <a:latin typeface="Calibri"/>
                <a:ea typeface="+mn-ea"/>
              </a:rPr>
              <a:pPr defTabSz="685800" fontAlgn="auto">
                <a:spcBef>
                  <a:spcPts val="0"/>
                </a:spcBef>
                <a:spcAft>
                  <a:spcPts val="0"/>
                </a:spcAft>
              </a:pPr>
              <a:t>19/06/2019</a:t>
            </a:fld>
            <a:endParaRPr lang="en-GB">
              <a:solidFill>
                <a:prstClr val="black"/>
              </a:solidFill>
              <a:latin typeface="Calibri"/>
              <a:ea typeface="+mn-ea"/>
            </a:endParaRPr>
          </a:p>
        </p:txBody>
      </p:sp>
      <p:sp>
        <p:nvSpPr>
          <p:cNvPr id="5" name="Footer Placeholder 4"/>
          <p:cNvSpPr>
            <a:spLocks noGrp="1"/>
          </p:cNvSpPr>
          <p:nvPr>
            <p:ph type="ftr" sz="quarter" idx="11"/>
          </p:nvPr>
        </p:nvSpPr>
        <p:spPr/>
        <p:txBody>
          <a:bodyPr/>
          <a:lstStyle/>
          <a:p>
            <a:pPr defTabSz="685800" fontAlgn="auto">
              <a:spcBef>
                <a:spcPts val="0"/>
              </a:spcBef>
              <a:spcAft>
                <a:spcPts val="0"/>
              </a:spcAft>
            </a:pPr>
            <a:endParaRPr lang="en-GB">
              <a:solidFill>
                <a:prstClr val="black"/>
              </a:solidFill>
              <a:latin typeface="Calibri"/>
              <a:ea typeface="+mn-ea"/>
            </a:endParaRPr>
          </a:p>
        </p:txBody>
      </p:sp>
      <p:sp>
        <p:nvSpPr>
          <p:cNvPr id="6" name="Slide Number Placeholder 5"/>
          <p:cNvSpPr>
            <a:spLocks noGrp="1"/>
          </p:cNvSpPr>
          <p:nvPr>
            <p:ph type="sldNum" sz="quarter" idx="12"/>
          </p:nvPr>
        </p:nvSpPr>
        <p:spPr/>
        <p:txBody>
          <a:bodyPr/>
          <a:lstStyle/>
          <a:p>
            <a:pPr defTabSz="685800" fontAlgn="auto">
              <a:spcBef>
                <a:spcPts val="0"/>
              </a:spcBef>
              <a:spcAft>
                <a:spcPts val="0"/>
              </a:spcAft>
            </a:pPr>
            <a:fld id="{DE449F9F-E4AB-4182-AE2A-232FC67944F7}" type="slidenum">
              <a:rPr lang="en-GB" smtClean="0">
                <a:solidFill>
                  <a:prstClr val="black"/>
                </a:solidFill>
                <a:latin typeface="Calibri"/>
                <a:ea typeface="+mn-ea"/>
              </a:rPr>
              <a:pPr defTabSz="685800" fontAlgn="auto">
                <a:spcBef>
                  <a:spcPts val="0"/>
                </a:spcBef>
                <a:spcAft>
                  <a:spcPts val="0"/>
                </a:spcAft>
              </a:pPr>
              <a:t>‹#›</a:t>
            </a:fld>
            <a:endParaRPr lang="en-GB">
              <a:solidFill>
                <a:prstClr val="black"/>
              </a:solidFill>
              <a:latin typeface="Calibri"/>
              <a:ea typeface="+mn-ea"/>
            </a:endParaRPr>
          </a:p>
        </p:txBody>
      </p:sp>
    </p:spTree>
    <p:extLst>
      <p:ext uri="{BB962C8B-B14F-4D97-AF65-F5344CB8AC3E}">
        <p14:creationId xmlns:p14="http://schemas.microsoft.com/office/powerpoint/2010/main" val="2877660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p:spTree>
      <p:nvGrpSpPr>
        <p:cNvPr id="1" name="Shape 17"/>
        <p:cNvGrpSpPr/>
        <p:nvPr/>
      </p:nvGrpSpPr>
      <p:grpSpPr>
        <a:xfrm>
          <a:off x="0" y="0"/>
          <a:ext cx="0" cy="0"/>
          <a:chOff x="0" y="0"/>
          <a:chExt cx="0" cy="0"/>
        </a:xfrm>
      </p:grpSpPr>
      <p:sp>
        <p:nvSpPr>
          <p:cNvPr id="18" name="Shape 18"/>
          <p:cNvSpPr/>
          <p:nvPr/>
        </p:nvSpPr>
        <p:spPr>
          <a:xfrm>
            <a:off x="0" y="6026155"/>
            <a:ext cx="9144000" cy="0"/>
          </a:xfrm>
          <a:custGeom>
            <a:avLst/>
            <a:gdLst/>
            <a:ahLst/>
            <a:cxnLst/>
            <a:rect l="0" t="0" r="0" b="0"/>
            <a:pathLst>
              <a:path w="120000" h="120000" extrusionOk="0">
                <a:moveTo>
                  <a:pt x="0" y="0"/>
                </a:moveTo>
                <a:lnTo>
                  <a:pt x="120000" y="0"/>
                </a:lnTo>
              </a:path>
            </a:pathLst>
          </a:custGeom>
          <a:noFill/>
          <a:ln w="9525" cap="flat" cmpd="sng">
            <a:solidFill>
              <a:srgbClr val="2C3A42"/>
            </a:solidFill>
            <a:prstDash val="solid"/>
            <a:round/>
            <a:headEnd type="none" w="med" len="med"/>
            <a:tailEnd type="none" w="med" len="med"/>
          </a:ln>
        </p:spPr>
        <p:txBody>
          <a:bodyPr wrap="square" lIns="0" tIns="0" rIns="0" bIns="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19" name="Shape 19"/>
          <p:cNvSpPr txBox="1">
            <a:spLocks noGrp="1"/>
          </p:cNvSpPr>
          <p:nvPr>
            <p:ph type="sldNum" idx="12"/>
          </p:nvPr>
        </p:nvSpPr>
        <p:spPr>
          <a:xfrm>
            <a:off x="8686600" y="6551601"/>
            <a:ext cx="107950" cy="346249"/>
          </a:xfrm>
          <a:prstGeom prst="rect">
            <a:avLst/>
          </a:prstGeom>
          <a:noFill/>
          <a:ln>
            <a:noFill/>
          </a:ln>
        </p:spPr>
        <p:txBody>
          <a:bodyPr wrap="square" lIns="0" tIns="0" rIns="0" bIns="0" anchor="t" anchorCtr="0">
            <a:noAutofit/>
          </a:bodyPr>
          <a:lstStyle/>
          <a:p>
            <a:pPr marL="25400" marR="0" lvl="0" indent="0" algn="l" rtl="0">
              <a:lnSpc>
                <a:spcPct val="113750"/>
              </a:lnSpc>
              <a:spcBef>
                <a:spcPts val="0"/>
              </a:spcBef>
              <a:buSzPct val="25000"/>
              <a:buNone/>
            </a:pPr>
            <a:fld id="{00000000-1234-1234-1234-123412341234}" type="slidenum">
              <a:rPr lang="en-GB" sz="800">
                <a:solidFill>
                  <a:schemeClr val="dk1"/>
                </a:solidFill>
                <a:latin typeface="Arial"/>
                <a:ea typeface="Arial"/>
                <a:cs typeface="Arial"/>
                <a:sym typeface="Arial"/>
              </a:rPr>
              <a:t>‹#›</a:t>
            </a:fld>
            <a:endParaRPr lang="en-GB" sz="800">
              <a:solidFill>
                <a:schemeClr val="dk1"/>
              </a:solidFill>
              <a:latin typeface="Arial"/>
              <a:ea typeface="Arial"/>
              <a:cs typeface="Arial"/>
              <a:sym typeface="Arial"/>
            </a:endParaRPr>
          </a:p>
        </p:txBody>
      </p:sp>
      <p:sp>
        <p:nvSpPr>
          <p:cNvPr id="20" name="Shape 20"/>
          <p:cNvSpPr txBox="1">
            <a:spLocks noGrp="1"/>
          </p:cNvSpPr>
          <p:nvPr>
            <p:ph type="body" idx="1"/>
          </p:nvPr>
        </p:nvSpPr>
        <p:spPr>
          <a:xfrm>
            <a:off x="339621" y="283284"/>
            <a:ext cx="7058025" cy="873372"/>
          </a:xfrm>
          <a:prstGeom prst="rect">
            <a:avLst/>
          </a:prstGeom>
          <a:noFill/>
          <a:ln>
            <a:noFill/>
          </a:ln>
        </p:spPr>
        <p:txBody>
          <a:bodyPr wrap="square" lIns="91425" tIns="91425" rIns="91425" bIns="91425" anchor="t" anchorCtr="0"/>
          <a:lstStyle>
            <a:lvl1pPr marL="0" marR="0" lvl="0" indent="0" algn="l" rtl="0">
              <a:lnSpc>
                <a:spcPct val="110000"/>
              </a:lnSpc>
              <a:spcBef>
                <a:spcPts val="1000"/>
              </a:spcBef>
              <a:buClr>
                <a:srgbClr val="405866"/>
              </a:buClr>
              <a:buFont typeface="Arial"/>
              <a:buChar char="●"/>
              <a:defRPr sz="1500" b="0" i="0" u="none" strike="noStrike" cap="none">
                <a:solidFill>
                  <a:srgbClr val="405866"/>
                </a:solidFill>
                <a:latin typeface="Arial"/>
                <a:ea typeface="Arial"/>
                <a:cs typeface="Arial"/>
                <a:sym typeface="Arial"/>
              </a:defRPr>
            </a:lvl1pPr>
            <a:lvl2pPr marL="457200" marR="0" lvl="1"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2pPr>
            <a:lvl3pPr marL="914400" marR="0" lvl="2"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3pPr>
            <a:lvl4pPr marL="1371600" marR="0" lvl="3"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4pPr>
            <a:lvl5pPr marL="1828800" marR="0" lvl="4" indent="0" algn="l" rtl="0">
              <a:lnSpc>
                <a:spcPct val="90000"/>
              </a:lnSpc>
              <a:spcBef>
                <a:spcPts val="500"/>
              </a:spcBef>
              <a:buClr>
                <a:schemeClr val="dk1"/>
              </a:buClr>
              <a:buFont typeface="Arial"/>
              <a:buChar char="○"/>
              <a:defRPr sz="1500" b="1" i="0" u="none" strike="noStrike" cap="none">
                <a:solidFill>
                  <a:schemeClr val="dk1"/>
                </a:solidFill>
                <a:latin typeface="Montserrat"/>
                <a:ea typeface="Montserrat"/>
                <a:cs typeface="Montserrat"/>
                <a:sym typeface="Montserrat"/>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79821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61788-4B39-41A7-AE2F-5FEC848EF1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117B90-0D7E-4D57-8C01-9F4389DC2582}"/>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B7E0628-CBFA-45FB-A98E-B2C18E64CBA9}"/>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5E8523-F63A-47E4-BD2B-EA4333AB22E1}"/>
              </a:ext>
            </a:extLst>
          </p:cNvPr>
          <p:cNvSpPr>
            <a:spLocks noGrp="1"/>
          </p:cNvSpPr>
          <p:nvPr>
            <p:ph type="dt" sz="half" idx="10"/>
          </p:nvPr>
        </p:nvSpPr>
        <p:spPr/>
        <p:txBody>
          <a:bodyPr/>
          <a:lstStyle/>
          <a:p>
            <a:fld id="{7E986EA4-C8CE-4713-88A8-80BB249E1E15}" type="datetimeFigureOut">
              <a:rPr lang="en-GB" smtClean="0"/>
              <a:t>19/06/2019</a:t>
            </a:fld>
            <a:endParaRPr lang="en-GB"/>
          </a:p>
        </p:txBody>
      </p:sp>
      <p:sp>
        <p:nvSpPr>
          <p:cNvPr id="6" name="Footer Placeholder 5">
            <a:extLst>
              <a:ext uri="{FF2B5EF4-FFF2-40B4-BE49-F238E27FC236}">
                <a16:creationId xmlns:a16="http://schemas.microsoft.com/office/drawing/2014/main" id="{2AD4F2FA-AB7E-42BF-B07B-F1E9DE8464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D2877D-9D56-4EB9-99C6-59A2AF24D1E7}"/>
              </a:ext>
            </a:extLst>
          </p:cNvPr>
          <p:cNvSpPr>
            <a:spLocks noGrp="1"/>
          </p:cNvSpPr>
          <p:nvPr>
            <p:ph type="sldNum" sz="quarter" idx="12"/>
          </p:nvPr>
        </p:nvSpPr>
        <p:spPr/>
        <p:txBody>
          <a:bodyPr/>
          <a:lstStyle/>
          <a:p>
            <a:fld id="{29319997-E2ED-4F59-A0B9-482C4FC904CE}" type="slidenum">
              <a:rPr lang="en-GB" smtClean="0"/>
              <a:t>‹#›</a:t>
            </a:fld>
            <a:endParaRPr lang="en-GB"/>
          </a:p>
        </p:txBody>
      </p:sp>
    </p:spTree>
    <p:extLst>
      <p:ext uri="{BB962C8B-B14F-4D97-AF65-F5344CB8AC3E}">
        <p14:creationId xmlns:p14="http://schemas.microsoft.com/office/powerpoint/2010/main" val="25633929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98630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91329C-66BB-4DDE-8942-F9A126A0DB67}" type="datetimeFigureOut">
              <a:rPr lang="en-GB" smtClean="0"/>
              <a:t>19/06/2019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77E527-C5E2-47E7-8E0E-96E935497DDE}" type="slidenum">
              <a:rPr lang="en-GB" smtClean="0"/>
              <a:t>‹#›</a:t>
            </a:fld>
            <a:endParaRPr lang="en-GB"/>
          </a:p>
        </p:txBody>
      </p:sp>
    </p:spTree>
    <p:extLst>
      <p:ext uri="{BB962C8B-B14F-4D97-AF65-F5344CB8AC3E}">
        <p14:creationId xmlns:p14="http://schemas.microsoft.com/office/powerpoint/2010/main" val="324895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279"/>
        <p:cNvGrpSpPr/>
        <p:nvPr/>
      </p:nvGrpSpPr>
      <p:grpSpPr>
        <a:xfrm>
          <a:off x="0" y="0"/>
          <a:ext cx="0" cy="0"/>
          <a:chOff x="0" y="0"/>
          <a:chExt cx="0" cy="0"/>
        </a:xfrm>
      </p:grpSpPr>
      <p:sp>
        <p:nvSpPr>
          <p:cNvPr id="280" name="Google Shape;280;p45"/>
          <p:cNvSpPr/>
          <p:nvPr/>
        </p:nvSpPr>
        <p:spPr>
          <a:xfrm>
            <a:off x="0" y="6026155"/>
            <a:ext cx="9144000" cy="0"/>
          </a:xfrm>
          <a:custGeom>
            <a:avLst/>
            <a:gdLst/>
            <a:ahLst/>
            <a:cxnLst/>
            <a:rect l="l" t="t" r="r" b="b"/>
            <a:pathLst>
              <a:path w="9144000" h="120000" extrusionOk="0">
                <a:moveTo>
                  <a:pt x="0" y="0"/>
                </a:moveTo>
                <a:lnTo>
                  <a:pt x="9144000" y="0"/>
                </a:lnTo>
              </a:path>
            </a:pathLst>
          </a:custGeom>
          <a:noFill/>
          <a:ln w="9525" cap="flat" cmpd="sng">
            <a:solidFill>
              <a:srgbClr val="2C3A4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45"/>
          <p:cNvSpPr txBox="1">
            <a:spLocks noGrp="1"/>
          </p:cNvSpPr>
          <p:nvPr>
            <p:ph type="sldNum" idx="12"/>
          </p:nvPr>
        </p:nvSpPr>
        <p:spPr>
          <a:xfrm>
            <a:off x="8686600" y="6551601"/>
            <a:ext cx="108000" cy="346400"/>
          </a:xfrm>
          <a:prstGeom prst="rect">
            <a:avLst/>
          </a:prstGeom>
          <a:noFill/>
          <a:ln>
            <a:noFill/>
          </a:ln>
        </p:spPr>
        <p:txBody>
          <a:bodyPr spcFirstLastPara="1" wrap="square" lIns="0" tIns="0" rIns="0" bIns="0" anchor="t" anchorCtr="0">
            <a:noAutofit/>
          </a:bodyPr>
          <a:lstStyle>
            <a:lvl1pPr marL="25400" marR="0" lvl="0" indent="0" algn="l" rtl="0">
              <a:lnSpc>
                <a:spcPct val="113750"/>
              </a:lnSpc>
              <a:spcBef>
                <a:spcPts val="0"/>
              </a:spcBef>
              <a:buNone/>
              <a:defRPr sz="800">
                <a:solidFill>
                  <a:schemeClr val="dk1"/>
                </a:solidFill>
                <a:latin typeface="Arial"/>
                <a:ea typeface="Arial"/>
                <a:cs typeface="Arial"/>
                <a:sym typeface="Arial"/>
              </a:defRPr>
            </a:lvl1pPr>
            <a:lvl2pPr marL="25400" marR="0" lvl="1" indent="0" algn="l" rtl="0">
              <a:lnSpc>
                <a:spcPct val="113750"/>
              </a:lnSpc>
              <a:spcBef>
                <a:spcPts val="0"/>
              </a:spcBef>
              <a:buNone/>
              <a:defRPr sz="800">
                <a:solidFill>
                  <a:schemeClr val="dk1"/>
                </a:solidFill>
                <a:latin typeface="Arial"/>
                <a:ea typeface="Arial"/>
                <a:cs typeface="Arial"/>
                <a:sym typeface="Arial"/>
              </a:defRPr>
            </a:lvl2pPr>
            <a:lvl3pPr marL="25400" marR="0" lvl="2" indent="0" algn="l" rtl="0">
              <a:lnSpc>
                <a:spcPct val="113750"/>
              </a:lnSpc>
              <a:spcBef>
                <a:spcPts val="0"/>
              </a:spcBef>
              <a:buNone/>
              <a:defRPr sz="800">
                <a:solidFill>
                  <a:schemeClr val="dk1"/>
                </a:solidFill>
                <a:latin typeface="Arial"/>
                <a:ea typeface="Arial"/>
                <a:cs typeface="Arial"/>
                <a:sym typeface="Arial"/>
              </a:defRPr>
            </a:lvl3pPr>
            <a:lvl4pPr marL="25400" marR="0" lvl="3" indent="0" algn="l" rtl="0">
              <a:lnSpc>
                <a:spcPct val="113750"/>
              </a:lnSpc>
              <a:spcBef>
                <a:spcPts val="0"/>
              </a:spcBef>
              <a:buNone/>
              <a:defRPr sz="800">
                <a:solidFill>
                  <a:schemeClr val="dk1"/>
                </a:solidFill>
                <a:latin typeface="Arial"/>
                <a:ea typeface="Arial"/>
                <a:cs typeface="Arial"/>
                <a:sym typeface="Arial"/>
              </a:defRPr>
            </a:lvl4pPr>
            <a:lvl5pPr marL="25400" marR="0" lvl="4" indent="0" algn="l" rtl="0">
              <a:lnSpc>
                <a:spcPct val="113750"/>
              </a:lnSpc>
              <a:spcBef>
                <a:spcPts val="0"/>
              </a:spcBef>
              <a:buNone/>
              <a:defRPr sz="800">
                <a:solidFill>
                  <a:schemeClr val="dk1"/>
                </a:solidFill>
                <a:latin typeface="Arial"/>
                <a:ea typeface="Arial"/>
                <a:cs typeface="Arial"/>
                <a:sym typeface="Arial"/>
              </a:defRPr>
            </a:lvl5pPr>
            <a:lvl6pPr marL="25400" marR="0" lvl="5" indent="0" algn="l" rtl="0">
              <a:lnSpc>
                <a:spcPct val="113750"/>
              </a:lnSpc>
              <a:spcBef>
                <a:spcPts val="0"/>
              </a:spcBef>
              <a:buNone/>
              <a:defRPr sz="800">
                <a:solidFill>
                  <a:schemeClr val="dk1"/>
                </a:solidFill>
                <a:latin typeface="Arial"/>
                <a:ea typeface="Arial"/>
                <a:cs typeface="Arial"/>
                <a:sym typeface="Arial"/>
              </a:defRPr>
            </a:lvl6pPr>
            <a:lvl7pPr marL="25400" marR="0" lvl="6" indent="0" algn="l" rtl="0">
              <a:lnSpc>
                <a:spcPct val="113750"/>
              </a:lnSpc>
              <a:spcBef>
                <a:spcPts val="0"/>
              </a:spcBef>
              <a:buNone/>
              <a:defRPr sz="800">
                <a:solidFill>
                  <a:schemeClr val="dk1"/>
                </a:solidFill>
                <a:latin typeface="Arial"/>
                <a:ea typeface="Arial"/>
                <a:cs typeface="Arial"/>
                <a:sym typeface="Arial"/>
              </a:defRPr>
            </a:lvl7pPr>
            <a:lvl8pPr marL="25400" marR="0" lvl="7" indent="0" algn="l" rtl="0">
              <a:lnSpc>
                <a:spcPct val="113750"/>
              </a:lnSpc>
              <a:spcBef>
                <a:spcPts val="0"/>
              </a:spcBef>
              <a:buNone/>
              <a:defRPr sz="800">
                <a:solidFill>
                  <a:schemeClr val="dk1"/>
                </a:solidFill>
                <a:latin typeface="Arial"/>
                <a:ea typeface="Arial"/>
                <a:cs typeface="Arial"/>
                <a:sym typeface="Arial"/>
              </a:defRPr>
            </a:lvl8pPr>
            <a:lvl9pPr marL="25400" marR="0" lvl="8" indent="0" algn="l" rtl="0">
              <a:lnSpc>
                <a:spcPct val="113750"/>
              </a:lnSpc>
              <a:spcBef>
                <a:spcPts val="0"/>
              </a:spcBef>
              <a:buNone/>
              <a:defRPr sz="800">
                <a:solidFill>
                  <a:schemeClr val="dk1"/>
                </a:solidFill>
                <a:latin typeface="Arial"/>
                <a:ea typeface="Arial"/>
                <a:cs typeface="Arial"/>
                <a:sym typeface="Arial"/>
              </a:defRPr>
            </a:lvl9pPr>
          </a:lstStyle>
          <a:p>
            <a:fld id="{00000000-1234-1234-1234-123412341234}" type="slidenum">
              <a:rPr lang="en" smtClean="0"/>
              <a:pPr/>
              <a:t>‹#›</a:t>
            </a:fld>
            <a:endParaRPr lang="en"/>
          </a:p>
        </p:txBody>
      </p:sp>
      <p:sp>
        <p:nvSpPr>
          <p:cNvPr id="282" name="Google Shape;282;p45"/>
          <p:cNvSpPr txBox="1">
            <a:spLocks noGrp="1"/>
          </p:cNvSpPr>
          <p:nvPr>
            <p:ph type="body" idx="1"/>
          </p:nvPr>
        </p:nvSpPr>
        <p:spPr>
          <a:xfrm>
            <a:off x="339621" y="283284"/>
            <a:ext cx="7058100" cy="873200"/>
          </a:xfrm>
          <a:prstGeom prst="rect">
            <a:avLst/>
          </a:prstGeom>
          <a:noFill/>
          <a:ln>
            <a:noFill/>
          </a:ln>
        </p:spPr>
        <p:txBody>
          <a:bodyPr spcFirstLastPara="1" wrap="square" lIns="91425" tIns="45700" rIns="91425" bIns="45700" anchor="t" anchorCtr="0"/>
          <a:lstStyle>
            <a:lvl1pPr marL="457189" marR="0" lvl="0" indent="-228594" algn="l" rtl="0">
              <a:lnSpc>
                <a:spcPct val="110000"/>
              </a:lnSpc>
              <a:spcBef>
                <a:spcPts val="1000"/>
              </a:spcBef>
              <a:spcAft>
                <a:spcPts val="0"/>
              </a:spcAft>
              <a:buClr>
                <a:srgbClr val="405866"/>
              </a:buClr>
              <a:buSzPts val="1500"/>
              <a:buFont typeface="Arial"/>
              <a:buNone/>
              <a:defRPr sz="1500" b="0" i="0" u="none" strike="noStrike" cap="none">
                <a:solidFill>
                  <a:srgbClr val="405866"/>
                </a:solidFill>
                <a:latin typeface="Arial"/>
                <a:ea typeface="Arial"/>
                <a:cs typeface="Arial"/>
                <a:sym typeface="Arial"/>
              </a:defRPr>
            </a:lvl1pPr>
            <a:lvl2pPr marL="914378" marR="0" lvl="1" indent="-228594" algn="l" rtl="0">
              <a:lnSpc>
                <a:spcPct val="90000"/>
              </a:lnSpc>
              <a:spcBef>
                <a:spcPts val="500"/>
              </a:spcBef>
              <a:spcAft>
                <a:spcPts val="0"/>
              </a:spcAft>
              <a:buClr>
                <a:schemeClr val="dk1"/>
              </a:buClr>
              <a:buSzPts val="1500"/>
              <a:buFont typeface="Arial"/>
              <a:buNone/>
              <a:defRPr sz="1500" b="1" i="0" u="none" strike="noStrike" cap="none">
                <a:solidFill>
                  <a:schemeClr val="dk1"/>
                </a:solidFill>
                <a:latin typeface="Montserrat"/>
                <a:ea typeface="Montserrat"/>
                <a:cs typeface="Montserrat"/>
                <a:sym typeface="Montserrat"/>
              </a:defRPr>
            </a:lvl2pPr>
            <a:lvl3pPr marL="1371566" marR="0" lvl="2" indent="-228594" algn="l" rtl="0">
              <a:lnSpc>
                <a:spcPct val="90000"/>
              </a:lnSpc>
              <a:spcBef>
                <a:spcPts val="500"/>
              </a:spcBef>
              <a:spcAft>
                <a:spcPts val="0"/>
              </a:spcAft>
              <a:buClr>
                <a:schemeClr val="dk1"/>
              </a:buClr>
              <a:buSzPts val="1500"/>
              <a:buFont typeface="Arial"/>
              <a:buNone/>
              <a:defRPr sz="1500" b="1" i="0" u="none" strike="noStrike" cap="none">
                <a:solidFill>
                  <a:schemeClr val="dk1"/>
                </a:solidFill>
                <a:latin typeface="Montserrat"/>
                <a:ea typeface="Montserrat"/>
                <a:cs typeface="Montserrat"/>
                <a:sym typeface="Montserrat"/>
              </a:defRPr>
            </a:lvl3pPr>
            <a:lvl4pPr marL="1828754" marR="0" lvl="3" indent="-228594" algn="l" rtl="0">
              <a:lnSpc>
                <a:spcPct val="90000"/>
              </a:lnSpc>
              <a:spcBef>
                <a:spcPts val="500"/>
              </a:spcBef>
              <a:spcAft>
                <a:spcPts val="0"/>
              </a:spcAft>
              <a:buClr>
                <a:schemeClr val="dk1"/>
              </a:buClr>
              <a:buSzPts val="1500"/>
              <a:buFont typeface="Arial"/>
              <a:buNone/>
              <a:defRPr sz="1500" b="1" i="0" u="none" strike="noStrike" cap="none">
                <a:solidFill>
                  <a:schemeClr val="dk1"/>
                </a:solidFill>
                <a:latin typeface="Montserrat"/>
                <a:ea typeface="Montserrat"/>
                <a:cs typeface="Montserrat"/>
                <a:sym typeface="Montserrat"/>
              </a:defRPr>
            </a:lvl4pPr>
            <a:lvl5pPr marL="2285943" marR="0" lvl="4" indent="-228594" algn="l" rtl="0">
              <a:lnSpc>
                <a:spcPct val="90000"/>
              </a:lnSpc>
              <a:spcBef>
                <a:spcPts val="500"/>
              </a:spcBef>
              <a:spcAft>
                <a:spcPts val="0"/>
              </a:spcAft>
              <a:buClr>
                <a:schemeClr val="dk1"/>
              </a:buClr>
              <a:buSzPts val="1500"/>
              <a:buFont typeface="Arial"/>
              <a:buNone/>
              <a:defRPr sz="1500" b="1" i="0" u="none" strike="noStrike" cap="none">
                <a:solidFill>
                  <a:schemeClr val="dk1"/>
                </a:solidFill>
                <a:latin typeface="Montserrat"/>
                <a:ea typeface="Montserrat"/>
                <a:cs typeface="Montserrat"/>
                <a:sym typeface="Montserrat"/>
              </a:defRPr>
            </a:lvl5pPr>
            <a:lvl6pPr marL="2743132" marR="0" lvl="5" indent="-34289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320" marR="0" lvl="6" indent="-34289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509" marR="0" lvl="7" indent="-34289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697" marR="0" lvl="8" indent="-34289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3" name="Google Shape;283;p45"/>
          <p:cNvSpPr/>
          <p:nvPr/>
        </p:nvSpPr>
        <p:spPr>
          <a:xfrm>
            <a:off x="1951689" y="6558801"/>
            <a:ext cx="137794" cy="149013"/>
          </a:xfrm>
          <a:custGeom>
            <a:avLst/>
            <a:gdLst/>
            <a:ahLst/>
            <a:cxnLst/>
            <a:rect l="l" t="t" r="r" b="b"/>
            <a:pathLst>
              <a:path w="137794" h="111760" extrusionOk="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extrusionOk="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extrusionOk="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extrusionOk="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extrusionOk="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extrusionOk="0">
                <a:moveTo>
                  <a:pt x="137274" y="13207"/>
                </a:moveTo>
                <a:lnTo>
                  <a:pt x="132219" y="15443"/>
                </a:lnTo>
                <a:lnTo>
                  <a:pt x="126796" y="16967"/>
                </a:lnTo>
                <a:lnTo>
                  <a:pt x="121094" y="17640"/>
                </a:lnTo>
                <a:lnTo>
                  <a:pt x="134316" y="17640"/>
                </a:lnTo>
                <a:lnTo>
                  <a:pt x="137274" y="13207"/>
                </a:lnTo>
                <a:close/>
              </a:path>
              <a:path w="137794" h="111760" extrusionOk="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284;p45"/>
          <p:cNvSpPr txBox="1"/>
          <p:nvPr/>
        </p:nvSpPr>
        <p:spPr>
          <a:xfrm>
            <a:off x="2111303" y="6575507"/>
            <a:ext cx="1015500" cy="115600"/>
          </a:xfrm>
          <a:prstGeom prst="rect">
            <a:avLst/>
          </a:prstGeom>
          <a:noFill/>
          <a:ln>
            <a:noFill/>
          </a:ln>
        </p:spPr>
        <p:txBody>
          <a:bodyPr spcFirstLastPara="1" wrap="square" lIns="0" tIns="0" rIns="0" bIns="0" anchor="t" anchorCtr="0">
            <a:noAutofit/>
          </a:bodyPr>
          <a:lstStyle/>
          <a:p>
            <a:pPr marL="12700" marR="0" lvl="0" indent="0" algn="l" rtl="0">
              <a:lnSpc>
                <a:spcPct val="113750"/>
              </a:lnSpc>
              <a:spcBef>
                <a:spcPts val="0"/>
              </a:spcBef>
              <a:spcAft>
                <a:spcPts val="0"/>
              </a:spcAft>
              <a:buNone/>
            </a:pPr>
            <a:r>
              <a:rPr lang="en" sz="800" b="0" i="0" u="none">
                <a:solidFill>
                  <a:srgbClr val="405866"/>
                </a:solidFill>
                <a:latin typeface="Arial"/>
                <a:ea typeface="Arial"/>
                <a:cs typeface="Arial"/>
                <a:sym typeface="Arial"/>
              </a:rPr>
              <a:t>@EducEndowFoundn</a:t>
            </a:r>
            <a:endParaRPr sz="1800"/>
          </a:p>
        </p:txBody>
      </p:sp>
      <p:pic>
        <p:nvPicPr>
          <p:cNvPr id="285" name="Google Shape;285;p45"/>
          <p:cNvPicPr preferRelativeResize="0"/>
          <p:nvPr/>
        </p:nvPicPr>
        <p:blipFill rotWithShape="1">
          <a:blip r:embed="rId2">
            <a:alphaModFix/>
          </a:blip>
          <a:srcRect/>
          <a:stretch/>
        </p:blipFill>
        <p:spPr>
          <a:xfrm>
            <a:off x="395537" y="6225884"/>
            <a:ext cx="944499" cy="481600"/>
          </a:xfrm>
          <a:prstGeom prst="rect">
            <a:avLst/>
          </a:prstGeom>
          <a:noFill/>
          <a:ln>
            <a:noFill/>
          </a:ln>
        </p:spPr>
      </p:pic>
    </p:spTree>
    <p:extLst>
      <p:ext uri="{BB962C8B-B14F-4D97-AF65-F5344CB8AC3E}">
        <p14:creationId xmlns:p14="http://schemas.microsoft.com/office/powerpoint/2010/main" val="1167537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 Blue Title Page">
    <p:spTree>
      <p:nvGrpSpPr>
        <p:cNvPr id="1" name=""/>
        <p:cNvGrpSpPr/>
        <p:nvPr/>
      </p:nvGrpSpPr>
      <p:grpSpPr>
        <a:xfrm>
          <a:off x="0" y="0"/>
          <a:ext cx="0" cy="0"/>
          <a:chOff x="0" y="0"/>
          <a:chExt cx="0" cy="0"/>
        </a:xfrm>
      </p:grpSpPr>
      <p:sp>
        <p:nvSpPr>
          <p:cNvPr id="9" name="object 2"/>
          <p:cNvSpPr/>
          <p:nvPr userDrawn="1"/>
        </p:nvSpPr>
        <p:spPr>
          <a:xfrm>
            <a:off x="9"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405866"/>
          </a:solidFill>
        </p:spPr>
        <p:txBody>
          <a:bodyPr wrap="square" lIns="0" tIns="0" rIns="0" bIns="0" rtlCol="0"/>
          <a:lstStyle/>
          <a:p>
            <a:endParaRPr dirty="0"/>
          </a:p>
        </p:txBody>
      </p:sp>
      <p:sp>
        <p:nvSpPr>
          <p:cNvPr id="10" name="object 3"/>
          <p:cNvSpPr/>
          <p:nvPr userDrawn="1"/>
        </p:nvSpPr>
        <p:spPr>
          <a:xfrm>
            <a:off x="3"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BDD4DD"/>
          </a:solidFill>
        </p:spPr>
        <p:txBody>
          <a:bodyPr wrap="square" lIns="0" tIns="0" rIns="0" bIns="0" rtlCol="0"/>
          <a:lstStyle/>
          <a:p>
            <a:endParaRPr dirty="0"/>
          </a:p>
        </p:txBody>
      </p:sp>
      <p:sp>
        <p:nvSpPr>
          <p:cNvPr id="11" name="object 4"/>
          <p:cNvSpPr/>
          <p:nvPr userDrawn="1"/>
        </p:nvSpPr>
        <p:spPr>
          <a:xfrm>
            <a:off x="0"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B8C0C9"/>
          </a:solidFill>
        </p:spPr>
        <p:txBody>
          <a:bodyPr wrap="square" lIns="0" tIns="0" rIns="0" bIns="0" rtlCol="0"/>
          <a:lstStyle/>
          <a:p>
            <a:endParaRPr dirty="0"/>
          </a:p>
        </p:txBody>
      </p:sp>
      <p:sp>
        <p:nvSpPr>
          <p:cNvPr id="12" name="object 7"/>
          <p:cNvSpPr/>
          <p:nvPr userDrawn="1"/>
        </p:nvSpPr>
        <p:spPr>
          <a:xfrm>
            <a:off x="1951689" y="6558800"/>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20" name="object 15"/>
          <p:cNvSpPr txBox="1">
            <a:spLocks/>
          </p:cNvSpPr>
          <p:nvPr userDrawn="1"/>
        </p:nvSpPr>
        <p:spPr>
          <a:xfrm>
            <a:off x="2111303" y="6575507"/>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sp>
        <p:nvSpPr>
          <p:cNvPr id="21"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22"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3"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25884"/>
            <a:ext cx="1259332" cy="481600"/>
          </a:xfrm>
          <a:prstGeom prst="rect">
            <a:avLst/>
          </a:prstGeom>
        </p:spPr>
      </p:pic>
    </p:spTree>
    <p:extLst>
      <p:ext uri="{BB962C8B-B14F-4D97-AF65-F5344CB8AC3E}">
        <p14:creationId xmlns:p14="http://schemas.microsoft.com/office/powerpoint/2010/main" val="3347376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Title Page">
    <p:spTree>
      <p:nvGrpSpPr>
        <p:cNvPr id="1" name=""/>
        <p:cNvGrpSpPr/>
        <p:nvPr/>
      </p:nvGrpSpPr>
      <p:grpSpPr>
        <a:xfrm>
          <a:off x="0" y="0"/>
          <a:ext cx="0" cy="0"/>
          <a:chOff x="0" y="0"/>
          <a:chExt cx="0" cy="0"/>
        </a:xfrm>
      </p:grpSpPr>
      <p:sp>
        <p:nvSpPr>
          <p:cNvPr id="7" name="object 2"/>
          <p:cNvSpPr/>
          <p:nvPr userDrawn="1"/>
        </p:nvSpPr>
        <p:spPr>
          <a:xfrm>
            <a:off x="6" y="1"/>
            <a:ext cx="9144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007B6A"/>
          </a:solidFill>
        </p:spPr>
        <p:txBody>
          <a:bodyPr wrap="square" lIns="0" tIns="0" rIns="0" bIns="0" rtlCol="0"/>
          <a:lstStyle/>
          <a:p>
            <a:endParaRPr sz="2300" dirty="0">
              <a:latin typeface="Arial" panose="020B0604020202020204" pitchFamily="34" charset="0"/>
              <a:cs typeface="Arial" panose="020B0604020202020204" pitchFamily="34" charset="0"/>
            </a:endParaRPr>
          </a:p>
        </p:txBody>
      </p:sp>
      <p:sp>
        <p:nvSpPr>
          <p:cNvPr id="8" name="object 3"/>
          <p:cNvSpPr/>
          <p:nvPr userDrawn="1"/>
        </p:nvSpPr>
        <p:spPr>
          <a:xfrm>
            <a:off x="0" y="1"/>
            <a:ext cx="2263140" cy="6026753"/>
          </a:xfrm>
          <a:custGeom>
            <a:avLst/>
            <a:gdLst/>
            <a:ahLst/>
            <a:cxnLst/>
            <a:rect l="l" t="t" r="r" b="b"/>
            <a:pathLst>
              <a:path w="2263140" h="4525645">
                <a:moveTo>
                  <a:pt x="2262644" y="0"/>
                </a:moveTo>
                <a:lnTo>
                  <a:pt x="0" y="0"/>
                </a:lnTo>
                <a:lnTo>
                  <a:pt x="0" y="4525200"/>
                </a:lnTo>
                <a:lnTo>
                  <a:pt x="2262644" y="0"/>
                </a:lnTo>
                <a:close/>
              </a:path>
            </a:pathLst>
          </a:custGeom>
          <a:solidFill>
            <a:srgbClr val="ADC7C2"/>
          </a:solidFill>
        </p:spPr>
        <p:txBody>
          <a:bodyPr wrap="square" lIns="0" tIns="0" rIns="0" bIns="0" rtlCol="0"/>
          <a:lstStyle/>
          <a:p>
            <a:endParaRPr dirty="0"/>
          </a:p>
        </p:txBody>
      </p:sp>
      <p:sp>
        <p:nvSpPr>
          <p:cNvPr id="9" name="object 4"/>
          <p:cNvSpPr/>
          <p:nvPr userDrawn="1"/>
        </p:nvSpPr>
        <p:spPr>
          <a:xfrm>
            <a:off x="-3" y="1"/>
            <a:ext cx="226314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4E968A"/>
          </a:solidFill>
        </p:spPr>
        <p:txBody>
          <a:bodyPr wrap="square" lIns="0" tIns="0" rIns="0" bIns="0" rtlCol="0"/>
          <a:lstStyle/>
          <a:p>
            <a:endParaRPr dirty="0"/>
          </a:p>
        </p:txBody>
      </p:sp>
      <p:sp>
        <p:nvSpPr>
          <p:cNvPr id="23" name="Text Placeholder 9"/>
          <p:cNvSpPr>
            <a:spLocks noGrp="1"/>
          </p:cNvSpPr>
          <p:nvPr>
            <p:ph type="body" sz="quarter" idx="10" hasCustomPrompt="1"/>
          </p:nvPr>
        </p:nvSpPr>
        <p:spPr>
          <a:xfrm>
            <a:off x="782638" y="778761"/>
            <a:ext cx="7578725" cy="2468431"/>
          </a:xfrm>
          <a:prstGeom prst="rect">
            <a:avLst/>
          </a:prstGeom>
        </p:spPr>
        <p:txBody>
          <a:bodyPr vert="horz" anchor="ctr" anchorCtr="0"/>
          <a:lstStyle>
            <a:lvl1pPr marL="0" indent="0" algn="ctr">
              <a:lnSpc>
                <a:spcPct val="110000"/>
              </a:lnSpc>
              <a:buNone/>
              <a:defRPr sz="2300" b="1" i="0" spc="300">
                <a:solidFill>
                  <a:schemeClr val="bg1"/>
                </a:solidFill>
                <a:latin typeface="Arial" panose="020B0604020202020204" pitchFamily="34" charset="0"/>
                <a:ea typeface="Helvetica Neue Light"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a:t>
            </a:r>
            <a:br>
              <a:rPr lang="en-GB" dirty="0"/>
            </a:br>
            <a:r>
              <a:rPr lang="en-GB" dirty="0"/>
              <a:t>TEXT STYLES</a:t>
            </a:r>
          </a:p>
        </p:txBody>
      </p:sp>
      <p:sp>
        <p:nvSpPr>
          <p:cNvPr id="24" name="Text Placeholder 9"/>
          <p:cNvSpPr>
            <a:spLocks noGrp="1"/>
          </p:cNvSpPr>
          <p:nvPr>
            <p:ph type="body" sz="quarter" idx="11" hasCustomPrompt="1"/>
          </p:nvPr>
        </p:nvSpPr>
        <p:spPr>
          <a:xfrm>
            <a:off x="782637" y="3247193"/>
            <a:ext cx="7578725" cy="861498"/>
          </a:xfrm>
          <a:prstGeom prst="rect">
            <a:avLst/>
          </a:prstGeom>
        </p:spPr>
        <p:txBody>
          <a:bodyPr vert="horz" anchor="ctr" anchorCtr="0"/>
          <a:lstStyle>
            <a:lvl1pPr marL="0" indent="0" algn="ctr">
              <a:lnSpc>
                <a:spcPct val="110000"/>
              </a:lnSpc>
              <a:buNone/>
              <a:defRPr sz="1400" b="1"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25" name="Text Placeholder 9"/>
          <p:cNvSpPr>
            <a:spLocks noGrp="1"/>
          </p:cNvSpPr>
          <p:nvPr>
            <p:ph type="body" sz="quarter" idx="12" hasCustomPrompt="1"/>
          </p:nvPr>
        </p:nvSpPr>
        <p:spPr>
          <a:xfrm>
            <a:off x="782636" y="4096266"/>
            <a:ext cx="7578725" cy="861498"/>
          </a:xfrm>
          <a:prstGeom prst="rect">
            <a:avLst/>
          </a:prstGeom>
        </p:spPr>
        <p:txBody>
          <a:bodyPr vert="horz" anchor="ctr" anchorCtr="0"/>
          <a:lstStyle>
            <a:lvl1pPr marL="0" indent="0" algn="ctr">
              <a:lnSpc>
                <a:spcPct val="110000"/>
              </a:lnSpc>
              <a:buNone/>
              <a:defRPr sz="1100" b="0" i="0" spc="0">
                <a:solidFill>
                  <a:schemeClr val="bg1"/>
                </a:solidFill>
                <a:latin typeface="Arial" panose="020B0604020202020204" pitchFamily="34" charset="0"/>
                <a:ea typeface="Helvetica Neue" charset="0"/>
                <a:cs typeface="Arial" panose="020B0604020202020204" pitchFamily="34" charset="0"/>
              </a:defRPr>
            </a:lvl1pPr>
            <a:lvl2pPr marL="457200" indent="0">
              <a:buNone/>
              <a:defRPr sz="1500" spc="300">
                <a:latin typeface="Gotham Bold"/>
                <a:cs typeface="Gotham Bold"/>
              </a:defRPr>
            </a:lvl2pPr>
            <a:lvl3pPr marL="914400" indent="0">
              <a:buNone/>
              <a:defRPr sz="1500" spc="300">
                <a:latin typeface="Gotham Bold"/>
                <a:cs typeface="Gotham Bold"/>
              </a:defRPr>
            </a:lvl3pPr>
            <a:lvl4pPr marL="1371600" indent="0">
              <a:buNone/>
              <a:defRPr sz="1500" spc="300">
                <a:latin typeface="Gotham Bold"/>
                <a:cs typeface="Gotham Bold"/>
              </a:defRPr>
            </a:lvl4pPr>
            <a:lvl5pPr marL="1828800" indent="0">
              <a:buNone/>
              <a:defRPr sz="1500" spc="300">
                <a:latin typeface="Gotham Bold"/>
                <a:cs typeface="Gotham Bold"/>
              </a:defRPr>
            </a:lvl5pPr>
          </a:lstStyle>
          <a:p>
            <a:pPr lvl="0"/>
            <a:r>
              <a:rPr lang="en-GB" dirty="0"/>
              <a:t>Click to edit master text styles</a:t>
            </a:r>
          </a:p>
        </p:txBody>
      </p:sp>
      <p:sp>
        <p:nvSpPr>
          <p:cNvPr id="13" name="object 7"/>
          <p:cNvSpPr/>
          <p:nvPr userDrawn="1"/>
        </p:nvSpPr>
        <p:spPr>
          <a:xfrm>
            <a:off x="1951689" y="6592538"/>
            <a:ext cx="137795"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dirty="0"/>
          </a:p>
        </p:txBody>
      </p:sp>
      <p:sp>
        <p:nvSpPr>
          <p:cNvPr id="14" name="object 15"/>
          <p:cNvSpPr txBox="1">
            <a:spLocks/>
          </p:cNvSpPr>
          <p:nvPr userDrawn="1"/>
        </p:nvSpPr>
        <p:spPr>
          <a:xfrm>
            <a:off x="2111303" y="6609245"/>
            <a:ext cx="1015364" cy="115416"/>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910"/>
              </a:lnSpc>
            </a:pPr>
            <a:r>
              <a:rPr lang="en-GB" spc="-5" dirty="0"/>
              <a:t>@EducEndowFoundn</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6259622"/>
            <a:ext cx="1259332" cy="481600"/>
          </a:xfrm>
          <a:prstGeom prst="rect">
            <a:avLst/>
          </a:prstGeom>
        </p:spPr>
      </p:pic>
    </p:spTree>
    <p:extLst>
      <p:ext uri="{BB962C8B-B14F-4D97-AF65-F5344CB8AC3E}">
        <p14:creationId xmlns:p14="http://schemas.microsoft.com/office/powerpoint/2010/main" val="4340363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5.xml"/><Relationship Id="rId7"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4.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theme" Target="../theme/theme5.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49.xml"/><Relationship Id="rId7" Type="http://schemas.openxmlformats.org/officeDocument/2006/relationships/image" Target="../media/image9.jpe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6.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32000">
                <a:srgbClr val="DA5B2A"/>
              </a:gs>
              <a:gs pos="100000">
                <a:srgbClr val="B73F29"/>
              </a:gs>
            </a:gsLst>
            <a:lin ang="0" scaled="1"/>
            <a:tileRect/>
          </a:gradFill>
          <a:ln>
            <a:gradFill flip="none" rotWithShape="1">
              <a:gsLst>
                <a:gs pos="0">
                  <a:srgbClr val="DA5B2A"/>
                </a:gs>
                <a:gs pos="100000">
                  <a:schemeClr val="accent6">
                    <a:lumMod val="50000"/>
                  </a:schemeClr>
                </a:gs>
              </a:gsLst>
              <a:lin ang="0" scaled="1"/>
              <a:tileRect/>
            </a:gra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53" name="Picture 9" descr="RSNLogo_Whit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 y="0"/>
            <a:ext cx="3509963"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661025"/>
            <a:ext cx="9144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6" r:id="rId1"/>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6713" y="0"/>
            <a:ext cx="2390775"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986463"/>
            <a:ext cx="914400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16713" y="0"/>
            <a:ext cx="2390775"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986463"/>
            <a:ext cx="914400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84" r:id="rId4"/>
    <p:sldLayoutId id="2147483732" r:id="rId5"/>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00074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041762372"/>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7"/>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16714" y="2"/>
            <a:ext cx="2390775"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986463"/>
            <a:ext cx="914400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9410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ctr" defTabSz="342900" rtl="0" fontAlgn="base">
        <a:spcBef>
          <a:spcPct val="0"/>
        </a:spcBef>
        <a:spcAft>
          <a:spcPct val="0"/>
        </a:spcAft>
        <a:defRPr sz="3300" kern="1200">
          <a:solidFill>
            <a:schemeClr val="tx1"/>
          </a:solidFill>
          <a:latin typeface="+mj-lt"/>
          <a:ea typeface="MS PGothic" pitchFamily="34" charset="-128"/>
          <a:cs typeface="+mj-cs"/>
        </a:defRPr>
      </a:lvl1pPr>
      <a:lvl2pPr algn="ctr" defTabSz="342900" rtl="0" fontAlgn="base">
        <a:spcBef>
          <a:spcPct val="0"/>
        </a:spcBef>
        <a:spcAft>
          <a:spcPct val="0"/>
        </a:spcAft>
        <a:defRPr sz="3300">
          <a:solidFill>
            <a:schemeClr val="tx1"/>
          </a:solidFill>
          <a:latin typeface="Calibri" pitchFamily="34" charset="0"/>
          <a:ea typeface="MS PGothic" pitchFamily="34" charset="-128"/>
        </a:defRPr>
      </a:lvl2pPr>
      <a:lvl3pPr algn="ctr" defTabSz="342900" rtl="0" fontAlgn="base">
        <a:spcBef>
          <a:spcPct val="0"/>
        </a:spcBef>
        <a:spcAft>
          <a:spcPct val="0"/>
        </a:spcAft>
        <a:defRPr sz="3300">
          <a:solidFill>
            <a:schemeClr val="tx1"/>
          </a:solidFill>
          <a:latin typeface="Calibri" pitchFamily="34" charset="0"/>
          <a:ea typeface="MS PGothic" pitchFamily="34" charset="-128"/>
        </a:defRPr>
      </a:lvl3pPr>
      <a:lvl4pPr algn="ctr" defTabSz="342900" rtl="0" fontAlgn="base">
        <a:spcBef>
          <a:spcPct val="0"/>
        </a:spcBef>
        <a:spcAft>
          <a:spcPct val="0"/>
        </a:spcAft>
        <a:defRPr sz="3300">
          <a:solidFill>
            <a:schemeClr val="tx1"/>
          </a:solidFill>
          <a:latin typeface="Calibri" pitchFamily="34" charset="0"/>
          <a:ea typeface="MS PGothic" pitchFamily="34" charset="-128"/>
        </a:defRPr>
      </a:lvl4pPr>
      <a:lvl5pPr algn="ctr" defTabSz="342900" rtl="0" fontAlgn="base">
        <a:spcBef>
          <a:spcPct val="0"/>
        </a:spcBef>
        <a:spcAft>
          <a:spcPct val="0"/>
        </a:spcAft>
        <a:defRPr sz="3300">
          <a:solidFill>
            <a:schemeClr val="tx1"/>
          </a:solidFill>
          <a:latin typeface="Calibri" pitchFamily="34" charset="0"/>
          <a:ea typeface="MS PGothic" pitchFamily="34" charset="-128"/>
        </a:defRPr>
      </a:lvl5pPr>
      <a:lvl6pPr marL="342900" algn="ctr" defTabSz="342900" rtl="0" fontAlgn="base">
        <a:spcBef>
          <a:spcPct val="0"/>
        </a:spcBef>
        <a:spcAft>
          <a:spcPct val="0"/>
        </a:spcAft>
        <a:defRPr sz="3300">
          <a:solidFill>
            <a:schemeClr val="tx1"/>
          </a:solidFill>
          <a:latin typeface="Calibri" pitchFamily="34" charset="0"/>
          <a:ea typeface="MS PGothic" pitchFamily="34" charset="-128"/>
        </a:defRPr>
      </a:lvl6pPr>
      <a:lvl7pPr marL="685800" algn="ctr" defTabSz="342900" rtl="0" fontAlgn="base">
        <a:spcBef>
          <a:spcPct val="0"/>
        </a:spcBef>
        <a:spcAft>
          <a:spcPct val="0"/>
        </a:spcAft>
        <a:defRPr sz="3300">
          <a:solidFill>
            <a:schemeClr val="tx1"/>
          </a:solidFill>
          <a:latin typeface="Calibri" pitchFamily="34" charset="0"/>
          <a:ea typeface="MS PGothic" pitchFamily="34" charset="-128"/>
        </a:defRPr>
      </a:lvl7pPr>
      <a:lvl8pPr marL="1028700" algn="ctr" defTabSz="342900" rtl="0" fontAlgn="base">
        <a:spcBef>
          <a:spcPct val="0"/>
        </a:spcBef>
        <a:spcAft>
          <a:spcPct val="0"/>
        </a:spcAft>
        <a:defRPr sz="3300">
          <a:solidFill>
            <a:schemeClr val="tx1"/>
          </a:solidFill>
          <a:latin typeface="Calibri" pitchFamily="34" charset="0"/>
          <a:ea typeface="MS PGothic" pitchFamily="34" charset="-128"/>
        </a:defRPr>
      </a:lvl8pPr>
      <a:lvl9pPr marL="1371600" algn="ctr" defTabSz="342900" rtl="0" fontAlgn="base">
        <a:spcBef>
          <a:spcPct val="0"/>
        </a:spcBef>
        <a:spcAft>
          <a:spcPct val="0"/>
        </a:spcAft>
        <a:defRPr sz="3300">
          <a:solidFill>
            <a:schemeClr val="tx1"/>
          </a:solidFill>
          <a:latin typeface="Calibri" pitchFamily="34" charset="0"/>
          <a:ea typeface="MS PGothic" pitchFamily="34" charset="-128"/>
        </a:defRPr>
      </a:lvl9pPr>
    </p:titleStyle>
    <p:bodyStyle>
      <a:lvl1pPr marL="257175" indent="-257175" algn="l" defTabSz="3429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1pPr>
      <a:lvl2pPr marL="557213" indent="-214313" algn="l" defTabSz="342900" rtl="0" fontAlgn="base">
        <a:spcBef>
          <a:spcPct val="20000"/>
        </a:spcBef>
        <a:spcAft>
          <a:spcPct val="0"/>
        </a:spcAft>
        <a:buFont typeface="Arial" pitchFamily="34" charset="0"/>
        <a:buChar char="–"/>
        <a:defRPr sz="2100" kern="1200">
          <a:solidFill>
            <a:schemeClr val="tx1"/>
          </a:solidFill>
          <a:latin typeface="+mn-lt"/>
          <a:ea typeface="MS PGothic" pitchFamily="34" charset="-128"/>
          <a:cs typeface="+mn-cs"/>
        </a:defRPr>
      </a:lvl2pPr>
      <a:lvl3pPr marL="857250" indent="-171450" algn="l" defTabSz="342900" rtl="0" fontAlgn="base">
        <a:spcBef>
          <a:spcPct val="20000"/>
        </a:spcBef>
        <a:spcAft>
          <a:spcPct val="0"/>
        </a:spcAft>
        <a:buFont typeface="Arial" pitchFamily="34" charset="0"/>
        <a:buChar char="•"/>
        <a:defRPr sz="1800" kern="1200">
          <a:solidFill>
            <a:schemeClr val="tx1"/>
          </a:solidFill>
          <a:latin typeface="+mn-lt"/>
          <a:ea typeface="MS PGothic" pitchFamily="34" charset="-128"/>
          <a:cs typeface="+mn-cs"/>
        </a:defRPr>
      </a:lvl3pPr>
      <a:lvl4pPr marL="1200150" indent="-171450" algn="l" defTabSz="342900" rtl="0" fontAlgn="base">
        <a:spcBef>
          <a:spcPct val="20000"/>
        </a:spcBef>
        <a:spcAft>
          <a:spcPct val="0"/>
        </a:spcAft>
        <a:buFont typeface="Arial" pitchFamily="34" charset="0"/>
        <a:buChar char="–"/>
        <a:defRPr sz="1500" kern="1200">
          <a:solidFill>
            <a:schemeClr val="tx1"/>
          </a:solidFill>
          <a:latin typeface="+mn-lt"/>
          <a:ea typeface="MS PGothic" pitchFamily="34" charset="-128"/>
          <a:cs typeface="+mn-cs"/>
        </a:defRPr>
      </a:lvl4pPr>
      <a:lvl5pPr marL="1543050" indent="-171450" algn="l" defTabSz="342900" rtl="0" fontAlgn="base">
        <a:spcBef>
          <a:spcPct val="20000"/>
        </a:spcBef>
        <a:spcAft>
          <a:spcPct val="0"/>
        </a:spcAft>
        <a:buFont typeface="Arial"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hyperlink" Target="https://www.theguardian.com/books/2018/oct/10/growing-up-in-a-house-full-of-books-is-major-boost-to-literacy-and-numeracy-study-finds"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tif"/><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8.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mailto:mohamed.yafai@collegiateacademy.org.uk" TargetMode="Externa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jp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0.gi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txBox="1">
            <a:spLocks/>
          </p:cNvSpPr>
          <p:nvPr/>
        </p:nvSpPr>
        <p:spPr bwMode="auto">
          <a:xfrm>
            <a:off x="176983" y="2891011"/>
            <a:ext cx="6312104" cy="16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GB" sz="3600" dirty="0">
                <a:solidFill>
                  <a:schemeClr val="bg1"/>
                </a:solidFill>
              </a:rPr>
              <a:t>How Research Schools can support teachers and their career development</a:t>
            </a:r>
            <a:endParaRPr lang="en-GB" altLang="en-US" sz="3600" dirty="0">
              <a:solidFill>
                <a:schemeClr val="bg1"/>
              </a:solidFill>
              <a:latin typeface="Arial" pitchFamily="34" charset="0"/>
              <a:cs typeface="Arial" pitchFamily="34" charset="0"/>
            </a:endParaRPr>
          </a:p>
        </p:txBody>
      </p:sp>
      <p:sp>
        <p:nvSpPr>
          <p:cNvPr id="5122" name="Subtitle 2"/>
          <p:cNvSpPr txBox="1">
            <a:spLocks/>
          </p:cNvSpPr>
          <p:nvPr/>
        </p:nvSpPr>
        <p:spPr bwMode="auto">
          <a:xfrm>
            <a:off x="176983" y="5013870"/>
            <a:ext cx="5248707" cy="71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20000"/>
              </a:spcBef>
            </a:pPr>
            <a:r>
              <a:rPr lang="en-GB" altLang="en-US" sz="2800" dirty="0">
                <a:solidFill>
                  <a:srgbClr val="56C8E2"/>
                </a:solidFill>
                <a:latin typeface="Arial" pitchFamily="34" charset="0"/>
                <a:cs typeface="Arial" pitchFamily="34" charset="0"/>
              </a:rPr>
              <a:t>Mo Cusworth-Yafai	</a:t>
            </a:r>
          </a:p>
        </p:txBody>
      </p:sp>
      <p:cxnSp>
        <p:nvCxnSpPr>
          <p:cNvPr id="4" name="Straight Connector 3"/>
          <p:cNvCxnSpPr/>
          <p:nvPr/>
        </p:nvCxnSpPr>
        <p:spPr>
          <a:xfrm flipV="1">
            <a:off x="4442691" y="258620"/>
            <a:ext cx="3260436" cy="2810018"/>
          </a:xfrm>
          <a:prstGeom prst="line">
            <a:avLst/>
          </a:prstGeom>
          <a:ln w="60325">
            <a:solidFill>
              <a:schemeClr val="bg1"/>
            </a:solidFill>
          </a:ln>
          <a:effectLst/>
          <a:scene3d>
            <a:camera prst="orthographicFront">
              <a:rot lat="0" lon="0" rev="7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H="1">
            <a:off x="6732588" y="1628775"/>
            <a:ext cx="863600" cy="3095625"/>
          </a:xfrm>
          <a:prstGeom prst="line">
            <a:avLst/>
          </a:prstGeom>
          <a:ln w="603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BB3AEC8B-6963-43AD-A462-E651642C2623}"/>
              </a:ext>
            </a:extLst>
          </p:cNvPr>
          <p:cNvSpPr/>
          <p:nvPr/>
        </p:nvSpPr>
        <p:spPr>
          <a:xfrm>
            <a:off x="3525170" y="119796"/>
            <a:ext cx="1844303" cy="1813560"/>
          </a:xfrm>
          <a:prstGeom prst="ellipse">
            <a:avLst/>
          </a:prstGeom>
          <a:blipFill rotWithShape="1">
            <a:blip r:embed="rId3"/>
            <a:stretch>
              <a:fillRect l="-23198" r="-23198"/>
            </a:stretch>
          </a:blipFill>
          <a:ln w="63500">
            <a:solidFill>
              <a:srgbClr val="DD5B2A"/>
            </a:solidFill>
          </a:ln>
          <a:extLst>
            <a:ext uri="{FAA26D3D-D897-4be2-8F04-BA451C77F1D7}">
              <ma14:placeholderFlag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 uri="{C572A759-6A51-4108-AA02-DFA0A04FC94B}">
              <ma14:wrappingTextBoxFlag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200">
                <a:effectLst/>
                <a:ea typeface="Times New Roman" panose="02020603050405020304" pitchFamily="18" charset="0"/>
                <a:cs typeface="Times New Roman" panose="02020603050405020304" pitchFamily="18" charset="0"/>
              </a:rPr>
              <a:t> </a:t>
            </a:r>
          </a:p>
          <a:p>
            <a:pPr algn="ctr">
              <a:spcAft>
                <a:spcPts val="0"/>
              </a:spcAft>
            </a:pPr>
            <a:r>
              <a:rPr lang="en-GB" sz="1200">
                <a:effectLst/>
                <a:ea typeface="Times New Roman" panose="02020603050405020304" pitchFamily="18" charset="0"/>
                <a:cs typeface="Times New Roman" panose="02020603050405020304" pitchFamily="18" charset="0"/>
              </a:rPr>
              <a:t> </a:t>
            </a:r>
          </a:p>
        </p:txBody>
      </p:sp>
      <p:sp>
        <p:nvSpPr>
          <p:cNvPr id="10" name="Oval 9">
            <a:extLst>
              <a:ext uri="{FF2B5EF4-FFF2-40B4-BE49-F238E27FC236}">
                <a16:creationId xmlns:a16="http://schemas.microsoft.com/office/drawing/2014/main" id="{0452E003-92C6-4B78-9B56-50921EE020C2}"/>
              </a:ext>
            </a:extLst>
          </p:cNvPr>
          <p:cNvSpPr/>
          <p:nvPr/>
        </p:nvSpPr>
        <p:spPr>
          <a:xfrm>
            <a:off x="5930453" y="320876"/>
            <a:ext cx="3039626" cy="2953379"/>
          </a:xfrm>
          <a:prstGeom prst="ellipse">
            <a:avLst/>
          </a:prstGeom>
          <a:blipFill rotWithShape="1">
            <a:blip r:embed="rId4"/>
            <a:stretch>
              <a:fillRect l="-10994" t="1242" r="-10994" b="1242"/>
            </a:stretch>
          </a:blipFill>
          <a:ln w="63500">
            <a:solidFill>
              <a:srgbClr val="DD5B2A"/>
            </a:solidFill>
          </a:ln>
          <a:extLst>
            <a:ext uri="{FAA26D3D-D897-4be2-8F04-BA451C77F1D7}">
              <ma14:placeholderFlag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 uri="{C572A759-6A51-4108-AA02-DFA0A04FC94B}">
              <ma14:wrappingTextBoxFlag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200">
                <a:effectLst/>
                <a:ea typeface="Times New Roman" panose="02020603050405020304" pitchFamily="18" charset="0"/>
                <a:cs typeface="Times New Roman" panose="02020603050405020304" pitchFamily="18" charset="0"/>
              </a:rPr>
              <a:t> </a:t>
            </a:r>
          </a:p>
          <a:p>
            <a:pPr algn="ctr">
              <a:spcAft>
                <a:spcPts val="0"/>
              </a:spcAft>
            </a:pPr>
            <a:r>
              <a:rPr lang="en-GB" sz="1200">
                <a:effectLst/>
                <a:ea typeface="Times New Roman" panose="02020603050405020304" pitchFamily="18" charset="0"/>
                <a:cs typeface="Times New Roman" panose="02020603050405020304" pitchFamily="18" charset="0"/>
              </a:rPr>
              <a:t> </a:t>
            </a:r>
          </a:p>
        </p:txBody>
      </p:sp>
      <p:sp>
        <p:nvSpPr>
          <p:cNvPr id="13" name="Oval 12">
            <a:extLst>
              <a:ext uri="{FF2B5EF4-FFF2-40B4-BE49-F238E27FC236}">
                <a16:creationId xmlns:a16="http://schemas.microsoft.com/office/drawing/2014/main" id="{9F0DBE1A-3DE0-44C3-8C16-1109F24223C0}"/>
              </a:ext>
            </a:extLst>
          </p:cNvPr>
          <p:cNvSpPr/>
          <p:nvPr/>
        </p:nvSpPr>
        <p:spPr>
          <a:xfrm>
            <a:off x="5903406" y="4241751"/>
            <a:ext cx="1546860" cy="1537335"/>
          </a:xfrm>
          <a:prstGeom prst="ellipse">
            <a:avLst/>
          </a:prstGeom>
          <a:blipFill>
            <a:blip r:embed="rId5"/>
            <a:stretch>
              <a:fillRect/>
            </a:stretch>
          </a:blip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4446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txBox="1">
            <a:spLocks/>
          </p:cNvSpPr>
          <p:nvPr/>
        </p:nvSpPr>
        <p:spPr bwMode="auto">
          <a:xfrm>
            <a:off x="269683" y="373640"/>
            <a:ext cx="632142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GB" altLang="en-US" sz="4000" dirty="0">
                <a:solidFill>
                  <a:srgbClr val="DA5B2A"/>
                </a:solidFill>
                <a:latin typeface="Arial" pitchFamily="34" charset="0"/>
                <a:cs typeface="Arial" pitchFamily="34" charset="0"/>
              </a:rPr>
              <a:t>Why use research?</a:t>
            </a:r>
          </a:p>
        </p:txBody>
      </p:sp>
      <p:sp>
        <p:nvSpPr>
          <p:cNvPr id="7171" name="Content Placeholder 2"/>
          <p:cNvSpPr txBox="1">
            <a:spLocks/>
          </p:cNvSpPr>
          <p:nvPr/>
        </p:nvSpPr>
        <p:spPr bwMode="auto">
          <a:xfrm>
            <a:off x="419100" y="2101850"/>
            <a:ext cx="4403725" cy="315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20000"/>
              </a:spcBef>
              <a:buFont typeface="Arial" pitchFamily="34" charset="0"/>
              <a:buChar char="•"/>
            </a:pPr>
            <a:r>
              <a:rPr lang="en-GB" altLang="en-US" sz="2400" dirty="0">
                <a:latin typeface="Arial" pitchFamily="34" charset="0"/>
              </a:rPr>
              <a:t>Best bets for improving outcomes for pupils</a:t>
            </a:r>
          </a:p>
          <a:p>
            <a:pPr>
              <a:spcBef>
                <a:spcPct val="20000"/>
              </a:spcBef>
              <a:buFont typeface="Arial" pitchFamily="34" charset="0"/>
              <a:buChar char="•"/>
            </a:pPr>
            <a:r>
              <a:rPr lang="en-GB" altLang="en-US" sz="2400" dirty="0">
                <a:latin typeface="Arial" pitchFamily="34" charset="0"/>
              </a:rPr>
              <a:t>Effective use of time and resources</a:t>
            </a:r>
          </a:p>
          <a:p>
            <a:pPr>
              <a:spcBef>
                <a:spcPct val="20000"/>
              </a:spcBef>
              <a:buFont typeface="Arial" pitchFamily="34" charset="0"/>
              <a:buChar char="•"/>
            </a:pPr>
            <a:r>
              <a:rPr lang="en-GB" altLang="en-US" sz="2400" dirty="0">
                <a:latin typeface="Arial" pitchFamily="34" charset="0"/>
              </a:rPr>
              <a:t>Teaching seen as more  professionalised</a:t>
            </a:r>
          </a:p>
          <a:p>
            <a:pPr>
              <a:spcBef>
                <a:spcPct val="20000"/>
              </a:spcBef>
              <a:buFont typeface="Arial" pitchFamily="34" charset="0"/>
              <a:buChar char="•"/>
            </a:pPr>
            <a:r>
              <a:rPr lang="en-GB" altLang="en-US" sz="2400" dirty="0">
                <a:latin typeface="Arial" pitchFamily="34" charset="0"/>
              </a:rPr>
              <a:t>Increased teacher autonomy</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8414"/>
          <a:stretch/>
        </p:blipFill>
        <p:spPr bwMode="auto">
          <a:xfrm>
            <a:off x="5207394" y="1952625"/>
            <a:ext cx="2156616" cy="937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7394" y="3406833"/>
            <a:ext cx="3133740" cy="2784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299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1">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1" name="Shape 241"/>
          <p:cNvSpPr/>
          <p:nvPr/>
        </p:nvSpPr>
        <p:spPr>
          <a:xfrm>
            <a:off x="678489" y="1639195"/>
            <a:ext cx="8020666" cy="1733952"/>
          </a:xfrm>
          <a:prstGeom prst="rect">
            <a:avLst/>
          </a:prstGeom>
          <a:noFill/>
          <a:ln>
            <a:noFill/>
          </a:ln>
        </p:spPr>
        <p:txBody>
          <a:bodyPr wrap="square" lIns="68569" tIns="34275" rIns="68569" bIns="34275" anchor="t" anchorCtr="0">
            <a:noAutofit/>
          </a:bodyPr>
          <a:lstStyle/>
          <a:p>
            <a:pPr>
              <a:buClr>
                <a:srgbClr val="000000"/>
              </a:buClr>
              <a:buSzPct val="25000"/>
            </a:pPr>
            <a:r>
              <a:rPr lang="en-GB" sz="3000" dirty="0">
                <a:latin typeface="Arial" panose="020B0604020202020204" pitchFamily="34" charset="0"/>
                <a:cs typeface="Arial" panose="020B0604020202020204" pitchFamily="34" charset="0"/>
                <a:sym typeface="Arial"/>
              </a:rPr>
              <a:t>What do we mean by the term ‘robust evidence’?</a:t>
            </a:r>
          </a:p>
          <a:p>
            <a:pPr>
              <a:buClr>
                <a:srgbClr val="000000"/>
              </a:buClr>
              <a:buSzPct val="25000"/>
            </a:pPr>
            <a:endParaRPr lang="en-GB" sz="3000" dirty="0">
              <a:latin typeface="Arial" panose="020B0604020202020204" pitchFamily="34" charset="0"/>
              <a:cs typeface="Arial" panose="020B0604020202020204" pitchFamily="34" charset="0"/>
              <a:sym typeface="Arial"/>
            </a:endParaRPr>
          </a:p>
          <a:p>
            <a:pPr>
              <a:buClr>
                <a:srgbClr val="000000"/>
              </a:buClr>
              <a:buSzPct val="25000"/>
            </a:pPr>
            <a:endParaRPr lang="en-GB" sz="3000" dirty="0">
              <a:latin typeface="Arial" panose="020B0604020202020204" pitchFamily="34" charset="0"/>
              <a:cs typeface="Arial" panose="020B0604020202020204" pitchFamily="34" charset="0"/>
              <a:sym typeface="Arial"/>
            </a:endParaRPr>
          </a:p>
          <a:p>
            <a:pPr>
              <a:buClr>
                <a:srgbClr val="000000"/>
              </a:buClr>
              <a:buSzPct val="25000"/>
            </a:pPr>
            <a:endParaRPr lang="en-GB" sz="3000" dirty="0">
              <a:latin typeface="Arial" panose="020B0604020202020204" pitchFamily="34" charset="0"/>
              <a:cs typeface="Arial" panose="020B0604020202020204" pitchFamily="34" charset="0"/>
              <a:sym typeface="Arial"/>
            </a:endParaRPr>
          </a:p>
          <a:p>
            <a:pPr>
              <a:buClr>
                <a:srgbClr val="000000"/>
              </a:buClr>
              <a:buSzPct val="100000"/>
            </a:pPr>
            <a:r>
              <a:rPr lang="en-GB" sz="3000" i="1" dirty="0">
                <a:solidFill>
                  <a:srgbClr val="FF0000"/>
                </a:solidFill>
                <a:latin typeface="Arial" panose="020B0604020202020204" pitchFamily="34" charset="0"/>
                <a:cs typeface="Arial" panose="020B0604020202020204" pitchFamily="34" charset="0"/>
                <a:sym typeface="Arial"/>
              </a:rPr>
              <a:t>Where do we look for evidence?</a:t>
            </a:r>
            <a:r>
              <a:rPr lang="en-GB" sz="3300" i="1" dirty="0">
                <a:solidFill>
                  <a:srgbClr val="FF0000"/>
                </a:solidFill>
                <a:latin typeface="Arial" panose="020B0604020202020204" pitchFamily="34" charset="0"/>
                <a:cs typeface="Arial" panose="020B0604020202020204" pitchFamily="34" charset="0"/>
                <a:sym typeface="Arial"/>
              </a:rPr>
              <a:t> </a:t>
            </a:r>
          </a:p>
        </p:txBody>
      </p:sp>
    </p:spTree>
    <p:extLst>
      <p:ext uri="{BB962C8B-B14F-4D97-AF65-F5344CB8AC3E}">
        <p14:creationId xmlns:p14="http://schemas.microsoft.com/office/powerpoint/2010/main" val="388311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eeting.jpg"/>
          <p:cNvPicPr>
            <a:picLocks noGrp="1" noChangeAspect="1"/>
          </p:cNvPicPr>
          <p:nvPr>
            <p:ph idx="1"/>
          </p:nvPr>
        </p:nvPicPr>
        <p:blipFill rotWithShape="1">
          <a:blip r:embed="rId3">
            <a:extLst>
              <a:ext uri="{28A0092B-C50C-407E-A947-70E740481C1C}">
                <a14:useLocalDpi xmlns:a14="http://schemas.microsoft.com/office/drawing/2010/main" val="0"/>
              </a:ext>
            </a:extLst>
          </a:blip>
          <a:srcRect l="3565" t="9605" r="4743" b="839"/>
          <a:stretch/>
        </p:blipFill>
        <p:spPr>
          <a:xfrm>
            <a:off x="401127" y="1271318"/>
            <a:ext cx="3587827" cy="3661913"/>
          </a:xfrm>
          <a:prstGeom prst="rect">
            <a:avLst/>
          </a:prstGeom>
          <a:ln>
            <a:noFill/>
          </a:ln>
          <a:effectLst>
            <a:outerShdw blurRad="292100" dist="139700" dir="2700000" algn="tl" rotWithShape="0">
              <a:srgbClr val="333333">
                <a:alpha val="65000"/>
              </a:srgbClr>
            </a:outerShdw>
          </a:effectLst>
        </p:spPr>
      </p:pic>
      <p:pic>
        <p:nvPicPr>
          <p:cNvPr id="3" name="Content Placeholder 3" descr="Greeting research.jpg"/>
          <p:cNvPicPr>
            <a:picLocks noChangeAspect="1"/>
          </p:cNvPicPr>
          <p:nvPr/>
        </p:nvPicPr>
        <p:blipFill rotWithShape="1">
          <a:blip r:embed="rId4">
            <a:extLst>
              <a:ext uri="{28A0092B-C50C-407E-A947-70E740481C1C}">
                <a14:useLocalDpi xmlns:a14="http://schemas.microsoft.com/office/drawing/2010/main" val="0"/>
              </a:ext>
            </a:extLst>
          </a:blip>
          <a:srcRect l="3758" r="400"/>
          <a:stretch/>
        </p:blipFill>
        <p:spPr>
          <a:xfrm>
            <a:off x="4621962" y="971550"/>
            <a:ext cx="3862118" cy="4906106"/>
          </a:xfrm>
          <a:prstGeom prst="rect">
            <a:avLst/>
          </a:prstGeom>
          <a:ln>
            <a:noFill/>
          </a:ln>
          <a:effectLst>
            <a:outerShdw blurRad="292100" dist="139700" dir="2700000" algn="tl" rotWithShape="0">
              <a:srgbClr val="333333">
                <a:alpha val="65000"/>
              </a:srgbClr>
            </a:outerShdw>
          </a:effectLst>
        </p:spPr>
      </p:pic>
      <p:pic>
        <p:nvPicPr>
          <p:cNvPr id="5" name="Content Placeholder 3" descr="Greeting research.jpg"/>
          <p:cNvPicPr>
            <a:picLocks noChangeAspect="1"/>
          </p:cNvPicPr>
          <p:nvPr/>
        </p:nvPicPr>
        <p:blipFill rotWithShape="1">
          <a:blip r:embed="rId4">
            <a:extLst>
              <a:ext uri="{28A0092B-C50C-407E-A947-70E740481C1C}">
                <a14:useLocalDpi xmlns:a14="http://schemas.microsoft.com/office/drawing/2010/main" val="0"/>
              </a:ext>
            </a:extLst>
          </a:blip>
          <a:srcRect l="14590" t="21581" r="11016" b="61130"/>
          <a:stretch/>
        </p:blipFill>
        <p:spPr>
          <a:xfrm>
            <a:off x="1335505" y="3985461"/>
            <a:ext cx="5656311" cy="1600430"/>
          </a:xfrm>
          <a:prstGeom prst="rect">
            <a:avLst/>
          </a:prstGeom>
          <a:ln>
            <a:noFill/>
          </a:ln>
          <a:effectLst>
            <a:outerShdw blurRad="292100" dist="139700" dir="2700000" algn="tl" rotWithShape="0">
              <a:srgbClr val="333333">
                <a:alpha val="65000"/>
              </a:srgbClr>
            </a:outerShdw>
          </a:effectLst>
        </p:spPr>
      </p:pic>
      <p:cxnSp>
        <p:nvCxnSpPr>
          <p:cNvPr id="8" name="Straight Connector 7"/>
          <p:cNvCxnSpPr/>
          <p:nvPr/>
        </p:nvCxnSpPr>
        <p:spPr>
          <a:xfrm>
            <a:off x="5378116" y="4620126"/>
            <a:ext cx="947488"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3041467" y="4457700"/>
            <a:ext cx="2810393" cy="6015"/>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476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extLst>
              <a:ext uri="{FF2B5EF4-FFF2-40B4-BE49-F238E27FC236}">
                <a16:creationId xmlns:a16="http://schemas.microsoft.com/office/drawing/2014/main" id="{23944195-C90E-49EC-8275-634070609B75}"/>
              </a:ext>
            </a:extLst>
          </p:cNvPr>
          <p:cNvPicPr>
            <a:picLocks noChangeAspect="1"/>
          </p:cNvPicPr>
          <p:nvPr/>
        </p:nvPicPr>
        <p:blipFill rotWithShape="1">
          <a:blip r:embed="rId4"/>
          <a:srcRect t="24992"/>
          <a:stretch/>
        </p:blipFill>
        <p:spPr>
          <a:xfrm>
            <a:off x="592218" y="1247762"/>
            <a:ext cx="6287853" cy="4362475"/>
          </a:xfrm>
          <a:prstGeom prst="rect">
            <a:avLst/>
          </a:prstGeom>
        </p:spPr>
      </p:pic>
    </p:spTree>
    <p:extLst>
      <p:ext uri="{BB962C8B-B14F-4D97-AF65-F5344CB8AC3E}">
        <p14:creationId xmlns:p14="http://schemas.microsoft.com/office/powerpoint/2010/main" val="3684918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153"/>
          <p:cNvSpPr txBox="1">
            <a:spLocks noGrp="1"/>
          </p:cNvSpPr>
          <p:nvPr>
            <p:ph type="body" idx="1"/>
          </p:nvPr>
        </p:nvSpPr>
        <p:spPr>
          <a:xfrm>
            <a:off x="339624" y="919650"/>
            <a:ext cx="5439900" cy="654900"/>
          </a:xfrm>
          <a:prstGeom prst="rect">
            <a:avLst/>
          </a:prstGeom>
        </p:spPr>
        <p:txBody>
          <a:bodyPr spcFirstLastPara="1" wrap="square" lIns="91425" tIns="45700" rIns="91425" bIns="45700" anchor="t" anchorCtr="0">
            <a:noAutofit/>
          </a:bodyPr>
          <a:lstStyle/>
          <a:p>
            <a:pPr marL="0" indent="0"/>
            <a:r>
              <a:rPr lang="en" sz="2400" b="1" i="1">
                <a:solidFill>
                  <a:srgbClr val="000000"/>
                </a:solidFill>
              </a:rPr>
              <a:t>Lots of people and organisations are interested in helping promote evidence informed practice: </a:t>
            </a:r>
            <a:endParaRPr sz="2400" b="1" i="1">
              <a:solidFill>
                <a:srgbClr val="000000"/>
              </a:solidFill>
            </a:endParaRPr>
          </a:p>
        </p:txBody>
      </p:sp>
      <p:pic>
        <p:nvPicPr>
          <p:cNvPr id="1010" name="Google Shape;1010;p153"/>
          <p:cNvPicPr preferRelativeResize="0"/>
          <p:nvPr/>
        </p:nvPicPr>
        <p:blipFill>
          <a:blip r:embed="rId3">
            <a:alphaModFix/>
          </a:blip>
          <a:stretch>
            <a:fillRect/>
          </a:stretch>
        </p:blipFill>
        <p:spPr>
          <a:xfrm>
            <a:off x="391175" y="2542151"/>
            <a:ext cx="3476625" cy="952500"/>
          </a:xfrm>
          <a:prstGeom prst="rect">
            <a:avLst/>
          </a:prstGeom>
          <a:noFill/>
          <a:ln>
            <a:noFill/>
          </a:ln>
        </p:spPr>
      </p:pic>
      <p:pic>
        <p:nvPicPr>
          <p:cNvPr id="1011" name="Google Shape;1011;p153"/>
          <p:cNvPicPr preferRelativeResize="0"/>
          <p:nvPr/>
        </p:nvPicPr>
        <p:blipFill>
          <a:blip r:embed="rId4">
            <a:alphaModFix/>
          </a:blip>
          <a:stretch>
            <a:fillRect/>
          </a:stretch>
        </p:blipFill>
        <p:spPr>
          <a:xfrm>
            <a:off x="442725" y="3240996"/>
            <a:ext cx="3373524" cy="1547850"/>
          </a:xfrm>
          <a:prstGeom prst="rect">
            <a:avLst/>
          </a:prstGeom>
          <a:noFill/>
          <a:ln>
            <a:noFill/>
          </a:ln>
        </p:spPr>
      </p:pic>
      <p:pic>
        <p:nvPicPr>
          <p:cNvPr id="1012" name="Google Shape;1012;p153"/>
          <p:cNvPicPr preferRelativeResize="0"/>
          <p:nvPr/>
        </p:nvPicPr>
        <p:blipFill>
          <a:blip r:embed="rId5">
            <a:alphaModFix/>
          </a:blip>
          <a:stretch>
            <a:fillRect/>
          </a:stretch>
        </p:blipFill>
        <p:spPr>
          <a:xfrm>
            <a:off x="339624" y="4788846"/>
            <a:ext cx="4791075" cy="742950"/>
          </a:xfrm>
          <a:prstGeom prst="rect">
            <a:avLst/>
          </a:prstGeom>
          <a:noFill/>
          <a:ln>
            <a:noFill/>
          </a:ln>
        </p:spPr>
      </p:pic>
      <p:pic>
        <p:nvPicPr>
          <p:cNvPr id="1013" name="Google Shape;1013;p153"/>
          <p:cNvPicPr preferRelativeResize="0"/>
          <p:nvPr/>
        </p:nvPicPr>
        <p:blipFill>
          <a:blip r:embed="rId6">
            <a:alphaModFix/>
          </a:blip>
          <a:stretch>
            <a:fillRect/>
          </a:stretch>
        </p:blipFill>
        <p:spPr>
          <a:xfrm>
            <a:off x="6145039" y="298978"/>
            <a:ext cx="2762250" cy="1647825"/>
          </a:xfrm>
          <a:prstGeom prst="rect">
            <a:avLst/>
          </a:prstGeom>
          <a:noFill/>
          <a:ln>
            <a:noFill/>
          </a:ln>
        </p:spPr>
      </p:pic>
      <p:pic>
        <p:nvPicPr>
          <p:cNvPr id="1014" name="Google Shape;1014;p153"/>
          <p:cNvPicPr preferRelativeResize="0"/>
          <p:nvPr/>
        </p:nvPicPr>
        <p:blipFill>
          <a:blip r:embed="rId7">
            <a:alphaModFix/>
          </a:blip>
          <a:stretch>
            <a:fillRect/>
          </a:stretch>
        </p:blipFill>
        <p:spPr>
          <a:xfrm>
            <a:off x="4468177" y="2381420"/>
            <a:ext cx="1719151" cy="1719151"/>
          </a:xfrm>
          <a:prstGeom prst="rect">
            <a:avLst/>
          </a:prstGeom>
          <a:noFill/>
          <a:ln>
            <a:noFill/>
          </a:ln>
        </p:spPr>
      </p:pic>
      <p:pic>
        <p:nvPicPr>
          <p:cNvPr id="1015" name="Google Shape;1015;p153"/>
          <p:cNvPicPr preferRelativeResize="0"/>
          <p:nvPr/>
        </p:nvPicPr>
        <p:blipFill>
          <a:blip r:embed="rId8">
            <a:alphaModFix/>
          </a:blip>
          <a:stretch>
            <a:fillRect/>
          </a:stretch>
        </p:blipFill>
        <p:spPr>
          <a:xfrm>
            <a:off x="6694500" y="2681789"/>
            <a:ext cx="2326294" cy="1348462"/>
          </a:xfrm>
          <a:prstGeom prst="rect">
            <a:avLst/>
          </a:prstGeom>
          <a:noFill/>
          <a:ln>
            <a:noFill/>
          </a:ln>
        </p:spPr>
      </p:pic>
      <p:pic>
        <p:nvPicPr>
          <p:cNvPr id="1016" name="Google Shape;1016;p153"/>
          <p:cNvPicPr preferRelativeResize="0"/>
          <p:nvPr/>
        </p:nvPicPr>
        <p:blipFill>
          <a:blip r:embed="rId9">
            <a:alphaModFix/>
          </a:blip>
          <a:stretch>
            <a:fillRect/>
          </a:stretch>
        </p:blipFill>
        <p:spPr>
          <a:xfrm>
            <a:off x="5506525" y="4240076"/>
            <a:ext cx="3028950" cy="1514475"/>
          </a:xfrm>
          <a:prstGeom prst="rect">
            <a:avLst/>
          </a:prstGeom>
          <a:noFill/>
          <a:ln>
            <a:noFill/>
          </a:ln>
        </p:spPr>
      </p:pic>
      <p:sp>
        <p:nvSpPr>
          <p:cNvPr id="2" name="Rectangle 1">
            <a:extLst>
              <a:ext uri="{FF2B5EF4-FFF2-40B4-BE49-F238E27FC236}">
                <a16:creationId xmlns:a16="http://schemas.microsoft.com/office/drawing/2014/main" id="{526C6D41-1AD8-4DE3-96E3-FC346CC8091E}"/>
              </a:ext>
            </a:extLst>
          </p:cNvPr>
          <p:cNvSpPr/>
          <p:nvPr/>
        </p:nvSpPr>
        <p:spPr>
          <a:xfrm>
            <a:off x="132430" y="6123327"/>
            <a:ext cx="4791075" cy="66845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8481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9" name="Shape 379"/>
          <p:cNvPicPr preferRelativeResize="0"/>
          <p:nvPr/>
        </p:nvPicPr>
        <p:blipFill rotWithShape="1">
          <a:blip r:embed="rId3">
            <a:alphaModFix/>
          </a:blip>
          <a:srcRect l="-18" t="2280" r="18" b="28726"/>
          <a:stretch/>
        </p:blipFill>
        <p:spPr>
          <a:xfrm>
            <a:off x="411257" y="1340768"/>
            <a:ext cx="8174981" cy="4474375"/>
          </a:xfrm>
          <a:prstGeom prst="rect">
            <a:avLst/>
          </a:prstGeom>
          <a:noFill/>
          <a:ln>
            <a:noFill/>
          </a:ln>
        </p:spPr>
      </p:pic>
      <p:sp>
        <p:nvSpPr>
          <p:cNvPr id="380" name="Shape 380"/>
          <p:cNvSpPr/>
          <p:nvPr/>
        </p:nvSpPr>
        <p:spPr>
          <a:xfrm rot="10800000">
            <a:off x="4731737" y="1772815"/>
            <a:ext cx="3719575" cy="827611"/>
          </a:xfrm>
          <a:prstGeom prst="homePlate">
            <a:avLst>
              <a:gd name="adj" fmla="val 50000"/>
            </a:avLst>
          </a:prstGeom>
          <a:solidFill>
            <a:srgbClr val="D5F0F2"/>
          </a:solidFill>
          <a:ln w="12700" cap="flat" cmpd="sng">
            <a:solidFill>
              <a:srgbClr val="72CCD2"/>
            </a:solidFill>
            <a:prstDash val="solid"/>
            <a:miter lim="800000"/>
            <a:headEnd type="none" w="med" len="med"/>
            <a:tailEnd type="none" w="med" len="med"/>
          </a:ln>
        </p:spPr>
        <p:txBody>
          <a:bodyPr wrap="square" lIns="91425" tIns="45700" rIns="91425" bIns="45700" anchor="ctr" anchorCtr="0">
            <a:noAutofit/>
          </a:bodyPr>
          <a:lstStyle/>
          <a:p>
            <a:pPr marL="0" marR="0" lvl="0" indent="0" algn="l" defTabSz="457200" rtl="0" eaLnBrk="1" fontAlgn="base" latinLnBrk="0" hangingPunct="1">
              <a:lnSpc>
                <a:spcPct val="100000"/>
              </a:lnSpc>
              <a:spcBef>
                <a:spcPts val="0"/>
              </a:spcBef>
              <a:spcAft>
                <a:spcPct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1" name="Shape 381"/>
          <p:cNvSpPr/>
          <p:nvPr/>
        </p:nvSpPr>
        <p:spPr>
          <a:xfrm>
            <a:off x="563276" y="3105548"/>
            <a:ext cx="4572510" cy="899516"/>
          </a:xfrm>
          <a:prstGeom prst="homePlate">
            <a:avLst>
              <a:gd name="adj" fmla="val 50000"/>
            </a:avLst>
          </a:prstGeom>
          <a:solidFill>
            <a:srgbClr val="D5F0F2"/>
          </a:solidFill>
          <a:ln w="12700" cap="flat" cmpd="sng">
            <a:solidFill>
              <a:srgbClr val="72CCD2"/>
            </a:solidFill>
            <a:prstDash val="solid"/>
            <a:miter lim="800000"/>
            <a:headEnd type="none" w="med" len="med"/>
            <a:tailEnd type="none" w="med" len="med"/>
          </a:ln>
        </p:spPr>
        <p:txBody>
          <a:bodyPr wrap="square" lIns="91425" tIns="45700" rIns="91425" bIns="45700" anchor="ctr" anchorCtr="0">
            <a:noAutofit/>
          </a:bodyPr>
          <a:lstStyle/>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600" b="1" i="0" u="none" strike="noStrike" kern="1200" cap="none" spc="0" normalizeH="0" baseline="0" noProof="0" dirty="0">
                <a:ln>
                  <a:noFill/>
                </a:ln>
                <a:solidFill>
                  <a:prstClr val="black"/>
                </a:solidFill>
                <a:effectLst/>
                <a:uLnTx/>
                <a:uFillTx/>
                <a:latin typeface="Calibri"/>
                <a:ea typeface="Calibri"/>
                <a:cs typeface="Calibri"/>
                <a:sym typeface="Calibri"/>
              </a:rPr>
              <a:t>Seek independent, high-quality </a:t>
            </a:r>
            <a:r>
              <a:rPr kumimoji="0" lang="en-GB" sz="1600" b="1" i="0" u="sng" strike="noStrike" kern="1200" cap="none" spc="0" normalizeH="0" baseline="0" noProof="0" dirty="0">
                <a:ln>
                  <a:noFill/>
                </a:ln>
                <a:solidFill>
                  <a:srgbClr val="F15D22"/>
                </a:solidFill>
                <a:effectLst/>
                <a:uLnTx/>
                <a:uFillTx/>
                <a:latin typeface="Calibri"/>
                <a:ea typeface="Calibri"/>
                <a:cs typeface="Calibri"/>
                <a:sym typeface="Calibri"/>
              </a:rPr>
              <a:t>INFORMATION</a:t>
            </a:r>
            <a:r>
              <a:rPr kumimoji="0" lang="en-GB" sz="1600" b="1" i="0" u="none" strike="noStrike" kern="1200" cap="none" spc="0" normalizeH="0" baseline="0" noProof="0" dirty="0">
                <a:ln>
                  <a:noFill/>
                </a:ln>
                <a:solidFill>
                  <a:prstClr val="black"/>
                </a:solidFill>
                <a:effectLst/>
                <a:uLnTx/>
                <a:uFillTx/>
                <a:latin typeface="Calibri"/>
                <a:ea typeface="Calibri"/>
                <a:cs typeface="Calibri"/>
                <a:sym typeface="Calibri"/>
              </a:rPr>
              <a:t>:</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dirty="0">
                <a:ln>
                  <a:noFill/>
                </a:ln>
                <a:solidFill>
                  <a:prstClr val="black"/>
                </a:solidFill>
                <a:effectLst/>
                <a:uLnTx/>
                <a:uFillTx/>
                <a:latin typeface="Calibri"/>
                <a:ea typeface="Calibri"/>
                <a:cs typeface="Calibri"/>
                <a:sym typeface="Calibri"/>
              </a:rPr>
              <a:t>- Who tells us what to do?</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dirty="0">
                <a:ln>
                  <a:noFill/>
                </a:ln>
                <a:solidFill>
                  <a:prstClr val="black"/>
                </a:solidFill>
                <a:effectLst/>
                <a:uLnTx/>
                <a:uFillTx/>
                <a:latin typeface="Calibri"/>
                <a:ea typeface="Calibri"/>
                <a:cs typeface="Calibri"/>
                <a:sym typeface="Calibri"/>
              </a:rPr>
              <a:t>- Where do get our ideas from?</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dirty="0">
                <a:ln>
                  <a:noFill/>
                </a:ln>
                <a:solidFill>
                  <a:prstClr val="black"/>
                </a:solidFill>
                <a:effectLst/>
                <a:uLnTx/>
                <a:uFillTx/>
                <a:latin typeface="Calibri"/>
                <a:ea typeface="Calibri"/>
                <a:cs typeface="Calibri"/>
                <a:sym typeface="Calibri"/>
              </a:rPr>
              <a:t>- Who do we trust?</a:t>
            </a:r>
          </a:p>
        </p:txBody>
      </p:sp>
      <p:sp>
        <p:nvSpPr>
          <p:cNvPr id="382" name="Shape 382"/>
          <p:cNvSpPr/>
          <p:nvPr/>
        </p:nvSpPr>
        <p:spPr>
          <a:xfrm rot="10800000">
            <a:off x="4731737" y="4437110"/>
            <a:ext cx="3744418" cy="892549"/>
          </a:xfrm>
          <a:prstGeom prst="homePlate">
            <a:avLst>
              <a:gd name="adj" fmla="val 50000"/>
            </a:avLst>
          </a:prstGeom>
          <a:solidFill>
            <a:srgbClr val="D5F0F2"/>
          </a:solidFill>
          <a:ln w="12700" cap="flat" cmpd="sng">
            <a:solidFill>
              <a:srgbClr val="72CCD2"/>
            </a:solidFill>
            <a:prstDash val="solid"/>
            <a:miter lim="800000"/>
            <a:headEnd type="none" w="med" len="med"/>
            <a:tailEnd type="none" w="med" len="med"/>
          </a:ln>
        </p:spPr>
        <p:txBody>
          <a:bodyPr wrap="square" lIns="91425" tIns="45700" rIns="91425" bIns="45700" anchor="ctr" anchorCtr="0">
            <a:noAutofit/>
          </a:bodyPr>
          <a:lstStyle/>
          <a:p>
            <a:pPr marL="0" marR="0" lvl="0" indent="0" algn="l" defTabSz="457200" rtl="0" eaLnBrk="1" fontAlgn="base" latinLnBrk="0" hangingPunct="1">
              <a:lnSpc>
                <a:spcPct val="100000"/>
              </a:lnSpc>
              <a:spcBef>
                <a:spcPts val="0"/>
              </a:spcBef>
              <a:spcAft>
                <a:spcPct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3" name="Shape 383"/>
          <p:cNvSpPr txBox="1"/>
          <p:nvPr/>
        </p:nvSpPr>
        <p:spPr>
          <a:xfrm>
            <a:off x="305318" y="230276"/>
            <a:ext cx="8280920" cy="998984"/>
          </a:xfrm>
          <a:prstGeom prst="rect">
            <a:avLst/>
          </a:prstGeom>
          <a:noFill/>
          <a:ln>
            <a:noFill/>
          </a:ln>
        </p:spPr>
        <p:txBody>
          <a:bodyPr wrap="square" lIns="91425" tIns="45700" rIns="91425" bIns="45700" anchor="ctr" anchorCtr="0">
            <a:noAutofit/>
          </a:bodyPr>
          <a:lstStyle/>
          <a:p>
            <a:pPr marL="0" marR="0" lvl="0" indent="0" algn="l" defTabSz="457200" rtl="0" eaLnBrk="1" fontAlgn="base" latinLnBrk="0" hangingPunct="1">
              <a:lnSpc>
                <a:spcPct val="100000"/>
              </a:lnSpc>
              <a:spcBef>
                <a:spcPts val="0"/>
              </a:spcBef>
              <a:spcAft>
                <a:spcPct val="0"/>
              </a:spcAft>
              <a:buClr>
                <a:prstClr val="black"/>
              </a:buClr>
              <a:buSzPct val="25000"/>
              <a:buFont typeface="Arial"/>
              <a:buNone/>
              <a:tabLst/>
              <a:defRPr/>
            </a:pPr>
            <a:r>
              <a:rPr kumimoji="0" lang="en-GB" sz="4000" b="0" i="0" u="none" strike="noStrike" kern="1200" cap="none" spc="0" normalizeH="0" baseline="0" noProof="0" dirty="0">
                <a:ln>
                  <a:noFill/>
                </a:ln>
                <a:solidFill>
                  <a:srgbClr val="DA5B2A"/>
                </a:solidFill>
                <a:effectLst/>
                <a:uLnTx/>
                <a:uFillTx/>
                <a:latin typeface="Arial" pitchFamily="34" charset="0"/>
                <a:ea typeface="MS PGothic" pitchFamily="34" charset="-128"/>
                <a:cs typeface="Arial" pitchFamily="34" charset="0"/>
                <a:sym typeface="Arial"/>
              </a:rPr>
              <a:t>Using the Toolkit</a:t>
            </a:r>
          </a:p>
          <a:p>
            <a:pPr marL="0" marR="0" lvl="0" indent="0" algn="l" defTabSz="457200" rtl="0" eaLnBrk="1" fontAlgn="base" latinLnBrk="0" hangingPunct="1">
              <a:lnSpc>
                <a:spcPct val="100000"/>
              </a:lnSpc>
              <a:spcBef>
                <a:spcPts val="0"/>
              </a:spcBef>
              <a:spcAft>
                <a:spcPct val="0"/>
              </a:spcAft>
              <a:buClr>
                <a:prstClr val="black"/>
              </a:buClr>
              <a:buSzPct val="25000"/>
              <a:buFont typeface="Arial"/>
              <a:buNone/>
              <a:tabLst/>
              <a:defRPr/>
            </a:pPr>
            <a:r>
              <a:rPr kumimoji="0" lang="en-GB" sz="1800" b="1" i="0" u="none" strike="noStrike" kern="1200" cap="none" spc="0" normalizeH="0" baseline="0" noProof="0" dirty="0">
                <a:ln>
                  <a:noFill/>
                </a:ln>
                <a:solidFill>
                  <a:prstClr val="black"/>
                </a:solidFill>
                <a:effectLst/>
                <a:uLnTx/>
                <a:uFillTx/>
                <a:latin typeface="Arial"/>
                <a:ea typeface="Arial"/>
                <a:cs typeface="Arial"/>
                <a:sym typeface="Arial"/>
              </a:rPr>
              <a:t>(or any other source of evidence)</a:t>
            </a:r>
          </a:p>
        </p:txBody>
      </p:sp>
      <p:sp>
        <p:nvSpPr>
          <p:cNvPr id="384" name="Shape 384"/>
          <p:cNvSpPr txBox="1"/>
          <p:nvPr/>
        </p:nvSpPr>
        <p:spPr>
          <a:xfrm>
            <a:off x="5135786" y="1726191"/>
            <a:ext cx="3314792" cy="1031051"/>
          </a:xfrm>
          <a:prstGeom prst="rect">
            <a:avLst/>
          </a:prstGeom>
          <a:noFill/>
          <a:ln>
            <a:noFill/>
          </a:ln>
        </p:spPr>
        <p:txBody>
          <a:bodyPr wrap="square" lIns="91425" tIns="45700" rIns="91425" bIns="45700" anchor="t" anchorCtr="0">
            <a:noAutofit/>
          </a:bodyPr>
          <a:lstStyle/>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600" b="1" i="0" u="none" strike="noStrike" kern="1200" cap="none" spc="0" normalizeH="0" baseline="0" noProof="0">
                <a:ln>
                  <a:noFill/>
                </a:ln>
                <a:solidFill>
                  <a:prstClr val="black"/>
                </a:solidFill>
                <a:effectLst/>
                <a:uLnTx/>
                <a:uFillTx/>
                <a:latin typeface="Calibri"/>
                <a:ea typeface="Calibri"/>
                <a:cs typeface="Calibri"/>
                <a:sym typeface="Calibri"/>
              </a:rPr>
              <a:t>Understand your </a:t>
            </a:r>
            <a:r>
              <a:rPr kumimoji="0" lang="en-GB" sz="1600" b="1" i="0" u="sng" strike="noStrike" kern="1200" cap="none" spc="0" normalizeH="0" baseline="0" noProof="0">
                <a:ln>
                  <a:noFill/>
                </a:ln>
                <a:solidFill>
                  <a:srgbClr val="F15D22"/>
                </a:solidFill>
                <a:effectLst/>
                <a:uLnTx/>
                <a:uFillTx/>
                <a:latin typeface="Calibri"/>
                <a:ea typeface="Calibri"/>
                <a:cs typeface="Calibri"/>
                <a:sym typeface="Calibri"/>
              </a:rPr>
              <a:t>CONTEXT</a:t>
            </a:r>
            <a:r>
              <a:rPr kumimoji="0" lang="en-GB" sz="1600" b="1" i="0" u="none" strike="noStrike" kern="1200" cap="none" spc="0" normalizeH="0" baseline="0" noProof="0">
                <a:ln>
                  <a:noFill/>
                </a:ln>
                <a:solidFill>
                  <a:prstClr val="black"/>
                </a:solidFill>
                <a:effectLst/>
                <a:uLnTx/>
                <a:uFillTx/>
                <a:latin typeface="Calibri"/>
                <a:ea typeface="Calibri"/>
                <a:cs typeface="Calibri"/>
                <a:sym typeface="Calibri"/>
              </a:rPr>
              <a:t>:</a:t>
            </a:r>
            <a:br>
              <a:rPr kumimoji="0" lang="en-GB" sz="1600" b="0" i="0" u="none" strike="noStrike" kern="1200" cap="none" spc="0" normalizeH="0" baseline="0" noProof="0">
                <a:ln>
                  <a:noFill/>
                </a:ln>
                <a:solidFill>
                  <a:prstClr val="black"/>
                </a:solidFill>
                <a:effectLst/>
                <a:uLnTx/>
                <a:uFillTx/>
                <a:latin typeface="Calibri"/>
                <a:ea typeface="Calibri"/>
                <a:cs typeface="Calibri"/>
                <a:sym typeface="Calibri"/>
              </a:rPr>
            </a:b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What are our priorities for better learning?</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Where should we focus our efforts?</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What change do we want to make?</a:t>
            </a:r>
          </a:p>
          <a:p>
            <a:pPr marL="0" marR="0" lvl="0" indent="0" algn="l" defTabSz="457200" rtl="0" eaLnBrk="1" fontAlgn="base" latinLnBrk="0" hangingPunct="1">
              <a:lnSpc>
                <a:spcPct val="100000"/>
              </a:lnSpc>
              <a:spcBef>
                <a:spcPts val="0"/>
              </a:spcBef>
              <a:spcAft>
                <a:spcPct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5" name="Shape 385"/>
          <p:cNvSpPr/>
          <p:nvPr/>
        </p:nvSpPr>
        <p:spPr>
          <a:xfrm>
            <a:off x="5135785" y="4437112"/>
            <a:ext cx="3340369" cy="877163"/>
          </a:xfrm>
          <a:prstGeom prst="rect">
            <a:avLst/>
          </a:prstGeom>
          <a:noFill/>
          <a:ln>
            <a:noFill/>
          </a:ln>
        </p:spPr>
        <p:txBody>
          <a:bodyPr wrap="square" lIns="91425" tIns="45700" rIns="91425" bIns="45700" anchor="t" anchorCtr="0">
            <a:noAutofit/>
          </a:bodyPr>
          <a:lstStyle/>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500" b="1" i="0" u="none" strike="noStrike" kern="1200" cap="none" spc="0" normalizeH="0" baseline="0" noProof="0">
                <a:ln>
                  <a:noFill/>
                </a:ln>
                <a:solidFill>
                  <a:prstClr val="black"/>
                </a:solidFill>
                <a:effectLst/>
                <a:uLnTx/>
                <a:uFillTx/>
                <a:latin typeface="Calibri"/>
                <a:ea typeface="Calibri"/>
                <a:cs typeface="Calibri"/>
                <a:sym typeface="Calibri"/>
              </a:rPr>
              <a:t>Promote professional </a:t>
            </a:r>
            <a:r>
              <a:rPr kumimoji="0" lang="en-GB" sz="1500" b="1" i="0" u="sng" strike="noStrike" kern="1200" cap="none" spc="0" normalizeH="0" baseline="0" noProof="0">
                <a:ln>
                  <a:noFill/>
                </a:ln>
                <a:solidFill>
                  <a:srgbClr val="F15D22"/>
                </a:solidFill>
                <a:effectLst/>
                <a:uLnTx/>
                <a:uFillTx/>
                <a:latin typeface="Calibri"/>
                <a:ea typeface="Calibri"/>
                <a:cs typeface="Calibri"/>
                <a:sym typeface="Calibri"/>
              </a:rPr>
              <a:t>CONVERSATIONS</a:t>
            </a:r>
            <a:r>
              <a:rPr kumimoji="0" lang="en-GB" sz="1500" b="1" i="0" u="none" strike="noStrike" kern="1200" cap="none" spc="0" normalizeH="0" baseline="0" noProof="0">
                <a:ln>
                  <a:noFill/>
                </a:ln>
                <a:solidFill>
                  <a:prstClr val="black"/>
                </a:solidFill>
                <a:effectLst/>
                <a:uLnTx/>
                <a:uFillTx/>
                <a:latin typeface="Calibri"/>
                <a:ea typeface="Calibri"/>
                <a:cs typeface="Calibri"/>
                <a:sym typeface="Calibri"/>
              </a:rPr>
              <a:t>:</a:t>
            </a:r>
            <a:br>
              <a:rPr kumimoji="0" lang="en-GB" sz="1500" b="1" i="0" u="none" strike="noStrike" kern="1200" cap="none" spc="0" normalizeH="0" baseline="0" noProof="0">
                <a:ln>
                  <a:noFill/>
                </a:ln>
                <a:solidFill>
                  <a:prstClr val="black"/>
                </a:solidFill>
                <a:effectLst/>
                <a:uLnTx/>
                <a:uFillTx/>
                <a:latin typeface="Calibri"/>
                <a:ea typeface="Calibri"/>
                <a:cs typeface="Calibri"/>
                <a:sym typeface="Calibri"/>
              </a:rPr>
            </a:b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How will it work in practice?</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Can we deliver this in our setting?</a:t>
            </a:r>
          </a:p>
          <a:p>
            <a:pPr marL="0" marR="0" lvl="0" indent="0" algn="l" defTabSz="457200" rtl="0" eaLnBrk="1" fontAlgn="base" latinLnBrk="0" hangingPunct="1">
              <a:lnSpc>
                <a:spcPct val="100000"/>
              </a:lnSpc>
              <a:spcBef>
                <a:spcPts val="0"/>
              </a:spcBef>
              <a:spcAft>
                <a:spcPct val="0"/>
              </a:spcAft>
              <a:buClrTx/>
              <a:buSzPct val="25000"/>
              <a:buFontTx/>
              <a:buNone/>
              <a:tabLst/>
              <a:defRPr/>
            </a:pPr>
            <a:r>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 Should we stop doing that?</a:t>
            </a:r>
          </a:p>
        </p:txBody>
      </p:sp>
    </p:spTree>
    <p:extLst>
      <p:ext uri="{BB962C8B-B14F-4D97-AF65-F5344CB8AC3E}">
        <p14:creationId xmlns:p14="http://schemas.microsoft.com/office/powerpoint/2010/main" val="2696347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z="1400" dirty="0"/>
              <a:t>Support teachers to use high-quality evidence and data</a:t>
            </a:r>
          </a:p>
          <a:p>
            <a:endParaRPr lang="en-GB" dirty="0"/>
          </a:p>
        </p:txBody>
      </p:sp>
      <p:graphicFrame>
        <p:nvGraphicFramePr>
          <p:cNvPr id="4" name="Chart 3"/>
          <p:cNvGraphicFramePr>
            <a:graphicFrameLocks/>
          </p:cNvGraphicFramePr>
          <p:nvPr>
            <p:extLst/>
          </p:nvPr>
        </p:nvGraphicFramePr>
        <p:xfrm>
          <a:off x="179512" y="692696"/>
          <a:ext cx="8784976"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3392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Shape 506"/>
          <p:cNvSpPr txBox="1">
            <a:spLocks noGrp="1"/>
          </p:cNvSpPr>
          <p:nvPr>
            <p:ph type="body" idx="1"/>
          </p:nvPr>
        </p:nvSpPr>
        <p:spPr>
          <a:xfrm>
            <a:off x="339621" y="283284"/>
            <a:ext cx="7058025" cy="873372"/>
          </a:xfrm>
          <a:prstGeom prst="rect">
            <a:avLst/>
          </a:prstGeom>
          <a:noFill/>
          <a:ln>
            <a:noFill/>
          </a:ln>
        </p:spPr>
        <p:txBody>
          <a:bodyPr wrap="square" lIns="91425" tIns="45700" rIns="91425" bIns="45700" anchor="t" anchorCtr="0">
            <a:noAutofit/>
          </a:bodyPr>
          <a:lstStyle/>
          <a:p>
            <a:pPr marL="0" marR="0" lvl="0" indent="0" algn="l" rtl="0">
              <a:lnSpc>
                <a:spcPct val="110000"/>
              </a:lnSpc>
              <a:spcBef>
                <a:spcPts val="0"/>
              </a:spcBef>
              <a:spcAft>
                <a:spcPts val="0"/>
              </a:spcAft>
              <a:buClr>
                <a:srgbClr val="405866"/>
              </a:buClr>
              <a:buSzPct val="25000"/>
              <a:buFont typeface="Arial"/>
              <a:buNone/>
            </a:pPr>
            <a:r>
              <a:rPr lang="en-GB" sz="1400" b="0" i="0" u="none" strike="noStrike" cap="none">
                <a:solidFill>
                  <a:srgbClr val="405866"/>
                </a:solidFill>
                <a:latin typeface="Arial"/>
                <a:ea typeface="Arial"/>
                <a:cs typeface="Arial"/>
                <a:sym typeface="Arial"/>
              </a:rPr>
              <a:t>Support teachers to use high-quality evidence and data</a:t>
            </a:r>
          </a:p>
          <a:p>
            <a:pPr marL="0" marR="0" lvl="0" indent="0" algn="l" rtl="0">
              <a:lnSpc>
                <a:spcPct val="110000"/>
              </a:lnSpc>
              <a:spcBef>
                <a:spcPts val="1000"/>
              </a:spcBef>
              <a:buClr>
                <a:srgbClr val="405866"/>
              </a:buClr>
              <a:buSzPct val="25000"/>
              <a:buFont typeface="Arial"/>
              <a:buNone/>
            </a:pPr>
            <a:endParaRPr sz="1500" b="0" i="0" u="none" strike="noStrike" cap="none">
              <a:solidFill>
                <a:srgbClr val="405866"/>
              </a:solidFill>
              <a:latin typeface="Arial"/>
              <a:ea typeface="Arial"/>
              <a:cs typeface="Arial"/>
              <a:sym typeface="Arial"/>
            </a:endParaRPr>
          </a:p>
        </p:txBody>
      </p:sp>
      <p:pic>
        <p:nvPicPr>
          <p:cNvPr id="507" name="Shape 507"/>
          <p:cNvPicPr preferRelativeResize="0"/>
          <p:nvPr/>
        </p:nvPicPr>
        <p:blipFill rotWithShape="1">
          <a:blip r:embed="rId3">
            <a:alphaModFix/>
          </a:blip>
          <a:srcRect/>
          <a:stretch/>
        </p:blipFill>
        <p:spPr>
          <a:xfrm>
            <a:off x="395536" y="974327"/>
            <a:ext cx="7337471" cy="4539346"/>
          </a:xfrm>
          <a:prstGeom prst="rect">
            <a:avLst/>
          </a:prstGeom>
          <a:noFill/>
          <a:ln>
            <a:noFill/>
          </a:ln>
        </p:spPr>
      </p:pic>
      <p:sp>
        <p:nvSpPr>
          <p:cNvPr id="508" name="Shape 508"/>
          <p:cNvSpPr/>
          <p:nvPr/>
        </p:nvSpPr>
        <p:spPr>
          <a:xfrm>
            <a:off x="4572000" y="3206576"/>
            <a:ext cx="3456384" cy="1728192"/>
          </a:xfrm>
          <a:prstGeom prst="rect">
            <a:avLst/>
          </a:prstGeom>
          <a:solidFill>
            <a:srgbClr val="D5F0F2"/>
          </a:solidFill>
          <a:ln w="12700" cap="flat" cmpd="sng">
            <a:solidFill>
              <a:srgbClr val="4F4C4D"/>
            </a:solidFill>
            <a:prstDash val="solid"/>
            <a:miter lim="800000"/>
            <a:headEnd type="none" w="med" len="med"/>
            <a:tailEnd type="none" w="med" len="med"/>
          </a:ln>
        </p:spPr>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9" name="Shape 509"/>
          <p:cNvSpPr/>
          <p:nvPr/>
        </p:nvSpPr>
        <p:spPr>
          <a:xfrm>
            <a:off x="4572000" y="3206576"/>
            <a:ext cx="3600400" cy="1692771"/>
          </a:xfrm>
          <a:prstGeom prst="rect">
            <a:avLst/>
          </a:prstGeom>
          <a:no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GB" sz="2400" b="1" i="0" u="none" strike="noStrike" kern="0" cap="none" spc="0" normalizeH="0" baseline="0" noProof="0">
                <a:ln>
                  <a:noFill/>
                </a:ln>
                <a:solidFill>
                  <a:srgbClr val="000000"/>
                </a:solidFill>
                <a:effectLst/>
                <a:uLnTx/>
                <a:uFillTx/>
                <a:latin typeface="Arial"/>
                <a:ea typeface="Arial"/>
                <a:cs typeface="Arial"/>
                <a:sym typeface="Arial"/>
              </a:rPr>
              <a:t>BEWARE! </a:t>
            </a:r>
            <a:br>
              <a:rPr kumimoji="0" lang="en-GB" sz="2000" b="1" i="0" u="none" strike="noStrike" kern="0" cap="none" spc="0" normalizeH="0" baseline="0" noProof="0">
                <a:ln>
                  <a:noFill/>
                </a:ln>
                <a:solidFill>
                  <a:srgbClr val="000000"/>
                </a:solidFill>
                <a:effectLst/>
                <a:uLnTx/>
                <a:uFillTx/>
                <a:latin typeface="Arial"/>
                <a:ea typeface="Arial"/>
                <a:cs typeface="Arial"/>
                <a:sym typeface="Arial"/>
              </a:rPr>
            </a:br>
            <a:r>
              <a:rPr kumimoji="0" lang="en-GB" sz="2000" b="1" i="0" u="none" strike="noStrike" kern="0" cap="none" spc="0" normalizeH="0" baseline="0" noProof="0">
                <a:ln>
                  <a:noFill/>
                </a:ln>
                <a:solidFill>
                  <a:srgbClr val="000000"/>
                </a:solidFill>
                <a:effectLst/>
                <a:uLnTx/>
                <a:uFillTx/>
                <a:latin typeface="Arial"/>
                <a:ea typeface="Arial"/>
                <a:cs typeface="Arial"/>
                <a:sym typeface="Arial"/>
              </a:rPr>
              <a:t>The Flaw of Averages… </a:t>
            </a:r>
          </a:p>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GB" sz="2000" b="1" i="0" u="none" strike="noStrike" kern="0" cap="none" spc="0" normalizeH="0" baseline="0" noProof="0">
                <a:ln>
                  <a:noFill/>
                </a:ln>
                <a:solidFill>
                  <a:srgbClr val="000000"/>
                </a:solidFill>
                <a:effectLst/>
                <a:uLnTx/>
                <a:uFillTx/>
                <a:latin typeface="Arial"/>
                <a:ea typeface="Arial"/>
                <a:cs typeface="Arial"/>
                <a:sym typeface="Arial"/>
              </a:rPr>
              <a:t>a statistician drowns while crossing a river that is 3 feet deep, on average.</a:t>
            </a:r>
          </a:p>
        </p:txBody>
      </p:sp>
      <p:sp>
        <p:nvSpPr>
          <p:cNvPr id="510" name="Shape 510"/>
          <p:cNvSpPr txBox="1"/>
          <p:nvPr/>
        </p:nvSpPr>
        <p:spPr>
          <a:xfrm>
            <a:off x="827584" y="2795310"/>
            <a:ext cx="1872208" cy="230832"/>
          </a:xfrm>
          <a:prstGeom prst="rect">
            <a:avLst/>
          </a:prstGeom>
          <a:no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GB" sz="900" b="0" i="0" u="none" strike="noStrike" kern="0" cap="none" spc="0" normalizeH="0" baseline="0" noProof="0">
                <a:ln>
                  <a:noFill/>
                </a:ln>
                <a:solidFill>
                  <a:srgbClr val="000000"/>
                </a:solidFill>
                <a:effectLst/>
                <a:uLnTx/>
                <a:uFillTx/>
                <a:latin typeface="Arial"/>
                <a:ea typeface="Arial"/>
                <a:cs typeface="Arial"/>
                <a:sym typeface="Arial"/>
              </a:rPr>
              <a:t>Credit: Jeff Danziger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Shape 515"/>
          <p:cNvSpPr txBox="1">
            <a:spLocks noGrp="1"/>
          </p:cNvSpPr>
          <p:nvPr>
            <p:ph type="body" idx="1"/>
          </p:nvPr>
        </p:nvSpPr>
        <p:spPr>
          <a:xfrm>
            <a:off x="339621" y="283284"/>
            <a:ext cx="7058025" cy="873372"/>
          </a:xfrm>
          <a:prstGeom prst="rect">
            <a:avLst/>
          </a:prstGeom>
          <a:noFill/>
          <a:ln>
            <a:noFill/>
          </a:ln>
        </p:spPr>
        <p:txBody>
          <a:bodyPr wrap="square" lIns="91425" tIns="45700" rIns="91425" bIns="45700" anchor="t" anchorCtr="0">
            <a:noAutofit/>
          </a:bodyPr>
          <a:lstStyle/>
          <a:p>
            <a:pPr marL="0" marR="0" lvl="0" indent="0" algn="l" rtl="0">
              <a:lnSpc>
                <a:spcPct val="110000"/>
              </a:lnSpc>
              <a:spcBef>
                <a:spcPts val="0"/>
              </a:spcBef>
              <a:spcAft>
                <a:spcPts val="0"/>
              </a:spcAft>
              <a:buClr>
                <a:srgbClr val="405866"/>
              </a:buClr>
              <a:buSzPct val="25000"/>
              <a:buFont typeface="Arial"/>
              <a:buNone/>
            </a:pPr>
            <a:r>
              <a:rPr lang="en-GB" sz="1400" b="0" i="0" u="none" strike="noStrike" cap="none">
                <a:solidFill>
                  <a:srgbClr val="405866"/>
                </a:solidFill>
                <a:latin typeface="Arial"/>
                <a:ea typeface="Arial"/>
                <a:cs typeface="Arial"/>
                <a:sym typeface="Arial"/>
              </a:rPr>
              <a:t>Support teachers to use high-quality evidence and data</a:t>
            </a:r>
          </a:p>
          <a:p>
            <a:pPr marL="0" marR="0" lvl="0" indent="0" algn="l" rtl="0">
              <a:lnSpc>
                <a:spcPct val="110000"/>
              </a:lnSpc>
              <a:spcBef>
                <a:spcPts val="1000"/>
              </a:spcBef>
              <a:buClr>
                <a:srgbClr val="405866"/>
              </a:buClr>
              <a:buSzPct val="25000"/>
              <a:buFont typeface="Arial"/>
              <a:buNone/>
            </a:pPr>
            <a:endParaRPr sz="1500" b="0" i="0" u="none" strike="noStrike" cap="none">
              <a:solidFill>
                <a:srgbClr val="405866"/>
              </a:solidFill>
              <a:latin typeface="Arial"/>
              <a:ea typeface="Arial"/>
              <a:cs typeface="Arial"/>
              <a:sym typeface="Arial"/>
            </a:endParaRPr>
          </a:p>
        </p:txBody>
      </p:sp>
      <p:pic>
        <p:nvPicPr>
          <p:cNvPr id="516" name="Shape 516" descr="http://www.teacherdevelopmenttrust.org/wp-content/uploads/2013/06/effect-size-distribution-comparison.png"/>
          <p:cNvPicPr preferRelativeResize="0"/>
          <p:nvPr/>
        </p:nvPicPr>
        <p:blipFill rotWithShape="1">
          <a:blip r:embed="rId3">
            <a:alphaModFix/>
          </a:blip>
          <a:srcRect/>
          <a:stretch/>
        </p:blipFill>
        <p:spPr>
          <a:xfrm>
            <a:off x="300860" y="1340768"/>
            <a:ext cx="7359557" cy="3943806"/>
          </a:xfrm>
          <a:prstGeom prst="rect">
            <a:avLst/>
          </a:prstGeom>
          <a:noFill/>
          <a:ln>
            <a:noFill/>
          </a:ln>
        </p:spPr>
      </p:pic>
      <p:sp>
        <p:nvSpPr>
          <p:cNvPr id="517" name="Shape 517"/>
          <p:cNvSpPr/>
          <p:nvPr/>
        </p:nvSpPr>
        <p:spPr>
          <a:xfrm>
            <a:off x="6205516" y="1268760"/>
            <a:ext cx="2448272" cy="1368152"/>
          </a:xfrm>
          <a:prstGeom prst="rect">
            <a:avLst/>
          </a:prstGeom>
          <a:solidFill>
            <a:srgbClr val="D5F0F2"/>
          </a:solidFill>
          <a:ln w="12700" cap="flat" cmpd="sng">
            <a:solidFill>
              <a:srgbClr val="4F4C4D"/>
            </a:solidFill>
            <a:prstDash val="solid"/>
            <a:miter lim="800000"/>
            <a:headEnd type="none" w="med" len="med"/>
            <a:tailEnd type="none" w="med" len="med"/>
          </a:ln>
        </p:spPr>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8" name="Shape 518"/>
          <p:cNvSpPr/>
          <p:nvPr/>
        </p:nvSpPr>
        <p:spPr>
          <a:xfrm>
            <a:off x="6277524" y="1268760"/>
            <a:ext cx="2376264" cy="1323439"/>
          </a:xfrm>
          <a:prstGeom prst="rect">
            <a:avLst/>
          </a:prstGeom>
          <a:no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GB" sz="2000" b="1" i="0" u="none" strike="noStrike" kern="0" cap="none" spc="0" normalizeH="0" baseline="0" noProof="0">
                <a:ln>
                  <a:noFill/>
                </a:ln>
                <a:solidFill>
                  <a:srgbClr val="000000"/>
                </a:solidFill>
                <a:effectLst/>
                <a:uLnTx/>
                <a:uFillTx/>
                <a:latin typeface="Arial"/>
                <a:ea typeface="Arial"/>
                <a:cs typeface="Arial"/>
                <a:sym typeface="Arial"/>
              </a:rPr>
              <a:t>Toolkit caveat: it reports </a:t>
            </a:r>
            <a:r>
              <a:rPr kumimoji="0" lang="en-GB" sz="2000" b="1" i="0" u="none" strike="noStrike" kern="0" cap="none" spc="0" normalizeH="0" baseline="0" noProof="0">
                <a:ln>
                  <a:noFill/>
                </a:ln>
                <a:solidFill>
                  <a:srgbClr val="F15D22"/>
                </a:solidFill>
                <a:effectLst/>
                <a:uLnTx/>
                <a:uFillTx/>
                <a:latin typeface="Arial"/>
                <a:ea typeface="Arial"/>
                <a:cs typeface="Arial"/>
                <a:sym typeface="Arial"/>
              </a:rPr>
              <a:t>averages</a:t>
            </a:r>
            <a:r>
              <a:rPr kumimoji="0" lang="en-GB" sz="2000" b="1" i="0" u="none" strike="noStrike" kern="0" cap="none" spc="0" normalizeH="0" baseline="0" noProof="0">
                <a:ln>
                  <a:noFill/>
                </a:ln>
                <a:solidFill>
                  <a:srgbClr val="000000"/>
                </a:solidFill>
                <a:effectLst/>
                <a:uLnTx/>
                <a:uFillTx/>
                <a:latin typeface="Arial"/>
                <a:ea typeface="Arial"/>
                <a:cs typeface="Arial"/>
                <a:sym typeface="Arial"/>
              </a:rPr>
              <a:t>. It doesn’t offer guarantees!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9240" r="8909"/>
          <a:stretch/>
        </p:blipFill>
        <p:spPr bwMode="auto">
          <a:xfrm>
            <a:off x="682172" y="1220739"/>
            <a:ext cx="5818155" cy="4934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254264" y="161053"/>
            <a:ext cx="632142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ts val="0"/>
              </a:spcBef>
              <a:spcAft>
                <a:spcPts val="0"/>
              </a:spcAft>
              <a:buSzPct val="25000"/>
            </a:pPr>
            <a:r>
              <a:rPr lang="en-GB" altLang="en-US" sz="4000" dirty="0">
                <a:solidFill>
                  <a:srgbClr val="DA5B2A"/>
                </a:solidFill>
                <a:latin typeface="Arial" pitchFamily="34" charset="0"/>
                <a:cs typeface="Arial" pitchFamily="34" charset="0"/>
              </a:rPr>
              <a:t>Why aggregate results?</a:t>
            </a:r>
          </a:p>
        </p:txBody>
      </p:sp>
    </p:spTree>
    <p:extLst>
      <p:ext uri="{BB962C8B-B14F-4D97-AF65-F5344CB8AC3E}">
        <p14:creationId xmlns:p14="http://schemas.microsoft.com/office/powerpoint/2010/main" val="323431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txBox="1">
            <a:spLocks/>
          </p:cNvSpPr>
          <p:nvPr/>
        </p:nvSpPr>
        <p:spPr bwMode="auto">
          <a:xfrm>
            <a:off x="395288" y="482600"/>
            <a:ext cx="632142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ts val="0"/>
              </a:spcBef>
              <a:spcAft>
                <a:spcPts val="0"/>
              </a:spcAft>
              <a:buSzPct val="25000"/>
            </a:pPr>
            <a:r>
              <a:rPr lang="en-GB" altLang="en-US" sz="4000" dirty="0">
                <a:solidFill>
                  <a:srgbClr val="DA5B2A"/>
                </a:solidFill>
                <a:latin typeface="Arial" pitchFamily="34" charset="0"/>
                <a:cs typeface="Arial" pitchFamily="34" charset="0"/>
              </a:rPr>
              <a:t>Research Schools Network</a:t>
            </a:r>
          </a:p>
        </p:txBody>
      </p:sp>
      <p:sp>
        <p:nvSpPr>
          <p:cNvPr id="7171" name="Content Placeholder 2"/>
          <p:cNvSpPr txBox="1">
            <a:spLocks/>
          </p:cNvSpPr>
          <p:nvPr/>
        </p:nvSpPr>
        <p:spPr bwMode="auto">
          <a:xfrm>
            <a:off x="319537" y="1857782"/>
            <a:ext cx="3840482" cy="33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marL="0" indent="0"/>
            <a:r>
              <a:rPr lang="en-US" sz="2200" dirty="0">
                <a:latin typeface="Arial" panose="020B0604020202020204" pitchFamily="34" charset="0"/>
                <a:cs typeface="Arial" panose="020B0604020202020204" pitchFamily="34" charset="0"/>
              </a:rPr>
              <a:t>The Research Schools Network is a partnership between the EEF and the Department for Education. </a:t>
            </a:r>
          </a:p>
          <a:p>
            <a:pPr marL="0" indent="0"/>
            <a:endParaRPr lang="en-US" sz="2200" dirty="0">
              <a:latin typeface="Arial" panose="020B0604020202020204" pitchFamily="34" charset="0"/>
              <a:cs typeface="Arial" panose="020B0604020202020204" pitchFamily="34" charset="0"/>
            </a:endParaRPr>
          </a:p>
          <a:p>
            <a:pPr marL="0" indent="0"/>
            <a:r>
              <a:rPr lang="en-GB" sz="2200" dirty="0">
                <a:latin typeface="Arial" panose="020B0604020202020204" pitchFamily="34" charset="0"/>
                <a:cs typeface="Arial" panose="020B0604020202020204" pitchFamily="34" charset="0"/>
              </a:rPr>
              <a:t>There are 22 (soon to be 32) Research Schools which provide school-led support for the use of evidence to improve teaching practice.</a:t>
            </a:r>
          </a:p>
        </p:txBody>
      </p:sp>
      <p:pic>
        <p:nvPicPr>
          <p:cNvPr id="2142" name="Picture 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748" y="1860329"/>
            <a:ext cx="4533105" cy="3530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272668" y="3590574"/>
            <a:ext cx="186374" cy="186374"/>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6455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srcRect l="59946" t="38973" r="29675" b="43874"/>
          <a:stretch/>
        </p:blipFill>
        <p:spPr>
          <a:xfrm>
            <a:off x="7775015" y="2839214"/>
            <a:ext cx="1038011" cy="965027"/>
          </a:xfrm>
          <a:prstGeom prst="rect">
            <a:avLst/>
          </a:prstGeom>
        </p:spPr>
      </p:pic>
      <p:pic>
        <p:nvPicPr>
          <p:cNvPr id="23" name="Picture 22"/>
          <p:cNvPicPr>
            <a:picLocks noChangeAspect="1"/>
          </p:cNvPicPr>
          <p:nvPr/>
        </p:nvPicPr>
        <p:blipFill rotWithShape="1">
          <a:blip r:embed="rId3"/>
          <a:srcRect l="1566" t="18649" r="41887" b="61751"/>
          <a:stretch/>
        </p:blipFill>
        <p:spPr>
          <a:xfrm>
            <a:off x="537979" y="3345016"/>
            <a:ext cx="4367872" cy="851630"/>
          </a:xfrm>
          <a:prstGeom prst="rect">
            <a:avLst/>
          </a:prstGeom>
        </p:spPr>
      </p:pic>
      <p:pic>
        <p:nvPicPr>
          <p:cNvPr id="26" name="Picture 25"/>
          <p:cNvPicPr>
            <a:picLocks noChangeAspect="1"/>
          </p:cNvPicPr>
          <p:nvPr/>
        </p:nvPicPr>
        <p:blipFill rotWithShape="1">
          <a:blip r:embed="rId3"/>
          <a:srcRect l="30081" t="41664" r="45027" b="43874"/>
          <a:stretch/>
        </p:blipFill>
        <p:spPr>
          <a:xfrm>
            <a:off x="5449170" y="2951336"/>
            <a:ext cx="2379172" cy="901861"/>
          </a:xfrm>
          <a:prstGeom prst="rect">
            <a:avLst/>
          </a:prstGeom>
        </p:spPr>
      </p:pic>
      <p:sp>
        <p:nvSpPr>
          <p:cNvPr id="2" name="Title 1"/>
          <p:cNvSpPr>
            <a:spLocks noGrp="1"/>
          </p:cNvSpPr>
          <p:nvPr>
            <p:ph type="title"/>
          </p:nvPr>
        </p:nvSpPr>
        <p:spPr>
          <a:xfrm>
            <a:off x="218674" y="733721"/>
            <a:ext cx="6330281" cy="415901"/>
          </a:xfrm>
        </p:spPr>
        <p:txBody>
          <a:bodyPr/>
          <a:lstStyle/>
          <a:p>
            <a:pPr algn="l"/>
            <a:r>
              <a:rPr lang="en-GB" sz="2700" b="1" dirty="0">
                <a:solidFill>
                  <a:srgbClr val="C00000"/>
                </a:solidFill>
              </a:rPr>
              <a:t>The EEF Teaching &amp; learning Toolkit</a:t>
            </a:r>
            <a:br>
              <a:rPr lang="en-GB" sz="2700" u="sng" dirty="0">
                <a:solidFill>
                  <a:srgbClr val="C00000"/>
                </a:solidFill>
              </a:rPr>
            </a:br>
            <a:endParaRPr lang="en-GB" sz="2700" u="sng" dirty="0">
              <a:solidFill>
                <a:srgbClr val="C00000"/>
              </a:solidFill>
            </a:endParaRPr>
          </a:p>
        </p:txBody>
      </p:sp>
      <p:sp>
        <p:nvSpPr>
          <p:cNvPr id="7" name="Oval 6"/>
          <p:cNvSpPr/>
          <p:nvPr/>
        </p:nvSpPr>
        <p:spPr>
          <a:xfrm>
            <a:off x="6101543" y="3068426"/>
            <a:ext cx="1123296" cy="65495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14350"/>
            <a:endParaRPr lang="en-GB" sz="1013">
              <a:solidFill>
                <a:prstClr val="white"/>
              </a:solidFill>
              <a:latin typeface="Calibri"/>
            </a:endParaRPr>
          </a:p>
        </p:txBody>
      </p:sp>
      <p:sp>
        <p:nvSpPr>
          <p:cNvPr id="8" name="Oval 7"/>
          <p:cNvSpPr/>
          <p:nvPr/>
        </p:nvSpPr>
        <p:spPr>
          <a:xfrm>
            <a:off x="7848924" y="2889222"/>
            <a:ext cx="890193" cy="90186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14350"/>
            <a:endParaRPr lang="en-GB" sz="1013">
              <a:solidFill>
                <a:prstClr val="white"/>
              </a:solidFill>
              <a:latin typeface="Calibri"/>
            </a:endParaRPr>
          </a:p>
        </p:txBody>
      </p:sp>
      <p:sp>
        <p:nvSpPr>
          <p:cNvPr id="11" name="Rectangle 10"/>
          <p:cNvSpPr/>
          <p:nvPr/>
        </p:nvSpPr>
        <p:spPr>
          <a:xfrm>
            <a:off x="6399485" y="2068035"/>
            <a:ext cx="2159643" cy="369332"/>
          </a:xfrm>
          <a:prstGeom prst="rect">
            <a:avLst/>
          </a:prstGeom>
          <a:ln>
            <a:solidFill>
              <a:srgbClr val="FF0000"/>
            </a:solidFill>
          </a:ln>
        </p:spPr>
        <p:txBody>
          <a:bodyPr wrap="square">
            <a:spAutoFit/>
          </a:bodyPr>
          <a:lstStyle/>
          <a:p>
            <a:pPr algn="ctr" defTabSz="514350"/>
            <a:r>
              <a:rPr lang="en-GB" b="1" dirty="0">
                <a:solidFill>
                  <a:prstClr val="black"/>
                </a:solidFill>
                <a:latin typeface="Calibri"/>
              </a:rPr>
              <a:t>How effective is it?</a:t>
            </a:r>
            <a:endParaRPr lang="en-GB" dirty="0">
              <a:solidFill>
                <a:prstClr val="black"/>
              </a:solidFill>
              <a:latin typeface="Calibri"/>
            </a:endParaRPr>
          </a:p>
        </p:txBody>
      </p:sp>
      <p:sp>
        <p:nvSpPr>
          <p:cNvPr id="12" name="Rectangle 11"/>
          <p:cNvSpPr/>
          <p:nvPr/>
        </p:nvSpPr>
        <p:spPr>
          <a:xfrm>
            <a:off x="3001434" y="2393366"/>
            <a:ext cx="2450784" cy="369332"/>
          </a:xfrm>
          <a:prstGeom prst="rect">
            <a:avLst/>
          </a:prstGeom>
          <a:ln>
            <a:solidFill>
              <a:srgbClr val="FF0000"/>
            </a:solidFill>
          </a:ln>
        </p:spPr>
        <p:txBody>
          <a:bodyPr wrap="square">
            <a:spAutoFit/>
          </a:bodyPr>
          <a:lstStyle/>
          <a:p>
            <a:pPr algn="ctr" defTabSz="514350"/>
            <a:r>
              <a:rPr lang="en-GB" b="1" dirty="0">
                <a:solidFill>
                  <a:prstClr val="black"/>
                </a:solidFill>
                <a:latin typeface="Calibri"/>
              </a:rPr>
              <a:t>What are the costs?</a:t>
            </a:r>
            <a:endParaRPr lang="en-GB" dirty="0">
              <a:solidFill>
                <a:prstClr val="black"/>
              </a:solidFill>
              <a:latin typeface="Calibri"/>
            </a:endParaRPr>
          </a:p>
        </p:txBody>
      </p:sp>
      <p:sp>
        <p:nvSpPr>
          <p:cNvPr id="13" name="Rectangle 12"/>
          <p:cNvSpPr/>
          <p:nvPr/>
        </p:nvSpPr>
        <p:spPr>
          <a:xfrm>
            <a:off x="4896598" y="4183623"/>
            <a:ext cx="3005774" cy="369332"/>
          </a:xfrm>
          <a:prstGeom prst="rect">
            <a:avLst/>
          </a:prstGeom>
          <a:ln>
            <a:solidFill>
              <a:srgbClr val="FF0000"/>
            </a:solidFill>
          </a:ln>
        </p:spPr>
        <p:txBody>
          <a:bodyPr wrap="square">
            <a:spAutoFit/>
          </a:bodyPr>
          <a:lstStyle/>
          <a:p>
            <a:pPr algn="ctr" defTabSz="514350"/>
            <a:r>
              <a:rPr lang="en-GB" b="1" dirty="0">
                <a:solidFill>
                  <a:prstClr val="black"/>
                </a:solidFill>
                <a:latin typeface="Calibri"/>
              </a:rPr>
              <a:t>How secure is the evidence?</a:t>
            </a:r>
            <a:endParaRPr lang="en-GB" dirty="0">
              <a:solidFill>
                <a:prstClr val="black"/>
              </a:solidFill>
              <a:latin typeface="Calibri"/>
            </a:endParaRPr>
          </a:p>
        </p:txBody>
      </p:sp>
      <p:sp>
        <p:nvSpPr>
          <p:cNvPr id="14" name="Rectangle 13"/>
          <p:cNvSpPr/>
          <p:nvPr/>
        </p:nvSpPr>
        <p:spPr>
          <a:xfrm>
            <a:off x="315328" y="2076760"/>
            <a:ext cx="1942231" cy="369332"/>
          </a:xfrm>
          <a:prstGeom prst="rect">
            <a:avLst/>
          </a:prstGeom>
          <a:ln>
            <a:solidFill>
              <a:srgbClr val="FF0000"/>
            </a:solidFill>
          </a:ln>
        </p:spPr>
        <p:txBody>
          <a:bodyPr wrap="square">
            <a:spAutoFit/>
          </a:bodyPr>
          <a:lstStyle/>
          <a:p>
            <a:pPr algn="ctr" defTabSz="514350"/>
            <a:r>
              <a:rPr lang="en-GB" b="1" dirty="0">
                <a:solidFill>
                  <a:prstClr val="black"/>
                </a:solidFill>
                <a:latin typeface="Calibri"/>
              </a:rPr>
              <a:t>Teaching strand</a:t>
            </a:r>
            <a:endParaRPr lang="en-GB" dirty="0">
              <a:solidFill>
                <a:prstClr val="black"/>
              </a:solidFill>
              <a:latin typeface="Calibri"/>
            </a:endParaRPr>
          </a:p>
        </p:txBody>
      </p:sp>
      <p:cxnSp>
        <p:nvCxnSpPr>
          <p:cNvPr id="22" name="Straight Arrow Connector 21"/>
          <p:cNvCxnSpPr>
            <a:stCxn id="8" idx="0"/>
          </p:cNvCxnSpPr>
          <p:nvPr/>
        </p:nvCxnSpPr>
        <p:spPr>
          <a:xfrm flipV="1">
            <a:off x="8294021" y="2414284"/>
            <a:ext cx="1" cy="4749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6668975" y="3723379"/>
            <a:ext cx="0" cy="4416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7" name="Picture 26"/>
          <p:cNvPicPr>
            <a:picLocks noChangeAspect="1"/>
          </p:cNvPicPr>
          <p:nvPr/>
        </p:nvPicPr>
        <p:blipFill rotWithShape="1">
          <a:blip r:embed="rId3"/>
          <a:srcRect l="1566" t="18649" r="79140" b="71236"/>
          <a:stretch/>
        </p:blipFill>
        <p:spPr>
          <a:xfrm>
            <a:off x="444203" y="3000198"/>
            <a:ext cx="2726757" cy="804138"/>
          </a:xfrm>
          <a:prstGeom prst="rect">
            <a:avLst/>
          </a:prstGeom>
        </p:spPr>
      </p:pic>
      <p:sp>
        <p:nvSpPr>
          <p:cNvPr id="3" name="Oval 2"/>
          <p:cNvSpPr/>
          <p:nvPr/>
        </p:nvSpPr>
        <p:spPr>
          <a:xfrm>
            <a:off x="425995" y="3044666"/>
            <a:ext cx="2502243" cy="79237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14350"/>
            <a:endParaRPr lang="en-GB" sz="1013">
              <a:solidFill>
                <a:prstClr val="white"/>
              </a:solidFill>
              <a:latin typeface="Calibri"/>
            </a:endParaRPr>
          </a:p>
        </p:txBody>
      </p:sp>
      <p:pic>
        <p:nvPicPr>
          <p:cNvPr id="25" name="Picture 24"/>
          <p:cNvPicPr>
            <a:picLocks noChangeAspect="1"/>
          </p:cNvPicPr>
          <p:nvPr/>
        </p:nvPicPr>
        <p:blipFill rotWithShape="1">
          <a:blip r:embed="rId3"/>
          <a:srcRect l="1567" t="43224" r="74055" b="46619"/>
          <a:stretch/>
        </p:blipFill>
        <p:spPr>
          <a:xfrm>
            <a:off x="3238874" y="3063529"/>
            <a:ext cx="2242869" cy="635924"/>
          </a:xfrm>
          <a:prstGeom prst="rect">
            <a:avLst/>
          </a:prstGeom>
        </p:spPr>
      </p:pic>
      <p:sp>
        <p:nvSpPr>
          <p:cNvPr id="5" name="Oval 4"/>
          <p:cNvSpPr/>
          <p:nvPr/>
        </p:nvSpPr>
        <p:spPr>
          <a:xfrm>
            <a:off x="3990605" y="3059907"/>
            <a:ext cx="1123296" cy="65495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14350"/>
            <a:endParaRPr lang="en-GB" sz="1013">
              <a:solidFill>
                <a:prstClr val="white"/>
              </a:solidFill>
              <a:latin typeface="Calibri"/>
            </a:endParaRPr>
          </a:p>
        </p:txBody>
      </p:sp>
      <p:cxnSp>
        <p:nvCxnSpPr>
          <p:cNvPr id="28" name="Straight Arrow Connector 27"/>
          <p:cNvCxnSpPr/>
          <p:nvPr/>
        </p:nvCxnSpPr>
        <p:spPr>
          <a:xfrm flipV="1">
            <a:off x="4534803" y="2725910"/>
            <a:ext cx="1" cy="35279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V="1">
            <a:off x="1599767" y="2423008"/>
            <a:ext cx="0" cy="63689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20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10"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par>
                                <p:cTn id="56" presetID="10" presetClass="entr" presetSubtype="0"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P spid="14" grpId="0" animBg="1"/>
      <p:bldP spid="3"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460439" y="1257707"/>
            <a:ext cx="2338045" cy="1269416"/>
            <a:chOff x="6458257" y="551645"/>
            <a:chExt cx="3117393" cy="1692554"/>
          </a:xfrm>
        </p:grpSpPr>
        <p:sp>
          <p:nvSpPr>
            <p:cNvPr id="13" name="Rectangle 12"/>
            <p:cNvSpPr/>
            <p:nvPr/>
          </p:nvSpPr>
          <p:spPr>
            <a:xfrm>
              <a:off x="6705691" y="551645"/>
              <a:ext cx="2869959"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Rectangle 13"/>
            <p:cNvSpPr/>
            <p:nvPr/>
          </p:nvSpPr>
          <p:spPr>
            <a:xfrm>
              <a:off x="6458257" y="667871"/>
              <a:ext cx="2869959" cy="157632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t" anchorCtr="0">
              <a:noAutofit/>
            </a:bodyPr>
            <a:lstStyle/>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Newsletter</a:t>
              </a:r>
            </a:p>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Social media</a:t>
              </a:r>
            </a:p>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Blogs</a:t>
              </a:r>
            </a:p>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Conferences</a:t>
              </a:r>
            </a:p>
            <a:p>
              <a:pPr defTabSz="466725">
                <a:lnSpc>
                  <a:spcPct val="90000"/>
                </a:lnSpc>
                <a:spcAft>
                  <a:spcPct val="10000"/>
                </a:spcAft>
              </a:pPr>
              <a:endParaRPr lang="en-US" sz="1050" dirty="0">
                <a:solidFill>
                  <a:srgbClr val="FF0000"/>
                </a:solidFill>
                <a:latin typeface="Arial" panose="020B0604020202020204" pitchFamily="34" charset="0"/>
                <a:cs typeface="Arial" panose="020B0604020202020204" pitchFamily="34" charset="0"/>
              </a:endParaRPr>
            </a:p>
          </p:txBody>
        </p:sp>
      </p:grpSp>
      <p:grpSp>
        <p:nvGrpSpPr>
          <p:cNvPr id="6" name="Group 5"/>
          <p:cNvGrpSpPr/>
          <p:nvPr/>
        </p:nvGrpSpPr>
        <p:grpSpPr>
          <a:xfrm>
            <a:off x="5328859" y="2724927"/>
            <a:ext cx="3046750" cy="1467469"/>
            <a:chOff x="7381444" y="2634603"/>
            <a:chExt cx="3611068" cy="1956625"/>
          </a:xfrm>
        </p:grpSpPr>
        <p:sp>
          <p:nvSpPr>
            <p:cNvPr id="11" name="Rectangle 10"/>
            <p:cNvSpPr/>
            <p:nvPr/>
          </p:nvSpPr>
          <p:spPr>
            <a:xfrm>
              <a:off x="7399017" y="2634603"/>
              <a:ext cx="2340168"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Rectangle 11"/>
            <p:cNvSpPr/>
            <p:nvPr/>
          </p:nvSpPr>
          <p:spPr>
            <a:xfrm>
              <a:off x="7381444" y="3221839"/>
              <a:ext cx="3611068" cy="136938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t" anchorCtr="0">
              <a:noAutofit/>
            </a:bodyPr>
            <a:lstStyle/>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Workshop </a:t>
              </a:r>
              <a:r>
                <a:rPr lang="en-US" dirty="0" err="1">
                  <a:latin typeface="Arial" panose="020B0604020202020204" pitchFamily="34" charset="0"/>
                  <a:cs typeface="Arial" panose="020B0604020202020204" pitchFamily="34" charset="0"/>
                </a:rPr>
                <a:t>programmes</a:t>
              </a:r>
              <a:r>
                <a:rPr lang="en-US" dirty="0">
                  <a:latin typeface="Arial" panose="020B0604020202020204" pitchFamily="34" charset="0"/>
                  <a:cs typeface="Arial" panose="020B0604020202020204" pitchFamily="34" charset="0"/>
                </a:rPr>
                <a:t> for leaders and teachers</a:t>
              </a:r>
            </a:p>
          </p:txBody>
        </p:sp>
      </p:grpSp>
      <p:grpSp>
        <p:nvGrpSpPr>
          <p:cNvPr id="8" name="Group 7"/>
          <p:cNvGrpSpPr/>
          <p:nvPr/>
        </p:nvGrpSpPr>
        <p:grpSpPr>
          <a:xfrm>
            <a:off x="4485576" y="4342104"/>
            <a:ext cx="4476583" cy="1361858"/>
            <a:chOff x="6791376" y="4620919"/>
            <a:chExt cx="5968777" cy="1815810"/>
          </a:xfrm>
        </p:grpSpPr>
        <p:sp>
          <p:nvSpPr>
            <p:cNvPr id="9" name="Rectangle 8"/>
            <p:cNvSpPr/>
            <p:nvPr/>
          </p:nvSpPr>
          <p:spPr>
            <a:xfrm>
              <a:off x="6791376" y="4620919"/>
              <a:ext cx="2340168"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7071067" y="4744175"/>
              <a:ext cx="5689086" cy="16925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t" anchorCtr="0">
              <a:noAutofit/>
            </a:bodyPr>
            <a:lstStyle/>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Support with developing innovations and evaluation models</a:t>
              </a:r>
            </a:p>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Applications for research innovation grants</a:t>
              </a:r>
            </a:p>
            <a:p>
              <a:pPr marL="214313" indent="-214313" defTabSz="466725">
                <a:lnSpc>
                  <a:spcPct val="90000"/>
                </a:lnSpc>
                <a:spcAft>
                  <a:spcPct val="10000"/>
                </a:spcAft>
                <a:buFont typeface="Arial" panose="020B0604020202020204" pitchFamily="34" charset="0"/>
                <a:buChar char="•"/>
              </a:pPr>
              <a:r>
                <a:rPr lang="en-US" dirty="0">
                  <a:latin typeface="Arial" panose="020B0604020202020204" pitchFamily="34" charset="0"/>
                  <a:cs typeface="Arial" panose="020B0604020202020204" pitchFamily="34" charset="0"/>
                </a:rPr>
                <a:t>Invitations to participate in new and developing evaluations</a:t>
              </a:r>
            </a:p>
          </p:txBody>
        </p:sp>
      </p:grpSp>
      <p:sp>
        <p:nvSpPr>
          <p:cNvPr id="15" name="AutoShape 4" descr="Image result for communication clipart"/>
          <p:cNvSpPr>
            <a:spLocks noChangeAspect="1" noChangeArrowheads="1"/>
          </p:cNvSpPr>
          <p:nvPr/>
        </p:nvSpPr>
        <p:spPr bwMode="auto">
          <a:xfrm>
            <a:off x="-1232307" y="763299"/>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a:p>
        </p:txBody>
      </p:sp>
      <p:sp>
        <p:nvSpPr>
          <p:cNvPr id="2" name="Block Arc 1"/>
          <p:cNvSpPr/>
          <p:nvPr/>
        </p:nvSpPr>
        <p:spPr>
          <a:xfrm>
            <a:off x="-479624" y="787885"/>
            <a:ext cx="4934099" cy="5143499"/>
          </a:xfrm>
          <a:prstGeom prst="blockArc">
            <a:avLst>
              <a:gd name="adj1" fmla="val 17514538"/>
              <a:gd name="adj2" fmla="val 3617888"/>
              <a:gd name="adj3" fmla="val 5433"/>
            </a:avLst>
          </a:prstGeom>
          <a:solidFill>
            <a:srgbClr val="F47930"/>
          </a:solidFill>
        </p:spPr>
        <p:style>
          <a:lnRef idx="2">
            <a:schemeClr val="lt1">
              <a:hueOff val="0"/>
              <a:satOff val="0"/>
              <a:lumOff val="0"/>
              <a:alphaOff val="0"/>
            </a:schemeClr>
          </a:lnRef>
          <a:fillRef idx="1">
            <a:schemeClr val="accent4">
              <a:hueOff val="10395693"/>
              <a:satOff val="-47968"/>
              <a:lumOff val="1765"/>
              <a:alphaOff val="0"/>
            </a:schemeClr>
          </a:fillRef>
          <a:effectRef idx="0">
            <a:schemeClr val="accent4">
              <a:hueOff val="10395693"/>
              <a:satOff val="-47968"/>
              <a:lumOff val="1765"/>
              <a:alphaOff val="0"/>
            </a:schemeClr>
          </a:effectRef>
          <a:fontRef idx="minor">
            <a:schemeClr val="lt1"/>
          </a:fontRef>
        </p:style>
      </p:sp>
      <p:pic>
        <p:nvPicPr>
          <p:cNvPr id="16" name="Picture 15" descr="Image result for communication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8090" y="1144239"/>
            <a:ext cx="1090752" cy="10907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Image result for personal developmen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5106" y="4129279"/>
            <a:ext cx="1084649" cy="10846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Image result for training icon"/>
          <p:cNvPicPr>
            <a:picLocks noChangeAspect="1" noChangeArrowheads="1"/>
          </p:cNvPicPr>
          <p:nvPr/>
        </p:nvPicPr>
        <p:blipFill>
          <a:blip r:embed="rId5" cstate="print">
            <a:duotone>
              <a:prstClr val="black"/>
              <a:schemeClr val="accent1">
                <a:lumMod val="50000"/>
                <a:tint val="45000"/>
                <a:satMod val="400000"/>
              </a:scheme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83901" y="2634700"/>
            <a:ext cx="1066052" cy="106605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4980953" y="2680607"/>
            <a:ext cx="1485150" cy="484748"/>
          </a:xfrm>
          <a:prstGeom prst="rect">
            <a:avLst/>
          </a:prstGeom>
          <a:noFill/>
        </p:spPr>
        <p:txBody>
          <a:bodyPr wrap="none" lIns="68580" tIns="34290" rIns="68580" bIns="34290">
            <a:spAutoFit/>
          </a:bodyPr>
          <a:lstStyle/>
          <a:p>
            <a:pPr algn="ctr"/>
            <a:r>
              <a:rPr lang="en-US" sz="2700" b="1" dirty="0">
                <a:ln w="6600">
                  <a:solidFill>
                    <a:schemeClr val="bg1"/>
                  </a:solidFill>
                  <a:prstDash val="solid"/>
                </a:ln>
                <a:solidFill>
                  <a:srgbClr val="F47930"/>
                </a:solidFill>
                <a:latin typeface="Arial" panose="020B0604020202020204" pitchFamily="34" charset="0"/>
                <a:cs typeface="Arial" panose="020B0604020202020204" pitchFamily="34" charset="0"/>
              </a:rPr>
              <a:t>Training</a:t>
            </a:r>
          </a:p>
        </p:txBody>
      </p:sp>
      <p:sp>
        <p:nvSpPr>
          <p:cNvPr id="20" name="Rectangle 19"/>
          <p:cNvSpPr/>
          <p:nvPr/>
        </p:nvSpPr>
        <p:spPr>
          <a:xfrm>
            <a:off x="3963356" y="860131"/>
            <a:ext cx="2847575" cy="484748"/>
          </a:xfrm>
          <a:prstGeom prst="rect">
            <a:avLst/>
          </a:prstGeom>
          <a:noFill/>
        </p:spPr>
        <p:txBody>
          <a:bodyPr wrap="none" lIns="68580" tIns="34290" rIns="68580" bIns="34290">
            <a:spAutoFit/>
          </a:bodyPr>
          <a:lstStyle/>
          <a:p>
            <a:pPr algn="ctr"/>
            <a:r>
              <a:rPr lang="en-US" sz="2700" b="1" dirty="0">
                <a:ln w="6600">
                  <a:solidFill>
                    <a:schemeClr val="bg1"/>
                  </a:solidFill>
                  <a:prstDash val="solid"/>
                </a:ln>
                <a:solidFill>
                  <a:srgbClr val="F47930"/>
                </a:solidFill>
                <a:latin typeface="Arial" panose="020B0604020202020204" pitchFamily="34" charset="0"/>
                <a:cs typeface="Arial" panose="020B0604020202020204" pitchFamily="34" charset="0"/>
              </a:rPr>
              <a:t>Communication</a:t>
            </a:r>
          </a:p>
        </p:txBody>
      </p:sp>
      <p:sp>
        <p:nvSpPr>
          <p:cNvPr id="21" name="Rectangle 20"/>
          <p:cNvSpPr/>
          <p:nvPr/>
        </p:nvSpPr>
        <p:spPr>
          <a:xfrm>
            <a:off x="4508556" y="3949798"/>
            <a:ext cx="1913024" cy="484748"/>
          </a:xfrm>
          <a:prstGeom prst="rect">
            <a:avLst/>
          </a:prstGeom>
          <a:noFill/>
        </p:spPr>
        <p:txBody>
          <a:bodyPr wrap="none" lIns="68580" tIns="34290" rIns="68580" bIns="34290">
            <a:spAutoFit/>
          </a:bodyPr>
          <a:lstStyle/>
          <a:p>
            <a:pPr algn="ctr"/>
            <a:r>
              <a:rPr lang="en-US" sz="2700" b="1" dirty="0">
                <a:ln w="6600">
                  <a:solidFill>
                    <a:schemeClr val="bg1"/>
                  </a:solidFill>
                  <a:prstDash val="solid"/>
                </a:ln>
                <a:solidFill>
                  <a:srgbClr val="F47930"/>
                </a:solidFill>
                <a:latin typeface="Arial" panose="020B0604020202020204" pitchFamily="34" charset="0"/>
                <a:cs typeface="Arial" panose="020B0604020202020204" pitchFamily="34" charset="0"/>
              </a:rPr>
              <a:t>Innovation</a:t>
            </a:r>
          </a:p>
        </p:txBody>
      </p:sp>
      <p:sp>
        <p:nvSpPr>
          <p:cNvPr id="23" name="Content Placeholder 2">
            <a:extLst>
              <a:ext uri="{FF2B5EF4-FFF2-40B4-BE49-F238E27FC236}">
                <a16:creationId xmlns:a16="http://schemas.microsoft.com/office/drawing/2014/main" id="{ED546932-938B-4019-8E8D-3364ECC92538}"/>
              </a:ext>
            </a:extLst>
          </p:cNvPr>
          <p:cNvSpPr txBox="1">
            <a:spLocks/>
          </p:cNvSpPr>
          <p:nvPr/>
        </p:nvSpPr>
        <p:spPr bwMode="auto">
          <a:xfrm>
            <a:off x="398002" y="2234991"/>
            <a:ext cx="3037214" cy="272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marL="0" indent="0"/>
            <a:r>
              <a:rPr lang="en-GB" sz="2200" dirty="0">
                <a:latin typeface="Arial" panose="020B0604020202020204" pitchFamily="34" charset="0"/>
                <a:cs typeface="Arial" panose="020B0604020202020204" pitchFamily="34" charset="0"/>
              </a:rPr>
              <a:t>Research Schools work with the other schools in their network to support them to make better use of evidence to inform their teaching and learning.</a:t>
            </a:r>
          </a:p>
        </p:txBody>
      </p:sp>
      <p:pic>
        <p:nvPicPr>
          <p:cNvPr id="5" name="Picture 4" descr="A close up of text on a white background&#10;&#10;Description automatically generated">
            <a:extLst>
              <a:ext uri="{FF2B5EF4-FFF2-40B4-BE49-F238E27FC236}">
                <a16:creationId xmlns:a16="http://schemas.microsoft.com/office/drawing/2014/main" id="{4BF1CFC9-E43D-49F9-9266-446F020F6CD6}"/>
              </a:ext>
            </a:extLst>
          </p:cNvPr>
          <p:cNvPicPr>
            <a:picLocks noChangeAspect="1"/>
          </p:cNvPicPr>
          <p:nvPr/>
        </p:nvPicPr>
        <p:blipFill>
          <a:blip r:embed="rId7"/>
          <a:stretch>
            <a:fillRect/>
          </a:stretch>
        </p:blipFill>
        <p:spPr>
          <a:xfrm>
            <a:off x="192880" y="230460"/>
            <a:ext cx="2094620" cy="1459155"/>
          </a:xfrm>
          <a:prstGeom prst="rect">
            <a:avLst/>
          </a:prstGeom>
        </p:spPr>
      </p:pic>
    </p:spTree>
    <p:extLst>
      <p:ext uri="{BB962C8B-B14F-4D97-AF65-F5344CB8AC3E}">
        <p14:creationId xmlns:p14="http://schemas.microsoft.com/office/powerpoint/2010/main" val="23502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versations.jpg"/>
          <p:cNvPicPr>
            <a:picLocks noChangeAspect="1"/>
          </p:cNvPicPr>
          <p:nvPr/>
        </p:nvPicPr>
        <p:blipFill>
          <a:blip r:embed="rId3" cstate="print"/>
          <a:srcRect/>
          <a:stretch>
            <a:fillRect/>
          </a:stretch>
        </p:blipFill>
        <p:spPr bwMode="auto">
          <a:xfrm>
            <a:off x="6446147" y="3407893"/>
            <a:ext cx="1839108" cy="1832322"/>
          </a:xfrm>
          <a:prstGeom prst="rect">
            <a:avLst/>
          </a:prstGeom>
          <a:noFill/>
          <a:ln w="9525">
            <a:noFill/>
            <a:miter lim="800000"/>
            <a:headEnd/>
            <a:tailEnd/>
          </a:ln>
        </p:spPr>
      </p:pic>
      <p:sp>
        <p:nvSpPr>
          <p:cNvPr id="6" name="TextBox 5"/>
          <p:cNvSpPr txBox="1"/>
          <p:nvPr/>
        </p:nvSpPr>
        <p:spPr>
          <a:xfrm>
            <a:off x="537126" y="1467059"/>
            <a:ext cx="5431595" cy="5088252"/>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Uptake of research is based on </a:t>
            </a:r>
            <a:r>
              <a:rPr lang="en-US" sz="2200" b="1" dirty="0">
                <a:latin typeface="Arial" panose="020B0604020202020204" pitchFamily="34" charset="0"/>
                <a:cs typeface="Arial" panose="020B0604020202020204" pitchFamily="34" charset="0"/>
              </a:rPr>
              <a:t>trust and personality</a:t>
            </a:r>
            <a:r>
              <a:rPr lang="en-US" sz="2200" dirty="0">
                <a:latin typeface="Arial" panose="020B0604020202020204" pitchFamily="34" charset="0"/>
                <a:cs typeface="Arial" panose="020B0604020202020204" pitchFamily="34" charset="0"/>
              </a:rPr>
              <a:t> as much as practical usefulness:</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160735" indent="-160735">
              <a:spcBef>
                <a:spcPts val="338"/>
              </a:spcBef>
              <a:buFont typeface="Arial" charset="0"/>
              <a:buChar char="•"/>
            </a:pPr>
            <a:r>
              <a:rPr lang="en-US" sz="2200" dirty="0">
                <a:latin typeface="Arial" panose="020B0604020202020204" pitchFamily="34" charset="0"/>
                <a:ea typeface="Calibri" charset="0"/>
                <a:cs typeface="Arial" panose="020B0604020202020204" pitchFamily="34" charset="0"/>
              </a:rPr>
              <a:t>Research use is a </a:t>
            </a:r>
            <a:r>
              <a:rPr lang="en-US" sz="2200" b="1" dirty="0">
                <a:latin typeface="Arial" panose="020B0604020202020204" pitchFamily="34" charset="0"/>
                <a:ea typeface="Calibri" charset="0"/>
                <a:cs typeface="Arial" panose="020B0604020202020204" pitchFamily="34" charset="0"/>
              </a:rPr>
              <a:t>social process</a:t>
            </a:r>
          </a:p>
          <a:p>
            <a:pPr marL="160735" indent="-160735">
              <a:spcBef>
                <a:spcPts val="338"/>
              </a:spcBef>
              <a:buFont typeface="Arial" charset="0"/>
              <a:buChar char="•"/>
            </a:pPr>
            <a:r>
              <a:rPr lang="en-US" sz="2200" dirty="0">
                <a:latin typeface="Arial" panose="020B0604020202020204" pitchFamily="34" charset="0"/>
                <a:ea typeface="Calibri" charset="0"/>
                <a:cs typeface="Arial" panose="020B0604020202020204" pitchFamily="34" charset="0"/>
              </a:rPr>
              <a:t>Schools listen to other schools</a:t>
            </a:r>
          </a:p>
          <a:p>
            <a:pPr marL="160735" indent="-160735">
              <a:spcBef>
                <a:spcPts val="338"/>
              </a:spcBef>
              <a:buFont typeface="Arial" charset="0"/>
              <a:buChar char="•"/>
            </a:pPr>
            <a:r>
              <a:rPr lang="en-US" sz="2200" dirty="0">
                <a:latin typeface="Arial" panose="020B0604020202020204" pitchFamily="34" charset="0"/>
                <a:ea typeface="Calibri" charset="0"/>
                <a:cs typeface="Arial" panose="020B0604020202020204" pitchFamily="34" charset="0"/>
              </a:rPr>
              <a:t>Teachers listen to other teachers</a:t>
            </a:r>
          </a:p>
          <a:p>
            <a:pPr marL="160735" indent="-160735">
              <a:spcBef>
                <a:spcPts val="338"/>
              </a:spcBef>
              <a:buFont typeface="Arial" charset="0"/>
              <a:buChar char="•"/>
            </a:pPr>
            <a:r>
              <a:rPr lang="en-US" sz="2200" dirty="0">
                <a:latin typeface="Arial" panose="020B0604020202020204" pitchFamily="34" charset="0"/>
                <a:ea typeface="Calibri" charset="0"/>
                <a:cs typeface="Arial" panose="020B0604020202020204" pitchFamily="34" charset="0"/>
              </a:rPr>
              <a:t>Research needs </a:t>
            </a:r>
            <a:r>
              <a:rPr lang="en-US" sz="2200" b="1" dirty="0">
                <a:latin typeface="Arial" panose="020B0604020202020204" pitchFamily="34" charset="0"/>
                <a:ea typeface="Calibri" charset="0"/>
                <a:cs typeface="Arial" panose="020B0604020202020204" pitchFamily="34" charset="0"/>
              </a:rPr>
              <a:t>practical application:</a:t>
            </a:r>
            <a:r>
              <a:rPr lang="en-US" sz="2200" dirty="0">
                <a:latin typeface="Arial" panose="020B0604020202020204" pitchFamily="34" charset="0"/>
                <a:ea typeface="Calibri" charset="0"/>
                <a:cs typeface="Arial" panose="020B0604020202020204" pitchFamily="34" charset="0"/>
              </a:rPr>
              <a:t> </a:t>
            </a:r>
            <a:r>
              <a:rPr lang="en-US" sz="2200" dirty="0">
                <a:latin typeface="Arial" panose="020B0604020202020204" pitchFamily="34" charset="0"/>
                <a:cs typeface="Arial" panose="020B0604020202020204" pitchFamily="34" charset="0"/>
              </a:rPr>
              <a:t>dialogue, coaching and training - is key to producing substantive changes in teachers’ practice</a:t>
            </a:r>
          </a:p>
          <a:p>
            <a:endParaRPr lang="en-US" sz="1013" i="1" dirty="0">
              <a:latin typeface="Century Gothic" panose="020B0502020202020204" pitchFamily="34" charset="0"/>
              <a:ea typeface="Calibri" charset="0"/>
              <a:cs typeface="Calibri" charset="0"/>
            </a:endParaRPr>
          </a:p>
          <a:p>
            <a:pPr marL="160735" indent="-160735">
              <a:buFont typeface="Arial" charset="0"/>
              <a:buChar char="•"/>
            </a:pPr>
            <a:endParaRPr lang="en-US" sz="1013" i="1" dirty="0">
              <a:latin typeface="Century Gothic" panose="020B0502020202020204" pitchFamily="34" charset="0"/>
              <a:ea typeface="Calibri" charset="0"/>
              <a:cs typeface="Calibri" charset="0"/>
            </a:endParaRPr>
          </a:p>
          <a:p>
            <a:endParaRPr lang="en-US" sz="1013" i="1" dirty="0">
              <a:latin typeface="Century Gothic" panose="020B0502020202020204" pitchFamily="34" charset="0"/>
            </a:endParaRPr>
          </a:p>
          <a:p>
            <a:endParaRPr lang="en-US" sz="1013" i="1" dirty="0">
              <a:latin typeface="Century Gothic" panose="020B0502020202020204" pitchFamily="34" charset="0"/>
            </a:endParaRPr>
          </a:p>
          <a:p>
            <a:endParaRPr lang="en-US" sz="1013" dirty="0">
              <a:latin typeface="Century Gothic" panose="020B0502020202020204" pitchFamily="34" charset="0"/>
            </a:endParaRPr>
          </a:p>
        </p:txBody>
      </p:sp>
      <p:sp>
        <p:nvSpPr>
          <p:cNvPr id="7" name="Title 1"/>
          <p:cNvSpPr txBox="1">
            <a:spLocks/>
          </p:cNvSpPr>
          <p:nvPr/>
        </p:nvSpPr>
        <p:spPr>
          <a:xfrm>
            <a:off x="272283" y="527197"/>
            <a:ext cx="3968093" cy="126643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a:solidFill>
                  <a:srgbClr val="DA5B2A"/>
                </a:solidFill>
                <a:latin typeface="Arial" pitchFamily="34" charset="0"/>
                <a:ea typeface="MS PGothic" pitchFamily="34" charset="-128"/>
                <a:cs typeface="Arial" pitchFamily="34" charset="0"/>
              </a:rPr>
              <a:t>Getting involved</a:t>
            </a:r>
          </a:p>
          <a:p>
            <a:br>
              <a:rPr lang="en-GB" sz="3225" dirty="0">
                <a:latin typeface="Century Gothic" panose="020B0502020202020204" pitchFamily="34" charset="0"/>
              </a:rPr>
            </a:br>
            <a:endParaRPr lang="en-GB" sz="3225" dirty="0">
              <a:latin typeface="Century Gothic" panose="020B0502020202020204" pitchFamily="34" charset="0"/>
            </a:endParaRPr>
          </a:p>
        </p:txBody>
      </p:sp>
    </p:spTree>
    <p:extLst>
      <p:ext uri="{BB962C8B-B14F-4D97-AF65-F5344CB8AC3E}">
        <p14:creationId xmlns:p14="http://schemas.microsoft.com/office/powerpoint/2010/main" val="169870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663" y="369762"/>
            <a:ext cx="6562178" cy="1143000"/>
          </a:xfrm>
        </p:spPr>
        <p:txBody>
          <a:bodyPr>
            <a:noAutofit/>
          </a:bodyPr>
          <a:lstStyle/>
          <a:p>
            <a:pPr algn="l"/>
            <a:r>
              <a:rPr lang="en-GB" sz="3200" dirty="0">
                <a:solidFill>
                  <a:schemeClr val="accent6">
                    <a:lumMod val="75000"/>
                  </a:schemeClr>
                </a:solidFill>
              </a:rPr>
              <a:t>Effective CPD – what does the evidence say?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62" y="2088765"/>
            <a:ext cx="3431627" cy="2407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itle 2"/>
          <p:cNvSpPr txBox="1">
            <a:spLocks/>
          </p:cNvSpPr>
          <p:nvPr/>
        </p:nvSpPr>
        <p:spPr>
          <a:xfrm>
            <a:off x="3544752" y="1867717"/>
            <a:ext cx="5525936" cy="412683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2000" kern="1200">
                <a:solidFill>
                  <a:srgbClr val="D7835A"/>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rgbClr val="D7835A"/>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D7835A"/>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rgbClr val="D7835A"/>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D7835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2400" i="1" dirty="0"/>
              <a:t>“at least 2 terms – more usually a year (or longer).”</a:t>
            </a:r>
          </a:p>
          <a:p>
            <a:pPr marL="0" indent="0">
              <a:buFont typeface="Arial"/>
              <a:buNone/>
            </a:pPr>
            <a:endParaRPr lang="en-GB" sz="2400" i="1" dirty="0"/>
          </a:p>
          <a:p>
            <a:pPr marL="0" indent="0">
              <a:buFont typeface="Arial"/>
              <a:buNone/>
            </a:pPr>
            <a:r>
              <a:rPr lang="en-GB" sz="2400" i="1" dirty="0"/>
              <a:t>“… a “rhythm” of follow-up, consolidation and support activities.”</a:t>
            </a:r>
          </a:p>
          <a:p>
            <a:pPr marL="0" indent="0">
              <a:buFont typeface="Arial"/>
              <a:buNone/>
            </a:pPr>
            <a:endParaRPr lang="en-GB" sz="2400" dirty="0"/>
          </a:p>
          <a:p>
            <a:pPr marL="0" indent="0">
              <a:buFont typeface="Arial"/>
              <a:buNone/>
            </a:pPr>
            <a:r>
              <a:rPr lang="en-GB" sz="2400" i="1" dirty="0"/>
              <a:t>“relevance of the content to its participants - their day-to-day experiences with, and aspirations for, their pupils.”</a:t>
            </a:r>
          </a:p>
          <a:p>
            <a:pPr marL="0" indent="0">
              <a:buFont typeface="Arial"/>
              <a:buNone/>
            </a:pPr>
            <a:endParaRPr lang="en-GB" sz="2400" i="1" dirty="0"/>
          </a:p>
          <a:p>
            <a:pPr marL="0" indent="0">
              <a:buFont typeface="Arial"/>
              <a:buNone/>
            </a:pPr>
            <a:r>
              <a:rPr lang="en-GB" sz="2400" dirty="0"/>
              <a:t>(Developing Great Teaching, TDT, 2015)</a:t>
            </a:r>
          </a:p>
          <a:p>
            <a:pPr marL="0" indent="0">
              <a:buFont typeface="Arial"/>
              <a:buNone/>
            </a:pPr>
            <a:endParaRPr lang="en-GB" sz="2400" i="1" dirty="0"/>
          </a:p>
          <a:p>
            <a:endParaRPr lang="en-GB" dirty="0"/>
          </a:p>
          <a:p>
            <a:endParaRPr lang="en-GB" dirty="0"/>
          </a:p>
          <a:p>
            <a:endParaRPr lang="en-GB" i="1" dirty="0"/>
          </a:p>
        </p:txBody>
      </p:sp>
    </p:spTree>
    <p:extLst>
      <p:ext uri="{BB962C8B-B14F-4D97-AF65-F5344CB8AC3E}">
        <p14:creationId xmlns:p14="http://schemas.microsoft.com/office/powerpoint/2010/main" val="80702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28750" y="2182761"/>
            <a:ext cx="7715250" cy="3557588"/>
          </a:xfrm>
          <a:prstGeom prst="rect">
            <a:avLst/>
          </a:prstGeom>
        </p:spPr>
      </p:pic>
      <p:pic>
        <p:nvPicPr>
          <p:cNvPr id="2" name="Picture 1"/>
          <p:cNvPicPr>
            <a:picLocks noChangeAspect="1"/>
          </p:cNvPicPr>
          <p:nvPr/>
        </p:nvPicPr>
        <p:blipFill>
          <a:blip r:embed="rId4"/>
          <a:stretch>
            <a:fillRect/>
          </a:stretch>
        </p:blipFill>
        <p:spPr>
          <a:xfrm>
            <a:off x="164385" y="307897"/>
            <a:ext cx="3143542" cy="45540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6809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EE6530F8-AACF-494E-8C5A-56ACAC4394F3}"/>
              </a:ext>
            </a:extLst>
          </p:cNvPr>
          <p:cNvPicPr>
            <a:picLocks noChangeAspect="1"/>
          </p:cNvPicPr>
          <p:nvPr/>
        </p:nvPicPr>
        <p:blipFill>
          <a:blip r:embed="rId3"/>
          <a:stretch>
            <a:fillRect/>
          </a:stretch>
        </p:blipFill>
        <p:spPr>
          <a:xfrm>
            <a:off x="154858" y="0"/>
            <a:ext cx="8819495" cy="6858000"/>
          </a:xfrm>
          <a:prstGeom prst="rect">
            <a:avLst/>
          </a:prstGeom>
        </p:spPr>
      </p:pic>
    </p:spTree>
    <p:extLst>
      <p:ext uri="{BB962C8B-B14F-4D97-AF65-F5344CB8AC3E}">
        <p14:creationId xmlns:p14="http://schemas.microsoft.com/office/powerpoint/2010/main" val="3041011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5067"/>
            <a:ext cx="6995159" cy="857250"/>
          </a:xfrm>
        </p:spPr>
        <p:txBody>
          <a:bodyPr>
            <a:noAutofit/>
          </a:bodyPr>
          <a:lstStyle/>
          <a:p>
            <a:r>
              <a:rPr lang="en-GB" sz="4000" dirty="0">
                <a:solidFill>
                  <a:srgbClr val="DA5B2A"/>
                </a:solidFill>
                <a:latin typeface="Arial" pitchFamily="34" charset="0"/>
                <a:cs typeface="Arial" pitchFamily="34" charset="0"/>
              </a:rPr>
              <a:t>Consider your own practice..</a:t>
            </a:r>
          </a:p>
        </p:txBody>
      </p:sp>
      <p:sp>
        <p:nvSpPr>
          <p:cNvPr id="3" name="Content Placeholder 2"/>
          <p:cNvSpPr>
            <a:spLocks noGrp="1"/>
          </p:cNvSpPr>
          <p:nvPr>
            <p:ph idx="1"/>
          </p:nvPr>
        </p:nvSpPr>
        <p:spPr>
          <a:xfrm>
            <a:off x="572083" y="2151438"/>
            <a:ext cx="6172200" cy="918102"/>
          </a:xfrm>
        </p:spPr>
        <p:txBody>
          <a:bodyPr/>
          <a:lstStyle/>
          <a:p>
            <a:pPr marL="0" indent="0" defTabSz="914400">
              <a:buNone/>
            </a:pPr>
            <a:r>
              <a:rPr lang="en-US" sz="3000" dirty="0">
                <a:latin typeface="Arial" panose="020B0604020202020204" pitchFamily="34" charset="0"/>
                <a:cs typeface="Arial" panose="020B0604020202020204" pitchFamily="34" charset="0"/>
              </a:rPr>
              <a:t>How do you </a:t>
            </a:r>
            <a:r>
              <a:rPr lang="en-US" sz="3000" b="1" dirty="0">
                <a:latin typeface="Arial" panose="020B0604020202020204" pitchFamily="34" charset="0"/>
                <a:cs typeface="Arial" panose="020B0604020202020204" pitchFamily="34" charset="0"/>
              </a:rPr>
              <a:t>know </a:t>
            </a:r>
            <a:r>
              <a:rPr lang="en-US" sz="3000" dirty="0">
                <a:latin typeface="Arial" panose="020B0604020202020204" pitchFamily="34" charset="0"/>
                <a:cs typeface="Arial" panose="020B0604020202020204" pitchFamily="34" charset="0"/>
              </a:rPr>
              <a:t>if you are making a difference?</a:t>
            </a:r>
          </a:p>
          <a:p>
            <a:pPr marL="0" indent="0">
              <a:buNone/>
            </a:pPr>
            <a:endParaRPr lang="en-US" i="1" dirty="0">
              <a:solidFill>
                <a:srgbClr val="C00000"/>
              </a:solidFill>
            </a:endParaRPr>
          </a:p>
          <a:p>
            <a:pPr marL="0" indent="0">
              <a:buNone/>
            </a:pPr>
            <a:endParaRPr lang="en-US" dirty="0"/>
          </a:p>
          <a:p>
            <a:pPr marL="0" indent="0">
              <a:buNone/>
            </a:pPr>
            <a:endParaRPr lang="en-US" dirty="0"/>
          </a:p>
          <a:p>
            <a:pPr marL="0" indent="0">
              <a:buNone/>
            </a:pPr>
            <a:endParaRPr lang="en-GB" dirty="0"/>
          </a:p>
        </p:txBody>
      </p:sp>
      <p:sp>
        <p:nvSpPr>
          <p:cNvPr id="5" name="Content Placeholder 2"/>
          <p:cNvSpPr txBox="1">
            <a:spLocks/>
          </p:cNvSpPr>
          <p:nvPr/>
        </p:nvSpPr>
        <p:spPr>
          <a:xfrm>
            <a:off x="572083" y="3967993"/>
            <a:ext cx="6172200" cy="1300293"/>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dirty="0">
                <a:latin typeface="Arial" panose="020B0604020202020204" pitchFamily="34" charset="0"/>
                <a:ea typeface="MS PGothic" pitchFamily="34" charset="-128"/>
                <a:cs typeface="Arial" panose="020B0604020202020204" pitchFamily="34" charset="0"/>
              </a:rPr>
              <a:t>How do you </a:t>
            </a:r>
            <a:r>
              <a:rPr lang="en-GB" sz="3000" dirty="0">
                <a:latin typeface="Arial" panose="020B0604020202020204" pitchFamily="34" charset="0"/>
                <a:ea typeface="MS PGothic" pitchFamily="34" charset="-128"/>
                <a:cs typeface="Arial" panose="020B0604020202020204" pitchFamily="34" charset="0"/>
              </a:rPr>
              <a:t>effectively evaluate the impact of your approaches?</a:t>
            </a:r>
            <a:endParaRPr lang="en-US" sz="3000" dirty="0">
              <a:latin typeface="Arial" panose="020B0604020202020204" pitchFamily="34" charset="0"/>
              <a:ea typeface="MS PGothic" pitchFamily="34" charset="-128"/>
              <a:cs typeface="Arial" panose="020B0604020202020204" pitchFamily="34" charset="0"/>
            </a:endParaRPr>
          </a:p>
          <a:p>
            <a:pPr marL="0" indent="0">
              <a:buNone/>
            </a:pPr>
            <a:endParaRPr lang="en-US" sz="2400" dirty="0"/>
          </a:p>
          <a:p>
            <a:pPr marL="0" indent="0">
              <a:buNone/>
            </a:pPr>
            <a:endParaRPr lang="en-US" sz="2400" dirty="0"/>
          </a:p>
          <a:p>
            <a:pPr marL="0" indent="0">
              <a:buNone/>
            </a:pPr>
            <a:endParaRPr lang="en-GB" sz="2400" dirty="0"/>
          </a:p>
        </p:txBody>
      </p:sp>
    </p:spTree>
    <p:extLst>
      <p:ext uri="{BB962C8B-B14F-4D97-AF65-F5344CB8AC3E}">
        <p14:creationId xmlns:p14="http://schemas.microsoft.com/office/powerpoint/2010/main" val="194972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31112" y="449678"/>
            <a:ext cx="6869005" cy="96641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a:solidFill>
                  <a:srgbClr val="DA5B2A"/>
                </a:solidFill>
                <a:latin typeface="Arial" pitchFamily="34" charset="0"/>
                <a:ea typeface="MS PGothic" pitchFamily="34" charset="-128"/>
                <a:cs typeface="Arial" pitchFamily="34" charset="0"/>
              </a:rPr>
              <a:t>How can we support you?</a:t>
            </a:r>
          </a:p>
          <a:p>
            <a:br>
              <a:rPr lang="en-GB" sz="3300" dirty="0">
                <a:latin typeface="Century Gothic" panose="020B0502020202020204" pitchFamily="34" charset="0"/>
              </a:rPr>
            </a:br>
            <a:endParaRPr lang="en-GB" sz="3300" dirty="0">
              <a:latin typeface="Century Gothic" panose="020B0502020202020204" pitchFamily="34" charset="0"/>
            </a:endParaRPr>
          </a:p>
        </p:txBody>
      </p:sp>
      <p:pic>
        <p:nvPicPr>
          <p:cNvPr id="11" name="Picture 10">
            <a:extLst>
              <a:ext uri="{FF2B5EF4-FFF2-40B4-BE49-F238E27FC236}">
                <a16:creationId xmlns:a16="http://schemas.microsoft.com/office/drawing/2014/main" id="{829DEAF3-615B-4C6D-85DC-1D9E18D1EF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368" y="776250"/>
            <a:ext cx="7353635" cy="5284117"/>
          </a:xfrm>
          <a:prstGeom prst="rect">
            <a:avLst/>
          </a:prstGeom>
        </p:spPr>
      </p:pic>
      <p:sp>
        <p:nvSpPr>
          <p:cNvPr id="2" name="Rectangle 1">
            <a:extLst>
              <a:ext uri="{FF2B5EF4-FFF2-40B4-BE49-F238E27FC236}">
                <a16:creationId xmlns:a16="http://schemas.microsoft.com/office/drawing/2014/main" id="{F1EA39D2-A0BC-4147-8BD5-DA60EFB260A6}"/>
              </a:ext>
            </a:extLst>
          </p:cNvPr>
          <p:cNvSpPr/>
          <p:nvPr/>
        </p:nvSpPr>
        <p:spPr>
          <a:xfrm>
            <a:off x="4453217" y="3244334"/>
            <a:ext cx="237566" cy="369332"/>
          </a:xfrm>
          <a:prstGeom prst="rect">
            <a:avLst/>
          </a:prstGeom>
        </p:spPr>
        <p:txBody>
          <a:bodyPr wrap="none">
            <a:spAutoFit/>
          </a:bodyPr>
          <a:lstStyle/>
          <a:p>
            <a:r>
              <a:rPr lang="en-GB" dirty="0"/>
              <a:t> </a:t>
            </a:r>
          </a:p>
        </p:txBody>
      </p:sp>
    </p:spTree>
    <p:extLst>
      <p:ext uri="{BB962C8B-B14F-4D97-AF65-F5344CB8AC3E}">
        <p14:creationId xmlns:p14="http://schemas.microsoft.com/office/powerpoint/2010/main" val="3467226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CB724E-94E8-4014-9187-026EDFA6C464}"/>
              </a:ext>
            </a:extLst>
          </p:cNvPr>
          <p:cNvPicPr>
            <a:picLocks noChangeAspect="1"/>
          </p:cNvPicPr>
          <p:nvPr/>
        </p:nvPicPr>
        <p:blipFill rotWithShape="1">
          <a:blip r:embed="rId2"/>
          <a:srcRect l="4346" t="27158" r="53309" b="13691"/>
          <a:stretch/>
        </p:blipFill>
        <p:spPr>
          <a:xfrm>
            <a:off x="378" y="838726"/>
            <a:ext cx="9149928" cy="5007126"/>
          </a:xfrm>
          <a:prstGeom prst="rect">
            <a:avLst/>
          </a:prstGeom>
        </p:spPr>
      </p:pic>
      <p:sp>
        <p:nvSpPr>
          <p:cNvPr id="3" name="Rectangle 2">
            <a:extLst>
              <a:ext uri="{FF2B5EF4-FFF2-40B4-BE49-F238E27FC236}">
                <a16:creationId xmlns:a16="http://schemas.microsoft.com/office/drawing/2014/main" id="{AAB9E5DF-D3C9-45C1-B2C6-E7FDA40EF9D0}"/>
              </a:ext>
            </a:extLst>
          </p:cNvPr>
          <p:cNvSpPr/>
          <p:nvPr/>
        </p:nvSpPr>
        <p:spPr>
          <a:xfrm>
            <a:off x="88287" y="145043"/>
            <a:ext cx="8979660" cy="8671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6E61AC2-5C9A-438A-A712-E6856E128D7B}"/>
              </a:ext>
            </a:extLst>
          </p:cNvPr>
          <p:cNvSpPr/>
          <p:nvPr/>
        </p:nvSpPr>
        <p:spPr>
          <a:xfrm>
            <a:off x="88286" y="745184"/>
            <a:ext cx="7460243" cy="8671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descr="A picture containing vector graphics&#10;&#10;Description automatically generated">
            <a:extLst>
              <a:ext uri="{FF2B5EF4-FFF2-40B4-BE49-F238E27FC236}">
                <a16:creationId xmlns:a16="http://schemas.microsoft.com/office/drawing/2014/main" id="{629410B6-2B0D-4391-BA55-B4810442B5AA}"/>
              </a:ext>
            </a:extLst>
          </p:cNvPr>
          <p:cNvPicPr>
            <a:picLocks noChangeAspect="1"/>
          </p:cNvPicPr>
          <p:nvPr/>
        </p:nvPicPr>
        <p:blipFill>
          <a:blip r:embed="rId3"/>
          <a:stretch>
            <a:fillRect/>
          </a:stretch>
        </p:blipFill>
        <p:spPr>
          <a:xfrm>
            <a:off x="354866" y="170268"/>
            <a:ext cx="1698699" cy="1571297"/>
          </a:xfrm>
          <a:prstGeom prst="rect">
            <a:avLst/>
          </a:prstGeom>
        </p:spPr>
      </p:pic>
    </p:spTree>
    <p:extLst>
      <p:ext uri="{BB962C8B-B14F-4D97-AF65-F5344CB8AC3E}">
        <p14:creationId xmlns:p14="http://schemas.microsoft.com/office/powerpoint/2010/main" val="3355197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txBox="1">
            <a:spLocks/>
          </p:cNvSpPr>
          <p:nvPr/>
        </p:nvSpPr>
        <p:spPr bwMode="auto">
          <a:xfrm>
            <a:off x="395288" y="482600"/>
            <a:ext cx="632142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GB" altLang="en-US" sz="4400">
                <a:solidFill>
                  <a:srgbClr val="DA5B2A"/>
                </a:solidFill>
                <a:latin typeface="Arial" pitchFamily="34" charset="0"/>
                <a:cs typeface="Arial" pitchFamily="34" charset="0"/>
              </a:rPr>
              <a:t>Contact details</a:t>
            </a:r>
          </a:p>
        </p:txBody>
      </p:sp>
      <p:sp>
        <p:nvSpPr>
          <p:cNvPr id="7171" name="Content Placeholder 2"/>
          <p:cNvSpPr txBox="1">
            <a:spLocks/>
          </p:cNvSpPr>
          <p:nvPr/>
        </p:nvSpPr>
        <p:spPr bwMode="auto">
          <a:xfrm>
            <a:off x="507387" y="1606889"/>
            <a:ext cx="8550174" cy="3064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marL="0" indent="0">
              <a:spcBef>
                <a:spcPct val="20000"/>
              </a:spcBef>
            </a:pPr>
            <a:r>
              <a:rPr lang="en-GB" altLang="en-US" sz="2800" dirty="0">
                <a:solidFill>
                  <a:srgbClr val="FF0000"/>
                </a:solidFill>
                <a:latin typeface="Arial" pitchFamily="34" charset="0"/>
                <a:hlinkClick r:id="rId2"/>
              </a:rPr>
              <a:t>mohamed.yafai@collegiateacademy.org.uk</a:t>
            </a:r>
            <a:endParaRPr lang="en-GB" altLang="en-US" sz="2800" dirty="0">
              <a:solidFill>
                <a:srgbClr val="FF0000"/>
              </a:solidFill>
              <a:latin typeface="Arial" pitchFamily="34" charset="0"/>
            </a:endParaRPr>
          </a:p>
          <a:p>
            <a:pPr marL="0" indent="0">
              <a:spcBef>
                <a:spcPct val="20000"/>
              </a:spcBef>
            </a:pPr>
            <a:endParaRPr lang="en-GB" altLang="en-US" sz="2800" dirty="0">
              <a:solidFill>
                <a:srgbClr val="FF0000"/>
              </a:solidFill>
              <a:latin typeface="Arial" pitchFamily="34" charset="0"/>
            </a:endParaRPr>
          </a:p>
        </p:txBody>
      </p:sp>
      <p:pic>
        <p:nvPicPr>
          <p:cNvPr id="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201" y="2284674"/>
            <a:ext cx="4691916" cy="1759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3"/>
          <p:cNvSpPr>
            <a:spLocks noChangeArrowheads="1"/>
          </p:cNvSpPr>
          <p:nvPr/>
        </p:nvSpPr>
        <p:spPr bwMode="auto">
          <a:xfrm>
            <a:off x="572201" y="4076455"/>
            <a:ext cx="292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8"/>
          <p:cNvSpPr>
            <a:spLocks noChangeArrowheads="1"/>
          </p:cNvSpPr>
          <p:nvPr/>
        </p:nvSpPr>
        <p:spPr bwMode="auto">
          <a:xfrm>
            <a:off x="724601" y="4228855"/>
            <a:ext cx="292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9"/>
          <p:cNvSpPr>
            <a:spLocks noChangeArrowheads="1"/>
          </p:cNvSpPr>
          <p:nvPr/>
        </p:nvSpPr>
        <p:spPr bwMode="auto">
          <a:xfrm>
            <a:off x="1256667" y="4982020"/>
            <a:ext cx="21767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a:ln>
                  <a:noFill/>
                </a:ln>
                <a:solidFill>
                  <a:schemeClr val="tx1"/>
                </a:solidFill>
                <a:effectLst/>
                <a:ea typeface="Times New Roman" panose="02020603050405020304" pitchFamily="18" charset="0"/>
                <a:cs typeface="Times New Roman" panose="02020603050405020304" pitchFamily="18" charset="0"/>
              </a:rPr>
              <a:t>@</a:t>
            </a:r>
            <a:r>
              <a:rPr kumimoji="0" lang="en-GB" altLang="en-US" sz="2000" b="0" i="0" u="none" strike="noStrike" cap="none" normalizeH="0" baseline="0" err="1">
                <a:ln>
                  <a:noFill/>
                </a:ln>
                <a:solidFill>
                  <a:schemeClr val="tx1"/>
                </a:solidFill>
                <a:effectLst/>
                <a:ea typeface="Times New Roman" panose="02020603050405020304" pitchFamily="18" charset="0"/>
                <a:cs typeface="Times New Roman" panose="02020603050405020304" pitchFamily="18" charset="0"/>
              </a:rPr>
              <a:t>ShirelandRSch</a:t>
            </a:r>
            <a:br>
              <a:rPr kumimoji="0" lang="en-GB" altLang="en-US" sz="2000" b="0" i="0" u="none" strike="noStrike" cap="none" normalizeH="0" baseline="0">
                <a:ln>
                  <a:noFill/>
                </a:ln>
                <a:solidFill>
                  <a:schemeClr val="tx1"/>
                </a:solidFill>
                <a:effectLst/>
                <a:ea typeface="Times New Roman" panose="02020603050405020304" pitchFamily="18" charset="0"/>
                <a:cs typeface="Times New Roman" panose="02020603050405020304" pitchFamily="18" charset="0"/>
              </a:rPr>
            </a:br>
            <a:endParaRPr kumimoji="0" lang="en-GB" altLang="en-US" sz="20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060" y="4769668"/>
            <a:ext cx="909607" cy="821678"/>
          </a:xfrm>
          <a:prstGeom prst="rect">
            <a:avLst/>
          </a:prstGeom>
        </p:spPr>
      </p:pic>
      <p:pic>
        <p:nvPicPr>
          <p:cNvPr id="4" name="Picture 3">
            <a:extLst>
              <a:ext uri="{FF2B5EF4-FFF2-40B4-BE49-F238E27FC236}">
                <a16:creationId xmlns:a16="http://schemas.microsoft.com/office/drawing/2014/main" id="{B1D4341A-77E5-4F50-97C4-AD3AC7261FFB}"/>
              </a:ext>
            </a:extLst>
          </p:cNvPr>
          <p:cNvPicPr>
            <a:picLocks noChangeAspect="1"/>
          </p:cNvPicPr>
          <p:nvPr/>
        </p:nvPicPr>
        <p:blipFill>
          <a:blip r:embed="rId5"/>
          <a:stretch>
            <a:fillRect/>
          </a:stretch>
        </p:blipFill>
        <p:spPr>
          <a:xfrm>
            <a:off x="5805425" y="2237851"/>
            <a:ext cx="2300980" cy="3213702"/>
          </a:xfrm>
          <a:prstGeom prst="rect">
            <a:avLst/>
          </a:prstGeom>
        </p:spPr>
      </p:pic>
      <p:sp>
        <p:nvSpPr>
          <p:cNvPr id="8" name="Rectangle 7">
            <a:extLst>
              <a:ext uri="{FF2B5EF4-FFF2-40B4-BE49-F238E27FC236}">
                <a16:creationId xmlns:a16="http://schemas.microsoft.com/office/drawing/2014/main" id="{F2339960-F32F-4438-A651-E5D7A34CD98A}"/>
              </a:ext>
            </a:extLst>
          </p:cNvPr>
          <p:cNvSpPr/>
          <p:nvPr/>
        </p:nvSpPr>
        <p:spPr>
          <a:xfrm>
            <a:off x="5869720" y="5505240"/>
            <a:ext cx="2172390" cy="369332"/>
          </a:xfrm>
          <a:prstGeom prst="rect">
            <a:avLst/>
          </a:prstGeom>
        </p:spPr>
        <p:txBody>
          <a:bodyPr wrap="none">
            <a:spAutoFit/>
          </a:bodyPr>
          <a:lstStyle/>
          <a:p>
            <a:pPr marL="0" indent="0">
              <a:spcBef>
                <a:spcPct val="20000"/>
              </a:spcBef>
            </a:pPr>
            <a:r>
              <a:rPr lang="en-GB" altLang="en-US" dirty="0">
                <a:solidFill>
                  <a:srgbClr val="FF0000"/>
                </a:solidFill>
                <a:latin typeface="Arial" pitchFamily="34" charset="0"/>
              </a:rPr>
              <a:t>Newsletter Sign-Up</a:t>
            </a:r>
          </a:p>
        </p:txBody>
      </p:sp>
    </p:spTree>
    <p:extLst>
      <p:ext uri="{BB962C8B-B14F-4D97-AF65-F5344CB8AC3E}">
        <p14:creationId xmlns:p14="http://schemas.microsoft.com/office/powerpoint/2010/main" val="683965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Tackling the attainment gap: the EEF approach</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7010"/>
          <a:stretch/>
        </p:blipFill>
        <p:spPr>
          <a:xfrm>
            <a:off x="344951" y="2148330"/>
            <a:ext cx="7272808" cy="3124367"/>
          </a:xfrm>
          <a:prstGeom prst="rect">
            <a:avLst/>
          </a:prstGeom>
        </p:spPr>
      </p:pic>
      <p:sp>
        <p:nvSpPr>
          <p:cNvPr id="4" name="TextBox 3"/>
          <p:cNvSpPr txBox="1"/>
          <p:nvPr/>
        </p:nvSpPr>
        <p:spPr>
          <a:xfrm>
            <a:off x="418254" y="1748524"/>
            <a:ext cx="5970103" cy="461665"/>
          </a:xfrm>
          <a:prstGeom prst="rect">
            <a:avLst/>
          </a:prstGeom>
          <a:noFill/>
        </p:spPr>
        <p:txBody>
          <a:bodyPr wrap="square" rtlCol="0">
            <a:spAutoFit/>
          </a:bodyPr>
          <a:lstStyle/>
          <a:p>
            <a:r>
              <a:rPr lang="en-GB" sz="1200" dirty="0">
                <a:solidFill>
                  <a:prstClr val="black"/>
                </a:solidFill>
              </a:rPr>
              <a:t>% FSM-eligible pupils attaining 5 GCSEs (A*-C) </a:t>
            </a:r>
            <a:r>
              <a:rPr lang="en-GB" sz="1200" dirty="0" err="1">
                <a:solidFill>
                  <a:prstClr val="black"/>
                </a:solidFill>
              </a:rPr>
              <a:t>incl</a:t>
            </a:r>
            <a:r>
              <a:rPr lang="en-GB" sz="1200" dirty="0">
                <a:solidFill>
                  <a:prstClr val="black"/>
                </a:solidFill>
              </a:rPr>
              <a:t> English and Maths </a:t>
            </a:r>
            <a:br>
              <a:rPr lang="en-GB" sz="1200" dirty="0">
                <a:solidFill>
                  <a:prstClr val="black"/>
                </a:solidFill>
              </a:rPr>
            </a:br>
            <a:r>
              <a:rPr lang="en-GB" sz="1200" dirty="0">
                <a:solidFill>
                  <a:prstClr val="black"/>
                </a:solidFill>
              </a:rPr>
              <a:t>by school’s overall effectiveness judgement, according to Ofsted</a:t>
            </a:r>
          </a:p>
        </p:txBody>
      </p:sp>
      <p:cxnSp>
        <p:nvCxnSpPr>
          <p:cNvPr id="5" name="Straight Arrow Connector 4"/>
          <p:cNvCxnSpPr/>
          <p:nvPr/>
        </p:nvCxnSpPr>
        <p:spPr>
          <a:xfrm flipV="1">
            <a:off x="1898253" y="2828644"/>
            <a:ext cx="0" cy="491028"/>
          </a:xfrm>
          <a:prstGeom prst="straightConnector1">
            <a:avLst/>
          </a:prstGeom>
          <a:ln w="57150">
            <a:solidFill>
              <a:srgbClr val="F15D22"/>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626445" y="3044937"/>
            <a:ext cx="0" cy="433300"/>
          </a:xfrm>
          <a:prstGeom prst="straightConnector1">
            <a:avLst/>
          </a:prstGeom>
          <a:ln w="57150">
            <a:solidFill>
              <a:srgbClr val="F15D22"/>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282629" y="3197976"/>
            <a:ext cx="0" cy="394778"/>
          </a:xfrm>
          <a:prstGeom prst="straightConnector1">
            <a:avLst/>
          </a:prstGeom>
          <a:ln w="57150">
            <a:solidFill>
              <a:srgbClr val="F15D22"/>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938813" y="3390700"/>
            <a:ext cx="0" cy="404108"/>
          </a:xfrm>
          <a:prstGeom prst="straightConnector1">
            <a:avLst/>
          </a:prstGeom>
          <a:ln w="57150">
            <a:solidFill>
              <a:srgbClr val="F15D22"/>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898253" y="2540612"/>
            <a:ext cx="1116124" cy="369332"/>
          </a:xfrm>
          <a:prstGeom prst="rect">
            <a:avLst/>
          </a:prstGeom>
          <a:noFill/>
        </p:spPr>
        <p:txBody>
          <a:bodyPr wrap="square" rtlCol="0">
            <a:spAutoFit/>
          </a:bodyPr>
          <a:lstStyle/>
          <a:p>
            <a:r>
              <a:rPr lang="en-GB" b="1" dirty="0">
                <a:solidFill>
                  <a:srgbClr val="F15D22"/>
                </a:solidFill>
                <a:latin typeface="Arial Narrow" panose="020B0606020202030204" pitchFamily="34" charset="0"/>
              </a:rPr>
              <a:t>25% gap</a:t>
            </a:r>
          </a:p>
        </p:txBody>
      </p:sp>
      <p:sp>
        <p:nvSpPr>
          <p:cNvPr id="10" name="TextBox 9"/>
          <p:cNvSpPr txBox="1"/>
          <p:nvPr/>
        </p:nvSpPr>
        <p:spPr>
          <a:xfrm>
            <a:off x="3626445" y="2828644"/>
            <a:ext cx="648072" cy="369332"/>
          </a:xfrm>
          <a:prstGeom prst="rect">
            <a:avLst/>
          </a:prstGeom>
          <a:noFill/>
        </p:spPr>
        <p:txBody>
          <a:bodyPr wrap="square" rtlCol="0">
            <a:spAutoFit/>
          </a:bodyPr>
          <a:lstStyle/>
          <a:p>
            <a:pPr algn="ctr"/>
            <a:r>
              <a:rPr lang="en-GB" b="1" dirty="0">
                <a:solidFill>
                  <a:srgbClr val="F15D22"/>
                </a:solidFill>
                <a:latin typeface="Arial Narrow" panose="020B0606020202030204" pitchFamily="34" charset="0"/>
              </a:rPr>
              <a:t>25%</a:t>
            </a:r>
          </a:p>
        </p:txBody>
      </p:sp>
      <p:sp>
        <p:nvSpPr>
          <p:cNvPr id="11" name="TextBox 10"/>
          <p:cNvSpPr txBox="1"/>
          <p:nvPr/>
        </p:nvSpPr>
        <p:spPr>
          <a:xfrm>
            <a:off x="5354637" y="3013310"/>
            <a:ext cx="648072" cy="369332"/>
          </a:xfrm>
          <a:prstGeom prst="rect">
            <a:avLst/>
          </a:prstGeom>
          <a:noFill/>
        </p:spPr>
        <p:txBody>
          <a:bodyPr wrap="square" rtlCol="0">
            <a:spAutoFit/>
          </a:bodyPr>
          <a:lstStyle/>
          <a:p>
            <a:pPr algn="ctr"/>
            <a:r>
              <a:rPr lang="en-GB" b="1" dirty="0">
                <a:solidFill>
                  <a:srgbClr val="F15D22"/>
                </a:solidFill>
                <a:latin typeface="Arial Narrow" panose="020B0606020202030204" pitchFamily="34" charset="0"/>
              </a:rPr>
              <a:t>22%</a:t>
            </a:r>
          </a:p>
        </p:txBody>
      </p:sp>
      <p:sp>
        <p:nvSpPr>
          <p:cNvPr id="12" name="TextBox 11"/>
          <p:cNvSpPr txBox="1"/>
          <p:nvPr/>
        </p:nvSpPr>
        <p:spPr>
          <a:xfrm>
            <a:off x="7010821" y="3290808"/>
            <a:ext cx="648072" cy="369332"/>
          </a:xfrm>
          <a:prstGeom prst="rect">
            <a:avLst/>
          </a:prstGeom>
          <a:noFill/>
        </p:spPr>
        <p:txBody>
          <a:bodyPr wrap="square" rtlCol="0">
            <a:spAutoFit/>
          </a:bodyPr>
          <a:lstStyle/>
          <a:p>
            <a:pPr algn="ctr"/>
            <a:r>
              <a:rPr lang="en-GB" b="1" dirty="0">
                <a:solidFill>
                  <a:srgbClr val="F15D22"/>
                </a:solidFill>
                <a:latin typeface="Arial Narrow" panose="020B0606020202030204" pitchFamily="34" charset="0"/>
              </a:rPr>
              <a:t>22%</a:t>
            </a:r>
          </a:p>
        </p:txBody>
      </p:sp>
      <p:sp>
        <p:nvSpPr>
          <p:cNvPr id="13" name="TextBox 12"/>
          <p:cNvSpPr txBox="1"/>
          <p:nvPr/>
        </p:nvSpPr>
        <p:spPr>
          <a:xfrm>
            <a:off x="500680" y="5272697"/>
            <a:ext cx="5646045" cy="261610"/>
          </a:xfrm>
          <a:prstGeom prst="rect">
            <a:avLst/>
          </a:prstGeom>
          <a:noFill/>
        </p:spPr>
        <p:txBody>
          <a:bodyPr wrap="square" rtlCol="0">
            <a:spAutoFit/>
          </a:bodyPr>
          <a:lstStyle/>
          <a:p>
            <a:r>
              <a:rPr lang="en-GB" sz="1100" dirty="0">
                <a:solidFill>
                  <a:prstClr val="black"/>
                </a:solidFill>
              </a:rPr>
              <a:t>Source: </a:t>
            </a:r>
            <a:r>
              <a:rPr lang="en-GB" sz="1100" i="1" dirty="0">
                <a:solidFill>
                  <a:prstClr val="black"/>
                </a:solidFill>
              </a:rPr>
              <a:t>Unseen children: access and achievement 20 years on </a:t>
            </a:r>
            <a:r>
              <a:rPr lang="en-GB" sz="1100" dirty="0">
                <a:solidFill>
                  <a:prstClr val="black"/>
                </a:solidFill>
              </a:rPr>
              <a:t>(Ofsted, 2013)</a:t>
            </a:r>
          </a:p>
        </p:txBody>
      </p:sp>
      <p:sp>
        <p:nvSpPr>
          <p:cNvPr id="14" name="Rectangle 13"/>
          <p:cNvSpPr/>
          <p:nvPr/>
        </p:nvSpPr>
        <p:spPr>
          <a:xfrm>
            <a:off x="449076" y="1000763"/>
            <a:ext cx="6283164" cy="504056"/>
          </a:xfrm>
          <a:prstGeom prst="rect">
            <a:avLst/>
          </a:prstGeom>
          <a:solidFill>
            <a:srgbClr val="D5F0F2"/>
          </a:solidFill>
          <a:ln>
            <a:solidFill>
              <a:srgbClr val="4F4C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Rectangle 14"/>
          <p:cNvSpPr/>
          <p:nvPr/>
        </p:nvSpPr>
        <p:spPr>
          <a:xfrm>
            <a:off x="449556" y="1052736"/>
            <a:ext cx="7938868" cy="400110"/>
          </a:xfrm>
          <a:prstGeom prst="rect">
            <a:avLst/>
          </a:prstGeom>
        </p:spPr>
        <p:txBody>
          <a:bodyPr wrap="square">
            <a:spAutoFit/>
          </a:bodyPr>
          <a:lstStyle/>
          <a:p>
            <a:r>
              <a:rPr lang="en-GB" sz="2000" dirty="0">
                <a:solidFill>
                  <a:prstClr val="black"/>
                </a:solidFill>
                <a:latin typeface="Arial" panose="020B0604020202020204" pitchFamily="34" charset="0"/>
                <a:cs typeface="Arial" panose="020B0604020202020204" pitchFamily="34" charset="0"/>
              </a:rPr>
              <a:t>The attainment gap: </a:t>
            </a:r>
            <a:r>
              <a:rPr lang="en-GB" sz="2000" b="1" dirty="0">
                <a:solidFill>
                  <a:prstClr val="black"/>
                </a:solidFill>
                <a:latin typeface="Arial" panose="020B0604020202020204" pitchFamily="34" charset="0"/>
                <a:cs typeface="Arial" panose="020B0604020202020204" pitchFamily="34" charset="0"/>
              </a:rPr>
              <a:t>it exists in ALL types of school</a:t>
            </a:r>
          </a:p>
        </p:txBody>
      </p:sp>
    </p:spTree>
    <p:extLst>
      <p:ext uri="{BB962C8B-B14F-4D97-AF65-F5344CB8AC3E}">
        <p14:creationId xmlns:p14="http://schemas.microsoft.com/office/powerpoint/2010/main" val="162554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3485" y="800456"/>
            <a:ext cx="8229600" cy="1143000"/>
          </a:xfrm>
        </p:spPr>
        <p:txBody>
          <a:bodyPr/>
          <a:lstStyle/>
          <a:p>
            <a:pPr algn="l"/>
            <a:r>
              <a:rPr lang="en-GB" b="1" dirty="0">
                <a:solidFill>
                  <a:schemeClr val="accent6">
                    <a:lumMod val="75000"/>
                  </a:schemeClr>
                </a:solidFill>
              </a:rPr>
              <a:t>What’s the answer?</a:t>
            </a:r>
          </a:p>
        </p:txBody>
      </p:sp>
      <p:pic>
        <p:nvPicPr>
          <p:cNvPr id="7" name="Content Placeholder 6" descr="A screenshot of a cell phone&#10;&#10;Description automatically generated">
            <a:extLst>
              <a:ext uri="{FF2B5EF4-FFF2-40B4-BE49-F238E27FC236}">
                <a16:creationId xmlns:a16="http://schemas.microsoft.com/office/drawing/2014/main" id="{A495B318-AAD1-42A1-8281-715822576D1F}"/>
              </a:ext>
            </a:extLst>
          </p:cNvPr>
          <p:cNvPicPr>
            <a:picLocks noGrp="1" noChangeAspect="1"/>
          </p:cNvPicPr>
          <p:nvPr>
            <p:ph idx="1"/>
          </p:nvPr>
        </p:nvPicPr>
        <p:blipFill>
          <a:blip r:embed="rId3"/>
          <a:stretch>
            <a:fillRect/>
          </a:stretch>
        </p:blipFill>
        <p:spPr/>
      </p:pic>
      <p:pic>
        <p:nvPicPr>
          <p:cNvPr id="8" name="Picture 7">
            <a:extLst>
              <a:ext uri="{FF2B5EF4-FFF2-40B4-BE49-F238E27FC236}">
                <a16:creationId xmlns:a16="http://schemas.microsoft.com/office/drawing/2014/main" id="{DFA74C99-EE06-410D-BD06-E0539C4E9156}"/>
              </a:ext>
            </a:extLst>
          </p:cNvPr>
          <p:cNvPicPr>
            <a:picLocks noChangeAspect="1"/>
          </p:cNvPicPr>
          <p:nvPr/>
        </p:nvPicPr>
        <p:blipFill>
          <a:blip r:embed="rId4"/>
          <a:stretch>
            <a:fillRect/>
          </a:stretch>
        </p:blipFill>
        <p:spPr>
          <a:xfrm>
            <a:off x="1682476" y="2265668"/>
            <a:ext cx="5400675" cy="3094607"/>
          </a:xfrm>
          <a:prstGeom prst="rect">
            <a:avLst/>
          </a:prstGeom>
        </p:spPr>
      </p:pic>
    </p:spTree>
    <p:extLst>
      <p:ext uri="{BB962C8B-B14F-4D97-AF65-F5344CB8AC3E}">
        <p14:creationId xmlns:p14="http://schemas.microsoft.com/office/powerpoint/2010/main" val="283501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3485" y="800456"/>
            <a:ext cx="8229600" cy="1143000"/>
          </a:xfrm>
        </p:spPr>
        <p:txBody>
          <a:bodyPr/>
          <a:lstStyle/>
          <a:p>
            <a:r>
              <a:rPr lang="en-GB" b="1" dirty="0">
                <a:solidFill>
                  <a:schemeClr val="accent6">
                    <a:lumMod val="75000"/>
                  </a:schemeClr>
                </a:solidFill>
              </a:rPr>
              <a:t>The Big Question?</a:t>
            </a:r>
          </a:p>
        </p:txBody>
      </p:sp>
      <p:sp>
        <p:nvSpPr>
          <p:cNvPr id="3" name="Content Placeholder 2"/>
          <p:cNvSpPr>
            <a:spLocks noGrp="1"/>
          </p:cNvSpPr>
          <p:nvPr>
            <p:ph idx="1"/>
          </p:nvPr>
        </p:nvSpPr>
        <p:spPr>
          <a:xfrm>
            <a:off x="101600" y="1660751"/>
            <a:ext cx="9013370" cy="3941762"/>
          </a:xfrm>
        </p:spPr>
        <p:txBody>
          <a:bodyPr>
            <a:normAutofit/>
          </a:bodyPr>
          <a:lstStyle/>
          <a:p>
            <a:pPr marL="0" indent="0" algn="ctr">
              <a:buNone/>
            </a:pPr>
            <a:r>
              <a:rPr lang="en-GB" sz="3600" dirty="0">
                <a:solidFill>
                  <a:srgbClr val="C00000"/>
                </a:solidFill>
              </a:rPr>
              <a:t>When was the last time you learnt something about teaching &amp; learning which inspired you to change what you do in the classroom…</a:t>
            </a:r>
          </a:p>
          <a:p>
            <a:pPr marL="0" indent="0" algn="ctr">
              <a:buNone/>
            </a:pPr>
            <a:endParaRPr lang="en-GB" sz="3600" dirty="0">
              <a:solidFill>
                <a:srgbClr val="C00000"/>
              </a:solidFill>
            </a:endParaRPr>
          </a:p>
          <a:p>
            <a:pPr marL="0" indent="0" algn="ctr">
              <a:buNone/>
            </a:pPr>
            <a:r>
              <a:rPr lang="en-GB" sz="3600" dirty="0">
                <a:solidFill>
                  <a:srgbClr val="C00000"/>
                </a:solidFill>
              </a:rPr>
              <a:t> and, having made that change, your students’ outcomes improved?</a:t>
            </a:r>
          </a:p>
          <a:p>
            <a:pPr marL="0" indent="0">
              <a:buNone/>
            </a:pPr>
            <a:endParaRPr lang="en-GB" sz="3600" dirty="0">
              <a:solidFill>
                <a:srgbClr val="C00000"/>
              </a:solidFill>
            </a:endParaRPr>
          </a:p>
        </p:txBody>
      </p:sp>
    </p:spTree>
    <p:extLst>
      <p:ext uri="{BB962C8B-B14F-4D97-AF65-F5344CB8AC3E}">
        <p14:creationId xmlns:p14="http://schemas.microsoft.com/office/powerpoint/2010/main" val="277618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versations.jpg"/>
          <p:cNvPicPr>
            <a:picLocks noChangeAspect="1"/>
          </p:cNvPicPr>
          <p:nvPr/>
        </p:nvPicPr>
        <p:blipFill>
          <a:blip r:embed="rId3" cstate="print"/>
          <a:srcRect/>
          <a:stretch>
            <a:fillRect/>
          </a:stretch>
        </p:blipFill>
        <p:spPr bwMode="auto">
          <a:xfrm>
            <a:off x="6446147" y="3407893"/>
            <a:ext cx="1839108" cy="1832322"/>
          </a:xfrm>
          <a:prstGeom prst="rect">
            <a:avLst/>
          </a:prstGeom>
          <a:noFill/>
          <a:ln w="9525">
            <a:noFill/>
            <a:miter lim="800000"/>
            <a:headEnd/>
            <a:tailEnd/>
          </a:ln>
        </p:spPr>
      </p:pic>
      <p:sp>
        <p:nvSpPr>
          <p:cNvPr id="6" name="TextBox 5"/>
          <p:cNvSpPr txBox="1"/>
          <p:nvPr/>
        </p:nvSpPr>
        <p:spPr>
          <a:xfrm>
            <a:off x="721683" y="2557628"/>
            <a:ext cx="5431595" cy="1210268"/>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Practice constantly changes… </a:t>
            </a:r>
          </a:p>
          <a:p>
            <a:endParaRPr lang="en-US" sz="1013" i="1" dirty="0">
              <a:latin typeface="Century Gothic" panose="020B0502020202020204" pitchFamily="34" charset="0"/>
              <a:ea typeface="Calibri" charset="0"/>
              <a:cs typeface="Calibri" charset="0"/>
            </a:endParaRPr>
          </a:p>
          <a:p>
            <a:pPr marL="160735" indent="-160735">
              <a:buFont typeface="Arial" charset="0"/>
              <a:buChar char="•"/>
            </a:pPr>
            <a:endParaRPr lang="en-US" sz="1013" i="1" dirty="0">
              <a:latin typeface="Century Gothic" panose="020B0502020202020204" pitchFamily="34" charset="0"/>
              <a:ea typeface="Calibri" charset="0"/>
              <a:cs typeface="Calibri" charset="0"/>
            </a:endParaRPr>
          </a:p>
          <a:p>
            <a:endParaRPr lang="en-US" sz="1013" i="1" dirty="0">
              <a:latin typeface="Century Gothic" panose="020B0502020202020204" pitchFamily="34" charset="0"/>
            </a:endParaRPr>
          </a:p>
          <a:p>
            <a:endParaRPr lang="en-US" sz="1013" i="1" dirty="0">
              <a:latin typeface="Century Gothic" panose="020B0502020202020204" pitchFamily="34" charset="0"/>
            </a:endParaRPr>
          </a:p>
          <a:p>
            <a:endParaRPr lang="en-US" sz="1013" dirty="0">
              <a:latin typeface="Century Gothic" panose="020B0502020202020204" pitchFamily="34" charset="0"/>
            </a:endParaRPr>
          </a:p>
        </p:txBody>
      </p:sp>
      <p:sp>
        <p:nvSpPr>
          <p:cNvPr id="7" name="Title 1"/>
          <p:cNvSpPr txBox="1">
            <a:spLocks/>
          </p:cNvSpPr>
          <p:nvPr/>
        </p:nvSpPr>
        <p:spPr>
          <a:xfrm>
            <a:off x="272283" y="527198"/>
            <a:ext cx="6455688" cy="102476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000" dirty="0">
                <a:solidFill>
                  <a:srgbClr val="DA5B2A"/>
                </a:solidFill>
                <a:latin typeface="Arial" pitchFamily="34" charset="0"/>
                <a:ea typeface="MS PGothic" pitchFamily="34" charset="-128"/>
                <a:cs typeface="Arial" pitchFamily="34" charset="0"/>
                <a:sym typeface="Arial"/>
              </a:rPr>
              <a:t>Is it on this list?</a:t>
            </a:r>
            <a:br>
              <a:rPr lang="en-GB" sz="3225" dirty="0">
                <a:latin typeface="Century Gothic" panose="020B0502020202020204" pitchFamily="34" charset="0"/>
              </a:rPr>
            </a:br>
            <a:endParaRPr lang="en-GB" sz="3225" dirty="0">
              <a:latin typeface="Century Gothic" panose="020B0502020202020204" pitchFamily="34" charset="0"/>
            </a:endParaRPr>
          </a:p>
        </p:txBody>
      </p:sp>
      <p:pic>
        <p:nvPicPr>
          <p:cNvPr id="2" name="Picture 1">
            <a:extLst>
              <a:ext uri="{FF2B5EF4-FFF2-40B4-BE49-F238E27FC236}">
                <a16:creationId xmlns:a16="http://schemas.microsoft.com/office/drawing/2014/main" id="{3E265E76-47A8-4EA2-8051-04E1CF8A822B}"/>
              </a:ext>
            </a:extLst>
          </p:cNvPr>
          <p:cNvPicPr>
            <a:picLocks noChangeAspect="1"/>
          </p:cNvPicPr>
          <p:nvPr/>
        </p:nvPicPr>
        <p:blipFill>
          <a:blip r:embed="rId4"/>
          <a:stretch>
            <a:fillRect/>
          </a:stretch>
        </p:blipFill>
        <p:spPr>
          <a:xfrm>
            <a:off x="298202" y="1120441"/>
            <a:ext cx="8547595" cy="5026861"/>
          </a:xfrm>
          <a:prstGeom prst="rect">
            <a:avLst/>
          </a:prstGeom>
        </p:spPr>
      </p:pic>
      <p:sp>
        <p:nvSpPr>
          <p:cNvPr id="3" name="Rectangle 2">
            <a:extLst>
              <a:ext uri="{FF2B5EF4-FFF2-40B4-BE49-F238E27FC236}">
                <a16:creationId xmlns:a16="http://schemas.microsoft.com/office/drawing/2014/main" id="{B5F9102B-CF44-4533-995C-D0D2F7928E89}"/>
              </a:ext>
            </a:extLst>
          </p:cNvPr>
          <p:cNvSpPr/>
          <p:nvPr/>
        </p:nvSpPr>
        <p:spPr>
          <a:xfrm>
            <a:off x="402878" y="2087354"/>
            <a:ext cx="8338242" cy="40599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82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ower9pro.com/media/img/magpi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8" y="-3846"/>
            <a:ext cx="9149128" cy="68618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7BBAEB2-4C64-4A3A-B8DD-B0108D6E7B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949" y="1145426"/>
            <a:ext cx="4722699" cy="1938834"/>
          </a:xfrm>
          <a:prstGeom prst="rect">
            <a:avLst/>
          </a:prstGeom>
        </p:spPr>
      </p:pic>
    </p:spTree>
    <p:extLst>
      <p:ext uri="{BB962C8B-B14F-4D97-AF65-F5344CB8AC3E}">
        <p14:creationId xmlns:p14="http://schemas.microsoft.com/office/powerpoint/2010/main" val="258424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50658" y="3687893"/>
            <a:ext cx="8232326" cy="33394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en-US" sz="2200" i="1" dirty="0">
                <a:latin typeface="Arial" panose="020B0604020202020204" pitchFamily="34" charset="0"/>
                <a:cs typeface="Arial" panose="020B0604020202020204" pitchFamily="34" charset="0"/>
              </a:rPr>
              <a:t>“Professional development should be underpinned by </a:t>
            </a:r>
            <a:r>
              <a:rPr lang="en-US" sz="2200" i="1" dirty="0">
                <a:solidFill>
                  <a:schemeClr val="accent6">
                    <a:lumMod val="75000"/>
                  </a:schemeClr>
                </a:solidFill>
                <a:latin typeface="Arial" panose="020B0604020202020204" pitchFamily="34" charset="0"/>
                <a:cs typeface="Arial" panose="020B0604020202020204" pitchFamily="34" charset="0"/>
              </a:rPr>
              <a:t>robust evidence and expertise</a:t>
            </a:r>
            <a:r>
              <a:rPr lang="en-US" sz="2200" i="1" dirty="0">
                <a:latin typeface="Arial" panose="020B0604020202020204" pitchFamily="34" charset="0"/>
                <a:cs typeface="Arial" panose="020B0604020202020204" pitchFamily="34" charset="0"/>
              </a:rPr>
              <a:t>” and that in best practice school leaders “draw on expert input to ensure that activities are </a:t>
            </a:r>
            <a:r>
              <a:rPr lang="en-US" sz="2200" i="1" dirty="0">
                <a:solidFill>
                  <a:schemeClr val="accent6">
                    <a:lumMod val="75000"/>
                  </a:schemeClr>
                </a:solidFill>
                <a:latin typeface="Arial" panose="020B0604020202020204" pitchFamily="34" charset="0"/>
                <a:cs typeface="Arial" panose="020B0604020202020204" pitchFamily="34" charset="0"/>
              </a:rPr>
              <a:t>clear about how and why practices work in different contexts</a:t>
            </a:r>
            <a:r>
              <a:rPr lang="en-US" sz="2200" i="1" dirty="0">
                <a:latin typeface="Arial" panose="020B0604020202020204" pitchFamily="34" charset="0"/>
                <a:cs typeface="Arial" panose="020B0604020202020204" pitchFamily="34" charset="0"/>
              </a:rPr>
              <a:t>” </a:t>
            </a:r>
          </a:p>
          <a:p>
            <a:pPr algn="r">
              <a:buFont typeface="Wingdings" pitchFamily="2" charset="2"/>
              <a:buNone/>
            </a:pPr>
            <a:r>
              <a:rPr lang="en-US" sz="2200" dirty="0">
                <a:solidFill>
                  <a:srgbClr val="00B0F0"/>
                </a:solidFill>
                <a:latin typeface="Arial" panose="020B0604020202020204" pitchFamily="34" charset="0"/>
                <a:cs typeface="Arial" panose="020B0604020202020204" pitchFamily="34" charset="0"/>
              </a:rPr>
              <a:t>Part 2, Standard for teachers’ professional development </a:t>
            </a:r>
            <a:endParaRPr lang="en-GB" sz="2200" dirty="0">
              <a:solidFill>
                <a:srgbClr val="00B0F0"/>
              </a:solidFill>
              <a:latin typeface="Arial" panose="020B0604020202020204" pitchFamily="34" charset="0"/>
              <a:cs typeface="Arial" panose="020B0604020202020204" pitchFamily="34" charset="0"/>
            </a:endParaRPr>
          </a:p>
        </p:txBody>
      </p:sp>
      <p:sp>
        <p:nvSpPr>
          <p:cNvPr id="2" name="Rectangle 1"/>
          <p:cNvSpPr/>
          <p:nvPr/>
        </p:nvSpPr>
        <p:spPr>
          <a:xfrm>
            <a:off x="448743" y="596602"/>
            <a:ext cx="4774064" cy="707886"/>
          </a:xfrm>
          <a:prstGeom prst="rect">
            <a:avLst/>
          </a:prstGeom>
        </p:spPr>
        <p:txBody>
          <a:bodyPr wrap="none">
            <a:spAutoFit/>
          </a:bodyPr>
          <a:lstStyle/>
          <a:p>
            <a:r>
              <a:rPr lang="en-GB" sz="4000" dirty="0">
                <a:solidFill>
                  <a:srgbClr val="DA5B2A"/>
                </a:solidFill>
                <a:latin typeface="Arial" pitchFamily="34" charset="0"/>
                <a:cs typeface="Arial" pitchFamily="34" charset="0"/>
              </a:rPr>
              <a:t>The CPD Standards</a:t>
            </a:r>
          </a:p>
        </p:txBody>
      </p:sp>
      <p:sp>
        <p:nvSpPr>
          <p:cNvPr id="4" name="TextBox 3">
            <a:extLst>
              <a:ext uri="{FF2B5EF4-FFF2-40B4-BE49-F238E27FC236}">
                <a16:creationId xmlns:a16="http://schemas.microsoft.com/office/drawing/2014/main" id="{699F115B-0BF4-4EED-81CB-FAC2D6C7FABB}"/>
              </a:ext>
            </a:extLst>
          </p:cNvPr>
          <p:cNvSpPr txBox="1"/>
          <p:nvPr/>
        </p:nvSpPr>
        <p:spPr>
          <a:xfrm>
            <a:off x="565174" y="1722368"/>
            <a:ext cx="8288999" cy="1540935"/>
          </a:xfrm>
          <a:prstGeom prst="rect">
            <a:avLst/>
          </a:prstGeom>
          <a:noFill/>
        </p:spPr>
        <p:txBody>
          <a:bodyPr wrap="square" rtlCol="0">
            <a:spAutoFit/>
          </a:bodyPr>
          <a:lstStyle/>
          <a:p>
            <a:r>
              <a:rPr lang="en-GB" sz="2200" i="1" dirty="0">
                <a:latin typeface="Arial" panose="020B0604020202020204" pitchFamily="34" charset="0"/>
                <a:ea typeface="+mn-ea"/>
                <a:cs typeface="Arial" panose="020B0604020202020204" pitchFamily="34" charset="0"/>
              </a:rPr>
              <a:t>“Trainees should be introduced to the most </a:t>
            </a:r>
            <a:r>
              <a:rPr lang="en-GB" sz="2200" i="1" dirty="0">
                <a:solidFill>
                  <a:schemeClr val="accent6">
                    <a:lumMod val="75000"/>
                  </a:schemeClr>
                </a:solidFill>
                <a:latin typeface="Arial" panose="020B0604020202020204" pitchFamily="34" charset="0"/>
                <a:ea typeface="+mn-ea"/>
                <a:cs typeface="Arial" panose="020B0604020202020204" pitchFamily="34" charset="0"/>
              </a:rPr>
              <a:t>relevant and recent research, propositions and theories </a:t>
            </a:r>
            <a:r>
              <a:rPr lang="en-GB" sz="2200" i="1" dirty="0">
                <a:latin typeface="Arial" panose="020B0604020202020204" pitchFamily="34" charset="0"/>
                <a:ea typeface="+mn-ea"/>
                <a:cs typeface="Arial" panose="020B0604020202020204" pitchFamily="34" charset="0"/>
              </a:rPr>
              <a:t>relevant to good classroom practice”</a:t>
            </a:r>
          </a:p>
          <a:p>
            <a:pPr marL="228600" indent="-228600" algn="r" defTabSz="914400">
              <a:lnSpc>
                <a:spcPct val="90000"/>
              </a:lnSpc>
              <a:spcBef>
                <a:spcPts val="1000"/>
              </a:spcBef>
            </a:pPr>
            <a:r>
              <a:rPr lang="en-GB" sz="2200" dirty="0">
                <a:solidFill>
                  <a:srgbClr val="00B0F0"/>
                </a:solidFill>
                <a:latin typeface="Arial" panose="020B0604020202020204" pitchFamily="34" charset="0"/>
                <a:ea typeface="+mn-ea"/>
                <a:cs typeface="Arial" panose="020B0604020202020204" pitchFamily="34" charset="0"/>
              </a:rPr>
              <a:t>Section 4, A Framework of core content for ITT</a:t>
            </a:r>
          </a:p>
        </p:txBody>
      </p:sp>
    </p:spTree>
    <p:extLst>
      <p:ext uri="{BB962C8B-B14F-4D97-AF65-F5344CB8AC3E}">
        <p14:creationId xmlns:p14="http://schemas.microsoft.com/office/powerpoint/2010/main" val="29697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152"/>
          <p:cNvSpPr/>
          <p:nvPr/>
        </p:nvSpPr>
        <p:spPr>
          <a:xfrm>
            <a:off x="303787" y="2265972"/>
            <a:ext cx="2171400" cy="1285800"/>
          </a:xfrm>
          <a:prstGeom prst="roundRect">
            <a:avLst>
              <a:gd name="adj" fmla="val 16667"/>
            </a:avLst>
          </a:prstGeom>
          <a:solidFill>
            <a:srgbClr val="F6B26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defTabSz="914378">
              <a:buClr>
                <a:srgbClr val="000000"/>
              </a:buClr>
            </a:pPr>
            <a:r>
              <a:rPr lang="en" sz="2400" kern="0" dirty="0">
                <a:solidFill>
                  <a:srgbClr val="000000"/>
                </a:solidFill>
                <a:latin typeface="Arial"/>
                <a:cs typeface="Arial"/>
                <a:sym typeface="Arial"/>
              </a:rPr>
              <a:t>Evidence</a:t>
            </a:r>
            <a:endParaRPr sz="2400" kern="0" dirty="0">
              <a:solidFill>
                <a:srgbClr val="000000"/>
              </a:solidFill>
              <a:latin typeface="Arial"/>
              <a:cs typeface="Arial"/>
              <a:sym typeface="Arial"/>
            </a:endParaRPr>
          </a:p>
        </p:txBody>
      </p:sp>
      <p:sp>
        <p:nvSpPr>
          <p:cNvPr id="1001" name="Google Shape;1001;p152"/>
          <p:cNvSpPr/>
          <p:nvPr/>
        </p:nvSpPr>
        <p:spPr>
          <a:xfrm>
            <a:off x="3449150" y="2265972"/>
            <a:ext cx="2171400" cy="1285800"/>
          </a:xfrm>
          <a:prstGeom prst="roundRect">
            <a:avLst>
              <a:gd name="adj" fmla="val 16667"/>
            </a:avLst>
          </a:prstGeom>
          <a:solidFill>
            <a:srgbClr val="E6913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defTabSz="914378">
              <a:buClr>
                <a:srgbClr val="000000"/>
              </a:buClr>
            </a:pPr>
            <a:r>
              <a:rPr lang="en" sz="2400" kern="0" dirty="0">
                <a:solidFill>
                  <a:srgbClr val="000000"/>
                </a:solidFill>
                <a:latin typeface="Arial"/>
                <a:cs typeface="Arial"/>
                <a:sym typeface="Arial"/>
              </a:rPr>
              <a:t>Professional </a:t>
            </a:r>
            <a:r>
              <a:rPr lang="en-GB" sz="2400" kern="0" dirty="0">
                <a:solidFill>
                  <a:srgbClr val="000000"/>
                </a:solidFill>
                <a:latin typeface="Arial"/>
                <a:cs typeface="Arial"/>
                <a:sym typeface="Arial"/>
              </a:rPr>
              <a:t>E</a:t>
            </a:r>
            <a:r>
              <a:rPr lang="en" sz="2400" kern="0" dirty="0">
                <a:solidFill>
                  <a:srgbClr val="000000"/>
                </a:solidFill>
                <a:latin typeface="Arial"/>
                <a:cs typeface="Arial"/>
                <a:sym typeface="Arial"/>
              </a:rPr>
              <a:t>xpertise</a:t>
            </a:r>
            <a:endParaRPr sz="2400" kern="0" dirty="0">
              <a:solidFill>
                <a:srgbClr val="000000"/>
              </a:solidFill>
              <a:latin typeface="Arial"/>
              <a:cs typeface="Arial"/>
              <a:sym typeface="Arial"/>
            </a:endParaRPr>
          </a:p>
        </p:txBody>
      </p:sp>
      <p:sp>
        <p:nvSpPr>
          <p:cNvPr id="1002" name="Google Shape;1002;p152"/>
          <p:cNvSpPr/>
          <p:nvPr/>
        </p:nvSpPr>
        <p:spPr>
          <a:xfrm>
            <a:off x="6594512" y="2235672"/>
            <a:ext cx="2171400" cy="1285800"/>
          </a:xfrm>
          <a:prstGeom prst="roundRect">
            <a:avLst>
              <a:gd name="adj" fmla="val 16667"/>
            </a:avLst>
          </a:prstGeom>
          <a:solidFill>
            <a:srgbClr val="E36C0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defTabSz="914378">
              <a:buClr>
                <a:srgbClr val="000000"/>
              </a:buClr>
            </a:pPr>
            <a:r>
              <a:rPr lang="en" sz="2400" kern="0" dirty="0">
                <a:solidFill>
                  <a:srgbClr val="000000"/>
                </a:solidFill>
                <a:latin typeface="Arial"/>
                <a:cs typeface="Arial"/>
                <a:sym typeface="Arial"/>
              </a:rPr>
              <a:t>Evidence- informed </a:t>
            </a:r>
            <a:r>
              <a:rPr lang="en-GB" sz="2400" kern="0" dirty="0">
                <a:solidFill>
                  <a:srgbClr val="000000"/>
                </a:solidFill>
                <a:latin typeface="Arial"/>
                <a:cs typeface="Arial"/>
                <a:sym typeface="Arial"/>
              </a:rPr>
              <a:t>P</a:t>
            </a:r>
            <a:r>
              <a:rPr lang="en" sz="2400" kern="0" dirty="0">
                <a:solidFill>
                  <a:srgbClr val="000000"/>
                </a:solidFill>
                <a:latin typeface="Arial"/>
                <a:cs typeface="Arial"/>
                <a:sym typeface="Arial"/>
              </a:rPr>
              <a:t>ractice</a:t>
            </a:r>
            <a:endParaRPr sz="2400" kern="0" dirty="0">
              <a:solidFill>
                <a:srgbClr val="000000"/>
              </a:solidFill>
              <a:latin typeface="Arial"/>
              <a:cs typeface="Arial"/>
              <a:sym typeface="Arial"/>
            </a:endParaRPr>
          </a:p>
        </p:txBody>
      </p:sp>
      <p:sp>
        <p:nvSpPr>
          <p:cNvPr id="1003" name="Google Shape;1003;p152"/>
          <p:cNvSpPr/>
          <p:nvPr/>
        </p:nvSpPr>
        <p:spPr>
          <a:xfrm>
            <a:off x="2475175" y="2508522"/>
            <a:ext cx="958500" cy="800700"/>
          </a:xfrm>
          <a:prstGeom prst="mathPlus">
            <a:avLst>
              <a:gd name="adj1" fmla="val 23520"/>
            </a:avLst>
          </a:prstGeom>
          <a:solidFill>
            <a:schemeClr val="tx2"/>
          </a:solidFill>
          <a:ln w="9525"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1004" name="Google Shape;1004;p152"/>
          <p:cNvSpPr/>
          <p:nvPr/>
        </p:nvSpPr>
        <p:spPr>
          <a:xfrm>
            <a:off x="5810387" y="2508522"/>
            <a:ext cx="594300" cy="740100"/>
          </a:xfrm>
          <a:prstGeom prst="mathEqual">
            <a:avLst>
              <a:gd name="adj1" fmla="val 23520"/>
              <a:gd name="adj2" fmla="val 11760"/>
            </a:avLst>
          </a:prstGeom>
          <a:solidFill>
            <a:schemeClr val="tx2"/>
          </a:solidFill>
          <a:ln w="9525"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 name="Rectangle: Rounded Corners 1">
            <a:extLst>
              <a:ext uri="{FF2B5EF4-FFF2-40B4-BE49-F238E27FC236}">
                <a16:creationId xmlns:a16="http://schemas.microsoft.com/office/drawing/2014/main" id="{CA5F15C7-4046-40DA-9366-DC0A59BE0E10}"/>
              </a:ext>
            </a:extLst>
          </p:cNvPr>
          <p:cNvSpPr/>
          <p:nvPr/>
        </p:nvSpPr>
        <p:spPr>
          <a:xfrm>
            <a:off x="303787" y="3739581"/>
            <a:ext cx="5316763" cy="239636"/>
          </a:xfrm>
          <a:prstGeom prst="round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Google Shape;1001;p152">
            <a:extLst>
              <a:ext uri="{FF2B5EF4-FFF2-40B4-BE49-F238E27FC236}">
                <a16:creationId xmlns:a16="http://schemas.microsoft.com/office/drawing/2014/main" id="{94CE3E61-31D9-4859-B066-4DF25434AD59}"/>
              </a:ext>
            </a:extLst>
          </p:cNvPr>
          <p:cNvSpPr/>
          <p:nvPr/>
        </p:nvSpPr>
        <p:spPr>
          <a:xfrm>
            <a:off x="1955630" y="4253478"/>
            <a:ext cx="2171400" cy="1285800"/>
          </a:xfrm>
          <a:prstGeom prst="roundRect">
            <a:avLst>
              <a:gd name="adj" fmla="val 16667"/>
            </a:avLst>
          </a:prstGeom>
          <a:solidFill>
            <a:schemeClr val="accent6">
              <a:lumMod val="75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defTabSz="914378">
              <a:buClr>
                <a:srgbClr val="000000"/>
              </a:buClr>
            </a:pPr>
            <a:r>
              <a:rPr lang="en-GB" sz="2400" kern="0" dirty="0">
                <a:solidFill>
                  <a:srgbClr val="000000"/>
                </a:solidFill>
                <a:latin typeface="Arial"/>
                <a:cs typeface="Arial"/>
                <a:sym typeface="Arial"/>
              </a:rPr>
              <a:t>Context</a:t>
            </a:r>
            <a:endParaRPr sz="2400" kern="0" dirty="0">
              <a:solidFill>
                <a:srgbClr val="000000"/>
              </a:solidFill>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C3B3A3A-1096-4AD5-AD84-C40D3A09581F}" vid="{4A0D5580-183D-410C-BA80-86B0DE73F8F6}"/>
    </a:ext>
  </a:extLst>
</a:theme>
</file>

<file path=ppt/theme/theme5.xml><?xml version="1.0" encoding="utf-8"?>
<a:theme xmlns:a="http://schemas.openxmlformats.org/drawingml/2006/main" name="5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1996</TotalTime>
  <Words>1614</Words>
  <Application>Microsoft Office PowerPoint</Application>
  <PresentationFormat>On-screen Show (4:3)</PresentationFormat>
  <Paragraphs>197</Paragraphs>
  <Slides>29</Slides>
  <Notes>24</Notes>
  <HiddenSlides>0</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29</vt:i4>
      </vt:variant>
    </vt:vector>
  </HeadingPairs>
  <TitlesOfParts>
    <vt:vector size="48" baseType="lpstr">
      <vt:lpstr>MS PGothic</vt:lpstr>
      <vt:lpstr>Arial</vt:lpstr>
      <vt:lpstr>Arial Narrow</vt:lpstr>
      <vt:lpstr>Calibri</vt:lpstr>
      <vt:lpstr>Calibri Light</vt:lpstr>
      <vt:lpstr>Century Gothic</vt:lpstr>
      <vt:lpstr>Gotham Bold</vt:lpstr>
      <vt:lpstr>Gotham Book</vt:lpstr>
      <vt:lpstr>Helvetica Neue</vt:lpstr>
      <vt:lpstr>Helvetica Neue Light</vt:lpstr>
      <vt:lpstr>Montserrat</vt:lpstr>
      <vt:lpstr>Times New Roman</vt:lpstr>
      <vt:lpstr>Wingdings</vt:lpstr>
      <vt:lpstr>Custom Design</vt:lpstr>
      <vt:lpstr>1_Custom Design</vt:lpstr>
      <vt:lpstr>2_Custom Design</vt:lpstr>
      <vt:lpstr>4_Custom Design</vt:lpstr>
      <vt:lpstr>5_Custom Design</vt:lpstr>
      <vt:lpstr>6_Custom Design</vt:lpstr>
      <vt:lpstr>PowerPoint Presentation</vt:lpstr>
      <vt:lpstr>PowerPoint Presentation</vt:lpstr>
      <vt:lpstr>PowerPoint Presentation</vt:lpstr>
      <vt:lpstr>What’s the answer?</vt:lpstr>
      <vt:lpstr>The Big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EEF Teaching &amp; learning Toolkit </vt:lpstr>
      <vt:lpstr>PowerPoint Presentation</vt:lpstr>
      <vt:lpstr>PowerPoint Presentation</vt:lpstr>
      <vt:lpstr>Effective CPD – what does the evidence say?</vt:lpstr>
      <vt:lpstr>PowerPoint Presentation</vt:lpstr>
      <vt:lpstr>PowerPoint Presentation</vt:lpstr>
      <vt:lpstr>Consider your own practice..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 N Jones</dc:creator>
  <cp:lastModifiedBy>John Thornby</cp:lastModifiedBy>
  <cp:revision>3</cp:revision>
  <dcterms:modified xsi:type="dcterms:W3CDTF">2019-06-19T21:37:58Z</dcterms:modified>
</cp:coreProperties>
</file>