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335" r:id="rId4"/>
    <p:sldId id="334" r:id="rId5"/>
    <p:sldId id="330" r:id="rId6"/>
    <p:sldId id="331" r:id="rId7"/>
    <p:sldId id="332" r:id="rId8"/>
    <p:sldId id="333" r:id="rId9"/>
    <p:sldId id="336" r:id="rId10"/>
    <p:sldId id="337" r:id="rId11"/>
    <p:sldId id="261" r:id="rId12"/>
    <p:sldId id="258" r:id="rId13"/>
    <p:sldId id="259" r:id="rId14"/>
    <p:sldId id="260" r:id="rId15"/>
    <p:sldId id="338" r:id="rId16"/>
    <p:sldId id="339" r:id="rId17"/>
    <p:sldId id="340" r:id="rId18"/>
    <p:sldId id="34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112"/>
  </p:normalViewPr>
  <p:slideViewPr>
    <p:cSldViewPr snapToGrid="0" snapToObjects="1" showGuides="1">
      <p:cViewPr varScale="1">
        <p:scale>
          <a:sx n="55" d="100"/>
          <a:sy n="55" d="100"/>
        </p:scale>
        <p:origin x="50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457F8-0BE8-6D42-8EB1-7BD5778AFC11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D7775-7885-FC44-AD9E-C394D8BE8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07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DH 1.30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2919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DH 1.30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9595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E674C-932E-9A4A-B09F-97BA6008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E44814-7515-2945-B4F3-9EC2E7CC94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00373-E2F5-1E41-AA57-2209D3956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A8A70-1C5C-4D42-BCF3-951035E51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0F020-9590-0E44-A7C3-1252DAFC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68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A83F8-ACCC-7A40-8529-C944ABA0E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79FAFC-1920-414A-8C91-693C584B95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847AE-DBA5-5F4A-8CB4-B635A4DEA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634CE-CDB9-BD4B-9F77-0AFFB80A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4EEBFB-B1F4-504D-B276-0B23ED082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925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7F45B4-29DC-7D46-A49C-CA8248F8CF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1818AD-6B51-4844-9584-8FC3BD74C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F3BCE-FC60-4547-AD71-890D8FD2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D0046-836B-504C-821A-6B94AE116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E65CC-1B09-0240-B926-F9A42EBCB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37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3D9AD-CD80-A345-80E3-D15CFD678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A7B1F-6D51-8A45-B5ED-DCD25591F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9A586-F8C6-B04E-AA33-ED103B9DF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D86D6-F92C-1A45-8855-DA2B35221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42CC5-6401-E846-BA66-A4D77A296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11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D549C-E563-0A4B-891C-32A4F6DEE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0D360-8285-1449-8B63-6DB26B8BE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F5253-FCBA-F54B-BAC4-3594714B3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A3163-CBF8-A747-8EEE-E2502E9F4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E9210-6FD6-CF4D-9AF9-1B123981C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67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E4571-04FF-3340-AA69-A4D106CED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A8DFD-2FDE-814C-A0FD-A75F12D4A0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CBA8A4-2794-EF49-A8AE-62731CB8A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8EFE2E-2A09-CB49-BF94-4BA69820D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E86235-8D92-C04C-BAB0-B48477BD7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C5447F-A763-9444-89E3-E22E74074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15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F2FA6-C046-BF43-9F31-404898714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38BC3A-9B48-8B49-B2A3-ECAC194E9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E18A2-BA92-9048-BEC6-C02950956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EDCEB-8E87-4847-BD97-945C8D94C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1EAC1-3852-104B-9B50-025F3AB1E2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BF6EA3-C859-4E4E-BB8A-F889B5039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B5B7C3-9BE8-6640-801F-F86BF9A8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1A299A-F53D-994E-B1CB-9FCDEC033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35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57E6B-E1C8-4D48-8BCB-CF75FC0B2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9F7DEB-C692-B546-AE40-DED15CB27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057DB8-2B20-B844-B2DE-F13DEE6A9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0A0FC4-BCBC-874E-B5AE-7CABD039A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440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179E9D-FFB6-8046-A3C4-DD5342AAD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075BB-E250-7F46-A7D7-634B87C38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1147E-5349-B948-A01E-EB96D92A8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859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F1F7C-A60D-3243-BBF1-FC6CF410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CA795-3D71-2B44-AEA7-070D70B76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5263A7-20D5-8D40-BFE9-3912150BE7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A30AB4-8789-254C-9EA1-FA524D3FC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C9ED01-9029-2C46-B4C7-67700D153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17A08-04B6-154D-8529-89712829C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910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F4B79-880A-F043-92B1-20F1BC52D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79B773-640A-1F41-8F48-0C6F201215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5539A-79FF-004F-AD1E-C34A582E5B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91454-D562-1B4A-8F9C-894144B7B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821FC-FC07-8344-A161-96F192633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DFBED-E438-1F45-A033-6DFDD77BB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01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F4B2C8-327F-294C-8E34-B9BEE53C8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A5AF6A-1127-A149-A7EA-2CDA5498E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57A83-C81F-8A40-9E33-67CBFECD4E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23E0D-40AA-1445-8D5E-AFED950F3AAE}" type="datetimeFigureOut">
              <a:rPr lang="en-GB" smtClean="0"/>
              <a:t>15/03/2019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E7052-3B7D-7A41-991E-632E3A833C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77FAC-0A9B-2D4A-885F-B4114F593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826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B33EB-7CEC-E846-A838-A2BE449F5B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Warwick Schools Research Network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FA3A59-AD15-8E4E-8490-6B8BA45E29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Centre for Teacher Education</a:t>
            </a:r>
          </a:p>
          <a:p>
            <a:r>
              <a:rPr lang="en-GB" dirty="0"/>
              <a:t>University of Warwick</a:t>
            </a:r>
          </a:p>
          <a:p>
            <a:r>
              <a:rPr lang="en-GB" dirty="0"/>
              <a:t>March 2019</a:t>
            </a:r>
          </a:p>
        </p:txBody>
      </p:sp>
    </p:spTree>
    <p:extLst>
      <p:ext uri="{BB962C8B-B14F-4D97-AF65-F5344CB8AC3E}">
        <p14:creationId xmlns:p14="http://schemas.microsoft.com/office/powerpoint/2010/main" val="405820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F0ADF-566D-9448-B9E1-BD9F1FB86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Quality criteria in Close-to-practice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B7C46-90D8-7D4A-896E-C8F37FE16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/>
              <a:t>Teacher Researcher Development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The research process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Research tools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Research quality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Research coaching/ mentoring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University support and networking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Links to school development and school inspection process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52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37B07-5932-D748-B4D5-711D04E4C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5D8E4-4239-3A43-B16B-909CED923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b="1" dirty="0"/>
              <a:t>Theory: </a:t>
            </a:r>
          </a:p>
          <a:p>
            <a:pPr lvl="1"/>
            <a:r>
              <a:rPr lang="en-GB" sz="3200" dirty="0"/>
              <a:t>A robust literature review</a:t>
            </a:r>
          </a:p>
          <a:p>
            <a:pPr lvl="1"/>
            <a:r>
              <a:rPr lang="en-GB" sz="3200" dirty="0"/>
              <a:t>Define key terms rigorously</a:t>
            </a:r>
          </a:p>
          <a:p>
            <a:pPr lvl="1"/>
            <a:r>
              <a:rPr lang="en-GB" sz="3200" dirty="0"/>
              <a:t>the need for a robust theoretical framework. </a:t>
            </a:r>
          </a:p>
          <a:p>
            <a:pPr lvl="1"/>
            <a:r>
              <a:rPr lang="en-GB" sz="3200" dirty="0"/>
              <a:t>Avoid descriptive and under-theorised research approaches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755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FC48D-AB6C-7645-A350-1EDD039B2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836" y="338019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Methodological rigour: </a:t>
            </a:r>
          </a:p>
          <a:p>
            <a:pPr lvl="1"/>
            <a:r>
              <a:rPr lang="en-GB" sz="2800" dirty="0"/>
              <a:t>identify the research problem – this drives the purpose and questions that guide the research</a:t>
            </a:r>
          </a:p>
          <a:p>
            <a:pPr lvl="1"/>
            <a:r>
              <a:rPr lang="en-GB" sz="2800" dirty="0"/>
              <a:t>Be familiar with the variety of research tools available </a:t>
            </a:r>
          </a:p>
          <a:p>
            <a:pPr lvl="1"/>
            <a:r>
              <a:rPr lang="en-GB" sz="2800" dirty="0"/>
              <a:t>Select the most appropriate research tools according to the purpose of the research</a:t>
            </a:r>
          </a:p>
          <a:p>
            <a:pPr lvl="1"/>
            <a:r>
              <a:rPr lang="en-GB" sz="2800" dirty="0"/>
              <a:t>A positivist/ quantitative approach is not the only one</a:t>
            </a:r>
          </a:p>
          <a:p>
            <a:pPr lvl="1"/>
            <a:r>
              <a:rPr lang="en-GB" sz="2800" dirty="0"/>
              <a:t>Relate the research tools to the relevant theory and theoretical framework. </a:t>
            </a:r>
          </a:p>
          <a:p>
            <a:pPr>
              <a:buFont typeface="Wingdings" pitchFamily="2" charset="2"/>
              <a:buChar char="§"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Scale and sample size:</a:t>
            </a:r>
          </a:p>
          <a:p>
            <a:pPr lvl="1">
              <a:buFont typeface="Wingdings" pitchFamily="2" charset="2"/>
              <a:buChar char="§"/>
            </a:pPr>
            <a:r>
              <a:rPr lang="en-GB" sz="2800" dirty="0"/>
              <a:t>Small scale is not a problem if measures are taken to ensure quality (multiple methodological cycles, triangulation etc)</a:t>
            </a:r>
          </a:p>
        </p:txBody>
      </p:sp>
    </p:spTree>
    <p:extLst>
      <p:ext uri="{BB962C8B-B14F-4D97-AF65-F5344CB8AC3E}">
        <p14:creationId xmlns:p14="http://schemas.microsoft.com/office/powerpoint/2010/main" val="3215439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36F4D-902C-2545-9030-C4B0A733D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BERA </a:t>
            </a:r>
            <a:r>
              <a:rPr lang="en-GB" b="1" dirty="0" err="1"/>
              <a:t>CtP</a:t>
            </a:r>
            <a:r>
              <a:rPr lang="en-GB" b="1" dirty="0"/>
              <a:t>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6400C-B3CC-7B41-B60D-CC2291381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auto"/>
            <a:r>
              <a:rPr lang="en-GB" dirty="0"/>
              <a:t>Engage with a wide range of stakeholders in the topics addressed in this report, particularly raising the profile of </a:t>
            </a:r>
            <a:r>
              <a:rPr lang="en-GB" dirty="0" err="1"/>
              <a:t>CtP</a:t>
            </a:r>
            <a:r>
              <a:rPr lang="en-GB" dirty="0"/>
              <a:t> research, and emphasising the breadth of research methods that can be used. </a:t>
            </a:r>
          </a:p>
          <a:p>
            <a:pPr fontAlgn="auto"/>
            <a:r>
              <a:rPr lang="en-GB" dirty="0"/>
              <a:t>Investigate structures through which BERA could support the development of high-quality </a:t>
            </a:r>
            <a:r>
              <a:rPr lang="en-GB" dirty="0" err="1"/>
              <a:t>CtP</a:t>
            </a:r>
            <a:r>
              <a:rPr lang="en-GB" dirty="0"/>
              <a:t> research in education through engagement with research networks that engage researchers and practitioners as partners in driving, conducting, reporting and using research. </a:t>
            </a:r>
          </a:p>
          <a:p>
            <a:pPr fontAlgn="auto"/>
            <a:r>
              <a:rPr lang="en-GB" dirty="0"/>
              <a:t>Provide guidance on the quality of </a:t>
            </a:r>
            <a:r>
              <a:rPr lang="en-GB" dirty="0" err="1"/>
              <a:t>CtP</a:t>
            </a:r>
            <a:r>
              <a:rPr lang="en-GB" dirty="0"/>
              <a:t> research in relation to originality, significance and rigour. </a:t>
            </a:r>
          </a:p>
          <a:p>
            <a:pPr fontAlgn="auto"/>
            <a:r>
              <a:rPr lang="en-GB" dirty="0"/>
              <a:t>Provide guidance on research funding sources that are likely to be well disposed to applications for </a:t>
            </a:r>
            <a:r>
              <a:rPr lang="en-GB" dirty="0" err="1"/>
              <a:t>CtP</a:t>
            </a:r>
            <a:r>
              <a:rPr lang="en-GB" dirty="0"/>
              <a:t> projects. </a:t>
            </a:r>
          </a:p>
          <a:p>
            <a:pPr fontAlgn="auto"/>
            <a:r>
              <a:rPr lang="en-GB" dirty="0"/>
              <a:t>Articulate strategies and career development opportunities for close- to-practice researchers in universities that are likely to support the development of their methodological knowledge. </a:t>
            </a:r>
          </a:p>
          <a:p>
            <a:pPr fontAlgn="auto"/>
            <a:r>
              <a:rPr lang="en-GB" dirty="0"/>
              <a:t>Support universities to maintain and strengthen the PhD-by-publication route to a doctorate as one that can result in more efficient use of academic time.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099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7A04A-9D17-E440-B0FF-A9D2F653C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12C9D-4CBB-5346-BFDA-7A108C34B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/>
            <a:r>
              <a:rPr lang="en-GB" dirty="0"/>
              <a:t>Engage with practitioners from schools, and researchers, to explore the methodological aspects of </a:t>
            </a:r>
            <a:r>
              <a:rPr lang="en-GB" dirty="0" err="1"/>
              <a:t>CtP</a:t>
            </a:r>
            <a:r>
              <a:rPr lang="en-GB" dirty="0"/>
              <a:t> research. </a:t>
            </a:r>
          </a:p>
          <a:p>
            <a:pPr fontAlgn="auto"/>
            <a:r>
              <a:rPr lang="en-GB" dirty="0"/>
              <a:t>Engage with some of the new sites for research, such as research school networks and other societal developments, to promote high-quality </a:t>
            </a:r>
            <a:r>
              <a:rPr lang="en-GB" dirty="0" err="1"/>
              <a:t>CtP</a:t>
            </a:r>
            <a:r>
              <a:rPr lang="en-GB" dirty="0"/>
              <a:t> research. </a:t>
            </a:r>
          </a:p>
          <a:p>
            <a:pPr fontAlgn="auto"/>
            <a:r>
              <a:rPr lang="en-GB" dirty="0"/>
              <a:t>Engage with senior figures in universities to raise awareness of high-quality </a:t>
            </a:r>
            <a:r>
              <a:rPr lang="en-GB" dirty="0" err="1"/>
              <a:t>CtP</a:t>
            </a:r>
            <a:r>
              <a:rPr lang="en-GB" dirty="0"/>
              <a:t> research and its potential in REF-related university processes. </a:t>
            </a:r>
          </a:p>
          <a:p>
            <a:pPr fontAlgn="auto"/>
            <a:r>
              <a:rPr lang="en-GB" dirty="0"/>
              <a:t>Seek to influence REF processes so that high-quality </a:t>
            </a:r>
            <a:r>
              <a:rPr lang="en-GB" dirty="0" err="1"/>
              <a:t>CtP</a:t>
            </a:r>
            <a:r>
              <a:rPr lang="en-GB" dirty="0"/>
              <a:t> research is not discriminated against. </a:t>
            </a:r>
          </a:p>
          <a:p>
            <a:pPr fontAlgn="auto"/>
            <a:r>
              <a:rPr lang="en-GB" dirty="0"/>
              <a:t>Promote and facilitate partnerships between universities and practitioners. </a:t>
            </a:r>
          </a:p>
          <a:p>
            <a:pPr fontAlgn="auto"/>
            <a:r>
              <a:rPr lang="en-GB" dirty="0"/>
              <a:t>Review BERA publications to ensure that close-to-practice researchers have the guidance necessary to enhance the likelihood that they will be successful in getting their research published.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174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591A1B-E7B0-B441-BD3D-B550748102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Sharing Research Projects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0119954-814A-3D4E-B720-12E06678B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898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B76A-F5B2-C64C-AB58-950015998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F3BBB-B38B-7E46-A600-9FE3A036E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Schools</a:t>
            </a:r>
          </a:p>
          <a:p>
            <a:r>
              <a:rPr lang="en-GB" sz="3200" dirty="0"/>
              <a:t>University</a:t>
            </a:r>
          </a:p>
          <a:p>
            <a:r>
              <a:rPr lang="en-GB" sz="3200" dirty="0"/>
              <a:t>Future projects</a:t>
            </a:r>
          </a:p>
        </p:txBody>
      </p:sp>
    </p:spTree>
    <p:extLst>
      <p:ext uri="{BB962C8B-B14F-4D97-AF65-F5344CB8AC3E}">
        <p14:creationId xmlns:p14="http://schemas.microsoft.com/office/powerpoint/2010/main" val="277423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71622D5-72C0-914B-A14B-AA92B7327E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2700F04-F7EF-8449-9295-18489004AB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636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8B6C-792D-3E46-9C1E-055C82A38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Research Year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7C184-6E6F-C54A-8B67-9E16AA8477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June	</a:t>
            </a:r>
          </a:p>
          <a:p>
            <a:pPr marL="0" indent="0">
              <a:buNone/>
            </a:pPr>
            <a:r>
              <a:rPr lang="en-GB" dirty="0"/>
              <a:t>Partnership conference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December	</a:t>
            </a:r>
          </a:p>
          <a:p>
            <a:pPr marL="0" indent="0">
              <a:buNone/>
            </a:pPr>
            <a:r>
              <a:rPr lang="en-GB" dirty="0"/>
              <a:t>Research in Action conference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March		</a:t>
            </a:r>
          </a:p>
          <a:p>
            <a:pPr marL="0" indent="0">
              <a:buNone/>
            </a:pPr>
            <a:r>
              <a:rPr lang="en-GB" dirty="0"/>
              <a:t>Research seminar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21E5C-2B41-B548-BD88-C7AD9A0C3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64466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Other opportunities</a:t>
            </a:r>
          </a:p>
          <a:p>
            <a:pPr marL="0" indent="0">
              <a:buNone/>
            </a:pPr>
            <a:r>
              <a:rPr lang="en-GB" dirty="0"/>
              <a:t>Additional University research methods training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Developing the research culture in a school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Research collaboration/ project bids [schools + schools, schools + University]</a:t>
            </a:r>
          </a:p>
        </p:txBody>
      </p:sp>
    </p:spTree>
    <p:extLst>
      <p:ext uri="{BB962C8B-B14F-4D97-AF65-F5344CB8AC3E}">
        <p14:creationId xmlns:p14="http://schemas.microsoft.com/office/powerpoint/2010/main" val="2948389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A4DB9-6C9B-3B49-B32C-2FD8429A6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00254-E4E3-0547-8BE0-46331781C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Introductions						10 mins</a:t>
            </a:r>
          </a:p>
          <a:p>
            <a:r>
              <a:rPr lang="en-GB" dirty="0"/>
              <a:t>The Research Process 					45 mins</a:t>
            </a:r>
          </a:p>
          <a:p>
            <a:r>
              <a:rPr lang="en-GB" dirty="0"/>
              <a:t>Close to Practice Research: quality criteria		30 mins</a:t>
            </a:r>
          </a:p>
          <a:p>
            <a:r>
              <a:rPr lang="en-GB" dirty="0"/>
              <a:t>Sharing current projects				30 mins</a:t>
            </a:r>
          </a:p>
          <a:p>
            <a:r>
              <a:rPr lang="en-GB" dirty="0"/>
              <a:t>Next steps							10 mins</a:t>
            </a:r>
          </a:p>
        </p:txBody>
      </p:sp>
    </p:spTree>
    <p:extLst>
      <p:ext uri="{BB962C8B-B14F-4D97-AF65-F5344CB8AC3E}">
        <p14:creationId xmlns:p14="http://schemas.microsoft.com/office/powerpoint/2010/main" val="340806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F9673-984C-0B44-A31A-ABD1EDD9D9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Research Process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15C5A0-5C7B-9D4B-BD19-AC5B30B15F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06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1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en-US" sz="1714" dirty="0"/>
              <a:t>Your research project			Name: _______________________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9201" y="1031424"/>
            <a:ext cx="4175394" cy="246644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Research Question/ Topic</a:t>
            </a:r>
          </a:p>
          <a:p>
            <a:endParaRPr lang="en-US" sz="1714" b="1" dirty="0"/>
          </a:p>
          <a:p>
            <a:r>
              <a:rPr lang="en-US" sz="1714" dirty="0"/>
              <a:t>Subsidiary questions:</a:t>
            </a:r>
          </a:p>
          <a:p>
            <a:endParaRPr lang="en-US" sz="1714" dirty="0"/>
          </a:p>
          <a:p>
            <a:r>
              <a:rPr lang="en-US" sz="1714" dirty="0"/>
              <a:t>Impact:</a:t>
            </a:r>
          </a:p>
          <a:p>
            <a:endParaRPr lang="en-US" sz="1714" dirty="0"/>
          </a:p>
          <a:p>
            <a:r>
              <a:rPr lang="en-US" sz="1714" dirty="0"/>
              <a:t>Scope/ Limitations:</a:t>
            </a:r>
          </a:p>
          <a:p>
            <a:endParaRPr lang="en-US" sz="1714" dirty="0"/>
          </a:p>
          <a:p>
            <a:r>
              <a:rPr lang="en-US" sz="1714" dirty="0"/>
              <a:t>Manageability: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9203" y="3645025"/>
            <a:ext cx="4175393" cy="29940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Research approach</a:t>
            </a:r>
          </a:p>
          <a:p>
            <a:endParaRPr lang="en-US" sz="1714" dirty="0"/>
          </a:p>
          <a:p>
            <a:r>
              <a:rPr lang="en-US" sz="1714" dirty="0"/>
              <a:t>Research methods:</a:t>
            </a:r>
          </a:p>
          <a:p>
            <a:endParaRPr lang="en-US" sz="1714" dirty="0"/>
          </a:p>
          <a:p>
            <a:r>
              <a:rPr lang="en-US" sz="1714" dirty="0"/>
              <a:t>Data storage and recording:</a:t>
            </a:r>
          </a:p>
          <a:p>
            <a:endParaRPr lang="en-US" sz="1714" dirty="0"/>
          </a:p>
          <a:p>
            <a:r>
              <a:rPr lang="en-US" sz="1714" dirty="0"/>
              <a:t>Data analysis:</a:t>
            </a:r>
          </a:p>
          <a:p>
            <a:endParaRPr lang="en-US" sz="1714" dirty="0"/>
          </a:p>
          <a:p>
            <a:r>
              <a:rPr lang="en-US" sz="1714" dirty="0"/>
              <a:t>Ethics/ Informed consent:</a:t>
            </a:r>
          </a:p>
          <a:p>
            <a:endParaRPr lang="en-US" sz="1714" dirty="0"/>
          </a:p>
          <a:p>
            <a:r>
              <a:rPr lang="en-US" sz="1714" dirty="0"/>
              <a:t>Validity/ reliability/ </a:t>
            </a:r>
            <a:r>
              <a:rPr lang="en-US" sz="1714" dirty="0" err="1"/>
              <a:t>relateability</a:t>
            </a:r>
            <a:endParaRPr lang="en-US" sz="1714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1031424"/>
            <a:ext cx="3956244" cy="246644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Literature and theoretical background</a:t>
            </a:r>
          </a:p>
          <a:p>
            <a:endParaRPr lang="en-US" sz="1714" dirty="0"/>
          </a:p>
          <a:p>
            <a:r>
              <a:rPr lang="en-US" sz="1714" dirty="0"/>
              <a:t>Last 5-10 years:</a:t>
            </a:r>
          </a:p>
          <a:p>
            <a:endParaRPr lang="en-US" sz="1714" dirty="0"/>
          </a:p>
          <a:p>
            <a:r>
              <a:rPr lang="en-US" sz="1714" dirty="0"/>
              <a:t>Professional implications:</a:t>
            </a:r>
          </a:p>
          <a:p>
            <a:endParaRPr lang="en-US" sz="1714" dirty="0"/>
          </a:p>
          <a:p>
            <a:r>
              <a:rPr lang="en-US" sz="1714" dirty="0"/>
              <a:t>Research approaches:</a:t>
            </a:r>
          </a:p>
          <a:p>
            <a:endParaRPr lang="en-US" sz="1714" dirty="0"/>
          </a:p>
          <a:p>
            <a:endParaRPr lang="en-US" sz="1714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3645025"/>
            <a:ext cx="3956244" cy="29940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Reporting findings</a:t>
            </a:r>
          </a:p>
          <a:p>
            <a:endParaRPr lang="en-US" sz="1714" dirty="0"/>
          </a:p>
          <a:p>
            <a:r>
              <a:rPr lang="en-US" sz="1714" dirty="0"/>
              <a:t>Results/ findings:</a:t>
            </a:r>
          </a:p>
          <a:p>
            <a:endParaRPr lang="en-US" sz="1714" dirty="0"/>
          </a:p>
          <a:p>
            <a:r>
              <a:rPr lang="en-US" sz="1714" dirty="0"/>
              <a:t>Claims:</a:t>
            </a:r>
          </a:p>
          <a:p>
            <a:endParaRPr lang="en-US" sz="1714" dirty="0"/>
          </a:p>
          <a:p>
            <a:r>
              <a:rPr lang="en-US" sz="1714" dirty="0"/>
              <a:t>Coming back to your literature:</a:t>
            </a:r>
          </a:p>
          <a:p>
            <a:endParaRPr lang="en-US" sz="1714" dirty="0"/>
          </a:p>
          <a:p>
            <a:r>
              <a:rPr lang="en-US" sz="1714" dirty="0"/>
              <a:t>Conclusions:</a:t>
            </a:r>
          </a:p>
          <a:p>
            <a:endParaRPr lang="en-US" sz="1714" dirty="0"/>
          </a:p>
          <a:p>
            <a:r>
              <a:rPr lang="en-US" sz="1714" dirty="0"/>
              <a:t>Implications/ Recommendations:</a:t>
            </a:r>
          </a:p>
        </p:txBody>
      </p:sp>
    </p:spTree>
    <p:extLst>
      <p:ext uri="{BB962C8B-B14F-4D97-AF65-F5344CB8AC3E}">
        <p14:creationId xmlns:p14="http://schemas.microsoft.com/office/powerpoint/2010/main" val="771870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1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en-US" sz="1714" dirty="0"/>
              <a:t>Your research project			Name: _______________________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14" y="1432869"/>
            <a:ext cx="11162371" cy="415498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RESEARCH QUESTION/ TOPIC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is the (</a:t>
            </a:r>
            <a:r>
              <a:rPr lang="en-US" sz="2400" dirty="0" err="1"/>
              <a:t>wh</a:t>
            </a:r>
            <a:r>
              <a:rPr lang="en-US" sz="2400" dirty="0"/>
              <a:t>-) question you want to answer?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subsidiary questions will you answer?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Who will you investigate (parents, teachers, learners </a:t>
            </a:r>
            <a:r>
              <a:rPr lang="en-US" sz="2400" dirty="0" err="1"/>
              <a:t>etc</a:t>
            </a:r>
            <a:r>
              <a:rPr lang="en-US" sz="2400" dirty="0"/>
              <a:t>)?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</a:t>
            </a:r>
            <a:r>
              <a:rPr lang="en-US" sz="2400" b="1" dirty="0"/>
              <a:t>specifically do you want to achieve </a:t>
            </a:r>
            <a:r>
              <a:rPr lang="en-US" sz="2400" dirty="0"/>
              <a:t>and how will you know if this has been successful: description, explanation, improvement </a:t>
            </a:r>
            <a:r>
              <a:rPr lang="en-US" sz="2400" dirty="0" err="1"/>
              <a:t>etc</a:t>
            </a:r>
            <a:r>
              <a:rPr lang="en-US" sz="2400" dirty="0"/>
              <a:t>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is the</a:t>
            </a:r>
            <a:r>
              <a:rPr lang="en-US" sz="2400" b="1" dirty="0"/>
              <a:t> scope/ limitations </a:t>
            </a:r>
            <a:r>
              <a:rPr lang="en-US" sz="2400" dirty="0"/>
              <a:t>of your study?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How will you build in research </a:t>
            </a:r>
            <a:r>
              <a:rPr lang="en-US" sz="2400" b="1" dirty="0"/>
              <a:t>quality criteria</a:t>
            </a:r>
            <a:r>
              <a:rPr lang="en-US" sz="2400" dirty="0"/>
              <a:t>?</a:t>
            </a:r>
          </a:p>
          <a:p>
            <a:endParaRPr lang="en-US" sz="2400" dirty="0"/>
          </a:p>
          <a:p>
            <a:r>
              <a:rPr lang="en-US" sz="2400" b="1" dirty="0"/>
              <a:t>Manageability: a</a:t>
            </a:r>
            <a:r>
              <a:rPr lang="en-US" sz="2400" dirty="0"/>
              <a:t>re the timescales, resource implications and scope manageable?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610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BE7316-14C4-1046-BBA3-A5406FCA568E}"/>
              </a:ext>
            </a:extLst>
          </p:cNvPr>
          <p:cNvSpPr txBox="1"/>
          <p:nvPr/>
        </p:nvSpPr>
        <p:spPr>
          <a:xfrm>
            <a:off x="524108" y="982176"/>
            <a:ext cx="10917042" cy="489364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ACADEMIC AND PROFESSIONAL LITERATURE: THEORETICAL BACKGROUND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Why is the topic important?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are the key terms in the topic and how are these interpreted?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have others said about the topic?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How have they investigated it?</a:t>
            </a:r>
          </a:p>
          <a:p>
            <a:endParaRPr lang="en-US" sz="2400" dirty="0"/>
          </a:p>
          <a:p>
            <a:r>
              <a:rPr lang="en-US" sz="2400" dirty="0"/>
              <a:t>Build a </a:t>
            </a:r>
            <a:r>
              <a:rPr lang="en-US" sz="2400" b="1" dirty="0"/>
              <a:t>systematic review</a:t>
            </a:r>
          </a:p>
          <a:p>
            <a:r>
              <a:rPr lang="en-US" sz="2400" b="1" dirty="0"/>
              <a:t>Time: </a:t>
            </a:r>
            <a:r>
              <a:rPr lang="en-US" sz="2400" dirty="0"/>
              <a:t>last 5-10 years:</a:t>
            </a:r>
          </a:p>
          <a:p>
            <a:r>
              <a:rPr lang="en-US" sz="2400" b="1" dirty="0"/>
              <a:t>Place: </a:t>
            </a:r>
            <a:r>
              <a:rPr lang="en-US" sz="2400" dirty="0"/>
              <a:t>England, UK, Europe, US, Australasia</a:t>
            </a:r>
          </a:p>
          <a:p>
            <a:r>
              <a:rPr lang="en-US" sz="2400" b="1" dirty="0"/>
              <a:t>Sources: </a:t>
            </a:r>
            <a:r>
              <a:rPr lang="en-US" sz="2400" dirty="0"/>
              <a:t>journals, databases </a:t>
            </a:r>
            <a:r>
              <a:rPr lang="en-US" sz="2400" dirty="0" err="1"/>
              <a:t>etc</a:t>
            </a:r>
            <a:endParaRPr lang="en-US" sz="2400" dirty="0"/>
          </a:p>
          <a:p>
            <a:r>
              <a:rPr lang="en-US" sz="2400" b="1" dirty="0"/>
              <a:t>Disciplinary: </a:t>
            </a:r>
            <a:r>
              <a:rPr lang="en-US" sz="2400" dirty="0"/>
              <a:t>organizational, psychology, sociology, phase (age range)</a:t>
            </a:r>
          </a:p>
          <a:p>
            <a:r>
              <a:rPr lang="en-US" sz="2400" b="1" dirty="0"/>
              <a:t>Professional implications: </a:t>
            </a:r>
            <a:r>
              <a:rPr lang="en-US" sz="2400" dirty="0"/>
              <a:t>key phrases or terms you have searched</a:t>
            </a:r>
          </a:p>
          <a:p>
            <a:r>
              <a:rPr lang="en-US" sz="2400" b="1" dirty="0"/>
              <a:t>Research approaches: </a:t>
            </a:r>
            <a:r>
              <a:rPr lang="en-US" sz="2400" dirty="0"/>
              <a:t>qualitative, quantitative, mixed-method, participant </a:t>
            </a:r>
            <a:r>
              <a:rPr lang="en-US" sz="2400" dirty="0" err="1"/>
              <a:t>etc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2800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9987B-586F-8144-9038-14FFA8557946}"/>
              </a:ext>
            </a:extLst>
          </p:cNvPr>
          <p:cNvSpPr txBox="1"/>
          <p:nvPr/>
        </p:nvSpPr>
        <p:spPr>
          <a:xfrm>
            <a:off x="669072" y="766732"/>
            <a:ext cx="10671718" cy="56323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RESEARCH APPROACH</a:t>
            </a:r>
          </a:p>
          <a:p>
            <a:r>
              <a:rPr lang="en-US" sz="2000" b="1" dirty="0"/>
              <a:t>Design a research approach </a:t>
            </a:r>
            <a:r>
              <a:rPr lang="en-US" sz="2000" dirty="0"/>
              <a:t>before you start the research</a:t>
            </a:r>
          </a:p>
          <a:p>
            <a:r>
              <a:rPr lang="en-US" sz="2000" dirty="0"/>
              <a:t>Build a </a:t>
            </a:r>
            <a:r>
              <a:rPr lang="en-US" sz="2000" b="1" dirty="0"/>
              <a:t>matrix of your research questions </a:t>
            </a:r>
            <a:r>
              <a:rPr lang="en-US" sz="2000" dirty="0"/>
              <a:t>and the sources of data/ methodology to answer these questions</a:t>
            </a:r>
          </a:p>
          <a:p>
            <a:r>
              <a:rPr lang="en-US" sz="2000" b="1" dirty="0"/>
              <a:t>Ethics/ Informed consent: </a:t>
            </a:r>
            <a:r>
              <a:rPr lang="en-US" sz="2000" dirty="0"/>
              <a:t>School/ MAT ethics approval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Participant information sheet, consent form (don’t assume consent</a:t>
            </a:r>
          </a:p>
          <a:p>
            <a:r>
              <a:rPr lang="en-US" sz="2000" b="1" dirty="0"/>
              <a:t>Design in triangulation </a:t>
            </a:r>
            <a:r>
              <a:rPr lang="en-US" sz="2000" dirty="0"/>
              <a:t>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Method: </a:t>
            </a:r>
            <a:r>
              <a:rPr lang="en-US" sz="2000" dirty="0"/>
              <a:t>observation, survey, focus group, intervention </a:t>
            </a:r>
            <a:r>
              <a:rPr lang="en-US" sz="2000" dirty="0" err="1"/>
              <a:t>etc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People: </a:t>
            </a:r>
            <a:r>
              <a:rPr lang="en-US" sz="2000" dirty="0"/>
              <a:t>teachers, learners, parents, leaders </a:t>
            </a:r>
            <a:r>
              <a:rPr lang="en-US" sz="2000" dirty="0" err="1"/>
              <a:t>etc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Place: </a:t>
            </a:r>
            <a:r>
              <a:rPr lang="en-US" sz="2000" dirty="0"/>
              <a:t>classes, schools </a:t>
            </a:r>
            <a:r>
              <a:rPr lang="en-US" sz="2000" dirty="0" err="1"/>
              <a:t>etc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Time: </a:t>
            </a:r>
            <a:r>
              <a:rPr lang="en-US" sz="2000" dirty="0"/>
              <a:t>beginning, middle, end</a:t>
            </a:r>
          </a:p>
          <a:p>
            <a:r>
              <a:rPr lang="en-US" sz="2000" b="1" dirty="0"/>
              <a:t>Data storage and recording: </a:t>
            </a:r>
            <a:r>
              <a:rPr lang="en-US" sz="2000" dirty="0"/>
              <a:t>consider confidentiality, data protection and GDPR</a:t>
            </a:r>
          </a:p>
          <a:p>
            <a:r>
              <a:rPr lang="en-US" sz="2000" b="1" dirty="0"/>
              <a:t>Data analysis: </a:t>
            </a:r>
            <a:r>
              <a:rPr lang="en-US" sz="2000" dirty="0"/>
              <a:t>how will you </a:t>
            </a:r>
            <a:r>
              <a:rPr lang="en-US" sz="2000" dirty="0" err="1"/>
              <a:t>analyse</a:t>
            </a:r>
            <a:r>
              <a:rPr lang="en-US" sz="2000" dirty="0"/>
              <a:t> the words (thematic analysis) or numbers (statistical analysis of significance </a:t>
            </a:r>
            <a:r>
              <a:rPr lang="en-US" sz="2000" dirty="0" err="1"/>
              <a:t>etc</a:t>
            </a:r>
            <a:r>
              <a:rPr lang="en-US" sz="2000" dirty="0"/>
              <a:t>)</a:t>
            </a:r>
          </a:p>
          <a:p>
            <a:endParaRPr lang="en-US" sz="2000" dirty="0"/>
          </a:p>
          <a:p>
            <a:r>
              <a:rPr lang="en-US" sz="2000" b="1" dirty="0"/>
              <a:t>Quality criteria: </a:t>
            </a:r>
            <a:r>
              <a:rPr lang="en-US" sz="2000" dirty="0"/>
              <a:t>Validity/ reliability/ </a:t>
            </a:r>
            <a:r>
              <a:rPr lang="en-US" sz="2000" dirty="0" err="1"/>
              <a:t>relateability</a:t>
            </a:r>
            <a:r>
              <a:rPr lang="en-US" sz="2000" dirty="0"/>
              <a:t>: how will you ensure the highest quality of research through for instance, </a:t>
            </a:r>
            <a:r>
              <a:rPr lang="en-US" sz="2000" b="1" dirty="0"/>
              <a:t>multiple cycles of your methodology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06114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27136A-8F6C-5749-B170-0537F8417E1D}"/>
              </a:ext>
            </a:extLst>
          </p:cNvPr>
          <p:cNvSpPr txBox="1"/>
          <p:nvPr/>
        </p:nvSpPr>
        <p:spPr>
          <a:xfrm>
            <a:off x="323385" y="481141"/>
            <a:ext cx="11251580" cy="589571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REPORTING AND DISSEMINATING FINDINGS</a:t>
            </a:r>
          </a:p>
          <a:p>
            <a:endParaRPr lang="en-US" sz="1714" dirty="0"/>
          </a:p>
          <a:p>
            <a:r>
              <a:rPr lang="en-US" sz="1714" b="1" dirty="0"/>
              <a:t>Results/ findings: </a:t>
            </a:r>
            <a:r>
              <a:rPr lang="en-US" sz="1714" dirty="0"/>
              <a:t>what is the information which will answer your research questions (generally, processed data not raw data)</a:t>
            </a:r>
          </a:p>
          <a:p>
            <a:r>
              <a:rPr lang="en-US" sz="1714" dirty="0"/>
              <a:t>How can you effectively illustrate/ depict this data visually (e.g. selective quotations, infographics, tables, images, graphs </a:t>
            </a:r>
            <a:r>
              <a:rPr lang="en-US" sz="1714" dirty="0" err="1"/>
              <a:t>etc</a:t>
            </a:r>
            <a:r>
              <a:rPr lang="en-US" sz="1714" dirty="0"/>
              <a:t>) </a:t>
            </a:r>
          </a:p>
          <a:p>
            <a:endParaRPr lang="en-US" sz="1714" dirty="0"/>
          </a:p>
          <a:p>
            <a:r>
              <a:rPr lang="en-US" sz="1714" b="1" dirty="0"/>
              <a:t>Discussion (coming back to the literature)</a:t>
            </a:r>
            <a:r>
              <a:rPr lang="en-US" sz="1714" dirty="0"/>
              <a:t>: what have you discovered from your research that you can relate back to your reading of the literature?</a:t>
            </a:r>
          </a:p>
          <a:p>
            <a:endParaRPr lang="en-US" sz="1714" dirty="0"/>
          </a:p>
          <a:p>
            <a:r>
              <a:rPr lang="en-US" sz="1714" b="1" dirty="0"/>
              <a:t>Claims: </a:t>
            </a:r>
            <a:r>
              <a:rPr lang="en-US" sz="1714" dirty="0"/>
              <a:t>you make which are closely aligned to  your research findings</a:t>
            </a:r>
          </a:p>
          <a:p>
            <a:endParaRPr lang="en-US" sz="1714" dirty="0"/>
          </a:p>
          <a:p>
            <a:r>
              <a:rPr lang="en-US" sz="1714" b="1" dirty="0"/>
              <a:t>Conclusions: </a:t>
            </a:r>
            <a:r>
              <a:rPr lang="en-US" sz="1714" dirty="0"/>
              <a:t>arguments you make for professional or theoretical developments which go beyond the identified evidence (a new model, a reinterpretation, suggestions for pedagogical approaches)</a:t>
            </a:r>
          </a:p>
          <a:p>
            <a:endParaRPr lang="en-US" sz="1714" dirty="0"/>
          </a:p>
          <a:p>
            <a:r>
              <a:rPr lang="en-US" sz="1714" b="1" dirty="0"/>
              <a:t>Implications/ Recommendations: </a:t>
            </a:r>
            <a:r>
              <a:rPr lang="en-US" sz="1714" dirty="0"/>
              <a:t>what will this mean for learners, teachers and the learning community</a:t>
            </a:r>
          </a:p>
          <a:p>
            <a:endParaRPr lang="en-US" sz="1714" dirty="0"/>
          </a:p>
          <a:p>
            <a:r>
              <a:rPr lang="en-US" sz="1714" b="1" dirty="0"/>
              <a:t>Dissemination: </a:t>
            </a:r>
            <a:r>
              <a:rPr lang="en-US" sz="1714" dirty="0"/>
              <a:t>your staff, the research participants, the wider professional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14" dirty="0"/>
              <a:t>Report: 3,000-5,000 words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14" dirty="0"/>
              <a:t>Executive summary: two-sides of A4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14" dirty="0"/>
              <a:t>A blog post: your web-site which CTE could link 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14" dirty="0"/>
              <a:t>A presentation: Warwick Schools Research Network, Warwick Research in Action Conference, MAT Conference, Teacher Education Action Network (TEAN), UCET , British Educational Research Association (special interest groups), Subject Associations (ASE, NATE)</a:t>
            </a:r>
          </a:p>
        </p:txBody>
      </p:sp>
    </p:spTree>
    <p:extLst>
      <p:ext uri="{BB962C8B-B14F-4D97-AF65-F5344CB8AC3E}">
        <p14:creationId xmlns:p14="http://schemas.microsoft.com/office/powerpoint/2010/main" val="176483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B08F4-E099-564E-8457-7344F72F3E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Quality criteria in Close-to-practice research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A581B-6B4B-8F43-88CD-9DA4335F7A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Prof Des Hewitt and Dr John </a:t>
            </a:r>
            <a:r>
              <a:rPr lang="en-GB" dirty="0" err="1"/>
              <a:t>Thornby</a:t>
            </a:r>
            <a:endParaRPr lang="en-GB" dirty="0"/>
          </a:p>
          <a:p>
            <a:r>
              <a:rPr lang="en-GB" dirty="0"/>
              <a:t>Centre for Teacher Education</a:t>
            </a:r>
          </a:p>
          <a:p>
            <a:r>
              <a:rPr lang="en-GB" dirty="0"/>
              <a:t>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1490634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1143</Words>
  <Application>Microsoft Macintosh PowerPoint</Application>
  <PresentationFormat>Widescreen</PresentationFormat>
  <Paragraphs>169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Warwick Schools Research Network</vt:lpstr>
      <vt:lpstr>Overview</vt:lpstr>
      <vt:lpstr>The Research Process</vt:lpstr>
      <vt:lpstr>Your research project   Name: _______________________</vt:lpstr>
      <vt:lpstr>Your research project   Name: _______________________</vt:lpstr>
      <vt:lpstr>PowerPoint Presentation</vt:lpstr>
      <vt:lpstr>PowerPoint Presentation</vt:lpstr>
      <vt:lpstr>PowerPoint Presentation</vt:lpstr>
      <vt:lpstr>Quality criteria in Close-to-practice research</vt:lpstr>
      <vt:lpstr>Quality criteria in Close-to-practice research</vt:lpstr>
      <vt:lpstr>PowerPoint Presentation</vt:lpstr>
      <vt:lpstr>PowerPoint Presentation</vt:lpstr>
      <vt:lpstr>BERA CtP Recommendations</vt:lpstr>
      <vt:lpstr>PowerPoint Presentation</vt:lpstr>
      <vt:lpstr>Sharing Research Projects</vt:lpstr>
      <vt:lpstr>Current Projects</vt:lpstr>
      <vt:lpstr>Next steps</vt:lpstr>
      <vt:lpstr>The Research Year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Warwick School Research Network</dc:title>
  <dc:creator>Hewitt, Des</dc:creator>
  <cp:lastModifiedBy>Hewitt, Des</cp:lastModifiedBy>
  <cp:revision>1</cp:revision>
  <dcterms:created xsi:type="dcterms:W3CDTF">2019-03-15T11:03:54Z</dcterms:created>
  <dcterms:modified xsi:type="dcterms:W3CDTF">2019-03-15T11:15:16Z</dcterms:modified>
</cp:coreProperties>
</file>