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9"/>
  </p:notesMasterIdLst>
  <p:handoutMasterIdLst>
    <p:handoutMasterId r:id="rId10"/>
  </p:handoutMasterIdLst>
  <p:sldIdLst>
    <p:sldId id="274" r:id="rId4"/>
    <p:sldId id="316" r:id="rId5"/>
    <p:sldId id="312" r:id="rId6"/>
    <p:sldId id="313" r:id="rId7"/>
    <p:sldId id="315" r:id="rId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9694"/>
    <a:srgbClr val="F9F0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77689" autoAdjust="0"/>
  </p:normalViewPr>
  <p:slideViewPr>
    <p:cSldViewPr showGuides="1">
      <p:cViewPr varScale="1">
        <p:scale>
          <a:sx n="89" d="100"/>
          <a:sy n="89" d="100"/>
        </p:scale>
        <p:origin x="21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Resources: Coloured</a:t>
            </a:r>
            <a:r>
              <a:rPr lang="en-GB" baseline="0" dirty="0" smtClean="0"/>
              <a:t> pens – black and green</a:t>
            </a:r>
          </a:p>
          <a:p>
            <a:endParaRPr lang="en-GB" baseline="0" dirty="0" smtClean="0"/>
          </a:p>
          <a:p>
            <a:r>
              <a:rPr lang="en-GB" b="1" baseline="0" dirty="0" smtClean="0"/>
              <a:t>Introduction</a:t>
            </a:r>
            <a:r>
              <a:rPr lang="en-GB" baseline="0" dirty="0" smtClean="0"/>
              <a:t> of session leaders –what are we </a:t>
            </a:r>
            <a:r>
              <a:rPr lang="en-GB" baseline="0" dirty="0" smtClean="0"/>
              <a:t>doing/what </a:t>
            </a:r>
            <a:r>
              <a:rPr lang="en-GB" baseline="0" dirty="0" smtClean="0"/>
              <a:t>is our position and why are we running this session. Our position and commitment.</a:t>
            </a:r>
          </a:p>
          <a:p>
            <a:endParaRPr lang="en-GB" baseline="0" dirty="0" smtClean="0"/>
          </a:p>
          <a:p>
            <a:r>
              <a:rPr lang="en-GB" baseline="0" dirty="0" smtClean="0"/>
              <a:t>DR and GN write short statement and each introduce the other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4961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National Commitment to this – how far have you engaged with</a:t>
            </a:r>
            <a:r>
              <a:rPr lang="en-GB" baseline="0" dirty="0" smtClean="0"/>
              <a:t> this?</a:t>
            </a:r>
          </a:p>
          <a:p>
            <a:r>
              <a:rPr lang="en-GB" baseline="0" dirty="0" smtClean="0"/>
              <a:t>Table Activity:</a:t>
            </a:r>
          </a:p>
          <a:p>
            <a:r>
              <a:rPr lang="en-GB" baseline="0" dirty="0" smtClean="0"/>
              <a:t>Leaflet with 3 areas on, stuck onto flipchart sheet</a:t>
            </a:r>
          </a:p>
          <a:p>
            <a:r>
              <a:rPr lang="en-GB" baseline="0" dirty="0" smtClean="0"/>
              <a:t>Colleagues at tables annotate with actions taken or planned in down schools – discuss/share?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0637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12/06/2019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725144"/>
            <a:ext cx="7056784" cy="1296144"/>
          </a:xfrm>
        </p:spPr>
        <p:txBody>
          <a:bodyPr/>
          <a:lstStyle/>
          <a:p>
            <a:r>
              <a:rPr lang="en-GB" dirty="0" smtClean="0"/>
              <a:t>How to address the workload challenge and thrive</a:t>
            </a:r>
            <a:br>
              <a:rPr lang="en-GB" dirty="0" smtClean="0"/>
            </a:br>
            <a:r>
              <a:rPr lang="en-GB" sz="2800" dirty="0" smtClean="0"/>
              <a:t>Deborah Roberts and Georgina Newton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3284984"/>
            <a:ext cx="8748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 smtClean="0">
                <a:solidFill>
                  <a:schemeClr val="bg1"/>
                </a:solidFill>
                <a:latin typeface="+mj-lt"/>
              </a:rPr>
              <a:t>Wellbeing</a:t>
            </a:r>
            <a:r>
              <a:rPr lang="en-GB" sz="6000" b="1" dirty="0" smtClean="0">
                <a:solidFill>
                  <a:schemeClr val="bg1"/>
                </a:solidFill>
              </a:rPr>
              <a:t> </a:t>
            </a:r>
            <a:r>
              <a:rPr lang="en-GB" sz="6000" b="1" dirty="0">
                <a:solidFill>
                  <a:schemeClr val="bg1"/>
                </a:solidFill>
                <a:latin typeface="+mj-lt"/>
              </a:rPr>
              <a:t>and</a:t>
            </a:r>
            <a:r>
              <a:rPr lang="en-GB" sz="6000" b="1" dirty="0">
                <a:solidFill>
                  <a:schemeClr val="bg1"/>
                </a:solidFill>
                <a:latin typeface="+mj-lt"/>
              </a:rPr>
              <a:t> Workload </a:t>
            </a:r>
          </a:p>
        </p:txBody>
      </p:sp>
    </p:spTree>
    <p:extLst>
      <p:ext uri="{BB962C8B-B14F-4D97-AF65-F5344CB8AC3E}">
        <p14:creationId xmlns:p14="http://schemas.microsoft.com/office/powerpoint/2010/main" val="107940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5182344" cy="1066800"/>
          </a:xfrm>
        </p:spPr>
        <p:txBody>
          <a:bodyPr/>
          <a:lstStyle/>
          <a:p>
            <a:r>
              <a:rPr lang="en-GB" dirty="0"/>
              <a:t>Objectives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5110336" cy="4114800"/>
          </a:xfrm>
          <a:ln>
            <a:solidFill>
              <a:srgbClr val="000000"/>
            </a:solidFill>
          </a:ln>
        </p:spPr>
        <p:txBody>
          <a:bodyPr/>
          <a:lstStyle/>
          <a:p>
            <a:r>
              <a:rPr lang="en-GB" dirty="0"/>
              <a:t>U</a:t>
            </a:r>
            <a:r>
              <a:rPr lang="en-GB" dirty="0" smtClean="0"/>
              <a:t>nderstand the policy position on workload</a:t>
            </a:r>
          </a:p>
          <a:p>
            <a:r>
              <a:rPr lang="en-GB" dirty="0"/>
              <a:t>E</a:t>
            </a:r>
            <a:r>
              <a:rPr lang="en-GB" dirty="0" smtClean="0"/>
              <a:t>valuate workload challenges within the Warwick and Schools Partnership </a:t>
            </a:r>
          </a:p>
          <a:p>
            <a:r>
              <a:rPr lang="en-GB" dirty="0"/>
              <a:t>P</a:t>
            </a:r>
            <a:r>
              <a:rPr lang="en-GB" dirty="0" smtClean="0"/>
              <a:t>lan to address workload challenges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227068" y="2240868"/>
            <a:ext cx="2592288" cy="1908212"/>
          </a:xfrm>
          <a:prstGeom prst="rect">
            <a:avLst/>
          </a:prstGeom>
          <a:noFill/>
          <a:ln>
            <a:solidFill>
              <a:srgbClr val="7030A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Mentors</a:t>
            </a:r>
          </a:p>
          <a:p>
            <a:r>
              <a:rPr lang="en-GB" dirty="0" smtClean="0"/>
              <a:t>Trainees</a:t>
            </a:r>
          </a:p>
          <a:p>
            <a:r>
              <a:rPr lang="en-GB" dirty="0" smtClean="0"/>
              <a:t>Teachers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084168" y="1196752"/>
            <a:ext cx="2878088" cy="7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4000" kern="0" dirty="0" smtClean="0"/>
              <a:t>Perspectives</a:t>
            </a:r>
            <a:endParaRPr lang="en-GB" sz="4000" kern="0" dirty="0"/>
          </a:p>
        </p:txBody>
      </p:sp>
    </p:spTree>
    <p:extLst>
      <p:ext uri="{BB962C8B-B14F-4D97-AF65-F5344CB8AC3E}">
        <p14:creationId xmlns:p14="http://schemas.microsoft.com/office/powerpoint/2010/main" val="334933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/>
          <a:lstStyle/>
          <a:p>
            <a:r>
              <a:rPr lang="en-GB" dirty="0" smtClean="0"/>
              <a:t>National Policy Position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970" y="4840560"/>
            <a:ext cx="8387502" cy="1828800"/>
          </a:xfrm>
          <a:ln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Activity: </a:t>
            </a:r>
            <a:r>
              <a:rPr lang="en-GB" dirty="0" smtClean="0"/>
              <a:t>annotate – marking- </a:t>
            </a:r>
            <a:r>
              <a:rPr lang="en-GB" smtClean="0"/>
              <a:t>planning- data</a:t>
            </a:r>
            <a:endParaRPr lang="en-GB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What have you done?</a:t>
            </a:r>
          </a:p>
          <a:p>
            <a:r>
              <a:rPr lang="en-GB" dirty="0" smtClean="0"/>
              <a:t>What are you planning to do in future?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4270" t="15601" r="19826" b="4293"/>
          <a:stretch/>
        </p:blipFill>
        <p:spPr>
          <a:xfrm>
            <a:off x="3347864" y="980728"/>
            <a:ext cx="2592288" cy="3672408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4496" t="15121" r="19880" b="3810"/>
          <a:stretch/>
        </p:blipFill>
        <p:spPr>
          <a:xfrm>
            <a:off x="6300192" y="974889"/>
            <a:ext cx="2520280" cy="3678247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64393" t="16516" r="20167" b="4573"/>
          <a:stretch/>
        </p:blipFill>
        <p:spPr>
          <a:xfrm>
            <a:off x="432970" y="980728"/>
            <a:ext cx="2554854" cy="3672408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344721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orkload </a:t>
            </a:r>
            <a:r>
              <a:rPr lang="en-GB" dirty="0"/>
              <a:t>challenges within the Warwick and Schools Partnership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2640" y="1739242"/>
            <a:ext cx="8003232" cy="864096"/>
          </a:xfrm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 smtClean="0"/>
              <a:t>How is the Partnership working?</a:t>
            </a:r>
          </a:p>
          <a:p>
            <a:pPr algn="ctr"/>
            <a:r>
              <a:rPr lang="en-GB" dirty="0" smtClean="0"/>
              <a:t>Review the workload implications of the Mentoring role.</a:t>
            </a:r>
          </a:p>
        </p:txBody>
      </p:sp>
      <p:sp>
        <p:nvSpPr>
          <p:cNvPr id="10" name="Folded Corner 9"/>
          <p:cNvSpPr/>
          <p:nvPr/>
        </p:nvSpPr>
        <p:spPr bwMode="auto">
          <a:xfrm rot="21130670">
            <a:off x="1120909" y="3223539"/>
            <a:ext cx="2664296" cy="2376264"/>
          </a:xfrm>
          <a:prstGeom prst="foldedCorne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100" dirty="0">
              <a:latin typeface="+mj-lt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What is working well?</a:t>
            </a:r>
          </a:p>
        </p:txBody>
      </p:sp>
      <p:sp>
        <p:nvSpPr>
          <p:cNvPr id="11" name="Folded Corner 10"/>
          <p:cNvSpPr/>
          <p:nvPr/>
        </p:nvSpPr>
        <p:spPr bwMode="auto">
          <a:xfrm rot="872779">
            <a:off x="4971729" y="3221442"/>
            <a:ext cx="2664296" cy="2376264"/>
          </a:xfrm>
          <a:prstGeom prst="foldedCorner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Even better if?</a:t>
            </a:r>
          </a:p>
        </p:txBody>
      </p:sp>
    </p:spTree>
    <p:extLst>
      <p:ext uri="{BB962C8B-B14F-4D97-AF65-F5344CB8AC3E}">
        <p14:creationId xmlns:p14="http://schemas.microsoft.com/office/powerpoint/2010/main" val="3315310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640960" cy="1066800"/>
          </a:xfrm>
        </p:spPr>
        <p:txBody>
          <a:bodyPr/>
          <a:lstStyle/>
          <a:p>
            <a:r>
              <a:rPr lang="en-GB" dirty="0" smtClean="0"/>
              <a:t>Action Plan </a:t>
            </a:r>
            <a:r>
              <a:rPr lang="en-GB" dirty="0"/>
              <a:t>to address workload </a:t>
            </a:r>
            <a:r>
              <a:rPr lang="en-GB" dirty="0" smtClean="0"/>
              <a:t>challenges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31640"/>
            <a:ext cx="5182344" cy="3929608"/>
          </a:xfrm>
          <a:ln>
            <a:solidFill>
              <a:srgbClr val="7030A0"/>
            </a:solidFill>
          </a:ln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GB" dirty="0" smtClean="0"/>
              <a:t>As a result of this session:</a:t>
            </a:r>
          </a:p>
          <a:p>
            <a:r>
              <a:rPr lang="en-GB" dirty="0" smtClean="0"/>
              <a:t>One thing </a:t>
            </a:r>
            <a:r>
              <a:rPr lang="en-GB" u="sng" dirty="0" smtClean="0"/>
              <a:t>you</a:t>
            </a:r>
            <a:r>
              <a:rPr lang="en-GB" dirty="0" smtClean="0"/>
              <a:t> will do differently; </a:t>
            </a:r>
          </a:p>
          <a:p>
            <a:r>
              <a:rPr lang="en-GB" dirty="0"/>
              <a:t>One thing </a:t>
            </a:r>
            <a:r>
              <a:rPr lang="en-GB" dirty="0" smtClean="0"/>
              <a:t>you will take </a:t>
            </a:r>
            <a:r>
              <a:rPr lang="en-GB" dirty="0"/>
              <a:t>back to </a:t>
            </a:r>
            <a:r>
              <a:rPr lang="en-GB" u="sng" dirty="0"/>
              <a:t>your </a:t>
            </a:r>
            <a:r>
              <a:rPr lang="en-GB" u="sng" dirty="0" smtClean="0"/>
              <a:t>school</a:t>
            </a:r>
            <a:r>
              <a:rPr lang="en-GB" dirty="0" smtClean="0"/>
              <a:t>;</a:t>
            </a:r>
          </a:p>
          <a:p>
            <a:r>
              <a:rPr lang="en-GB" dirty="0"/>
              <a:t>One thing </a:t>
            </a:r>
            <a:r>
              <a:rPr lang="en-GB" u="sng" dirty="0" smtClean="0"/>
              <a:t>the University </a:t>
            </a:r>
            <a:r>
              <a:rPr lang="en-GB" dirty="0" smtClean="0"/>
              <a:t>could do</a:t>
            </a:r>
            <a:r>
              <a:rPr lang="en-GB" dirty="0"/>
              <a:t>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56176" y="2384884"/>
            <a:ext cx="2592288" cy="1908212"/>
          </a:xfrm>
          <a:prstGeom prst="rect">
            <a:avLst/>
          </a:prstGeom>
          <a:noFill/>
          <a:ln>
            <a:solidFill>
              <a:srgbClr val="7030A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Mentors</a:t>
            </a:r>
          </a:p>
          <a:p>
            <a:r>
              <a:rPr lang="en-GB" dirty="0" smtClean="0"/>
              <a:t>Trainees</a:t>
            </a:r>
          </a:p>
          <a:p>
            <a:r>
              <a:rPr lang="en-GB" dirty="0" smtClean="0"/>
              <a:t>Teachers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1712421"/>
            <a:ext cx="2592288" cy="49244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</a:lstStyle>
          <a:p>
            <a:r>
              <a:rPr lang="en-GB" sz="2600" dirty="0">
                <a:latin typeface="+mn-lt"/>
                <a:cs typeface="+mn-cs"/>
              </a:rPr>
              <a:t>Who</a:t>
            </a:r>
            <a:r>
              <a:rPr lang="en-GB" sz="2600" dirty="0"/>
              <a:t> </a:t>
            </a:r>
            <a:r>
              <a:rPr lang="en-GB" sz="2600" dirty="0">
                <a:latin typeface="+mn-lt"/>
                <a:cs typeface="+mn-cs"/>
              </a:rPr>
              <a:t>will benefit?</a:t>
            </a:r>
          </a:p>
        </p:txBody>
      </p:sp>
    </p:spTree>
    <p:extLst>
      <p:ext uri="{BB962C8B-B14F-4D97-AF65-F5344CB8AC3E}">
        <p14:creationId xmlns:p14="http://schemas.microsoft.com/office/powerpoint/2010/main" val="102998121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3630</TotalTime>
  <Words>223</Words>
  <Application>Microsoft Office PowerPoint</Application>
  <PresentationFormat>On-screen Show (4:3)</PresentationFormat>
  <Paragraphs>41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Template_Warwick</vt:lpstr>
      <vt:lpstr>1_Custom Design</vt:lpstr>
      <vt:lpstr>Custom Design</vt:lpstr>
      <vt:lpstr>How to address the workload challenge and thrive Deborah Roberts and Georgina Newton</vt:lpstr>
      <vt:lpstr>Objectives</vt:lpstr>
      <vt:lpstr>National Policy Position</vt:lpstr>
      <vt:lpstr>Workload challenges within the Warwick and Schools Partnership </vt:lpstr>
      <vt:lpstr>Action Plan to address workload challenges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Newton, Georgina</cp:lastModifiedBy>
  <cp:revision>64</cp:revision>
  <cp:lastPrinted>2017-08-30T15:16:02Z</cp:lastPrinted>
  <dcterms:created xsi:type="dcterms:W3CDTF">2015-05-13T11:12:00Z</dcterms:created>
  <dcterms:modified xsi:type="dcterms:W3CDTF">2019-06-12T11:04:00Z</dcterms:modified>
</cp:coreProperties>
</file>