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6" r:id="rId1"/>
  </p:sldMasterIdLst>
  <p:notesMasterIdLst>
    <p:notesMasterId r:id="rId12"/>
  </p:notesMasterIdLst>
  <p:sldIdLst>
    <p:sldId id="1823" r:id="rId2"/>
    <p:sldId id="277" r:id="rId3"/>
    <p:sldId id="1824" r:id="rId4"/>
    <p:sldId id="1825" r:id="rId5"/>
    <p:sldId id="1826" r:id="rId6"/>
    <p:sldId id="1827" r:id="rId7"/>
    <p:sldId id="1829" r:id="rId8"/>
    <p:sldId id="1830" r:id="rId9"/>
    <p:sldId id="1835" r:id="rId10"/>
    <p:sldId id="1832" r:id="rId11"/>
  </p:sldIdLst>
  <p:sldSz cx="12192000" cy="6858000"/>
  <p:notesSz cx="6858000" cy="9144000"/>
  <p:custDataLst>
    <p:tags r:id="rId13"/>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785"/>
    <p:restoredTop sz="96327"/>
  </p:normalViewPr>
  <p:slideViewPr>
    <p:cSldViewPr snapToGrid="0">
      <p:cViewPr varScale="1">
        <p:scale>
          <a:sx n="114" d="100"/>
          <a:sy n="114" d="100"/>
        </p:scale>
        <p:origin x="31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gs" Target="tags/tag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_rels/data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image" Target="../media/image13.png"/><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880673A-D95F-4743-A905-6EA235E30757}" type="doc">
      <dgm:prSet loTypeId="urn:microsoft.com/office/officeart/2005/8/layout/default" loCatId="list" qsTypeId="urn:microsoft.com/office/officeart/2005/8/quickstyle/simple5" qsCatId="simple" csTypeId="urn:microsoft.com/office/officeart/2005/8/colors/accent1_2" csCatId="accent1" phldr="1"/>
      <dgm:spPr/>
      <dgm:t>
        <a:bodyPr/>
        <a:lstStyle/>
        <a:p>
          <a:endParaRPr lang="en-US"/>
        </a:p>
      </dgm:t>
    </dgm:pt>
    <dgm:pt modelId="{39947B53-9C6C-4619-9A8A-B3B16D0EC144}">
      <dgm:prSet custT="1"/>
      <dgm:spPr>
        <a:solidFill>
          <a:schemeClr val="accent5">
            <a:lumMod val="75000"/>
          </a:schemeClr>
        </a:solidFill>
      </dgm:spPr>
      <dgm:t>
        <a:bodyPr/>
        <a:lstStyle/>
        <a:p>
          <a:r>
            <a:rPr lang="en-GB" sz="2400" dirty="0"/>
            <a:t>A vast number and wide variety of definitions of both mentoring and coaching have been provided, however there is no universally agreed definition of mentoring or coaching</a:t>
          </a:r>
          <a:r>
            <a:rPr lang="en-GB" sz="2200" dirty="0"/>
            <a:t>. </a:t>
          </a:r>
          <a:endParaRPr lang="en-US" sz="2200" dirty="0"/>
        </a:p>
      </dgm:t>
    </dgm:pt>
    <dgm:pt modelId="{C1E64C62-5448-470B-8C30-6C1F7DDCD5CD}" type="parTrans" cxnId="{3FF74373-3F42-4998-868E-D57A59C581A4}">
      <dgm:prSet/>
      <dgm:spPr/>
      <dgm:t>
        <a:bodyPr/>
        <a:lstStyle/>
        <a:p>
          <a:endParaRPr lang="en-US"/>
        </a:p>
      </dgm:t>
    </dgm:pt>
    <dgm:pt modelId="{964F950B-6302-4859-BAFF-7FB355AFD943}" type="sibTrans" cxnId="{3FF74373-3F42-4998-868E-D57A59C581A4}">
      <dgm:prSet/>
      <dgm:spPr/>
      <dgm:t>
        <a:bodyPr/>
        <a:lstStyle/>
        <a:p>
          <a:endParaRPr lang="en-US"/>
        </a:p>
      </dgm:t>
    </dgm:pt>
    <dgm:pt modelId="{33B443A0-8649-4B2E-98E6-68D815CE19DB}">
      <dgm:prSet custT="1"/>
      <dgm:spPr>
        <a:solidFill>
          <a:schemeClr val="accent5">
            <a:lumMod val="75000"/>
          </a:schemeClr>
        </a:solidFill>
      </dgm:spPr>
      <dgm:t>
        <a:bodyPr/>
        <a:lstStyle/>
        <a:p>
          <a:r>
            <a:rPr lang="en-GB" sz="2400" dirty="0"/>
            <a:t>Both mentoring and coaching are contested concepts (</a:t>
          </a:r>
          <a:r>
            <a:rPr lang="en-GB" sz="2400" dirty="0" err="1"/>
            <a:t>Kemmis</a:t>
          </a:r>
          <a:r>
            <a:rPr lang="en-GB" sz="2400" dirty="0"/>
            <a:t> et al, 2014), and are used, understood and conceptualised in different ways in different (and sometimes even similar) settings. </a:t>
          </a:r>
          <a:endParaRPr lang="en-US" sz="2400" dirty="0"/>
        </a:p>
      </dgm:t>
    </dgm:pt>
    <dgm:pt modelId="{B83F1560-EF28-4D83-81A8-7A9D66913BCE}" type="parTrans" cxnId="{2CF97CCD-AFE7-4591-B30A-B94E1C487FBB}">
      <dgm:prSet/>
      <dgm:spPr/>
      <dgm:t>
        <a:bodyPr/>
        <a:lstStyle/>
        <a:p>
          <a:endParaRPr lang="en-US"/>
        </a:p>
      </dgm:t>
    </dgm:pt>
    <dgm:pt modelId="{A627EFB5-6FD1-4BB5-A7C0-15613140E5B2}" type="sibTrans" cxnId="{2CF97CCD-AFE7-4591-B30A-B94E1C487FBB}">
      <dgm:prSet/>
      <dgm:spPr/>
      <dgm:t>
        <a:bodyPr/>
        <a:lstStyle/>
        <a:p>
          <a:endParaRPr lang="en-US"/>
        </a:p>
      </dgm:t>
    </dgm:pt>
    <dgm:pt modelId="{7FC0D9AD-F61A-5542-947B-9EBF9ED5F58D}" type="pres">
      <dgm:prSet presAssocID="{1880673A-D95F-4743-A905-6EA235E30757}" presName="diagram" presStyleCnt="0">
        <dgm:presLayoutVars>
          <dgm:dir/>
          <dgm:resizeHandles val="exact"/>
        </dgm:presLayoutVars>
      </dgm:prSet>
      <dgm:spPr/>
    </dgm:pt>
    <dgm:pt modelId="{87D0A8A7-3722-4348-B52F-59320234BC4F}" type="pres">
      <dgm:prSet presAssocID="{39947B53-9C6C-4619-9A8A-B3B16D0EC144}" presName="node" presStyleLbl="node1" presStyleIdx="0" presStyleCnt="2" custScaleY="137475">
        <dgm:presLayoutVars>
          <dgm:bulletEnabled val="1"/>
        </dgm:presLayoutVars>
      </dgm:prSet>
      <dgm:spPr/>
    </dgm:pt>
    <dgm:pt modelId="{AE02608B-A570-E341-BE88-86F8E0459C13}" type="pres">
      <dgm:prSet presAssocID="{964F950B-6302-4859-BAFF-7FB355AFD943}" presName="sibTrans" presStyleCnt="0"/>
      <dgm:spPr/>
    </dgm:pt>
    <dgm:pt modelId="{5C323846-6E97-C843-86E8-01AD25F655D3}" type="pres">
      <dgm:prSet presAssocID="{33B443A0-8649-4B2E-98E6-68D815CE19DB}" presName="node" presStyleLbl="node1" presStyleIdx="1" presStyleCnt="2" custScaleY="140857">
        <dgm:presLayoutVars>
          <dgm:bulletEnabled val="1"/>
        </dgm:presLayoutVars>
      </dgm:prSet>
      <dgm:spPr/>
    </dgm:pt>
  </dgm:ptLst>
  <dgm:cxnLst>
    <dgm:cxn modelId="{02F54921-CF02-D24F-883B-458DC780ECFA}" type="presOf" srcId="{1880673A-D95F-4743-A905-6EA235E30757}" destId="{7FC0D9AD-F61A-5542-947B-9EBF9ED5F58D}" srcOrd="0" destOrd="0" presId="urn:microsoft.com/office/officeart/2005/8/layout/default"/>
    <dgm:cxn modelId="{288B6333-9E92-1D4F-9720-25BD0734698B}" type="presOf" srcId="{33B443A0-8649-4B2E-98E6-68D815CE19DB}" destId="{5C323846-6E97-C843-86E8-01AD25F655D3}" srcOrd="0" destOrd="0" presId="urn:microsoft.com/office/officeart/2005/8/layout/default"/>
    <dgm:cxn modelId="{980E0B68-4146-854D-AC89-59383611C92A}" type="presOf" srcId="{39947B53-9C6C-4619-9A8A-B3B16D0EC144}" destId="{87D0A8A7-3722-4348-B52F-59320234BC4F}" srcOrd="0" destOrd="0" presId="urn:microsoft.com/office/officeart/2005/8/layout/default"/>
    <dgm:cxn modelId="{3FF74373-3F42-4998-868E-D57A59C581A4}" srcId="{1880673A-D95F-4743-A905-6EA235E30757}" destId="{39947B53-9C6C-4619-9A8A-B3B16D0EC144}" srcOrd="0" destOrd="0" parTransId="{C1E64C62-5448-470B-8C30-6C1F7DDCD5CD}" sibTransId="{964F950B-6302-4859-BAFF-7FB355AFD943}"/>
    <dgm:cxn modelId="{2CF97CCD-AFE7-4591-B30A-B94E1C487FBB}" srcId="{1880673A-D95F-4743-A905-6EA235E30757}" destId="{33B443A0-8649-4B2E-98E6-68D815CE19DB}" srcOrd="1" destOrd="0" parTransId="{B83F1560-EF28-4D83-81A8-7A9D66913BCE}" sibTransId="{A627EFB5-6FD1-4BB5-A7C0-15613140E5B2}"/>
    <dgm:cxn modelId="{CE0BC662-921E-7E47-9800-1E5859AA6C1F}" type="presParOf" srcId="{7FC0D9AD-F61A-5542-947B-9EBF9ED5F58D}" destId="{87D0A8A7-3722-4348-B52F-59320234BC4F}" srcOrd="0" destOrd="0" presId="urn:microsoft.com/office/officeart/2005/8/layout/default"/>
    <dgm:cxn modelId="{2002AF3B-F65D-8C48-948A-F89D506A66CA}" type="presParOf" srcId="{7FC0D9AD-F61A-5542-947B-9EBF9ED5F58D}" destId="{AE02608B-A570-E341-BE88-86F8E0459C13}" srcOrd="1" destOrd="0" presId="urn:microsoft.com/office/officeart/2005/8/layout/default"/>
    <dgm:cxn modelId="{3E087627-F9A4-2744-A97F-828309FE3F48}" type="presParOf" srcId="{7FC0D9AD-F61A-5542-947B-9EBF9ED5F58D}" destId="{5C323846-6E97-C843-86E8-01AD25F655D3}" srcOrd="2"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00F3301-B902-4DA4-9805-33337BAF677C}"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3C86304D-6FF4-4B0D-AC32-912F642A6DEF}">
      <dgm:prSet/>
      <dgm:spPr/>
      <dgm:t>
        <a:bodyPr/>
        <a:lstStyle/>
        <a:p>
          <a:pPr>
            <a:lnSpc>
              <a:spcPct val="100000"/>
            </a:lnSpc>
          </a:pPr>
          <a:r>
            <a:rPr lang="en-US" dirty="0"/>
            <a:t>We are mentors – Lead, Professional and Subject and General mentors </a:t>
          </a:r>
        </a:p>
      </dgm:t>
    </dgm:pt>
    <dgm:pt modelId="{7DC6A137-A1F9-4857-9E1B-7C0A7DD54F0B}" type="parTrans" cxnId="{F545446D-2763-40D3-B3D3-2F89E96A67AA}">
      <dgm:prSet/>
      <dgm:spPr/>
      <dgm:t>
        <a:bodyPr/>
        <a:lstStyle/>
        <a:p>
          <a:endParaRPr lang="en-US"/>
        </a:p>
      </dgm:t>
    </dgm:pt>
    <dgm:pt modelId="{20D76E7A-3F96-4933-9C64-D1981B364292}" type="sibTrans" cxnId="{F545446D-2763-40D3-B3D3-2F89E96A67AA}">
      <dgm:prSet/>
      <dgm:spPr/>
      <dgm:t>
        <a:bodyPr/>
        <a:lstStyle/>
        <a:p>
          <a:endParaRPr lang="en-US"/>
        </a:p>
      </dgm:t>
    </dgm:pt>
    <dgm:pt modelId="{95617017-E9DB-49F7-8E88-5E479DA6C8DA}">
      <dgm:prSet/>
      <dgm:spPr/>
      <dgm:t>
        <a:bodyPr/>
        <a:lstStyle/>
        <a:p>
          <a:pPr>
            <a:lnSpc>
              <a:spcPct val="100000"/>
            </a:lnSpc>
          </a:pPr>
          <a:r>
            <a:rPr lang="en-US"/>
            <a:t>We deliver mentoring</a:t>
          </a:r>
        </a:p>
      </dgm:t>
    </dgm:pt>
    <dgm:pt modelId="{1218652A-C1CE-4B6A-A904-D01129A4900D}" type="parTrans" cxnId="{821C1E8D-513E-4A00-A9A2-F7AAB13DED39}">
      <dgm:prSet/>
      <dgm:spPr/>
      <dgm:t>
        <a:bodyPr/>
        <a:lstStyle/>
        <a:p>
          <a:endParaRPr lang="en-US"/>
        </a:p>
      </dgm:t>
    </dgm:pt>
    <dgm:pt modelId="{DCE9B9A1-3D4C-475D-903F-1E822E96A531}" type="sibTrans" cxnId="{821C1E8D-513E-4A00-A9A2-F7AAB13DED39}">
      <dgm:prSet/>
      <dgm:spPr/>
      <dgm:t>
        <a:bodyPr/>
        <a:lstStyle/>
        <a:p>
          <a:endParaRPr lang="en-US"/>
        </a:p>
      </dgm:t>
    </dgm:pt>
    <dgm:pt modelId="{C12D1584-6494-4501-8396-8A048683F6B2}">
      <dgm:prSet/>
      <dgm:spPr/>
      <dgm:t>
        <a:bodyPr/>
        <a:lstStyle/>
        <a:p>
          <a:pPr>
            <a:lnSpc>
              <a:spcPct val="100000"/>
            </a:lnSpc>
          </a:pPr>
          <a:r>
            <a:rPr lang="en-US" dirty="0"/>
            <a:t>However, our model is based on Jim Knight’s Instructional Coaching model.</a:t>
          </a:r>
        </a:p>
      </dgm:t>
    </dgm:pt>
    <dgm:pt modelId="{296B45AE-0EE5-436C-A2A6-6733D2117CEA}" type="parTrans" cxnId="{990C59C4-0668-4AB3-8807-BAA2155E1573}">
      <dgm:prSet/>
      <dgm:spPr/>
      <dgm:t>
        <a:bodyPr/>
        <a:lstStyle/>
        <a:p>
          <a:endParaRPr lang="en-US"/>
        </a:p>
      </dgm:t>
    </dgm:pt>
    <dgm:pt modelId="{DF34C6C3-BCE6-432F-975A-6A62EE72E17D}" type="sibTrans" cxnId="{990C59C4-0668-4AB3-8807-BAA2155E1573}">
      <dgm:prSet/>
      <dgm:spPr/>
      <dgm:t>
        <a:bodyPr/>
        <a:lstStyle/>
        <a:p>
          <a:endParaRPr lang="en-US"/>
        </a:p>
      </dgm:t>
    </dgm:pt>
    <dgm:pt modelId="{55E6C4EE-FF45-4613-9ABA-3089B7B07BAF}" type="pres">
      <dgm:prSet presAssocID="{400F3301-B902-4DA4-9805-33337BAF677C}" presName="root" presStyleCnt="0">
        <dgm:presLayoutVars>
          <dgm:dir/>
          <dgm:resizeHandles val="exact"/>
        </dgm:presLayoutVars>
      </dgm:prSet>
      <dgm:spPr/>
    </dgm:pt>
    <dgm:pt modelId="{0CEF38F5-0D5D-4AF4-864C-1AB18EB445A3}" type="pres">
      <dgm:prSet presAssocID="{3C86304D-6FF4-4B0D-AC32-912F642A6DEF}" presName="compNode" presStyleCnt="0"/>
      <dgm:spPr/>
    </dgm:pt>
    <dgm:pt modelId="{56A109EB-6956-4BF0-9823-A29E496F90AC}" type="pres">
      <dgm:prSet presAssocID="{3C86304D-6FF4-4B0D-AC32-912F642A6DEF}" presName="bgRect" presStyleLbl="bgShp" presStyleIdx="0" presStyleCnt="3"/>
      <dgm:spPr/>
    </dgm:pt>
    <dgm:pt modelId="{96822AD4-571F-4B2C-8574-C67815E54B80}" type="pres">
      <dgm:prSet presAssocID="{3C86304D-6FF4-4B0D-AC32-912F642A6DEF}"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Teacher"/>
        </a:ext>
      </dgm:extLst>
    </dgm:pt>
    <dgm:pt modelId="{4D29EBC2-89C7-442A-B4BE-840CA41DDC9D}" type="pres">
      <dgm:prSet presAssocID="{3C86304D-6FF4-4B0D-AC32-912F642A6DEF}" presName="spaceRect" presStyleCnt="0"/>
      <dgm:spPr/>
    </dgm:pt>
    <dgm:pt modelId="{5B51AA7E-56E4-4EC0-B437-150F2DABD688}" type="pres">
      <dgm:prSet presAssocID="{3C86304D-6FF4-4B0D-AC32-912F642A6DEF}" presName="parTx" presStyleLbl="revTx" presStyleIdx="0" presStyleCnt="3">
        <dgm:presLayoutVars>
          <dgm:chMax val="0"/>
          <dgm:chPref val="0"/>
        </dgm:presLayoutVars>
      </dgm:prSet>
      <dgm:spPr/>
    </dgm:pt>
    <dgm:pt modelId="{CBF93E17-4D52-4A62-AEE1-AA12FC440180}" type="pres">
      <dgm:prSet presAssocID="{20D76E7A-3F96-4933-9C64-D1981B364292}" presName="sibTrans" presStyleCnt="0"/>
      <dgm:spPr/>
    </dgm:pt>
    <dgm:pt modelId="{897A8456-FAB8-4935-81F6-38A382223431}" type="pres">
      <dgm:prSet presAssocID="{95617017-E9DB-49F7-8E88-5E479DA6C8DA}" presName="compNode" presStyleCnt="0"/>
      <dgm:spPr/>
    </dgm:pt>
    <dgm:pt modelId="{788ACC7B-21E3-42BF-A1B8-DF65FD2C2A33}" type="pres">
      <dgm:prSet presAssocID="{95617017-E9DB-49F7-8E88-5E479DA6C8DA}" presName="bgRect" presStyleLbl="bgShp" presStyleIdx="1" presStyleCnt="3"/>
      <dgm:spPr/>
    </dgm:pt>
    <dgm:pt modelId="{1E90CA50-07A8-4790-A4B8-45EF1F231787}" type="pres">
      <dgm:prSet presAssocID="{95617017-E9DB-49F7-8E88-5E479DA6C8D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andshake"/>
        </a:ext>
      </dgm:extLst>
    </dgm:pt>
    <dgm:pt modelId="{0F3BE481-63ED-4E10-8D87-D50C348EAFAE}" type="pres">
      <dgm:prSet presAssocID="{95617017-E9DB-49F7-8E88-5E479DA6C8DA}" presName="spaceRect" presStyleCnt="0"/>
      <dgm:spPr/>
    </dgm:pt>
    <dgm:pt modelId="{F3B160DC-DCB7-4021-92DA-5AFC33AF9680}" type="pres">
      <dgm:prSet presAssocID="{95617017-E9DB-49F7-8E88-5E479DA6C8DA}" presName="parTx" presStyleLbl="revTx" presStyleIdx="1" presStyleCnt="3">
        <dgm:presLayoutVars>
          <dgm:chMax val="0"/>
          <dgm:chPref val="0"/>
        </dgm:presLayoutVars>
      </dgm:prSet>
      <dgm:spPr/>
    </dgm:pt>
    <dgm:pt modelId="{12BB8644-5318-4FD5-A4DD-3016669073A5}" type="pres">
      <dgm:prSet presAssocID="{DCE9B9A1-3D4C-475D-903F-1E822E96A531}" presName="sibTrans" presStyleCnt="0"/>
      <dgm:spPr/>
    </dgm:pt>
    <dgm:pt modelId="{A44E42BA-BAB9-462A-92A0-55B8BC2FA7C3}" type="pres">
      <dgm:prSet presAssocID="{C12D1584-6494-4501-8396-8A048683F6B2}" presName="compNode" presStyleCnt="0"/>
      <dgm:spPr/>
    </dgm:pt>
    <dgm:pt modelId="{C4573DE8-BBCC-4677-A032-65218CF5C0BA}" type="pres">
      <dgm:prSet presAssocID="{C12D1584-6494-4501-8396-8A048683F6B2}" presName="bgRect" presStyleLbl="bgShp" presStyleIdx="2" presStyleCnt="3"/>
      <dgm:spPr/>
    </dgm:pt>
    <dgm:pt modelId="{D720847C-1329-4EB9-A2E2-04735CFF5EEF}" type="pres">
      <dgm:prSet presAssocID="{C12D1584-6494-4501-8396-8A048683F6B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lassroom"/>
        </a:ext>
      </dgm:extLst>
    </dgm:pt>
    <dgm:pt modelId="{6F46B23D-5BFA-404E-A718-A78D131E2F16}" type="pres">
      <dgm:prSet presAssocID="{C12D1584-6494-4501-8396-8A048683F6B2}" presName="spaceRect" presStyleCnt="0"/>
      <dgm:spPr/>
    </dgm:pt>
    <dgm:pt modelId="{E0754116-661C-47F1-8D46-C5FC8A9C153E}" type="pres">
      <dgm:prSet presAssocID="{C12D1584-6494-4501-8396-8A048683F6B2}" presName="parTx" presStyleLbl="revTx" presStyleIdx="2" presStyleCnt="3">
        <dgm:presLayoutVars>
          <dgm:chMax val="0"/>
          <dgm:chPref val="0"/>
        </dgm:presLayoutVars>
      </dgm:prSet>
      <dgm:spPr/>
    </dgm:pt>
  </dgm:ptLst>
  <dgm:cxnLst>
    <dgm:cxn modelId="{F545446D-2763-40D3-B3D3-2F89E96A67AA}" srcId="{400F3301-B902-4DA4-9805-33337BAF677C}" destId="{3C86304D-6FF4-4B0D-AC32-912F642A6DEF}" srcOrd="0" destOrd="0" parTransId="{7DC6A137-A1F9-4857-9E1B-7C0A7DD54F0B}" sibTransId="{20D76E7A-3F96-4933-9C64-D1981B364292}"/>
    <dgm:cxn modelId="{387AC076-758C-D743-A640-682BA9D19181}" type="presOf" srcId="{C12D1584-6494-4501-8396-8A048683F6B2}" destId="{E0754116-661C-47F1-8D46-C5FC8A9C153E}" srcOrd="0" destOrd="0" presId="urn:microsoft.com/office/officeart/2018/2/layout/IconVerticalSolidList"/>
    <dgm:cxn modelId="{821C1E8D-513E-4A00-A9A2-F7AAB13DED39}" srcId="{400F3301-B902-4DA4-9805-33337BAF677C}" destId="{95617017-E9DB-49F7-8E88-5E479DA6C8DA}" srcOrd="1" destOrd="0" parTransId="{1218652A-C1CE-4B6A-A904-D01129A4900D}" sibTransId="{DCE9B9A1-3D4C-475D-903F-1E822E96A531}"/>
    <dgm:cxn modelId="{4424E599-388E-F441-A039-9BE469892F23}" type="presOf" srcId="{400F3301-B902-4DA4-9805-33337BAF677C}" destId="{55E6C4EE-FF45-4613-9ABA-3089B7B07BAF}" srcOrd="0" destOrd="0" presId="urn:microsoft.com/office/officeart/2018/2/layout/IconVerticalSolidList"/>
    <dgm:cxn modelId="{8BCA95A4-1487-2148-9641-8DB98CC8B374}" type="presOf" srcId="{95617017-E9DB-49F7-8E88-5E479DA6C8DA}" destId="{F3B160DC-DCB7-4021-92DA-5AFC33AF9680}" srcOrd="0" destOrd="0" presId="urn:microsoft.com/office/officeart/2018/2/layout/IconVerticalSolidList"/>
    <dgm:cxn modelId="{BD64EABE-F091-A748-91C0-24D5188AF074}" type="presOf" srcId="{3C86304D-6FF4-4B0D-AC32-912F642A6DEF}" destId="{5B51AA7E-56E4-4EC0-B437-150F2DABD688}" srcOrd="0" destOrd="0" presId="urn:microsoft.com/office/officeart/2018/2/layout/IconVerticalSolidList"/>
    <dgm:cxn modelId="{990C59C4-0668-4AB3-8807-BAA2155E1573}" srcId="{400F3301-B902-4DA4-9805-33337BAF677C}" destId="{C12D1584-6494-4501-8396-8A048683F6B2}" srcOrd="2" destOrd="0" parTransId="{296B45AE-0EE5-436C-A2A6-6733D2117CEA}" sibTransId="{DF34C6C3-BCE6-432F-975A-6A62EE72E17D}"/>
    <dgm:cxn modelId="{128B3B3B-4556-FE4D-B0CF-449765819631}" type="presParOf" srcId="{55E6C4EE-FF45-4613-9ABA-3089B7B07BAF}" destId="{0CEF38F5-0D5D-4AF4-864C-1AB18EB445A3}" srcOrd="0" destOrd="0" presId="urn:microsoft.com/office/officeart/2018/2/layout/IconVerticalSolidList"/>
    <dgm:cxn modelId="{45411B50-182E-E44C-AF71-F1241BEC4227}" type="presParOf" srcId="{0CEF38F5-0D5D-4AF4-864C-1AB18EB445A3}" destId="{56A109EB-6956-4BF0-9823-A29E496F90AC}" srcOrd="0" destOrd="0" presId="urn:microsoft.com/office/officeart/2018/2/layout/IconVerticalSolidList"/>
    <dgm:cxn modelId="{635E64F3-8CDB-CB46-B0F0-C6FF55BE12AC}" type="presParOf" srcId="{0CEF38F5-0D5D-4AF4-864C-1AB18EB445A3}" destId="{96822AD4-571F-4B2C-8574-C67815E54B80}" srcOrd="1" destOrd="0" presId="urn:microsoft.com/office/officeart/2018/2/layout/IconVerticalSolidList"/>
    <dgm:cxn modelId="{4F0D9C4D-D26F-924A-8C60-A4A00B518B56}" type="presParOf" srcId="{0CEF38F5-0D5D-4AF4-864C-1AB18EB445A3}" destId="{4D29EBC2-89C7-442A-B4BE-840CA41DDC9D}" srcOrd="2" destOrd="0" presId="urn:microsoft.com/office/officeart/2018/2/layout/IconVerticalSolidList"/>
    <dgm:cxn modelId="{9A9A684E-4728-C34E-B1CD-51A1083D4B1F}" type="presParOf" srcId="{0CEF38F5-0D5D-4AF4-864C-1AB18EB445A3}" destId="{5B51AA7E-56E4-4EC0-B437-150F2DABD688}" srcOrd="3" destOrd="0" presId="urn:microsoft.com/office/officeart/2018/2/layout/IconVerticalSolidList"/>
    <dgm:cxn modelId="{242E244D-8C54-B945-AFEC-6C5CB575535F}" type="presParOf" srcId="{55E6C4EE-FF45-4613-9ABA-3089B7B07BAF}" destId="{CBF93E17-4D52-4A62-AEE1-AA12FC440180}" srcOrd="1" destOrd="0" presId="urn:microsoft.com/office/officeart/2018/2/layout/IconVerticalSolidList"/>
    <dgm:cxn modelId="{933FEB1B-01A5-DB4B-AC59-500CE08FDA24}" type="presParOf" srcId="{55E6C4EE-FF45-4613-9ABA-3089B7B07BAF}" destId="{897A8456-FAB8-4935-81F6-38A382223431}" srcOrd="2" destOrd="0" presId="urn:microsoft.com/office/officeart/2018/2/layout/IconVerticalSolidList"/>
    <dgm:cxn modelId="{1974F4EF-7974-2347-93F7-6DB99A7EC986}" type="presParOf" srcId="{897A8456-FAB8-4935-81F6-38A382223431}" destId="{788ACC7B-21E3-42BF-A1B8-DF65FD2C2A33}" srcOrd="0" destOrd="0" presId="urn:microsoft.com/office/officeart/2018/2/layout/IconVerticalSolidList"/>
    <dgm:cxn modelId="{0CB18D81-9AA3-4743-BC97-FF60AB613BE2}" type="presParOf" srcId="{897A8456-FAB8-4935-81F6-38A382223431}" destId="{1E90CA50-07A8-4790-A4B8-45EF1F231787}" srcOrd="1" destOrd="0" presId="urn:microsoft.com/office/officeart/2018/2/layout/IconVerticalSolidList"/>
    <dgm:cxn modelId="{AB24DC29-9830-0E42-BDD5-4F11F7580B3E}" type="presParOf" srcId="{897A8456-FAB8-4935-81F6-38A382223431}" destId="{0F3BE481-63ED-4E10-8D87-D50C348EAFAE}" srcOrd="2" destOrd="0" presId="urn:microsoft.com/office/officeart/2018/2/layout/IconVerticalSolidList"/>
    <dgm:cxn modelId="{41FEB757-FD85-584D-A188-9AE14542A814}" type="presParOf" srcId="{897A8456-FAB8-4935-81F6-38A382223431}" destId="{F3B160DC-DCB7-4021-92DA-5AFC33AF9680}" srcOrd="3" destOrd="0" presId="urn:microsoft.com/office/officeart/2018/2/layout/IconVerticalSolidList"/>
    <dgm:cxn modelId="{DD4A374A-B19A-6D4E-BA8F-4266A26E7777}" type="presParOf" srcId="{55E6C4EE-FF45-4613-9ABA-3089B7B07BAF}" destId="{12BB8644-5318-4FD5-A4DD-3016669073A5}" srcOrd="3" destOrd="0" presId="urn:microsoft.com/office/officeart/2018/2/layout/IconVerticalSolidList"/>
    <dgm:cxn modelId="{11F799F4-F2A8-214B-82B6-BC6619D5C7AE}" type="presParOf" srcId="{55E6C4EE-FF45-4613-9ABA-3089B7B07BAF}" destId="{A44E42BA-BAB9-462A-92A0-55B8BC2FA7C3}" srcOrd="4" destOrd="0" presId="urn:microsoft.com/office/officeart/2018/2/layout/IconVerticalSolidList"/>
    <dgm:cxn modelId="{4A89A338-A807-E04B-95F0-FF36762F2434}" type="presParOf" srcId="{A44E42BA-BAB9-462A-92A0-55B8BC2FA7C3}" destId="{C4573DE8-BBCC-4677-A032-65218CF5C0BA}" srcOrd="0" destOrd="0" presId="urn:microsoft.com/office/officeart/2018/2/layout/IconVerticalSolidList"/>
    <dgm:cxn modelId="{7FAAC22B-46C5-874E-84E4-128AA25FD234}" type="presParOf" srcId="{A44E42BA-BAB9-462A-92A0-55B8BC2FA7C3}" destId="{D720847C-1329-4EB9-A2E2-04735CFF5EEF}" srcOrd="1" destOrd="0" presId="urn:microsoft.com/office/officeart/2018/2/layout/IconVerticalSolidList"/>
    <dgm:cxn modelId="{615CE15E-ADF8-8D4E-B8D9-C0629892DBA8}" type="presParOf" srcId="{A44E42BA-BAB9-462A-92A0-55B8BC2FA7C3}" destId="{6F46B23D-5BFA-404E-A718-A78D131E2F16}" srcOrd="2" destOrd="0" presId="urn:microsoft.com/office/officeart/2018/2/layout/IconVerticalSolidList"/>
    <dgm:cxn modelId="{DCF61904-63FC-9B4B-A042-E2D25B9F2F36}" type="presParOf" srcId="{A44E42BA-BAB9-462A-92A0-55B8BC2FA7C3}" destId="{E0754116-661C-47F1-8D46-C5FC8A9C153E}" srcOrd="3" destOrd="0" presId="urn:microsoft.com/office/officeart/2018/2/layout/IconVerticalSoli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BF21E95-1F78-4EDF-BBB1-F079326D207E}" type="doc">
      <dgm:prSet loTypeId="urn:microsoft.com/office/officeart/2005/8/layout/hierarchy1" loCatId="hierarchy" qsTypeId="urn:microsoft.com/office/officeart/2005/8/quickstyle/simple5" qsCatId="simple" csTypeId="urn:microsoft.com/office/officeart/2005/8/colors/accent1_2" csCatId="accent1"/>
      <dgm:spPr/>
      <dgm:t>
        <a:bodyPr/>
        <a:lstStyle/>
        <a:p>
          <a:endParaRPr lang="en-US"/>
        </a:p>
      </dgm:t>
    </dgm:pt>
    <dgm:pt modelId="{0E62FA9B-D7B1-400C-95FA-2B45B606BEE3}">
      <dgm:prSet/>
      <dgm:spPr/>
      <dgm:t>
        <a:bodyPr/>
        <a:lstStyle/>
        <a:p>
          <a:r>
            <a:rPr lang="en-GB"/>
            <a:t>Mentoring is not a passive endeavour – it isn’t just a conversation that happens occasionally, it is structured, purposeful and target-orientated.</a:t>
          </a:r>
          <a:endParaRPr lang="en-US" dirty="0"/>
        </a:p>
      </dgm:t>
    </dgm:pt>
    <dgm:pt modelId="{8944DCE2-89F6-4328-9EBF-36DCE2E5CBF5}" type="parTrans" cxnId="{16C55B76-030B-4736-B8D6-6059C63FC1BC}">
      <dgm:prSet/>
      <dgm:spPr/>
      <dgm:t>
        <a:bodyPr/>
        <a:lstStyle/>
        <a:p>
          <a:endParaRPr lang="en-US"/>
        </a:p>
      </dgm:t>
    </dgm:pt>
    <dgm:pt modelId="{33663187-3FD5-4E8A-9667-84C4C2A7FF38}" type="sibTrans" cxnId="{16C55B76-030B-4736-B8D6-6059C63FC1BC}">
      <dgm:prSet/>
      <dgm:spPr/>
      <dgm:t>
        <a:bodyPr/>
        <a:lstStyle/>
        <a:p>
          <a:endParaRPr lang="en-US"/>
        </a:p>
      </dgm:t>
    </dgm:pt>
    <dgm:pt modelId="{578B661D-45E1-4E08-93A8-87081BA7873D}">
      <dgm:prSet/>
      <dgm:spPr/>
      <dgm:t>
        <a:bodyPr/>
        <a:lstStyle/>
        <a:p>
          <a:r>
            <a:rPr lang="en-GB" dirty="0"/>
            <a:t>Mentoring is not therapy – mentoring should have a constant under-current of positivity, involving moving the trainee forwards in their development. </a:t>
          </a:r>
          <a:endParaRPr lang="en-US" dirty="0"/>
        </a:p>
      </dgm:t>
    </dgm:pt>
    <dgm:pt modelId="{A17BF211-D320-46D0-B7DA-932129CA8DBE}" type="parTrans" cxnId="{6A591813-393E-4570-8E85-D20526DB2407}">
      <dgm:prSet/>
      <dgm:spPr/>
      <dgm:t>
        <a:bodyPr/>
        <a:lstStyle/>
        <a:p>
          <a:endParaRPr lang="en-US"/>
        </a:p>
      </dgm:t>
    </dgm:pt>
    <dgm:pt modelId="{3C207C9C-C69D-4AB7-BE44-5A4F2B7754DE}" type="sibTrans" cxnId="{6A591813-393E-4570-8E85-D20526DB2407}">
      <dgm:prSet/>
      <dgm:spPr/>
      <dgm:t>
        <a:bodyPr/>
        <a:lstStyle/>
        <a:p>
          <a:endParaRPr lang="en-US"/>
        </a:p>
      </dgm:t>
    </dgm:pt>
    <dgm:pt modelId="{5E738EEE-8F42-7A40-B15A-031F4EB1D99F}" type="pres">
      <dgm:prSet presAssocID="{ABF21E95-1F78-4EDF-BBB1-F079326D207E}" presName="hierChild1" presStyleCnt="0">
        <dgm:presLayoutVars>
          <dgm:chPref val="1"/>
          <dgm:dir/>
          <dgm:animOne val="branch"/>
          <dgm:animLvl val="lvl"/>
          <dgm:resizeHandles/>
        </dgm:presLayoutVars>
      </dgm:prSet>
      <dgm:spPr/>
    </dgm:pt>
    <dgm:pt modelId="{E70194F5-4E04-2746-80F8-4118DC1B3696}" type="pres">
      <dgm:prSet presAssocID="{0E62FA9B-D7B1-400C-95FA-2B45B606BEE3}" presName="hierRoot1" presStyleCnt="0"/>
      <dgm:spPr/>
    </dgm:pt>
    <dgm:pt modelId="{F995E41E-F55A-B848-A49F-F8871D2E8DE5}" type="pres">
      <dgm:prSet presAssocID="{0E62FA9B-D7B1-400C-95FA-2B45B606BEE3}" presName="composite" presStyleCnt="0"/>
      <dgm:spPr/>
    </dgm:pt>
    <dgm:pt modelId="{C2F05B4B-1D0F-104A-8D91-751BF80DEE77}" type="pres">
      <dgm:prSet presAssocID="{0E62FA9B-D7B1-400C-95FA-2B45B606BEE3}" presName="background" presStyleLbl="node0" presStyleIdx="0" presStyleCnt="2"/>
      <dgm:spPr/>
    </dgm:pt>
    <dgm:pt modelId="{D195AD82-6DC3-D64D-91A2-6CD5B1C53E09}" type="pres">
      <dgm:prSet presAssocID="{0E62FA9B-D7B1-400C-95FA-2B45B606BEE3}" presName="text" presStyleLbl="fgAcc0" presStyleIdx="0" presStyleCnt="2">
        <dgm:presLayoutVars>
          <dgm:chPref val="3"/>
        </dgm:presLayoutVars>
      </dgm:prSet>
      <dgm:spPr/>
    </dgm:pt>
    <dgm:pt modelId="{BEF4687A-B3FF-7C42-BA08-AFA402FC1A01}" type="pres">
      <dgm:prSet presAssocID="{0E62FA9B-D7B1-400C-95FA-2B45B606BEE3}" presName="hierChild2" presStyleCnt="0"/>
      <dgm:spPr/>
    </dgm:pt>
    <dgm:pt modelId="{E64E80DF-8CC5-0A44-877E-014920361544}" type="pres">
      <dgm:prSet presAssocID="{578B661D-45E1-4E08-93A8-87081BA7873D}" presName="hierRoot1" presStyleCnt="0"/>
      <dgm:spPr/>
    </dgm:pt>
    <dgm:pt modelId="{D345BC75-E074-5244-A0EA-64A05C492D39}" type="pres">
      <dgm:prSet presAssocID="{578B661D-45E1-4E08-93A8-87081BA7873D}" presName="composite" presStyleCnt="0"/>
      <dgm:spPr/>
    </dgm:pt>
    <dgm:pt modelId="{8875B9B5-BB8E-6843-8718-49310734C106}" type="pres">
      <dgm:prSet presAssocID="{578B661D-45E1-4E08-93A8-87081BA7873D}" presName="background" presStyleLbl="node0" presStyleIdx="1" presStyleCnt="2"/>
      <dgm:spPr/>
    </dgm:pt>
    <dgm:pt modelId="{C0DDA430-ABAD-6D4B-B4AE-69E81AE1EC73}" type="pres">
      <dgm:prSet presAssocID="{578B661D-45E1-4E08-93A8-87081BA7873D}" presName="text" presStyleLbl="fgAcc0" presStyleIdx="1" presStyleCnt="2">
        <dgm:presLayoutVars>
          <dgm:chPref val="3"/>
        </dgm:presLayoutVars>
      </dgm:prSet>
      <dgm:spPr/>
    </dgm:pt>
    <dgm:pt modelId="{1E072361-FB35-7D45-BB32-C80ACDD2E48C}" type="pres">
      <dgm:prSet presAssocID="{578B661D-45E1-4E08-93A8-87081BA7873D}" presName="hierChild2" presStyleCnt="0"/>
      <dgm:spPr/>
    </dgm:pt>
  </dgm:ptLst>
  <dgm:cxnLst>
    <dgm:cxn modelId="{ECCC6907-FFA5-6E4E-B9F2-07A22BCF9B27}" type="presOf" srcId="{ABF21E95-1F78-4EDF-BBB1-F079326D207E}" destId="{5E738EEE-8F42-7A40-B15A-031F4EB1D99F}" srcOrd="0" destOrd="0" presId="urn:microsoft.com/office/officeart/2005/8/layout/hierarchy1"/>
    <dgm:cxn modelId="{6A591813-393E-4570-8E85-D20526DB2407}" srcId="{ABF21E95-1F78-4EDF-BBB1-F079326D207E}" destId="{578B661D-45E1-4E08-93A8-87081BA7873D}" srcOrd="1" destOrd="0" parTransId="{A17BF211-D320-46D0-B7DA-932129CA8DBE}" sibTransId="{3C207C9C-C69D-4AB7-BE44-5A4F2B7754DE}"/>
    <dgm:cxn modelId="{F7A0DE28-667B-6947-B83D-B169EF2DAB25}" type="presOf" srcId="{0E62FA9B-D7B1-400C-95FA-2B45B606BEE3}" destId="{D195AD82-6DC3-D64D-91A2-6CD5B1C53E09}" srcOrd="0" destOrd="0" presId="urn:microsoft.com/office/officeart/2005/8/layout/hierarchy1"/>
    <dgm:cxn modelId="{16C55B76-030B-4736-B8D6-6059C63FC1BC}" srcId="{ABF21E95-1F78-4EDF-BBB1-F079326D207E}" destId="{0E62FA9B-D7B1-400C-95FA-2B45B606BEE3}" srcOrd="0" destOrd="0" parTransId="{8944DCE2-89F6-4328-9EBF-36DCE2E5CBF5}" sibTransId="{33663187-3FD5-4E8A-9667-84C4C2A7FF38}"/>
    <dgm:cxn modelId="{46784C8E-23D7-8740-A3B0-D9516A869A54}" type="presOf" srcId="{578B661D-45E1-4E08-93A8-87081BA7873D}" destId="{C0DDA430-ABAD-6D4B-B4AE-69E81AE1EC73}" srcOrd="0" destOrd="0" presId="urn:microsoft.com/office/officeart/2005/8/layout/hierarchy1"/>
    <dgm:cxn modelId="{37CDBC0D-4A64-0A4F-84F9-96779BB6609F}" type="presParOf" srcId="{5E738EEE-8F42-7A40-B15A-031F4EB1D99F}" destId="{E70194F5-4E04-2746-80F8-4118DC1B3696}" srcOrd="0" destOrd="0" presId="urn:microsoft.com/office/officeart/2005/8/layout/hierarchy1"/>
    <dgm:cxn modelId="{8C322A77-CF1B-3D4B-9F0C-2CE0AA695FC5}" type="presParOf" srcId="{E70194F5-4E04-2746-80F8-4118DC1B3696}" destId="{F995E41E-F55A-B848-A49F-F8871D2E8DE5}" srcOrd="0" destOrd="0" presId="urn:microsoft.com/office/officeart/2005/8/layout/hierarchy1"/>
    <dgm:cxn modelId="{6A36556F-B5E6-194E-AE64-9E4597051738}" type="presParOf" srcId="{F995E41E-F55A-B848-A49F-F8871D2E8DE5}" destId="{C2F05B4B-1D0F-104A-8D91-751BF80DEE77}" srcOrd="0" destOrd="0" presId="urn:microsoft.com/office/officeart/2005/8/layout/hierarchy1"/>
    <dgm:cxn modelId="{5779DCAA-C035-C846-BCB5-61D987C2BF8D}" type="presParOf" srcId="{F995E41E-F55A-B848-A49F-F8871D2E8DE5}" destId="{D195AD82-6DC3-D64D-91A2-6CD5B1C53E09}" srcOrd="1" destOrd="0" presId="urn:microsoft.com/office/officeart/2005/8/layout/hierarchy1"/>
    <dgm:cxn modelId="{94FBC375-F236-C941-95E7-DCCE92353C66}" type="presParOf" srcId="{E70194F5-4E04-2746-80F8-4118DC1B3696}" destId="{BEF4687A-B3FF-7C42-BA08-AFA402FC1A01}" srcOrd="1" destOrd="0" presId="urn:microsoft.com/office/officeart/2005/8/layout/hierarchy1"/>
    <dgm:cxn modelId="{99F05DC9-CF04-7A4A-83AD-FCBADEA6DC08}" type="presParOf" srcId="{5E738EEE-8F42-7A40-B15A-031F4EB1D99F}" destId="{E64E80DF-8CC5-0A44-877E-014920361544}" srcOrd="1" destOrd="0" presId="urn:microsoft.com/office/officeart/2005/8/layout/hierarchy1"/>
    <dgm:cxn modelId="{0BDCC60A-2550-174A-A875-244D951CBE5F}" type="presParOf" srcId="{E64E80DF-8CC5-0A44-877E-014920361544}" destId="{D345BC75-E074-5244-A0EA-64A05C492D39}" srcOrd="0" destOrd="0" presId="urn:microsoft.com/office/officeart/2005/8/layout/hierarchy1"/>
    <dgm:cxn modelId="{DEB883EB-D21D-3343-A0F9-D62F9E366FBD}" type="presParOf" srcId="{D345BC75-E074-5244-A0EA-64A05C492D39}" destId="{8875B9B5-BB8E-6843-8718-49310734C106}" srcOrd="0" destOrd="0" presId="urn:microsoft.com/office/officeart/2005/8/layout/hierarchy1"/>
    <dgm:cxn modelId="{DBDC1D4F-8E9D-5F49-AA5D-98B6AE97DDA9}" type="presParOf" srcId="{D345BC75-E074-5244-A0EA-64A05C492D39}" destId="{C0DDA430-ABAD-6D4B-B4AE-69E81AE1EC73}" srcOrd="1" destOrd="0" presId="urn:microsoft.com/office/officeart/2005/8/layout/hierarchy1"/>
    <dgm:cxn modelId="{C57009B9-1372-D24A-85FA-50BB4B6F99C6}" type="presParOf" srcId="{E64E80DF-8CC5-0A44-877E-014920361544}" destId="{1E072361-FB35-7D45-BB32-C80ACDD2E48C}" srcOrd="1" destOrd="0" presId="urn:microsoft.com/office/officeart/2005/8/layout/hierarchy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D0A8A7-3722-4348-B52F-59320234BC4F}">
      <dsp:nvSpPr>
        <dsp:cNvPr id="0" name=""/>
        <dsp:cNvSpPr/>
      </dsp:nvSpPr>
      <dsp:spPr>
        <a:xfrm>
          <a:off x="1004" y="484739"/>
          <a:ext cx="3917900" cy="3231680"/>
        </a:xfrm>
        <a:prstGeom prst="rect">
          <a:avLst/>
        </a:prstGeom>
        <a:solidFill>
          <a:schemeClr val="accent5">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A vast number and wide variety of definitions of both mentoring and coaching have been provided, however there is no universally agreed definition of mentoring or coaching</a:t>
          </a:r>
          <a:r>
            <a:rPr lang="en-GB" sz="2200" kern="1200" dirty="0"/>
            <a:t>. </a:t>
          </a:r>
          <a:endParaRPr lang="en-US" sz="2200" kern="1200" dirty="0"/>
        </a:p>
      </dsp:txBody>
      <dsp:txXfrm>
        <a:off x="1004" y="484739"/>
        <a:ext cx="3917900" cy="3231680"/>
      </dsp:txXfrm>
    </dsp:sp>
    <dsp:sp modelId="{5C323846-6E97-C843-86E8-01AD25F655D3}">
      <dsp:nvSpPr>
        <dsp:cNvPr id="0" name=""/>
        <dsp:cNvSpPr/>
      </dsp:nvSpPr>
      <dsp:spPr>
        <a:xfrm>
          <a:off x="4310695" y="444988"/>
          <a:ext cx="3917900" cy="3311182"/>
        </a:xfrm>
        <a:prstGeom prst="rect">
          <a:avLst/>
        </a:prstGeom>
        <a:solidFill>
          <a:schemeClr val="accent5">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GB" sz="2400" kern="1200" dirty="0"/>
            <a:t>Both mentoring and coaching are contested concepts (</a:t>
          </a:r>
          <a:r>
            <a:rPr lang="en-GB" sz="2400" kern="1200" dirty="0" err="1"/>
            <a:t>Kemmis</a:t>
          </a:r>
          <a:r>
            <a:rPr lang="en-GB" sz="2400" kern="1200" dirty="0"/>
            <a:t> et al, 2014), and are used, understood and conceptualised in different ways in different (and sometimes even similar) settings. </a:t>
          </a:r>
          <a:endParaRPr lang="en-US" sz="2400" kern="1200" dirty="0"/>
        </a:p>
      </dsp:txBody>
      <dsp:txXfrm>
        <a:off x="4310695" y="444988"/>
        <a:ext cx="3917900" cy="331118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A109EB-6956-4BF0-9823-A29E496F90AC}">
      <dsp:nvSpPr>
        <dsp:cNvPr id="0" name=""/>
        <dsp:cNvSpPr/>
      </dsp:nvSpPr>
      <dsp:spPr>
        <a:xfrm>
          <a:off x="0" y="682"/>
          <a:ext cx="6245265"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822AD4-571F-4B2C-8574-C67815E54B80}">
      <dsp:nvSpPr>
        <dsp:cNvPr id="0" name=""/>
        <dsp:cNvSpPr/>
      </dsp:nvSpPr>
      <dsp:spPr>
        <a:xfrm>
          <a:off x="482961" y="359909"/>
          <a:ext cx="878111" cy="87811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B51AA7E-56E4-4EC0-B437-150F2DABD688}">
      <dsp:nvSpPr>
        <dsp:cNvPr id="0" name=""/>
        <dsp:cNvSpPr/>
      </dsp:nvSpPr>
      <dsp:spPr>
        <a:xfrm>
          <a:off x="1844034" y="682"/>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111250">
            <a:lnSpc>
              <a:spcPct val="100000"/>
            </a:lnSpc>
            <a:spcBef>
              <a:spcPct val="0"/>
            </a:spcBef>
            <a:spcAft>
              <a:spcPct val="35000"/>
            </a:spcAft>
            <a:buNone/>
          </a:pPr>
          <a:r>
            <a:rPr lang="en-US" sz="2500" kern="1200" dirty="0"/>
            <a:t>We are mentors – Lead, Professional and Subject and General mentors </a:t>
          </a:r>
        </a:p>
      </dsp:txBody>
      <dsp:txXfrm>
        <a:off x="1844034" y="682"/>
        <a:ext cx="4401230" cy="1596566"/>
      </dsp:txXfrm>
    </dsp:sp>
    <dsp:sp modelId="{788ACC7B-21E3-42BF-A1B8-DF65FD2C2A33}">
      <dsp:nvSpPr>
        <dsp:cNvPr id="0" name=""/>
        <dsp:cNvSpPr/>
      </dsp:nvSpPr>
      <dsp:spPr>
        <a:xfrm>
          <a:off x="0" y="1996390"/>
          <a:ext cx="6245265"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E90CA50-07A8-4790-A4B8-45EF1F231787}">
      <dsp:nvSpPr>
        <dsp:cNvPr id="0" name=""/>
        <dsp:cNvSpPr/>
      </dsp:nvSpPr>
      <dsp:spPr>
        <a:xfrm>
          <a:off x="482961" y="2355617"/>
          <a:ext cx="878111" cy="87811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3B160DC-DCB7-4021-92DA-5AFC33AF9680}">
      <dsp:nvSpPr>
        <dsp:cNvPr id="0" name=""/>
        <dsp:cNvSpPr/>
      </dsp:nvSpPr>
      <dsp:spPr>
        <a:xfrm>
          <a:off x="1844034" y="1996390"/>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111250">
            <a:lnSpc>
              <a:spcPct val="100000"/>
            </a:lnSpc>
            <a:spcBef>
              <a:spcPct val="0"/>
            </a:spcBef>
            <a:spcAft>
              <a:spcPct val="35000"/>
            </a:spcAft>
            <a:buNone/>
          </a:pPr>
          <a:r>
            <a:rPr lang="en-US" sz="2500" kern="1200"/>
            <a:t>We deliver mentoring</a:t>
          </a:r>
        </a:p>
      </dsp:txBody>
      <dsp:txXfrm>
        <a:off x="1844034" y="1996390"/>
        <a:ext cx="4401230" cy="1596566"/>
      </dsp:txXfrm>
    </dsp:sp>
    <dsp:sp modelId="{C4573DE8-BBCC-4677-A032-65218CF5C0BA}">
      <dsp:nvSpPr>
        <dsp:cNvPr id="0" name=""/>
        <dsp:cNvSpPr/>
      </dsp:nvSpPr>
      <dsp:spPr>
        <a:xfrm>
          <a:off x="0" y="3992098"/>
          <a:ext cx="6245265" cy="159656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20847C-1329-4EB9-A2E2-04735CFF5EEF}">
      <dsp:nvSpPr>
        <dsp:cNvPr id="0" name=""/>
        <dsp:cNvSpPr/>
      </dsp:nvSpPr>
      <dsp:spPr>
        <a:xfrm>
          <a:off x="482961" y="4351325"/>
          <a:ext cx="878111" cy="87811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0754116-661C-47F1-8D46-C5FC8A9C153E}">
      <dsp:nvSpPr>
        <dsp:cNvPr id="0" name=""/>
        <dsp:cNvSpPr/>
      </dsp:nvSpPr>
      <dsp:spPr>
        <a:xfrm>
          <a:off x="1844034" y="3992098"/>
          <a:ext cx="4401230" cy="159656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8970" tIns="168970" rIns="168970" bIns="168970" numCol="1" spcCol="1270" anchor="ctr" anchorCtr="0">
          <a:noAutofit/>
        </a:bodyPr>
        <a:lstStyle/>
        <a:p>
          <a:pPr marL="0" lvl="0" indent="0" algn="l" defTabSz="1111250">
            <a:lnSpc>
              <a:spcPct val="100000"/>
            </a:lnSpc>
            <a:spcBef>
              <a:spcPct val="0"/>
            </a:spcBef>
            <a:spcAft>
              <a:spcPct val="35000"/>
            </a:spcAft>
            <a:buNone/>
          </a:pPr>
          <a:r>
            <a:rPr lang="en-US" sz="2500" kern="1200" dirty="0"/>
            <a:t>However, our model is based on Jim Knight’s Instructional Coaching model.</a:t>
          </a:r>
        </a:p>
      </dsp:txBody>
      <dsp:txXfrm>
        <a:off x="1844034" y="3992098"/>
        <a:ext cx="4401230" cy="159656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F05B4B-1D0F-104A-8D91-751BF80DEE77}">
      <dsp:nvSpPr>
        <dsp:cNvPr id="0" name=""/>
        <dsp:cNvSpPr/>
      </dsp:nvSpPr>
      <dsp:spPr>
        <a:xfrm>
          <a:off x="1004" y="957340"/>
          <a:ext cx="3526110" cy="2239080"/>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195AD82-6DC3-D64D-91A2-6CD5B1C53E09}">
      <dsp:nvSpPr>
        <dsp:cNvPr id="0" name=""/>
        <dsp:cNvSpPr/>
      </dsp:nvSpPr>
      <dsp:spPr>
        <a:xfrm>
          <a:off x="392794" y="1329541"/>
          <a:ext cx="3526110" cy="223908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a:t>Mentoring is not a passive endeavour – it isn’t just a conversation that happens occasionally, it is structured, purposeful and target-orientated.</a:t>
          </a:r>
          <a:endParaRPr lang="en-US" sz="2200" kern="1200" dirty="0"/>
        </a:p>
      </dsp:txBody>
      <dsp:txXfrm>
        <a:off x="458374" y="1395121"/>
        <a:ext cx="3394950" cy="2107920"/>
      </dsp:txXfrm>
    </dsp:sp>
    <dsp:sp modelId="{8875B9B5-BB8E-6843-8718-49310734C106}">
      <dsp:nvSpPr>
        <dsp:cNvPr id="0" name=""/>
        <dsp:cNvSpPr/>
      </dsp:nvSpPr>
      <dsp:spPr>
        <a:xfrm>
          <a:off x="4310695" y="957340"/>
          <a:ext cx="3526110" cy="2239080"/>
        </a:xfrm>
        <a:prstGeom prst="roundRect">
          <a:avLst>
            <a:gd name="adj" fmla="val 10000"/>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0DDA430-ABAD-6D4B-B4AE-69E81AE1EC73}">
      <dsp:nvSpPr>
        <dsp:cNvPr id="0" name=""/>
        <dsp:cNvSpPr/>
      </dsp:nvSpPr>
      <dsp:spPr>
        <a:xfrm>
          <a:off x="4702485" y="1329541"/>
          <a:ext cx="3526110" cy="223908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GB" sz="2200" kern="1200" dirty="0"/>
            <a:t>Mentoring is not therapy – mentoring should have a constant under-current of positivity, involving moving the trainee forwards in their development. </a:t>
          </a:r>
          <a:endParaRPr lang="en-US" sz="2200" kern="1200" dirty="0"/>
        </a:p>
      </dsp:txBody>
      <dsp:txXfrm>
        <a:off x="4768065" y="1395121"/>
        <a:ext cx="3394950" cy="210792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3A9DA3-3C39-2E42-95E8-577AFE7BD2BD}" type="datetimeFigureOut">
              <a:rPr lang="en-US" smtClean="0"/>
              <a:t>2/26/2024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8998BE-6D64-B140-8E41-7FB85D49182B}" type="slidenum">
              <a:rPr lang="en-US" smtClean="0"/>
              <a:t>‹#›</a:t>
            </a:fld>
            <a:endParaRPr lang="en-US"/>
          </a:p>
        </p:txBody>
      </p:sp>
    </p:spTree>
    <p:extLst>
      <p:ext uri="{BB962C8B-B14F-4D97-AF65-F5344CB8AC3E}">
        <p14:creationId xmlns:p14="http://schemas.microsoft.com/office/powerpoint/2010/main" val="26666659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kern="100" dirty="0">
                <a:effectLst/>
                <a:latin typeface="Calibri" panose="020F0502020204030204" pitchFamily="34" charset="0"/>
                <a:ea typeface="Calibri" panose="020F0502020204030204" pitchFamily="34" charset="0"/>
                <a:cs typeface="Calibri" panose="020F0502020204030204" pitchFamily="34" charset="0"/>
              </a:rPr>
              <a:t>This short clip will explore the role of the mentor, and also that of a coach.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kern="100" dirty="0">
                <a:effectLst/>
                <a:latin typeface="Calibri" panose="020F0502020204030204" pitchFamily="34" charset="0"/>
                <a:ea typeface="Calibri" panose="020F0502020204030204" pitchFamily="34" charset="0"/>
                <a:cs typeface="Calibri" panose="020F0502020204030204" pitchFamily="34" charset="0"/>
              </a:rPr>
              <a:t>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a:p>
            <a:pPr fontAlgn="base"/>
            <a:r>
              <a:rPr lang="en-GB" sz="1800" dirty="0">
                <a:effectLst/>
                <a:latin typeface="Calibri" panose="020F0502020204030204" pitchFamily="34" charset="0"/>
                <a:ea typeface="Times New Roman" panose="02020603050405020304" pitchFamily="18" charset="0"/>
              </a:rPr>
              <a:t>There have been many attempts to differentiate between mentoring and coaching in both literature and in practice over the years, often which are flawed because of the range of contexts in which they exist. </a:t>
            </a:r>
            <a:endParaRPr lang="en-GB" sz="1800" dirty="0">
              <a:effectLst/>
              <a:latin typeface="Times New Roman" panose="02020603050405020304" pitchFamily="18" charset="0"/>
              <a:ea typeface="Times New Roman" panose="02020603050405020304" pitchFamily="18" charset="0"/>
            </a:endParaRPr>
          </a:p>
          <a:p>
            <a:pPr fontAlgn="base"/>
            <a:r>
              <a:rPr lang="en-GB" sz="1800" dirty="0">
                <a:effectLst/>
                <a:latin typeface="Calibri" panose="020F0502020204030204" pitchFamily="34" charset="0"/>
                <a:ea typeface="Times New Roman" panose="02020603050405020304" pitchFamily="18" charset="0"/>
              </a:rPr>
              <a:t> </a:t>
            </a:r>
            <a:endParaRPr lang="en-GB" sz="1800" dirty="0">
              <a:effectLst/>
              <a:latin typeface="Times New Roman" panose="02020603050405020304" pitchFamily="18" charset="0"/>
              <a:ea typeface="Times New Roman" panose="02020603050405020304" pitchFamily="18" charset="0"/>
            </a:endParaRPr>
          </a:p>
          <a:p>
            <a:pPr fontAlgn="base"/>
            <a:r>
              <a:rPr lang="en-GB" sz="1800" dirty="0">
                <a:effectLst/>
                <a:latin typeface="Calibri" panose="020F0502020204030204" pitchFamily="34" charset="0"/>
                <a:ea typeface="Times New Roman" panose="02020603050405020304" pitchFamily="18" charset="0"/>
              </a:rPr>
              <a:t>If we think about the traditional view of coaching, which can be defined as a ‘facilitating conversation’ which uses models to help the </a:t>
            </a:r>
            <a:r>
              <a:rPr lang="en-GB" sz="1800" dirty="0" err="1">
                <a:effectLst/>
                <a:latin typeface="Calibri" panose="020F0502020204030204" pitchFamily="34" charset="0"/>
                <a:ea typeface="Times New Roman" panose="02020603050405020304" pitchFamily="18" charset="0"/>
              </a:rPr>
              <a:t>coachee</a:t>
            </a:r>
            <a:r>
              <a:rPr lang="en-GB" sz="1800" dirty="0">
                <a:effectLst/>
                <a:latin typeface="Calibri" panose="020F0502020204030204" pitchFamily="34" charset="0"/>
                <a:ea typeface="Times New Roman" panose="02020603050405020304" pitchFamily="18" charset="0"/>
              </a:rPr>
              <a:t> reflect and unpack their ideas to find a solution, we can immediately see the overlap with mentoring.  </a:t>
            </a:r>
            <a:endParaRPr lang="en-GB"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148998BE-6D64-B140-8E41-7FB85D49182B}" type="slidenum">
              <a:rPr lang="en-US" smtClean="0"/>
              <a:t>1</a:t>
            </a:fld>
            <a:endParaRPr lang="en-US"/>
          </a:p>
        </p:txBody>
      </p:sp>
    </p:spTree>
    <p:extLst>
      <p:ext uri="{BB962C8B-B14F-4D97-AF65-F5344CB8AC3E}">
        <p14:creationId xmlns:p14="http://schemas.microsoft.com/office/powerpoint/2010/main" val="41939998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sz="1800" dirty="0">
                <a:effectLst/>
                <a:latin typeface="Calibri" panose="020F0502020204030204" pitchFamily="34" charset="0"/>
                <a:ea typeface="Times New Roman" panose="02020603050405020304" pitchFamily="18" charset="0"/>
              </a:rPr>
              <a:t>Finally, mentoring is not… </a:t>
            </a:r>
            <a:endParaRPr lang="en-GB"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GB" sz="1800" dirty="0">
                <a:effectLst/>
                <a:latin typeface="Calibri" panose="020F0502020204030204" pitchFamily="34" charset="0"/>
                <a:ea typeface="Times New Roman" panose="02020603050405020304" pitchFamily="18" charset="0"/>
              </a:rPr>
              <a:t>Mentoring is not a passive endeavour – it isn’t just a conversation that happens occasionally, it is structured, purposeful and target-orientated. </a:t>
            </a:r>
            <a:endParaRPr lang="en-GB"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GB" sz="1800" dirty="0">
                <a:effectLst/>
                <a:latin typeface="Calibri" panose="020F0502020204030204" pitchFamily="34" charset="0"/>
                <a:ea typeface="Times New Roman" panose="02020603050405020304" pitchFamily="18" charset="0"/>
              </a:rPr>
              <a:t>Mentoring is not therapy – mentoring should have a constant under-current of positivity, involving moving the trainee forwards in their development.  </a:t>
            </a:r>
            <a:endParaRPr lang="en-GB" sz="1800" dirty="0">
              <a:effectLst/>
              <a:latin typeface="Times New Roman" panose="02020603050405020304" pitchFamily="18" charset="0"/>
              <a:ea typeface="Times New Roman" panose="02020603050405020304" pitchFamily="18" charset="0"/>
            </a:endParaRPr>
          </a:p>
          <a:p>
            <a:pPr fontAlgn="base"/>
            <a:r>
              <a:rPr lang="en-GB" sz="1800" dirty="0">
                <a:effectLst/>
                <a:latin typeface="Calibri" panose="020F0502020204030204" pitchFamily="34" charset="0"/>
                <a:ea typeface="Times New Roman" panose="02020603050405020304" pitchFamily="18" charset="0"/>
              </a:rPr>
              <a:t>So, now move onto page 2 where you'll look at some different approaches to mentoring</a:t>
            </a:r>
            <a:endParaRPr lang="en-GB"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48998BE-6D64-B140-8E41-7FB85D49182B}" type="slidenum">
              <a:rPr lang="en-US" smtClean="0"/>
              <a:t>10</a:t>
            </a:fld>
            <a:endParaRPr lang="en-US"/>
          </a:p>
        </p:txBody>
      </p:sp>
    </p:spTree>
    <p:extLst>
      <p:ext uri="{BB962C8B-B14F-4D97-AF65-F5344CB8AC3E}">
        <p14:creationId xmlns:p14="http://schemas.microsoft.com/office/powerpoint/2010/main" val="10937680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2800" b="0" i="0" dirty="0">
              <a:solidFill>
                <a:srgbClr val="202124"/>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Times New Roman" panose="02020603050405020304" pitchFamily="18" charset="0"/>
              </a:rPr>
              <a:t>Mentoring has been around for many, many years. In fact the first mention of the word mentor come from the 7</a:t>
            </a:r>
            <a:r>
              <a:rPr lang="en-GB" sz="1800" baseline="30000" dirty="0">
                <a:effectLst/>
                <a:latin typeface="Calibri" panose="020F0502020204030204" pitchFamily="34" charset="0"/>
                <a:ea typeface="Times New Roman" panose="02020603050405020304" pitchFamily="18" charset="0"/>
              </a:rPr>
              <a:t>th</a:t>
            </a:r>
            <a:r>
              <a:rPr lang="en-GB" sz="1800" dirty="0">
                <a:effectLst/>
                <a:latin typeface="Calibri" panose="020F0502020204030204" pitchFamily="34" charset="0"/>
                <a:ea typeface="Times New Roman" panose="02020603050405020304" pitchFamily="18" charset="0"/>
              </a:rPr>
              <a:t> century BC from Homer’s Odyssey, where </a:t>
            </a:r>
            <a:r>
              <a:rPr lang="en-GB" sz="1800" b="1" dirty="0">
                <a:effectLst/>
                <a:latin typeface="Calibri" panose="020F0502020204030204" pitchFamily="34" charset="0"/>
                <a:ea typeface="Times New Roman" panose="02020603050405020304" pitchFamily="18" charset="0"/>
              </a:rPr>
              <a:t>Oh dis e us</a:t>
            </a:r>
            <a:r>
              <a:rPr lang="en-GB" sz="1800" dirty="0">
                <a:effectLst/>
                <a:latin typeface="Calibri" panose="020F0502020204030204" pitchFamily="34" charset="0"/>
                <a:ea typeface="Times New Roman" panose="02020603050405020304" pitchFamily="18" charset="0"/>
              </a:rPr>
              <a:t> entrusted his son, </a:t>
            </a:r>
            <a:r>
              <a:rPr lang="en-GB" sz="1800" b="1" dirty="0" err="1">
                <a:solidFill>
                  <a:srgbClr val="202124"/>
                </a:solidFill>
                <a:effectLst/>
                <a:latin typeface="Calibri" panose="020F0502020204030204" pitchFamily="34" charset="0"/>
                <a:ea typeface="Times New Roman" panose="02020603050405020304" pitchFamily="18" charset="0"/>
              </a:rPr>
              <a:t>tel</a:t>
            </a:r>
            <a:r>
              <a:rPr lang="en-GB" sz="1800" b="1" dirty="0">
                <a:solidFill>
                  <a:srgbClr val="202124"/>
                </a:solidFill>
                <a:effectLst/>
                <a:latin typeface="Calibri" panose="020F0502020204030204" pitchFamily="34" charset="0"/>
                <a:ea typeface="Times New Roman" panose="02020603050405020304" pitchFamily="18" charset="0"/>
              </a:rPr>
              <a:t> </a:t>
            </a:r>
            <a:r>
              <a:rPr lang="en-GB" sz="1800" b="1" dirty="0">
                <a:solidFill>
                  <a:srgbClr val="3C4043"/>
                </a:solidFill>
                <a:effectLst/>
                <a:latin typeface="Calibri" panose="020F0502020204030204" pitchFamily="34" charset="0"/>
                <a:ea typeface="Times New Roman" panose="02020603050405020304" pitchFamily="18" charset="0"/>
              </a:rPr>
              <a:t>·</a:t>
            </a:r>
            <a:r>
              <a:rPr lang="en-GB" sz="1800" b="1" dirty="0" err="1">
                <a:solidFill>
                  <a:srgbClr val="202124"/>
                </a:solidFill>
                <a:effectLst/>
                <a:latin typeface="Calibri" panose="020F0502020204030204" pitchFamily="34" charset="0"/>
                <a:ea typeface="Times New Roman" panose="02020603050405020304" pitchFamily="18" charset="0"/>
              </a:rPr>
              <a:t>e</a:t>
            </a:r>
            <a:r>
              <a:rPr lang="en-GB" sz="1800" b="1" dirty="0" err="1">
                <a:solidFill>
                  <a:srgbClr val="3C4043"/>
                </a:solidFill>
                <a:effectLst/>
                <a:latin typeface="Calibri" panose="020F0502020204030204" pitchFamily="34" charset="0"/>
                <a:ea typeface="Times New Roman" panose="02020603050405020304" pitchFamily="18" charset="0"/>
              </a:rPr>
              <a:t>·</a:t>
            </a:r>
            <a:r>
              <a:rPr lang="en-GB" sz="1800" b="1" dirty="0" err="1">
                <a:solidFill>
                  <a:srgbClr val="202124"/>
                </a:solidFill>
                <a:effectLst/>
                <a:latin typeface="Calibri" panose="020F0502020204030204" pitchFamily="34" charset="0"/>
                <a:ea typeface="Times New Roman" panose="02020603050405020304" pitchFamily="18" charset="0"/>
              </a:rPr>
              <a:t>muk</a:t>
            </a:r>
            <a:r>
              <a:rPr lang="en-GB" sz="1800" b="1" dirty="0" err="1">
                <a:solidFill>
                  <a:srgbClr val="3C4043"/>
                </a:solidFill>
                <a:effectLst/>
                <a:latin typeface="Calibri" panose="020F0502020204030204" pitchFamily="34" charset="0"/>
                <a:ea typeface="Times New Roman" panose="02020603050405020304" pitchFamily="18" charset="0"/>
              </a:rPr>
              <a:t>·</a:t>
            </a:r>
            <a:r>
              <a:rPr lang="en-GB" sz="1800" b="1" dirty="0" err="1">
                <a:solidFill>
                  <a:srgbClr val="202124"/>
                </a:solidFill>
                <a:effectLst/>
                <a:latin typeface="Calibri" panose="020F0502020204030204" pitchFamily="34" charset="0"/>
                <a:ea typeface="Times New Roman" panose="02020603050405020304" pitchFamily="18" charset="0"/>
              </a:rPr>
              <a:t>us</a:t>
            </a:r>
            <a:r>
              <a:rPr lang="en-GB" sz="1800" b="1" dirty="0">
                <a:solidFill>
                  <a:srgbClr val="202124"/>
                </a:solidFill>
                <a:effectLst/>
                <a:latin typeface="Calibri" panose="020F0502020204030204" pitchFamily="34" charset="0"/>
                <a:ea typeface="Times New Roman" panose="02020603050405020304" pitchFamily="18" charset="0"/>
              </a:rPr>
              <a:t>,</a:t>
            </a:r>
            <a:r>
              <a:rPr lang="en-GB" sz="1800" dirty="0">
                <a:effectLst/>
                <a:latin typeface="Calibri" panose="020F0502020204030204" pitchFamily="34" charset="0"/>
                <a:ea typeface="Times New Roman" panose="02020603050405020304" pitchFamily="18" charset="0"/>
              </a:rPr>
              <a:t> personal, professional and political education to a chap called </a:t>
            </a:r>
            <a:r>
              <a:rPr lang="en-GB" sz="1800" b="1" dirty="0">
                <a:effectLst/>
                <a:latin typeface="Calibri" panose="020F0502020204030204" pitchFamily="34" charset="0"/>
                <a:ea typeface="Times New Roman" panose="02020603050405020304" pitchFamily="18" charset="0"/>
              </a:rPr>
              <a:t>Mentor.</a:t>
            </a:r>
            <a:r>
              <a:rPr lang="en-GB" sz="1800" dirty="0">
                <a:effectLst/>
                <a:latin typeface="Calibri" panose="020F0502020204030204" pitchFamily="34" charset="0"/>
                <a:ea typeface="Times New Roman" panose="02020603050405020304" pitchFamily="18" charset="0"/>
              </a:rPr>
              <a:t>  </a:t>
            </a:r>
            <a:endParaRPr lang="en-GB" sz="1800" dirty="0">
              <a:effectLst/>
              <a:latin typeface="Times New Roman" panose="02020603050405020304" pitchFamily="18" charset="0"/>
              <a:ea typeface="Times New Roman" panose="02020603050405020304" pitchFamily="18" charset="0"/>
            </a:endParaRPr>
          </a:p>
          <a:p>
            <a:endParaRPr lang="en-GB" sz="2800" b="0" i="0" dirty="0">
              <a:solidFill>
                <a:srgbClr val="202124"/>
              </a:solidFill>
              <a:effectLst/>
              <a:latin typeface="arial" panose="020B0604020202020204" pitchFamily="34" charset="0"/>
              <a:ea typeface="Calibri" panose="020F0502020204030204" pitchFamily="34" charset="0"/>
              <a:cs typeface="Calibri" panose="020F0502020204030204" pitchFamily="34" charset="0"/>
            </a:endParaRPr>
          </a:p>
          <a:p>
            <a:endPar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endPar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Verdana"/>
                <a:ea typeface="Verdana"/>
                <a:cs typeface="Verdana"/>
                <a:sym typeface="Verdana"/>
              </a:rPr>
              <a:t>2</a:t>
            </a:fld>
            <a:endParaRPr lang="en-GB" sz="1200" b="0" i="0" u="none" strike="noStrike" cap="none">
              <a:solidFill>
                <a:schemeClr val="dk1"/>
              </a:solidFill>
              <a:latin typeface="Verdana"/>
              <a:ea typeface="Verdana"/>
              <a:cs typeface="Verdana"/>
              <a:sym typeface="Verdana"/>
            </a:endParaRPr>
          </a:p>
        </p:txBody>
      </p:sp>
    </p:spTree>
    <p:extLst>
      <p:ext uri="{BB962C8B-B14F-4D97-AF65-F5344CB8AC3E}">
        <p14:creationId xmlns:p14="http://schemas.microsoft.com/office/powerpoint/2010/main" val="36991065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Times New Roman" panose="02020603050405020304" pitchFamily="18" charset="0"/>
              </a:rPr>
              <a:t>Historically, mentoring was about more senior people in an organisation, wise guides, sharing their knowledge and years of experience, and acting a sponsored mentor to less experienced people within an organisation. It was more about succession planning (keeping the family business going) than it was about supporting people for their own personal and professional worth. However, from the 1980s onwards, we have seen a rapid growth, both in the emphasis placed on mentoring within organisations, and with the shift in attitude around the purpose of mentoring - from solely career progression to self-directed, developmental and a more holistic approach.  </a:t>
            </a:r>
            <a:endParaRPr lang="en-GB"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48998BE-6D64-B140-8E41-7FB85D49182B}" type="slidenum">
              <a:rPr lang="en-US" smtClean="0"/>
              <a:t>3</a:t>
            </a:fld>
            <a:endParaRPr lang="en-US"/>
          </a:p>
        </p:txBody>
      </p:sp>
    </p:spTree>
    <p:extLst>
      <p:ext uri="{BB962C8B-B14F-4D97-AF65-F5344CB8AC3E}">
        <p14:creationId xmlns:p14="http://schemas.microsoft.com/office/powerpoint/2010/main" val="13996654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Calibri" panose="020F0502020204030204" pitchFamily="34" charset="0"/>
                <a:ea typeface="Calibri" panose="020F0502020204030204" pitchFamily="34" charset="0"/>
              </a:rPr>
              <a:t>Over the years a wide variety of definitions of both mentoring and coaching have been provided, however there is no universally agreed definition of mentoring or coaching. They are contested concepts. </a:t>
            </a:r>
            <a:endParaRPr lang="en-US" dirty="0"/>
          </a:p>
        </p:txBody>
      </p:sp>
      <p:sp>
        <p:nvSpPr>
          <p:cNvPr id="4" name="Slide Number Placeholder 3"/>
          <p:cNvSpPr>
            <a:spLocks noGrp="1"/>
          </p:cNvSpPr>
          <p:nvPr>
            <p:ph type="sldNum" sz="quarter" idx="5"/>
          </p:nvPr>
        </p:nvSpPr>
        <p:spPr/>
        <p:txBody>
          <a:bodyPr/>
          <a:lstStyle/>
          <a:p>
            <a:fld id="{148998BE-6D64-B140-8E41-7FB85D49182B}" type="slidenum">
              <a:rPr lang="en-US" smtClean="0"/>
              <a:t>4</a:t>
            </a:fld>
            <a:endParaRPr lang="en-US"/>
          </a:p>
        </p:txBody>
      </p:sp>
    </p:spTree>
    <p:extLst>
      <p:ext uri="{BB962C8B-B14F-4D97-AF65-F5344CB8AC3E}">
        <p14:creationId xmlns:p14="http://schemas.microsoft.com/office/powerpoint/2010/main" val="22272819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rPr>
              <a:t>Some definitions of mentoring encompass some approaches to coaching, while some definitions of coaching equally apply to some approaches to mentoring. I suggest that the a couple of notable differences between the two is that </a:t>
            </a:r>
            <a:r>
              <a:rPr lang="en-US" sz="1800" dirty="0">
                <a:effectLst/>
                <a:latin typeface="Calibri" panose="020F0502020204030204" pitchFamily="34" charset="0"/>
                <a:ea typeface="Calibri" panose="020F0502020204030204" pitchFamily="34" charset="0"/>
              </a:rPr>
              <a:t>t</a:t>
            </a:r>
            <a:r>
              <a:rPr lang="en-US" sz="1800" dirty="0">
                <a:effectLst/>
                <a:latin typeface="Calibri" panose="020F0502020204030204" pitchFamily="34" charset="0"/>
                <a:ea typeface="Times New Roman" panose="02020603050405020304" pitchFamily="18" charset="0"/>
              </a:rPr>
              <a:t>he continuum from directive to non-directive is used more in mentoring</a:t>
            </a:r>
            <a:r>
              <a:rPr lang="en-US" sz="1800" dirty="0">
                <a:effectLst/>
                <a:latin typeface="Calibri" panose="020F0502020204030204" pitchFamily="34" charset="0"/>
                <a:ea typeface="Calibri" panose="020F0502020204030204" pitchFamily="34" charset="0"/>
              </a:rPr>
              <a:t>. </a:t>
            </a:r>
            <a:r>
              <a:rPr lang="en-US" sz="1800" dirty="0">
                <a:effectLst/>
                <a:latin typeface="Calibri" panose="020F0502020204030204" pitchFamily="34" charset="0"/>
                <a:ea typeface="Times New Roman" panose="02020603050405020304" pitchFamily="18" charset="0"/>
              </a:rPr>
              <a:t>Mentoring tends to take place over a longer period of time than coaching</a:t>
            </a:r>
            <a:r>
              <a:rPr lang="en-GB" sz="1800" dirty="0">
                <a:effectLst/>
                <a:latin typeface="Calibri" panose="020F0502020204030204" pitchFamily="34" charset="0"/>
                <a:ea typeface="Calibri" panose="020F0502020204030204" pitchFamily="34" charset="0"/>
              </a:rPr>
              <a:t>. </a:t>
            </a:r>
            <a:r>
              <a:rPr lang="en-US" sz="1800" dirty="0">
                <a:effectLst/>
                <a:latin typeface="Calibri" panose="020F0502020204030204" pitchFamily="34" charset="0"/>
                <a:ea typeface="Calibri" panose="020F0502020204030204" pitchFamily="34" charset="0"/>
              </a:rPr>
              <a:t>You will learn more about this later in this unit. </a:t>
            </a:r>
            <a:r>
              <a:rPr lang="en-GB" sz="1800" dirty="0">
                <a:effectLst/>
                <a:latin typeface="Calibri" panose="020F0502020204030204" pitchFamily="34" charset="0"/>
                <a:ea typeface="Calibri" panose="020F0502020204030204" pitchFamily="34" charset="0"/>
              </a:rPr>
              <a:t> </a:t>
            </a:r>
            <a:r>
              <a:rPr lang="en-GB" sz="2800" dirty="0">
                <a:effectLst/>
              </a:rPr>
              <a:t> </a:t>
            </a:r>
            <a:endParaRPr lang="en-GB"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48998BE-6D64-B140-8E41-7FB85D49182B}" type="slidenum">
              <a:rPr lang="en-US" smtClean="0"/>
              <a:t>5</a:t>
            </a:fld>
            <a:endParaRPr lang="en-US"/>
          </a:p>
        </p:txBody>
      </p:sp>
    </p:spTree>
    <p:extLst>
      <p:ext uri="{BB962C8B-B14F-4D97-AF65-F5344CB8AC3E}">
        <p14:creationId xmlns:p14="http://schemas.microsoft.com/office/powerpoint/2010/main" val="5685926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Calibri" panose="020F0502020204030204" pitchFamily="34" charset="0"/>
              </a:rPr>
              <a:t>however, all agree that both are: helping relationships intended to achieve some type of change and place an emphasis on learning. </a:t>
            </a:r>
            <a:r>
              <a:rPr lang="en-GB" dirty="0">
                <a:effectLst/>
              </a:rPr>
              <a:t> </a:t>
            </a:r>
            <a:r>
              <a:rPr lang="en-GB" sz="1800" kern="100" dirty="0">
                <a:effectLst/>
                <a:latin typeface="Calibri" panose="020F0502020204030204" pitchFamily="34" charset="0"/>
                <a:ea typeface="Calibri" panose="020F0502020204030204" pitchFamily="34" charset="0"/>
                <a:cs typeface="Calibri" panose="020F0502020204030204" pitchFamily="34" charset="0"/>
              </a:rPr>
              <a:t>Mentoring is about offering support – encouraging and validating them, but it’s also about sometimes challenging trainees by offering a different perspective. </a:t>
            </a:r>
            <a:endParaRPr lang="en-GB"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48998BE-6D64-B140-8E41-7FB85D49182B}" type="slidenum">
              <a:rPr lang="en-US" smtClean="0"/>
              <a:t>6</a:t>
            </a:fld>
            <a:endParaRPr lang="en-US"/>
          </a:p>
        </p:txBody>
      </p:sp>
    </p:spTree>
    <p:extLst>
      <p:ext uri="{BB962C8B-B14F-4D97-AF65-F5344CB8AC3E}">
        <p14:creationId xmlns:p14="http://schemas.microsoft.com/office/powerpoint/2010/main" val="42814991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Times New Roman" panose="02020603050405020304" pitchFamily="18" charset="0"/>
              </a:rPr>
              <a:t>At Warwick, we are mentors, whether you are a </a:t>
            </a:r>
            <a:r>
              <a:rPr lang="en-US" sz="1800" dirty="0">
                <a:effectLst/>
                <a:latin typeface="Calibri" panose="020F0502020204030204" pitchFamily="34" charset="0"/>
                <a:ea typeface="Times New Roman" panose="02020603050405020304" pitchFamily="18" charset="0"/>
              </a:rPr>
              <a:t>Lead mentor, of a General or Subject mentor, we deliver mentoring.  And our model is based on Jim Knight’s Instructional Coaching model. W</a:t>
            </a:r>
            <a:r>
              <a:rPr lang="en-GB" sz="1800" dirty="0">
                <a:effectLst/>
                <a:latin typeface="Calibri" panose="020F0502020204030204" pitchFamily="34" charset="0"/>
                <a:ea typeface="Times New Roman" panose="02020603050405020304" pitchFamily="18" charset="0"/>
              </a:rPr>
              <a:t>e have been offered a contextualised definition of mentoring, provided to us by Andrew Hobson (2017) University of Brighton, who has written many papers about mentoring in teaching and who you’ll meet in unit 1.3.</a:t>
            </a:r>
            <a:endParaRPr lang="en-GB"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48998BE-6D64-B140-8E41-7FB85D49182B}" type="slidenum">
              <a:rPr lang="en-US" smtClean="0"/>
              <a:t>7</a:t>
            </a:fld>
            <a:endParaRPr lang="en-US"/>
          </a:p>
        </p:txBody>
      </p:sp>
    </p:spTree>
    <p:extLst>
      <p:ext uri="{BB962C8B-B14F-4D97-AF65-F5344CB8AC3E}">
        <p14:creationId xmlns:p14="http://schemas.microsoft.com/office/powerpoint/2010/main" val="41007172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Calibri" panose="020F0502020204030204" pitchFamily="34" charset="0"/>
                <a:ea typeface="Times New Roman" panose="02020603050405020304" pitchFamily="18" charset="0"/>
              </a:rPr>
              <a:t>A one-to-one relationship between a relatively inexperienced teacher (the mentee) and a relatively experienced teacher (the mentor), which aims to support the mentee’s learning, development and wellbeing, and their integration into the cultures of both the organisation in which they are employed and the wider profession”. </a:t>
            </a:r>
            <a:endParaRPr lang="en-GB"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148998BE-6D64-B140-8E41-7FB85D49182B}" type="slidenum">
              <a:rPr lang="en-US" smtClean="0"/>
              <a:t>8</a:t>
            </a:fld>
            <a:endParaRPr lang="en-US"/>
          </a:p>
        </p:txBody>
      </p:sp>
    </p:spTree>
    <p:extLst>
      <p:ext uri="{BB962C8B-B14F-4D97-AF65-F5344CB8AC3E}">
        <p14:creationId xmlns:p14="http://schemas.microsoft.com/office/powerpoint/2010/main" val="36999324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sz="1800" dirty="0">
                <a:effectLst/>
                <a:latin typeface="Calibri" panose="020F0502020204030204" pitchFamily="34" charset="0"/>
                <a:ea typeface="Times New Roman" panose="02020603050405020304" pitchFamily="18" charset="0"/>
              </a:rPr>
              <a:t>Looking at this in more detail, we can see that this definition places an emphasis on:  </a:t>
            </a:r>
            <a:endParaRPr lang="en-GB" sz="1800" dirty="0">
              <a:effectLst/>
              <a:latin typeface="Times New Roman" panose="02020603050405020304" pitchFamily="18" charset="0"/>
              <a:ea typeface="Times New Roman" panose="02020603050405020304" pitchFamily="18" charset="0"/>
            </a:endParaRPr>
          </a:p>
          <a:p>
            <a:pPr fontAlgn="base"/>
            <a:r>
              <a:rPr lang="en-GB" sz="1800" dirty="0">
                <a:effectLst/>
                <a:latin typeface="Calibri" panose="020F0502020204030204" pitchFamily="34" charset="0"/>
                <a:ea typeface="Times New Roman" panose="02020603050405020304" pitchFamily="18" charset="0"/>
              </a:rPr>
              <a:t> </a:t>
            </a:r>
            <a:endParaRPr lang="en-GB"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GB" sz="1800" dirty="0">
                <a:effectLst/>
                <a:latin typeface="Calibri" panose="020F0502020204030204" pitchFamily="34" charset="0"/>
                <a:ea typeface="Times New Roman" panose="02020603050405020304" pitchFamily="18" charset="0"/>
              </a:rPr>
              <a:t>The developmental nature of mentoring</a:t>
            </a:r>
            <a:endParaRPr lang="en-GB"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GB" sz="1800" dirty="0">
                <a:effectLst/>
                <a:latin typeface="Calibri" panose="020F0502020204030204" pitchFamily="34" charset="0"/>
                <a:ea typeface="Times New Roman" panose="02020603050405020304" pitchFamily="18" charset="0"/>
              </a:rPr>
              <a:t>Holistic nature – consider the trainee’s wellbeing as well as their teaching skills</a:t>
            </a:r>
            <a:endParaRPr lang="en-GB" sz="1800" dirty="0">
              <a:effectLst/>
              <a:latin typeface="Times New Roman" panose="02020603050405020304" pitchFamily="18" charset="0"/>
              <a:ea typeface="Times New Roman" panose="02020603050405020304" pitchFamily="18" charset="0"/>
            </a:endParaRPr>
          </a:p>
          <a:p>
            <a:pPr marL="342900" lvl="0" indent="-342900" fontAlgn="base">
              <a:buSzPts val="1000"/>
              <a:buFont typeface="Symbol" pitchFamily="2" charset="2"/>
              <a:buChar char=""/>
              <a:tabLst>
                <a:tab pos="457200" algn="l"/>
              </a:tabLst>
            </a:pPr>
            <a:r>
              <a:rPr lang="en-GB" sz="1800" dirty="0">
                <a:effectLst/>
                <a:latin typeface="Calibri" panose="020F0502020204030204" pitchFamily="34" charset="0"/>
                <a:ea typeface="Times New Roman" panose="02020603050405020304" pitchFamily="18" charset="0"/>
              </a:rPr>
              <a:t>Long-term commitment – integration into the wider profession takes time. </a:t>
            </a:r>
            <a:endParaRPr lang="en-GB"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148998BE-6D64-B140-8E41-7FB85D49182B}" type="slidenum">
              <a:rPr lang="en-US" smtClean="0"/>
              <a:t>9</a:t>
            </a:fld>
            <a:endParaRPr lang="en-US"/>
          </a:p>
        </p:txBody>
      </p:sp>
    </p:spTree>
    <p:extLst>
      <p:ext uri="{BB962C8B-B14F-4D97-AF65-F5344CB8AC3E}">
        <p14:creationId xmlns:p14="http://schemas.microsoft.com/office/powerpoint/2010/main" val="16244428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2.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EBF3CEF4-A033-AF43-84A6-108C9A8C9933}" type="datetimeFigureOut">
              <a:rPr lang="en-US" smtClean="0"/>
              <a:t>2/26/2024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9D1A16-6EC9-764D-AD14-82D12C6F0DA2}" type="slidenum">
              <a:rPr lang="en-US" smtClean="0"/>
              <a:t>‹#›</a:t>
            </a:fld>
            <a:endParaRPr lang="en-US"/>
          </a:p>
        </p:txBody>
      </p:sp>
    </p:spTree>
    <p:extLst>
      <p:ext uri="{BB962C8B-B14F-4D97-AF65-F5344CB8AC3E}">
        <p14:creationId xmlns:p14="http://schemas.microsoft.com/office/powerpoint/2010/main" val="20066486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BF3CEF4-A033-AF43-84A6-108C9A8C9933}" type="datetimeFigureOut">
              <a:rPr lang="en-US" smtClean="0"/>
              <a:t>2/26/2024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9D1A16-6EC9-764D-AD14-82D12C6F0DA2}" type="slidenum">
              <a:rPr lang="en-US" smtClean="0"/>
              <a:t>‹#›</a:t>
            </a:fld>
            <a:endParaRPr lang="en-US"/>
          </a:p>
        </p:txBody>
      </p:sp>
    </p:spTree>
    <p:extLst>
      <p:ext uri="{BB962C8B-B14F-4D97-AF65-F5344CB8AC3E}">
        <p14:creationId xmlns:p14="http://schemas.microsoft.com/office/powerpoint/2010/main" val="27368556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BF3CEF4-A033-AF43-84A6-108C9A8C9933}" type="datetimeFigureOut">
              <a:rPr lang="en-US" smtClean="0"/>
              <a:t>2/26/2024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9D1A16-6EC9-764D-AD14-82D12C6F0DA2}" type="slidenum">
              <a:rPr lang="en-US" smtClean="0"/>
              <a:t>‹#›</a:t>
            </a:fld>
            <a:endParaRPr lang="en-US"/>
          </a:p>
        </p:txBody>
      </p:sp>
    </p:spTree>
    <p:extLst>
      <p:ext uri="{BB962C8B-B14F-4D97-AF65-F5344CB8AC3E}">
        <p14:creationId xmlns:p14="http://schemas.microsoft.com/office/powerpoint/2010/main" val="29415457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ivider Light Alt.">
    <p:bg>
      <p:bgRef idx="1001">
        <a:schemeClr val="bg1"/>
      </p:bgRef>
    </p:bg>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666FE13F-E318-B323-121E-0093806FB8ED}"/>
              </a:ext>
            </a:extLst>
          </p:cNvPr>
          <p:cNvSpPr>
            <a:spLocks noGrp="1"/>
          </p:cNvSpPr>
          <p:nvPr>
            <p:ph type="pic" sz="quarter" idx="15" hasCustomPrompt="1"/>
          </p:nvPr>
        </p:nvSpPr>
        <p:spPr>
          <a:xfrm>
            <a:off x="0" y="0"/>
            <a:ext cx="8463184" cy="6858000"/>
          </a:xfrm>
          <a:custGeom>
            <a:avLst/>
            <a:gdLst>
              <a:gd name="connsiteX0" fmla="*/ 0 w 8463184"/>
              <a:gd name="connsiteY0" fmla="*/ 0 h 6858000"/>
              <a:gd name="connsiteX1" fmla="*/ 8463184 w 8463184"/>
              <a:gd name="connsiteY1" fmla="*/ 0 h 6858000"/>
              <a:gd name="connsiteX2" fmla="*/ 4498192 w 8463184"/>
              <a:gd name="connsiteY2" fmla="*/ 6858000 h 6858000"/>
              <a:gd name="connsiteX3" fmla="*/ 0 w 846318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463184" h="6858000">
                <a:moveTo>
                  <a:pt x="0" y="0"/>
                </a:moveTo>
                <a:lnTo>
                  <a:pt x="8463184" y="0"/>
                </a:lnTo>
                <a:lnTo>
                  <a:pt x="4498192" y="6858000"/>
                </a:lnTo>
                <a:lnTo>
                  <a:pt x="0" y="6858000"/>
                </a:lnTo>
                <a:close/>
              </a:path>
            </a:pathLst>
          </a:custGeom>
        </p:spPr>
        <p:txBody>
          <a:bodyPr wrap="square" bIns="648000" anchor="ctr">
            <a:noAutofit/>
          </a:bodyPr>
          <a:lstStyle>
            <a:lvl1pPr algn="ctr">
              <a:defRPr sz="1200"/>
            </a:lvl1pPr>
          </a:lstStyle>
          <a:p>
            <a:r>
              <a:rPr lang="en-GB" dirty="0"/>
              <a:t>Click icon to insert image</a:t>
            </a:r>
          </a:p>
        </p:txBody>
      </p:sp>
      <p:pic>
        <p:nvPicPr>
          <p:cNvPr id="5" name="Content Placeholder 4" descr="A person with purple head wrap&#10;&#10;Description automatically generated" hidden="1">
            <a:extLst>
              <a:ext uri="{FF2B5EF4-FFF2-40B4-BE49-F238E27FC236}">
                <a16:creationId xmlns:a16="http://schemas.microsoft.com/office/drawing/2014/main" id="{0DCC5397-4FE3-DCA6-F0A6-FD1CC25509E3}"/>
              </a:ext>
            </a:extLst>
          </p:cNvPr>
          <p:cNvPicPr>
            <a:picLocks noChangeAspect="1"/>
          </p:cNvPicPr>
          <p:nvPr userDrawn="1"/>
        </p:nvPicPr>
        <p:blipFill>
          <a:blip r:embed="rId3"/>
          <a:stretch>
            <a:fillRect/>
          </a:stretch>
        </p:blipFill>
        <p:spPr>
          <a:xfrm>
            <a:off x="-1" y="0"/>
            <a:ext cx="12202847" cy="6858000"/>
          </a:xfrm>
          <a:prstGeom prst="rect">
            <a:avLst/>
          </a:prstGeom>
        </p:spPr>
      </p:pic>
      <p:sp>
        <p:nvSpPr>
          <p:cNvPr id="2" name="Title 1">
            <a:extLst>
              <a:ext uri="{FF2B5EF4-FFF2-40B4-BE49-F238E27FC236}">
                <a16:creationId xmlns:a16="http://schemas.microsoft.com/office/drawing/2014/main" id="{EAFD28CE-22AC-6B94-6EF4-745475FCDD49}"/>
              </a:ext>
            </a:extLst>
          </p:cNvPr>
          <p:cNvSpPr>
            <a:spLocks noGrp="1"/>
          </p:cNvSpPr>
          <p:nvPr>
            <p:ph type="title" hasCustomPrompt="1"/>
          </p:nvPr>
        </p:nvSpPr>
        <p:spPr>
          <a:xfrm>
            <a:off x="7152641" y="3464560"/>
            <a:ext cx="4625777" cy="1381760"/>
          </a:xfrm>
        </p:spPr>
        <p:txBody>
          <a:bodyPr anchor="t"/>
          <a:lstStyle>
            <a:lvl1pPr algn="r">
              <a:defRPr sz="3600" cap="all" baseline="0">
                <a:solidFill>
                  <a:schemeClr val="tx1"/>
                </a:solidFill>
              </a:defRPr>
            </a:lvl1pPr>
          </a:lstStyle>
          <a:p>
            <a:r>
              <a:rPr lang="en-US" dirty="0"/>
              <a:t>Add section title</a:t>
            </a:r>
            <a:endParaRPr lang="en-GB" dirty="0"/>
          </a:p>
        </p:txBody>
      </p:sp>
      <p:sp>
        <p:nvSpPr>
          <p:cNvPr id="3" name="Footer Placeholder 2">
            <a:extLst>
              <a:ext uri="{FF2B5EF4-FFF2-40B4-BE49-F238E27FC236}">
                <a16:creationId xmlns:a16="http://schemas.microsoft.com/office/drawing/2014/main" id="{83236773-F154-9E31-2695-ABA42ED8742B}"/>
              </a:ext>
            </a:extLst>
          </p:cNvPr>
          <p:cNvSpPr>
            <a:spLocks noGrp="1"/>
          </p:cNvSpPr>
          <p:nvPr>
            <p:ph type="ftr" sz="quarter" idx="10"/>
          </p:nvPr>
        </p:nvSpPr>
        <p:spPr>
          <a:xfrm>
            <a:off x="7693808" y="6330949"/>
            <a:ext cx="4084610" cy="365125"/>
          </a:xfrm>
        </p:spPr>
        <p:txBody>
          <a:bodyPr/>
          <a:lstStyle>
            <a:lvl1pPr algn="r">
              <a:defRPr/>
            </a:lvl1pPr>
          </a:lstStyle>
          <a:p>
            <a:endParaRPr lang="en-GB" dirty="0"/>
          </a:p>
        </p:txBody>
      </p:sp>
      <p:sp>
        <p:nvSpPr>
          <p:cNvPr id="7" name="Text Placeholder 6">
            <a:extLst>
              <a:ext uri="{FF2B5EF4-FFF2-40B4-BE49-F238E27FC236}">
                <a16:creationId xmlns:a16="http://schemas.microsoft.com/office/drawing/2014/main" id="{BD3D1D70-1096-1E03-D135-EE98CCD5F7F3}"/>
              </a:ext>
            </a:extLst>
          </p:cNvPr>
          <p:cNvSpPr>
            <a:spLocks noGrp="1"/>
          </p:cNvSpPr>
          <p:nvPr>
            <p:ph type="body" sz="quarter" idx="12" hasCustomPrompt="1"/>
          </p:nvPr>
        </p:nvSpPr>
        <p:spPr>
          <a:xfrm>
            <a:off x="10322680" y="1956118"/>
            <a:ext cx="1455737" cy="1011237"/>
          </a:xfrm>
        </p:spPr>
        <p:txBody>
          <a:bodyPr/>
          <a:lstStyle>
            <a:lvl1pPr algn="r">
              <a:defRPr sz="6750">
                <a:solidFill>
                  <a:schemeClr val="accent1"/>
                </a:solidFill>
              </a:defRPr>
            </a:lvl1pPr>
          </a:lstStyle>
          <a:p>
            <a:pPr lvl="0"/>
            <a:r>
              <a:rPr lang="en-US" dirty="0"/>
              <a:t>XX</a:t>
            </a:r>
            <a:endParaRPr lang="en-GB" dirty="0"/>
          </a:p>
        </p:txBody>
      </p:sp>
      <p:grpSp>
        <p:nvGrpSpPr>
          <p:cNvPr id="6" name="Group 5">
            <a:extLst>
              <a:ext uri="{FF2B5EF4-FFF2-40B4-BE49-F238E27FC236}">
                <a16:creationId xmlns:a16="http://schemas.microsoft.com/office/drawing/2014/main" id="{4F370516-DECD-E3AE-DF23-C70C9BB7E499}"/>
              </a:ext>
            </a:extLst>
          </p:cNvPr>
          <p:cNvGrpSpPr/>
          <p:nvPr userDrawn="1"/>
        </p:nvGrpSpPr>
        <p:grpSpPr>
          <a:xfrm>
            <a:off x="-3626001" y="0"/>
            <a:ext cx="3513653" cy="4531360"/>
            <a:chOff x="-3626001" y="0"/>
            <a:chExt cx="3513653" cy="4531360"/>
          </a:xfrm>
        </p:grpSpPr>
        <p:sp>
          <p:nvSpPr>
            <p:cNvPr id="8" name="Rectangle 7">
              <a:extLst>
                <a:ext uri="{FF2B5EF4-FFF2-40B4-BE49-F238E27FC236}">
                  <a16:creationId xmlns:a16="http://schemas.microsoft.com/office/drawing/2014/main" id="{70F904D0-2876-1268-E4C8-7B0295729406}"/>
                </a:ext>
              </a:extLst>
            </p:cNvPr>
            <p:cNvSpPr/>
            <p:nvPr/>
          </p:nvSpPr>
          <p:spPr>
            <a:xfrm>
              <a:off x="-3626001" y="0"/>
              <a:ext cx="3507557" cy="4531360"/>
            </a:xfrm>
            <a:prstGeom prst="rect">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rgbClr val="333333"/>
                </a:solidFill>
                <a:latin typeface="+mn-lt"/>
              </a:endParaRPr>
            </a:p>
          </p:txBody>
        </p:sp>
        <p:sp>
          <p:nvSpPr>
            <p:cNvPr id="9" name="Rectangle 8">
              <a:extLst>
                <a:ext uri="{FF2B5EF4-FFF2-40B4-BE49-F238E27FC236}">
                  <a16:creationId xmlns:a16="http://schemas.microsoft.com/office/drawing/2014/main" id="{58268415-C2F8-4E88-1D39-501CC7F283CD}"/>
                </a:ext>
              </a:extLst>
            </p:cNvPr>
            <p:cNvSpPr/>
            <p:nvPr/>
          </p:nvSpPr>
          <p:spPr>
            <a:xfrm>
              <a:off x="-3626001" y="0"/>
              <a:ext cx="3507557" cy="89001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solidFill>
                  <a:srgbClr val="333333"/>
                </a:solidFill>
                <a:latin typeface="+mn-lt"/>
              </a:endParaRPr>
            </a:p>
          </p:txBody>
        </p:sp>
        <p:sp>
          <p:nvSpPr>
            <p:cNvPr id="10" name="TextBox 9">
              <a:extLst>
                <a:ext uri="{FF2B5EF4-FFF2-40B4-BE49-F238E27FC236}">
                  <a16:creationId xmlns:a16="http://schemas.microsoft.com/office/drawing/2014/main" id="{17468449-38AF-50DF-9C6B-09E23D17494C}"/>
                </a:ext>
              </a:extLst>
            </p:cNvPr>
            <p:cNvSpPr txBox="1"/>
            <p:nvPr/>
          </p:nvSpPr>
          <p:spPr>
            <a:xfrm>
              <a:off x="-3560064" y="77902"/>
              <a:ext cx="3447716" cy="734213"/>
            </a:xfrm>
            <a:prstGeom prst="rect">
              <a:avLst/>
            </a:prstGeom>
          </p:spPr>
          <p:txBody>
            <a:bodyPr vert="horz" lIns="91440" tIns="45720" rIns="91440" bIns="45720" rtlCol="0" anchor="ctr">
              <a:noAutofit/>
            </a:bodyPr>
            <a:lstStyle>
              <a:lvl1pPr>
                <a:lnSpc>
                  <a:spcPct val="70000"/>
                </a:lnSpc>
                <a:spcBef>
                  <a:spcPct val="0"/>
                </a:spcBef>
                <a:buNone/>
                <a:defRPr sz="11500" cap="all" baseline="0">
                  <a:latin typeface="+mj-lt"/>
                  <a:ea typeface="+mj-ea"/>
                  <a:cs typeface="+mj-cs"/>
                </a:defRPr>
              </a:lvl1pPr>
            </a:lstStyle>
            <a:p>
              <a:pPr lvl="0">
                <a:lnSpc>
                  <a:spcPct val="100000"/>
                </a:lnSpc>
              </a:pPr>
              <a:r>
                <a:rPr lang="en-GB" sz="2400" dirty="0">
                  <a:solidFill>
                    <a:schemeClr val="bg1"/>
                  </a:solidFill>
                  <a:latin typeface="+mn-lt"/>
                  <a:ea typeface="Inter Semi Bold" panose="02000703000000020004" pitchFamily="50" charset="0"/>
                  <a:cs typeface="Inter Semi Bold" panose="02000703000000020004" pitchFamily="50" charset="0"/>
                </a:rPr>
                <a:t>How to insert </a:t>
              </a:r>
              <a:br>
                <a:rPr lang="en-GB" sz="2400" dirty="0">
                  <a:solidFill>
                    <a:schemeClr val="bg1"/>
                  </a:solidFill>
                  <a:latin typeface="+mn-lt"/>
                  <a:ea typeface="Inter Semi Bold" panose="02000703000000020004" pitchFamily="50" charset="0"/>
                  <a:cs typeface="Inter Semi Bold" panose="02000703000000020004" pitchFamily="50" charset="0"/>
                </a:rPr>
              </a:br>
              <a:r>
                <a:rPr lang="en-GB" sz="2400" dirty="0">
                  <a:solidFill>
                    <a:schemeClr val="bg1"/>
                  </a:solidFill>
                  <a:latin typeface="+mn-lt"/>
                  <a:ea typeface="Inter Semi Bold" panose="02000703000000020004" pitchFamily="50" charset="0"/>
                  <a:cs typeface="Inter Semi Bold" panose="02000703000000020004" pitchFamily="50" charset="0"/>
                </a:rPr>
                <a:t>an image</a:t>
              </a:r>
            </a:p>
          </p:txBody>
        </p:sp>
        <p:sp>
          <p:nvSpPr>
            <p:cNvPr id="11" name="TextBox 10">
              <a:extLst>
                <a:ext uri="{FF2B5EF4-FFF2-40B4-BE49-F238E27FC236}">
                  <a16:creationId xmlns:a16="http://schemas.microsoft.com/office/drawing/2014/main" id="{BE7D5C2C-84EC-C1DA-26D0-15ECB44E0F7E}"/>
                </a:ext>
              </a:extLst>
            </p:cNvPr>
            <p:cNvSpPr txBox="1"/>
            <p:nvPr userDrawn="1"/>
          </p:nvSpPr>
          <p:spPr>
            <a:xfrm>
              <a:off x="-3560064" y="1006196"/>
              <a:ext cx="3340989" cy="2746654"/>
            </a:xfrm>
            <a:prstGeom prst="rect">
              <a:avLst/>
            </a:prstGeom>
            <a:noFill/>
          </p:spPr>
          <p:txBody>
            <a:bodyPr wrap="square" rtlCol="0">
              <a:noAutofit/>
            </a:bodyPr>
            <a:lstStyle/>
            <a:p>
              <a:pPr marL="342900" indent="-342900" algn="l">
                <a:lnSpc>
                  <a:spcPct val="100000"/>
                </a:lnSpc>
                <a:spcBef>
                  <a:spcPts val="0"/>
                </a:spcBef>
                <a:spcAft>
                  <a:spcPts val="800"/>
                </a:spcAft>
                <a:buClr>
                  <a:schemeClr val="accent1"/>
                </a:buClr>
                <a:buFont typeface="+mj-lt"/>
                <a:buAutoNum type="arabicPeriod"/>
              </a:pPr>
              <a:r>
                <a:rPr lang="en-US" sz="1200" dirty="0">
                  <a:solidFill>
                    <a:schemeClr val="tx1"/>
                  </a:solidFill>
                  <a:latin typeface="+mn-lt"/>
                </a:rPr>
                <a:t>Click the icon in the middle of the placeholder and choose an image from file, or select the placeholder and paste an image in using </a:t>
              </a:r>
              <a:r>
                <a:rPr lang="en-US" sz="1200" b="1" dirty="0">
                  <a:solidFill>
                    <a:schemeClr val="tx1"/>
                  </a:solidFill>
                  <a:latin typeface="+mn-lt"/>
                </a:rPr>
                <a:t>Ctrl + V</a:t>
              </a:r>
              <a:r>
                <a:rPr lang="en-US" sz="1200" dirty="0">
                  <a:solidFill>
                    <a:schemeClr val="tx1"/>
                  </a:solidFill>
                  <a:latin typeface="+mn-lt"/>
                </a:rPr>
                <a:t>.</a:t>
              </a:r>
            </a:p>
            <a:p>
              <a:pPr marL="342900" indent="-342900" algn="l">
                <a:lnSpc>
                  <a:spcPct val="100000"/>
                </a:lnSpc>
                <a:spcBef>
                  <a:spcPts val="0"/>
                </a:spcBef>
                <a:spcAft>
                  <a:spcPts val="800"/>
                </a:spcAft>
                <a:buClr>
                  <a:schemeClr val="accent1"/>
                </a:buClr>
                <a:buFont typeface="+mj-lt"/>
                <a:buAutoNum type="arabicPeriod"/>
              </a:pPr>
              <a:r>
                <a:rPr lang="en-US" sz="1200" dirty="0">
                  <a:solidFill>
                    <a:schemeClr val="tx1"/>
                  </a:solidFill>
                  <a:latin typeface="+mn-lt"/>
                </a:rPr>
                <a:t>Click on the </a:t>
              </a:r>
              <a:r>
                <a:rPr lang="en-US" sz="1200" b="1" dirty="0">
                  <a:solidFill>
                    <a:schemeClr val="tx1"/>
                  </a:solidFill>
                  <a:latin typeface="+mn-lt"/>
                </a:rPr>
                <a:t>Format Picture </a:t>
              </a:r>
              <a:r>
                <a:rPr lang="en-US" sz="1200" dirty="0">
                  <a:solidFill>
                    <a:schemeClr val="tx1"/>
                  </a:solidFill>
                  <a:latin typeface="+mn-lt"/>
                </a:rPr>
                <a:t>tab in the ribbon and use the tools to edit the image.</a:t>
              </a:r>
            </a:p>
            <a:p>
              <a:pPr marL="342900" indent="-342900" algn="l">
                <a:lnSpc>
                  <a:spcPct val="100000"/>
                </a:lnSpc>
                <a:spcBef>
                  <a:spcPts val="0"/>
                </a:spcBef>
                <a:spcAft>
                  <a:spcPts val="800"/>
                </a:spcAft>
                <a:buClr>
                  <a:schemeClr val="accent1"/>
                </a:buClr>
                <a:buFont typeface="+mj-lt"/>
                <a:buAutoNum type="arabicPeriod"/>
              </a:pPr>
              <a:r>
                <a:rPr lang="en-US" sz="1200" dirty="0">
                  <a:solidFill>
                    <a:schemeClr val="tx1"/>
                  </a:solidFill>
                  <a:latin typeface="+mn-lt"/>
                </a:rPr>
                <a:t>Choose </a:t>
              </a:r>
              <a:r>
                <a:rPr lang="en-US" sz="1200" b="1" dirty="0">
                  <a:solidFill>
                    <a:schemeClr val="tx1"/>
                  </a:solidFill>
                  <a:latin typeface="+mn-lt"/>
                </a:rPr>
                <a:t>Crop</a:t>
              </a:r>
              <a:r>
                <a:rPr lang="en-US" sz="1200" dirty="0">
                  <a:solidFill>
                    <a:schemeClr val="tx1"/>
                  </a:solidFill>
                  <a:latin typeface="+mn-lt"/>
                </a:rPr>
                <a:t> to resize and move the image within the placeholder, using the white circles in the corners of the image. Click on the drop down arrow and choose </a:t>
              </a:r>
              <a:r>
                <a:rPr lang="en-US" sz="1200" b="1" dirty="0">
                  <a:solidFill>
                    <a:schemeClr val="tx1"/>
                  </a:solidFill>
                  <a:latin typeface="+mn-lt"/>
                </a:rPr>
                <a:t>Fit</a:t>
              </a:r>
              <a:r>
                <a:rPr lang="en-US" sz="1200" dirty="0">
                  <a:solidFill>
                    <a:schemeClr val="tx1"/>
                  </a:solidFill>
                  <a:latin typeface="+mn-lt"/>
                </a:rPr>
                <a:t> or </a:t>
              </a:r>
              <a:r>
                <a:rPr lang="en-US" sz="1200" b="1" dirty="0">
                  <a:solidFill>
                    <a:schemeClr val="tx1"/>
                  </a:solidFill>
                  <a:latin typeface="+mn-lt"/>
                </a:rPr>
                <a:t>Fill</a:t>
              </a:r>
              <a:r>
                <a:rPr lang="en-US" sz="1200" dirty="0">
                  <a:solidFill>
                    <a:schemeClr val="tx1"/>
                  </a:solidFill>
                  <a:latin typeface="+mn-lt"/>
                </a:rPr>
                <a:t> to fit the image to the placeholder as needed.</a:t>
              </a:r>
            </a:p>
            <a:p>
              <a:pPr marL="342900" indent="-342900" algn="l">
                <a:lnSpc>
                  <a:spcPct val="100000"/>
                </a:lnSpc>
                <a:spcBef>
                  <a:spcPts val="0"/>
                </a:spcBef>
                <a:spcAft>
                  <a:spcPts val="800"/>
                </a:spcAft>
                <a:buClr>
                  <a:schemeClr val="accent1"/>
                </a:buClr>
                <a:buFont typeface="+mj-lt"/>
                <a:buAutoNum type="arabicPeriod"/>
              </a:pPr>
              <a:r>
                <a:rPr lang="en-US" sz="1200" dirty="0">
                  <a:solidFill>
                    <a:schemeClr val="tx1"/>
                  </a:solidFill>
                  <a:latin typeface="+mn-lt"/>
                </a:rPr>
                <a:t>Right click the image and choose </a:t>
              </a:r>
              <a:r>
                <a:rPr lang="en-US" sz="1200" b="1" dirty="0">
                  <a:solidFill>
                    <a:schemeClr val="tx1"/>
                  </a:solidFill>
                  <a:latin typeface="+mn-lt"/>
                </a:rPr>
                <a:t>Send to back </a:t>
              </a:r>
              <a:r>
                <a:rPr lang="en-US" sz="1200" dirty="0">
                  <a:solidFill>
                    <a:schemeClr val="tx1"/>
                  </a:solidFill>
                  <a:latin typeface="+mn-lt"/>
                </a:rPr>
                <a:t>if it is obscuring any other elements.</a:t>
              </a:r>
            </a:p>
          </p:txBody>
        </p:sp>
      </p:grpSp>
      <p:pic>
        <p:nvPicPr>
          <p:cNvPr id="4" name="Picture 3" descr="A black and purple triangle&#10;&#10;Description automatically generated">
            <a:extLst>
              <a:ext uri="{FF2B5EF4-FFF2-40B4-BE49-F238E27FC236}">
                <a16:creationId xmlns:a16="http://schemas.microsoft.com/office/drawing/2014/main" id="{F09090A3-C8CB-492F-3E90-2B30223A5155}"/>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l="145" r="145"/>
          <a:stretch/>
        </p:blipFill>
        <p:spPr>
          <a:xfrm>
            <a:off x="10566400" y="390842"/>
            <a:ext cx="1223964" cy="814388"/>
          </a:xfrm>
          <a:prstGeom prst="rect">
            <a:avLst/>
          </a:prstGeom>
        </p:spPr>
      </p:pic>
    </p:spTree>
    <p:custDataLst>
      <p:tags r:id="rId1"/>
    </p:custDataLst>
    <p:extLst>
      <p:ext uri="{BB962C8B-B14F-4D97-AF65-F5344CB8AC3E}">
        <p14:creationId xmlns:p14="http://schemas.microsoft.com/office/powerpoint/2010/main" val="1806355719"/>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lank 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7C1C0-487A-B785-0EA6-A4112C75E729}"/>
              </a:ext>
            </a:extLst>
          </p:cNvPr>
          <p:cNvSpPr>
            <a:spLocks noGrp="1"/>
          </p:cNvSpPr>
          <p:nvPr>
            <p:ph type="title" hasCustomPrompt="1"/>
          </p:nvPr>
        </p:nvSpPr>
        <p:spPr>
          <a:xfrm>
            <a:off x="413583" y="472593"/>
            <a:ext cx="7841417" cy="512927"/>
          </a:xfrm>
        </p:spPr>
        <p:txBody>
          <a:bodyPr/>
          <a:lstStyle>
            <a:lvl1pPr>
              <a:defRPr/>
            </a:lvl1pPr>
          </a:lstStyle>
          <a:p>
            <a:r>
              <a:rPr lang="en-US" dirty="0"/>
              <a:t>Add title</a:t>
            </a:r>
            <a:endParaRPr lang="en-GB" dirty="0"/>
          </a:p>
        </p:txBody>
      </p:sp>
      <p:sp>
        <p:nvSpPr>
          <p:cNvPr id="3" name="Footer Placeholder 2">
            <a:extLst>
              <a:ext uri="{FF2B5EF4-FFF2-40B4-BE49-F238E27FC236}">
                <a16:creationId xmlns:a16="http://schemas.microsoft.com/office/drawing/2014/main" id="{EC12A74D-D6BE-3755-0782-1F9DB1FB0C75}"/>
              </a:ext>
            </a:extLst>
          </p:cNvPr>
          <p:cNvSpPr>
            <a:spLocks noGrp="1"/>
          </p:cNvSpPr>
          <p:nvPr>
            <p:ph type="ftr" sz="quarter" idx="10"/>
          </p:nvPr>
        </p:nvSpPr>
        <p:spPr/>
        <p:txBody>
          <a:bodyPr/>
          <a:lstStyle/>
          <a:p>
            <a:endParaRPr lang="en-GB" dirty="0"/>
          </a:p>
        </p:txBody>
      </p:sp>
      <p:sp>
        <p:nvSpPr>
          <p:cNvPr id="4" name="Slide Number Placeholder 3">
            <a:extLst>
              <a:ext uri="{FF2B5EF4-FFF2-40B4-BE49-F238E27FC236}">
                <a16:creationId xmlns:a16="http://schemas.microsoft.com/office/drawing/2014/main" id="{01479F40-818A-13AA-DF6F-3BB4CE6DC4C2}"/>
              </a:ext>
            </a:extLst>
          </p:cNvPr>
          <p:cNvSpPr>
            <a:spLocks noGrp="1"/>
          </p:cNvSpPr>
          <p:nvPr>
            <p:ph type="sldNum" sz="quarter" idx="11"/>
          </p:nvPr>
        </p:nvSpPr>
        <p:spPr/>
        <p:txBody>
          <a:bodyPr/>
          <a:lstStyle/>
          <a:p>
            <a:fld id="{E8F1A65C-595C-4736-BF40-F7D31E789466}" type="slidenum">
              <a:rPr lang="en-GB" smtClean="0"/>
              <a:pPr/>
              <a:t>‹#›</a:t>
            </a:fld>
            <a:endParaRPr lang="en-GB" dirty="0"/>
          </a:p>
        </p:txBody>
      </p:sp>
      <p:sp>
        <p:nvSpPr>
          <p:cNvPr id="7" name="Text Placeholder 6">
            <a:extLst>
              <a:ext uri="{FF2B5EF4-FFF2-40B4-BE49-F238E27FC236}">
                <a16:creationId xmlns:a16="http://schemas.microsoft.com/office/drawing/2014/main" id="{95190BBA-18D3-D3A1-0D88-0F02E882C8D2}"/>
              </a:ext>
            </a:extLst>
          </p:cNvPr>
          <p:cNvSpPr>
            <a:spLocks noGrp="1"/>
          </p:cNvSpPr>
          <p:nvPr>
            <p:ph type="body" sz="quarter" idx="12" hasCustomPrompt="1"/>
          </p:nvPr>
        </p:nvSpPr>
        <p:spPr>
          <a:xfrm>
            <a:off x="414338" y="944563"/>
            <a:ext cx="7840662" cy="508000"/>
          </a:xfrm>
        </p:spPr>
        <p:txBody>
          <a:bodyPr/>
          <a:lstStyle>
            <a:lvl1pPr>
              <a:defRPr b="1"/>
            </a:lvl1pPr>
          </a:lstStyle>
          <a:p>
            <a:pPr lvl="0"/>
            <a:r>
              <a:rPr lang="en-US" dirty="0"/>
              <a:t>Add subheading</a:t>
            </a:r>
            <a:endParaRPr lang="en-GB" dirty="0"/>
          </a:p>
        </p:txBody>
      </p:sp>
      <p:pic>
        <p:nvPicPr>
          <p:cNvPr id="5" name="Picture 4" descr="A black and purple triangle&#10;&#10;Description automatically generated">
            <a:extLst>
              <a:ext uri="{FF2B5EF4-FFF2-40B4-BE49-F238E27FC236}">
                <a16:creationId xmlns:a16="http://schemas.microsoft.com/office/drawing/2014/main" id="{E289E477-866F-3114-8486-EE68695A784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145" r="145"/>
          <a:stretch/>
        </p:blipFill>
        <p:spPr>
          <a:xfrm>
            <a:off x="10566400" y="390842"/>
            <a:ext cx="1223964" cy="814388"/>
          </a:xfrm>
          <a:prstGeom prst="rect">
            <a:avLst/>
          </a:prstGeom>
        </p:spPr>
      </p:pic>
    </p:spTree>
    <p:custDataLst>
      <p:tags r:id="rId1"/>
    </p:custDataLst>
    <p:extLst>
      <p:ext uri="{BB962C8B-B14F-4D97-AF65-F5344CB8AC3E}">
        <p14:creationId xmlns:p14="http://schemas.microsoft.com/office/powerpoint/2010/main" val="39939317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EBF3CEF4-A033-AF43-84A6-108C9A8C9933}" type="datetimeFigureOut">
              <a:rPr lang="en-US" smtClean="0"/>
              <a:t>2/26/2024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9D1A16-6EC9-764D-AD14-82D12C6F0DA2}" type="slidenum">
              <a:rPr lang="en-US" smtClean="0"/>
              <a:t>‹#›</a:t>
            </a:fld>
            <a:endParaRPr lang="en-US"/>
          </a:p>
        </p:txBody>
      </p:sp>
    </p:spTree>
    <p:extLst>
      <p:ext uri="{BB962C8B-B14F-4D97-AF65-F5344CB8AC3E}">
        <p14:creationId xmlns:p14="http://schemas.microsoft.com/office/powerpoint/2010/main" val="2801670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EBF3CEF4-A033-AF43-84A6-108C9A8C9933}" type="datetimeFigureOut">
              <a:rPr lang="en-US" smtClean="0"/>
              <a:t>2/26/2024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9D1A16-6EC9-764D-AD14-82D12C6F0DA2}" type="slidenum">
              <a:rPr lang="en-US" smtClean="0"/>
              <a:t>‹#›</a:t>
            </a:fld>
            <a:endParaRPr lang="en-US"/>
          </a:p>
        </p:txBody>
      </p:sp>
    </p:spTree>
    <p:extLst>
      <p:ext uri="{BB962C8B-B14F-4D97-AF65-F5344CB8AC3E}">
        <p14:creationId xmlns:p14="http://schemas.microsoft.com/office/powerpoint/2010/main" val="1680153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EBF3CEF4-A033-AF43-84A6-108C9A8C9933}" type="datetimeFigureOut">
              <a:rPr lang="en-US" smtClean="0"/>
              <a:t>2/26/2024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9D1A16-6EC9-764D-AD14-82D12C6F0DA2}" type="slidenum">
              <a:rPr lang="en-US" smtClean="0"/>
              <a:t>‹#›</a:t>
            </a:fld>
            <a:endParaRPr lang="en-US"/>
          </a:p>
        </p:txBody>
      </p:sp>
    </p:spTree>
    <p:extLst>
      <p:ext uri="{BB962C8B-B14F-4D97-AF65-F5344CB8AC3E}">
        <p14:creationId xmlns:p14="http://schemas.microsoft.com/office/powerpoint/2010/main" val="22064885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EBF3CEF4-A033-AF43-84A6-108C9A8C9933}" type="datetimeFigureOut">
              <a:rPr lang="en-US" smtClean="0"/>
              <a:t>2/26/2024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69D1A16-6EC9-764D-AD14-82D12C6F0DA2}" type="slidenum">
              <a:rPr lang="en-US" smtClean="0"/>
              <a:t>‹#›</a:t>
            </a:fld>
            <a:endParaRPr lang="en-US"/>
          </a:p>
        </p:txBody>
      </p:sp>
    </p:spTree>
    <p:extLst>
      <p:ext uri="{BB962C8B-B14F-4D97-AF65-F5344CB8AC3E}">
        <p14:creationId xmlns:p14="http://schemas.microsoft.com/office/powerpoint/2010/main" val="4150369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EBF3CEF4-A033-AF43-84A6-108C9A8C9933}" type="datetimeFigureOut">
              <a:rPr lang="en-US" smtClean="0"/>
              <a:t>2/26/2024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69D1A16-6EC9-764D-AD14-82D12C6F0DA2}" type="slidenum">
              <a:rPr lang="en-US" smtClean="0"/>
              <a:t>‹#›</a:t>
            </a:fld>
            <a:endParaRPr lang="en-US"/>
          </a:p>
        </p:txBody>
      </p:sp>
    </p:spTree>
    <p:extLst>
      <p:ext uri="{BB962C8B-B14F-4D97-AF65-F5344CB8AC3E}">
        <p14:creationId xmlns:p14="http://schemas.microsoft.com/office/powerpoint/2010/main" val="34922228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F3CEF4-A033-AF43-84A6-108C9A8C9933}" type="datetimeFigureOut">
              <a:rPr lang="en-US" smtClean="0"/>
              <a:t>2/26/2024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69D1A16-6EC9-764D-AD14-82D12C6F0DA2}" type="slidenum">
              <a:rPr lang="en-US" smtClean="0"/>
              <a:t>‹#›</a:t>
            </a:fld>
            <a:endParaRPr lang="en-US"/>
          </a:p>
        </p:txBody>
      </p:sp>
    </p:spTree>
    <p:extLst>
      <p:ext uri="{BB962C8B-B14F-4D97-AF65-F5344CB8AC3E}">
        <p14:creationId xmlns:p14="http://schemas.microsoft.com/office/powerpoint/2010/main" val="18244055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EBF3CEF4-A033-AF43-84A6-108C9A8C9933}" type="datetimeFigureOut">
              <a:rPr lang="en-US" smtClean="0"/>
              <a:t>2/26/2024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9D1A16-6EC9-764D-AD14-82D12C6F0DA2}" type="slidenum">
              <a:rPr lang="en-US" smtClean="0"/>
              <a:t>‹#›</a:t>
            </a:fld>
            <a:endParaRPr lang="en-US"/>
          </a:p>
        </p:txBody>
      </p:sp>
    </p:spTree>
    <p:extLst>
      <p:ext uri="{BB962C8B-B14F-4D97-AF65-F5344CB8AC3E}">
        <p14:creationId xmlns:p14="http://schemas.microsoft.com/office/powerpoint/2010/main" val="40214374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EBF3CEF4-A033-AF43-84A6-108C9A8C9933}" type="datetimeFigureOut">
              <a:rPr lang="en-US" smtClean="0"/>
              <a:t>2/26/2024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9D1A16-6EC9-764D-AD14-82D12C6F0DA2}" type="slidenum">
              <a:rPr lang="en-US" smtClean="0"/>
              <a:t>‹#›</a:t>
            </a:fld>
            <a:endParaRPr lang="en-US"/>
          </a:p>
        </p:txBody>
      </p:sp>
    </p:spTree>
    <p:extLst>
      <p:ext uri="{BB962C8B-B14F-4D97-AF65-F5344CB8AC3E}">
        <p14:creationId xmlns:p14="http://schemas.microsoft.com/office/powerpoint/2010/main" val="33373842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BF3CEF4-A033-AF43-84A6-108C9A8C9933}" type="datetimeFigureOut">
              <a:rPr lang="en-US" smtClean="0"/>
              <a:t>2/26/2024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69D1A16-6EC9-764D-AD14-82D12C6F0DA2}" type="slidenum">
              <a:rPr lang="en-US" smtClean="0"/>
              <a:t>‹#›</a:t>
            </a:fld>
            <a:endParaRPr lang="en-US"/>
          </a:p>
        </p:txBody>
      </p:sp>
    </p:spTree>
    <p:extLst>
      <p:ext uri="{BB962C8B-B14F-4D97-AF65-F5344CB8AC3E}">
        <p14:creationId xmlns:p14="http://schemas.microsoft.com/office/powerpoint/2010/main" val="2842055823"/>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9" r:id="rId12"/>
    <p:sldLayoutId id="2147483680"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slideLayout" Target="../slideLayouts/slideLayout13.xml"/><Relationship Id="rId7" Type="http://schemas.openxmlformats.org/officeDocument/2006/relationships/diagramQuickStyle" Target="../diagrams/quickStyle3.xml"/><Relationship Id="rId2" Type="http://schemas.openxmlformats.org/officeDocument/2006/relationships/video" Target="../media/media10.mp4"/><Relationship Id="rId1" Type="http://schemas.microsoft.com/office/2007/relationships/media" Target="../media/media10.mp4"/><Relationship Id="rId6" Type="http://schemas.openxmlformats.org/officeDocument/2006/relationships/diagramLayout" Target="../diagrams/layout3.xml"/><Relationship Id="rId5" Type="http://schemas.openxmlformats.org/officeDocument/2006/relationships/diagramData" Target="../diagrams/data3.xml"/><Relationship Id="rId10" Type="http://schemas.openxmlformats.org/officeDocument/2006/relationships/image" Target="../media/image22.png"/><Relationship Id="rId4" Type="http://schemas.openxmlformats.org/officeDocument/2006/relationships/notesSlide" Target="../notesSlides/notesSlide10.xml"/><Relationship Id="rId9" Type="http://schemas.microsoft.com/office/2007/relationships/diagramDrawing" Target="../diagrams/drawing3.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9.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13.xml"/><Relationship Id="rId7" Type="http://schemas.openxmlformats.org/officeDocument/2006/relationships/diagramQuickStyle" Target="../diagrams/quickStyle1.xml"/><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10.png"/><Relationship Id="rId4" Type="http://schemas.openxmlformats.org/officeDocument/2006/relationships/notesSlide" Target="../notesSlides/notesSlide4.xml"/><Relationship Id="rId9" Type="http://schemas.microsoft.com/office/2007/relationships/diagramDrawing" Target="../diagrams/drawing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5.mp4"/><Relationship Id="rId1" Type="http://schemas.microsoft.com/office/2007/relationships/media" Target="../media/media5.mp4"/><Relationship Id="rId5" Type="http://schemas.openxmlformats.org/officeDocument/2006/relationships/image" Target="../media/image11.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6.mp4"/><Relationship Id="rId1" Type="http://schemas.microsoft.com/office/2007/relationships/media" Target="../media/media6.mp4"/><Relationship Id="rId5" Type="http://schemas.openxmlformats.org/officeDocument/2006/relationships/image" Target="../media/image1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13.xml"/><Relationship Id="rId7" Type="http://schemas.openxmlformats.org/officeDocument/2006/relationships/diagramQuickStyle" Target="../diagrams/quickStyle2.xml"/><Relationship Id="rId2" Type="http://schemas.openxmlformats.org/officeDocument/2006/relationships/video" Target="../media/media7.mp4"/><Relationship Id="rId1" Type="http://schemas.microsoft.com/office/2007/relationships/media" Target="../media/media7.mp4"/><Relationship Id="rId6" Type="http://schemas.openxmlformats.org/officeDocument/2006/relationships/diagramLayout" Target="../diagrams/layout2.xml"/><Relationship Id="rId5" Type="http://schemas.openxmlformats.org/officeDocument/2006/relationships/diagramData" Target="../diagrams/data2.xml"/><Relationship Id="rId10" Type="http://schemas.openxmlformats.org/officeDocument/2006/relationships/image" Target="../media/image19.png"/><Relationship Id="rId4" Type="http://schemas.openxmlformats.org/officeDocument/2006/relationships/notesSlide" Target="../notesSlides/notesSlide7.xml"/><Relationship Id="rId9" Type="http://schemas.microsoft.com/office/2007/relationships/diagramDrawing" Target="../diagrams/drawing2.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8.mp4"/><Relationship Id="rId1" Type="http://schemas.microsoft.com/office/2007/relationships/media" Target="../media/media8.mp4"/><Relationship Id="rId5" Type="http://schemas.openxmlformats.org/officeDocument/2006/relationships/image" Target="../media/image20.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9.mp4"/><Relationship Id="rId1" Type="http://schemas.microsoft.com/office/2007/relationships/media" Target="../media/media9.mp4"/><Relationship Id="rId5" Type="http://schemas.openxmlformats.org/officeDocument/2006/relationships/image" Target="../media/image21.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47942995-B07F-4636-9A06-C6A104B260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B098B97F-56ED-008C-50D0-B00EBEEF23FF}"/>
              </a:ext>
            </a:extLst>
          </p:cNvPr>
          <p:cNvSpPr>
            <a:spLocks noGrp="1"/>
          </p:cNvSpPr>
          <p:nvPr>
            <p:ph type="title"/>
          </p:nvPr>
        </p:nvSpPr>
        <p:spPr>
          <a:xfrm>
            <a:off x="1113810" y="2960715"/>
            <a:ext cx="3920203" cy="3350633"/>
          </a:xfrm>
        </p:spPr>
        <p:txBody>
          <a:bodyPr vert="horz" lIns="91440" tIns="45720" rIns="91440" bIns="45720" rtlCol="0" anchor="t">
            <a:normAutofit/>
          </a:bodyPr>
          <a:lstStyle/>
          <a:p>
            <a:r>
              <a:rPr lang="en-US" sz="5400" kern="1200" cap="none" dirty="0">
                <a:solidFill>
                  <a:schemeClr val="tx1"/>
                </a:solidFill>
                <a:latin typeface="+mj-lt"/>
                <a:ea typeface="+mj-ea"/>
                <a:cs typeface="+mj-cs"/>
              </a:rPr>
              <a:t>Exploring the role of the Mentor</a:t>
            </a:r>
          </a:p>
        </p:txBody>
      </p:sp>
      <p:grpSp>
        <p:nvGrpSpPr>
          <p:cNvPr id="12" name="Group 11">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2984992"/>
            <a:ext cx="731521" cy="673460"/>
            <a:chOff x="3940602" y="308034"/>
            <a:chExt cx="2116791" cy="3428999"/>
          </a:xfrm>
          <a:solidFill>
            <a:schemeClr val="accent4"/>
          </a:solidFill>
        </p:grpSpPr>
        <p:sp>
          <p:nvSpPr>
            <p:cNvPr id="13" name="Rectangle 12">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B81933D1-5615-42C7-9C0B-4EB7105CCE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391886"/>
            <a:ext cx="6009366" cy="601707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urple badge with white text&#10;&#10;Description automatically generated">
            <a:extLst>
              <a:ext uri="{FF2B5EF4-FFF2-40B4-BE49-F238E27FC236}">
                <a16:creationId xmlns:a16="http://schemas.microsoft.com/office/drawing/2014/main" id="{4BAFA1B0-5B93-0690-B05E-CF09C247324C}"/>
              </a:ext>
            </a:extLst>
          </p:cNvPr>
          <p:cNvPicPr>
            <a:picLocks noChangeAspect="1"/>
          </p:cNvPicPr>
          <p:nvPr/>
        </p:nvPicPr>
        <p:blipFill rotWithShape="1">
          <a:blip r:embed="rId5"/>
          <a:srcRect t="302"/>
          <a:stretch/>
        </p:blipFill>
        <p:spPr>
          <a:xfrm>
            <a:off x="5949319" y="666728"/>
            <a:ext cx="5482346" cy="5465791"/>
          </a:xfrm>
          <a:prstGeom prst="rect">
            <a:avLst/>
          </a:prstGeom>
        </p:spPr>
      </p:pic>
      <p:pic>
        <p:nvPicPr>
          <p:cNvPr id="22" name="Video 21">
            <a:extLst>
              <a:ext uri="{FF2B5EF4-FFF2-40B4-BE49-F238E27FC236}">
                <a16:creationId xmlns:a16="http://schemas.microsoft.com/office/drawing/2014/main" id="{395B728A-D524-3B22-E577-929247F2A983}"/>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rcRect l="21875" r="21875"/>
          <a:stretch>
            <a:fillRect/>
          </a:stretch>
        </p:blipFill>
        <p:spPr>
          <a:xfrm>
            <a:off x="10052304" y="4718304"/>
            <a:ext cx="2057400" cy="2057400"/>
          </a:xfrm>
          <a:prstGeom prst="ellipse">
            <a:avLst/>
          </a:prstGeom>
          <a:ln>
            <a:noFill/>
          </a:ln>
          <a:effectLst>
            <a:softEdge rad="127000"/>
          </a:effectLst>
        </p:spPr>
      </p:pic>
    </p:spTree>
    <p:extLst>
      <p:ext uri="{BB962C8B-B14F-4D97-AF65-F5344CB8AC3E}">
        <p14:creationId xmlns:p14="http://schemas.microsoft.com/office/powerpoint/2010/main" val="595014474"/>
      </p:ext>
    </p:extLst>
  </p:cSld>
  <p:clrMapOvr>
    <a:masterClrMapping/>
  </p:clrMapOvr>
  <mc:AlternateContent xmlns:mc="http://schemas.openxmlformats.org/markup-compatibility/2006">
    <mc:Choice xmlns:p14="http://schemas.microsoft.com/office/powerpoint/2010/main" Requires="p14">
      <p:transition spd="slow" p14:dur="2000" advTm="34066"/>
    </mc:Choice>
    <mc:Fallback>
      <p:transition spd="slow" advTm="340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2"/>
                </p:tgtEl>
              </p:cMediaNode>
            </p:video>
            <p:seq concurrent="1" nextAc="seek">
              <p:cTn id="8" restart="whenNotActive" fill="hold" evtFilter="cancelBubble" nodeType="interactiveSeq">
                <p:stCondLst>
                  <p:cond evt="onClick" delay="0">
                    <p:tgtEl>
                      <p:spTgt spid="2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2"/>
                                        </p:tgtEl>
                                      </p:cBhvr>
                                    </p:cmd>
                                  </p:childTnLst>
                                </p:cTn>
                              </p:par>
                            </p:childTnLst>
                          </p:cTn>
                        </p:par>
                      </p:childTnLst>
                    </p:cTn>
                  </p:par>
                </p:childTnLst>
              </p:cTn>
              <p:nextCondLst>
                <p:cond evt="onClick" delay="0">
                  <p:tgtEl>
                    <p:spTgt spid="22"/>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3B56B-B451-362C-6F1F-4DADA8294227}"/>
              </a:ext>
            </a:extLst>
          </p:cNvPr>
          <p:cNvSpPr>
            <a:spLocks noGrp="1"/>
          </p:cNvSpPr>
          <p:nvPr>
            <p:ph type="title"/>
          </p:nvPr>
        </p:nvSpPr>
        <p:spPr/>
        <p:txBody>
          <a:bodyPr>
            <a:normAutofit fontScale="90000"/>
          </a:bodyPr>
          <a:lstStyle/>
          <a:p>
            <a:r>
              <a:rPr lang="en-US" dirty="0"/>
              <a:t>Mentoring is not…</a:t>
            </a:r>
          </a:p>
        </p:txBody>
      </p:sp>
      <p:graphicFrame>
        <p:nvGraphicFramePr>
          <p:cNvPr id="4" name="Content Placeholder 2">
            <a:extLst>
              <a:ext uri="{FF2B5EF4-FFF2-40B4-BE49-F238E27FC236}">
                <a16:creationId xmlns:a16="http://schemas.microsoft.com/office/drawing/2014/main" id="{7707A0D2-C3E9-144B-479B-69816145A076}"/>
              </a:ext>
            </a:extLst>
          </p:cNvPr>
          <p:cNvGraphicFramePr>
            <a:graphicFrameLocks/>
          </p:cNvGraphicFramePr>
          <p:nvPr>
            <p:extLst>
              <p:ext uri="{D42A27DB-BD31-4B8C-83A1-F6EECF244321}">
                <p14:modId xmlns:p14="http://schemas.microsoft.com/office/powerpoint/2010/main" val="53036772"/>
              </p:ext>
            </p:extLst>
          </p:nvPr>
        </p:nvGraphicFramePr>
        <p:xfrm>
          <a:off x="1808922" y="1712499"/>
          <a:ext cx="8229600" cy="452596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8" name="Video 7">
            <a:extLst>
              <a:ext uri="{FF2B5EF4-FFF2-40B4-BE49-F238E27FC236}">
                <a16:creationId xmlns:a16="http://schemas.microsoft.com/office/drawing/2014/main" id="{FE19BCD0-F71A-013E-DF74-2C45BE49F418}"/>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10"/>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744102082"/>
      </p:ext>
    </p:extLst>
  </p:cSld>
  <p:clrMapOvr>
    <a:masterClrMapping/>
  </p:clrMapOvr>
  <mc:AlternateContent xmlns:mc="http://schemas.openxmlformats.org/markup-compatibility/2006">
    <mc:Choice xmlns:p14="http://schemas.microsoft.com/office/powerpoint/2010/main" Requires="p14">
      <p:transition spd="slow" p14:dur="2000" advTm="34996"/>
    </mc:Choice>
    <mc:Fallback>
      <p:transition spd="slow" advTm="349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Title 11"/>
          <p:cNvSpPr>
            <a:spLocks noGrp="1"/>
          </p:cNvSpPr>
          <p:nvPr>
            <p:ph type="title"/>
          </p:nvPr>
        </p:nvSpPr>
        <p:spPr>
          <a:xfrm>
            <a:off x="495200" y="190242"/>
            <a:ext cx="9974680" cy="1381760"/>
          </a:xfrm>
        </p:spPr>
        <p:txBody>
          <a:bodyPr anchor="ctr">
            <a:normAutofit/>
          </a:bodyPr>
          <a:lstStyle/>
          <a:p>
            <a:pPr algn="l"/>
            <a:r>
              <a:rPr lang="en-GB" b="1" dirty="0">
                <a:solidFill>
                  <a:srgbClr val="0070C0"/>
                </a:solidFill>
              </a:rPr>
              <a:t>Mentor: the original definition</a:t>
            </a:r>
          </a:p>
        </p:txBody>
      </p:sp>
      <p:sp>
        <p:nvSpPr>
          <p:cNvPr id="5" name="Text Placeholder 4"/>
          <p:cNvSpPr>
            <a:spLocks noGrp="1"/>
          </p:cNvSpPr>
          <p:nvPr>
            <p:ph type="body" sz="quarter" idx="12"/>
          </p:nvPr>
        </p:nvSpPr>
        <p:spPr/>
        <p:txBody>
          <a:bodyPr>
            <a:normAutofit/>
          </a:bodyPr>
          <a:lstStyle/>
          <a:p>
            <a:pPr lvl="1">
              <a:buChar char="•"/>
            </a:pPr>
            <a:endParaRPr lang="en-GB" sz="2100" dirty="0"/>
          </a:p>
          <a:p>
            <a:pPr lvl="1">
              <a:buChar char="•"/>
            </a:pPr>
            <a:endParaRPr lang="en-GB" sz="2100" dirty="0"/>
          </a:p>
          <a:p>
            <a:pPr lvl="1">
              <a:buChar char="•"/>
            </a:pPr>
            <a:endParaRPr lang="en-GB" sz="2100" dirty="0"/>
          </a:p>
          <a:p>
            <a:pPr lvl="1">
              <a:buChar char="•"/>
            </a:pPr>
            <a:endParaRPr lang="en-GB" sz="2100" dirty="0"/>
          </a:p>
          <a:p>
            <a:pPr lvl="1">
              <a:buChar char="•"/>
            </a:pPr>
            <a:endParaRPr lang="en-GB" sz="2100" dirty="0"/>
          </a:p>
          <a:p>
            <a:pPr lvl="1">
              <a:buChar char="•"/>
            </a:pPr>
            <a:endParaRPr lang="en-GB" sz="2100" dirty="0"/>
          </a:p>
          <a:p>
            <a:pPr lvl="1">
              <a:buChar char="•"/>
            </a:pPr>
            <a:endParaRPr lang="en-GB" sz="2100" dirty="0"/>
          </a:p>
          <a:p>
            <a:pPr lvl="1">
              <a:buChar char="•"/>
            </a:pPr>
            <a:endParaRPr lang="en-GB" sz="2100" dirty="0"/>
          </a:p>
          <a:p>
            <a:pPr lvl="1">
              <a:buChar char="•"/>
            </a:pPr>
            <a:endParaRPr lang="en-GB" sz="2100" dirty="0"/>
          </a:p>
          <a:p>
            <a:pPr lvl="1">
              <a:buChar char="•"/>
            </a:pPr>
            <a:endParaRPr lang="en-GB" sz="2100" dirty="0"/>
          </a:p>
        </p:txBody>
      </p:sp>
      <p:sp>
        <p:nvSpPr>
          <p:cNvPr id="4" name="Slide Number Placeholder 3" hidden="1"/>
          <p:cNvSpPr>
            <a:spLocks noGrp="1"/>
          </p:cNvSpPr>
          <p:nvPr>
            <p:ph type="sldNum" sz="quarter" idx="4294967295"/>
          </p:nvPr>
        </p:nvSpPr>
        <p:spPr>
          <a:xfrm>
            <a:off x="9448800" y="6356350"/>
            <a:ext cx="2743200" cy="365125"/>
          </a:xfrm>
        </p:spPr>
        <p:txBody>
          <a:bodyPr/>
          <a:lstStyle/>
          <a:p>
            <a:pPr>
              <a:spcAft>
                <a:spcPts val="600"/>
              </a:spcAft>
            </a:pPr>
            <a:fld id="{DA2C159E-F13C-4A85-9A41-E7669D3E0D70}" type="slidenum">
              <a:rPr lang="en-GB" smtClean="0"/>
              <a:pPr>
                <a:spcAft>
                  <a:spcPts val="600"/>
                </a:spcAft>
              </a:pPr>
              <a:t>2</a:t>
            </a:fld>
            <a:endParaRPr lang="en-GB"/>
          </a:p>
        </p:txBody>
      </p:sp>
      <p:pic>
        <p:nvPicPr>
          <p:cNvPr id="3" name="Picture 2" descr="A painting of two men&#10;&#10;Description automatically generated">
            <a:extLst>
              <a:ext uri="{FF2B5EF4-FFF2-40B4-BE49-F238E27FC236}">
                <a16:creationId xmlns:a16="http://schemas.microsoft.com/office/drawing/2014/main" id="{3B6948F5-1438-74A4-EB0C-ED091A530A6E}"/>
              </a:ext>
            </a:extLst>
          </p:cNvPr>
          <p:cNvPicPr>
            <a:picLocks noChangeAspect="1"/>
          </p:cNvPicPr>
          <p:nvPr/>
        </p:nvPicPr>
        <p:blipFill>
          <a:blip r:embed="rId5"/>
          <a:stretch>
            <a:fillRect/>
          </a:stretch>
        </p:blipFill>
        <p:spPr>
          <a:xfrm>
            <a:off x="5775960" y="1762243"/>
            <a:ext cx="4847868" cy="4524315"/>
          </a:xfrm>
          <a:prstGeom prst="rect">
            <a:avLst/>
          </a:prstGeom>
          <a:noFill/>
        </p:spPr>
      </p:pic>
      <p:sp>
        <p:nvSpPr>
          <p:cNvPr id="9" name="TextBox 8">
            <a:extLst>
              <a:ext uri="{FF2B5EF4-FFF2-40B4-BE49-F238E27FC236}">
                <a16:creationId xmlns:a16="http://schemas.microsoft.com/office/drawing/2014/main" id="{6C1AF1C2-823E-270F-16EF-DE410F3CE5A6}"/>
              </a:ext>
            </a:extLst>
          </p:cNvPr>
          <p:cNvSpPr txBox="1"/>
          <p:nvPr/>
        </p:nvSpPr>
        <p:spPr>
          <a:xfrm>
            <a:off x="695820" y="1762244"/>
            <a:ext cx="3829051" cy="4524315"/>
          </a:xfrm>
          <a:prstGeom prst="rect">
            <a:avLst/>
          </a:prstGeom>
          <a:noFill/>
        </p:spPr>
        <p:txBody>
          <a:bodyPr wrap="square">
            <a:spAutoFit/>
          </a:bodyPr>
          <a:lstStyle/>
          <a:p>
            <a:r>
              <a:rPr lang="en-GB" sz="2400" dirty="0"/>
              <a:t>Mentor, Odysseus’s friend in Homer’s </a:t>
            </a:r>
            <a:r>
              <a:rPr lang="en-GB" sz="2400" i="1" dirty="0"/>
              <a:t>Odyssey</a:t>
            </a:r>
            <a:r>
              <a:rPr lang="en-GB" sz="2400" dirty="0"/>
              <a:t>, was entrusted with the education of his son, Telemachus, during Odysseus’s long voyage. Mentor’s task was to manage the king’s son’s personal, professional, and political education, training, and socialisation.</a:t>
            </a:r>
          </a:p>
          <a:p>
            <a:r>
              <a:rPr lang="en-GB" sz="2400" dirty="0"/>
              <a:t>Buell (2004)</a:t>
            </a:r>
          </a:p>
        </p:txBody>
      </p:sp>
      <p:pic>
        <p:nvPicPr>
          <p:cNvPr id="25" name="Video 24">
            <a:extLst>
              <a:ext uri="{FF2B5EF4-FFF2-40B4-BE49-F238E27FC236}">
                <a16:creationId xmlns:a16="http://schemas.microsoft.com/office/drawing/2014/main" id="{0D542669-7C4D-F9A6-9DC9-089B698FEA49}"/>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6"/>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721564593"/>
      </p:ext>
    </p:extLst>
  </p:cSld>
  <p:clrMapOvr>
    <a:masterClrMapping/>
  </p:clrMapOvr>
  <mc:AlternateContent xmlns:mc="http://schemas.openxmlformats.org/markup-compatibility/2006">
    <mc:Choice xmlns:p14="http://schemas.microsoft.com/office/powerpoint/2010/main" Requires="p14">
      <p:transition spd="slow" p14:dur="2000" advTm="14100"/>
    </mc:Choice>
    <mc:Fallback>
      <p:transition spd="slow" advTm="141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5"/>
                </p:tgtEl>
              </p:cMediaNode>
            </p:video>
            <p:seq concurrent="1" nextAc="seek">
              <p:cTn id="8" restart="whenNotActive" fill="hold" evtFilter="cancelBubble" nodeType="interactiveSeq">
                <p:stCondLst>
                  <p:cond evt="onClick" delay="0">
                    <p:tgtEl>
                      <p:spTgt spid="2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5"/>
                                        </p:tgtEl>
                                      </p:cBhvr>
                                    </p:cmd>
                                  </p:childTnLst>
                                </p:cTn>
                              </p:par>
                            </p:childTnLst>
                          </p:cTn>
                        </p:par>
                      </p:childTnLst>
                    </p:cTn>
                  </p:par>
                </p:childTnLst>
              </p:cTn>
              <p:nextCondLst>
                <p:cond evt="onClick" delay="0">
                  <p:tgtEl>
                    <p:spTgt spid="25"/>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hand holding a red stick to a person climbing a ladder&#10;&#10;Description automatically generated">
            <a:extLst>
              <a:ext uri="{FF2B5EF4-FFF2-40B4-BE49-F238E27FC236}">
                <a16:creationId xmlns:a16="http://schemas.microsoft.com/office/drawing/2014/main" id="{439D3363-25AF-BD62-14CD-A4F8C23ED819}"/>
              </a:ext>
            </a:extLst>
          </p:cNvPr>
          <p:cNvPicPr>
            <a:picLocks noChangeAspect="1"/>
          </p:cNvPicPr>
          <p:nvPr/>
        </p:nvPicPr>
        <p:blipFill>
          <a:blip r:embed="rId5"/>
          <a:stretch>
            <a:fillRect/>
          </a:stretch>
        </p:blipFill>
        <p:spPr>
          <a:xfrm>
            <a:off x="643467" y="1500842"/>
            <a:ext cx="5557389" cy="3559893"/>
          </a:xfrm>
          <a:prstGeom prst="rect">
            <a:avLst/>
          </a:prstGeom>
          <a:noFill/>
        </p:spPr>
      </p:pic>
      <p:pic>
        <p:nvPicPr>
          <p:cNvPr id="5" name="Picture 4" descr="A person and person sitting in chairs talking&#10;&#10;Description automatically generated">
            <a:extLst>
              <a:ext uri="{FF2B5EF4-FFF2-40B4-BE49-F238E27FC236}">
                <a16:creationId xmlns:a16="http://schemas.microsoft.com/office/drawing/2014/main" id="{7208D19B-8A01-7DA6-79B6-CE76945C64D3}"/>
              </a:ext>
            </a:extLst>
          </p:cNvPr>
          <p:cNvPicPr>
            <a:picLocks noChangeAspect="1"/>
          </p:cNvPicPr>
          <p:nvPr/>
        </p:nvPicPr>
        <p:blipFill>
          <a:blip r:embed="rId6"/>
          <a:stretch>
            <a:fillRect/>
          </a:stretch>
        </p:blipFill>
        <p:spPr>
          <a:xfrm>
            <a:off x="6698924" y="1500841"/>
            <a:ext cx="4849609" cy="3856316"/>
          </a:xfrm>
          <a:prstGeom prst="rect">
            <a:avLst/>
          </a:prstGeom>
        </p:spPr>
      </p:pic>
      <p:pic>
        <p:nvPicPr>
          <p:cNvPr id="17" name="Video 16">
            <a:extLst>
              <a:ext uri="{FF2B5EF4-FFF2-40B4-BE49-F238E27FC236}">
                <a16:creationId xmlns:a16="http://schemas.microsoft.com/office/drawing/2014/main" id="{067D2C8E-2F38-864E-EB07-410D2A8907F6}"/>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7"/>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108836630"/>
      </p:ext>
    </p:extLst>
  </p:cSld>
  <p:clrMapOvr>
    <a:masterClrMapping/>
  </p:clrMapOvr>
  <mc:AlternateContent xmlns:mc="http://schemas.openxmlformats.org/markup-compatibility/2006">
    <mc:Choice xmlns:p14="http://schemas.microsoft.com/office/powerpoint/2010/main" Requires="p14">
      <p:transition spd="slow" p14:dur="2000" advTm="43108"/>
    </mc:Choice>
    <mc:Fallback>
      <p:transition spd="slow" advTm="431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7"/>
                </p:tgtEl>
              </p:cMediaNode>
            </p:video>
            <p:seq concurrent="1" nextAc="seek">
              <p:cTn id="8" restart="whenNotActive" fill="hold" evtFilter="cancelBubble" nodeType="interactiveSeq">
                <p:stCondLst>
                  <p:cond evt="onClick" delay="0">
                    <p:tgtEl>
                      <p:spTgt spid="1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7"/>
                                        </p:tgtEl>
                                      </p:cBhvr>
                                    </p:cmd>
                                  </p:childTnLst>
                                </p:cTn>
                              </p:par>
                            </p:childTnLst>
                          </p:cTn>
                        </p:par>
                      </p:childTnLst>
                    </p:cTn>
                  </p:par>
                </p:childTnLst>
              </p:cTn>
              <p:nextCondLst>
                <p:cond evt="onClick" delay="0">
                  <p:tgtEl>
                    <p:spTgt spid="17"/>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CF732-CD90-F321-090B-995EC79403D6}"/>
            </a:ext>
          </a:extLst>
        </p:cNvPr>
        <p:cNvGrpSpPr/>
        <p:nvPr/>
      </p:nvGrpSpPr>
      <p:grpSpPr>
        <a:xfrm>
          <a:off x="0" y="0"/>
          <a:ext cx="0" cy="0"/>
          <a:chOff x="0" y="0"/>
          <a:chExt cx="0" cy="0"/>
        </a:xfrm>
      </p:grpSpPr>
      <p:graphicFrame>
        <p:nvGraphicFramePr>
          <p:cNvPr id="2" name="Text Placeholder 5">
            <a:extLst>
              <a:ext uri="{FF2B5EF4-FFF2-40B4-BE49-F238E27FC236}">
                <a16:creationId xmlns:a16="http://schemas.microsoft.com/office/drawing/2014/main" id="{2FECFB84-1D8D-FF27-F05E-08896C7CE521}"/>
              </a:ext>
            </a:extLst>
          </p:cNvPr>
          <p:cNvGraphicFramePr>
            <a:graphicFrameLocks/>
          </p:cNvGraphicFramePr>
          <p:nvPr>
            <p:extLst>
              <p:ext uri="{D42A27DB-BD31-4B8C-83A1-F6EECF244321}">
                <p14:modId xmlns:p14="http://schemas.microsoft.com/office/powerpoint/2010/main" val="2633850069"/>
              </p:ext>
            </p:extLst>
          </p:nvPr>
        </p:nvGraphicFramePr>
        <p:xfrm>
          <a:off x="1732722" y="1423571"/>
          <a:ext cx="8229600" cy="420116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6" name="TextBox 5">
            <a:extLst>
              <a:ext uri="{FF2B5EF4-FFF2-40B4-BE49-F238E27FC236}">
                <a16:creationId xmlns:a16="http://schemas.microsoft.com/office/drawing/2014/main" id="{71044E39-55A2-D999-C2C0-3471EF720A1E}"/>
              </a:ext>
            </a:extLst>
          </p:cNvPr>
          <p:cNvSpPr txBox="1"/>
          <p:nvPr/>
        </p:nvSpPr>
        <p:spPr>
          <a:xfrm>
            <a:off x="274320" y="315575"/>
            <a:ext cx="9936480" cy="1107996"/>
          </a:xfrm>
          <a:prstGeom prst="rect">
            <a:avLst/>
          </a:prstGeom>
          <a:noFill/>
        </p:spPr>
        <p:txBody>
          <a:bodyPr wrap="square">
            <a:spAutoFit/>
          </a:bodyPr>
          <a:lstStyle/>
          <a:p>
            <a:br>
              <a:rPr lang="en-US" sz="1800" dirty="0"/>
            </a:br>
            <a:r>
              <a:rPr lang="en-GB" sz="2400" b="1" dirty="0"/>
              <a:t>Mentoring and coaching trainee and early career teachers: </a:t>
            </a:r>
          </a:p>
          <a:p>
            <a:r>
              <a:rPr lang="en-GB" sz="2400" b="1" dirty="0"/>
              <a:t>Conceptual review </a:t>
            </a:r>
            <a:r>
              <a:rPr lang="en-GB" sz="2400" dirty="0"/>
              <a:t>- </a:t>
            </a:r>
            <a:r>
              <a:rPr lang="en-GB" sz="2400" b="1" dirty="0"/>
              <a:t>2022 </a:t>
            </a:r>
            <a:endParaRPr lang="en-US" sz="2400" dirty="0"/>
          </a:p>
        </p:txBody>
      </p:sp>
      <p:pic>
        <p:nvPicPr>
          <p:cNvPr id="19" name="Video 18">
            <a:extLst>
              <a:ext uri="{FF2B5EF4-FFF2-40B4-BE49-F238E27FC236}">
                <a16:creationId xmlns:a16="http://schemas.microsoft.com/office/drawing/2014/main" id="{4C3EAFB8-9915-D407-246F-A73EF558CE73}"/>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10"/>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195351453"/>
      </p:ext>
    </p:extLst>
  </p:cSld>
  <p:clrMapOvr>
    <a:masterClrMapping/>
  </p:clrMapOvr>
  <mc:AlternateContent xmlns:mc="http://schemas.openxmlformats.org/markup-compatibility/2006">
    <mc:Choice xmlns:p14="http://schemas.microsoft.com/office/powerpoint/2010/main" Requires="p14">
      <p:transition spd="slow" p14:dur="2000" advTm="22500"/>
    </mc:Choice>
    <mc:Fallback>
      <p:transition spd="slow" advTm="22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9"/>
                </p:tgtEl>
              </p:cMediaNode>
            </p:video>
            <p:seq concurrent="1" nextAc="seek">
              <p:cTn id="8" restart="whenNotActive" fill="hold" evtFilter="cancelBubble" nodeType="interactiveSeq">
                <p:stCondLst>
                  <p:cond evt="onClick" delay="0">
                    <p:tgtEl>
                      <p:spTgt spid="1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9"/>
                                        </p:tgtEl>
                                      </p:cBhvr>
                                    </p:cmd>
                                  </p:childTnLst>
                                </p:cTn>
                              </p:par>
                            </p:childTnLst>
                          </p:cTn>
                        </p:par>
                      </p:childTnLst>
                    </p:cTn>
                  </p:par>
                </p:childTnLst>
              </p:cTn>
              <p:nextCondLst>
                <p:cond evt="onClick" delay="0">
                  <p:tgtEl>
                    <p:spTgt spid="19"/>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6288175F-C6F3-13B6-079E-1C9BFF8469A7}"/>
              </a:ext>
            </a:extLst>
          </p:cNvPr>
          <p:cNvGrpSpPr/>
          <p:nvPr/>
        </p:nvGrpSpPr>
        <p:grpSpPr>
          <a:xfrm>
            <a:off x="547712" y="270525"/>
            <a:ext cx="7983095" cy="5004981"/>
            <a:chOff x="265211" y="0"/>
            <a:chExt cx="7964388" cy="4778632"/>
          </a:xfrm>
        </p:grpSpPr>
        <p:sp>
          <p:nvSpPr>
            <p:cNvPr id="7" name="Rectangle 6">
              <a:extLst>
                <a:ext uri="{FF2B5EF4-FFF2-40B4-BE49-F238E27FC236}">
                  <a16:creationId xmlns:a16="http://schemas.microsoft.com/office/drawing/2014/main" id="{97664942-7F22-06D5-95C1-49C60292A698}"/>
                </a:ext>
              </a:extLst>
            </p:cNvPr>
            <p:cNvSpPr/>
            <p:nvPr/>
          </p:nvSpPr>
          <p:spPr>
            <a:xfrm>
              <a:off x="265211" y="0"/>
              <a:ext cx="7964388" cy="4778632"/>
            </a:xfrm>
            <a:prstGeom prst="rect">
              <a:avLst/>
            </a:prstGeom>
          </p:spPr>
          <p:style>
            <a:lnRef idx="0">
              <a:schemeClr val="lt1">
                <a:hueOff val="0"/>
                <a:satOff val="0"/>
                <a:lumOff val="0"/>
                <a:alphaOff val="0"/>
              </a:schemeClr>
            </a:lnRef>
            <a:fillRef idx="3">
              <a:schemeClr val="accent1">
                <a:hueOff val="0"/>
                <a:satOff val="0"/>
                <a:lumOff val="0"/>
                <a:alphaOff val="0"/>
              </a:schemeClr>
            </a:fillRef>
            <a:effectRef idx="3">
              <a:schemeClr val="accent1">
                <a:hueOff val="0"/>
                <a:satOff val="0"/>
                <a:lumOff val="0"/>
                <a:alphaOff val="0"/>
              </a:schemeClr>
            </a:effectRef>
            <a:fontRef idx="minor">
              <a:schemeClr val="lt1"/>
            </a:fontRef>
          </p:style>
          <p:txBody>
            <a:bodyPr/>
            <a:lstStyle/>
            <a:p>
              <a:endParaRPr lang="en-US"/>
            </a:p>
          </p:txBody>
        </p:sp>
        <p:sp>
          <p:nvSpPr>
            <p:cNvPr id="8" name="TextBox 7">
              <a:extLst>
                <a:ext uri="{FF2B5EF4-FFF2-40B4-BE49-F238E27FC236}">
                  <a16:creationId xmlns:a16="http://schemas.microsoft.com/office/drawing/2014/main" id="{F978CC8D-C8D8-E454-786C-43214CEF9853}"/>
                </a:ext>
              </a:extLst>
            </p:cNvPr>
            <p:cNvSpPr txBox="1"/>
            <p:nvPr/>
          </p:nvSpPr>
          <p:spPr>
            <a:xfrm>
              <a:off x="265211" y="0"/>
              <a:ext cx="7964388" cy="4778632"/>
            </a:xfrm>
            <a:prstGeom prst="rect">
              <a:avLst/>
            </a:prstGeom>
            <a:solidFill>
              <a:schemeClr val="accent5">
                <a:lumMod val="75000"/>
              </a:schemeClr>
            </a:solidFill>
          </p:spPr>
          <p:style>
            <a:lnRef idx="0">
              <a:scrgbClr r="0" g="0" b="0"/>
            </a:lnRef>
            <a:fillRef idx="0">
              <a:scrgbClr r="0" g="0" b="0"/>
            </a:fillRef>
            <a:effectRef idx="0">
              <a:scrgbClr r="0" g="0" b="0"/>
            </a:effectRef>
            <a:fontRef idx="minor">
              <a:schemeClr val="lt1"/>
            </a:fontRef>
          </p:style>
          <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GB" sz="4200" kern="1200" dirty="0"/>
                <a:t>Some definitions of mentoring encompass some approaches to coaching, while some definitions of coaching equally apply to some approaches to mentoring </a:t>
              </a:r>
            </a:p>
            <a:p>
              <a:pPr marL="0" lvl="0" indent="0" algn="ctr" defTabSz="1866900">
                <a:lnSpc>
                  <a:spcPct val="90000"/>
                </a:lnSpc>
                <a:spcBef>
                  <a:spcPct val="0"/>
                </a:spcBef>
                <a:spcAft>
                  <a:spcPct val="35000"/>
                </a:spcAft>
                <a:buNone/>
              </a:pPr>
              <a:r>
                <a:rPr lang="en-GB" sz="4200" kern="1200" dirty="0"/>
                <a:t>Hobson / Van </a:t>
              </a:r>
              <a:r>
                <a:rPr lang="en-GB" sz="4200" kern="1200" dirty="0" err="1"/>
                <a:t>Nieuwerburgh</a:t>
              </a:r>
              <a:r>
                <a:rPr lang="en-GB" sz="4200" kern="1200" dirty="0"/>
                <a:t>, (2022)</a:t>
              </a:r>
              <a:endParaRPr lang="en-US" sz="4200" kern="1200" dirty="0"/>
            </a:p>
          </p:txBody>
        </p:sp>
      </p:grpSp>
      <p:sp>
        <p:nvSpPr>
          <p:cNvPr id="2" name="Cloud Callout 1">
            <a:extLst>
              <a:ext uri="{FF2B5EF4-FFF2-40B4-BE49-F238E27FC236}">
                <a16:creationId xmlns:a16="http://schemas.microsoft.com/office/drawing/2014/main" id="{F912D3DC-A0F9-A732-C833-9333E9CFC091}"/>
              </a:ext>
            </a:extLst>
          </p:cNvPr>
          <p:cNvSpPr/>
          <p:nvPr/>
        </p:nvSpPr>
        <p:spPr>
          <a:xfrm>
            <a:off x="9134062" y="1739347"/>
            <a:ext cx="2723321" cy="2067339"/>
          </a:xfrm>
          <a:prstGeom prst="cloudCallout">
            <a:avLst>
              <a:gd name="adj1" fmla="val -92952"/>
              <a:gd name="adj2" fmla="val 52248"/>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The continuum  from directive to non-directive is  used more in mentoring </a:t>
            </a:r>
          </a:p>
        </p:txBody>
      </p:sp>
      <p:sp>
        <p:nvSpPr>
          <p:cNvPr id="11" name="Cloud Callout 10">
            <a:extLst>
              <a:ext uri="{FF2B5EF4-FFF2-40B4-BE49-F238E27FC236}">
                <a16:creationId xmlns:a16="http://schemas.microsoft.com/office/drawing/2014/main" id="{8A7F53C5-5604-124C-02F0-B8AC5649D5BB}"/>
              </a:ext>
            </a:extLst>
          </p:cNvPr>
          <p:cNvSpPr/>
          <p:nvPr/>
        </p:nvSpPr>
        <p:spPr>
          <a:xfrm>
            <a:off x="100451" y="4520136"/>
            <a:ext cx="3209279" cy="2067339"/>
          </a:xfrm>
          <a:prstGeom prst="cloudCallout">
            <a:avLst>
              <a:gd name="adj1" fmla="val 88459"/>
              <a:gd name="adj2" fmla="val -18906"/>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Mentoring tends to take place over a longer period of time than coaching</a:t>
            </a:r>
          </a:p>
        </p:txBody>
      </p:sp>
      <p:pic>
        <p:nvPicPr>
          <p:cNvPr id="19" name="Video 18">
            <a:extLst>
              <a:ext uri="{FF2B5EF4-FFF2-40B4-BE49-F238E27FC236}">
                <a16:creationId xmlns:a16="http://schemas.microsoft.com/office/drawing/2014/main" id="{9C926CCA-5CB6-8453-C936-1E0A8A8DBFD8}"/>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300293439"/>
      </p:ext>
    </p:extLst>
  </p:cSld>
  <p:clrMapOvr>
    <a:masterClrMapping/>
  </p:clrMapOvr>
  <mc:AlternateContent xmlns:mc="http://schemas.openxmlformats.org/markup-compatibility/2006">
    <mc:Choice xmlns:p14="http://schemas.microsoft.com/office/powerpoint/2010/main" Requires="p14">
      <p:transition spd="slow" p14:dur="2000" advTm="41502"/>
    </mc:Choice>
    <mc:Fallback>
      <p:transition spd="slow" advTm="415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9"/>
                </p:tgtEl>
              </p:cMediaNode>
            </p:video>
            <p:seq concurrent="1" nextAc="seek">
              <p:cTn id="8" restart="whenNotActive" fill="hold" evtFilter="cancelBubble" nodeType="interactiveSeq">
                <p:stCondLst>
                  <p:cond evt="onClick" delay="0">
                    <p:tgtEl>
                      <p:spTgt spid="1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9"/>
                                        </p:tgtEl>
                                      </p:cBhvr>
                                    </p:cmd>
                                  </p:childTnLst>
                                </p:cTn>
                              </p:par>
                            </p:childTnLst>
                          </p:cTn>
                        </p:par>
                      </p:childTnLst>
                    </p:cTn>
                  </p:par>
                </p:childTnLst>
              </p:cTn>
              <p:nextCondLst>
                <p:cond evt="onClick" delay="0">
                  <p:tgtEl>
                    <p:spTgt spid="19"/>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2F1E8F0-ED7A-9E5A-4F6F-2D2A5AFF4424}"/>
              </a:ext>
            </a:extLst>
          </p:cNvPr>
          <p:cNvSpPr txBox="1"/>
          <p:nvPr/>
        </p:nvSpPr>
        <p:spPr>
          <a:xfrm>
            <a:off x="2236304" y="1577802"/>
            <a:ext cx="7841890" cy="2677656"/>
          </a:xfrm>
          <a:prstGeom prst="rect">
            <a:avLst/>
          </a:prstGeom>
          <a:solidFill>
            <a:schemeClr val="accent5">
              <a:lumMod val="75000"/>
            </a:schemeClr>
          </a:solidFill>
        </p:spPr>
        <p:txBody>
          <a:bodyPr wrap="square">
            <a:spAutoFit/>
          </a:bodyPr>
          <a:lstStyle/>
          <a:p>
            <a:pPr marL="0" indent="0">
              <a:buNone/>
            </a:pPr>
            <a:r>
              <a:rPr lang="en-GB" sz="2800" b="1" dirty="0">
                <a:solidFill>
                  <a:schemeClr val="bg1"/>
                </a:solidFill>
                <a:latin typeface="Calibri" panose="020F0502020204030204" pitchFamily="34" charset="0"/>
                <a:cs typeface="Calibri" panose="020F0502020204030204" pitchFamily="34" charset="0"/>
              </a:rPr>
              <a:t>“Mentoring and coaching are facilitative or helping relationships intended to achieve some type of change, learning, and/or enhanced individual and/or organisational effectiveness.”</a:t>
            </a:r>
          </a:p>
          <a:p>
            <a:pPr marL="0" indent="0">
              <a:buNone/>
            </a:pPr>
            <a:endParaRPr lang="en-GB" sz="2800" i="1" dirty="0">
              <a:solidFill>
                <a:schemeClr val="bg1"/>
              </a:solidFill>
              <a:latin typeface="Calibri" panose="020F0502020204030204" pitchFamily="34" charset="0"/>
              <a:cs typeface="Calibri" panose="020F0502020204030204" pitchFamily="34" charset="0"/>
            </a:endParaRPr>
          </a:p>
          <a:p>
            <a:pPr marL="0" indent="0">
              <a:buNone/>
            </a:pPr>
            <a:r>
              <a:rPr lang="en-GB" sz="2800" i="1" dirty="0">
                <a:solidFill>
                  <a:schemeClr val="bg1"/>
                </a:solidFill>
                <a:latin typeface="Calibri" panose="020F0502020204030204" pitchFamily="34" charset="0"/>
                <a:cs typeface="Calibri" panose="020F0502020204030204" pitchFamily="34" charset="0"/>
              </a:rPr>
              <a:t>Smith et </a:t>
            </a:r>
            <a:r>
              <a:rPr lang="en-GB" sz="2800" i="1" dirty="0" err="1">
                <a:solidFill>
                  <a:schemeClr val="bg1"/>
                </a:solidFill>
                <a:latin typeface="Calibri" panose="020F0502020204030204" pitchFamily="34" charset="0"/>
                <a:cs typeface="Calibri" panose="020F0502020204030204" pitchFamily="34" charset="0"/>
              </a:rPr>
              <a:t>al’s</a:t>
            </a:r>
            <a:r>
              <a:rPr lang="en-GB" sz="2800" i="1" dirty="0">
                <a:solidFill>
                  <a:schemeClr val="bg1"/>
                </a:solidFill>
                <a:latin typeface="Calibri" panose="020F0502020204030204" pitchFamily="34" charset="0"/>
                <a:cs typeface="Calibri" panose="020F0502020204030204" pitchFamily="34" charset="0"/>
              </a:rPr>
              <a:t> (2009)</a:t>
            </a:r>
          </a:p>
        </p:txBody>
      </p:sp>
      <p:pic>
        <p:nvPicPr>
          <p:cNvPr id="12" name="Video 11">
            <a:extLst>
              <a:ext uri="{FF2B5EF4-FFF2-40B4-BE49-F238E27FC236}">
                <a16:creationId xmlns:a16="http://schemas.microsoft.com/office/drawing/2014/main" id="{9477B3BE-1F48-86A2-39D5-CD7A1DA11ED4}"/>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884746387"/>
      </p:ext>
    </p:extLst>
  </p:cSld>
  <p:clrMapOvr>
    <a:masterClrMapping/>
  </p:clrMapOvr>
  <mc:AlternateContent xmlns:mc="http://schemas.openxmlformats.org/markup-compatibility/2006">
    <mc:Choice xmlns:p14="http://schemas.microsoft.com/office/powerpoint/2010/main" Requires="p14">
      <p:transition spd="slow" p14:dur="2000" advTm="25100"/>
    </mc:Choice>
    <mc:Fallback>
      <p:transition spd="slow" advTm="251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2"/>
                </p:tgtEl>
              </p:cMediaNode>
            </p:video>
            <p:seq concurrent="1" nextAc="seek">
              <p:cTn id="8" restart="whenNotActive" fill="hold" evtFilter="cancelBubble" nodeType="interactiveSeq">
                <p:stCondLst>
                  <p:cond evt="onClick" delay="0">
                    <p:tgtEl>
                      <p:spTgt spid="1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313"/>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FEA90969-9D41-6B40-9473-2CB1DA9AF141}"/>
              </a:ext>
            </a:extLst>
          </p:cNvPr>
          <p:cNvSpPr>
            <a:spLocks noGrp="1"/>
          </p:cNvSpPr>
          <p:nvPr>
            <p:ph type="title"/>
          </p:nvPr>
        </p:nvSpPr>
        <p:spPr>
          <a:xfrm>
            <a:off x="479394" y="1070800"/>
            <a:ext cx="3939688" cy="5583126"/>
          </a:xfrm>
        </p:spPr>
        <p:txBody>
          <a:bodyPr vert="horz" lIns="91440" tIns="45720" rIns="91440" bIns="45720" rtlCol="0" anchor="ctr">
            <a:normAutofit/>
          </a:bodyPr>
          <a:lstStyle/>
          <a:p>
            <a:pPr algn="r"/>
            <a:r>
              <a:rPr lang="en-US" sz="6800" kern="1200">
                <a:solidFill>
                  <a:schemeClr val="tx1"/>
                </a:solidFill>
                <a:latin typeface="+mj-lt"/>
                <a:ea typeface="+mj-ea"/>
                <a:cs typeface="+mj-cs"/>
              </a:rPr>
              <a:t>At Warwick…</a:t>
            </a:r>
          </a:p>
        </p:txBody>
      </p:sp>
      <p:cxnSp>
        <p:nvCxnSpPr>
          <p:cNvPr id="11" name="Straight Connector 10">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28053" y="1132114"/>
            <a:ext cx="0" cy="5717573"/>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4" name="Content Placeholder 2">
            <a:extLst>
              <a:ext uri="{FF2B5EF4-FFF2-40B4-BE49-F238E27FC236}">
                <a16:creationId xmlns:a16="http://schemas.microsoft.com/office/drawing/2014/main" id="{CB4BAC9A-36A4-1829-B688-DBF1F245FFFB}"/>
              </a:ext>
            </a:extLst>
          </p:cNvPr>
          <p:cNvGraphicFramePr>
            <a:graphicFrameLocks/>
          </p:cNvGraphicFramePr>
          <p:nvPr>
            <p:extLst>
              <p:ext uri="{D42A27DB-BD31-4B8C-83A1-F6EECF244321}">
                <p14:modId xmlns:p14="http://schemas.microsoft.com/office/powerpoint/2010/main" val="2843147401"/>
              </p:ext>
            </p:extLst>
          </p:nvPr>
        </p:nvGraphicFramePr>
        <p:xfrm>
          <a:off x="5182908" y="524700"/>
          <a:ext cx="6245265" cy="558934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8" name="Video 7">
            <a:extLst>
              <a:ext uri="{FF2B5EF4-FFF2-40B4-BE49-F238E27FC236}">
                <a16:creationId xmlns:a16="http://schemas.microsoft.com/office/drawing/2014/main" id="{C024ED9A-0F1F-1292-6C6A-F3BDAFE3A83B}"/>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10"/>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443460771"/>
      </p:ext>
    </p:extLst>
  </p:cSld>
  <p:clrMapOvr>
    <a:masterClrMapping/>
  </p:clrMapOvr>
  <mc:AlternateContent xmlns:mc="http://schemas.openxmlformats.org/markup-compatibility/2006">
    <mc:Choice xmlns:p14="http://schemas.microsoft.com/office/powerpoint/2010/main" Requires="p14">
      <p:transition spd="slow" p14:dur="2000" advTm="28433"/>
    </mc:Choice>
    <mc:Fallback>
      <p:transition spd="slow" advTm="284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991B57-D2FC-F917-780F-B0D70EF92AC0}"/>
              </a:ext>
            </a:extLst>
          </p:cNvPr>
          <p:cNvSpPr>
            <a:spLocks noGrp="1"/>
          </p:cNvSpPr>
          <p:nvPr>
            <p:ph type="title"/>
          </p:nvPr>
        </p:nvSpPr>
        <p:spPr>
          <a:xfrm>
            <a:off x="489109" y="457200"/>
            <a:ext cx="9962869" cy="1671321"/>
          </a:xfrm>
        </p:spPr>
        <p:txBody>
          <a:bodyPr>
            <a:normAutofit/>
          </a:bodyPr>
          <a:lstStyle/>
          <a:p>
            <a:pPr marL="114300" indent="0"/>
            <a:r>
              <a:rPr lang="en-GB" sz="3600" b="1" i="1" dirty="0"/>
              <a:t>In the context of trainees and early career teachers, Hobson (2016) defines mentoring as: </a:t>
            </a:r>
            <a:endParaRPr lang="en-US" sz="3600" b="1" dirty="0"/>
          </a:p>
        </p:txBody>
      </p:sp>
      <p:sp>
        <p:nvSpPr>
          <p:cNvPr id="3" name="Text Placeholder 2">
            <a:extLst>
              <a:ext uri="{FF2B5EF4-FFF2-40B4-BE49-F238E27FC236}">
                <a16:creationId xmlns:a16="http://schemas.microsoft.com/office/drawing/2014/main" id="{F6704420-CD95-77DF-323E-021B383F7167}"/>
              </a:ext>
            </a:extLst>
          </p:cNvPr>
          <p:cNvSpPr>
            <a:spLocks noGrp="1"/>
          </p:cNvSpPr>
          <p:nvPr>
            <p:ph type="body" sz="quarter" idx="12"/>
          </p:nvPr>
        </p:nvSpPr>
        <p:spPr>
          <a:xfrm>
            <a:off x="489109" y="2296285"/>
            <a:ext cx="10553265" cy="3508168"/>
          </a:xfrm>
        </p:spPr>
        <p:txBody>
          <a:bodyPr>
            <a:normAutofit/>
          </a:bodyPr>
          <a:lstStyle/>
          <a:p>
            <a:pPr>
              <a:buFont typeface="Arial" panose="020B0604020202020204" pitchFamily="34" charset="0"/>
              <a:buChar char="•"/>
            </a:pPr>
            <a:endParaRPr lang="en-GB" sz="2800" dirty="0"/>
          </a:p>
          <a:p>
            <a:pPr marL="0" indent="0">
              <a:buNone/>
            </a:pPr>
            <a:r>
              <a:rPr lang="en-GB" sz="2800" b="1" dirty="0"/>
              <a:t>“A one-to-one relationship between a relatively inexperienced teacher (the mentee) and a relatively experienced teacher (the mentor), which aims to support the mentee’s learning, development and wellbeing, and their integration into the cultures of both the organisation in which they are employed and the wider profession”</a:t>
            </a:r>
          </a:p>
          <a:p>
            <a:pPr marL="0" indent="0">
              <a:buNone/>
            </a:pPr>
            <a:endParaRPr lang="en-US" dirty="0"/>
          </a:p>
          <a:p>
            <a:endParaRPr lang="en-US" dirty="0"/>
          </a:p>
        </p:txBody>
      </p:sp>
      <p:pic>
        <p:nvPicPr>
          <p:cNvPr id="9" name="Video 8">
            <a:extLst>
              <a:ext uri="{FF2B5EF4-FFF2-40B4-BE49-F238E27FC236}">
                <a16:creationId xmlns:a16="http://schemas.microsoft.com/office/drawing/2014/main" id="{E52EF480-C6B4-7BB4-F1D1-2D4527D13E19}"/>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74205998"/>
      </p:ext>
    </p:extLst>
  </p:cSld>
  <p:clrMapOvr>
    <a:masterClrMapping/>
  </p:clrMapOvr>
  <mc:AlternateContent xmlns:mc="http://schemas.openxmlformats.org/markup-compatibility/2006">
    <mc:Choice xmlns:p14="http://schemas.microsoft.com/office/powerpoint/2010/main" Requires="p14">
      <p:transition spd="slow" p14:dur="2000" advTm="30366"/>
    </mc:Choice>
    <mc:Fallback>
      <p:transition spd="slow" advTm="303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56DFD-CF83-CF14-8D84-B9334C49CC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648495D-B869-0B5D-714B-B586B39E1AFE}"/>
              </a:ext>
            </a:extLst>
          </p:cNvPr>
          <p:cNvSpPr>
            <a:spLocks noGrp="1"/>
          </p:cNvSpPr>
          <p:nvPr>
            <p:ph type="title"/>
          </p:nvPr>
        </p:nvSpPr>
        <p:spPr>
          <a:xfrm>
            <a:off x="489109" y="457200"/>
            <a:ext cx="9962869" cy="1671321"/>
          </a:xfrm>
        </p:spPr>
        <p:txBody>
          <a:bodyPr>
            <a:normAutofit/>
          </a:bodyPr>
          <a:lstStyle/>
          <a:p>
            <a:pPr marL="114300" indent="0"/>
            <a:r>
              <a:rPr lang="en-GB" sz="3600" b="1" i="1" dirty="0"/>
              <a:t>In the context of trainees and early career teachers, Hobson (2016) defines mentoring as: </a:t>
            </a:r>
            <a:endParaRPr lang="en-US" sz="3600" b="1" dirty="0"/>
          </a:p>
        </p:txBody>
      </p:sp>
      <p:sp>
        <p:nvSpPr>
          <p:cNvPr id="3" name="Text Placeholder 2">
            <a:extLst>
              <a:ext uri="{FF2B5EF4-FFF2-40B4-BE49-F238E27FC236}">
                <a16:creationId xmlns:a16="http://schemas.microsoft.com/office/drawing/2014/main" id="{2B8DBC6E-F7F4-E2D8-0EB5-EFE48A107C0D}"/>
              </a:ext>
            </a:extLst>
          </p:cNvPr>
          <p:cNvSpPr>
            <a:spLocks noGrp="1"/>
          </p:cNvSpPr>
          <p:nvPr>
            <p:ph type="body" sz="quarter" idx="12"/>
          </p:nvPr>
        </p:nvSpPr>
        <p:spPr>
          <a:xfrm>
            <a:off x="489109" y="2296285"/>
            <a:ext cx="10553265" cy="3508168"/>
          </a:xfrm>
        </p:spPr>
        <p:txBody>
          <a:bodyPr>
            <a:normAutofit/>
          </a:bodyPr>
          <a:lstStyle/>
          <a:p>
            <a:pPr>
              <a:buFont typeface="Arial" panose="020B0604020202020204" pitchFamily="34" charset="0"/>
              <a:buChar char="•"/>
            </a:pPr>
            <a:endParaRPr lang="en-GB" sz="2800" dirty="0"/>
          </a:p>
          <a:p>
            <a:pPr marL="0" indent="0">
              <a:buNone/>
            </a:pPr>
            <a:r>
              <a:rPr lang="en-GB" sz="2800" b="1" dirty="0"/>
              <a:t>“A one-to-one </a:t>
            </a:r>
            <a:r>
              <a:rPr lang="en-GB" sz="2800" b="1" dirty="0">
                <a:solidFill>
                  <a:srgbClr val="FF0000"/>
                </a:solidFill>
              </a:rPr>
              <a:t>relationship</a:t>
            </a:r>
            <a:r>
              <a:rPr lang="en-GB" sz="2800" b="1" dirty="0"/>
              <a:t> between a relatively inexperienced teacher (the mentee) and a relatively experienced teacher (the mentor), which aims to </a:t>
            </a:r>
            <a:r>
              <a:rPr lang="en-GB" sz="2800" b="1" dirty="0">
                <a:solidFill>
                  <a:srgbClr val="FF0000"/>
                </a:solidFill>
              </a:rPr>
              <a:t>support</a:t>
            </a:r>
            <a:r>
              <a:rPr lang="en-GB" sz="2800" b="1" dirty="0"/>
              <a:t> the </a:t>
            </a:r>
            <a:r>
              <a:rPr lang="en-GB" sz="2800" b="1" dirty="0">
                <a:solidFill>
                  <a:srgbClr val="FF0000"/>
                </a:solidFill>
              </a:rPr>
              <a:t>mentee’s learning, development </a:t>
            </a:r>
            <a:r>
              <a:rPr lang="en-GB" sz="2800" b="1" dirty="0"/>
              <a:t>and </a:t>
            </a:r>
            <a:r>
              <a:rPr lang="en-GB" sz="2800" b="1" dirty="0">
                <a:solidFill>
                  <a:srgbClr val="FF0000"/>
                </a:solidFill>
              </a:rPr>
              <a:t>wellbeing, </a:t>
            </a:r>
            <a:r>
              <a:rPr lang="en-GB" sz="2800" b="1" dirty="0"/>
              <a:t>and their integration into the</a:t>
            </a:r>
            <a:r>
              <a:rPr lang="en-GB" sz="2800" b="1" dirty="0">
                <a:solidFill>
                  <a:srgbClr val="FF0000"/>
                </a:solidFill>
              </a:rPr>
              <a:t> cultures </a:t>
            </a:r>
            <a:r>
              <a:rPr lang="en-GB" sz="2800" b="1" dirty="0"/>
              <a:t>of both the organisation in which they are employed and the </a:t>
            </a:r>
            <a:r>
              <a:rPr lang="en-GB" sz="2800" b="1" dirty="0">
                <a:solidFill>
                  <a:srgbClr val="FF0000"/>
                </a:solidFill>
              </a:rPr>
              <a:t>wider profession”</a:t>
            </a:r>
            <a:endParaRPr lang="en-US" dirty="0">
              <a:solidFill>
                <a:srgbClr val="FF0000"/>
              </a:solidFill>
            </a:endParaRPr>
          </a:p>
          <a:p>
            <a:pPr marL="0" indent="0">
              <a:buNone/>
            </a:pPr>
            <a:endParaRPr lang="en-US" dirty="0"/>
          </a:p>
          <a:p>
            <a:endParaRPr lang="en-US" dirty="0"/>
          </a:p>
        </p:txBody>
      </p:sp>
      <p:pic>
        <p:nvPicPr>
          <p:cNvPr id="9" name="Video 8">
            <a:extLst>
              <a:ext uri="{FF2B5EF4-FFF2-40B4-BE49-F238E27FC236}">
                <a16:creationId xmlns:a16="http://schemas.microsoft.com/office/drawing/2014/main" id="{87F54AC0-99E1-6142-B50E-19AE90BB3D19}"/>
              </a:ext>
            </a:extLst>
          </p:cNvPr>
          <p:cNvPicPr>
            <a:picLocks noChangeAspect="1"/>
          </p:cNvPicPr>
          <p:nvPr>
            <a:videoFile r:link="rId2"/>
            <p:extLst>
              <p:ext uri="{DAA4B4D4-6D71-4841-9C94-3DE7FCFB9230}">
                <p14:media xmlns:p14="http://schemas.microsoft.com/office/powerpoint/2010/main" r:embed="rId1"/>
              </p:ext>
              <p:ext uri="{42D2F446-02D8-4167-A562-619A0277C38B}">
                <p15:isNarration xmlns:p15="http://schemas.microsoft.com/office/powerpoint/2012/main" val="1"/>
              </p:ext>
            </p:extLst>
          </p:nvPr>
        </p:nvPicPr>
        <p:blipFill>
          <a:blip r:embed="rId5"/>
          <a:srcRect l="21875" r="2187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898149222"/>
      </p:ext>
    </p:extLst>
  </p:cSld>
  <p:clrMapOvr>
    <a:masterClrMapping/>
  </p:clrMapOvr>
  <mc:AlternateContent xmlns:mc="http://schemas.openxmlformats.org/markup-compatibility/2006">
    <mc:Choice xmlns:p14="http://schemas.microsoft.com/office/powerpoint/2010/main" Requires="p14">
      <p:transition spd="slow" p14:dur="2000" advTm="30933"/>
    </mc:Choice>
    <mc:Fallback>
      <p:transition spd="slow" advTm="309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PRESGUID" val="eb4ff873-60b6-41e2-b7ce-6e4b859f999e"/>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546</TotalTime>
  <Words>1141</Words>
  <Application>Microsoft Office PowerPoint</Application>
  <PresentationFormat>Widescreen</PresentationFormat>
  <Paragraphs>71</Paragraphs>
  <Slides>10</Slides>
  <Notes>10</Notes>
  <HiddenSlides>0</HiddenSlides>
  <MMClips>10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Aptos</vt:lpstr>
      <vt:lpstr>Aptos Display</vt:lpstr>
      <vt:lpstr>arial</vt:lpstr>
      <vt:lpstr>arial</vt:lpstr>
      <vt:lpstr>Calibri</vt:lpstr>
      <vt:lpstr>Symbol</vt:lpstr>
      <vt:lpstr>Times New Roman</vt:lpstr>
      <vt:lpstr>Verdana</vt:lpstr>
      <vt:lpstr>Office Theme</vt:lpstr>
      <vt:lpstr>Exploring the role of the Mentor</vt:lpstr>
      <vt:lpstr>Mentor: the original definition</vt:lpstr>
      <vt:lpstr>PowerPoint Presentation</vt:lpstr>
      <vt:lpstr>PowerPoint Presentation</vt:lpstr>
      <vt:lpstr>PowerPoint Presentation</vt:lpstr>
      <vt:lpstr>PowerPoint Presentation</vt:lpstr>
      <vt:lpstr>At Warwick…</vt:lpstr>
      <vt:lpstr>In the context of trainees and early career teachers, Hobson (2016) defines mentoring as: </vt:lpstr>
      <vt:lpstr>In the context of trainees and early career teachers, Hobson (2016) defines mentoring as: </vt:lpstr>
      <vt:lpstr>Mentoring is not…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mentoring?</dc:title>
  <dc:creator>penny ottewill</dc:creator>
  <cp:lastModifiedBy>Averna-Joint, Miriam</cp:lastModifiedBy>
  <cp:revision>5</cp:revision>
  <dcterms:created xsi:type="dcterms:W3CDTF">2024-02-06T11:19:03Z</dcterms:created>
  <dcterms:modified xsi:type="dcterms:W3CDTF">2024-02-26T14:25:28Z</dcterms:modified>
</cp:coreProperties>
</file>