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2" r:id="rId1"/>
  </p:sldMasterIdLst>
  <p:notesMasterIdLst>
    <p:notesMasterId r:id="rId16"/>
  </p:notesMasterIdLst>
  <p:handoutMasterIdLst>
    <p:handoutMasterId r:id="rId17"/>
  </p:handoutMasterIdLst>
  <p:sldIdLst>
    <p:sldId id="394" r:id="rId2"/>
    <p:sldId id="407" r:id="rId3"/>
    <p:sldId id="397" r:id="rId4"/>
    <p:sldId id="398" r:id="rId5"/>
    <p:sldId id="400" r:id="rId6"/>
    <p:sldId id="399" r:id="rId7"/>
    <p:sldId id="403" r:id="rId8"/>
    <p:sldId id="405" r:id="rId9"/>
    <p:sldId id="404" r:id="rId10"/>
    <p:sldId id="406" r:id="rId11"/>
    <p:sldId id="408" r:id="rId12"/>
    <p:sldId id="316" r:id="rId13"/>
    <p:sldId id="317" r:id="rId14"/>
    <p:sldId id="321" r:id="rId15"/>
  </p:sldIdLst>
  <p:sldSz cx="9144000" cy="6858000" type="screen4x3"/>
  <p:notesSz cx="6808788" cy="982345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4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ED6"/>
    <a:srgbClr val="FFE389"/>
    <a:srgbClr val="DFF0F5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66" autoAdjust="0"/>
    <p:restoredTop sz="92077" autoAdjust="0"/>
  </p:normalViewPr>
  <p:slideViewPr>
    <p:cSldViewPr>
      <p:cViewPr varScale="1">
        <p:scale>
          <a:sx n="67" d="100"/>
          <a:sy n="67" d="100"/>
        </p:scale>
        <p:origin x="168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53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-4738"/>
    </p:cViewPr>
  </p:sorterViewPr>
  <p:notesViewPr>
    <p:cSldViewPr showGuides="1">
      <p:cViewPr varScale="1">
        <p:scale>
          <a:sx n="55" d="100"/>
          <a:sy n="55" d="100"/>
        </p:scale>
        <p:origin x="-1819" y="-96"/>
      </p:cViewPr>
      <p:guideLst>
        <p:guide orient="horz" pos="3094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1.1139113197948766E-2"/>
          <c:y val="0"/>
          <c:w val="0.95915658494085221"/>
          <c:h val="0.86212899421431965"/>
        </c:manualLayout>
      </c:layout>
      <c:lineChart>
        <c:grouping val="standard"/>
        <c:varyColors val="0"/>
        <c:ser>
          <c:idx val="0"/>
          <c:order val="0"/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PP1</c:v>
                </c:pt>
                <c:pt idx="1">
                  <c:v>PP2</c:v>
                </c:pt>
                <c:pt idx="2">
                  <c:v>PP3</c:v>
                </c:pt>
                <c:pt idx="3">
                  <c:v>PP4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836-A949-A71A-EEA25AE972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7097216"/>
        <c:axId val="177096432"/>
      </c:lineChart>
      <c:catAx>
        <c:axId val="17709721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77096432"/>
        <c:crosses val="autoZero"/>
        <c:auto val="1"/>
        <c:lblAlgn val="ctr"/>
        <c:lblOffset val="100"/>
        <c:noMultiLvlLbl val="0"/>
      </c:catAx>
      <c:valAx>
        <c:axId val="177096432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770972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97871701741924E-2"/>
          <c:y val="3.0883288581672261E-2"/>
          <c:w val="0.96004256596516158"/>
          <c:h val="0.85400627215936764"/>
        </c:manualLayout>
      </c:layout>
      <c:lineChart>
        <c:grouping val="standard"/>
        <c:varyColors val="0"/>
        <c:ser>
          <c:idx val="0"/>
          <c:order val="0"/>
          <c:tx>
            <c:strRef>
              <c:f>Sheet1!$B$27</c:f>
              <c:strCache>
                <c:ptCount val="1"/>
                <c:pt idx="0">
                  <c:v>1</c:v>
                </c:pt>
              </c:strCache>
            </c:strRef>
          </c:tx>
          <c:marker>
            <c:symbol val="none"/>
          </c:marker>
          <c:cat>
            <c:strRef>
              <c:f>Sheet1!$A$28:$A$50</c:f>
              <c:strCache>
                <c:ptCount val="15"/>
                <c:pt idx="0">
                  <c:v>PP1</c:v>
                </c:pt>
                <c:pt idx="2">
                  <c:v>PP2</c:v>
                </c:pt>
                <c:pt idx="7">
                  <c:v>PP3</c:v>
                </c:pt>
                <c:pt idx="14">
                  <c:v>PP4</c:v>
                </c:pt>
              </c:strCache>
            </c:strRef>
          </c:cat>
          <c:val>
            <c:numRef>
              <c:f>Sheet1!$B$28:$B$51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0.5</c:v>
                </c:pt>
                <c:pt idx="3">
                  <c:v>1</c:v>
                </c:pt>
                <c:pt idx="4">
                  <c:v>0.5</c:v>
                </c:pt>
                <c:pt idx="5">
                  <c:v>1</c:v>
                </c:pt>
                <c:pt idx="6">
                  <c:v>1</c:v>
                </c:pt>
                <c:pt idx="7">
                  <c:v>0.5</c:v>
                </c:pt>
                <c:pt idx="8">
                  <c:v>1</c:v>
                </c:pt>
                <c:pt idx="9">
                  <c:v>1</c:v>
                </c:pt>
                <c:pt idx="10">
                  <c:v>1.5</c:v>
                </c:pt>
                <c:pt idx="11">
                  <c:v>2</c:v>
                </c:pt>
                <c:pt idx="12">
                  <c:v>1.5</c:v>
                </c:pt>
                <c:pt idx="13">
                  <c:v>2</c:v>
                </c:pt>
                <c:pt idx="14">
                  <c:v>1</c:v>
                </c:pt>
                <c:pt idx="15">
                  <c:v>1.5</c:v>
                </c:pt>
                <c:pt idx="16">
                  <c:v>2</c:v>
                </c:pt>
                <c:pt idx="17">
                  <c:v>1.5</c:v>
                </c:pt>
                <c:pt idx="18">
                  <c:v>2</c:v>
                </c:pt>
                <c:pt idx="19">
                  <c:v>2.5</c:v>
                </c:pt>
                <c:pt idx="20">
                  <c:v>2</c:v>
                </c:pt>
                <c:pt idx="21">
                  <c:v>2.5</c:v>
                </c:pt>
                <c:pt idx="22">
                  <c:v>2.5</c:v>
                </c:pt>
                <c:pt idx="23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5ED-A64A-BD03-0F415B64E7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45660216"/>
        <c:axId val="245660608"/>
      </c:lineChart>
      <c:catAx>
        <c:axId val="24566021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45660608"/>
        <c:crosses val="autoZero"/>
        <c:auto val="1"/>
        <c:lblAlgn val="ctr"/>
        <c:lblOffset val="100"/>
        <c:noMultiLvlLbl val="0"/>
      </c:catAx>
      <c:valAx>
        <c:axId val="245660608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2456602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0.00509</cdr:x>
      <cdr:y>0.8867</cdr:y>
    </cdr:from>
    <cdr:to>
      <cdr:x>1</cdr:x>
      <cdr:y>0.98876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35591" y="4010951"/>
          <a:ext cx="6956850" cy="4616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GB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r>
            <a:rPr lang="en-GB" dirty="0">
              <a:latin typeface="+mn-lt"/>
            </a:rPr>
            <a:t>Start                Term 1                  Term 2                   Term 3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772" cy="491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GB">
                <a:latin typeface="+mj-lt"/>
              </a:rPr>
              <a:t>New Mentor Development - 10.10.15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31807"/>
            <a:ext cx="2949772" cy="49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079985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772" cy="491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GB"/>
              <a:t>New Mentor Development - 10.10.15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9016" y="0"/>
            <a:ext cx="2949772" cy="491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9325" y="736600"/>
            <a:ext cx="4910138" cy="3683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9244" y="4666690"/>
            <a:ext cx="4990301" cy="4420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1807"/>
            <a:ext cx="2949772" cy="49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9016" y="9331807"/>
            <a:ext cx="2949772" cy="49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374190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endParaRPr lang="en-GB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735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New Mentor Development - 10.10.15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2269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4685A1-244F-484A-B12C-CC3062C07C21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z="1400" dirty="0">
              <a:latin typeface="Arial" charset="0"/>
            </a:endParaRPr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New Mentor Development - 10.10.15</a:t>
            </a:r>
          </a:p>
        </p:txBody>
      </p:sp>
    </p:spTree>
    <p:extLst>
      <p:ext uri="{BB962C8B-B14F-4D97-AF65-F5344CB8AC3E}">
        <p14:creationId xmlns:p14="http://schemas.microsoft.com/office/powerpoint/2010/main" val="2700180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m:/SRA/Talks/eysprimoverview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EA934-BE20-4804-A32A-EC89514C1C4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m:/SRA/Talks/eysprimoverview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BA8C03-D5BE-446C-A4FC-A563F3FE433E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m:/SRA/Talks/eysprimoverview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2AEAC-3ECC-41DD-ACB7-C74CB025ABA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m:/SRA/Talks/eysprimoverview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560F7B-76D0-4E90-B0FC-21341B6C145A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m:/SRA/Talks/eysprimoverview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6ED288-0A89-44A4-BA3A-4F0A11A7629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m:/SRA/Talks/eysprimoverview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5EA61-AC1F-498E-AC44-6CD1EB0E880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m:/SRA/Talks/eysprimoverview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3E0878-425E-45B5-917D-A3D1E2245EA5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m:/SRA/Talks/eysprimoverview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DE1C36-C1F8-42CC-95D6-7F45802C8AF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m:/SRA/Talks/eysprimoverview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F16D58-24BD-4036-AD83-4C759D05B3A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m:/SRA/Talks/eysprimoverview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AB4FE9-925C-4C05-8D54-4888A3C12A1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m:/SRA/Talks/eysprimoverview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12FED9-55AC-499F-9DE2-8F97889A728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/>
              <a:t>m:/SRA/Talks/eysprimoverview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50AAA4B-809D-4283-B848-37B42400576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/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arwick.ac.uk/fac/soc/cte/students-partners/pintra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692696"/>
            <a:ext cx="8352928" cy="5328592"/>
          </a:xfrm>
          <a:solidFill>
            <a:srgbClr val="F3FED6"/>
          </a:solidFill>
          <a:ln w="57150">
            <a:solidFill>
              <a:srgbClr val="00206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5400" dirty="0" smtClean="0">
                <a:solidFill>
                  <a:srgbClr val="7030A0"/>
                </a:solidFill>
              </a:rPr>
              <a:t>Assessment of </a:t>
            </a:r>
            <a:r>
              <a:rPr lang="en-GB" sz="5400" dirty="0">
                <a:solidFill>
                  <a:srgbClr val="7030A0"/>
                </a:solidFill>
              </a:rPr>
              <a:t>T</a:t>
            </a:r>
            <a:r>
              <a:rPr lang="en-GB" sz="5400" dirty="0" smtClean="0">
                <a:solidFill>
                  <a:srgbClr val="7030A0"/>
                </a:solidFill>
              </a:rPr>
              <a:t>rainee Progress: </a:t>
            </a:r>
          </a:p>
          <a:p>
            <a:pPr marL="0" indent="0" algn="ctr">
              <a:buNone/>
            </a:pPr>
            <a:r>
              <a:rPr lang="en-GB" sz="5400" dirty="0">
                <a:solidFill>
                  <a:srgbClr val="7030A0"/>
                </a:solidFill>
              </a:rPr>
              <a:t>H</a:t>
            </a:r>
            <a:r>
              <a:rPr lang="en-GB" sz="5400" dirty="0" smtClean="0">
                <a:solidFill>
                  <a:srgbClr val="7030A0"/>
                </a:solidFill>
              </a:rPr>
              <a:t>ow to Complete </a:t>
            </a:r>
            <a:r>
              <a:rPr lang="en-GB" sz="5400" dirty="0">
                <a:solidFill>
                  <a:srgbClr val="7030A0"/>
                </a:solidFill>
              </a:rPr>
              <a:t>A</a:t>
            </a:r>
            <a:r>
              <a:rPr lang="en-GB" sz="5400" dirty="0" smtClean="0">
                <a:solidFill>
                  <a:srgbClr val="7030A0"/>
                </a:solidFill>
              </a:rPr>
              <a:t>ssessment Profiles for Primary/Early Years Warwick PGCE trainees</a:t>
            </a:r>
            <a:endParaRPr lang="en-GB" sz="5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0161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89" y="629747"/>
            <a:ext cx="5920863" cy="44644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808" y="116632"/>
            <a:ext cx="4872721" cy="513115"/>
          </a:xfrm>
        </p:spPr>
        <p:txBody>
          <a:bodyPr>
            <a:noAutofit/>
          </a:bodyPr>
          <a:lstStyle/>
          <a:p>
            <a:r>
              <a:rPr lang="en-GB" sz="2400" b="1" dirty="0" smtClean="0">
                <a:solidFill>
                  <a:srgbClr val="7030A0"/>
                </a:solidFill>
              </a:rPr>
              <a:t>AP2, AP4 and AP6: Summary Page</a:t>
            </a:r>
            <a:endParaRPr lang="en-GB" sz="24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6136" y="116632"/>
            <a:ext cx="3275856" cy="6555641"/>
          </a:xfrm>
          <a:prstGeom prst="rect">
            <a:avLst/>
          </a:prstGeom>
          <a:solidFill>
            <a:srgbClr val="F3FED6"/>
          </a:solidFill>
        </p:spPr>
        <p:txBody>
          <a:bodyPr wrap="square" rtlCol="0">
            <a:spAutoFit/>
          </a:bodyPr>
          <a:lstStyle/>
          <a:p>
            <a:r>
              <a:rPr lang="en-GB" sz="2100" b="1" dirty="0" smtClean="0">
                <a:latin typeface="+mn-lt"/>
              </a:rPr>
              <a:t>To complete these profiles, mentors are asked to:  </a:t>
            </a:r>
          </a:p>
          <a:p>
            <a:r>
              <a:rPr lang="en-GB" sz="2100" dirty="0" smtClean="0">
                <a:latin typeface="+mn-lt"/>
              </a:rPr>
              <a:t>- Write a </a:t>
            </a:r>
            <a:r>
              <a:rPr lang="en-GB" sz="2100" b="1" dirty="0" smtClean="0">
                <a:latin typeface="+mn-lt"/>
              </a:rPr>
              <a:t>general progress comment,</a:t>
            </a:r>
            <a:r>
              <a:rPr lang="en-GB" sz="2100" dirty="0" smtClean="0">
                <a:latin typeface="+mn-lt"/>
              </a:rPr>
              <a:t> summarising progress since the last profile - used to inform the trainee‘s reference</a:t>
            </a:r>
          </a:p>
          <a:p>
            <a:r>
              <a:rPr lang="en-GB" sz="2100" dirty="0" smtClean="0">
                <a:latin typeface="+mn-lt"/>
              </a:rPr>
              <a:t>- Identify the </a:t>
            </a:r>
            <a:r>
              <a:rPr lang="en-GB" sz="2100" b="1" dirty="0" smtClean="0">
                <a:latin typeface="+mn-lt"/>
              </a:rPr>
              <a:t>overall best fit grade</a:t>
            </a:r>
            <a:r>
              <a:rPr lang="en-GB" sz="2100" dirty="0" smtClean="0">
                <a:latin typeface="+mn-lt"/>
              </a:rPr>
              <a:t> (please round down)</a:t>
            </a:r>
          </a:p>
          <a:p>
            <a:r>
              <a:rPr lang="en-GB" sz="2100" dirty="0" smtClean="0">
                <a:latin typeface="+mn-lt"/>
              </a:rPr>
              <a:t>- Select a best-fit judgement that best summarises the </a:t>
            </a:r>
            <a:r>
              <a:rPr lang="en-GB" sz="2100" b="1" dirty="0" smtClean="0">
                <a:latin typeface="+mn-lt"/>
              </a:rPr>
              <a:t>trainee’s impact on pupil progress </a:t>
            </a:r>
            <a:r>
              <a:rPr lang="en-GB" sz="2100" dirty="0" smtClean="0">
                <a:latin typeface="+mn-lt"/>
              </a:rPr>
              <a:t>and select the evidence this grade was based on</a:t>
            </a:r>
          </a:p>
          <a:p>
            <a:r>
              <a:rPr lang="en-GB" sz="2100" dirty="0" smtClean="0">
                <a:latin typeface="+mn-lt"/>
              </a:rPr>
              <a:t>- Based on the evidence in the profile, select up to 3 </a:t>
            </a:r>
            <a:r>
              <a:rPr lang="en-GB" sz="2100" b="1" dirty="0" smtClean="0">
                <a:latin typeface="+mn-lt"/>
              </a:rPr>
              <a:t>priority targets </a:t>
            </a:r>
            <a:r>
              <a:rPr lang="en-GB" sz="2100" dirty="0" smtClean="0">
                <a:latin typeface="+mn-lt"/>
              </a:rPr>
              <a:t>for the trainee to work on during their next placement</a:t>
            </a:r>
            <a:endParaRPr lang="en-GB" sz="2100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201" y="5094243"/>
            <a:ext cx="5553935" cy="1661993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sz="1700" b="1" dirty="0" smtClean="0">
                <a:latin typeface="+mn-lt"/>
              </a:rPr>
              <a:t>As with AP1, AP3 and AP5: </a:t>
            </a:r>
          </a:p>
          <a:p>
            <a:r>
              <a:rPr lang="en-GB" sz="1700" dirty="0" smtClean="0">
                <a:latin typeface="+mn-lt"/>
              </a:rPr>
              <a:t>- Confirm </a:t>
            </a:r>
            <a:r>
              <a:rPr lang="en-GB" sz="1700" dirty="0">
                <a:latin typeface="+mn-lt"/>
              </a:rPr>
              <a:t>the WADs have been used to inform grades to ensure accuracy and consistency across the partnership </a:t>
            </a:r>
            <a:endParaRPr lang="en-GB" sz="1700" dirty="0" smtClean="0">
              <a:latin typeface="+mn-lt"/>
            </a:endParaRPr>
          </a:p>
          <a:p>
            <a:r>
              <a:rPr lang="en-GB" sz="1700" dirty="0" smtClean="0">
                <a:latin typeface="+mn-lt"/>
              </a:rPr>
              <a:t>- Select </a:t>
            </a:r>
            <a:r>
              <a:rPr lang="en-GB" sz="1700" dirty="0">
                <a:latin typeface="+mn-lt"/>
              </a:rPr>
              <a:t>whether a trainee will need significant support to successfully meet the Teachers’ Standards (more information later and in the relevant placement </a:t>
            </a:r>
            <a:r>
              <a:rPr lang="en-GB" sz="1700" dirty="0" smtClean="0">
                <a:latin typeface="+mn-lt"/>
              </a:rPr>
              <a:t>guides/handbooks)</a:t>
            </a:r>
            <a:endParaRPr lang="en-GB" sz="17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40932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525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7030A0"/>
                </a:solidFill>
              </a:rPr>
              <a:t>Submitting Profiles 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651" y="692984"/>
            <a:ext cx="3816837" cy="6048383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GB" sz="2100" dirty="0" smtClean="0"/>
              <a:t>Profiles should not be sent via email (as the macros are often blocked by Firewalls) so please upload online. </a:t>
            </a:r>
          </a:p>
          <a:p>
            <a:r>
              <a:rPr lang="en-GB" sz="2100" dirty="0" smtClean="0"/>
              <a:t>The upload page can be found in 2 ways on the Partners’ Intranet: </a:t>
            </a:r>
          </a:p>
          <a:p>
            <a:r>
              <a:rPr lang="en-GB" sz="2100" dirty="0" smtClean="0"/>
              <a:t>On the primary documentation page just above where the form was downloaded. </a:t>
            </a:r>
          </a:p>
          <a:p>
            <a:r>
              <a:rPr lang="en-GB" sz="2100" u="sng" dirty="0" smtClean="0"/>
              <a:t>Or</a:t>
            </a:r>
            <a:r>
              <a:rPr lang="en-GB" sz="2100" dirty="0" smtClean="0"/>
              <a:t> from the main Essential Documents menu page (to save you having to scroll through the Primary documents to find it)</a:t>
            </a:r>
          </a:p>
          <a:p>
            <a:r>
              <a:rPr lang="en-GB" sz="2100" dirty="0" smtClean="0"/>
              <a:t>Moderation tutors will advise and send reminders</a:t>
            </a:r>
            <a:endParaRPr lang="en-GB" sz="21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645402"/>
            <a:ext cx="2013653" cy="16314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2295119"/>
            <a:ext cx="4896131" cy="1460584"/>
          </a:xfrm>
          <a:prstGeom prst="rect">
            <a:avLst/>
          </a:prstGeom>
        </p:spPr>
      </p:pic>
      <p:sp>
        <p:nvSpPr>
          <p:cNvPr id="7" name="Left Arrow 6"/>
          <p:cNvSpPr/>
          <p:nvPr/>
        </p:nvSpPr>
        <p:spPr>
          <a:xfrm rot="2582859">
            <a:off x="3699436" y="2991752"/>
            <a:ext cx="2033158" cy="4404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911" y="4071162"/>
            <a:ext cx="4046105" cy="2337935"/>
          </a:xfrm>
          <a:prstGeom prst="rect">
            <a:avLst/>
          </a:prstGeom>
        </p:spPr>
      </p:pic>
      <p:sp>
        <p:nvSpPr>
          <p:cNvPr id="9" name="Left Arrow 8"/>
          <p:cNvSpPr/>
          <p:nvPr/>
        </p:nvSpPr>
        <p:spPr>
          <a:xfrm rot="377033">
            <a:off x="2398437" y="5790911"/>
            <a:ext cx="3030903" cy="440450"/>
          </a:xfrm>
          <a:prstGeom prst="leftArrow">
            <a:avLst>
              <a:gd name="adj1" fmla="val 65107"/>
              <a:gd name="adj2" fmla="val 789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18477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GB" sz="3600" dirty="0">
                <a:solidFill>
                  <a:srgbClr val="3333CC"/>
                </a:solidFill>
              </a:rPr>
              <a:t>Progress on Placement – </a:t>
            </a:r>
            <a:r>
              <a:rPr lang="en-GB" sz="2400" dirty="0">
                <a:solidFill>
                  <a:srgbClr val="3333CC"/>
                </a:solidFill>
              </a:rPr>
              <a:t>doesn’t look like this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5858915"/>
              </p:ext>
            </p:extLst>
          </p:nvPr>
        </p:nvGraphicFramePr>
        <p:xfrm>
          <a:off x="1187624" y="1052736"/>
          <a:ext cx="684076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604" name="TextBox 8"/>
          <p:cNvSpPr txBox="1">
            <a:spLocks noChangeArrowheads="1"/>
          </p:cNvSpPr>
          <p:nvPr/>
        </p:nvSpPr>
        <p:spPr bwMode="auto">
          <a:xfrm>
            <a:off x="33554" y="1489136"/>
            <a:ext cx="19443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GB" sz="2000" dirty="0">
                <a:solidFill>
                  <a:srgbClr val="FF0000"/>
                </a:solidFill>
                <a:latin typeface="Arial" pitchFamily="34" charset="0"/>
              </a:rPr>
              <a:t>High level (1)</a:t>
            </a:r>
          </a:p>
        </p:txBody>
      </p:sp>
      <p:sp>
        <p:nvSpPr>
          <p:cNvPr id="25605" name="TextBox 9"/>
          <p:cNvSpPr txBox="1">
            <a:spLocks noChangeArrowheads="1"/>
          </p:cNvSpPr>
          <p:nvPr/>
        </p:nvSpPr>
        <p:spPr bwMode="auto">
          <a:xfrm>
            <a:off x="30162" y="2564904"/>
            <a:ext cx="20163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GB" sz="2000" dirty="0">
                <a:solidFill>
                  <a:srgbClr val="FF0000"/>
                </a:solidFill>
                <a:latin typeface="Arial" pitchFamily="34" charset="0"/>
              </a:rPr>
              <a:t>Good level (2)</a:t>
            </a:r>
          </a:p>
        </p:txBody>
      </p:sp>
      <p:sp>
        <p:nvSpPr>
          <p:cNvPr id="25606" name="TextBox 10"/>
          <p:cNvSpPr txBox="1">
            <a:spLocks noChangeArrowheads="1"/>
          </p:cNvSpPr>
          <p:nvPr/>
        </p:nvSpPr>
        <p:spPr bwMode="auto">
          <a:xfrm>
            <a:off x="0" y="3733001"/>
            <a:ext cx="16196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GB" sz="2000" dirty="0">
                <a:solidFill>
                  <a:srgbClr val="FF0000"/>
                </a:solidFill>
                <a:latin typeface="Arial" pitchFamily="34" charset="0"/>
              </a:rPr>
              <a:t>Min level (3)</a:t>
            </a:r>
          </a:p>
        </p:txBody>
      </p:sp>
      <p:sp>
        <p:nvSpPr>
          <p:cNvPr id="25607" name="TextBox 11"/>
          <p:cNvSpPr txBox="1">
            <a:spLocks noChangeArrowheads="1"/>
          </p:cNvSpPr>
          <p:nvPr/>
        </p:nvSpPr>
        <p:spPr bwMode="auto">
          <a:xfrm>
            <a:off x="0" y="4652963"/>
            <a:ext cx="124936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sz="1600" b="1" dirty="0">
                <a:solidFill>
                  <a:srgbClr val="FF0000"/>
                </a:solidFill>
                <a:latin typeface="Arial" pitchFamily="34" charset="0"/>
              </a:rPr>
              <a:t>Not achieving Standards</a:t>
            </a:r>
          </a:p>
          <a:p>
            <a:pPr eaLnBrk="1" hangingPunct="1"/>
            <a:r>
              <a:rPr lang="en-GB" sz="1600" b="1" dirty="0">
                <a:solidFill>
                  <a:srgbClr val="FF0000"/>
                </a:solidFill>
                <a:latin typeface="Arial" pitchFamily="34" charset="0"/>
              </a:rPr>
              <a:t>(WT)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3707904" y="4005064"/>
            <a:ext cx="0" cy="1008112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364088" y="2852936"/>
            <a:ext cx="0" cy="216024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948264" y="1700808"/>
            <a:ext cx="0" cy="3384376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763688" y="5301208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n-lt"/>
              </a:rPr>
              <a:t>Start             Term 1          Term 2           Term 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5870881"/>
            <a:ext cx="84302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Please see the expectations in the relevant handbooks/placement guides for further course specific information </a:t>
            </a:r>
            <a:endParaRPr lang="en-GB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3600" dirty="0" smtClean="0">
                <a:solidFill>
                  <a:srgbClr val="3333CC"/>
                </a:solidFill>
              </a:rPr>
              <a:t>More likely to look like this!</a:t>
            </a:r>
            <a:endParaRPr lang="en-GB" sz="3200" dirty="0">
              <a:solidFill>
                <a:srgbClr val="3333CC"/>
              </a:solidFill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730892"/>
              </p:ext>
            </p:extLst>
          </p:nvPr>
        </p:nvGraphicFramePr>
        <p:xfrm>
          <a:off x="1425575" y="1381026"/>
          <a:ext cx="6992441" cy="4523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652" name="TextBox 4"/>
          <p:cNvSpPr txBox="1">
            <a:spLocks noChangeArrowheads="1"/>
          </p:cNvSpPr>
          <p:nvPr/>
        </p:nvSpPr>
        <p:spPr bwMode="auto">
          <a:xfrm>
            <a:off x="179388" y="1700808"/>
            <a:ext cx="11525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dirty="0">
                <a:solidFill>
                  <a:srgbClr val="FF0000"/>
                </a:solidFill>
                <a:latin typeface="Arial" pitchFamily="34" charset="0"/>
              </a:rPr>
              <a:t>High level</a:t>
            </a:r>
          </a:p>
        </p:txBody>
      </p:sp>
      <p:sp>
        <p:nvSpPr>
          <p:cNvPr id="27653" name="TextBox 5"/>
          <p:cNvSpPr txBox="1">
            <a:spLocks noChangeArrowheads="1"/>
          </p:cNvSpPr>
          <p:nvPr/>
        </p:nvSpPr>
        <p:spPr bwMode="auto">
          <a:xfrm>
            <a:off x="158750" y="2780308"/>
            <a:ext cx="12509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>
                <a:solidFill>
                  <a:srgbClr val="FF0000"/>
                </a:solidFill>
                <a:latin typeface="Arial" pitchFamily="34" charset="0"/>
              </a:rPr>
              <a:t>Good level</a:t>
            </a:r>
          </a:p>
        </p:txBody>
      </p:sp>
      <p:sp>
        <p:nvSpPr>
          <p:cNvPr id="27654" name="TextBox 6"/>
          <p:cNvSpPr txBox="1">
            <a:spLocks noChangeArrowheads="1"/>
          </p:cNvSpPr>
          <p:nvPr/>
        </p:nvSpPr>
        <p:spPr bwMode="auto">
          <a:xfrm>
            <a:off x="174625" y="3861395"/>
            <a:ext cx="12509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dirty="0">
                <a:solidFill>
                  <a:srgbClr val="FF0000"/>
                </a:solidFill>
                <a:latin typeface="Arial" pitchFamily="34" charset="0"/>
              </a:rPr>
              <a:t>Min level</a:t>
            </a:r>
          </a:p>
        </p:txBody>
      </p:sp>
      <p:sp>
        <p:nvSpPr>
          <p:cNvPr id="27655" name="TextBox 7"/>
          <p:cNvSpPr txBox="1">
            <a:spLocks noChangeArrowheads="1"/>
          </p:cNvSpPr>
          <p:nvPr/>
        </p:nvSpPr>
        <p:spPr bwMode="auto">
          <a:xfrm>
            <a:off x="193675" y="5012333"/>
            <a:ext cx="1249363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sz="1800" b="1">
                <a:solidFill>
                  <a:srgbClr val="FF0000"/>
                </a:solidFill>
                <a:latin typeface="Arial" pitchFamily="34" charset="0"/>
              </a:rPr>
              <a:t>Not achieving </a:t>
            </a:r>
            <a:r>
              <a:rPr lang="en-GB" sz="1600" b="1">
                <a:solidFill>
                  <a:srgbClr val="FF0000"/>
                </a:solidFill>
                <a:latin typeface="Arial" pitchFamily="34" charset="0"/>
              </a:rPr>
              <a:t>Standards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8100392" y="1484784"/>
            <a:ext cx="0" cy="388843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708400" y="1484784"/>
            <a:ext cx="0" cy="397363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651500" y="1471588"/>
            <a:ext cx="0" cy="390162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47CA1706-04E6-6B4E-8CE8-44A9EFEB0C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" y="5861945"/>
            <a:ext cx="9144000" cy="97226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3"/>
          <p:cNvSpPr>
            <a:spLocks noGrp="1" noChangeArrowheads="1"/>
          </p:cNvSpPr>
          <p:nvPr>
            <p:ph type="title"/>
          </p:nvPr>
        </p:nvSpPr>
        <p:spPr>
          <a:xfrm>
            <a:off x="317143" y="147994"/>
            <a:ext cx="8208912" cy="815752"/>
          </a:xfrm>
          <a:solidFill>
            <a:schemeClr val="bg2"/>
          </a:solidFill>
        </p:spPr>
        <p:txBody>
          <a:bodyPr lIns="92075" tIns="46038" rIns="92075" bIns="46038">
            <a:normAutofit fontScale="90000"/>
          </a:bodyPr>
          <a:lstStyle/>
          <a:p>
            <a:pPr algn="l">
              <a:defRPr/>
            </a:pPr>
            <a:r>
              <a:rPr lang="en-GB" sz="4000" dirty="0">
                <a:solidFill>
                  <a:srgbClr val="7030A0"/>
                </a:solidFill>
                <a:latin typeface="Helvetica" pitchFamily="34" charset="0"/>
              </a:rPr>
              <a:t/>
            </a:r>
            <a:br>
              <a:rPr lang="en-GB" sz="4000" dirty="0">
                <a:solidFill>
                  <a:srgbClr val="7030A0"/>
                </a:solidFill>
                <a:latin typeface="Helvetica" pitchFamily="34" charset="0"/>
              </a:rPr>
            </a:br>
            <a:r>
              <a:rPr lang="en-GB" sz="4000" b="1" dirty="0">
                <a:solidFill>
                  <a:srgbClr val="7030A0"/>
                </a:solidFill>
                <a:latin typeface="+mn-lt"/>
              </a:rPr>
              <a:t>Procedures for Weak Trainees</a:t>
            </a:r>
            <a:r>
              <a:rPr lang="en-GB" sz="4000" dirty="0">
                <a:solidFill>
                  <a:srgbClr val="7030A0"/>
                </a:solidFill>
                <a:latin typeface="Helvetica" pitchFamily="34" charset="0"/>
              </a:rPr>
              <a:t/>
            </a:r>
            <a:br>
              <a:rPr lang="en-GB" sz="4000" dirty="0">
                <a:solidFill>
                  <a:srgbClr val="7030A0"/>
                </a:solidFill>
                <a:latin typeface="Helvetica" pitchFamily="34" charset="0"/>
              </a:rPr>
            </a:br>
            <a:endParaRPr lang="en-GB" sz="4000" dirty="0">
              <a:solidFill>
                <a:srgbClr val="7030A0"/>
              </a:solidFill>
            </a:endParaRPr>
          </a:p>
        </p:txBody>
      </p:sp>
      <p:sp>
        <p:nvSpPr>
          <p:cNvPr id="17413" name="Rectangle 4"/>
          <p:cNvSpPr>
            <a:spLocks noGrp="1" noChangeArrowheads="1"/>
          </p:cNvSpPr>
          <p:nvPr>
            <p:ph idx="1"/>
          </p:nvPr>
        </p:nvSpPr>
        <p:spPr>
          <a:xfrm>
            <a:off x="287400" y="1128598"/>
            <a:ext cx="8533072" cy="554076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GB" sz="2300" dirty="0" smtClean="0">
                <a:cs typeface="Times New Roman" pitchFamily="18" charset="0"/>
              </a:rPr>
              <a:t>In </a:t>
            </a:r>
            <a:r>
              <a:rPr lang="en-GB" sz="2300" dirty="0">
                <a:cs typeface="Times New Roman" pitchFamily="18" charset="0"/>
              </a:rPr>
              <a:t>the event of concerns about a weak trainee, please contact your </a:t>
            </a:r>
            <a:r>
              <a:rPr lang="en-GB" sz="2300" dirty="0" smtClean="0">
                <a:cs typeface="Times New Roman" pitchFamily="18" charset="0"/>
              </a:rPr>
              <a:t>Moderation </a:t>
            </a:r>
            <a:r>
              <a:rPr lang="en-GB" sz="2300" dirty="0">
                <a:cs typeface="Times New Roman" pitchFamily="18" charset="0"/>
              </a:rPr>
              <a:t>Tutor </a:t>
            </a:r>
            <a:r>
              <a:rPr lang="en-GB" sz="2300" dirty="0" smtClean="0">
                <a:cs typeface="Times New Roman" pitchFamily="18" charset="0"/>
              </a:rPr>
              <a:t>(and </a:t>
            </a:r>
            <a:r>
              <a:rPr lang="en-GB" sz="2300" dirty="0">
                <a:cs typeface="Times New Roman" pitchFamily="18" charset="0"/>
              </a:rPr>
              <a:t>Alliance </a:t>
            </a:r>
            <a:r>
              <a:rPr lang="en-GB" sz="2300" dirty="0" smtClean="0">
                <a:cs typeface="Times New Roman" pitchFamily="18" charset="0"/>
              </a:rPr>
              <a:t>lead - SD only) </a:t>
            </a:r>
            <a:r>
              <a:rPr lang="en-GB" sz="2300" dirty="0">
                <a:cs typeface="Times New Roman" pitchFamily="18" charset="0"/>
              </a:rPr>
              <a:t>as soon as possible - who will be </a:t>
            </a:r>
            <a:r>
              <a:rPr lang="en-GB" sz="2300" dirty="0" smtClean="0">
                <a:cs typeface="Times New Roman" pitchFamily="18" charset="0"/>
              </a:rPr>
              <a:t>able to support </a:t>
            </a:r>
            <a:r>
              <a:rPr lang="en-GB" sz="2300" dirty="0">
                <a:cs typeface="Times New Roman" pitchFamily="18" charset="0"/>
              </a:rPr>
              <a:t>you. </a:t>
            </a:r>
            <a:endParaRPr lang="en-GB" sz="2300" dirty="0" smtClean="0">
              <a:cs typeface="Times New Roman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GB" sz="2300" dirty="0" smtClean="0">
                <a:cs typeface="Times New Roman" pitchFamily="18" charset="0"/>
              </a:rPr>
              <a:t>Please be honest on the profiles if you have any concerns, particularly regarding professionalism and indicate on the profile if you believe a trainee needs significant support to make required progress. </a:t>
            </a:r>
            <a:endParaRPr lang="en-GB" sz="2300" dirty="0">
              <a:cs typeface="Times New Roman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GB" sz="2300" dirty="0" smtClean="0">
                <a:cs typeface="Times New Roman" pitchFamily="18" charset="0"/>
              </a:rPr>
              <a:t>Where a profile does indicate significant support is needed, this will result in an intervention plan being implemented with explicit and short-term personalised targets designed to </a:t>
            </a:r>
            <a:r>
              <a:rPr lang="en-GB" sz="2300" dirty="0">
                <a:cs typeface="Times New Roman" pitchFamily="18" charset="0"/>
              </a:rPr>
              <a:t>support </a:t>
            </a:r>
            <a:r>
              <a:rPr lang="en-GB" sz="2300" dirty="0" smtClean="0">
                <a:cs typeface="Times New Roman" pitchFamily="18" charset="0"/>
              </a:rPr>
              <a:t>struggling trainees to </a:t>
            </a:r>
            <a:r>
              <a:rPr lang="en-GB" sz="2300" dirty="0">
                <a:cs typeface="Times New Roman" pitchFamily="18" charset="0"/>
              </a:rPr>
              <a:t>make progress</a:t>
            </a:r>
            <a:r>
              <a:rPr lang="en-GB" sz="2300" dirty="0" smtClean="0">
                <a:cs typeface="Times New Roman" pitchFamily="18" charset="0"/>
              </a:rPr>
              <a:t>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2300" dirty="0" smtClean="0">
                <a:cs typeface="Times New Roman" pitchFamily="18" charset="0"/>
              </a:rPr>
              <a:t>Intervention plans are created by mentors with support from moderation tutors and are reviewed weekly.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2300" dirty="0" smtClean="0">
                <a:cs typeface="Times New Roman" pitchFamily="18" charset="0"/>
              </a:rPr>
              <a:t>If progress continues to be a concern, further action may be needed, please see relevant pages of handbooks/placement guides.</a:t>
            </a:r>
            <a:endParaRPr lang="en-GB" sz="2300" dirty="0">
              <a:cs typeface="Times New Roman" pitchFamily="18" charset="0"/>
            </a:endParaRPr>
          </a:p>
          <a:p>
            <a:pPr marL="0" indent="0">
              <a:lnSpc>
                <a:spcPct val="90000"/>
              </a:lnSpc>
              <a:spcBef>
                <a:spcPts val="600"/>
              </a:spcBef>
              <a:buNone/>
            </a:pPr>
            <a:endParaRPr lang="en-GB" sz="3300" dirty="0">
              <a:latin typeface="Arial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None/>
            </a:pPr>
            <a:endParaRPr lang="en-GB" sz="3300" dirty="0">
              <a:latin typeface="Arial" charset="0"/>
              <a:cs typeface="Times New Roman" pitchFamily="18" charset="0"/>
            </a:endParaRPr>
          </a:p>
          <a:p>
            <a:pPr marL="457200" lvl="1" indent="0">
              <a:lnSpc>
                <a:spcPct val="90000"/>
              </a:lnSpc>
              <a:spcBef>
                <a:spcPts val="600"/>
              </a:spcBef>
              <a:buNone/>
            </a:pPr>
            <a:endParaRPr lang="en-GB" sz="3300" dirty="0">
              <a:latin typeface="Arial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ts val="600"/>
              </a:spcBef>
              <a:buNone/>
            </a:pPr>
            <a:endParaRPr lang="en-GB" sz="3300" dirty="0">
              <a:latin typeface="Arial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None/>
            </a:pPr>
            <a:endParaRPr lang="en-GB" dirty="0">
              <a:solidFill>
                <a:schemeClr val="accent4">
                  <a:lumMod val="75000"/>
                </a:schemeClr>
              </a:solidFill>
              <a:latin typeface="Arial" charset="0"/>
              <a:cs typeface="Times New Roman" pitchFamily="18" charset="0"/>
            </a:endParaRPr>
          </a:p>
          <a:p>
            <a:pPr marL="361950" lvl="1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endParaRPr lang="en-GB" sz="2400" dirty="0">
              <a:latin typeface="Arial" charset="0"/>
              <a:cs typeface="Times New Roman" pitchFamily="18" charset="0"/>
            </a:endParaRPr>
          </a:p>
          <a:p>
            <a:pPr marL="361950" lvl="1">
              <a:lnSpc>
                <a:spcPct val="90000"/>
              </a:lnSpc>
              <a:spcBef>
                <a:spcPts val="600"/>
              </a:spcBef>
              <a:buNone/>
            </a:pPr>
            <a:r>
              <a:rPr lang="en-GB" sz="2400" dirty="0">
                <a:latin typeface="Arial" charset="0"/>
                <a:cs typeface="Times New Roman" pitchFamily="18" charset="0"/>
              </a:rPr>
              <a:t>           </a:t>
            </a:r>
          </a:p>
          <a:p>
            <a:pPr marL="361950" lvl="1">
              <a:lnSpc>
                <a:spcPct val="90000"/>
              </a:lnSpc>
              <a:spcBef>
                <a:spcPts val="600"/>
              </a:spcBef>
              <a:buNone/>
            </a:pPr>
            <a:endParaRPr lang="en-GB" sz="2400" dirty="0">
              <a:latin typeface="Arial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98573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525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7030A0"/>
                </a:solidFill>
              </a:rPr>
              <a:t>Partners’ Intranet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8341" y="548680"/>
            <a:ext cx="3573228" cy="612068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GB" sz="2400" dirty="0" smtClean="0"/>
              <a:t>Partners’ Intranet – access to all mentor resources and documentation </a:t>
            </a:r>
            <a:r>
              <a:rPr lang="en-GB" sz="2400" b="1" u="sng" dirty="0" smtClean="0">
                <a:hlinkClick r:id="rId2"/>
              </a:rPr>
              <a:t>https</a:t>
            </a:r>
            <a:r>
              <a:rPr lang="en-GB" sz="2400" b="1" u="sng" dirty="0">
                <a:hlinkClick r:id="rId2"/>
              </a:rPr>
              <a:t>://warwick.ac.uk/fac/soc/cte/students-partners/pintra</a:t>
            </a:r>
            <a:r>
              <a:rPr lang="en-GB" sz="2400" b="1" u="sng" dirty="0" smtClean="0">
                <a:hlinkClick r:id="rId2"/>
              </a:rPr>
              <a:t>/</a:t>
            </a:r>
            <a:endParaRPr lang="en-GB" sz="2400" b="1" u="sng" dirty="0" smtClean="0"/>
          </a:p>
          <a:p>
            <a:r>
              <a:rPr lang="en-GB" sz="2400" dirty="0" smtClean="0"/>
              <a:t>Password: </a:t>
            </a:r>
            <a:r>
              <a:rPr lang="en-GB" sz="2400" dirty="0" err="1" smtClean="0"/>
              <a:t>partnercte</a:t>
            </a:r>
            <a:endParaRPr lang="en-GB" sz="2400" dirty="0"/>
          </a:p>
          <a:p>
            <a:r>
              <a:rPr lang="en-GB" sz="2400" dirty="0" smtClean="0"/>
              <a:t>Profiles can be found in Essential On-Course documentation page &gt; Primary Documentation</a:t>
            </a:r>
          </a:p>
          <a:p>
            <a:r>
              <a:rPr lang="en-GB" sz="2400" dirty="0" smtClean="0"/>
              <a:t>Scroll down to the Assessment Profile section and download the relevant form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5683" t="68179" r="6139" b="4310"/>
          <a:stretch/>
        </p:blipFill>
        <p:spPr>
          <a:xfrm>
            <a:off x="107504" y="724063"/>
            <a:ext cx="4504151" cy="18722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664" y="2040424"/>
            <a:ext cx="2803170" cy="22711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908" y="4509120"/>
            <a:ext cx="5310433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99973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312" y="256104"/>
            <a:ext cx="7228048" cy="823913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rgbClr val="7030A0"/>
                </a:solidFill>
              </a:rPr>
              <a:t>Warwick Assessment Descriptors (WADs)</a:t>
            </a:r>
            <a:endParaRPr lang="en-GB" sz="3200" b="1" dirty="0">
              <a:solidFill>
                <a:srgbClr val="7030A0"/>
              </a:solidFill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078" b="10304"/>
          <a:stretch/>
        </p:blipFill>
        <p:spPr>
          <a:xfrm>
            <a:off x="265265" y="1340769"/>
            <a:ext cx="6610991" cy="4392488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7092280" y="974693"/>
            <a:ext cx="1800200" cy="4939814"/>
          </a:xfrm>
          <a:prstGeom prst="rect">
            <a:avLst/>
          </a:prstGeom>
          <a:solidFill>
            <a:srgbClr val="F3FED6"/>
          </a:solidFill>
        </p:spPr>
        <p:txBody>
          <a:bodyPr wrap="square" rtlCol="0">
            <a:spAutoFit/>
          </a:bodyPr>
          <a:lstStyle/>
          <a:p>
            <a:r>
              <a:rPr lang="en-GB" sz="2100" dirty="0" smtClean="0">
                <a:latin typeface="+mn-lt"/>
              </a:rPr>
              <a:t>Trainees should assess their own progress using the WADs.</a:t>
            </a:r>
          </a:p>
          <a:p>
            <a:endParaRPr lang="en-GB" sz="2100" dirty="0" smtClean="0">
              <a:latin typeface="+mn-lt"/>
            </a:endParaRPr>
          </a:p>
          <a:p>
            <a:r>
              <a:rPr lang="en-GB" sz="2100" dirty="0" smtClean="0">
                <a:latin typeface="+mn-lt"/>
              </a:rPr>
              <a:t>Mentors </a:t>
            </a:r>
            <a:r>
              <a:rPr lang="en-GB" sz="2100" b="1" u="sng" dirty="0" smtClean="0">
                <a:latin typeface="+mn-lt"/>
              </a:rPr>
              <a:t>must </a:t>
            </a:r>
            <a:r>
              <a:rPr lang="en-GB" sz="2100" dirty="0" smtClean="0">
                <a:latin typeface="+mn-lt"/>
              </a:rPr>
              <a:t>use the WADs to inform their judgements when completing the assessment profiles  </a:t>
            </a:r>
            <a:endParaRPr lang="en-GB" sz="21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5749" y="5914507"/>
            <a:ext cx="8644723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+mn-lt"/>
              </a:rPr>
              <a:t>Can be found in the relevant placement guides, trainee’s training plan and available on the Essential Documentation page. </a:t>
            </a:r>
            <a:endParaRPr lang="en-GB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863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744" y="0"/>
            <a:ext cx="7772400" cy="1066800"/>
          </a:xfrm>
        </p:spPr>
        <p:txBody>
          <a:bodyPr/>
          <a:lstStyle/>
          <a:p>
            <a:r>
              <a:rPr lang="en-GB" b="1" dirty="0" smtClean="0">
                <a:solidFill>
                  <a:srgbClr val="7030A0"/>
                </a:solidFill>
              </a:rPr>
              <a:t>Assessment Profiles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11960" y="978926"/>
            <a:ext cx="4608512" cy="5693866"/>
          </a:xfrm>
          <a:prstGeom prst="rect">
            <a:avLst/>
          </a:prstGeom>
          <a:solidFill>
            <a:srgbClr val="F3FED6"/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7030A0"/>
                </a:solidFill>
                <a:latin typeface="+mj-lt"/>
              </a:rPr>
              <a:t>Mentors to take responsibility for completing the assessment profiles:</a:t>
            </a:r>
          </a:p>
          <a:p>
            <a:r>
              <a:rPr lang="en-GB" sz="2800" dirty="0" smtClean="0">
                <a:solidFill>
                  <a:srgbClr val="7030A0"/>
                </a:solidFill>
                <a:latin typeface="+mj-lt"/>
              </a:rPr>
              <a:t>AP1, AP3 and AP5</a:t>
            </a:r>
            <a:r>
              <a:rPr lang="en-GB" sz="2800" dirty="0" smtClean="0">
                <a:latin typeface="+mj-lt"/>
              </a:rPr>
              <a:t>: Completed </a:t>
            </a:r>
            <a:r>
              <a:rPr lang="en-GB" sz="2800" dirty="0">
                <a:latin typeface="+mj-lt"/>
              </a:rPr>
              <a:t>part way though -</a:t>
            </a:r>
            <a:r>
              <a:rPr lang="en-GB" sz="2800" dirty="0" smtClean="0">
                <a:latin typeface="+mj-lt"/>
              </a:rPr>
              <a:t> </a:t>
            </a:r>
            <a:r>
              <a:rPr lang="en-GB" sz="2800" dirty="0">
                <a:latin typeface="+mj-lt"/>
              </a:rPr>
              <a:t>formative </a:t>
            </a:r>
            <a:r>
              <a:rPr lang="en-GB" sz="2800" dirty="0" smtClean="0">
                <a:latin typeface="+mj-lt"/>
              </a:rPr>
              <a:t>– targets which trainee can work on in 2</a:t>
            </a:r>
            <a:r>
              <a:rPr lang="en-GB" sz="2800" baseline="30000" dirty="0" smtClean="0">
                <a:latin typeface="+mj-lt"/>
              </a:rPr>
              <a:t>nd</a:t>
            </a:r>
            <a:r>
              <a:rPr lang="en-GB" sz="2800" dirty="0" smtClean="0">
                <a:latin typeface="+mj-lt"/>
              </a:rPr>
              <a:t> half of placement </a:t>
            </a:r>
          </a:p>
          <a:p>
            <a:r>
              <a:rPr lang="en-GB" sz="2800" dirty="0" smtClean="0">
                <a:solidFill>
                  <a:srgbClr val="7030A0"/>
                </a:solidFill>
                <a:latin typeface="+mj-lt"/>
              </a:rPr>
              <a:t>AP2, AP4 and AP6: </a:t>
            </a:r>
            <a:r>
              <a:rPr lang="en-GB" sz="2800" b="1" dirty="0" smtClean="0">
                <a:latin typeface="+mj-lt"/>
              </a:rPr>
              <a:t>summative -</a:t>
            </a:r>
            <a:r>
              <a:rPr lang="en-GB" sz="2800" dirty="0" smtClean="0">
                <a:latin typeface="+mj-lt"/>
              </a:rPr>
              <a:t> </a:t>
            </a:r>
            <a:r>
              <a:rPr lang="en-GB" sz="2800" dirty="0">
                <a:latin typeface="+mj-lt"/>
              </a:rPr>
              <a:t>at the end of the placement. </a:t>
            </a:r>
          </a:p>
          <a:p>
            <a:pPr marL="0" indent="0">
              <a:buNone/>
            </a:pPr>
            <a:r>
              <a:rPr lang="en-GB" sz="2800" dirty="0">
                <a:latin typeface="+mj-lt"/>
              </a:rPr>
              <a:t>Both profiles require mentors to make  judgements against the Teachers’ Standards. 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4080" r="-2083"/>
          <a:stretch/>
        </p:blipFill>
        <p:spPr>
          <a:xfrm>
            <a:off x="432656" y="1128719"/>
            <a:ext cx="3528392" cy="43941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2656" y="5512606"/>
            <a:ext cx="3312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+mn-lt"/>
              </a:rPr>
              <a:t>This should be a collaborative process mentor/teacher/trainee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83281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332" y="49945"/>
            <a:ext cx="7772400" cy="764704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7030A0"/>
                </a:solidFill>
              </a:rPr>
              <a:t>Assessment Profile - Front Page</a:t>
            </a:r>
            <a:endParaRPr lang="en-GB" sz="36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6056" y="762998"/>
            <a:ext cx="3744416" cy="5632311"/>
          </a:xfrm>
          <a:prstGeom prst="rect">
            <a:avLst/>
          </a:prstGeom>
          <a:solidFill>
            <a:srgbClr val="F3FED6"/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GB" dirty="0" smtClean="0">
                <a:latin typeface="+mj-lt"/>
              </a:rPr>
              <a:t>Trainee/school information</a:t>
            </a:r>
          </a:p>
          <a:p>
            <a:pPr marL="342900" indent="-342900">
              <a:buFontTx/>
              <a:buChar char="-"/>
            </a:pPr>
            <a:r>
              <a:rPr lang="en-GB" dirty="0" smtClean="0">
                <a:latin typeface="+mj-lt"/>
              </a:rPr>
              <a:t>Year group trainee is based in</a:t>
            </a:r>
          </a:p>
          <a:p>
            <a:pPr marL="342900" indent="-342900">
              <a:buFontTx/>
              <a:buChar char="-"/>
            </a:pPr>
            <a:r>
              <a:rPr lang="en-GB" dirty="0" smtClean="0">
                <a:latin typeface="+mj-lt"/>
              </a:rPr>
              <a:t>How many lessons/sessions the trainee has taught in each subject area on this placement </a:t>
            </a:r>
          </a:p>
          <a:p>
            <a:pPr marL="342900" indent="-342900">
              <a:buFontTx/>
              <a:buChar char="-"/>
            </a:pPr>
            <a:r>
              <a:rPr lang="en-GB" dirty="0" smtClean="0">
                <a:latin typeface="+mj-lt"/>
              </a:rPr>
              <a:t>Attendance/punctuality</a:t>
            </a:r>
          </a:p>
          <a:p>
            <a:pPr marL="342900" indent="-342900">
              <a:buFontTx/>
              <a:buChar char="-"/>
            </a:pPr>
            <a:r>
              <a:rPr lang="en-GB" dirty="0" smtClean="0">
                <a:latin typeface="+mj-lt"/>
              </a:rPr>
              <a:t>How many formal observations the trainee has had by the mentor/class teacher/moderation tutor 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368" y="1215842"/>
            <a:ext cx="4735664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0633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399" y="131945"/>
            <a:ext cx="7772400" cy="513115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7030A0"/>
                </a:solidFill>
              </a:rPr>
              <a:t>Professionalism</a:t>
            </a:r>
            <a:endParaRPr lang="en-GB" sz="3600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4399988"/>
            <a:ext cx="7848872" cy="2062103"/>
          </a:xfrm>
          <a:prstGeom prst="rect">
            <a:avLst/>
          </a:prstGeom>
          <a:solidFill>
            <a:srgbClr val="F3FED6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+mn-lt"/>
              </a:rPr>
              <a:t>Please note that to achieve</a:t>
            </a:r>
            <a:r>
              <a:rPr lang="en-GB" sz="2000" b="1" dirty="0" smtClean="0">
                <a:latin typeface="+mn-lt"/>
              </a:rPr>
              <a:t> Met </a:t>
            </a:r>
            <a:r>
              <a:rPr lang="en-GB" sz="2000" dirty="0" smtClean="0">
                <a:latin typeface="+mn-lt"/>
              </a:rPr>
              <a:t>– the Preamble requires trainees to ‘</a:t>
            </a:r>
            <a:r>
              <a:rPr lang="en-GB" sz="2000" i="1" dirty="0" smtClean="0"/>
              <a:t>be </a:t>
            </a:r>
            <a:r>
              <a:rPr lang="en-GB" sz="2000" i="1" dirty="0"/>
              <a:t>accountable for achieving the </a:t>
            </a:r>
            <a:r>
              <a:rPr lang="en-GB" sz="2000" b="1" i="1" dirty="0"/>
              <a:t>highest </a:t>
            </a:r>
            <a:r>
              <a:rPr lang="en-GB" sz="2000" i="1" dirty="0"/>
              <a:t>possible standards in work and </a:t>
            </a:r>
            <a:r>
              <a:rPr lang="en-GB" sz="2000" i="1" dirty="0" smtClean="0"/>
              <a:t>conduct’  </a:t>
            </a:r>
            <a:r>
              <a:rPr lang="en-GB" sz="2000" dirty="0" smtClean="0">
                <a:latin typeface="+mn-lt"/>
              </a:rPr>
              <a:t>and </a:t>
            </a:r>
            <a:r>
              <a:rPr lang="en-GB" sz="2000" b="1" dirty="0" smtClean="0">
                <a:latin typeface="+mn-lt"/>
              </a:rPr>
              <a:t>Part 2 </a:t>
            </a:r>
            <a:r>
              <a:rPr lang="en-GB" sz="2000" dirty="0" smtClean="0">
                <a:latin typeface="+mn-lt"/>
              </a:rPr>
              <a:t>requires trainees to ‘</a:t>
            </a:r>
            <a:r>
              <a:rPr lang="en-GB" sz="2000" i="1" dirty="0" smtClean="0"/>
              <a:t>demonstrate </a:t>
            </a:r>
            <a:r>
              <a:rPr lang="en-GB" sz="2000" i="1" dirty="0"/>
              <a:t>consistently high standards of personal and professional conduct</a:t>
            </a:r>
            <a:r>
              <a:rPr lang="en-GB" sz="2000" i="1" dirty="0" smtClean="0"/>
              <a:t>’. </a:t>
            </a:r>
          </a:p>
          <a:p>
            <a:endParaRPr lang="en-GB" sz="800" dirty="0" smtClean="0">
              <a:solidFill>
                <a:srgbClr val="7030A0"/>
              </a:solidFill>
              <a:latin typeface="+mn-lt"/>
            </a:endParaRPr>
          </a:p>
          <a:p>
            <a:r>
              <a:rPr lang="en-GB" sz="2000" dirty="0" smtClean="0">
                <a:solidFill>
                  <a:srgbClr val="7030A0"/>
                </a:solidFill>
                <a:latin typeface="+mn-lt"/>
              </a:rPr>
              <a:t>Exceeded should only be awarded for trainees who </a:t>
            </a:r>
            <a:r>
              <a:rPr lang="en-GB" sz="2000" b="1" dirty="0" smtClean="0">
                <a:solidFill>
                  <a:srgbClr val="7030A0"/>
                </a:solidFill>
                <a:latin typeface="+mn-lt"/>
              </a:rPr>
              <a:t>go over and above the expectations</a:t>
            </a:r>
            <a:r>
              <a:rPr lang="en-GB" sz="2000" dirty="0" smtClean="0">
                <a:solidFill>
                  <a:srgbClr val="7030A0"/>
                </a:solidFill>
                <a:latin typeface="+mn-lt"/>
              </a:rPr>
              <a:t>. </a:t>
            </a:r>
            <a:endParaRPr lang="en-GB" sz="2000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720461"/>
            <a:ext cx="5120972" cy="34842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64088" y="1461464"/>
            <a:ext cx="3600400" cy="2677656"/>
          </a:xfrm>
          <a:prstGeom prst="rect">
            <a:avLst/>
          </a:prstGeom>
          <a:solidFill>
            <a:srgbClr val="F3FED6"/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GB" sz="2100" dirty="0">
                <a:latin typeface="+mn-lt"/>
              </a:rPr>
              <a:t>Mentors are asked to grade the </a:t>
            </a:r>
            <a:r>
              <a:rPr lang="en-GB" sz="2100" b="1" dirty="0">
                <a:latin typeface="+mn-lt"/>
              </a:rPr>
              <a:t>Preamble and Part 2</a:t>
            </a:r>
            <a:r>
              <a:rPr lang="en-GB" sz="2100" dirty="0">
                <a:latin typeface="+mn-lt"/>
              </a:rPr>
              <a:t>: </a:t>
            </a:r>
            <a:r>
              <a:rPr lang="en-GB" sz="2100" i="1" dirty="0">
                <a:latin typeface="+mn-lt"/>
              </a:rPr>
              <a:t>exceeding, met or not met. </a:t>
            </a:r>
            <a:r>
              <a:rPr lang="en-GB" sz="2100" dirty="0">
                <a:latin typeface="+mn-lt"/>
              </a:rPr>
              <a:t> </a:t>
            </a:r>
            <a:endParaRPr lang="en-GB" sz="2100" dirty="0" smtClean="0">
              <a:latin typeface="+mn-lt"/>
            </a:endParaRPr>
          </a:p>
          <a:p>
            <a:pPr marL="342900" indent="-342900">
              <a:buFontTx/>
              <a:buChar char="-"/>
            </a:pPr>
            <a:r>
              <a:rPr lang="en-GB" sz="2100" dirty="0" smtClean="0">
                <a:latin typeface="+mn-lt"/>
              </a:rPr>
              <a:t>Summary comment – trainee’s performance in relation to the Preamble and Part 2 – this forms part of the trainee’s reference. </a:t>
            </a:r>
            <a:endParaRPr lang="en-GB" sz="2100" dirty="0"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8613" y="2014480"/>
            <a:ext cx="1438781" cy="89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5532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332" y="49945"/>
            <a:ext cx="7772400" cy="764704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7030A0"/>
                </a:solidFill>
              </a:rPr>
              <a:t>AP1, AP3, AP5 – Formative Profiles</a:t>
            </a:r>
            <a:endParaRPr lang="en-GB" sz="36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00192" y="1412776"/>
            <a:ext cx="2565679" cy="4708981"/>
          </a:xfrm>
          <a:prstGeom prst="rect">
            <a:avLst/>
          </a:prstGeom>
          <a:solidFill>
            <a:srgbClr val="F3FED6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latin typeface="+mj-lt"/>
              </a:rPr>
              <a:t>AP1, AP3 and AP5 require: </a:t>
            </a:r>
          </a:p>
          <a:p>
            <a:pPr marL="342900" indent="-342900">
              <a:buFontTx/>
              <a:buChar char="-"/>
            </a:pPr>
            <a:r>
              <a:rPr lang="en-GB" sz="2000" dirty="0" smtClean="0">
                <a:latin typeface="+mj-lt"/>
              </a:rPr>
              <a:t>Grades for each sub-standard </a:t>
            </a:r>
          </a:p>
          <a:p>
            <a:pPr marL="342900" indent="-342900">
              <a:buFontTx/>
              <a:buChar char="-"/>
            </a:pPr>
            <a:r>
              <a:rPr lang="en-GB" sz="2000" dirty="0" smtClean="0">
                <a:latin typeface="+mj-lt"/>
              </a:rPr>
              <a:t>A summary of what the trainee is doing well in relation to each of the Teachers’ Standards</a:t>
            </a:r>
          </a:p>
          <a:p>
            <a:pPr marL="342900" indent="-342900">
              <a:buFontTx/>
              <a:buChar char="-"/>
            </a:pPr>
            <a:r>
              <a:rPr lang="en-GB" sz="2000" dirty="0" smtClean="0">
                <a:latin typeface="+mj-lt"/>
              </a:rPr>
              <a:t>At least one short-term development target for each of the Teachers’ Standards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2" y="1246013"/>
            <a:ext cx="5894650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7481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72400" cy="513115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7030A0"/>
                </a:solidFill>
              </a:rPr>
              <a:t>AP1, AP3 and AP5: Summary Page</a:t>
            </a:r>
            <a:endParaRPr lang="en-GB" sz="36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8083" y="3933056"/>
            <a:ext cx="8136904" cy="2677656"/>
          </a:xfrm>
          <a:prstGeom prst="rect">
            <a:avLst/>
          </a:prstGeom>
          <a:solidFill>
            <a:srgbClr val="F3FED6"/>
          </a:solidFill>
        </p:spPr>
        <p:txBody>
          <a:bodyPr wrap="square" rtlCol="0">
            <a:spAutoFit/>
          </a:bodyPr>
          <a:lstStyle/>
          <a:p>
            <a:r>
              <a:rPr lang="en-GB" sz="2100" b="1" dirty="0" smtClean="0">
                <a:latin typeface="+mn-lt"/>
              </a:rPr>
              <a:t>To complete these profiles, mentors are asked to:  </a:t>
            </a:r>
          </a:p>
          <a:p>
            <a:pPr marL="342900" indent="-342900">
              <a:buFontTx/>
              <a:buChar char="-"/>
            </a:pPr>
            <a:r>
              <a:rPr lang="en-GB" sz="2100" dirty="0" smtClean="0">
                <a:latin typeface="+mn-lt"/>
              </a:rPr>
              <a:t>Write a general progress comment, used to inform the trainee‘s reference</a:t>
            </a:r>
          </a:p>
          <a:p>
            <a:pPr marL="342900" indent="-342900">
              <a:buFontTx/>
              <a:buChar char="-"/>
            </a:pPr>
            <a:r>
              <a:rPr lang="en-GB" sz="2100" dirty="0" smtClean="0">
                <a:latin typeface="+mn-lt"/>
              </a:rPr>
              <a:t>Confirm the WADs have been used to inform grades to ensure accuracy and consistency across the partnership </a:t>
            </a:r>
          </a:p>
          <a:p>
            <a:pPr marL="342900" indent="-342900">
              <a:buFontTx/>
              <a:buChar char="-"/>
            </a:pPr>
            <a:r>
              <a:rPr lang="en-GB" sz="2100" dirty="0" smtClean="0">
                <a:latin typeface="+mn-lt"/>
              </a:rPr>
              <a:t>Select whether a trainee will need significant support to successfully meet the Teachers’ Standards (more information later and in the relevant placement guides/handbooks)</a:t>
            </a:r>
            <a:endParaRPr lang="en-GB" sz="2100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336706"/>
            <a:ext cx="8377983" cy="2452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626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332" y="49945"/>
            <a:ext cx="7772400" cy="764704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7030A0"/>
                </a:solidFill>
              </a:rPr>
              <a:t>AP2, AP4, AP6 – Summative Profiles</a:t>
            </a:r>
            <a:endParaRPr lang="en-GB" sz="36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5229200"/>
            <a:ext cx="6768752" cy="1446550"/>
          </a:xfrm>
          <a:prstGeom prst="rect">
            <a:avLst/>
          </a:prstGeom>
          <a:solidFill>
            <a:srgbClr val="F3FED6"/>
          </a:solidFill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+mj-lt"/>
              </a:rPr>
              <a:t>AP2, AP4 and AP6 require: </a:t>
            </a:r>
          </a:p>
          <a:p>
            <a:pPr marL="342900" indent="-342900">
              <a:buFontTx/>
              <a:buChar char="-"/>
            </a:pPr>
            <a:r>
              <a:rPr lang="en-GB" sz="2200" dirty="0" smtClean="0">
                <a:latin typeface="+mj-lt"/>
              </a:rPr>
              <a:t>Grades for each sub-standard </a:t>
            </a:r>
          </a:p>
          <a:p>
            <a:pPr marL="342900" indent="-342900">
              <a:buFontTx/>
              <a:buChar char="-"/>
            </a:pPr>
            <a:r>
              <a:rPr lang="en-GB" sz="2200" dirty="0" smtClean="0">
                <a:latin typeface="+mj-lt"/>
              </a:rPr>
              <a:t>Best fit grade for each standard (please round down if there is an even split of grades)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698418"/>
            <a:ext cx="8136904" cy="4342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447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5196</TotalTime>
  <Words>948</Words>
  <Application>Microsoft Office PowerPoint</Application>
  <PresentationFormat>On-screen Show (4:3)</PresentationFormat>
  <Paragraphs>89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Helvetica</vt:lpstr>
      <vt:lpstr>Times New Roman</vt:lpstr>
      <vt:lpstr>Office Theme</vt:lpstr>
      <vt:lpstr>PowerPoint Presentation</vt:lpstr>
      <vt:lpstr>Partners’ Intranet</vt:lpstr>
      <vt:lpstr>Warwick Assessment Descriptors (WADs)</vt:lpstr>
      <vt:lpstr>Assessment Profiles</vt:lpstr>
      <vt:lpstr>Assessment Profile - Front Page</vt:lpstr>
      <vt:lpstr>Professionalism</vt:lpstr>
      <vt:lpstr>AP1, AP3, AP5 – Formative Profiles</vt:lpstr>
      <vt:lpstr>AP1, AP3 and AP5: Summary Page</vt:lpstr>
      <vt:lpstr>AP2, AP4, AP6 – Summative Profiles</vt:lpstr>
      <vt:lpstr>AP2, AP4 and AP6: Summary Page</vt:lpstr>
      <vt:lpstr>Submitting Profiles </vt:lpstr>
      <vt:lpstr>Progress on Placement – doesn’t look like this</vt:lpstr>
      <vt:lpstr>More likely to look like this!</vt:lpstr>
      <vt:lpstr> Procedures for Weak Trainees 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creator>IT Services</dc:creator>
  <cp:lastModifiedBy>Walker, Alexandra</cp:lastModifiedBy>
  <cp:revision>273</cp:revision>
  <cp:lastPrinted>2001-12-07T16:14:49Z</cp:lastPrinted>
  <dcterms:created xsi:type="dcterms:W3CDTF">2003-01-29T12:41:08Z</dcterms:created>
  <dcterms:modified xsi:type="dcterms:W3CDTF">2020-10-16T08:10:05Z</dcterms:modified>
</cp:coreProperties>
</file>