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23"/>
  </p:notesMasterIdLst>
  <p:handoutMasterIdLst>
    <p:handoutMasterId r:id="rId24"/>
  </p:handoutMasterIdLst>
  <p:sldIdLst>
    <p:sldId id="269" r:id="rId4"/>
    <p:sldId id="271" r:id="rId5"/>
    <p:sldId id="272" r:id="rId6"/>
    <p:sldId id="274" r:id="rId7"/>
    <p:sldId id="275" r:id="rId8"/>
    <p:sldId id="276" r:id="rId9"/>
    <p:sldId id="284" r:id="rId10"/>
    <p:sldId id="283" r:id="rId11"/>
    <p:sldId id="277" r:id="rId12"/>
    <p:sldId id="278" r:id="rId13"/>
    <p:sldId id="280" r:id="rId14"/>
    <p:sldId id="286" r:id="rId15"/>
    <p:sldId id="298" r:id="rId16"/>
    <p:sldId id="287" r:id="rId17"/>
    <p:sldId id="299" r:id="rId18"/>
    <p:sldId id="297" r:id="rId19"/>
    <p:sldId id="288" r:id="rId20"/>
    <p:sldId id="291" r:id="rId21"/>
    <p:sldId id="290" r:id="rId22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99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86894" autoAdjust="0"/>
  </p:normalViewPr>
  <p:slideViewPr>
    <p:cSldViewPr showGuides="1">
      <p:cViewPr varScale="1">
        <p:scale>
          <a:sx n="65" d="100"/>
          <a:sy n="65" d="100"/>
        </p:scale>
        <p:origin x="127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4146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Don’t need to show these slides unless there</a:t>
            </a:r>
            <a:r>
              <a:rPr lang="en-GB" baseline="0" dirty="0" smtClean="0"/>
              <a:t> are any questions – skip through them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191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Post-its</a:t>
            </a:r>
            <a:r>
              <a:rPr lang="en-GB" baseline="0" dirty="0" smtClean="0"/>
              <a:t> or flipchart paper/pens to record ideas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8924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Discussion question</a:t>
            </a:r>
            <a:r>
              <a:rPr lang="en-GB" baseline="0" dirty="0" smtClean="0"/>
              <a:t> –what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935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Although virtues can be divided up into different categories, they form a coherent, mutually supportive whole in a well-rounded life, and character education is all about their integration, guided by the overarching intellectual virtue of practical wisdom or ‘good sense’. </a:t>
            </a: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VIRTUE DEFINITIONS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Courage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Acting with bravery in fearful situations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Justice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Acting with fairness towards others by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honouring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rights and responsibilities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Honesty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Being truthful and sincere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Compassion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Exhibiting care and concern for others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Gratitude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Feeling and expressing thanks for benefits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Humility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Estimating oneself within reasonable limits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Integrity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The quality of having strong moral principles </a:t>
            </a:r>
          </a:p>
          <a:p>
            <a:r>
              <a:rPr lang="en-GB" sz="1200" b="1" i="1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Respect 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Due regard for someone’s feelings and rights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1188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09795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28/06/2017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vimeo.com/80378949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universityschool.bham.ac.uk/about/character-education-enrichment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bileecentre.ac.uk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9512" y="4431492"/>
            <a:ext cx="7056784" cy="1296144"/>
          </a:xfrm>
        </p:spPr>
        <p:txBody>
          <a:bodyPr/>
          <a:lstStyle/>
          <a:p>
            <a:r>
              <a:rPr lang="en-GB" altLang="en-US" sz="3200" dirty="0" smtClean="0"/>
              <a:t>Character Education </a:t>
            </a:r>
            <a:r>
              <a:rPr lang="en-GB" altLang="en-US" sz="3200" i="1" dirty="0" smtClean="0"/>
              <a:t>– </a:t>
            </a:r>
            <a:br>
              <a:rPr lang="en-GB" altLang="en-US" sz="3200" i="1" dirty="0" smtClean="0"/>
            </a:br>
            <a:r>
              <a:rPr lang="en-GB" altLang="en-US" sz="3200" i="1" dirty="0" smtClean="0"/>
              <a:t>What is it and can it really be taught? 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79512" y="5733256"/>
            <a:ext cx="6400800" cy="980728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660066"/>
                </a:solidFill>
              </a:rPr>
              <a:t>Julie Taylor – University of Warwick </a:t>
            </a:r>
          </a:p>
          <a:p>
            <a:r>
              <a:rPr lang="en-GB" altLang="en-US" b="1" dirty="0" smtClean="0">
                <a:solidFill>
                  <a:srgbClr val="660066"/>
                </a:solidFill>
              </a:rPr>
              <a:t>June 2017 </a:t>
            </a:r>
          </a:p>
        </p:txBody>
      </p:sp>
      <p:sp>
        <p:nvSpPr>
          <p:cNvPr id="2" name="Oval Callout 1"/>
          <p:cNvSpPr/>
          <p:nvPr/>
        </p:nvSpPr>
        <p:spPr bwMode="auto">
          <a:xfrm rot="21247551">
            <a:off x="263596" y="356421"/>
            <a:ext cx="3621281" cy="3019918"/>
          </a:xfrm>
          <a:prstGeom prst="wedgeEllipseCallout">
            <a:avLst>
              <a:gd name="adj1" fmla="val -20405"/>
              <a:gd name="adj2" fmla="val 9589"/>
            </a:avLst>
          </a:prstGeom>
          <a:solidFill>
            <a:srgbClr val="FF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i="1" dirty="0" smtClean="0"/>
              <a:t>“The </a:t>
            </a:r>
            <a:r>
              <a:rPr lang="en-US" i="1" dirty="0"/>
              <a:t>aim of our studies is not just to know what virtue is, but to become good</a:t>
            </a:r>
            <a:r>
              <a:rPr lang="en-US" i="1" dirty="0" smtClean="0"/>
              <a:t>.”</a:t>
            </a:r>
          </a:p>
          <a:p>
            <a:pPr algn="r"/>
            <a:r>
              <a:rPr lang="en-US" b="1" dirty="0" smtClean="0"/>
              <a:t>Aristotle</a:t>
            </a:r>
            <a:r>
              <a:rPr lang="en-US" i="1" dirty="0" smtClean="0"/>
              <a:t> 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 rot="658140">
            <a:off x="4424516" y="524644"/>
            <a:ext cx="4154760" cy="34248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2200" i="1" dirty="0" smtClean="0"/>
              <a:t>“Good </a:t>
            </a:r>
            <a:r>
              <a:rPr lang="en-GB" sz="2200" i="1" dirty="0"/>
              <a:t>character is more to be praised than outstanding talent. Most talents are to some extent a gift. Good character, by contrast, is not given to us. We have to build it piece by piece by thought, choice, courage and determination</a:t>
            </a:r>
            <a:r>
              <a:rPr lang="en-GB" sz="2200" i="1" dirty="0" smtClean="0"/>
              <a:t>.”</a:t>
            </a:r>
            <a:endParaRPr lang="en-GB" sz="2200" i="1" dirty="0"/>
          </a:p>
          <a:p>
            <a:pPr algn="r" eaLnBrk="0" hangingPunct="0"/>
            <a:r>
              <a:rPr lang="en-GB" sz="2200" b="1" i="1" dirty="0"/>
              <a:t>John Luther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480720"/>
          </a:xfrm>
        </p:spPr>
        <p:txBody>
          <a:bodyPr/>
          <a:lstStyle/>
          <a:p>
            <a:r>
              <a:rPr lang="en-US" sz="2800" dirty="0"/>
              <a:t>Character should also be taught: direct teaching of character provides the rationale, language and tools to use in developing character elsewhere in and out of school </a:t>
            </a:r>
            <a:endParaRPr lang="en-GB" sz="2800" dirty="0"/>
          </a:p>
          <a:p>
            <a:r>
              <a:rPr lang="en-US" sz="2800" dirty="0"/>
              <a:t>Character should be developed in partnership with parents, employers and other community </a:t>
            </a:r>
            <a:r>
              <a:rPr lang="en-US" sz="2800" dirty="0" err="1"/>
              <a:t>organisations</a:t>
            </a:r>
            <a:r>
              <a:rPr lang="en-US" sz="2800" dirty="0"/>
              <a:t> </a:t>
            </a:r>
          </a:p>
          <a:p>
            <a:r>
              <a:rPr lang="en-US" sz="2800" dirty="0" smtClean="0"/>
              <a:t>Character </a:t>
            </a:r>
            <a:r>
              <a:rPr lang="en-US" sz="2800" dirty="0"/>
              <a:t>education is about fairness and each child has a right to character development </a:t>
            </a:r>
          </a:p>
          <a:p>
            <a:r>
              <a:rPr lang="en-US" sz="2800" dirty="0" smtClean="0"/>
              <a:t>Positive </a:t>
            </a:r>
            <a:r>
              <a:rPr lang="en-US" sz="2800" dirty="0"/>
              <a:t>character development empowers students and is liberating </a:t>
            </a:r>
          </a:p>
          <a:p>
            <a:r>
              <a:rPr lang="en-US" sz="2800" dirty="0" smtClean="0"/>
              <a:t>Good </a:t>
            </a:r>
            <a:r>
              <a:rPr lang="en-US" sz="2800" dirty="0"/>
              <a:t>character demonstrates a readiness to learn from others </a:t>
            </a:r>
          </a:p>
          <a:p>
            <a:r>
              <a:rPr lang="en-US" sz="2800" dirty="0" smtClean="0"/>
              <a:t>Good </a:t>
            </a:r>
            <a:r>
              <a:rPr lang="en-US" sz="2800" dirty="0"/>
              <a:t>character promotes democratic citizenship and autonomous decision-making 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/>
          <a:lstStyle/>
          <a:p>
            <a:r>
              <a:rPr lang="en-GB" sz="4000" dirty="0" smtClean="0">
                <a:solidFill>
                  <a:srgbClr val="660066"/>
                </a:solidFill>
              </a:rPr>
              <a:t>Which virtues constitute good character? </a:t>
            </a:r>
            <a:endParaRPr lang="en-GB" sz="4000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1196752"/>
            <a:ext cx="8568952" cy="5112568"/>
          </a:xfrm>
        </p:spPr>
        <p:txBody>
          <a:bodyPr/>
          <a:lstStyle/>
          <a:p>
            <a:r>
              <a:rPr lang="en-GB" sz="3800" dirty="0" smtClean="0"/>
              <a:t>On your tables, discuss and record which virtues you believe </a:t>
            </a:r>
            <a:r>
              <a:rPr lang="en-GB" sz="3800" dirty="0"/>
              <a:t>need to be developed to effectively prepare children for adult </a:t>
            </a:r>
            <a:r>
              <a:rPr lang="en-GB" sz="3800" dirty="0" smtClean="0"/>
              <a:t>life in the 21</a:t>
            </a:r>
            <a:r>
              <a:rPr lang="en-GB" sz="3800" baseline="30000" dirty="0" smtClean="0"/>
              <a:t>st</a:t>
            </a:r>
            <a:r>
              <a:rPr lang="en-GB" sz="3800" dirty="0" smtClean="0"/>
              <a:t> century? </a:t>
            </a:r>
          </a:p>
          <a:p>
            <a:r>
              <a:rPr lang="en-GB" sz="3800" dirty="0" smtClean="0"/>
              <a:t>Justify your ideas </a:t>
            </a:r>
          </a:p>
          <a:p>
            <a:r>
              <a:rPr lang="en-GB" sz="3800" dirty="0" smtClean="0"/>
              <a:t>Are any of these virtues more important than others? Why? Why not?</a:t>
            </a:r>
            <a:endParaRPr lang="en-GB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060" y="2762586"/>
            <a:ext cx="1556972" cy="198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5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05" y="8531"/>
            <a:ext cx="2590056" cy="720080"/>
          </a:xfrm>
        </p:spPr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School 21</a:t>
            </a:r>
            <a:endParaRPr lang="en-GB" dirty="0">
              <a:solidFill>
                <a:srgbClr val="660066"/>
              </a:solidFill>
            </a:endParaRPr>
          </a:p>
        </p:txBody>
      </p:sp>
      <p:pic>
        <p:nvPicPr>
          <p:cNvPr id="5" name="Content Placeholder 4">
            <a:hlinkClick r:id="rId2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9397" t="29820" r="27208" b="41388"/>
          <a:stretch/>
        </p:blipFill>
        <p:spPr>
          <a:xfrm>
            <a:off x="179512" y="2437658"/>
            <a:ext cx="4032448" cy="35054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3277" y="6165304"/>
            <a:ext cx="3048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+mn-lt"/>
                <a:hlinkClick r:id="rId2"/>
              </a:rPr>
              <a:t>school 21 - 6 attributes</a:t>
            </a:r>
            <a:endParaRPr lang="en-GB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996" y="2713409"/>
            <a:ext cx="4291393" cy="29539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830421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n-lt"/>
              </a:rPr>
              <a:t>Before we share, let’s have a look at this video clip of the attributes this school has identified. </a:t>
            </a:r>
          </a:p>
          <a:p>
            <a:r>
              <a:rPr lang="en-GB" sz="2800" dirty="0" smtClean="0">
                <a:latin typeface="+mn-lt"/>
              </a:rPr>
              <a:t>How do these compare to the virtues on your group’s list? 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30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21" y="1844824"/>
            <a:ext cx="8964487" cy="5161616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/>
              <a:t>research evidence is clear: schools that are </a:t>
            </a:r>
            <a:r>
              <a:rPr lang="en-US" sz="2800" b="1" dirty="0">
                <a:solidFill>
                  <a:srgbClr val="660066"/>
                </a:solidFill>
              </a:rPr>
              <a:t>values-driven</a:t>
            </a:r>
            <a:r>
              <a:rPr lang="en-US" sz="2800" dirty="0"/>
              <a:t> have </a:t>
            </a:r>
            <a:r>
              <a:rPr lang="en-US" sz="2800" b="1" dirty="0">
                <a:solidFill>
                  <a:srgbClr val="660066"/>
                </a:solidFill>
              </a:rPr>
              <a:t>high expectations and demonstrate academic, professional and social success</a:t>
            </a:r>
            <a:r>
              <a:rPr lang="en-US" sz="2800" dirty="0">
                <a:solidFill>
                  <a:srgbClr val="660066"/>
                </a:solidFill>
              </a:rPr>
              <a:t>. </a:t>
            </a:r>
          </a:p>
          <a:p>
            <a:r>
              <a:rPr lang="en-US" sz="2800" dirty="0" smtClean="0"/>
              <a:t>Students </a:t>
            </a:r>
            <a:r>
              <a:rPr lang="en-US" sz="2800" dirty="0"/>
              <a:t>and </a:t>
            </a:r>
            <a:r>
              <a:rPr lang="en-US" sz="2800" dirty="0" smtClean="0"/>
              <a:t>teachers need </a:t>
            </a:r>
            <a:r>
              <a:rPr lang="en-US" sz="2800" dirty="0"/>
              <a:t>to learn not only the </a:t>
            </a:r>
            <a:r>
              <a:rPr lang="en-US" sz="2800" b="1" dirty="0">
                <a:solidFill>
                  <a:srgbClr val="660066"/>
                </a:solidFill>
              </a:rPr>
              <a:t>names and meanings of character virtues</a:t>
            </a:r>
            <a:r>
              <a:rPr lang="en-US" sz="2800" dirty="0"/>
              <a:t>, but </a:t>
            </a:r>
            <a:r>
              <a:rPr lang="en-US" sz="2800" b="1" dirty="0" smtClean="0">
                <a:solidFill>
                  <a:srgbClr val="660066"/>
                </a:solidFill>
              </a:rPr>
              <a:t>display and refer to </a:t>
            </a:r>
            <a:r>
              <a:rPr lang="en-US" sz="2800" b="1" dirty="0">
                <a:solidFill>
                  <a:srgbClr val="660066"/>
                </a:solidFill>
              </a:rPr>
              <a:t>them</a:t>
            </a:r>
            <a:r>
              <a:rPr lang="en-US" sz="2800" dirty="0"/>
              <a:t> in the school’s thinking, attitudes and actions. </a:t>
            </a:r>
            <a:endParaRPr lang="en-US" sz="2800" dirty="0" smtClean="0"/>
          </a:p>
          <a:p>
            <a:r>
              <a:rPr lang="en-US" sz="2800" dirty="0" smtClean="0"/>
              <a:t>Character </a:t>
            </a:r>
            <a:r>
              <a:rPr lang="en-US" sz="2800" dirty="0"/>
              <a:t>virtues should be </a:t>
            </a:r>
            <a:r>
              <a:rPr lang="en-US" sz="2800" b="1" dirty="0">
                <a:solidFill>
                  <a:srgbClr val="660066"/>
                </a:solidFill>
              </a:rPr>
              <a:t>reinforced everywhere</a:t>
            </a:r>
            <a:r>
              <a:rPr lang="en-US" sz="2800" dirty="0"/>
              <a:t>: on the playing fields, in classrooms, corridors, interactions between teachers and students, in assemblies, posters, </a:t>
            </a:r>
            <a:r>
              <a:rPr lang="en-US" sz="2800" dirty="0" smtClean="0"/>
              <a:t>SLT messages </a:t>
            </a:r>
            <a:r>
              <a:rPr lang="en-US" sz="2800" dirty="0"/>
              <a:t>and communications, staff training, and in relations with parents</a:t>
            </a:r>
            <a:r>
              <a:rPr lang="en-US" sz="28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428" y="148682"/>
            <a:ext cx="7081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660066"/>
                </a:solidFill>
                <a:latin typeface="+mn-lt"/>
              </a:rPr>
              <a:t>Discuss as a group….</a:t>
            </a:r>
          </a:p>
          <a:p>
            <a:r>
              <a:rPr lang="en-GB" sz="3200" b="1" dirty="0" smtClean="0">
                <a:solidFill>
                  <a:srgbClr val="660066"/>
                </a:solidFill>
                <a:latin typeface="+mn-lt"/>
              </a:rPr>
              <a:t>How can we ensure a school’s values become an embedded part of the ethos?  </a:t>
            </a:r>
            <a:endParaRPr lang="en-GB" sz="3200" b="1" dirty="0">
              <a:solidFill>
                <a:srgbClr val="660066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6614" t="9300" r="22463" b="8972"/>
          <a:stretch/>
        </p:blipFill>
        <p:spPr>
          <a:xfrm>
            <a:off x="7174692" y="148682"/>
            <a:ext cx="1584177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7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610"/>
            <a:ext cx="7772400" cy="536104"/>
          </a:xfrm>
        </p:spPr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The building blocks of character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3475" t="14564" r="31183" b="7673"/>
          <a:stretch/>
        </p:blipFill>
        <p:spPr>
          <a:xfrm>
            <a:off x="251520" y="603857"/>
            <a:ext cx="8558825" cy="61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28600"/>
            <a:ext cx="7772400" cy="608112"/>
          </a:xfrm>
        </p:spPr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Can you really teach character? 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7772400" cy="1656184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University </a:t>
            </a:r>
            <a:r>
              <a:rPr lang="en-GB" b="1" dirty="0"/>
              <a:t>of Birmingham </a:t>
            </a:r>
            <a:r>
              <a:rPr lang="en-GB" b="1" dirty="0" smtClean="0"/>
              <a:t>School</a:t>
            </a:r>
            <a:r>
              <a:rPr lang="en-GB" dirty="0" smtClean="0"/>
              <a:t> </a:t>
            </a:r>
            <a:r>
              <a:rPr lang="en-GB" dirty="0"/>
              <a:t>– how they embed Character Education into their day to day school life through their character </a:t>
            </a:r>
            <a:r>
              <a:rPr lang="en-GB" dirty="0" smtClean="0"/>
              <a:t>virtues</a:t>
            </a:r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37271" t="20469" r="8492" b="30313"/>
          <a:stretch/>
        </p:blipFill>
        <p:spPr>
          <a:xfrm>
            <a:off x="825351" y="2708920"/>
            <a:ext cx="705678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" y="2204864"/>
            <a:ext cx="8215808" cy="4248891"/>
          </a:xfrm>
        </p:spPr>
        <p:txBody>
          <a:bodyPr/>
          <a:lstStyle/>
          <a:p>
            <a:r>
              <a:rPr lang="en-GB" sz="3000" dirty="0" smtClean="0"/>
              <a:t>Have a look at the case study of a school that has character education at the heart of their ethos. </a:t>
            </a:r>
          </a:p>
          <a:p>
            <a:r>
              <a:rPr lang="en-GB" sz="3000" dirty="0" smtClean="0"/>
              <a:t>How do they embed character education in their day to day practice? </a:t>
            </a:r>
          </a:p>
          <a:p>
            <a:r>
              <a:rPr lang="en-GB" sz="3000" dirty="0" smtClean="0"/>
              <a:t>What has been the impact on the school community? </a:t>
            </a:r>
          </a:p>
          <a:p>
            <a:r>
              <a:rPr lang="en-GB" sz="3000" dirty="0" smtClean="0"/>
              <a:t>Are there any common features between the practice of these schools of character? </a:t>
            </a:r>
            <a:endParaRPr lang="en-GB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416" t="14563" r="28416" b="31297"/>
          <a:stretch/>
        </p:blipFill>
        <p:spPr>
          <a:xfrm rot="20459186">
            <a:off x="377677" y="392731"/>
            <a:ext cx="2201324" cy="1552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8778" t="25562" r="27501" b="20298"/>
          <a:stretch/>
        </p:blipFill>
        <p:spPr>
          <a:xfrm rot="1127305">
            <a:off x="6579069" y="482214"/>
            <a:ext cx="2362964" cy="1645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692696"/>
            <a:ext cx="3672408" cy="1224136"/>
          </a:xfrm>
        </p:spPr>
        <p:txBody>
          <a:bodyPr/>
          <a:lstStyle/>
          <a:p>
            <a:pPr algn="ctr"/>
            <a:r>
              <a:rPr lang="en-GB" sz="4200" dirty="0" smtClean="0">
                <a:solidFill>
                  <a:srgbClr val="660066"/>
                </a:solidFill>
              </a:rPr>
              <a:t>Case studies of good practice</a:t>
            </a:r>
            <a:endParaRPr lang="en-GB" sz="4200" dirty="0">
              <a:solidFill>
                <a:srgbClr val="660066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6336" y="4077072"/>
            <a:ext cx="1330581" cy="169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72400" cy="752128"/>
          </a:xfrm>
        </p:spPr>
        <p:txBody>
          <a:bodyPr/>
          <a:lstStyle/>
          <a:p>
            <a:r>
              <a:rPr lang="en-GB" sz="3600" dirty="0" smtClean="0">
                <a:solidFill>
                  <a:srgbClr val="660066"/>
                </a:solidFill>
              </a:rPr>
              <a:t>Why character education is important…</a:t>
            </a:r>
            <a:endParaRPr lang="en-GB" sz="3600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202" t="20572" r="65104" b="40669"/>
          <a:stretch/>
        </p:blipFill>
        <p:spPr>
          <a:xfrm>
            <a:off x="135996" y="1052736"/>
            <a:ext cx="4580020" cy="54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8816" t="58687" r="64458" b="12541"/>
          <a:stretch/>
        </p:blipFill>
        <p:spPr>
          <a:xfrm>
            <a:off x="4716016" y="1556792"/>
            <a:ext cx="4273071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0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Final thought… 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2952328"/>
          </a:xfrm>
        </p:spPr>
        <p:txBody>
          <a:bodyPr/>
          <a:lstStyle/>
          <a:p>
            <a:pPr marL="0" indent="0">
              <a:buNone/>
            </a:pPr>
            <a:r>
              <a:rPr lang="en-GB" sz="3600" i="1" dirty="0" smtClean="0"/>
              <a:t>“</a:t>
            </a:r>
            <a:r>
              <a:rPr lang="en-US" sz="3600" i="1" dirty="0"/>
              <a:t>The function of education is to teach one to think intensively and to think critically. Intelligence plus character - that is the goal of true education</a:t>
            </a:r>
            <a:r>
              <a:rPr lang="en-US" sz="3600" i="1" dirty="0" smtClean="0"/>
              <a:t>.”</a:t>
            </a:r>
          </a:p>
          <a:p>
            <a:pPr marL="0" indent="0">
              <a:buNone/>
            </a:pPr>
            <a:r>
              <a:rPr lang="en-US" sz="3600" dirty="0" smtClean="0"/>
              <a:t>Martin Luther King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9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0"/>
            <a:ext cx="7772400" cy="1066800"/>
          </a:xfrm>
        </p:spPr>
        <p:txBody>
          <a:bodyPr/>
          <a:lstStyle/>
          <a:p>
            <a:r>
              <a:rPr lang="en-GB" sz="4000" dirty="0" smtClean="0">
                <a:solidFill>
                  <a:srgbClr val="660066"/>
                </a:solidFill>
              </a:rPr>
              <a:t>Resources and further information</a:t>
            </a:r>
            <a:endParaRPr lang="en-GB" sz="4000" dirty="0">
              <a:solidFill>
                <a:srgbClr val="660066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/>
          <a:srcRect l="43107" t="48844" r="32187" b="37304"/>
          <a:stretch/>
        </p:blipFill>
        <p:spPr bwMode="auto">
          <a:xfrm>
            <a:off x="2339752" y="908720"/>
            <a:ext cx="4176464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4803" y="2348880"/>
            <a:ext cx="831439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latin typeface="+mn-lt"/>
              </a:rPr>
              <a:t>Character Education section of website: Resources/Online learning/Publications</a:t>
            </a:r>
          </a:p>
          <a:p>
            <a:r>
              <a:rPr lang="en-GB" sz="3200" dirty="0" smtClean="0">
                <a:latin typeface="+mn-lt"/>
                <a:hlinkClick r:id="rId3"/>
              </a:rPr>
              <a:t>http</a:t>
            </a:r>
            <a:r>
              <a:rPr lang="en-GB" sz="3200" dirty="0">
                <a:latin typeface="+mn-lt"/>
                <a:hlinkClick r:id="rId3"/>
              </a:rPr>
              <a:t>://www.jubileecentre.ac.uk</a:t>
            </a:r>
            <a:r>
              <a:rPr lang="en-GB" sz="3200" dirty="0" smtClean="0">
                <a:latin typeface="+mn-lt"/>
                <a:hlinkClick r:id="rId3"/>
              </a:rPr>
              <a:t>/</a:t>
            </a:r>
            <a:endParaRPr lang="en-GB" sz="32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Association for Character Education (ACE)</a:t>
            </a:r>
          </a:p>
          <a:p>
            <a:r>
              <a:rPr lang="en-GB" sz="3200" dirty="0" smtClean="0">
                <a:latin typeface="+mn-lt"/>
              </a:rPr>
              <a:t>Annual conference on 14</a:t>
            </a:r>
            <a:r>
              <a:rPr lang="en-GB" sz="3200" baseline="30000" dirty="0" smtClean="0">
                <a:latin typeface="+mn-lt"/>
              </a:rPr>
              <a:t>th</a:t>
            </a:r>
            <a:r>
              <a:rPr lang="en-GB" sz="3200" dirty="0" smtClean="0">
                <a:latin typeface="+mn-lt"/>
              </a:rPr>
              <a:t> July</a:t>
            </a:r>
          </a:p>
          <a:p>
            <a:endParaRPr lang="en-GB" sz="18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+mn-lt"/>
              </a:rPr>
              <a:t>My email address: </a:t>
            </a:r>
          </a:p>
          <a:p>
            <a:r>
              <a:rPr lang="en-GB" sz="3200" dirty="0" smtClean="0">
                <a:latin typeface="+mn-lt"/>
              </a:rPr>
              <a:t>Julie Taylor Primary Teaching Fellow</a:t>
            </a:r>
            <a:endParaRPr lang="en-GB" sz="3200" dirty="0">
              <a:latin typeface="+mn-lt"/>
            </a:endParaRPr>
          </a:p>
          <a:p>
            <a:r>
              <a:rPr lang="en-GB" sz="3200" dirty="0" smtClean="0">
                <a:latin typeface="+mn-lt"/>
              </a:rPr>
              <a:t>J-A.Taylor@warwick.ac.uk</a:t>
            </a:r>
          </a:p>
          <a:p>
            <a:endParaRPr lang="en-GB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24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412777"/>
            <a:ext cx="8712968" cy="64807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660066"/>
                </a:solidFill>
              </a:rPr>
              <a:t>My interest in </a:t>
            </a:r>
            <a:r>
              <a:rPr lang="en-GB" dirty="0" smtClean="0">
                <a:solidFill>
                  <a:srgbClr val="660066"/>
                </a:solidFill>
              </a:rPr>
              <a:t>character education</a:t>
            </a:r>
            <a:r>
              <a:rPr lang="en-GB" dirty="0">
                <a:solidFill>
                  <a:srgbClr val="660066"/>
                </a:solidFill>
              </a:rPr>
              <a:t>…</a:t>
            </a:r>
          </a:p>
        </p:txBody>
      </p:sp>
      <p:sp>
        <p:nvSpPr>
          <p:cNvPr id="4" name="Subtitle 2"/>
          <p:cNvSpPr>
            <a:spLocks noGrp="1"/>
          </p:cNvSpPr>
          <p:nvPr>
            <p:ph type="body" idx="1"/>
          </p:nvPr>
        </p:nvSpPr>
        <p:spPr>
          <a:xfrm>
            <a:off x="467544" y="2276872"/>
            <a:ext cx="8352928" cy="424847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Masters from September – not yet an expert!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How to deliver effective character </a:t>
            </a:r>
            <a:r>
              <a:rPr lang="en-GB" sz="2800" dirty="0"/>
              <a:t>e</a:t>
            </a:r>
            <a:r>
              <a:rPr lang="en-GB" sz="2800" dirty="0" smtClean="0"/>
              <a:t>ducation programmes in schools and the impact this can have </a:t>
            </a: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How character education relates to ITE – what are the positive personal strengths of effective practitioners &amp; how to develop character in trainee teachers?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WCS/PSHE lead - How we can make character education an integral part of our PGCE programme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384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Session Outline: 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7772400" cy="4032448"/>
          </a:xfrm>
        </p:spPr>
        <p:txBody>
          <a:bodyPr/>
          <a:lstStyle/>
          <a:p>
            <a:r>
              <a:rPr lang="en-GB" dirty="0" smtClean="0"/>
              <a:t>What is character education?</a:t>
            </a:r>
          </a:p>
          <a:p>
            <a:r>
              <a:rPr lang="en-GB" dirty="0" smtClean="0"/>
              <a:t>Key principles for character education</a:t>
            </a:r>
          </a:p>
          <a:p>
            <a:r>
              <a:rPr lang="en-GB" dirty="0" smtClean="0"/>
              <a:t>Which virtues constitute good character? </a:t>
            </a:r>
          </a:p>
          <a:p>
            <a:r>
              <a:rPr lang="en-GB" dirty="0" smtClean="0"/>
              <a:t>Can you really teach character? Case studies of good practice </a:t>
            </a:r>
          </a:p>
          <a:p>
            <a:r>
              <a:rPr lang="en-GB" dirty="0" smtClean="0"/>
              <a:t>Why is character education important? </a:t>
            </a:r>
          </a:p>
          <a:p>
            <a:r>
              <a:rPr lang="en-GB" dirty="0" smtClean="0"/>
              <a:t>Where to go for further information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71475"/>
            <a:ext cx="31337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20888"/>
            <a:ext cx="8496944" cy="4114800"/>
          </a:xfrm>
        </p:spPr>
        <p:txBody>
          <a:bodyPr/>
          <a:lstStyle/>
          <a:p>
            <a:r>
              <a:rPr lang="en-US" b="1" dirty="0">
                <a:solidFill>
                  <a:srgbClr val="660066"/>
                </a:solidFill>
              </a:rPr>
              <a:t>Character</a:t>
            </a:r>
            <a:r>
              <a:rPr lang="en-US" dirty="0"/>
              <a:t> is a set of personal traits or dispositions that produce specific moral emotions, inform motivation and guide conduct. </a:t>
            </a:r>
            <a:endParaRPr lang="en-US" dirty="0" smtClean="0"/>
          </a:p>
          <a:p>
            <a:r>
              <a:rPr lang="en-US" dirty="0" smtClean="0"/>
              <a:t>Character </a:t>
            </a:r>
            <a:r>
              <a:rPr lang="en-US" dirty="0"/>
              <a:t>education includes all explicit and implicit educational activities that help young people develop positive personal strengths called </a:t>
            </a:r>
            <a:r>
              <a:rPr lang="en-US" b="1" dirty="0">
                <a:solidFill>
                  <a:srgbClr val="660066"/>
                </a:solidFill>
              </a:rPr>
              <a:t>virtues</a:t>
            </a:r>
            <a:r>
              <a:rPr lang="en-US" dirty="0">
                <a:solidFill>
                  <a:srgbClr val="660066"/>
                </a:solidFill>
              </a:rPr>
              <a:t>. </a:t>
            </a:r>
            <a:endParaRPr lang="en-GB" dirty="0">
              <a:solidFill>
                <a:srgbClr val="66006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6632"/>
            <a:ext cx="5472608" cy="201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4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52928" cy="6120680"/>
          </a:xfrm>
        </p:spPr>
        <p:txBody>
          <a:bodyPr/>
          <a:lstStyle/>
          <a:p>
            <a:r>
              <a:rPr lang="en-US" dirty="0"/>
              <a:t>Character education is about helping students grasp what is </a:t>
            </a:r>
            <a:r>
              <a:rPr lang="en-US" b="1" dirty="0">
                <a:solidFill>
                  <a:srgbClr val="660066"/>
                </a:solidFill>
              </a:rPr>
              <a:t>ethically important </a:t>
            </a:r>
            <a:r>
              <a:rPr lang="en-US" dirty="0"/>
              <a:t>in situations and how to act for the </a:t>
            </a:r>
            <a:r>
              <a:rPr lang="en-US" b="1" dirty="0">
                <a:solidFill>
                  <a:srgbClr val="660066"/>
                </a:solidFill>
              </a:rPr>
              <a:t>right </a:t>
            </a:r>
            <a:r>
              <a:rPr lang="en-US" b="1" dirty="0" smtClean="0">
                <a:solidFill>
                  <a:srgbClr val="660066"/>
                </a:solidFill>
              </a:rPr>
              <a:t>reasons</a:t>
            </a:r>
            <a:r>
              <a:rPr lang="en-US" dirty="0" smtClean="0"/>
              <a:t>. 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ultimate aim of character education is the development of </a:t>
            </a:r>
            <a:r>
              <a:rPr lang="en-US" b="1" dirty="0">
                <a:solidFill>
                  <a:srgbClr val="660066"/>
                </a:solidFill>
              </a:rPr>
              <a:t>good sense</a:t>
            </a:r>
            <a:r>
              <a:rPr lang="en-US" dirty="0"/>
              <a:t>, or </a:t>
            </a:r>
            <a:r>
              <a:rPr lang="en-US" b="1" dirty="0">
                <a:solidFill>
                  <a:srgbClr val="660066"/>
                </a:solidFill>
              </a:rPr>
              <a:t>practical wisdom</a:t>
            </a:r>
            <a:r>
              <a:rPr lang="en-US" dirty="0"/>
              <a:t>; the capacity to </a:t>
            </a:r>
            <a:r>
              <a:rPr lang="en-US" b="1" dirty="0">
                <a:solidFill>
                  <a:srgbClr val="660066"/>
                </a:solidFill>
              </a:rPr>
              <a:t>choose intelligently </a:t>
            </a:r>
            <a:r>
              <a:rPr lang="en-US" dirty="0"/>
              <a:t>between alternatives.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capacity involves knowing how to </a:t>
            </a:r>
            <a:r>
              <a:rPr lang="en-US" b="1" dirty="0">
                <a:solidFill>
                  <a:srgbClr val="660066"/>
                </a:solidFill>
              </a:rPr>
              <a:t>choose the right course of action in difficult situations </a:t>
            </a:r>
            <a:r>
              <a:rPr lang="en-US" dirty="0"/>
              <a:t>and it arises gradually out of the experience of </a:t>
            </a:r>
            <a:r>
              <a:rPr lang="en-US" b="1" dirty="0">
                <a:solidFill>
                  <a:srgbClr val="660066"/>
                </a:solidFill>
              </a:rPr>
              <a:t>making choices </a:t>
            </a:r>
            <a:r>
              <a:rPr lang="en-US" dirty="0"/>
              <a:t>and the </a:t>
            </a:r>
            <a:r>
              <a:rPr lang="en-US" b="1" dirty="0">
                <a:solidFill>
                  <a:srgbClr val="660066"/>
                </a:solidFill>
              </a:rPr>
              <a:t>growth of ethical insight.</a:t>
            </a:r>
            <a:r>
              <a:rPr lang="en-US" b="1" dirty="0"/>
              <a:t> 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19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737" y="4437112"/>
            <a:ext cx="1230931" cy="156495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7783659" cy="6480720"/>
          </a:xfrm>
        </p:spPr>
        <p:txBody>
          <a:bodyPr/>
          <a:lstStyle/>
          <a:p>
            <a:r>
              <a:rPr lang="en-US" sz="3400" dirty="0"/>
              <a:t>T</a:t>
            </a:r>
            <a:r>
              <a:rPr lang="en-US" sz="3400" dirty="0" smtClean="0"/>
              <a:t>he </a:t>
            </a:r>
            <a:r>
              <a:rPr lang="en-US" sz="3400" dirty="0"/>
              <a:t>character of children cannot simply be put on hold at school until they reach the age where they have become wise enough to decide for themselves. </a:t>
            </a:r>
            <a:endParaRPr lang="en-US" sz="3400" dirty="0" smtClean="0"/>
          </a:p>
          <a:p>
            <a:pPr marL="0" indent="0">
              <a:buNone/>
            </a:pPr>
            <a:endParaRPr lang="en-US" sz="1800" b="1" dirty="0" smtClean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en-US" sz="3400" b="1" dirty="0" smtClean="0">
                <a:solidFill>
                  <a:srgbClr val="660066"/>
                </a:solidFill>
              </a:rPr>
              <a:t>To consider…</a:t>
            </a:r>
          </a:p>
          <a:p>
            <a:r>
              <a:rPr lang="en-US" sz="3400" dirty="0"/>
              <a:t>Some form of character education will </a:t>
            </a:r>
            <a:r>
              <a:rPr lang="en-US" sz="3400" dirty="0" smtClean="0"/>
              <a:t>inevitably </a:t>
            </a:r>
            <a:r>
              <a:rPr lang="en-US" sz="3400" dirty="0"/>
              <a:t>be taking place in </a:t>
            </a:r>
            <a:r>
              <a:rPr lang="en-US" sz="3400" dirty="0" smtClean="0"/>
              <a:t>school but is the character education strategy in your school </a:t>
            </a:r>
            <a:r>
              <a:rPr lang="en-US" sz="3400" dirty="0"/>
              <a:t>intentional, planned, </a:t>
            </a:r>
            <a:r>
              <a:rPr lang="en-US" sz="3400" dirty="0" err="1" smtClean="0"/>
              <a:t>organised</a:t>
            </a:r>
            <a:r>
              <a:rPr lang="en-US" sz="3400" dirty="0" smtClean="0"/>
              <a:t> </a:t>
            </a:r>
            <a:r>
              <a:rPr lang="en-US" sz="3400" dirty="0"/>
              <a:t>and reflective, or </a:t>
            </a:r>
            <a:r>
              <a:rPr lang="en-US" sz="3400" dirty="0" smtClean="0"/>
              <a:t>is it assumed</a:t>
            </a:r>
            <a:r>
              <a:rPr lang="en-US" sz="3400" dirty="0"/>
              <a:t>, </a:t>
            </a:r>
            <a:r>
              <a:rPr lang="en-US" sz="3400" dirty="0" smtClean="0"/>
              <a:t>unconscious</a:t>
            </a:r>
            <a:r>
              <a:rPr lang="en-US" sz="3400" dirty="0"/>
              <a:t> </a:t>
            </a:r>
            <a:r>
              <a:rPr lang="en-US" sz="3400" dirty="0" smtClean="0"/>
              <a:t>and reactive?  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365318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79159"/>
            <a:ext cx="8784976" cy="761720"/>
          </a:xfrm>
        </p:spPr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Educational Excellence Everywhere…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7575573" cy="5024591"/>
          </a:xfrm>
        </p:spPr>
        <p:txBody>
          <a:bodyPr/>
          <a:lstStyle/>
          <a:p>
            <a:r>
              <a:rPr lang="en-US" sz="2600" dirty="0" smtClean="0"/>
              <a:t>(p.88) 6.1</a:t>
            </a:r>
            <a:r>
              <a:rPr lang="en-US" sz="2600" dirty="0"/>
              <a:t>. </a:t>
            </a:r>
            <a:r>
              <a:rPr lang="en-US" sz="2600" dirty="0" smtClean="0"/>
              <a:t>The </a:t>
            </a:r>
            <a:r>
              <a:rPr lang="en-US" sz="2600" dirty="0"/>
              <a:t>best possible education for adult life in </a:t>
            </a:r>
            <a:r>
              <a:rPr lang="en-US" sz="2600" dirty="0" smtClean="0"/>
              <a:t>21</a:t>
            </a:r>
            <a:r>
              <a:rPr lang="en-US" sz="2600" baseline="30000" dirty="0" smtClean="0"/>
              <a:t>st</a:t>
            </a:r>
            <a:r>
              <a:rPr lang="en-US" sz="2600" dirty="0" smtClean="0"/>
              <a:t> century </a:t>
            </a:r>
            <a:r>
              <a:rPr lang="en-US" sz="2600" dirty="0"/>
              <a:t>Britain is one that equips children and young people with the </a:t>
            </a:r>
            <a:r>
              <a:rPr lang="en-US" sz="2600" dirty="0">
                <a:solidFill>
                  <a:srgbClr val="FF0000"/>
                </a:solidFill>
              </a:rPr>
              <a:t>knowledge, </a:t>
            </a:r>
            <a:r>
              <a:rPr lang="en-US" sz="2600" dirty="0" smtClean="0">
                <a:solidFill>
                  <a:srgbClr val="FF0000"/>
                </a:solidFill>
              </a:rPr>
              <a:t>skills, values</a:t>
            </a:r>
            <a:r>
              <a:rPr lang="en-US" sz="2600" dirty="0">
                <a:solidFill>
                  <a:srgbClr val="FF0000"/>
                </a:solidFill>
              </a:rPr>
              <a:t>, character traits and experiences that will help them to navigate a rapidly </a:t>
            </a:r>
            <a:r>
              <a:rPr lang="en-US" sz="2600" dirty="0" smtClean="0">
                <a:solidFill>
                  <a:srgbClr val="FF0000"/>
                </a:solidFill>
              </a:rPr>
              <a:t>changing </a:t>
            </a:r>
            <a:r>
              <a:rPr lang="en-GB" sz="2600" dirty="0" smtClean="0">
                <a:solidFill>
                  <a:srgbClr val="FF0000"/>
                </a:solidFill>
              </a:rPr>
              <a:t>world </a:t>
            </a:r>
            <a:r>
              <a:rPr lang="en-GB" sz="2600" dirty="0">
                <a:solidFill>
                  <a:srgbClr val="FF0000"/>
                </a:solidFill>
              </a:rPr>
              <a:t>with confidence</a:t>
            </a:r>
            <a:r>
              <a:rPr lang="en-GB" sz="2600" dirty="0" smtClean="0"/>
              <a:t>.</a:t>
            </a:r>
          </a:p>
          <a:p>
            <a:pPr marL="0" indent="0">
              <a:buNone/>
            </a:pPr>
            <a:r>
              <a:rPr lang="en-US" sz="2600" b="1" dirty="0" smtClean="0"/>
              <a:t>Building </a:t>
            </a:r>
            <a:r>
              <a:rPr lang="en-US" sz="2600" b="1" dirty="0"/>
              <a:t>character and resilience in every </a:t>
            </a:r>
            <a:r>
              <a:rPr lang="en-US" sz="2600" b="1" dirty="0" smtClean="0"/>
              <a:t>child (p.94)</a:t>
            </a:r>
          </a:p>
          <a:p>
            <a:r>
              <a:rPr lang="en-US" sz="2600" dirty="0" smtClean="0"/>
              <a:t>6.33</a:t>
            </a:r>
            <a:r>
              <a:rPr lang="en-US" sz="2600" dirty="0"/>
              <a:t>. A 21st century education should prepare children for adult life by </a:t>
            </a:r>
            <a:r>
              <a:rPr lang="en-US" sz="2600" dirty="0">
                <a:solidFill>
                  <a:srgbClr val="FF0000"/>
                </a:solidFill>
              </a:rPr>
              <a:t>instilling </a:t>
            </a:r>
            <a:r>
              <a:rPr lang="en-US" sz="2600" dirty="0" smtClean="0">
                <a:solidFill>
                  <a:srgbClr val="FF0000"/>
                </a:solidFill>
              </a:rPr>
              <a:t>the character </a:t>
            </a:r>
            <a:r>
              <a:rPr lang="en-US" sz="2600" dirty="0">
                <a:solidFill>
                  <a:srgbClr val="FF0000"/>
                </a:solidFill>
              </a:rPr>
              <a:t>traits and fundamental British values that will help them succeed: </a:t>
            </a:r>
            <a:r>
              <a:rPr lang="en-US" sz="2600" dirty="0" smtClean="0">
                <a:solidFill>
                  <a:srgbClr val="FF0000"/>
                </a:solidFill>
              </a:rPr>
              <a:t>being resilient </a:t>
            </a:r>
            <a:r>
              <a:rPr lang="en-US" sz="2600" dirty="0">
                <a:solidFill>
                  <a:srgbClr val="FF0000"/>
                </a:solidFill>
              </a:rPr>
              <a:t>and knowing how to persevere, how to bounce back if faced with failure, </a:t>
            </a:r>
            <a:r>
              <a:rPr lang="en-US" sz="2600" dirty="0" smtClean="0">
                <a:solidFill>
                  <a:srgbClr val="FF0000"/>
                </a:solidFill>
              </a:rPr>
              <a:t>and how </a:t>
            </a:r>
            <a:r>
              <a:rPr lang="en-US" sz="2600" dirty="0">
                <a:solidFill>
                  <a:srgbClr val="FF0000"/>
                </a:solidFill>
              </a:rPr>
              <a:t>to collaborate with others at work and in their private lives</a:t>
            </a:r>
            <a:r>
              <a:rPr lang="en-US" sz="2600" dirty="0"/>
              <a:t>.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763" y="2646668"/>
            <a:ext cx="1478029" cy="2390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0664" y="5167438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latin typeface="+mn-lt"/>
              </a:rPr>
              <a:t>DfE</a:t>
            </a:r>
            <a:r>
              <a:rPr lang="en-GB" sz="2000" b="1" dirty="0" smtClean="0">
                <a:latin typeface="+mn-lt"/>
              </a:rPr>
              <a:t>, 2016</a:t>
            </a:r>
            <a:endParaRPr lang="en-GB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0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52988"/>
            <a:ext cx="4750296" cy="1066800"/>
          </a:xfrm>
        </p:spPr>
        <p:txBody>
          <a:bodyPr/>
          <a:lstStyle/>
          <a:p>
            <a:r>
              <a:rPr lang="en-GB" dirty="0" smtClean="0">
                <a:solidFill>
                  <a:srgbClr val="660066"/>
                </a:solidFill>
              </a:rPr>
              <a:t>Time to reflect…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23" y="1772816"/>
            <a:ext cx="7772400" cy="4114800"/>
          </a:xfrm>
        </p:spPr>
        <p:txBody>
          <a:bodyPr/>
          <a:lstStyle/>
          <a:p>
            <a:r>
              <a:rPr lang="en-GB" sz="3300" dirty="0" smtClean="0"/>
              <a:t>Have a quick read through the key principles for character education </a:t>
            </a:r>
          </a:p>
          <a:p>
            <a:r>
              <a:rPr lang="en-GB" sz="3300" dirty="0" smtClean="0"/>
              <a:t>Discuss as a table to what degree character is currently taught in your school</a:t>
            </a:r>
          </a:p>
          <a:p>
            <a:r>
              <a:rPr lang="en-GB" sz="3300" dirty="0" smtClean="0"/>
              <a:t>Consider what might be the challenges around the implementation of a character education programme </a:t>
            </a:r>
            <a:endParaRPr lang="en-GB" sz="3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404664"/>
            <a:ext cx="1556972" cy="198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7007"/>
            <a:ext cx="8640960" cy="1066800"/>
          </a:xfrm>
        </p:spPr>
        <p:txBody>
          <a:bodyPr/>
          <a:lstStyle/>
          <a:p>
            <a:r>
              <a:rPr lang="en-GB" sz="3400" dirty="0">
                <a:solidFill>
                  <a:srgbClr val="660066"/>
                </a:solidFill>
              </a:rPr>
              <a:t>KEY PRINCIPLES FOR </a:t>
            </a:r>
            <a:r>
              <a:rPr lang="en-GB" sz="3400" dirty="0" smtClean="0">
                <a:solidFill>
                  <a:srgbClr val="660066"/>
                </a:solidFill>
              </a:rPr>
              <a:t>CHARACTER EDUCATION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4114800"/>
          </a:xfrm>
        </p:spPr>
        <p:txBody>
          <a:bodyPr/>
          <a:lstStyle/>
          <a:p>
            <a:r>
              <a:rPr lang="en-US" sz="2800" dirty="0" smtClean="0"/>
              <a:t>Character </a:t>
            </a:r>
            <a:r>
              <a:rPr lang="en-US" sz="2800" dirty="0"/>
              <a:t>is educable and its progress can be assessed holistically </a:t>
            </a:r>
          </a:p>
          <a:p>
            <a:r>
              <a:rPr lang="en-US" sz="2800" dirty="0"/>
              <a:t>Character is important: it contributes to human and societal flourishing </a:t>
            </a:r>
          </a:p>
          <a:p>
            <a:r>
              <a:rPr lang="en-US" sz="2800" dirty="0"/>
              <a:t>Good education is good character education </a:t>
            </a:r>
          </a:p>
          <a:p>
            <a:r>
              <a:rPr lang="en-US" sz="2800" dirty="0"/>
              <a:t>Character is largely caught through role-modelling and emotional contagion: school culture and ethos are therefore central </a:t>
            </a:r>
          </a:p>
          <a:p>
            <a:r>
              <a:rPr lang="en-US" sz="2800" dirty="0" smtClean="0"/>
              <a:t>A school culture that enables students to satisfy their needs for positive relationships, competence, and self-determination facilitates the acquisition of good character.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486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247</TotalTime>
  <Words>1227</Words>
  <Application>Microsoft Office PowerPoint</Application>
  <PresentationFormat>On-screen Show (4:3)</PresentationFormat>
  <Paragraphs>110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template_uni_of_warwick</vt:lpstr>
      <vt:lpstr>1_Custom Design</vt:lpstr>
      <vt:lpstr>Custom Design</vt:lpstr>
      <vt:lpstr>Character Education –  What is it and can it really be taught? </vt:lpstr>
      <vt:lpstr>My interest in character education…</vt:lpstr>
      <vt:lpstr>Session Outline: </vt:lpstr>
      <vt:lpstr>PowerPoint Presentation</vt:lpstr>
      <vt:lpstr>PowerPoint Presentation</vt:lpstr>
      <vt:lpstr>PowerPoint Presentation</vt:lpstr>
      <vt:lpstr>Educational Excellence Everywhere…</vt:lpstr>
      <vt:lpstr>Time to reflect…</vt:lpstr>
      <vt:lpstr>KEY PRINCIPLES FOR CHARACTER EDUCATION  </vt:lpstr>
      <vt:lpstr>PowerPoint Presentation</vt:lpstr>
      <vt:lpstr>Which virtues constitute good character? </vt:lpstr>
      <vt:lpstr>School 21</vt:lpstr>
      <vt:lpstr>PowerPoint Presentation</vt:lpstr>
      <vt:lpstr>The building blocks of character</vt:lpstr>
      <vt:lpstr>Can you really teach character? </vt:lpstr>
      <vt:lpstr>Case studies of good practice</vt:lpstr>
      <vt:lpstr>Why character education is important…</vt:lpstr>
      <vt:lpstr>Final thought… </vt:lpstr>
      <vt:lpstr>Resources and further information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Thompson, Rachel</cp:lastModifiedBy>
  <cp:revision>30</cp:revision>
  <cp:lastPrinted>2001-12-07T16:14:49Z</cp:lastPrinted>
  <dcterms:created xsi:type="dcterms:W3CDTF">2015-06-12T09:20:06Z</dcterms:created>
  <dcterms:modified xsi:type="dcterms:W3CDTF">2017-06-28T13:39:00Z</dcterms:modified>
</cp:coreProperties>
</file>