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Lst>
  <p:sldIdLst>
    <p:sldId id="276" r:id="rId4"/>
    <p:sldId id="282" r:id="rId5"/>
    <p:sldId id="288" r:id="rId6"/>
    <p:sldId id="287" r:id="rId7"/>
    <p:sldId id="289" r:id="rId8"/>
    <p:sldId id="291" r:id="rId9"/>
    <p:sldId id="300" r:id="rId10"/>
    <p:sldId id="299" r:id="rId11"/>
    <p:sldId id="302" r:id="rId12"/>
    <p:sldId id="301" r:id="rId13"/>
    <p:sldId id="304" r:id="rId14"/>
    <p:sldId id="306" r:id="rId15"/>
    <p:sldId id="309" r:id="rId16"/>
    <p:sldId id="307" r:id="rId17"/>
    <p:sldId id="308" r:id="rId18"/>
    <p:sldId id="297"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74" d="100"/>
          <a:sy n="74" d="100"/>
        </p:scale>
        <p:origin x="498" y="7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CD0725-0284-4FE4-A17A-B2E17F1AE5AD}"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n-US"/>
        </a:p>
      </dgm:t>
    </dgm:pt>
    <dgm:pt modelId="{4DC263D9-2E62-49C4-AC63-4282456ED704}">
      <dgm:prSet phldrT="[Text]"/>
      <dgm:spPr>
        <a:solidFill>
          <a:srgbClr val="C00000"/>
        </a:solidFill>
      </dgm:spPr>
      <dgm:t>
        <a:bodyPr/>
        <a:lstStyle/>
        <a:p>
          <a:r>
            <a:rPr lang="en-US" dirty="0"/>
            <a:t>Journal</a:t>
          </a:r>
        </a:p>
      </dgm:t>
    </dgm:pt>
    <dgm:pt modelId="{85EFFC5B-91F2-46EB-99F4-98487568A69B}" type="parTrans" cxnId="{DE4F9ADD-D66F-4AC5-8F0A-A708DADCB2BD}">
      <dgm:prSet/>
      <dgm:spPr/>
      <dgm:t>
        <a:bodyPr/>
        <a:lstStyle/>
        <a:p>
          <a:endParaRPr lang="en-US"/>
        </a:p>
      </dgm:t>
    </dgm:pt>
    <dgm:pt modelId="{9B7FC05C-7F69-4FD0-8F4D-48673969670E}" type="sibTrans" cxnId="{DE4F9ADD-D66F-4AC5-8F0A-A708DADCB2BD}">
      <dgm:prSet/>
      <dgm:spPr/>
      <dgm:t>
        <a:bodyPr/>
        <a:lstStyle/>
        <a:p>
          <a:endParaRPr lang="en-US"/>
        </a:p>
      </dgm:t>
    </dgm:pt>
    <dgm:pt modelId="{18FEC065-4228-4A33-A10F-1261948C507C}">
      <dgm:prSet phldrT="[Text]"/>
      <dgm:spPr>
        <a:solidFill>
          <a:srgbClr val="00B0F0"/>
        </a:solidFill>
      </dgm:spPr>
      <dgm:t>
        <a:bodyPr/>
        <a:lstStyle/>
        <a:p>
          <a:r>
            <a:rPr lang="en-US" dirty="0"/>
            <a:t>Schools</a:t>
          </a:r>
        </a:p>
      </dgm:t>
    </dgm:pt>
    <dgm:pt modelId="{86ED1D1A-29C8-45A3-B78A-72D109FDB0DF}" type="parTrans" cxnId="{B9A7DEFB-0EC1-4F55-ADF0-CF467803E32B}">
      <dgm:prSet/>
      <dgm:spPr>
        <a:solidFill>
          <a:schemeClr val="bg1">
            <a:lumMod val="65000"/>
          </a:schemeClr>
        </a:solidFill>
      </dgm:spPr>
      <dgm:t>
        <a:bodyPr/>
        <a:lstStyle/>
        <a:p>
          <a:endParaRPr lang="en-US"/>
        </a:p>
      </dgm:t>
    </dgm:pt>
    <dgm:pt modelId="{F5409CD0-C8FA-49DD-A2AD-E82DCAC6C661}" type="sibTrans" cxnId="{B9A7DEFB-0EC1-4F55-ADF0-CF467803E32B}">
      <dgm:prSet/>
      <dgm:spPr/>
      <dgm:t>
        <a:bodyPr/>
        <a:lstStyle/>
        <a:p>
          <a:endParaRPr lang="en-US"/>
        </a:p>
      </dgm:t>
    </dgm:pt>
    <dgm:pt modelId="{C8BFE6D2-6B48-456F-95E0-C1DE10ED77A3}">
      <dgm:prSet phldrT="[Text]"/>
      <dgm:spPr>
        <a:solidFill>
          <a:srgbClr val="00B0F0"/>
        </a:solidFill>
      </dgm:spPr>
      <dgm:t>
        <a:bodyPr/>
        <a:lstStyle/>
        <a:p>
          <a:r>
            <a:rPr lang="en-US" dirty="0"/>
            <a:t>PGCE / MA Students</a:t>
          </a:r>
        </a:p>
      </dgm:t>
    </dgm:pt>
    <dgm:pt modelId="{26184F92-99CA-4BF0-BBEA-8E704981DC74}" type="parTrans" cxnId="{96186CE7-2047-4B93-BE47-D9479E5E78AC}">
      <dgm:prSet/>
      <dgm:spPr>
        <a:solidFill>
          <a:schemeClr val="bg1">
            <a:lumMod val="65000"/>
          </a:schemeClr>
        </a:solidFill>
      </dgm:spPr>
      <dgm:t>
        <a:bodyPr/>
        <a:lstStyle/>
        <a:p>
          <a:endParaRPr lang="en-US"/>
        </a:p>
      </dgm:t>
    </dgm:pt>
    <dgm:pt modelId="{D6070E77-C65B-44CC-90E8-B806BE4819A2}" type="sibTrans" cxnId="{96186CE7-2047-4B93-BE47-D9479E5E78AC}">
      <dgm:prSet/>
      <dgm:spPr/>
      <dgm:t>
        <a:bodyPr/>
        <a:lstStyle/>
        <a:p>
          <a:endParaRPr lang="en-US"/>
        </a:p>
      </dgm:t>
    </dgm:pt>
    <dgm:pt modelId="{A275D367-AAD2-48CE-B7E8-6135747D1927}">
      <dgm:prSet phldrT="[Text]"/>
      <dgm:spPr>
        <a:solidFill>
          <a:srgbClr val="00B0F0"/>
        </a:solidFill>
      </dgm:spPr>
      <dgm:t>
        <a:bodyPr/>
        <a:lstStyle/>
        <a:p>
          <a:r>
            <a:rPr lang="en-US" dirty="0"/>
            <a:t>Partners</a:t>
          </a:r>
        </a:p>
      </dgm:t>
    </dgm:pt>
    <dgm:pt modelId="{60E7003A-BAB2-46F8-A5D8-B9FD7EECD1FF}" type="parTrans" cxnId="{7334E080-FE92-4F2C-ADB8-1BD787AA4216}">
      <dgm:prSet/>
      <dgm:spPr>
        <a:solidFill>
          <a:schemeClr val="bg1">
            <a:lumMod val="65000"/>
          </a:schemeClr>
        </a:solidFill>
      </dgm:spPr>
      <dgm:t>
        <a:bodyPr/>
        <a:lstStyle/>
        <a:p>
          <a:endParaRPr lang="en-US"/>
        </a:p>
      </dgm:t>
    </dgm:pt>
    <dgm:pt modelId="{4749CC10-ABBE-44C8-9E6B-CD6F86296CD5}" type="sibTrans" cxnId="{7334E080-FE92-4F2C-ADB8-1BD787AA4216}">
      <dgm:prSet/>
      <dgm:spPr/>
      <dgm:t>
        <a:bodyPr/>
        <a:lstStyle/>
        <a:p>
          <a:endParaRPr lang="en-US"/>
        </a:p>
      </dgm:t>
    </dgm:pt>
    <dgm:pt modelId="{57D13F26-BCE1-4508-80A8-A09FB770CB83}">
      <dgm:prSet phldrT="[Text]"/>
      <dgm:spPr>
        <a:solidFill>
          <a:srgbClr val="00B0F0"/>
        </a:solidFill>
      </dgm:spPr>
      <dgm:t>
        <a:bodyPr/>
        <a:lstStyle/>
        <a:p>
          <a:r>
            <a:rPr lang="en-US" dirty="0"/>
            <a:t>Academics</a:t>
          </a:r>
        </a:p>
      </dgm:t>
    </dgm:pt>
    <dgm:pt modelId="{36B432CC-B0C5-415F-A7D4-7AF7AC6022D5}" type="parTrans" cxnId="{9F0AD454-A93D-45A4-AD86-C32CB7556EE7}">
      <dgm:prSet/>
      <dgm:spPr>
        <a:solidFill>
          <a:schemeClr val="bg1">
            <a:lumMod val="65000"/>
          </a:schemeClr>
        </a:solidFill>
      </dgm:spPr>
      <dgm:t>
        <a:bodyPr/>
        <a:lstStyle/>
        <a:p>
          <a:endParaRPr lang="en-US"/>
        </a:p>
      </dgm:t>
    </dgm:pt>
    <dgm:pt modelId="{00079D21-B61C-4B4E-8C47-82DFC8A6BB85}" type="sibTrans" cxnId="{9F0AD454-A93D-45A4-AD86-C32CB7556EE7}">
      <dgm:prSet/>
      <dgm:spPr/>
      <dgm:t>
        <a:bodyPr/>
        <a:lstStyle/>
        <a:p>
          <a:endParaRPr lang="en-US"/>
        </a:p>
      </dgm:t>
    </dgm:pt>
    <dgm:pt modelId="{1B252EBD-C040-4EDB-97CB-1C699710C836}">
      <dgm:prSet phldrT="[Text]"/>
      <dgm:spPr>
        <a:solidFill>
          <a:srgbClr val="00B050"/>
        </a:solidFill>
      </dgm:spPr>
      <dgm:t>
        <a:bodyPr/>
        <a:lstStyle/>
        <a:p>
          <a:r>
            <a:rPr lang="en-US" dirty="0"/>
            <a:t>Pupils</a:t>
          </a:r>
        </a:p>
      </dgm:t>
    </dgm:pt>
    <dgm:pt modelId="{CFC1DCFD-3B8A-4563-A082-F334EB2C37EC}" type="parTrans" cxnId="{559A95E4-9EA9-4AC9-9F7A-5095E6B099C8}">
      <dgm:prSet/>
      <dgm:spPr>
        <a:solidFill>
          <a:schemeClr val="bg1">
            <a:lumMod val="65000"/>
          </a:schemeClr>
        </a:solidFill>
      </dgm:spPr>
      <dgm:t>
        <a:bodyPr/>
        <a:lstStyle/>
        <a:p>
          <a:endParaRPr lang="en-US" dirty="0"/>
        </a:p>
      </dgm:t>
    </dgm:pt>
    <dgm:pt modelId="{E693A2FB-687C-4C13-AC6A-C4DB37F6F50F}" type="sibTrans" cxnId="{559A95E4-9EA9-4AC9-9F7A-5095E6B099C8}">
      <dgm:prSet/>
      <dgm:spPr/>
      <dgm:t>
        <a:bodyPr/>
        <a:lstStyle/>
        <a:p>
          <a:endParaRPr lang="en-US"/>
        </a:p>
      </dgm:t>
    </dgm:pt>
    <dgm:pt modelId="{6D052F31-42D5-4C43-B024-DCAC219EDC1A}" type="pres">
      <dgm:prSet presAssocID="{47CD0725-0284-4FE4-A17A-B2E17F1AE5AD}" presName="Name0" presStyleCnt="0">
        <dgm:presLayoutVars>
          <dgm:chMax val="1"/>
          <dgm:dir/>
          <dgm:animLvl val="ctr"/>
          <dgm:resizeHandles val="exact"/>
        </dgm:presLayoutVars>
      </dgm:prSet>
      <dgm:spPr/>
      <dgm:t>
        <a:bodyPr/>
        <a:lstStyle/>
        <a:p>
          <a:endParaRPr lang="en-GB"/>
        </a:p>
      </dgm:t>
    </dgm:pt>
    <dgm:pt modelId="{39FDCBB1-E5E9-468E-971F-D659FD7C0337}" type="pres">
      <dgm:prSet presAssocID="{4DC263D9-2E62-49C4-AC63-4282456ED704}" presName="centerShape" presStyleLbl="node0" presStyleIdx="0" presStyleCnt="1" custLinFactNeighborX="-227" custLinFactNeighborY="227"/>
      <dgm:spPr/>
      <dgm:t>
        <a:bodyPr/>
        <a:lstStyle/>
        <a:p>
          <a:endParaRPr lang="en-GB"/>
        </a:p>
      </dgm:t>
    </dgm:pt>
    <dgm:pt modelId="{F8CA19C1-AF5E-4C24-972C-0BC5B1EF35F7}" type="pres">
      <dgm:prSet presAssocID="{86ED1D1A-29C8-45A3-B78A-72D109FDB0DF}" presName="parTrans" presStyleLbl="sibTrans2D1" presStyleIdx="0" presStyleCnt="5"/>
      <dgm:spPr/>
      <dgm:t>
        <a:bodyPr/>
        <a:lstStyle/>
        <a:p>
          <a:endParaRPr lang="en-GB"/>
        </a:p>
      </dgm:t>
    </dgm:pt>
    <dgm:pt modelId="{D7908DE8-68C9-4148-B8AF-CAF9B610A3AC}" type="pres">
      <dgm:prSet presAssocID="{86ED1D1A-29C8-45A3-B78A-72D109FDB0DF}" presName="connectorText" presStyleLbl="sibTrans2D1" presStyleIdx="0" presStyleCnt="5"/>
      <dgm:spPr/>
      <dgm:t>
        <a:bodyPr/>
        <a:lstStyle/>
        <a:p>
          <a:endParaRPr lang="en-GB"/>
        </a:p>
      </dgm:t>
    </dgm:pt>
    <dgm:pt modelId="{32FBD200-62F8-40A5-BBF6-F3970F06FB49}" type="pres">
      <dgm:prSet presAssocID="{18FEC065-4228-4A33-A10F-1261948C507C}" presName="node" presStyleLbl="node1" presStyleIdx="0" presStyleCnt="5">
        <dgm:presLayoutVars>
          <dgm:bulletEnabled val="1"/>
        </dgm:presLayoutVars>
      </dgm:prSet>
      <dgm:spPr/>
      <dgm:t>
        <a:bodyPr/>
        <a:lstStyle/>
        <a:p>
          <a:endParaRPr lang="en-GB"/>
        </a:p>
      </dgm:t>
    </dgm:pt>
    <dgm:pt modelId="{49EFF515-C767-4B2A-B50E-0EC77B69F31C}" type="pres">
      <dgm:prSet presAssocID="{26184F92-99CA-4BF0-BBEA-8E704981DC74}" presName="parTrans" presStyleLbl="sibTrans2D1" presStyleIdx="1" presStyleCnt="5" custAng="4956368"/>
      <dgm:spPr>
        <a:prstGeom prst="upDownArrow">
          <a:avLst/>
        </a:prstGeom>
      </dgm:spPr>
      <dgm:t>
        <a:bodyPr/>
        <a:lstStyle/>
        <a:p>
          <a:endParaRPr lang="en-GB"/>
        </a:p>
      </dgm:t>
    </dgm:pt>
    <dgm:pt modelId="{06E0AEC0-B9C2-4DA6-B0CA-A2D2CB976C44}" type="pres">
      <dgm:prSet presAssocID="{26184F92-99CA-4BF0-BBEA-8E704981DC74}" presName="connectorText" presStyleLbl="sibTrans2D1" presStyleIdx="1" presStyleCnt="5"/>
      <dgm:spPr/>
      <dgm:t>
        <a:bodyPr/>
        <a:lstStyle/>
        <a:p>
          <a:endParaRPr lang="en-GB"/>
        </a:p>
      </dgm:t>
    </dgm:pt>
    <dgm:pt modelId="{A3608B6C-A044-4A30-BF83-E7CC95EEBEA7}" type="pres">
      <dgm:prSet presAssocID="{C8BFE6D2-6B48-456F-95E0-C1DE10ED77A3}" presName="node" presStyleLbl="node1" presStyleIdx="1" presStyleCnt="5">
        <dgm:presLayoutVars>
          <dgm:bulletEnabled val="1"/>
        </dgm:presLayoutVars>
      </dgm:prSet>
      <dgm:spPr/>
      <dgm:t>
        <a:bodyPr/>
        <a:lstStyle/>
        <a:p>
          <a:endParaRPr lang="en-GB"/>
        </a:p>
      </dgm:t>
    </dgm:pt>
    <dgm:pt modelId="{6DA0EF95-2018-452D-9AD8-604BDBBEA5BA}" type="pres">
      <dgm:prSet presAssocID="{60E7003A-BAB2-46F8-A5D8-B9FD7EECD1FF}" presName="parTrans" presStyleLbl="sibTrans2D1" presStyleIdx="2" presStyleCnt="5" custAng="10766789"/>
      <dgm:spPr/>
      <dgm:t>
        <a:bodyPr/>
        <a:lstStyle/>
        <a:p>
          <a:endParaRPr lang="en-GB"/>
        </a:p>
      </dgm:t>
    </dgm:pt>
    <dgm:pt modelId="{12C02B46-3553-4C30-8296-DFF3EED1BA5F}" type="pres">
      <dgm:prSet presAssocID="{60E7003A-BAB2-46F8-A5D8-B9FD7EECD1FF}" presName="connectorText" presStyleLbl="sibTrans2D1" presStyleIdx="2" presStyleCnt="5"/>
      <dgm:spPr/>
      <dgm:t>
        <a:bodyPr/>
        <a:lstStyle/>
        <a:p>
          <a:endParaRPr lang="en-GB"/>
        </a:p>
      </dgm:t>
    </dgm:pt>
    <dgm:pt modelId="{48EE1307-34ED-4E23-BDE2-A1BD5E43BD78}" type="pres">
      <dgm:prSet presAssocID="{A275D367-AAD2-48CE-B7E8-6135747D1927}" presName="node" presStyleLbl="node1" presStyleIdx="2" presStyleCnt="5">
        <dgm:presLayoutVars>
          <dgm:bulletEnabled val="1"/>
        </dgm:presLayoutVars>
      </dgm:prSet>
      <dgm:spPr/>
      <dgm:t>
        <a:bodyPr/>
        <a:lstStyle/>
        <a:p>
          <a:endParaRPr lang="en-GB"/>
        </a:p>
      </dgm:t>
    </dgm:pt>
    <dgm:pt modelId="{BCBCF206-335B-4DD5-A252-F5E4C4D13051}" type="pres">
      <dgm:prSet presAssocID="{36B432CC-B0C5-415F-A7D4-7AF7AC6022D5}" presName="parTrans" presStyleLbl="sibTrans2D1" presStyleIdx="3" presStyleCnt="5" custAng="10784322"/>
      <dgm:spPr/>
      <dgm:t>
        <a:bodyPr/>
        <a:lstStyle/>
        <a:p>
          <a:endParaRPr lang="en-GB"/>
        </a:p>
      </dgm:t>
    </dgm:pt>
    <dgm:pt modelId="{C3D2C1D2-86EF-43A5-813B-383F4B523F60}" type="pres">
      <dgm:prSet presAssocID="{36B432CC-B0C5-415F-A7D4-7AF7AC6022D5}" presName="connectorText" presStyleLbl="sibTrans2D1" presStyleIdx="3" presStyleCnt="5"/>
      <dgm:spPr/>
      <dgm:t>
        <a:bodyPr/>
        <a:lstStyle/>
        <a:p>
          <a:endParaRPr lang="en-GB"/>
        </a:p>
      </dgm:t>
    </dgm:pt>
    <dgm:pt modelId="{C8555424-23A9-43C9-8461-A76DD835E550}" type="pres">
      <dgm:prSet presAssocID="{57D13F26-BCE1-4508-80A8-A09FB770CB83}" presName="node" presStyleLbl="node1" presStyleIdx="3" presStyleCnt="5">
        <dgm:presLayoutVars>
          <dgm:bulletEnabled val="1"/>
        </dgm:presLayoutVars>
      </dgm:prSet>
      <dgm:spPr/>
      <dgm:t>
        <a:bodyPr/>
        <a:lstStyle/>
        <a:p>
          <a:endParaRPr lang="en-GB"/>
        </a:p>
      </dgm:t>
    </dgm:pt>
    <dgm:pt modelId="{2ACF4532-7C75-42B7-906F-CD45DDEF58AC}" type="pres">
      <dgm:prSet presAssocID="{CFC1DCFD-3B8A-4563-A082-F334EB2C37EC}" presName="parTrans" presStyleLbl="sibTrans2D1" presStyleIdx="4" presStyleCnt="5" custAng="18823367" custScaleX="40823" custLinFactY="-100000" custLinFactNeighborX="-1554" custLinFactNeighborY="-117596"/>
      <dgm:spPr/>
      <dgm:t>
        <a:bodyPr/>
        <a:lstStyle/>
        <a:p>
          <a:endParaRPr lang="en-GB"/>
        </a:p>
      </dgm:t>
    </dgm:pt>
    <dgm:pt modelId="{327E5B52-41F9-4813-87B9-F046534A61EE}" type="pres">
      <dgm:prSet presAssocID="{CFC1DCFD-3B8A-4563-A082-F334EB2C37EC}" presName="connectorText" presStyleLbl="sibTrans2D1" presStyleIdx="4" presStyleCnt="5"/>
      <dgm:spPr/>
      <dgm:t>
        <a:bodyPr/>
        <a:lstStyle/>
        <a:p>
          <a:endParaRPr lang="en-GB"/>
        </a:p>
      </dgm:t>
    </dgm:pt>
    <dgm:pt modelId="{D5C8A911-A56D-4589-8BDA-DC9ED4BD68B1}" type="pres">
      <dgm:prSet presAssocID="{1B252EBD-C040-4EDB-97CB-1C699710C836}" presName="node" presStyleLbl="node1" presStyleIdx="4" presStyleCnt="5" custRadScaleRad="138271" custRadScaleInc="77809">
        <dgm:presLayoutVars>
          <dgm:bulletEnabled val="1"/>
        </dgm:presLayoutVars>
      </dgm:prSet>
      <dgm:spPr/>
      <dgm:t>
        <a:bodyPr/>
        <a:lstStyle/>
        <a:p>
          <a:endParaRPr lang="en-GB"/>
        </a:p>
      </dgm:t>
    </dgm:pt>
  </dgm:ptLst>
  <dgm:cxnLst>
    <dgm:cxn modelId="{64345040-9A95-413D-BBF3-57A09CBE46AA}" type="presOf" srcId="{86ED1D1A-29C8-45A3-B78A-72D109FDB0DF}" destId="{F8CA19C1-AF5E-4C24-972C-0BC5B1EF35F7}" srcOrd="0" destOrd="0" presId="urn:microsoft.com/office/officeart/2005/8/layout/radial5"/>
    <dgm:cxn modelId="{7334E080-FE92-4F2C-ADB8-1BD787AA4216}" srcId="{4DC263D9-2E62-49C4-AC63-4282456ED704}" destId="{A275D367-AAD2-48CE-B7E8-6135747D1927}" srcOrd="2" destOrd="0" parTransId="{60E7003A-BAB2-46F8-A5D8-B9FD7EECD1FF}" sibTransId="{4749CC10-ABBE-44C8-9E6B-CD6F86296CD5}"/>
    <dgm:cxn modelId="{DE4F9ADD-D66F-4AC5-8F0A-A708DADCB2BD}" srcId="{47CD0725-0284-4FE4-A17A-B2E17F1AE5AD}" destId="{4DC263D9-2E62-49C4-AC63-4282456ED704}" srcOrd="0" destOrd="0" parTransId="{85EFFC5B-91F2-46EB-99F4-98487568A69B}" sibTransId="{9B7FC05C-7F69-4FD0-8F4D-48673969670E}"/>
    <dgm:cxn modelId="{7EC9B0D6-E5F3-4DD5-8F94-D1C7596A1BE7}" type="presOf" srcId="{CFC1DCFD-3B8A-4563-A082-F334EB2C37EC}" destId="{327E5B52-41F9-4813-87B9-F046534A61EE}" srcOrd="1" destOrd="0" presId="urn:microsoft.com/office/officeart/2005/8/layout/radial5"/>
    <dgm:cxn modelId="{0800E1D7-59E8-430C-A657-1387AA9698A0}" type="presOf" srcId="{26184F92-99CA-4BF0-BBEA-8E704981DC74}" destId="{06E0AEC0-B9C2-4DA6-B0CA-A2D2CB976C44}" srcOrd="1" destOrd="0" presId="urn:microsoft.com/office/officeart/2005/8/layout/radial5"/>
    <dgm:cxn modelId="{DC66B4D1-FD41-4105-B452-FD9CE13E5885}" type="presOf" srcId="{1B252EBD-C040-4EDB-97CB-1C699710C836}" destId="{D5C8A911-A56D-4589-8BDA-DC9ED4BD68B1}" srcOrd="0" destOrd="0" presId="urn:microsoft.com/office/officeart/2005/8/layout/radial5"/>
    <dgm:cxn modelId="{1FD4443A-E3D6-4A16-B82A-A12941BA6417}" type="presOf" srcId="{18FEC065-4228-4A33-A10F-1261948C507C}" destId="{32FBD200-62F8-40A5-BBF6-F3970F06FB49}" srcOrd="0" destOrd="0" presId="urn:microsoft.com/office/officeart/2005/8/layout/radial5"/>
    <dgm:cxn modelId="{2516114E-C5ED-493C-BA58-CACE7C6BACF0}" type="presOf" srcId="{86ED1D1A-29C8-45A3-B78A-72D109FDB0DF}" destId="{D7908DE8-68C9-4148-B8AF-CAF9B610A3AC}" srcOrd="1" destOrd="0" presId="urn:microsoft.com/office/officeart/2005/8/layout/radial5"/>
    <dgm:cxn modelId="{E1434A62-BCA4-41DA-9423-470C0CD17307}" type="presOf" srcId="{C8BFE6D2-6B48-456F-95E0-C1DE10ED77A3}" destId="{A3608B6C-A044-4A30-BF83-E7CC95EEBEA7}" srcOrd="0" destOrd="0" presId="urn:microsoft.com/office/officeart/2005/8/layout/radial5"/>
    <dgm:cxn modelId="{67D231B5-D0C4-4891-9BC5-E8E4F056E373}" type="presOf" srcId="{60E7003A-BAB2-46F8-A5D8-B9FD7EECD1FF}" destId="{12C02B46-3553-4C30-8296-DFF3EED1BA5F}" srcOrd="1" destOrd="0" presId="urn:microsoft.com/office/officeart/2005/8/layout/radial5"/>
    <dgm:cxn modelId="{83510364-3438-4241-8882-21641F770FBB}" type="presOf" srcId="{CFC1DCFD-3B8A-4563-A082-F334EB2C37EC}" destId="{2ACF4532-7C75-42B7-906F-CD45DDEF58AC}" srcOrd="0" destOrd="0" presId="urn:microsoft.com/office/officeart/2005/8/layout/radial5"/>
    <dgm:cxn modelId="{472B00F0-4F1F-43DA-83BE-DF187BAE4011}" type="presOf" srcId="{4DC263D9-2E62-49C4-AC63-4282456ED704}" destId="{39FDCBB1-E5E9-468E-971F-D659FD7C0337}" srcOrd="0" destOrd="0" presId="urn:microsoft.com/office/officeart/2005/8/layout/radial5"/>
    <dgm:cxn modelId="{E17EDCF9-8F6C-460F-92AF-45F4A3B3EF2B}" type="presOf" srcId="{26184F92-99CA-4BF0-BBEA-8E704981DC74}" destId="{49EFF515-C767-4B2A-B50E-0EC77B69F31C}" srcOrd="0" destOrd="0" presId="urn:microsoft.com/office/officeart/2005/8/layout/radial5"/>
    <dgm:cxn modelId="{9F0AD454-A93D-45A4-AD86-C32CB7556EE7}" srcId="{4DC263D9-2E62-49C4-AC63-4282456ED704}" destId="{57D13F26-BCE1-4508-80A8-A09FB770CB83}" srcOrd="3" destOrd="0" parTransId="{36B432CC-B0C5-415F-A7D4-7AF7AC6022D5}" sibTransId="{00079D21-B61C-4B4E-8C47-82DFC8A6BB85}"/>
    <dgm:cxn modelId="{F70C0F57-C507-4312-87EE-035E71D894CF}" type="presOf" srcId="{36B432CC-B0C5-415F-A7D4-7AF7AC6022D5}" destId="{C3D2C1D2-86EF-43A5-813B-383F4B523F60}" srcOrd="1" destOrd="0" presId="urn:microsoft.com/office/officeart/2005/8/layout/radial5"/>
    <dgm:cxn modelId="{047766D6-6372-44A4-8E00-2AFDEE82CCD3}" type="presOf" srcId="{57D13F26-BCE1-4508-80A8-A09FB770CB83}" destId="{C8555424-23A9-43C9-8461-A76DD835E550}" srcOrd="0" destOrd="0" presId="urn:microsoft.com/office/officeart/2005/8/layout/radial5"/>
    <dgm:cxn modelId="{D2D2D7DC-0F6C-4D53-8719-D18A597ADF62}" type="presOf" srcId="{A275D367-AAD2-48CE-B7E8-6135747D1927}" destId="{48EE1307-34ED-4E23-BDE2-A1BD5E43BD78}" srcOrd="0" destOrd="0" presId="urn:microsoft.com/office/officeart/2005/8/layout/radial5"/>
    <dgm:cxn modelId="{B9A7DEFB-0EC1-4F55-ADF0-CF467803E32B}" srcId="{4DC263D9-2E62-49C4-AC63-4282456ED704}" destId="{18FEC065-4228-4A33-A10F-1261948C507C}" srcOrd="0" destOrd="0" parTransId="{86ED1D1A-29C8-45A3-B78A-72D109FDB0DF}" sibTransId="{F5409CD0-C8FA-49DD-A2AD-E82DCAC6C661}"/>
    <dgm:cxn modelId="{96186CE7-2047-4B93-BE47-D9479E5E78AC}" srcId="{4DC263D9-2E62-49C4-AC63-4282456ED704}" destId="{C8BFE6D2-6B48-456F-95E0-C1DE10ED77A3}" srcOrd="1" destOrd="0" parTransId="{26184F92-99CA-4BF0-BBEA-8E704981DC74}" sibTransId="{D6070E77-C65B-44CC-90E8-B806BE4819A2}"/>
    <dgm:cxn modelId="{8FBA267A-24F1-484A-82F3-6B30585BDA58}" type="presOf" srcId="{60E7003A-BAB2-46F8-A5D8-B9FD7EECD1FF}" destId="{6DA0EF95-2018-452D-9AD8-604BDBBEA5BA}" srcOrd="0" destOrd="0" presId="urn:microsoft.com/office/officeart/2005/8/layout/radial5"/>
    <dgm:cxn modelId="{72F6F94C-800C-49B5-9197-86A96B98E929}" type="presOf" srcId="{36B432CC-B0C5-415F-A7D4-7AF7AC6022D5}" destId="{BCBCF206-335B-4DD5-A252-F5E4C4D13051}" srcOrd="0" destOrd="0" presId="urn:microsoft.com/office/officeart/2005/8/layout/radial5"/>
    <dgm:cxn modelId="{559A95E4-9EA9-4AC9-9F7A-5095E6B099C8}" srcId="{4DC263D9-2E62-49C4-AC63-4282456ED704}" destId="{1B252EBD-C040-4EDB-97CB-1C699710C836}" srcOrd="4" destOrd="0" parTransId="{CFC1DCFD-3B8A-4563-A082-F334EB2C37EC}" sibTransId="{E693A2FB-687C-4C13-AC6A-C4DB37F6F50F}"/>
    <dgm:cxn modelId="{A293120A-AF16-4515-88AB-136FA92A4A49}" type="presOf" srcId="{47CD0725-0284-4FE4-A17A-B2E17F1AE5AD}" destId="{6D052F31-42D5-4C43-B024-DCAC219EDC1A}" srcOrd="0" destOrd="0" presId="urn:microsoft.com/office/officeart/2005/8/layout/radial5"/>
    <dgm:cxn modelId="{F65D6E0E-4554-4E4D-92AB-6DFE9D0DB386}" type="presParOf" srcId="{6D052F31-42D5-4C43-B024-DCAC219EDC1A}" destId="{39FDCBB1-E5E9-468E-971F-D659FD7C0337}" srcOrd="0" destOrd="0" presId="urn:microsoft.com/office/officeart/2005/8/layout/radial5"/>
    <dgm:cxn modelId="{23EC6344-16D1-4398-8E67-DD760917AE36}" type="presParOf" srcId="{6D052F31-42D5-4C43-B024-DCAC219EDC1A}" destId="{F8CA19C1-AF5E-4C24-972C-0BC5B1EF35F7}" srcOrd="1" destOrd="0" presId="urn:microsoft.com/office/officeart/2005/8/layout/radial5"/>
    <dgm:cxn modelId="{72479716-C90F-4728-8AE8-2BE9C908C027}" type="presParOf" srcId="{F8CA19C1-AF5E-4C24-972C-0BC5B1EF35F7}" destId="{D7908DE8-68C9-4148-B8AF-CAF9B610A3AC}" srcOrd="0" destOrd="0" presId="urn:microsoft.com/office/officeart/2005/8/layout/radial5"/>
    <dgm:cxn modelId="{C4A5BEF7-85EC-4B4F-B2C4-BB3B64F4E871}" type="presParOf" srcId="{6D052F31-42D5-4C43-B024-DCAC219EDC1A}" destId="{32FBD200-62F8-40A5-BBF6-F3970F06FB49}" srcOrd="2" destOrd="0" presId="urn:microsoft.com/office/officeart/2005/8/layout/radial5"/>
    <dgm:cxn modelId="{EF6C4782-B2BE-4F95-A12B-F96019E9C7BD}" type="presParOf" srcId="{6D052F31-42D5-4C43-B024-DCAC219EDC1A}" destId="{49EFF515-C767-4B2A-B50E-0EC77B69F31C}" srcOrd="3" destOrd="0" presId="urn:microsoft.com/office/officeart/2005/8/layout/radial5"/>
    <dgm:cxn modelId="{93548285-A1C7-45A5-B8A1-23F889A615DB}" type="presParOf" srcId="{49EFF515-C767-4B2A-B50E-0EC77B69F31C}" destId="{06E0AEC0-B9C2-4DA6-B0CA-A2D2CB976C44}" srcOrd="0" destOrd="0" presId="urn:microsoft.com/office/officeart/2005/8/layout/radial5"/>
    <dgm:cxn modelId="{1793F891-7E3B-4C91-A7BB-EFF230818A55}" type="presParOf" srcId="{6D052F31-42D5-4C43-B024-DCAC219EDC1A}" destId="{A3608B6C-A044-4A30-BF83-E7CC95EEBEA7}" srcOrd="4" destOrd="0" presId="urn:microsoft.com/office/officeart/2005/8/layout/radial5"/>
    <dgm:cxn modelId="{F44B6A44-FB71-49CE-884D-6079CA62502E}" type="presParOf" srcId="{6D052F31-42D5-4C43-B024-DCAC219EDC1A}" destId="{6DA0EF95-2018-452D-9AD8-604BDBBEA5BA}" srcOrd="5" destOrd="0" presId="urn:microsoft.com/office/officeart/2005/8/layout/radial5"/>
    <dgm:cxn modelId="{BFA4FE9E-21A2-4A43-8FFF-E28BEEF1C3D5}" type="presParOf" srcId="{6DA0EF95-2018-452D-9AD8-604BDBBEA5BA}" destId="{12C02B46-3553-4C30-8296-DFF3EED1BA5F}" srcOrd="0" destOrd="0" presId="urn:microsoft.com/office/officeart/2005/8/layout/radial5"/>
    <dgm:cxn modelId="{DDA979ED-4313-43AF-81CD-CD14F4E6F58D}" type="presParOf" srcId="{6D052F31-42D5-4C43-B024-DCAC219EDC1A}" destId="{48EE1307-34ED-4E23-BDE2-A1BD5E43BD78}" srcOrd="6" destOrd="0" presId="urn:microsoft.com/office/officeart/2005/8/layout/radial5"/>
    <dgm:cxn modelId="{FC842CB5-7CCE-4815-8355-F77D615F10E6}" type="presParOf" srcId="{6D052F31-42D5-4C43-B024-DCAC219EDC1A}" destId="{BCBCF206-335B-4DD5-A252-F5E4C4D13051}" srcOrd="7" destOrd="0" presId="urn:microsoft.com/office/officeart/2005/8/layout/radial5"/>
    <dgm:cxn modelId="{F811254C-5232-4DF4-9421-E63B9693D9FA}" type="presParOf" srcId="{BCBCF206-335B-4DD5-A252-F5E4C4D13051}" destId="{C3D2C1D2-86EF-43A5-813B-383F4B523F60}" srcOrd="0" destOrd="0" presId="urn:microsoft.com/office/officeart/2005/8/layout/radial5"/>
    <dgm:cxn modelId="{C6D35C5C-C1B5-4005-B9FB-CF0C4408E418}" type="presParOf" srcId="{6D052F31-42D5-4C43-B024-DCAC219EDC1A}" destId="{C8555424-23A9-43C9-8461-A76DD835E550}" srcOrd="8" destOrd="0" presId="urn:microsoft.com/office/officeart/2005/8/layout/radial5"/>
    <dgm:cxn modelId="{36CD2A3C-CA71-4BD2-BD9C-45FDA2F0C6BF}" type="presParOf" srcId="{6D052F31-42D5-4C43-B024-DCAC219EDC1A}" destId="{2ACF4532-7C75-42B7-906F-CD45DDEF58AC}" srcOrd="9" destOrd="0" presId="urn:microsoft.com/office/officeart/2005/8/layout/radial5"/>
    <dgm:cxn modelId="{2B7DC7A8-97A4-4DC3-B4A0-A2EBB068B029}" type="presParOf" srcId="{2ACF4532-7C75-42B7-906F-CD45DDEF58AC}" destId="{327E5B52-41F9-4813-87B9-F046534A61EE}" srcOrd="0" destOrd="0" presId="urn:microsoft.com/office/officeart/2005/8/layout/radial5"/>
    <dgm:cxn modelId="{6253EEBE-1BD0-44AA-979B-80CA53661AFA}" type="presParOf" srcId="{6D052F31-42D5-4C43-B024-DCAC219EDC1A}" destId="{D5C8A911-A56D-4589-8BDA-DC9ED4BD68B1}" srcOrd="1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a:t>Click to edit Master 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5509260"/>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480148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t>28/06/2017</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t>‹#›</a:t>
            </a:fld>
            <a:endParaRPr lang="en-GB"/>
          </a:p>
        </p:txBody>
      </p:sp>
    </p:spTree>
    <p:extLst>
      <p:ext uri="{BB962C8B-B14F-4D97-AF65-F5344CB8AC3E}">
        <p14:creationId xmlns:p14="http://schemas.microsoft.com/office/powerpoint/2010/main" val="38052595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t>28/06/2017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t>‹#›</a:t>
            </a:fld>
            <a:endParaRPr lang="en-GB"/>
          </a:p>
        </p:txBody>
      </p:sp>
    </p:spTree>
    <p:extLst>
      <p:ext uri="{BB962C8B-B14F-4D97-AF65-F5344CB8AC3E}">
        <p14:creationId xmlns:p14="http://schemas.microsoft.com/office/powerpoint/2010/main" val="20826427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t>28/06/2017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t>‹#›</a:t>
            </a:fld>
            <a:endParaRPr lang="en-GB"/>
          </a:p>
        </p:txBody>
      </p:sp>
    </p:spTree>
    <p:extLst>
      <p:ext uri="{BB962C8B-B14F-4D97-AF65-F5344CB8AC3E}">
        <p14:creationId xmlns:p14="http://schemas.microsoft.com/office/powerpoint/2010/main" val="2869229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090911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315986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4613886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9467221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28/06/2017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1109369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28/06/2017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2271496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28/06/2017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12282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1"/>
            <a:ext cx="12191999" cy="3135087"/>
          </a:xfrm>
          <a:prstGeom prst="rect">
            <a:avLst/>
          </a:prstGeom>
        </p:spPr>
      </p:pic>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6068375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2944721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086890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111046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6700468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1734074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11726646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1424" y="2564905"/>
            <a:ext cx="10363200" cy="3204071"/>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076"/>
            <a:ext cx="12192000" cy="1508759"/>
          </a:xfrm>
          <a:prstGeom prst="rect">
            <a:avLst/>
          </a:prstGeom>
        </p:spPr>
      </p:pic>
    </p:spTree>
    <p:extLst>
      <p:ext uri="{BB962C8B-B14F-4D97-AF65-F5344CB8AC3E}">
        <p14:creationId xmlns:p14="http://schemas.microsoft.com/office/powerpoint/2010/main" val="39101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28/06/2017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20358422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28/06/2017</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8052359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28/06/2017</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990119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t>28/06/2017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t>‹#›</a:t>
            </a:fld>
            <a:endParaRPr lang="en-GB"/>
          </a:p>
        </p:txBody>
      </p:sp>
    </p:spTree>
    <p:extLst>
      <p:ext uri="{BB962C8B-B14F-4D97-AF65-F5344CB8AC3E}">
        <p14:creationId xmlns:p14="http://schemas.microsoft.com/office/powerpoint/2010/main" val="149690131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28/06/2017</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39105167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28/06/2017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28926049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28/06/2017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12231612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8980480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1883984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44693" y="5661248"/>
            <a:ext cx="12350892"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t>28/06/2017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47192" b="6601"/>
          <a:stretch/>
        </p:blipFill>
        <p:spPr>
          <a:xfrm>
            <a:off x="0" y="0"/>
            <a:ext cx="12242304"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t>‹#›</a:t>
            </a:fld>
            <a:endParaRPr lang="en-GB"/>
          </a:p>
        </p:txBody>
      </p:sp>
    </p:spTree>
    <p:extLst>
      <p:ext uri="{BB962C8B-B14F-4D97-AF65-F5344CB8AC3E}">
        <p14:creationId xmlns:p14="http://schemas.microsoft.com/office/powerpoint/2010/main" val="3301479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t>28/06/2017</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t>‹#›</a:t>
            </a:fld>
            <a:endParaRPr lang="en-GB"/>
          </a:p>
        </p:txBody>
      </p:sp>
    </p:spTree>
    <p:extLst>
      <p:ext uri="{BB962C8B-B14F-4D97-AF65-F5344CB8AC3E}">
        <p14:creationId xmlns:p14="http://schemas.microsoft.com/office/powerpoint/2010/main" val="3920840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t>28/06/2017</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t>‹#›</a:t>
            </a:fld>
            <a:endParaRPr lang="en-GB"/>
          </a:p>
        </p:txBody>
      </p:sp>
    </p:spTree>
    <p:extLst>
      <p:ext uri="{BB962C8B-B14F-4D97-AF65-F5344CB8AC3E}">
        <p14:creationId xmlns:p14="http://schemas.microsoft.com/office/powerpoint/2010/main" val="2679610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t>28/06/2017</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t>‹#›</a:t>
            </a:fld>
            <a:endParaRPr lang="en-GB"/>
          </a:p>
        </p:txBody>
      </p:sp>
    </p:spTree>
    <p:extLst>
      <p:ext uri="{BB962C8B-B14F-4D97-AF65-F5344CB8AC3E}">
        <p14:creationId xmlns:p14="http://schemas.microsoft.com/office/powerpoint/2010/main" val="2824220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t>28/06/2017</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t>‹#›</a:t>
            </a:fld>
            <a:endParaRPr lang="en-GB"/>
          </a:p>
        </p:txBody>
      </p:sp>
    </p:spTree>
    <p:extLst>
      <p:ext uri="{BB962C8B-B14F-4D97-AF65-F5344CB8AC3E}">
        <p14:creationId xmlns:p14="http://schemas.microsoft.com/office/powerpoint/2010/main" val="138381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t>28/06/2017</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t>‹#›</a:t>
            </a:fld>
            <a:endParaRPr lang="en-GB"/>
          </a:p>
        </p:txBody>
      </p:sp>
    </p:spTree>
    <p:extLst>
      <p:ext uri="{BB962C8B-B14F-4D97-AF65-F5344CB8AC3E}">
        <p14:creationId xmlns:p14="http://schemas.microsoft.com/office/powerpoint/2010/main" val="2134500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12200467"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09A3C368-D2D6-4E82-AB9E-065C8D1062F1}" type="datetimeFigureOut">
              <a:rPr lang="en-GB" smtClean="0"/>
              <a:t>28/06/2017</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057A26E6-1847-4AC3-99C9-3F6AEF3457C0}" type="slidenum">
              <a:rPr lang="en-GB" smtClean="0"/>
              <a:t>‹#›</a:t>
            </a:fld>
            <a:endParaRPr lang="en-GB"/>
          </a:p>
        </p:txBody>
      </p:sp>
    </p:spTree>
    <p:extLst>
      <p:ext uri="{BB962C8B-B14F-4D97-AF65-F5344CB8AC3E}">
        <p14:creationId xmlns:p14="http://schemas.microsoft.com/office/powerpoint/2010/main" val="19004272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28/06/2017</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12192000" cy="1508760"/>
          </a:xfrm>
          <a:prstGeom prst="rect">
            <a:avLst/>
          </a:prstGeom>
        </p:spPr>
      </p:pic>
    </p:spTree>
    <p:extLst>
      <p:ext uri="{BB962C8B-B14F-4D97-AF65-F5344CB8AC3E}">
        <p14:creationId xmlns:p14="http://schemas.microsoft.com/office/powerpoint/2010/main" val="53243776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28/06/2017</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272686542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 Id="rId6" Type="http://schemas.openxmlformats.org/officeDocument/2006/relationships/image" Target="../media/image13.jpeg"/><Relationship Id="rId5" Type="http://schemas.openxmlformats.org/officeDocument/2006/relationships/image" Target="cid:image004.jpg@01D2E12E.796A4AC0" TargetMode="Externa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9427" y="0"/>
            <a:ext cx="12192000" cy="4563611"/>
          </a:xfrm>
          <a:prstGeom prst="rect">
            <a:avLst/>
          </a:prstGeom>
          <a:solidFill>
            <a:schemeClr val="tx1">
              <a:alpha val="3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8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ctrTitle"/>
          </p:nvPr>
        </p:nvSpPr>
        <p:spPr>
          <a:xfrm>
            <a:off x="143339" y="1237730"/>
            <a:ext cx="11879663" cy="2088149"/>
          </a:xfrm>
        </p:spPr>
        <p:txBody>
          <a:bodyPr/>
          <a:lstStyle/>
          <a:p>
            <a:r>
              <a:rPr lang="en-GB" sz="7200" dirty="0">
                <a:solidFill>
                  <a:schemeClr val="bg1">
                    <a:lumMod val="85000"/>
                  </a:schemeClr>
                </a:solidFill>
              </a:rPr>
              <a:t>Warwick Journal of Education – Transforming Teaching</a:t>
            </a:r>
          </a:p>
        </p:txBody>
      </p:sp>
      <p:sp>
        <p:nvSpPr>
          <p:cNvPr id="3" name="Subtitle 2"/>
          <p:cNvSpPr>
            <a:spLocks noGrp="1"/>
          </p:cNvSpPr>
          <p:nvPr>
            <p:ph type="subTitle" idx="1"/>
          </p:nvPr>
        </p:nvSpPr>
        <p:spPr>
          <a:xfrm>
            <a:off x="143339" y="5013176"/>
            <a:ext cx="9554334" cy="1327299"/>
          </a:xfrm>
        </p:spPr>
        <p:txBody>
          <a:bodyPr/>
          <a:lstStyle/>
          <a:p>
            <a:r>
              <a:rPr lang="en-GB" dirty="0" err="1"/>
              <a:t>Dr.</a:t>
            </a:r>
            <a:r>
              <a:rPr lang="en-GB" dirty="0"/>
              <a:t> John Thornby</a:t>
            </a:r>
          </a:p>
          <a:p>
            <a:r>
              <a:rPr lang="en-GB" dirty="0"/>
              <a:t>University of Warwick, Centre for Professional Education</a:t>
            </a:r>
          </a:p>
        </p:txBody>
      </p:sp>
    </p:spTree>
    <p:extLst>
      <p:ext uri="{BB962C8B-B14F-4D97-AF65-F5344CB8AC3E}">
        <p14:creationId xmlns:p14="http://schemas.microsoft.com/office/powerpoint/2010/main" val="11668592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7446" y="619802"/>
            <a:ext cx="10363200" cy="1362075"/>
          </a:xfrm>
        </p:spPr>
        <p:txBody>
          <a:bodyPr/>
          <a:lstStyle/>
          <a:p>
            <a:r>
              <a:rPr lang="en-GB" dirty="0"/>
              <a:t>The Editorial Board</a:t>
            </a:r>
          </a:p>
        </p:txBody>
      </p:sp>
      <p:sp>
        <p:nvSpPr>
          <p:cNvPr id="6" name="Text Placeholder 5"/>
          <p:cNvSpPr>
            <a:spLocks noGrp="1"/>
          </p:cNvSpPr>
          <p:nvPr>
            <p:ph type="body" idx="1"/>
          </p:nvPr>
        </p:nvSpPr>
        <p:spPr>
          <a:xfrm>
            <a:off x="2817051" y="2050751"/>
            <a:ext cx="2753239" cy="969001"/>
          </a:xfrm>
        </p:spPr>
        <p:txBody>
          <a:bodyPr/>
          <a:lstStyle/>
          <a:p>
            <a:r>
              <a:rPr lang="en-GB" sz="2400" b="1" dirty="0"/>
              <a:t>John Thornby</a:t>
            </a:r>
          </a:p>
          <a:p>
            <a:r>
              <a:rPr lang="en-GB" sz="2400" dirty="0"/>
              <a:t>Editor-in-Chief</a:t>
            </a:r>
          </a:p>
          <a:p>
            <a:pPr algn="just"/>
            <a:endParaRPr lang="en-GB" sz="2100" dirty="0"/>
          </a:p>
        </p:txBody>
      </p:sp>
      <p:pic>
        <p:nvPicPr>
          <p:cNvPr id="4" name="Picture 3" descr="C:\Users\John\AppData\Local\Microsoft\Windows\INetCacheContent.Word\IMG_3381.jpg"/>
          <p:cNvPicPr/>
          <p:nvPr/>
        </p:nvPicPr>
        <p:blipFill rotWithShape="1">
          <a:blip r:embed="rId2" cstate="print">
            <a:extLst>
              <a:ext uri="{28A0092B-C50C-407E-A947-70E740481C1C}">
                <a14:useLocalDpi xmlns:a14="http://schemas.microsoft.com/office/drawing/2010/main" val="0"/>
              </a:ext>
            </a:extLst>
          </a:blip>
          <a:srcRect l="31412" t="6982" r="26132"/>
          <a:stretch/>
        </p:blipFill>
        <p:spPr bwMode="auto">
          <a:xfrm>
            <a:off x="1203138" y="2050751"/>
            <a:ext cx="1413510" cy="2066925"/>
          </a:xfrm>
          <a:prstGeom prst="rect">
            <a:avLst/>
          </a:prstGeom>
          <a:noFill/>
          <a:ln>
            <a:noFill/>
          </a:ln>
          <a:extLst>
            <a:ext uri="{53640926-AAD7-44D8-BBD7-CCE9431645EC}">
              <a14:shadowObscured xmlns:a14="http://schemas.microsoft.com/office/drawing/2010/main"/>
            </a:ext>
          </a:extLst>
        </p:spPr>
      </p:pic>
      <p:pic>
        <p:nvPicPr>
          <p:cNvPr id="7" name="Picture 6" descr="Deborah Outhwaite.jpg"/>
          <p:cNvPicPr/>
          <p:nvPr/>
        </p:nvPicPr>
        <p:blipFill rotWithShape="1">
          <a:blip r:embed="rId3" cstate="print"/>
          <a:srcRect t="5639"/>
          <a:stretch/>
        </p:blipFill>
        <p:spPr bwMode="auto">
          <a:xfrm>
            <a:off x="1199328" y="4399832"/>
            <a:ext cx="1417320" cy="1981835"/>
          </a:xfrm>
          <a:prstGeom prst="rect">
            <a:avLst/>
          </a:prstGeom>
          <a:ln>
            <a:noFill/>
          </a:ln>
          <a:extLst>
            <a:ext uri="{53640926-AAD7-44D8-BBD7-CCE9431645EC}">
              <a14:shadowObscured xmlns:a14="http://schemas.microsoft.com/office/drawing/2010/main"/>
            </a:ext>
          </a:extLst>
        </p:spPr>
      </p:pic>
      <p:pic>
        <p:nvPicPr>
          <p:cNvPr id="8" name="Picture 7" descr="cid:image004.jpg@01D2E12E.796A4AC0"/>
          <p:cNvPicPr/>
          <p:nvPr/>
        </p:nvPicPr>
        <p:blipFill rotWithShape="1">
          <a:blip r:embed="rId4" r:link="rId5">
            <a:extLst>
              <a:ext uri="{28A0092B-C50C-407E-A947-70E740481C1C}">
                <a14:useLocalDpi xmlns:a14="http://schemas.microsoft.com/office/drawing/2010/main" val="0"/>
              </a:ext>
            </a:extLst>
          </a:blip>
          <a:srcRect b="3767"/>
          <a:stretch>
            <a:fillRect/>
          </a:stretch>
        </p:blipFill>
        <p:spPr bwMode="auto">
          <a:xfrm>
            <a:off x="6155358" y="2050751"/>
            <a:ext cx="2046913" cy="2062567"/>
          </a:xfrm>
          <a:prstGeom prst="rect">
            <a:avLst/>
          </a:prstGeom>
          <a:noFill/>
          <a:ln>
            <a:noFill/>
          </a:ln>
        </p:spPr>
      </p:pic>
      <p:pic>
        <p:nvPicPr>
          <p:cNvPr id="9" name="Picture 8" descr="Image result for ralph tabberer"/>
          <p:cNvPicPr/>
          <p:nvPr/>
        </p:nvPicPr>
        <p:blipFill>
          <a:blip r:embed="rId6">
            <a:extLst>
              <a:ext uri="{28A0092B-C50C-407E-A947-70E740481C1C}">
                <a14:useLocalDpi xmlns:a14="http://schemas.microsoft.com/office/drawing/2010/main" val="0"/>
              </a:ext>
            </a:extLst>
          </a:blip>
          <a:srcRect/>
          <a:stretch>
            <a:fillRect/>
          </a:stretch>
        </p:blipFill>
        <p:spPr bwMode="auto">
          <a:xfrm>
            <a:off x="6155359" y="4314742"/>
            <a:ext cx="2046913" cy="2066925"/>
          </a:xfrm>
          <a:prstGeom prst="rect">
            <a:avLst/>
          </a:prstGeom>
          <a:noFill/>
          <a:ln>
            <a:noFill/>
          </a:ln>
        </p:spPr>
      </p:pic>
      <p:sp>
        <p:nvSpPr>
          <p:cNvPr id="10" name="Text Placeholder 5"/>
          <p:cNvSpPr txBox="1">
            <a:spLocks/>
          </p:cNvSpPr>
          <p:nvPr/>
        </p:nvSpPr>
        <p:spPr bwMode="auto">
          <a:xfrm>
            <a:off x="2817051" y="4418949"/>
            <a:ext cx="2753239" cy="969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buFontTx/>
              <a:buNone/>
              <a:defRPr sz="3200">
                <a:solidFill>
                  <a:schemeClr val="tx1"/>
                </a:solidFill>
                <a:latin typeface="+mn-lt"/>
                <a:ea typeface="+mn-ea"/>
                <a:cs typeface="+mn-cs"/>
              </a:defRPr>
            </a:lvl1pPr>
            <a:lvl2pPr marL="457200" indent="0" algn="l" rtl="0" eaLnBrk="1" fontAlgn="base" hangingPunct="1">
              <a:spcBef>
                <a:spcPct val="20000"/>
              </a:spcBef>
              <a:spcAft>
                <a:spcPct val="0"/>
              </a:spcAft>
              <a:buNone/>
              <a:defRPr sz="1800">
                <a:solidFill>
                  <a:schemeClr val="tx1"/>
                </a:solidFill>
                <a:latin typeface="+mn-lt"/>
              </a:defRPr>
            </a:lvl2pPr>
            <a:lvl3pPr marL="914400" indent="0" algn="l" rtl="0" eaLnBrk="1" fontAlgn="base" hangingPunct="1">
              <a:spcBef>
                <a:spcPct val="20000"/>
              </a:spcBef>
              <a:spcAft>
                <a:spcPct val="0"/>
              </a:spcAft>
              <a:buNone/>
              <a:defRPr sz="1600">
                <a:solidFill>
                  <a:schemeClr val="tx1"/>
                </a:solidFill>
                <a:latin typeface="+mn-lt"/>
              </a:defRPr>
            </a:lvl3pPr>
            <a:lvl4pPr marL="1371600" indent="0" algn="l" rtl="0" eaLnBrk="1" fontAlgn="base" hangingPunct="1">
              <a:spcBef>
                <a:spcPct val="20000"/>
              </a:spcBef>
              <a:spcAft>
                <a:spcPct val="0"/>
              </a:spcAft>
              <a:buNone/>
              <a:defRPr sz="1400">
                <a:solidFill>
                  <a:schemeClr val="tx1"/>
                </a:solidFill>
                <a:latin typeface="+mn-lt"/>
              </a:defRPr>
            </a:lvl4pPr>
            <a:lvl5pPr marL="1828800" indent="0" algn="l" rtl="0" eaLnBrk="1" fontAlgn="base" hangingPunct="1">
              <a:spcBef>
                <a:spcPct val="20000"/>
              </a:spcBef>
              <a:spcAft>
                <a:spcPct val="0"/>
              </a:spcAft>
              <a:buNone/>
              <a:defRPr sz="1400">
                <a:solidFill>
                  <a:schemeClr val="tx1"/>
                </a:solidFill>
                <a:latin typeface="+mn-lt"/>
              </a:defRPr>
            </a:lvl5pPr>
            <a:lvl6pPr marL="2286000" indent="0" algn="l" rtl="0" eaLnBrk="1" fontAlgn="base" hangingPunct="1">
              <a:spcBef>
                <a:spcPct val="20000"/>
              </a:spcBef>
              <a:spcAft>
                <a:spcPct val="0"/>
              </a:spcAft>
              <a:buNone/>
              <a:defRPr sz="1400">
                <a:solidFill>
                  <a:schemeClr val="tx1"/>
                </a:solidFill>
                <a:latin typeface="+mn-lt"/>
              </a:defRPr>
            </a:lvl6pPr>
            <a:lvl7pPr marL="2743200" indent="0" algn="l" rtl="0" eaLnBrk="1" fontAlgn="base" hangingPunct="1">
              <a:spcBef>
                <a:spcPct val="20000"/>
              </a:spcBef>
              <a:spcAft>
                <a:spcPct val="0"/>
              </a:spcAft>
              <a:buNone/>
              <a:defRPr sz="1400">
                <a:solidFill>
                  <a:schemeClr val="tx1"/>
                </a:solidFill>
                <a:latin typeface="+mn-lt"/>
              </a:defRPr>
            </a:lvl7pPr>
            <a:lvl8pPr marL="3200400" indent="0" algn="l" rtl="0" eaLnBrk="1" fontAlgn="base" hangingPunct="1">
              <a:spcBef>
                <a:spcPct val="20000"/>
              </a:spcBef>
              <a:spcAft>
                <a:spcPct val="0"/>
              </a:spcAft>
              <a:buNone/>
              <a:defRPr sz="1400">
                <a:solidFill>
                  <a:schemeClr val="tx1"/>
                </a:solidFill>
                <a:latin typeface="+mn-lt"/>
              </a:defRPr>
            </a:lvl8pPr>
            <a:lvl9pPr marL="3657600" indent="0" algn="l" rtl="0" eaLnBrk="1" fontAlgn="base" hangingPunct="1">
              <a:spcBef>
                <a:spcPct val="20000"/>
              </a:spcBef>
              <a:spcAft>
                <a:spcPct val="0"/>
              </a:spcAft>
              <a:buNone/>
              <a:defRPr sz="1400">
                <a:solidFill>
                  <a:schemeClr val="tx1"/>
                </a:solidFill>
                <a:latin typeface="+mn-lt"/>
              </a:defRPr>
            </a:lvl9pPr>
          </a:lstStyle>
          <a:p>
            <a:r>
              <a:rPr lang="en-GB" sz="2400" b="1" kern="0" dirty="0"/>
              <a:t>Deb Outhwaite</a:t>
            </a:r>
          </a:p>
          <a:p>
            <a:r>
              <a:rPr lang="en-GB" sz="2400" kern="0" dirty="0"/>
              <a:t>Editor</a:t>
            </a:r>
            <a:endParaRPr lang="en-GB" sz="2100" kern="0" dirty="0"/>
          </a:p>
        </p:txBody>
      </p:sp>
      <p:sp>
        <p:nvSpPr>
          <p:cNvPr id="11" name="Text Placeholder 5"/>
          <p:cNvSpPr txBox="1">
            <a:spLocks/>
          </p:cNvSpPr>
          <p:nvPr/>
        </p:nvSpPr>
        <p:spPr bwMode="auto">
          <a:xfrm>
            <a:off x="8405517" y="2050751"/>
            <a:ext cx="2753239" cy="969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buFontTx/>
              <a:buNone/>
              <a:defRPr sz="3200">
                <a:solidFill>
                  <a:schemeClr val="tx1"/>
                </a:solidFill>
                <a:latin typeface="+mn-lt"/>
                <a:ea typeface="+mn-ea"/>
                <a:cs typeface="+mn-cs"/>
              </a:defRPr>
            </a:lvl1pPr>
            <a:lvl2pPr marL="457200" indent="0" algn="l" rtl="0" eaLnBrk="1" fontAlgn="base" hangingPunct="1">
              <a:spcBef>
                <a:spcPct val="20000"/>
              </a:spcBef>
              <a:spcAft>
                <a:spcPct val="0"/>
              </a:spcAft>
              <a:buNone/>
              <a:defRPr sz="1800">
                <a:solidFill>
                  <a:schemeClr val="tx1"/>
                </a:solidFill>
                <a:latin typeface="+mn-lt"/>
              </a:defRPr>
            </a:lvl2pPr>
            <a:lvl3pPr marL="914400" indent="0" algn="l" rtl="0" eaLnBrk="1" fontAlgn="base" hangingPunct="1">
              <a:spcBef>
                <a:spcPct val="20000"/>
              </a:spcBef>
              <a:spcAft>
                <a:spcPct val="0"/>
              </a:spcAft>
              <a:buNone/>
              <a:defRPr sz="1600">
                <a:solidFill>
                  <a:schemeClr val="tx1"/>
                </a:solidFill>
                <a:latin typeface="+mn-lt"/>
              </a:defRPr>
            </a:lvl3pPr>
            <a:lvl4pPr marL="1371600" indent="0" algn="l" rtl="0" eaLnBrk="1" fontAlgn="base" hangingPunct="1">
              <a:spcBef>
                <a:spcPct val="20000"/>
              </a:spcBef>
              <a:spcAft>
                <a:spcPct val="0"/>
              </a:spcAft>
              <a:buNone/>
              <a:defRPr sz="1400">
                <a:solidFill>
                  <a:schemeClr val="tx1"/>
                </a:solidFill>
                <a:latin typeface="+mn-lt"/>
              </a:defRPr>
            </a:lvl4pPr>
            <a:lvl5pPr marL="1828800" indent="0" algn="l" rtl="0" eaLnBrk="1" fontAlgn="base" hangingPunct="1">
              <a:spcBef>
                <a:spcPct val="20000"/>
              </a:spcBef>
              <a:spcAft>
                <a:spcPct val="0"/>
              </a:spcAft>
              <a:buNone/>
              <a:defRPr sz="1400">
                <a:solidFill>
                  <a:schemeClr val="tx1"/>
                </a:solidFill>
                <a:latin typeface="+mn-lt"/>
              </a:defRPr>
            </a:lvl5pPr>
            <a:lvl6pPr marL="2286000" indent="0" algn="l" rtl="0" eaLnBrk="1" fontAlgn="base" hangingPunct="1">
              <a:spcBef>
                <a:spcPct val="20000"/>
              </a:spcBef>
              <a:spcAft>
                <a:spcPct val="0"/>
              </a:spcAft>
              <a:buNone/>
              <a:defRPr sz="1400">
                <a:solidFill>
                  <a:schemeClr val="tx1"/>
                </a:solidFill>
                <a:latin typeface="+mn-lt"/>
              </a:defRPr>
            </a:lvl6pPr>
            <a:lvl7pPr marL="2743200" indent="0" algn="l" rtl="0" eaLnBrk="1" fontAlgn="base" hangingPunct="1">
              <a:spcBef>
                <a:spcPct val="20000"/>
              </a:spcBef>
              <a:spcAft>
                <a:spcPct val="0"/>
              </a:spcAft>
              <a:buNone/>
              <a:defRPr sz="1400">
                <a:solidFill>
                  <a:schemeClr val="tx1"/>
                </a:solidFill>
                <a:latin typeface="+mn-lt"/>
              </a:defRPr>
            </a:lvl7pPr>
            <a:lvl8pPr marL="3200400" indent="0" algn="l" rtl="0" eaLnBrk="1" fontAlgn="base" hangingPunct="1">
              <a:spcBef>
                <a:spcPct val="20000"/>
              </a:spcBef>
              <a:spcAft>
                <a:spcPct val="0"/>
              </a:spcAft>
              <a:buNone/>
              <a:defRPr sz="1400">
                <a:solidFill>
                  <a:schemeClr val="tx1"/>
                </a:solidFill>
                <a:latin typeface="+mn-lt"/>
              </a:defRPr>
            </a:lvl8pPr>
            <a:lvl9pPr marL="3657600" indent="0" algn="l" rtl="0" eaLnBrk="1" fontAlgn="base" hangingPunct="1">
              <a:spcBef>
                <a:spcPct val="20000"/>
              </a:spcBef>
              <a:spcAft>
                <a:spcPct val="0"/>
              </a:spcAft>
              <a:buNone/>
              <a:defRPr sz="1400">
                <a:solidFill>
                  <a:schemeClr val="tx1"/>
                </a:solidFill>
                <a:latin typeface="+mn-lt"/>
              </a:defRPr>
            </a:lvl9pPr>
          </a:lstStyle>
          <a:p>
            <a:r>
              <a:rPr lang="en-GB" sz="2400" b="1" kern="0" dirty="0"/>
              <a:t>Chris Heal</a:t>
            </a:r>
          </a:p>
          <a:p>
            <a:r>
              <a:rPr lang="en-GB" sz="2400" kern="0" dirty="0"/>
              <a:t>Editor</a:t>
            </a:r>
            <a:endParaRPr lang="en-GB" sz="2100" kern="0" dirty="0"/>
          </a:p>
        </p:txBody>
      </p:sp>
      <p:sp>
        <p:nvSpPr>
          <p:cNvPr id="12" name="Text Placeholder 5"/>
          <p:cNvSpPr txBox="1">
            <a:spLocks/>
          </p:cNvSpPr>
          <p:nvPr/>
        </p:nvSpPr>
        <p:spPr bwMode="auto">
          <a:xfrm>
            <a:off x="8405516" y="4418948"/>
            <a:ext cx="2753239" cy="969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buFontTx/>
              <a:buNone/>
              <a:defRPr sz="3200">
                <a:solidFill>
                  <a:schemeClr val="tx1"/>
                </a:solidFill>
                <a:latin typeface="+mn-lt"/>
                <a:ea typeface="+mn-ea"/>
                <a:cs typeface="+mn-cs"/>
              </a:defRPr>
            </a:lvl1pPr>
            <a:lvl2pPr marL="457200" indent="0" algn="l" rtl="0" eaLnBrk="1" fontAlgn="base" hangingPunct="1">
              <a:spcBef>
                <a:spcPct val="20000"/>
              </a:spcBef>
              <a:spcAft>
                <a:spcPct val="0"/>
              </a:spcAft>
              <a:buNone/>
              <a:defRPr sz="1800">
                <a:solidFill>
                  <a:schemeClr val="tx1"/>
                </a:solidFill>
                <a:latin typeface="+mn-lt"/>
              </a:defRPr>
            </a:lvl2pPr>
            <a:lvl3pPr marL="914400" indent="0" algn="l" rtl="0" eaLnBrk="1" fontAlgn="base" hangingPunct="1">
              <a:spcBef>
                <a:spcPct val="20000"/>
              </a:spcBef>
              <a:spcAft>
                <a:spcPct val="0"/>
              </a:spcAft>
              <a:buNone/>
              <a:defRPr sz="1600">
                <a:solidFill>
                  <a:schemeClr val="tx1"/>
                </a:solidFill>
                <a:latin typeface="+mn-lt"/>
              </a:defRPr>
            </a:lvl3pPr>
            <a:lvl4pPr marL="1371600" indent="0" algn="l" rtl="0" eaLnBrk="1" fontAlgn="base" hangingPunct="1">
              <a:spcBef>
                <a:spcPct val="20000"/>
              </a:spcBef>
              <a:spcAft>
                <a:spcPct val="0"/>
              </a:spcAft>
              <a:buNone/>
              <a:defRPr sz="1400">
                <a:solidFill>
                  <a:schemeClr val="tx1"/>
                </a:solidFill>
                <a:latin typeface="+mn-lt"/>
              </a:defRPr>
            </a:lvl4pPr>
            <a:lvl5pPr marL="1828800" indent="0" algn="l" rtl="0" eaLnBrk="1" fontAlgn="base" hangingPunct="1">
              <a:spcBef>
                <a:spcPct val="20000"/>
              </a:spcBef>
              <a:spcAft>
                <a:spcPct val="0"/>
              </a:spcAft>
              <a:buNone/>
              <a:defRPr sz="1400">
                <a:solidFill>
                  <a:schemeClr val="tx1"/>
                </a:solidFill>
                <a:latin typeface="+mn-lt"/>
              </a:defRPr>
            </a:lvl5pPr>
            <a:lvl6pPr marL="2286000" indent="0" algn="l" rtl="0" eaLnBrk="1" fontAlgn="base" hangingPunct="1">
              <a:spcBef>
                <a:spcPct val="20000"/>
              </a:spcBef>
              <a:spcAft>
                <a:spcPct val="0"/>
              </a:spcAft>
              <a:buNone/>
              <a:defRPr sz="1400">
                <a:solidFill>
                  <a:schemeClr val="tx1"/>
                </a:solidFill>
                <a:latin typeface="+mn-lt"/>
              </a:defRPr>
            </a:lvl6pPr>
            <a:lvl7pPr marL="2743200" indent="0" algn="l" rtl="0" eaLnBrk="1" fontAlgn="base" hangingPunct="1">
              <a:spcBef>
                <a:spcPct val="20000"/>
              </a:spcBef>
              <a:spcAft>
                <a:spcPct val="0"/>
              </a:spcAft>
              <a:buNone/>
              <a:defRPr sz="1400">
                <a:solidFill>
                  <a:schemeClr val="tx1"/>
                </a:solidFill>
                <a:latin typeface="+mn-lt"/>
              </a:defRPr>
            </a:lvl7pPr>
            <a:lvl8pPr marL="3200400" indent="0" algn="l" rtl="0" eaLnBrk="1" fontAlgn="base" hangingPunct="1">
              <a:spcBef>
                <a:spcPct val="20000"/>
              </a:spcBef>
              <a:spcAft>
                <a:spcPct val="0"/>
              </a:spcAft>
              <a:buNone/>
              <a:defRPr sz="1400">
                <a:solidFill>
                  <a:schemeClr val="tx1"/>
                </a:solidFill>
                <a:latin typeface="+mn-lt"/>
              </a:defRPr>
            </a:lvl8pPr>
            <a:lvl9pPr marL="3657600" indent="0" algn="l" rtl="0" eaLnBrk="1" fontAlgn="base" hangingPunct="1">
              <a:spcBef>
                <a:spcPct val="20000"/>
              </a:spcBef>
              <a:spcAft>
                <a:spcPct val="0"/>
              </a:spcAft>
              <a:buNone/>
              <a:defRPr sz="1400">
                <a:solidFill>
                  <a:schemeClr val="tx1"/>
                </a:solidFill>
                <a:latin typeface="+mn-lt"/>
              </a:defRPr>
            </a:lvl9pPr>
          </a:lstStyle>
          <a:p>
            <a:r>
              <a:rPr lang="en-GB" sz="2400" b="1" kern="0" dirty="0"/>
              <a:t>Ralph Tabberer</a:t>
            </a:r>
          </a:p>
          <a:p>
            <a:r>
              <a:rPr lang="en-GB" sz="2400" kern="0" dirty="0"/>
              <a:t>Associate Editor (International)</a:t>
            </a:r>
            <a:endParaRPr lang="en-GB" sz="2100" kern="0" dirty="0"/>
          </a:p>
        </p:txBody>
      </p:sp>
    </p:spTree>
    <p:extLst>
      <p:ext uri="{BB962C8B-B14F-4D97-AF65-F5344CB8AC3E}">
        <p14:creationId xmlns:p14="http://schemas.microsoft.com/office/powerpoint/2010/main" val="25424008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7446" y="619802"/>
            <a:ext cx="10363200" cy="1362075"/>
          </a:xfrm>
        </p:spPr>
        <p:txBody>
          <a:bodyPr/>
          <a:lstStyle/>
          <a:p>
            <a:r>
              <a:rPr lang="en-GB" dirty="0"/>
              <a:t>Acknowledgements</a:t>
            </a:r>
          </a:p>
        </p:txBody>
      </p:sp>
      <p:sp>
        <p:nvSpPr>
          <p:cNvPr id="11" name="Text Placeholder 5"/>
          <p:cNvSpPr txBox="1">
            <a:spLocks/>
          </p:cNvSpPr>
          <p:nvPr/>
        </p:nvSpPr>
        <p:spPr bwMode="auto">
          <a:xfrm>
            <a:off x="5597018" y="2056494"/>
            <a:ext cx="3999909" cy="1000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buFontTx/>
              <a:buNone/>
              <a:defRPr sz="3200">
                <a:solidFill>
                  <a:schemeClr val="tx1"/>
                </a:solidFill>
                <a:latin typeface="+mn-lt"/>
                <a:ea typeface="+mn-ea"/>
                <a:cs typeface="+mn-cs"/>
              </a:defRPr>
            </a:lvl1pPr>
            <a:lvl2pPr marL="457200" indent="0" algn="l" rtl="0" eaLnBrk="1" fontAlgn="base" hangingPunct="1">
              <a:spcBef>
                <a:spcPct val="20000"/>
              </a:spcBef>
              <a:spcAft>
                <a:spcPct val="0"/>
              </a:spcAft>
              <a:buNone/>
              <a:defRPr sz="1800">
                <a:solidFill>
                  <a:schemeClr val="tx1"/>
                </a:solidFill>
                <a:latin typeface="+mn-lt"/>
              </a:defRPr>
            </a:lvl2pPr>
            <a:lvl3pPr marL="914400" indent="0" algn="l" rtl="0" eaLnBrk="1" fontAlgn="base" hangingPunct="1">
              <a:spcBef>
                <a:spcPct val="20000"/>
              </a:spcBef>
              <a:spcAft>
                <a:spcPct val="0"/>
              </a:spcAft>
              <a:buNone/>
              <a:defRPr sz="1600">
                <a:solidFill>
                  <a:schemeClr val="tx1"/>
                </a:solidFill>
                <a:latin typeface="+mn-lt"/>
              </a:defRPr>
            </a:lvl3pPr>
            <a:lvl4pPr marL="1371600" indent="0" algn="l" rtl="0" eaLnBrk="1" fontAlgn="base" hangingPunct="1">
              <a:spcBef>
                <a:spcPct val="20000"/>
              </a:spcBef>
              <a:spcAft>
                <a:spcPct val="0"/>
              </a:spcAft>
              <a:buNone/>
              <a:defRPr sz="1400">
                <a:solidFill>
                  <a:schemeClr val="tx1"/>
                </a:solidFill>
                <a:latin typeface="+mn-lt"/>
              </a:defRPr>
            </a:lvl4pPr>
            <a:lvl5pPr marL="1828800" indent="0" algn="l" rtl="0" eaLnBrk="1" fontAlgn="base" hangingPunct="1">
              <a:spcBef>
                <a:spcPct val="20000"/>
              </a:spcBef>
              <a:spcAft>
                <a:spcPct val="0"/>
              </a:spcAft>
              <a:buNone/>
              <a:defRPr sz="1400">
                <a:solidFill>
                  <a:schemeClr val="tx1"/>
                </a:solidFill>
                <a:latin typeface="+mn-lt"/>
              </a:defRPr>
            </a:lvl5pPr>
            <a:lvl6pPr marL="2286000" indent="0" algn="l" rtl="0" eaLnBrk="1" fontAlgn="base" hangingPunct="1">
              <a:spcBef>
                <a:spcPct val="20000"/>
              </a:spcBef>
              <a:spcAft>
                <a:spcPct val="0"/>
              </a:spcAft>
              <a:buNone/>
              <a:defRPr sz="1400">
                <a:solidFill>
                  <a:schemeClr val="tx1"/>
                </a:solidFill>
                <a:latin typeface="+mn-lt"/>
              </a:defRPr>
            </a:lvl6pPr>
            <a:lvl7pPr marL="2743200" indent="0" algn="l" rtl="0" eaLnBrk="1" fontAlgn="base" hangingPunct="1">
              <a:spcBef>
                <a:spcPct val="20000"/>
              </a:spcBef>
              <a:spcAft>
                <a:spcPct val="0"/>
              </a:spcAft>
              <a:buNone/>
              <a:defRPr sz="1400">
                <a:solidFill>
                  <a:schemeClr val="tx1"/>
                </a:solidFill>
                <a:latin typeface="+mn-lt"/>
              </a:defRPr>
            </a:lvl7pPr>
            <a:lvl8pPr marL="3200400" indent="0" algn="l" rtl="0" eaLnBrk="1" fontAlgn="base" hangingPunct="1">
              <a:spcBef>
                <a:spcPct val="20000"/>
              </a:spcBef>
              <a:spcAft>
                <a:spcPct val="0"/>
              </a:spcAft>
              <a:buNone/>
              <a:defRPr sz="1400">
                <a:solidFill>
                  <a:schemeClr val="tx1"/>
                </a:solidFill>
                <a:latin typeface="+mn-lt"/>
              </a:defRPr>
            </a:lvl8pPr>
            <a:lvl9pPr marL="3657600" indent="0" algn="l" rtl="0" eaLnBrk="1" fontAlgn="base" hangingPunct="1">
              <a:spcBef>
                <a:spcPct val="20000"/>
              </a:spcBef>
              <a:spcAft>
                <a:spcPct val="0"/>
              </a:spcAft>
              <a:buNone/>
              <a:defRPr sz="1400">
                <a:solidFill>
                  <a:schemeClr val="tx1"/>
                </a:solidFill>
                <a:latin typeface="+mn-lt"/>
              </a:defRPr>
            </a:lvl9pPr>
          </a:lstStyle>
          <a:p>
            <a:r>
              <a:rPr lang="en-GB" sz="2400" b="1" kern="0" dirty="0"/>
              <a:t>Institute for Advanced Teaching and Learning</a:t>
            </a:r>
            <a:endParaRPr lang="en-GB" sz="2100" kern="0" dirty="0"/>
          </a:p>
        </p:txBody>
      </p:sp>
      <p:sp>
        <p:nvSpPr>
          <p:cNvPr id="12" name="Text Placeholder 5"/>
          <p:cNvSpPr txBox="1">
            <a:spLocks/>
          </p:cNvSpPr>
          <p:nvPr/>
        </p:nvSpPr>
        <p:spPr bwMode="auto">
          <a:xfrm>
            <a:off x="5597018" y="3785799"/>
            <a:ext cx="4957038" cy="969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buFontTx/>
              <a:buNone/>
              <a:defRPr sz="3200">
                <a:solidFill>
                  <a:schemeClr val="tx1"/>
                </a:solidFill>
                <a:latin typeface="+mn-lt"/>
                <a:ea typeface="+mn-ea"/>
                <a:cs typeface="+mn-cs"/>
              </a:defRPr>
            </a:lvl1pPr>
            <a:lvl2pPr marL="457200" indent="0" algn="l" rtl="0" eaLnBrk="1" fontAlgn="base" hangingPunct="1">
              <a:spcBef>
                <a:spcPct val="20000"/>
              </a:spcBef>
              <a:spcAft>
                <a:spcPct val="0"/>
              </a:spcAft>
              <a:buNone/>
              <a:defRPr sz="1800">
                <a:solidFill>
                  <a:schemeClr val="tx1"/>
                </a:solidFill>
                <a:latin typeface="+mn-lt"/>
              </a:defRPr>
            </a:lvl2pPr>
            <a:lvl3pPr marL="914400" indent="0" algn="l" rtl="0" eaLnBrk="1" fontAlgn="base" hangingPunct="1">
              <a:spcBef>
                <a:spcPct val="20000"/>
              </a:spcBef>
              <a:spcAft>
                <a:spcPct val="0"/>
              </a:spcAft>
              <a:buNone/>
              <a:defRPr sz="1600">
                <a:solidFill>
                  <a:schemeClr val="tx1"/>
                </a:solidFill>
                <a:latin typeface="+mn-lt"/>
              </a:defRPr>
            </a:lvl3pPr>
            <a:lvl4pPr marL="1371600" indent="0" algn="l" rtl="0" eaLnBrk="1" fontAlgn="base" hangingPunct="1">
              <a:spcBef>
                <a:spcPct val="20000"/>
              </a:spcBef>
              <a:spcAft>
                <a:spcPct val="0"/>
              </a:spcAft>
              <a:buNone/>
              <a:defRPr sz="1400">
                <a:solidFill>
                  <a:schemeClr val="tx1"/>
                </a:solidFill>
                <a:latin typeface="+mn-lt"/>
              </a:defRPr>
            </a:lvl4pPr>
            <a:lvl5pPr marL="1828800" indent="0" algn="l" rtl="0" eaLnBrk="1" fontAlgn="base" hangingPunct="1">
              <a:spcBef>
                <a:spcPct val="20000"/>
              </a:spcBef>
              <a:spcAft>
                <a:spcPct val="0"/>
              </a:spcAft>
              <a:buNone/>
              <a:defRPr sz="1400">
                <a:solidFill>
                  <a:schemeClr val="tx1"/>
                </a:solidFill>
                <a:latin typeface="+mn-lt"/>
              </a:defRPr>
            </a:lvl5pPr>
            <a:lvl6pPr marL="2286000" indent="0" algn="l" rtl="0" eaLnBrk="1" fontAlgn="base" hangingPunct="1">
              <a:spcBef>
                <a:spcPct val="20000"/>
              </a:spcBef>
              <a:spcAft>
                <a:spcPct val="0"/>
              </a:spcAft>
              <a:buNone/>
              <a:defRPr sz="1400">
                <a:solidFill>
                  <a:schemeClr val="tx1"/>
                </a:solidFill>
                <a:latin typeface="+mn-lt"/>
              </a:defRPr>
            </a:lvl6pPr>
            <a:lvl7pPr marL="2743200" indent="0" algn="l" rtl="0" eaLnBrk="1" fontAlgn="base" hangingPunct="1">
              <a:spcBef>
                <a:spcPct val="20000"/>
              </a:spcBef>
              <a:spcAft>
                <a:spcPct val="0"/>
              </a:spcAft>
              <a:buNone/>
              <a:defRPr sz="1400">
                <a:solidFill>
                  <a:schemeClr val="tx1"/>
                </a:solidFill>
                <a:latin typeface="+mn-lt"/>
              </a:defRPr>
            </a:lvl7pPr>
            <a:lvl8pPr marL="3200400" indent="0" algn="l" rtl="0" eaLnBrk="1" fontAlgn="base" hangingPunct="1">
              <a:spcBef>
                <a:spcPct val="20000"/>
              </a:spcBef>
              <a:spcAft>
                <a:spcPct val="0"/>
              </a:spcAft>
              <a:buNone/>
              <a:defRPr sz="1400">
                <a:solidFill>
                  <a:schemeClr val="tx1"/>
                </a:solidFill>
                <a:latin typeface="+mn-lt"/>
              </a:defRPr>
            </a:lvl8pPr>
            <a:lvl9pPr marL="3657600" indent="0" algn="l" rtl="0" eaLnBrk="1" fontAlgn="base" hangingPunct="1">
              <a:spcBef>
                <a:spcPct val="20000"/>
              </a:spcBef>
              <a:spcAft>
                <a:spcPct val="0"/>
              </a:spcAft>
              <a:buNone/>
              <a:defRPr sz="1400">
                <a:solidFill>
                  <a:schemeClr val="tx1"/>
                </a:solidFill>
                <a:latin typeface="+mn-lt"/>
              </a:defRPr>
            </a:lvl9pPr>
          </a:lstStyle>
          <a:p>
            <a:r>
              <a:rPr lang="en-GB" sz="2400" b="1" kern="0" dirty="0"/>
              <a:t>Yvonne Budden</a:t>
            </a:r>
          </a:p>
          <a:p>
            <a:r>
              <a:rPr lang="en-GB" sz="2400" kern="0" dirty="0"/>
              <a:t>Head of Scholarly Communications,</a:t>
            </a:r>
          </a:p>
          <a:p>
            <a:r>
              <a:rPr lang="en-GB" sz="2400" kern="0" dirty="0"/>
              <a:t>University of Warwick Library</a:t>
            </a:r>
            <a:endParaRPr lang="en-GB" sz="2100" kern="0" dirty="0"/>
          </a:p>
        </p:txBody>
      </p:sp>
      <p:pic>
        <p:nvPicPr>
          <p:cNvPr id="1026" name="Picture 2" descr="Image result for yvonne budden warwi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3514" y="3785799"/>
            <a:ext cx="2564287" cy="255403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Image result for IAT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3514" y="2056494"/>
            <a:ext cx="2564287" cy="11503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00612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7446" y="619802"/>
            <a:ext cx="10363200" cy="1362075"/>
          </a:xfrm>
        </p:spPr>
        <p:txBody>
          <a:bodyPr/>
          <a:lstStyle/>
          <a:p>
            <a:r>
              <a:rPr lang="en-GB" dirty="0"/>
              <a:t>Journal Info</a:t>
            </a:r>
          </a:p>
        </p:txBody>
      </p:sp>
      <p:sp>
        <p:nvSpPr>
          <p:cNvPr id="6" name="Text Placeholder 5"/>
          <p:cNvSpPr>
            <a:spLocks noGrp="1"/>
          </p:cNvSpPr>
          <p:nvPr>
            <p:ph type="body" idx="1"/>
          </p:nvPr>
        </p:nvSpPr>
        <p:spPr>
          <a:xfrm>
            <a:off x="963084" y="1665142"/>
            <a:ext cx="10363200" cy="4844716"/>
          </a:xfrm>
        </p:spPr>
        <p:txBody>
          <a:bodyPr/>
          <a:lstStyle/>
          <a:p>
            <a:pPr marL="342900" indent="-342900">
              <a:buFont typeface="Arial" panose="020B0604020202020204" pitchFamily="34" charset="0"/>
              <a:buChar char="•"/>
            </a:pPr>
            <a:r>
              <a:rPr lang="en-GB" sz="2800" dirty="0"/>
              <a:t>WJETT currently publishes annually (plus special issues)</a:t>
            </a:r>
          </a:p>
          <a:p>
            <a:pPr marL="342900" indent="-342900">
              <a:buFont typeface="Arial" panose="020B0604020202020204" pitchFamily="34" charset="0"/>
              <a:buChar char="•"/>
            </a:pPr>
            <a:r>
              <a:rPr lang="en-GB" sz="2800" dirty="0"/>
              <a:t>Will review next year to examine feasibility of publishing 6-monthly</a:t>
            </a:r>
          </a:p>
          <a:p>
            <a:pPr marL="342900" indent="-342900">
              <a:buFont typeface="Arial" panose="020B0604020202020204" pitchFamily="34" charset="0"/>
              <a:buChar char="•"/>
            </a:pPr>
            <a:r>
              <a:rPr lang="en-GB" sz="2800" dirty="0"/>
              <a:t>Free of charge, Open Access</a:t>
            </a:r>
          </a:p>
          <a:p>
            <a:pPr marL="342900" indent="-342900">
              <a:buFont typeface="Arial" panose="020B0604020202020204" pitchFamily="34" charset="0"/>
              <a:buChar char="•"/>
            </a:pPr>
            <a:endParaRPr lang="en-GB" sz="2800" dirty="0"/>
          </a:p>
          <a:p>
            <a:pPr marL="342900" indent="-342900">
              <a:buFont typeface="Arial" panose="020B0604020202020204" pitchFamily="34" charset="0"/>
              <a:buChar char="•"/>
            </a:pPr>
            <a:r>
              <a:rPr lang="en-GB" sz="2800" dirty="0"/>
              <a:t>Articles and literature reviews are all peer-reviewed (double blind)</a:t>
            </a:r>
          </a:p>
          <a:p>
            <a:pPr marL="342900" indent="-342900">
              <a:buFont typeface="Arial" panose="020B0604020202020204" pitchFamily="34" charset="0"/>
              <a:buChar char="•"/>
            </a:pPr>
            <a:r>
              <a:rPr lang="en-GB" sz="2800" dirty="0"/>
              <a:t>Reviewers: usually one practitioner and one academic</a:t>
            </a:r>
          </a:p>
          <a:p>
            <a:endParaRPr lang="en-GB" sz="2800" dirty="0"/>
          </a:p>
          <a:p>
            <a:pPr marL="342900" indent="-342900">
              <a:buFont typeface="Arial" panose="020B0604020202020204" pitchFamily="34" charset="0"/>
              <a:buChar char="•"/>
            </a:pPr>
            <a:r>
              <a:rPr lang="en-GB" sz="2800" dirty="0"/>
              <a:t>Predominantly an online journal (URL &amp; contact info on final slide)</a:t>
            </a:r>
          </a:p>
          <a:p>
            <a:pPr marL="342900" indent="-342900">
              <a:buFont typeface="Arial" panose="020B0604020202020204" pitchFamily="34" charset="0"/>
              <a:buChar char="•"/>
            </a:pPr>
            <a:r>
              <a:rPr lang="en-GB" sz="2800" dirty="0"/>
              <a:t>Hard copy inaugural issue to mark the launch</a:t>
            </a:r>
          </a:p>
          <a:p>
            <a:pPr marL="342900" indent="-342900">
              <a:buFont typeface="Arial" panose="020B0604020202020204" pitchFamily="34" charset="0"/>
              <a:buChar char="•"/>
            </a:pPr>
            <a:r>
              <a:rPr lang="en-GB" sz="2800" dirty="0"/>
              <a:t>A copy will be posted to each partner school in the next few weeks</a:t>
            </a:r>
          </a:p>
          <a:p>
            <a:pPr algn="just"/>
            <a:endParaRPr lang="en-GB" sz="2400" dirty="0"/>
          </a:p>
        </p:txBody>
      </p:sp>
      <p:pic>
        <p:nvPicPr>
          <p:cNvPr id="2050" name="Picture 2" descr="Image result for open acces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12235" y="2725519"/>
            <a:ext cx="244883" cy="3826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27196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7446" y="619802"/>
            <a:ext cx="10363200" cy="1362075"/>
          </a:xfrm>
        </p:spPr>
        <p:txBody>
          <a:bodyPr/>
          <a:lstStyle/>
          <a:p>
            <a:r>
              <a:rPr lang="en-GB" dirty="0"/>
              <a:t>Focus and Intended Audience</a:t>
            </a:r>
          </a:p>
        </p:txBody>
      </p:sp>
      <p:sp>
        <p:nvSpPr>
          <p:cNvPr id="6" name="Text Placeholder 5"/>
          <p:cNvSpPr>
            <a:spLocks noGrp="1"/>
          </p:cNvSpPr>
          <p:nvPr>
            <p:ph type="body" idx="1"/>
          </p:nvPr>
        </p:nvSpPr>
        <p:spPr>
          <a:xfrm>
            <a:off x="963084" y="1665142"/>
            <a:ext cx="10363200" cy="4844716"/>
          </a:xfrm>
        </p:spPr>
        <p:txBody>
          <a:bodyPr/>
          <a:lstStyle/>
          <a:p>
            <a:pPr marL="342900" indent="-342900">
              <a:buFont typeface="Arial" panose="020B0604020202020204" pitchFamily="34" charset="0"/>
              <a:buChar char="•"/>
            </a:pPr>
            <a:r>
              <a:rPr lang="en-GB" sz="2800" dirty="0"/>
              <a:t>Aimed at the practitioner / school leadership</a:t>
            </a:r>
          </a:p>
          <a:p>
            <a:pPr marL="342900" indent="-342900">
              <a:buFont typeface="Arial" panose="020B0604020202020204" pitchFamily="34" charset="0"/>
              <a:buChar char="•"/>
            </a:pPr>
            <a:r>
              <a:rPr lang="en-GB" sz="2800" dirty="0"/>
              <a:t>Each piece, we hope, has a take-home message for the reader</a:t>
            </a:r>
          </a:p>
          <a:p>
            <a:pPr marL="342900" indent="-342900">
              <a:buFont typeface="Arial" panose="020B0604020202020204" pitchFamily="34" charset="0"/>
              <a:buChar char="•"/>
            </a:pPr>
            <a:endParaRPr lang="en-GB" sz="2800" dirty="0"/>
          </a:p>
          <a:p>
            <a:pPr marL="342900" indent="-342900">
              <a:buFont typeface="Arial" panose="020B0604020202020204" pitchFamily="34" charset="0"/>
              <a:buChar char="•"/>
            </a:pPr>
            <a:r>
              <a:rPr lang="en-GB" sz="2800" dirty="0"/>
              <a:t>Focus is on transforming / developing education</a:t>
            </a:r>
          </a:p>
          <a:p>
            <a:pPr marL="342900" indent="-342900">
              <a:buFont typeface="Arial" panose="020B0604020202020204" pitchFamily="34" charset="0"/>
              <a:buChar char="•"/>
            </a:pPr>
            <a:endParaRPr lang="en-GB" sz="2800" dirty="0"/>
          </a:p>
          <a:p>
            <a:pPr marL="342900" indent="-342900">
              <a:buFont typeface="Arial" panose="020B0604020202020204" pitchFamily="34" charset="0"/>
              <a:buChar char="•"/>
            </a:pPr>
            <a:r>
              <a:rPr lang="en-GB" sz="2800" dirty="0"/>
              <a:t>Classroom strategies / new approaches or pedagogy</a:t>
            </a:r>
          </a:p>
          <a:p>
            <a:pPr marL="342900" indent="-342900">
              <a:buFont typeface="Arial" panose="020B0604020202020204" pitchFamily="34" charset="0"/>
              <a:buChar char="•"/>
            </a:pPr>
            <a:r>
              <a:rPr lang="en-GB" sz="2800" dirty="0"/>
              <a:t>School improvement</a:t>
            </a:r>
          </a:p>
          <a:p>
            <a:pPr marL="342900" indent="-342900">
              <a:buFont typeface="Arial" panose="020B0604020202020204" pitchFamily="34" charset="0"/>
              <a:buChar char="•"/>
            </a:pPr>
            <a:r>
              <a:rPr lang="en-GB" sz="2800"/>
              <a:t>Practitioner research</a:t>
            </a:r>
            <a:endParaRPr lang="en-GB" sz="2800" dirty="0"/>
          </a:p>
          <a:p>
            <a:pPr marL="342900" indent="-342900">
              <a:buFont typeface="Arial" panose="020B0604020202020204" pitchFamily="34" charset="0"/>
              <a:buChar char="•"/>
            </a:pPr>
            <a:endParaRPr lang="en-GB" sz="2400" dirty="0"/>
          </a:p>
        </p:txBody>
      </p:sp>
    </p:spTree>
    <p:extLst>
      <p:ext uri="{BB962C8B-B14F-4D97-AF65-F5344CB8AC3E}">
        <p14:creationId xmlns:p14="http://schemas.microsoft.com/office/powerpoint/2010/main" val="19215471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07772" y="2368334"/>
            <a:ext cx="2754279" cy="3804406"/>
          </a:xfrm>
          <a:prstGeom prst="rect">
            <a:avLst/>
          </a:prstGeom>
        </p:spPr>
      </p:pic>
      <p:sp>
        <p:nvSpPr>
          <p:cNvPr id="2" name="TextBox 1"/>
          <p:cNvSpPr txBox="1"/>
          <p:nvPr/>
        </p:nvSpPr>
        <p:spPr>
          <a:xfrm>
            <a:off x="528506" y="3347207"/>
            <a:ext cx="8179266" cy="923330"/>
          </a:xfrm>
          <a:prstGeom prst="rect">
            <a:avLst/>
          </a:prstGeom>
          <a:noFill/>
        </p:spPr>
        <p:txBody>
          <a:bodyPr wrap="square" rtlCol="0">
            <a:spAutoFit/>
          </a:bodyPr>
          <a:lstStyle/>
          <a:p>
            <a:r>
              <a:rPr lang="en-GB" sz="5400" dirty="0"/>
              <a:t>Over to the contributors…</a:t>
            </a:r>
          </a:p>
        </p:txBody>
      </p:sp>
    </p:spTree>
    <p:extLst>
      <p:ext uri="{BB962C8B-B14F-4D97-AF65-F5344CB8AC3E}">
        <p14:creationId xmlns:p14="http://schemas.microsoft.com/office/powerpoint/2010/main" val="25876070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7446" y="619802"/>
            <a:ext cx="10363200" cy="1362075"/>
          </a:xfrm>
        </p:spPr>
        <p:txBody>
          <a:bodyPr/>
          <a:lstStyle/>
          <a:p>
            <a:r>
              <a:rPr lang="en-GB" dirty="0"/>
              <a:t>Opportunities to Get Involved</a:t>
            </a:r>
          </a:p>
        </p:txBody>
      </p:sp>
      <p:sp>
        <p:nvSpPr>
          <p:cNvPr id="6" name="Text Placeholder 5"/>
          <p:cNvSpPr>
            <a:spLocks noGrp="1"/>
          </p:cNvSpPr>
          <p:nvPr>
            <p:ph type="body" idx="1"/>
          </p:nvPr>
        </p:nvSpPr>
        <p:spPr>
          <a:xfrm>
            <a:off x="963084" y="1665142"/>
            <a:ext cx="10363200" cy="4844716"/>
          </a:xfrm>
        </p:spPr>
        <p:txBody>
          <a:bodyPr/>
          <a:lstStyle/>
          <a:p>
            <a:pPr marL="342900" indent="-342900">
              <a:buFont typeface="Arial" panose="020B0604020202020204" pitchFamily="34" charset="0"/>
              <a:buChar char="•"/>
            </a:pPr>
            <a:r>
              <a:rPr lang="en-GB" sz="2800" dirty="0"/>
              <a:t>WJETT is recruiting!</a:t>
            </a:r>
          </a:p>
          <a:p>
            <a:pPr marL="342900" indent="-342900">
              <a:buFont typeface="Arial" panose="020B0604020202020204" pitchFamily="34" charset="0"/>
              <a:buChar char="•"/>
            </a:pPr>
            <a:r>
              <a:rPr lang="en-GB" sz="2800" dirty="0"/>
              <a:t>Looking for: Editors, Reviewers and Authors</a:t>
            </a:r>
          </a:p>
          <a:p>
            <a:pPr marL="342900" indent="-342900">
              <a:buFont typeface="Arial" panose="020B0604020202020204" pitchFamily="34" charset="0"/>
              <a:buChar char="•"/>
            </a:pPr>
            <a:endParaRPr lang="en-GB" sz="2800" dirty="0"/>
          </a:p>
          <a:p>
            <a:pPr marL="342900" indent="-342900">
              <a:buFont typeface="Arial" panose="020B0604020202020204" pitchFamily="34" charset="0"/>
              <a:buChar char="•"/>
            </a:pPr>
            <a:r>
              <a:rPr lang="en-GB" sz="2800" dirty="0"/>
              <a:t>In particular, seeking representation from other phases / contexts (especially Primary, Early Years, FE)</a:t>
            </a:r>
          </a:p>
          <a:p>
            <a:pPr marL="342900" indent="-342900">
              <a:buFont typeface="Arial" panose="020B0604020202020204" pitchFamily="34" charset="0"/>
              <a:buChar char="•"/>
            </a:pPr>
            <a:r>
              <a:rPr lang="en-GB" sz="2800" dirty="0"/>
              <a:t>No experience necessary, we will provide guidance and hand-holding for those new to this kind of work</a:t>
            </a:r>
          </a:p>
          <a:p>
            <a:pPr marL="342900" indent="-342900">
              <a:buFont typeface="Arial" panose="020B0604020202020204" pitchFamily="34" charset="0"/>
              <a:buChar char="•"/>
            </a:pPr>
            <a:endParaRPr lang="en-GB" sz="2800" dirty="0"/>
          </a:p>
          <a:p>
            <a:pPr marL="342900" indent="-342900">
              <a:buFont typeface="Arial" panose="020B0604020202020204" pitchFamily="34" charset="0"/>
              <a:buChar char="•"/>
            </a:pPr>
            <a:r>
              <a:rPr lang="en-GB" sz="2800" dirty="0"/>
              <a:t>Competition: Design a logo!</a:t>
            </a:r>
            <a:endParaRPr lang="en-GB" sz="1400" dirty="0"/>
          </a:p>
          <a:p>
            <a:pPr algn="just"/>
            <a:endParaRPr lang="en-GB" sz="2400" dirty="0"/>
          </a:p>
        </p:txBody>
      </p:sp>
    </p:spTree>
    <p:extLst>
      <p:ext uri="{BB962C8B-B14F-4D97-AF65-F5344CB8AC3E}">
        <p14:creationId xmlns:p14="http://schemas.microsoft.com/office/powerpoint/2010/main" val="4236033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488299"/>
            <a:ext cx="12192000" cy="1569660"/>
          </a:xfrm>
          <a:prstGeom prst="rect">
            <a:avLst/>
          </a:prstGeom>
          <a:noFill/>
        </p:spPr>
        <p:txBody>
          <a:bodyPr wrap="square" lIns="91440" tIns="45720" rIns="91440" bIns="45720">
            <a:spAutoFit/>
          </a:bodyPr>
          <a:lstStyle/>
          <a:p>
            <a:pPr algn="ctr"/>
            <a:r>
              <a:rPr lang="en-US" sz="96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Q &amp; A</a:t>
            </a:r>
          </a:p>
        </p:txBody>
      </p:sp>
      <p:sp>
        <p:nvSpPr>
          <p:cNvPr id="7" name="TextBox 6"/>
          <p:cNvSpPr txBox="1"/>
          <p:nvPr/>
        </p:nvSpPr>
        <p:spPr>
          <a:xfrm>
            <a:off x="672975" y="3699115"/>
            <a:ext cx="10846050" cy="3108543"/>
          </a:xfrm>
          <a:prstGeom prst="rect">
            <a:avLst/>
          </a:prstGeom>
          <a:noFill/>
          <a:ln>
            <a:solidFill>
              <a:schemeClr val="tx1"/>
            </a:solidFill>
          </a:ln>
        </p:spPr>
        <p:txBody>
          <a:bodyPr wrap="square" rtlCol="0">
            <a:spAutoFit/>
          </a:bodyPr>
          <a:lstStyle/>
          <a:p>
            <a:endParaRPr lang="en-GB" sz="2800" dirty="0"/>
          </a:p>
          <a:p>
            <a:r>
              <a:rPr lang="en-GB" sz="2800" dirty="0"/>
              <a:t>	</a:t>
            </a:r>
            <a:r>
              <a:rPr lang="en-GB" sz="2800" dirty="0" err="1"/>
              <a:t>Dr.</a:t>
            </a:r>
            <a:r>
              <a:rPr lang="en-GB" sz="2800" dirty="0"/>
              <a:t> John Thornby		</a:t>
            </a:r>
            <a:r>
              <a:rPr lang="en-GB" sz="2800" u="sng" dirty="0">
                <a:solidFill>
                  <a:schemeClr val="accent2"/>
                </a:solidFill>
              </a:rPr>
              <a:t>john.thornby@warwick.ac.uk</a:t>
            </a:r>
          </a:p>
          <a:p>
            <a:r>
              <a:rPr lang="en-GB" sz="2800" dirty="0"/>
              <a:t>	</a:t>
            </a:r>
            <a:r>
              <a:rPr lang="en-GB" sz="2800" dirty="0" err="1"/>
              <a:t>Dr.</a:t>
            </a:r>
            <a:r>
              <a:rPr lang="en-GB" sz="2800" dirty="0"/>
              <a:t> Deborah Outhwaite	</a:t>
            </a:r>
            <a:r>
              <a:rPr lang="en-GB" sz="2800" u="sng" dirty="0">
                <a:solidFill>
                  <a:schemeClr val="accent2"/>
                </a:solidFill>
              </a:rPr>
              <a:t>d.outhwaite@warwick.ac.uk</a:t>
            </a:r>
          </a:p>
          <a:p>
            <a:r>
              <a:rPr lang="en-GB" sz="2800" dirty="0"/>
              <a:t>	WJETT 			</a:t>
            </a:r>
            <a:r>
              <a:rPr lang="en-GB" sz="2800" u="sng" dirty="0">
                <a:solidFill>
                  <a:schemeClr val="accent2"/>
                </a:solidFill>
              </a:rPr>
              <a:t>wjett@warwick.ac.uk</a:t>
            </a:r>
          </a:p>
          <a:p>
            <a:pPr algn="ctr"/>
            <a:r>
              <a:rPr lang="en-GB" sz="2800" dirty="0">
                <a:solidFill>
                  <a:schemeClr val="accent2"/>
                </a:solidFill>
              </a:rPr>
              <a:t>					http://journals.warwick.ac.uk/index.php/wjett/</a:t>
            </a:r>
          </a:p>
          <a:p>
            <a:pPr algn="ctr"/>
            <a:endParaRPr lang="en-GB" sz="2800" dirty="0"/>
          </a:p>
        </p:txBody>
      </p:sp>
    </p:spTree>
    <p:extLst>
      <p:ext uri="{BB962C8B-B14F-4D97-AF65-F5344CB8AC3E}">
        <p14:creationId xmlns:p14="http://schemas.microsoft.com/office/powerpoint/2010/main" val="3421335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7446" y="619802"/>
            <a:ext cx="10363200" cy="1362075"/>
          </a:xfrm>
        </p:spPr>
        <p:txBody>
          <a:bodyPr/>
          <a:lstStyle/>
          <a:p>
            <a:r>
              <a:rPr lang="en-GB" dirty="0"/>
              <a:t>Overview</a:t>
            </a:r>
          </a:p>
        </p:txBody>
      </p:sp>
      <p:sp>
        <p:nvSpPr>
          <p:cNvPr id="9" name="Content Placeholder 4"/>
          <p:cNvSpPr>
            <a:spLocks noGrp="1"/>
          </p:cNvSpPr>
          <p:nvPr>
            <p:ph type="body" idx="1"/>
          </p:nvPr>
        </p:nvSpPr>
        <p:spPr>
          <a:xfrm>
            <a:off x="963084" y="1981877"/>
            <a:ext cx="10363200" cy="3210908"/>
          </a:xfrm>
        </p:spPr>
        <p:txBody>
          <a:bodyPr/>
          <a:lstStyle/>
          <a:p>
            <a:pPr marL="457200" lvl="0" indent="-457200">
              <a:buFont typeface="Arial" panose="020B0604020202020204" pitchFamily="34" charset="0"/>
              <a:buChar char="•"/>
            </a:pPr>
            <a:r>
              <a:rPr lang="en-GB" sz="3600" dirty="0">
                <a:solidFill>
                  <a:srgbClr val="000000"/>
                </a:solidFill>
              </a:rPr>
              <a:t>Context and Rationale</a:t>
            </a:r>
          </a:p>
          <a:p>
            <a:pPr marL="457200" lvl="0" indent="-457200">
              <a:buFont typeface="Arial" panose="020B0604020202020204" pitchFamily="34" charset="0"/>
              <a:buChar char="•"/>
            </a:pPr>
            <a:r>
              <a:rPr lang="en-GB" sz="3600" dirty="0">
                <a:solidFill>
                  <a:srgbClr val="000000"/>
                </a:solidFill>
              </a:rPr>
              <a:t>Journal Aims</a:t>
            </a:r>
          </a:p>
          <a:p>
            <a:pPr marL="457200" lvl="0" indent="-457200">
              <a:buFont typeface="Arial" panose="020B0604020202020204" pitchFamily="34" charset="0"/>
              <a:buChar char="•"/>
            </a:pPr>
            <a:r>
              <a:rPr lang="en-GB" sz="3600" dirty="0">
                <a:solidFill>
                  <a:srgbClr val="000000"/>
                </a:solidFill>
              </a:rPr>
              <a:t>Meet the WJETT Editorial Team</a:t>
            </a:r>
          </a:p>
          <a:p>
            <a:pPr marL="457200" indent="-457200">
              <a:buFont typeface="Arial" panose="020B0604020202020204" pitchFamily="34" charset="0"/>
              <a:buChar char="•"/>
            </a:pPr>
            <a:r>
              <a:rPr lang="en-GB" sz="3600" dirty="0">
                <a:solidFill>
                  <a:srgbClr val="000000"/>
                </a:solidFill>
              </a:rPr>
              <a:t>Journal Info</a:t>
            </a:r>
          </a:p>
          <a:p>
            <a:pPr marL="457200" indent="-457200">
              <a:buFont typeface="Arial" panose="020B0604020202020204" pitchFamily="34" charset="0"/>
              <a:buChar char="•"/>
            </a:pPr>
            <a:r>
              <a:rPr lang="en-GB" sz="3600" dirty="0">
                <a:solidFill>
                  <a:srgbClr val="000000"/>
                </a:solidFill>
              </a:rPr>
              <a:t>Meet the contributors to Volume 1</a:t>
            </a:r>
          </a:p>
          <a:p>
            <a:pPr marL="457200" lvl="0" indent="-457200">
              <a:buFont typeface="Arial" panose="020B0604020202020204" pitchFamily="34" charset="0"/>
              <a:buChar char="•"/>
            </a:pPr>
            <a:r>
              <a:rPr lang="en-GB" sz="3600" dirty="0">
                <a:solidFill>
                  <a:srgbClr val="000000"/>
                </a:solidFill>
              </a:rPr>
              <a:t>How to Get Involved and Future Opportunities</a:t>
            </a:r>
          </a:p>
          <a:p>
            <a:pPr marL="457200" lvl="0" indent="-457200">
              <a:buFont typeface="Arial" panose="020B0604020202020204" pitchFamily="34" charset="0"/>
              <a:buChar char="•"/>
            </a:pPr>
            <a:r>
              <a:rPr lang="en-GB" sz="3600" dirty="0">
                <a:solidFill>
                  <a:srgbClr val="000000"/>
                </a:solidFill>
              </a:rPr>
              <a:t>Q&amp;A</a:t>
            </a:r>
          </a:p>
          <a:p>
            <a:pPr lvl="0"/>
            <a:endParaRPr lang="en-GB" sz="3600" dirty="0">
              <a:solidFill>
                <a:srgbClr val="000000"/>
              </a:solidFill>
            </a:endParaRPr>
          </a:p>
          <a:p>
            <a:pPr lvl="0"/>
            <a:endParaRPr lang="en-GB" sz="3600" dirty="0"/>
          </a:p>
          <a:p>
            <a:pPr>
              <a:buNone/>
            </a:pPr>
            <a:endParaRPr lang="en-GB" sz="3600" dirty="0"/>
          </a:p>
        </p:txBody>
      </p:sp>
    </p:spTree>
    <p:extLst>
      <p:ext uri="{BB962C8B-B14F-4D97-AF65-F5344CB8AC3E}">
        <p14:creationId xmlns:p14="http://schemas.microsoft.com/office/powerpoint/2010/main" val="619467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7446" y="619802"/>
            <a:ext cx="10363200" cy="1362075"/>
          </a:xfrm>
        </p:spPr>
        <p:txBody>
          <a:bodyPr/>
          <a:lstStyle/>
          <a:p>
            <a:r>
              <a:rPr lang="en-GB" dirty="0"/>
              <a:t>Context – Carter Review</a:t>
            </a:r>
          </a:p>
        </p:txBody>
      </p:sp>
      <p:sp>
        <p:nvSpPr>
          <p:cNvPr id="6" name="Text Placeholder 5"/>
          <p:cNvSpPr>
            <a:spLocks noGrp="1"/>
          </p:cNvSpPr>
          <p:nvPr>
            <p:ph type="body" idx="1"/>
          </p:nvPr>
        </p:nvSpPr>
        <p:spPr>
          <a:xfrm>
            <a:off x="963084" y="1665142"/>
            <a:ext cx="10363200" cy="4844716"/>
          </a:xfrm>
        </p:spPr>
        <p:txBody>
          <a:bodyPr/>
          <a:lstStyle/>
          <a:p>
            <a:pPr algn="just"/>
            <a:r>
              <a:rPr lang="en-GB" sz="2800" dirty="0"/>
              <a:t>“…it is critical that ITT should teach trainees why engaging with research is important and build an expectation and enthusiasm for teaching as an evidence-based profession</a:t>
            </a:r>
          </a:p>
          <a:p>
            <a:pPr algn="just"/>
            <a:r>
              <a:rPr lang="en-GB" sz="2800" dirty="0"/>
              <a:t>It is important that trainees understand how to interpret educational theory and research in a critical way, so they are able to deal with contested issues.” – Carter Review (Carter, 2015)</a:t>
            </a:r>
          </a:p>
          <a:p>
            <a:pPr algn="just"/>
            <a:endParaRPr lang="en-GB" sz="2800" dirty="0"/>
          </a:p>
        </p:txBody>
      </p:sp>
      <p:grpSp>
        <p:nvGrpSpPr>
          <p:cNvPr id="3" name="Group 2"/>
          <p:cNvGrpSpPr/>
          <p:nvPr/>
        </p:nvGrpSpPr>
        <p:grpSpPr>
          <a:xfrm>
            <a:off x="2055044" y="4413979"/>
            <a:ext cx="8179280" cy="2330771"/>
            <a:chOff x="2122415" y="4455923"/>
            <a:chExt cx="8179280" cy="2330771"/>
          </a:xfrm>
        </p:grpSpPr>
        <p:pic>
          <p:nvPicPr>
            <p:cNvPr id="2" name="Picture 1"/>
            <p:cNvPicPr>
              <a:picLocks noChangeAspect="1"/>
            </p:cNvPicPr>
            <p:nvPr/>
          </p:nvPicPr>
          <p:blipFill rotWithShape="1">
            <a:blip r:embed="rId2"/>
            <a:srcRect l="64291" t="31113" r="9794" b="44385"/>
            <a:stretch/>
          </p:blipFill>
          <p:spPr>
            <a:xfrm>
              <a:off x="2122415" y="4455923"/>
              <a:ext cx="8179280" cy="2330771"/>
            </a:xfrm>
            <a:prstGeom prst="rect">
              <a:avLst/>
            </a:prstGeom>
          </p:spPr>
        </p:pic>
        <p:pic>
          <p:nvPicPr>
            <p:cNvPr id="7" name="Picture 6"/>
            <p:cNvPicPr>
              <a:picLocks noChangeAspect="1"/>
            </p:cNvPicPr>
            <p:nvPr/>
          </p:nvPicPr>
          <p:blipFill rotWithShape="1">
            <a:blip r:embed="rId2"/>
            <a:srcRect l="87959" t="43360" r="11229" b="54100"/>
            <a:stretch/>
          </p:blipFill>
          <p:spPr>
            <a:xfrm>
              <a:off x="9088094" y="6365228"/>
              <a:ext cx="256215" cy="241634"/>
            </a:xfrm>
            <a:prstGeom prst="rect">
              <a:avLst/>
            </a:prstGeom>
          </p:spPr>
        </p:pic>
      </p:grpSp>
    </p:spTree>
    <p:extLst>
      <p:ext uri="{BB962C8B-B14F-4D97-AF65-F5344CB8AC3E}">
        <p14:creationId xmlns:p14="http://schemas.microsoft.com/office/powerpoint/2010/main" val="33548267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7446" y="619802"/>
            <a:ext cx="10363200" cy="1362075"/>
          </a:xfrm>
        </p:spPr>
        <p:txBody>
          <a:bodyPr/>
          <a:lstStyle/>
          <a:p>
            <a:r>
              <a:rPr lang="en-GB" dirty="0"/>
              <a:t>Context – Response to Carter Review</a:t>
            </a:r>
          </a:p>
        </p:txBody>
      </p:sp>
      <p:sp>
        <p:nvSpPr>
          <p:cNvPr id="6" name="Text Placeholder 5"/>
          <p:cNvSpPr>
            <a:spLocks noGrp="1"/>
          </p:cNvSpPr>
          <p:nvPr>
            <p:ph type="body" idx="1"/>
          </p:nvPr>
        </p:nvSpPr>
        <p:spPr>
          <a:xfrm>
            <a:off x="963084" y="1665142"/>
            <a:ext cx="10363200" cy="4844716"/>
          </a:xfrm>
        </p:spPr>
        <p:txBody>
          <a:bodyPr/>
          <a:lstStyle/>
          <a:p>
            <a:pPr algn="just"/>
            <a:r>
              <a:rPr lang="en-GB" sz="2800" dirty="0"/>
              <a:t>“In the most successful countries teachers work together as a professional community, engaging with cutting-edge research and basing their own practice on the best available evidence of what works and their own professional expertise. They are accountable for the impact they have on their pupils, and they constantly strive to better their own knowledge and skills. We are pleased that Sir Andrew Carter’s review recognises the importance of teachers becoming intelligent consumers of research and skilled in applying evidence-based teaching in their classrooms.” </a:t>
            </a:r>
          </a:p>
          <a:p>
            <a:pPr algn="just"/>
            <a:r>
              <a:rPr lang="en-GB" sz="2800" dirty="0"/>
              <a:t>– Government response to Carter review of ITT (</a:t>
            </a:r>
            <a:r>
              <a:rPr lang="en-GB" sz="2800" dirty="0" err="1"/>
              <a:t>DfE</a:t>
            </a:r>
            <a:r>
              <a:rPr lang="en-GB" sz="2800" dirty="0"/>
              <a:t>, 2015)</a:t>
            </a:r>
          </a:p>
        </p:txBody>
      </p:sp>
    </p:spTree>
    <p:extLst>
      <p:ext uri="{BB962C8B-B14F-4D97-AF65-F5344CB8AC3E}">
        <p14:creationId xmlns:p14="http://schemas.microsoft.com/office/powerpoint/2010/main" val="28538090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7446" y="619802"/>
            <a:ext cx="10363200" cy="1362075"/>
          </a:xfrm>
        </p:spPr>
        <p:txBody>
          <a:bodyPr/>
          <a:lstStyle/>
          <a:p>
            <a:r>
              <a:rPr lang="en-GB" dirty="0"/>
              <a:t>Rationale – Supporting Teachers’ Standards</a:t>
            </a:r>
          </a:p>
        </p:txBody>
      </p:sp>
      <p:sp>
        <p:nvSpPr>
          <p:cNvPr id="6" name="Text Placeholder 5"/>
          <p:cNvSpPr>
            <a:spLocks noGrp="1"/>
          </p:cNvSpPr>
          <p:nvPr>
            <p:ph type="body" idx="1"/>
          </p:nvPr>
        </p:nvSpPr>
        <p:spPr>
          <a:xfrm>
            <a:off x="963084" y="1665142"/>
            <a:ext cx="10363200" cy="4844716"/>
          </a:xfrm>
        </p:spPr>
        <p:txBody>
          <a:bodyPr/>
          <a:lstStyle/>
          <a:p>
            <a:pPr algn="just"/>
            <a:r>
              <a:rPr lang="en-GB" sz="2100" dirty="0"/>
              <a:t>“High-quality professional development requires workplaces to be steeped in rigorous scholarship. Professional development should be underpinned by robust evidence and expertise… should include collaboration and expert challenge.” </a:t>
            </a:r>
          </a:p>
          <a:p>
            <a:pPr algn="just"/>
            <a:r>
              <a:rPr lang="en-GB" sz="2100" dirty="0"/>
              <a:t>– Standard for teachers’ professional development (</a:t>
            </a:r>
            <a:r>
              <a:rPr lang="en-GB" sz="2100" dirty="0" err="1"/>
              <a:t>DfE</a:t>
            </a:r>
            <a:r>
              <a:rPr lang="en-GB" sz="2100" dirty="0"/>
              <a:t>, 2016)</a:t>
            </a:r>
          </a:p>
          <a:p>
            <a:pPr algn="just"/>
            <a:endParaRPr lang="en-GB" sz="2100" dirty="0"/>
          </a:p>
          <a:p>
            <a:pPr algn="just"/>
            <a:r>
              <a:rPr lang="en-GB" sz="2100" dirty="0"/>
              <a:t>“Trainees should be introduced to the most relevant and recent research, propositions and theories relevant to good classroom practice… encouraged to view these with a critical eye, questioning outcomes, conclusions and limitations.</a:t>
            </a:r>
          </a:p>
          <a:p>
            <a:pPr algn="just"/>
            <a:r>
              <a:rPr lang="en-GB" sz="2100" dirty="0"/>
              <a:t> …demonstrate an understanding of the basics of empirical research methods, both quantitative and qualitative, and understand the benefits and limitations of different types of research.</a:t>
            </a:r>
          </a:p>
          <a:p>
            <a:pPr algn="just"/>
            <a:r>
              <a:rPr lang="en-GB" sz="2100" dirty="0"/>
              <a:t>…are fully conversant with… bias, reliability and validity” </a:t>
            </a:r>
          </a:p>
          <a:p>
            <a:pPr algn="just"/>
            <a:r>
              <a:rPr lang="en-GB" sz="2100" dirty="0"/>
              <a:t>– A Framework for Core Content for ITT (</a:t>
            </a:r>
            <a:r>
              <a:rPr lang="en-GB" sz="2100" dirty="0" err="1"/>
              <a:t>DfE</a:t>
            </a:r>
            <a:r>
              <a:rPr lang="en-GB" sz="2100" dirty="0"/>
              <a:t>, 2016)</a:t>
            </a:r>
          </a:p>
          <a:p>
            <a:pPr algn="just"/>
            <a:endParaRPr lang="en-GB" sz="2100" dirty="0"/>
          </a:p>
        </p:txBody>
      </p:sp>
    </p:spTree>
    <p:extLst>
      <p:ext uri="{BB962C8B-B14F-4D97-AF65-F5344CB8AC3E}">
        <p14:creationId xmlns:p14="http://schemas.microsoft.com/office/powerpoint/2010/main" val="40950613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static.guim.co.uk/sys-images/Guardian/Pix/pictures/2014/3/13/1394733734536/BenGoldacre.png"/>
          <p:cNvPicPr>
            <a:picLocks noChangeAspect="1" noChangeArrowheads="1"/>
          </p:cNvPicPr>
          <p:nvPr/>
        </p:nvPicPr>
        <p:blipFill rotWithShape="1">
          <a:blip r:embed="rId2">
            <a:extLst>
              <a:ext uri="{28A0092B-C50C-407E-A947-70E740481C1C}">
                <a14:useLocalDpi xmlns:a14="http://schemas.microsoft.com/office/drawing/2010/main" val="0"/>
              </a:ext>
            </a:extLst>
          </a:blip>
          <a:srcRect l="27778" r="8472"/>
          <a:stretch/>
        </p:blipFill>
        <p:spPr bwMode="auto">
          <a:xfrm>
            <a:off x="7820024" y="1143000"/>
            <a:ext cx="4371976" cy="5715000"/>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p:cNvGrpSpPr/>
          <p:nvPr/>
        </p:nvGrpSpPr>
        <p:grpSpPr>
          <a:xfrm>
            <a:off x="88885" y="682916"/>
            <a:ext cx="7848599" cy="3122652"/>
            <a:chOff x="228601" y="3686175"/>
            <a:chExt cx="7848599" cy="3122652"/>
          </a:xfrm>
        </p:grpSpPr>
        <p:sp>
          <p:nvSpPr>
            <p:cNvPr id="2" name="TextBox 1"/>
            <p:cNvSpPr txBox="1"/>
            <p:nvPr/>
          </p:nvSpPr>
          <p:spPr>
            <a:xfrm>
              <a:off x="3103959" y="6407498"/>
              <a:ext cx="2077641" cy="369332"/>
            </a:xfrm>
            <a:prstGeom prst="rect">
              <a:avLst/>
            </a:prstGeom>
            <a:noFill/>
          </p:spPr>
          <p:txBody>
            <a:bodyPr wrap="square" rtlCol="0">
              <a:spAutoFit/>
            </a:bodyPr>
            <a:lstStyle/>
            <a:p>
              <a:r>
                <a:rPr lang="en-GB" dirty="0"/>
                <a:t> – </a:t>
              </a:r>
              <a:r>
                <a:rPr lang="en-GB" dirty="0" err="1"/>
                <a:t>Dr.</a:t>
              </a:r>
              <a:r>
                <a:rPr lang="en-GB" dirty="0"/>
                <a:t> Ben </a:t>
              </a:r>
              <a:r>
                <a:rPr lang="en-GB" dirty="0" err="1"/>
                <a:t>Goldacre</a:t>
              </a:r>
              <a:endParaRPr lang="en-GB" dirty="0"/>
            </a:p>
          </p:txBody>
        </p:sp>
        <p:sp>
          <p:nvSpPr>
            <p:cNvPr id="3" name="Oval Callout 2"/>
            <p:cNvSpPr/>
            <p:nvPr/>
          </p:nvSpPr>
          <p:spPr bwMode="auto">
            <a:xfrm>
              <a:off x="228601" y="3686175"/>
              <a:ext cx="7848599" cy="3122652"/>
            </a:xfrm>
            <a:prstGeom prst="wedgeEllipseCallout">
              <a:avLst>
                <a:gd name="adj1" fmla="val 54424"/>
                <a:gd name="adj2" fmla="val 58061"/>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12" name="TextBox 11"/>
            <p:cNvSpPr txBox="1"/>
            <p:nvPr/>
          </p:nvSpPr>
          <p:spPr>
            <a:xfrm>
              <a:off x="1235869" y="4158288"/>
              <a:ext cx="6841331" cy="2246769"/>
            </a:xfrm>
            <a:prstGeom prst="rect">
              <a:avLst/>
            </a:prstGeom>
            <a:noFill/>
          </p:spPr>
          <p:txBody>
            <a:bodyPr wrap="square" rtlCol="0">
              <a:spAutoFit/>
            </a:bodyPr>
            <a:lstStyle/>
            <a:p>
              <a:r>
                <a:rPr lang="en-GB" sz="2800" dirty="0"/>
                <a:t>By collecting better evidence about what works best, and establishing a culture where this evidence is used as a matter of routine, we can improve outcomes for children, and increase professional independence.</a:t>
              </a:r>
            </a:p>
          </p:txBody>
        </p:sp>
      </p:grpSp>
      <p:sp>
        <p:nvSpPr>
          <p:cNvPr id="14" name="TextBox 13"/>
          <p:cNvSpPr txBox="1"/>
          <p:nvPr/>
        </p:nvSpPr>
        <p:spPr>
          <a:xfrm>
            <a:off x="8271272" y="6081891"/>
            <a:ext cx="3469480" cy="646331"/>
          </a:xfrm>
          <a:prstGeom prst="rect">
            <a:avLst/>
          </a:prstGeom>
          <a:noFill/>
        </p:spPr>
        <p:txBody>
          <a:bodyPr wrap="square" rtlCol="0">
            <a:spAutoFit/>
          </a:bodyPr>
          <a:lstStyle/>
          <a:p>
            <a:r>
              <a:rPr lang="en-GB" dirty="0"/>
              <a:t>Building Evidence into Education, </a:t>
            </a:r>
            <a:r>
              <a:rPr lang="en-GB" i="1" dirty="0"/>
              <a:t>Bad Science, </a:t>
            </a:r>
            <a:r>
              <a:rPr lang="en-GB" dirty="0"/>
              <a:t>(</a:t>
            </a:r>
            <a:r>
              <a:rPr lang="en-GB" dirty="0" err="1"/>
              <a:t>Goldacre</a:t>
            </a:r>
            <a:r>
              <a:rPr lang="en-GB" dirty="0"/>
              <a:t>, 2013) </a:t>
            </a:r>
            <a:endParaRPr lang="en-GB" i="1" dirty="0"/>
          </a:p>
        </p:txBody>
      </p:sp>
      <p:grpSp>
        <p:nvGrpSpPr>
          <p:cNvPr id="6" name="Group 5"/>
          <p:cNvGrpSpPr/>
          <p:nvPr/>
        </p:nvGrpSpPr>
        <p:grpSpPr>
          <a:xfrm>
            <a:off x="153931" y="3773571"/>
            <a:ext cx="7450017" cy="2804791"/>
            <a:chOff x="153931" y="3773571"/>
            <a:chExt cx="7450017" cy="2804791"/>
          </a:xfrm>
        </p:grpSpPr>
        <p:sp>
          <p:nvSpPr>
            <p:cNvPr id="16" name="Explosion 1 15"/>
            <p:cNvSpPr/>
            <p:nvPr/>
          </p:nvSpPr>
          <p:spPr>
            <a:xfrm>
              <a:off x="1398558" y="4277681"/>
              <a:ext cx="4743280" cy="1946738"/>
            </a:xfrm>
            <a:prstGeom prst="irregularSeal1">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7" name="TextBox 16"/>
            <p:cNvSpPr txBox="1"/>
            <p:nvPr/>
          </p:nvSpPr>
          <p:spPr>
            <a:xfrm>
              <a:off x="2499919" y="4823371"/>
              <a:ext cx="2550254" cy="70788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baseline="0" noProof="0" dirty="0">
                  <a:ln>
                    <a:noFill/>
                  </a:ln>
                  <a:solidFill>
                    <a:sysClr val="window" lastClr="FFFFFF"/>
                  </a:solidFill>
                  <a:effectLst/>
                  <a:uLnTx/>
                  <a:uFillTx/>
                </a:rPr>
                <a:t>IMPACT</a:t>
              </a:r>
            </a:p>
          </p:txBody>
        </p:sp>
        <p:sp>
          <p:nvSpPr>
            <p:cNvPr id="18" name="Rectangle 17"/>
            <p:cNvSpPr/>
            <p:nvPr/>
          </p:nvSpPr>
          <p:spPr>
            <a:xfrm>
              <a:off x="153931" y="3773571"/>
              <a:ext cx="2345988" cy="707886"/>
            </a:xfrm>
            <a:prstGeom prst="rect">
              <a:avLst/>
            </a:prstGeom>
            <a:noFill/>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000" b="1" i="0" u="none" strike="noStrike" kern="0" cap="none" spc="0" normalizeH="0" baseline="0" noProof="0"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rPr>
                <a:t>Teaching</a:t>
              </a:r>
            </a:p>
          </p:txBody>
        </p:sp>
        <p:sp>
          <p:nvSpPr>
            <p:cNvPr id="19" name="Rectangle 18"/>
            <p:cNvSpPr/>
            <p:nvPr/>
          </p:nvSpPr>
          <p:spPr>
            <a:xfrm>
              <a:off x="5257960" y="5870476"/>
              <a:ext cx="2345988" cy="707886"/>
            </a:xfrm>
            <a:prstGeom prst="rect">
              <a:avLst/>
            </a:prstGeom>
            <a:noFill/>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000" b="1" i="0" u="none" strike="noStrike" kern="0" cap="none" spc="0" normalizeH="0" baseline="0" noProof="0" dirty="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rPr>
                <a:t>Outcomes</a:t>
              </a:r>
            </a:p>
          </p:txBody>
        </p:sp>
      </p:grpSp>
    </p:spTree>
    <p:extLst>
      <p:ext uri="{BB962C8B-B14F-4D97-AF65-F5344CB8AC3E}">
        <p14:creationId xmlns:p14="http://schemas.microsoft.com/office/powerpoint/2010/main" val="376888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0725" y="578839"/>
            <a:ext cx="4491269" cy="6203659"/>
          </a:xfrm>
          <a:prstGeom prst="rect">
            <a:avLst/>
          </a:prstGeom>
        </p:spPr>
      </p:pic>
    </p:spTree>
    <p:extLst>
      <p:ext uri="{BB962C8B-B14F-4D97-AF65-F5344CB8AC3E}">
        <p14:creationId xmlns:p14="http://schemas.microsoft.com/office/powerpoint/2010/main" val="29815219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7446" y="619802"/>
            <a:ext cx="10363200" cy="1362075"/>
          </a:xfrm>
        </p:spPr>
        <p:txBody>
          <a:bodyPr/>
          <a:lstStyle/>
          <a:p>
            <a:r>
              <a:rPr lang="en-GB" dirty="0"/>
              <a:t>Journal Aims</a:t>
            </a:r>
          </a:p>
        </p:txBody>
      </p:sp>
      <p:sp>
        <p:nvSpPr>
          <p:cNvPr id="6" name="Text Placeholder 5"/>
          <p:cNvSpPr>
            <a:spLocks noGrp="1"/>
          </p:cNvSpPr>
          <p:nvPr>
            <p:ph type="body" idx="1"/>
          </p:nvPr>
        </p:nvSpPr>
        <p:spPr>
          <a:xfrm>
            <a:off x="963084" y="1665142"/>
            <a:ext cx="10363200" cy="4844716"/>
          </a:xfrm>
        </p:spPr>
        <p:txBody>
          <a:bodyPr/>
          <a:lstStyle/>
          <a:p>
            <a:pPr marL="342900" indent="-342900">
              <a:buFont typeface="Arial" panose="020B0604020202020204" pitchFamily="34" charset="0"/>
              <a:buChar char="•"/>
            </a:pPr>
            <a:r>
              <a:rPr lang="en-GB" sz="2800" dirty="0"/>
              <a:t>WJETT aims to bridge the gap between academic researchers and practitioners </a:t>
            </a:r>
          </a:p>
          <a:p>
            <a:pPr marL="342900" indent="-342900">
              <a:buFont typeface="Arial" panose="020B0604020202020204" pitchFamily="34" charset="0"/>
              <a:buChar char="•"/>
            </a:pPr>
            <a:r>
              <a:rPr lang="en-GB" sz="2800" dirty="0"/>
              <a:t>Platform to share (best) practice</a:t>
            </a:r>
          </a:p>
          <a:p>
            <a:pPr marL="342900" indent="-342900">
              <a:buFont typeface="Arial" panose="020B0604020202020204" pitchFamily="34" charset="0"/>
              <a:buChar char="•"/>
            </a:pPr>
            <a:r>
              <a:rPr lang="en-GB" sz="2800" dirty="0"/>
              <a:t>Deliver innovative and creative pedagogy</a:t>
            </a:r>
          </a:p>
          <a:p>
            <a:pPr marL="342900" indent="-342900">
              <a:buFont typeface="Arial" panose="020B0604020202020204" pitchFamily="34" charset="0"/>
              <a:buChar char="•"/>
            </a:pPr>
            <a:r>
              <a:rPr lang="en-GB" sz="2800" dirty="0"/>
              <a:t>Intellectual discourse</a:t>
            </a:r>
          </a:p>
          <a:p>
            <a:pPr marL="342900" indent="-342900">
              <a:buFont typeface="Arial" panose="020B0604020202020204" pitchFamily="34" charset="0"/>
              <a:buChar char="•"/>
            </a:pPr>
            <a:endParaRPr lang="en-GB" sz="2800" dirty="0"/>
          </a:p>
          <a:p>
            <a:pPr marL="342900" indent="-342900">
              <a:buFont typeface="Arial" panose="020B0604020202020204" pitchFamily="34" charset="0"/>
              <a:buChar char="•"/>
            </a:pPr>
            <a:r>
              <a:rPr lang="en-GB" sz="2800" dirty="0"/>
              <a:t>Aimed at all education phases (Early Years through to Higher Education)</a:t>
            </a:r>
          </a:p>
          <a:p>
            <a:pPr marL="342900" indent="-342900">
              <a:buFont typeface="Arial" panose="020B0604020202020204" pitchFamily="34" charset="0"/>
              <a:buChar char="•"/>
            </a:pPr>
            <a:r>
              <a:rPr lang="en-GB" sz="2800" dirty="0"/>
              <a:t>Range of contexts, i.e. not just schools!</a:t>
            </a:r>
          </a:p>
          <a:p>
            <a:pPr algn="just"/>
            <a:endParaRPr lang="en-GB" sz="2400" dirty="0"/>
          </a:p>
        </p:txBody>
      </p:sp>
    </p:spTree>
    <p:extLst>
      <p:ext uri="{BB962C8B-B14F-4D97-AF65-F5344CB8AC3E}">
        <p14:creationId xmlns:p14="http://schemas.microsoft.com/office/powerpoint/2010/main" val="28860114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7446" y="619802"/>
            <a:ext cx="10363200" cy="1362075"/>
          </a:xfrm>
        </p:spPr>
        <p:txBody>
          <a:bodyPr/>
          <a:lstStyle/>
          <a:p>
            <a:r>
              <a:rPr lang="en-GB" dirty="0"/>
              <a:t>Journal Goals – Partnership </a:t>
            </a:r>
          </a:p>
        </p:txBody>
      </p:sp>
      <p:sp>
        <p:nvSpPr>
          <p:cNvPr id="4" name="Text Placeholder 5"/>
          <p:cNvSpPr>
            <a:spLocks noGrp="1"/>
          </p:cNvSpPr>
          <p:nvPr>
            <p:ph type="body" idx="1"/>
          </p:nvPr>
        </p:nvSpPr>
        <p:spPr>
          <a:xfrm>
            <a:off x="298764" y="1821807"/>
            <a:ext cx="5854208" cy="4946462"/>
          </a:xfrm>
        </p:spPr>
        <p:txBody>
          <a:bodyPr/>
          <a:lstStyle/>
          <a:p>
            <a:pPr marL="457200" indent="-457200" algn="just">
              <a:buFont typeface="Arial" panose="020B0604020202020204" pitchFamily="34" charset="0"/>
              <a:buChar char="•"/>
            </a:pPr>
            <a:r>
              <a:rPr lang="en-GB" sz="2400" dirty="0"/>
              <a:t>Attracted internal funding from Institute of Advanced Teaching and Learning to launch a journal</a:t>
            </a:r>
          </a:p>
          <a:p>
            <a:pPr algn="just"/>
            <a:endParaRPr lang="en-GB" sz="2400" dirty="0"/>
          </a:p>
          <a:p>
            <a:pPr marL="457200" indent="-457200" algn="just">
              <a:buFont typeface="Arial" panose="020B0604020202020204" pitchFamily="34" charset="0"/>
              <a:buChar char="•"/>
            </a:pPr>
            <a:r>
              <a:rPr lang="en-GB" sz="2400" dirty="0"/>
              <a:t>Partners can contribute innovative practice, practitioner research and whole school initiatives</a:t>
            </a:r>
          </a:p>
          <a:p>
            <a:pPr algn="just"/>
            <a:endParaRPr lang="en-GB" sz="2400" dirty="0"/>
          </a:p>
          <a:p>
            <a:pPr marL="457200" indent="-457200" algn="just">
              <a:buFont typeface="Arial" panose="020B0604020202020204" pitchFamily="34" charset="0"/>
              <a:buChar char="•"/>
            </a:pPr>
            <a:r>
              <a:rPr lang="en-GB" sz="2400" dirty="0"/>
              <a:t>Student involvement</a:t>
            </a:r>
          </a:p>
          <a:p>
            <a:pPr algn="just"/>
            <a:endParaRPr lang="en-GB" sz="2400" dirty="0"/>
          </a:p>
          <a:p>
            <a:pPr marL="457200" indent="-457200" algn="just">
              <a:buFont typeface="Arial" panose="020B0604020202020204" pitchFamily="34" charset="0"/>
              <a:buChar char="•"/>
            </a:pPr>
            <a:r>
              <a:rPr lang="en-GB" sz="2400" dirty="0"/>
              <a:t>Use partnership to encourage the community of practice we want to see </a:t>
            </a:r>
          </a:p>
        </p:txBody>
      </p:sp>
      <p:graphicFrame>
        <p:nvGraphicFramePr>
          <p:cNvPr id="2" name="Diagram 1"/>
          <p:cNvGraphicFramePr/>
          <p:nvPr>
            <p:extLst/>
          </p:nvPr>
        </p:nvGraphicFramePr>
        <p:xfrm>
          <a:off x="4977959" y="1134608"/>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7" name="Group 6"/>
          <p:cNvGrpSpPr/>
          <p:nvPr/>
        </p:nvGrpSpPr>
        <p:grpSpPr>
          <a:xfrm rot="11709270">
            <a:off x="10462238" y="4449352"/>
            <a:ext cx="520858" cy="330110"/>
            <a:chOff x="3798659" y="1690808"/>
            <a:chExt cx="520858" cy="330110"/>
          </a:xfrm>
        </p:grpSpPr>
        <p:sp>
          <p:nvSpPr>
            <p:cNvPr id="8" name="Right Arrow 7"/>
            <p:cNvSpPr/>
            <p:nvPr/>
          </p:nvSpPr>
          <p:spPr>
            <a:xfrm rot="16215537">
              <a:off x="3894033" y="1595434"/>
              <a:ext cx="330110" cy="520858"/>
            </a:xfrm>
            <a:prstGeom prst="rightArrow">
              <a:avLst>
                <a:gd name="adj1" fmla="val 60000"/>
                <a:gd name="adj2" fmla="val 50000"/>
              </a:avLst>
            </a:prstGeom>
            <a:solidFill>
              <a:schemeClr val="bg1">
                <a:lumMod val="65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9" name="Right Arrow 4"/>
            <p:cNvSpPr txBox="1"/>
            <p:nvPr/>
          </p:nvSpPr>
          <p:spPr>
            <a:xfrm rot="16215537">
              <a:off x="3943326" y="1749122"/>
              <a:ext cx="231077" cy="3125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p:txBody>
        </p:sp>
      </p:grpSp>
      <p:grpSp>
        <p:nvGrpSpPr>
          <p:cNvPr id="10" name="Group 9"/>
          <p:cNvGrpSpPr/>
          <p:nvPr/>
        </p:nvGrpSpPr>
        <p:grpSpPr>
          <a:xfrm rot="18553133">
            <a:off x="9779618" y="2484273"/>
            <a:ext cx="520858" cy="330110"/>
            <a:chOff x="3798659" y="1690808"/>
            <a:chExt cx="520858" cy="330110"/>
          </a:xfrm>
        </p:grpSpPr>
        <p:sp>
          <p:nvSpPr>
            <p:cNvPr id="11" name="Right Arrow 10"/>
            <p:cNvSpPr/>
            <p:nvPr/>
          </p:nvSpPr>
          <p:spPr>
            <a:xfrm rot="16215537">
              <a:off x="3894033" y="1595434"/>
              <a:ext cx="330110" cy="520858"/>
            </a:xfrm>
            <a:prstGeom prst="rightArrow">
              <a:avLst>
                <a:gd name="adj1" fmla="val 60000"/>
                <a:gd name="adj2" fmla="val 50000"/>
              </a:avLst>
            </a:prstGeom>
            <a:solidFill>
              <a:schemeClr val="bg1">
                <a:lumMod val="65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12" name="Right Arrow 4"/>
            <p:cNvSpPr txBox="1"/>
            <p:nvPr/>
          </p:nvSpPr>
          <p:spPr>
            <a:xfrm rot="16215537">
              <a:off x="3943326" y="1749122"/>
              <a:ext cx="231077" cy="3125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p:txBody>
        </p:sp>
      </p:grpSp>
    </p:spTree>
    <p:extLst>
      <p:ext uri="{BB962C8B-B14F-4D97-AF65-F5344CB8AC3E}">
        <p14:creationId xmlns:p14="http://schemas.microsoft.com/office/powerpoint/2010/main" val="219259145"/>
      </p:ext>
    </p:extLst>
  </p:cSld>
  <p:clrMapOvr>
    <a:masterClrMapping/>
  </p:clrMapOvr>
</p:sld>
</file>

<file path=ppt/theme/theme1.xml><?xml version="1.0" encoding="utf-8"?>
<a:theme xmlns:a="http://schemas.openxmlformats.org/drawingml/2006/main" name="Warwick Uni">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Uni" id="{96372B3F-F418-46B6-89C4-D648E2D5EF59}" vid="{D1EC2C7A-1430-40DB-A720-32A25732A0F0}"/>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Warwick Uni</Template>
  <TotalTime>2495</TotalTime>
  <Words>751</Words>
  <Application>Microsoft Office PowerPoint</Application>
  <PresentationFormat>Widescreen</PresentationFormat>
  <Paragraphs>103</Paragraphs>
  <Slides>16</Slides>
  <Notes>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16</vt:i4>
      </vt:variant>
    </vt:vector>
  </HeadingPairs>
  <TitlesOfParts>
    <vt:vector size="22" baseType="lpstr">
      <vt:lpstr>Arial</vt:lpstr>
      <vt:lpstr>Calibri</vt:lpstr>
      <vt:lpstr>Times New Roman</vt:lpstr>
      <vt:lpstr>Warwick Uni</vt:lpstr>
      <vt:lpstr>1_Custom Design</vt:lpstr>
      <vt:lpstr>Custom Design</vt:lpstr>
      <vt:lpstr>Warwick Journal of Education – Transforming Teaching</vt:lpstr>
      <vt:lpstr>Overview</vt:lpstr>
      <vt:lpstr>Context – Carter Review</vt:lpstr>
      <vt:lpstr>Context – Response to Carter Review</vt:lpstr>
      <vt:lpstr>Rationale – Supporting Teachers’ Standards</vt:lpstr>
      <vt:lpstr>PowerPoint Presentation</vt:lpstr>
      <vt:lpstr>PowerPoint Presentation</vt:lpstr>
      <vt:lpstr>Journal Aims</vt:lpstr>
      <vt:lpstr>Journal Goals – Partnership </vt:lpstr>
      <vt:lpstr>The Editorial Board</vt:lpstr>
      <vt:lpstr>Acknowledgements</vt:lpstr>
      <vt:lpstr>Journal Info</vt:lpstr>
      <vt:lpstr>Focus and Intended Audience</vt:lpstr>
      <vt:lpstr>PowerPoint Presentation</vt:lpstr>
      <vt:lpstr>Opportunities to Get Involved</vt:lpstr>
      <vt:lpstr>PowerPoint Presentation</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STEM</dc:title>
  <dc:creator>Leese, Jonty</dc:creator>
  <cp:lastModifiedBy>Thompson, Rachel</cp:lastModifiedBy>
  <cp:revision>121</cp:revision>
  <dcterms:created xsi:type="dcterms:W3CDTF">2015-08-20T10:22:46Z</dcterms:created>
  <dcterms:modified xsi:type="dcterms:W3CDTF">2017-06-28T12:25:21Z</dcterms:modified>
</cp:coreProperties>
</file>