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Lst>
  <p:notesMasterIdLst>
    <p:notesMasterId r:id="rId13"/>
  </p:notesMasterIdLst>
  <p:sldIdLst>
    <p:sldId id="256" r:id="rId4"/>
    <p:sldId id="268" r:id="rId5"/>
    <p:sldId id="269" r:id="rId6"/>
    <p:sldId id="270" r:id="rId7"/>
    <p:sldId id="272" r:id="rId8"/>
    <p:sldId id="271" r:id="rId9"/>
    <p:sldId id="258" r:id="rId10"/>
    <p:sldId id="265" r:id="rId11"/>
    <p:sldId id="25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9598" autoAdjust="0"/>
  </p:normalViewPr>
  <p:slideViewPr>
    <p:cSldViewPr snapToGrid="0">
      <p:cViewPr varScale="1">
        <p:scale>
          <a:sx n="59" d="100"/>
          <a:sy n="59" d="100"/>
        </p:scale>
        <p:origin x="1140"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03F2A2-1A13-4F39-8071-492FAB1F58F5}" type="datetimeFigureOut">
              <a:rPr lang="en-GB" smtClean="0"/>
              <a:t>28/06/2017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80A7B3-5717-4560-86A6-496D0F30528A}" type="slidenum">
              <a:rPr lang="en-GB" smtClean="0"/>
              <a:t>‹#›</a:t>
            </a:fld>
            <a:endParaRPr lang="en-GB"/>
          </a:p>
        </p:txBody>
      </p:sp>
    </p:spTree>
    <p:extLst>
      <p:ext uri="{BB962C8B-B14F-4D97-AF65-F5344CB8AC3E}">
        <p14:creationId xmlns:p14="http://schemas.microsoft.com/office/powerpoint/2010/main" val="3059484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EA80A7B3-5717-4560-86A6-496D0F30528A}" type="slidenum">
              <a:rPr lang="en-GB" smtClean="0"/>
              <a:t>7</a:t>
            </a:fld>
            <a:endParaRPr lang="en-GB"/>
          </a:p>
        </p:txBody>
      </p:sp>
    </p:spTree>
    <p:extLst>
      <p:ext uri="{BB962C8B-B14F-4D97-AF65-F5344CB8AC3E}">
        <p14:creationId xmlns:p14="http://schemas.microsoft.com/office/powerpoint/2010/main" val="2481189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will use feedback to personalise provision for mentors to provide opportunities for development</a:t>
            </a:r>
            <a:r>
              <a:rPr lang="en-GB" baseline="0" dirty="0" smtClean="0"/>
              <a:t>.</a:t>
            </a:r>
          </a:p>
          <a:p>
            <a:endParaRPr lang="en-GB" baseline="0" dirty="0" smtClean="0"/>
          </a:p>
          <a:p>
            <a:r>
              <a:rPr lang="en-GB" baseline="0" dirty="0" smtClean="0"/>
              <a:t>If anyone is anxious about sharing perceived weaknesses, then they can email tutors (provide email address)</a:t>
            </a:r>
            <a:endParaRPr lang="en-GB" dirty="0"/>
          </a:p>
        </p:txBody>
      </p:sp>
      <p:sp>
        <p:nvSpPr>
          <p:cNvPr id="4" name="Slide Number Placeholder 3"/>
          <p:cNvSpPr>
            <a:spLocks noGrp="1"/>
          </p:cNvSpPr>
          <p:nvPr>
            <p:ph type="sldNum" sz="quarter" idx="10"/>
          </p:nvPr>
        </p:nvSpPr>
        <p:spPr/>
        <p:txBody>
          <a:bodyPr/>
          <a:lstStyle/>
          <a:p>
            <a:fld id="{EA80A7B3-5717-4560-86A6-496D0F30528A}" type="slidenum">
              <a:rPr lang="en-GB" smtClean="0"/>
              <a:t>8</a:t>
            </a:fld>
            <a:endParaRPr lang="en-GB"/>
          </a:p>
        </p:txBody>
      </p:sp>
    </p:spTree>
    <p:extLst>
      <p:ext uri="{BB962C8B-B14F-4D97-AF65-F5344CB8AC3E}">
        <p14:creationId xmlns:p14="http://schemas.microsoft.com/office/powerpoint/2010/main" val="1838831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80A7B3-5717-4560-86A6-496D0F30528A}" type="slidenum">
              <a:rPr lang="en-GB" smtClean="0"/>
              <a:t>9</a:t>
            </a:fld>
            <a:endParaRPr lang="en-GB"/>
          </a:p>
        </p:txBody>
      </p:sp>
    </p:spTree>
    <p:extLst>
      <p:ext uri="{BB962C8B-B14F-4D97-AF65-F5344CB8AC3E}">
        <p14:creationId xmlns:p14="http://schemas.microsoft.com/office/powerpoint/2010/main" val="25918976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39" y="3717032"/>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218070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25373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3591146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3335912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87795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990764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922097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104922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28/06/2017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091797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28/06/2017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665002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28/06/2017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34704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1"/>
            <a:ext cx="12191999" cy="3135087"/>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8626266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417939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28/06/2017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698630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288151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28/06/2017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058508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620820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925200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1424" y="2564905"/>
            <a:ext cx="10363200" cy="3204071"/>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6"/>
            <a:ext cx="12192000" cy="1508759"/>
          </a:xfrm>
          <a:prstGeom prst="rect">
            <a:avLst/>
          </a:prstGeom>
        </p:spPr>
      </p:pic>
    </p:spTree>
    <p:extLst>
      <p:ext uri="{BB962C8B-B14F-4D97-AF65-F5344CB8AC3E}">
        <p14:creationId xmlns:p14="http://schemas.microsoft.com/office/powerpoint/2010/main" val="34617536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2970015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28/06/2017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2082888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28/06/2017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1838343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7694567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28/06/2017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8772788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21718270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28/06/2017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10067159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31159599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28/06/2017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42776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44693" y="5661248"/>
            <a:ext cx="12350892"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12242304"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424167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371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477484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1441045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200715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3818152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903F1D30-49AC-4CCC-9DBE-2DC3CAA96F61}" type="datetimeFigureOut">
              <a:rPr lang="en-GB" smtClean="0"/>
              <a:t>28/06/2017</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406023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12200467"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dirty="0" smtClean="0"/>
          </a:p>
        </p:txBody>
      </p:sp>
      <p:sp>
        <p:nvSpPr>
          <p:cNvPr id="2" name="Rectangle 4"/>
          <p:cNvSpPr>
            <a:spLocks noGrp="1" noChangeArrowheads="1"/>
          </p:cNvSpPr>
          <p:nvPr>
            <p:ph type="dt" sz="half" idx="2"/>
          </p:nvPr>
        </p:nvSpPr>
        <p:spPr bwMode="auto">
          <a:xfrm>
            <a:off x="203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fld id="{903F1D30-49AC-4CCC-9DBE-2DC3CAA96F61}" type="datetimeFigureOut">
              <a:rPr lang="en-GB" smtClean="0"/>
              <a:t>28/06/2017</a:t>
            </a:fld>
            <a:endParaRPr lang="en-GB"/>
          </a:p>
        </p:txBody>
      </p:sp>
      <p:sp>
        <p:nvSpPr>
          <p:cNvPr id="1029" name="Rectangle 5"/>
          <p:cNvSpPr>
            <a:spLocks noGrp="1" noChangeArrowheads="1"/>
          </p:cNvSpPr>
          <p:nvPr>
            <p:ph type="ftr" sz="quarter" idx="3"/>
          </p:nvPr>
        </p:nvSpPr>
        <p:spPr bwMode="auto">
          <a:xfrm>
            <a:off x="4368800" y="5562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endParaRPr lang="en-GB"/>
          </a:p>
        </p:txBody>
      </p:sp>
      <p:sp>
        <p:nvSpPr>
          <p:cNvPr id="1030" name="Rectangle 6"/>
          <p:cNvSpPr>
            <a:spLocks noGrp="1" noChangeArrowheads="1"/>
          </p:cNvSpPr>
          <p:nvPr>
            <p:ph type="sldNum" sz="quarter" idx="4"/>
          </p:nvPr>
        </p:nvSpPr>
        <p:spPr bwMode="auto">
          <a:xfrm>
            <a:off x="9347200" y="5562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AD8FE48B-CED6-4855-AF64-CBB86C2B1FFC}" type="slidenum">
              <a:rPr lang="en-GB" smtClean="0"/>
              <a:t>‹#›</a:t>
            </a:fld>
            <a:endParaRPr lang="en-GB"/>
          </a:p>
        </p:txBody>
      </p:sp>
    </p:spTree>
    <p:extLst>
      <p:ext uri="{BB962C8B-B14F-4D97-AF65-F5344CB8AC3E}">
        <p14:creationId xmlns:p14="http://schemas.microsoft.com/office/powerpoint/2010/main" val="3565991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12192000" cy="1508760"/>
          </a:xfrm>
          <a:prstGeom prst="rect">
            <a:avLst/>
          </a:prstGeom>
        </p:spPr>
      </p:pic>
    </p:spTree>
    <p:extLst>
      <p:ext uri="{BB962C8B-B14F-4D97-AF65-F5344CB8AC3E}">
        <p14:creationId xmlns:p14="http://schemas.microsoft.com/office/powerpoint/2010/main" val="369535726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28/06/2017</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extLst>
      <p:ext uri="{BB962C8B-B14F-4D97-AF65-F5344CB8AC3E}">
        <p14:creationId xmlns:p14="http://schemas.microsoft.com/office/powerpoint/2010/main" val="239514425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339" y="4638689"/>
            <a:ext cx="9409045" cy="1296144"/>
          </a:xfrm>
        </p:spPr>
        <p:txBody>
          <a:bodyPr/>
          <a:lstStyle/>
          <a:p>
            <a:r>
              <a:rPr lang="en-GB" dirty="0" smtClean="0"/>
              <a:t>CPE School Partnership Conference</a:t>
            </a:r>
            <a:br>
              <a:rPr lang="en-GB" dirty="0" smtClean="0"/>
            </a:br>
            <a:r>
              <a:rPr lang="en-GB" dirty="0" smtClean="0"/>
              <a:t>National Standards for Mentors</a:t>
            </a:r>
            <a:endParaRPr lang="en-GB" dirty="0"/>
          </a:p>
        </p:txBody>
      </p:sp>
      <p:sp>
        <p:nvSpPr>
          <p:cNvPr id="3" name="Subtitle 2"/>
          <p:cNvSpPr>
            <a:spLocks noGrp="1"/>
          </p:cNvSpPr>
          <p:nvPr>
            <p:ph type="subTitle" idx="1"/>
          </p:nvPr>
        </p:nvSpPr>
        <p:spPr>
          <a:xfrm>
            <a:off x="143339" y="5934833"/>
            <a:ext cx="8534400" cy="1327299"/>
          </a:xfrm>
        </p:spPr>
        <p:txBody>
          <a:bodyPr/>
          <a:lstStyle/>
          <a:p>
            <a:r>
              <a:rPr lang="en-GB" dirty="0" smtClean="0"/>
              <a:t>June 2017</a:t>
            </a:r>
            <a:endParaRPr lang="en-GB" dirty="0"/>
          </a:p>
        </p:txBody>
      </p:sp>
    </p:spTree>
    <p:extLst>
      <p:ext uri="{BB962C8B-B14F-4D97-AF65-F5344CB8AC3E}">
        <p14:creationId xmlns:p14="http://schemas.microsoft.com/office/powerpoint/2010/main" val="4254555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National Mentor Standards for Initial Teacher Training (ITT) mentors </a:t>
            </a:r>
          </a:p>
        </p:txBody>
      </p:sp>
      <p:sp>
        <p:nvSpPr>
          <p:cNvPr id="3" name="Content Placeholder 2"/>
          <p:cNvSpPr>
            <a:spLocks noGrp="1"/>
          </p:cNvSpPr>
          <p:nvPr>
            <p:ph idx="1"/>
          </p:nvPr>
        </p:nvSpPr>
        <p:spPr>
          <a:xfrm>
            <a:off x="914400" y="1759526"/>
            <a:ext cx="10363200" cy="4087092"/>
          </a:xfrm>
        </p:spPr>
        <p:txBody>
          <a:bodyPr/>
          <a:lstStyle/>
          <a:p>
            <a:r>
              <a:rPr lang="en-GB" dirty="0" smtClean="0"/>
              <a:t>The context:</a:t>
            </a:r>
          </a:p>
          <a:p>
            <a:pPr lvl="1"/>
            <a:r>
              <a:rPr lang="en-US" kern="1200" dirty="0"/>
              <a:t>On 19 January, 2015 Sir Andrew Carter published his review of the quality and effectiveness of </a:t>
            </a:r>
            <a:r>
              <a:rPr lang="en-US" dirty="0"/>
              <a:t>ITT</a:t>
            </a:r>
            <a:r>
              <a:rPr lang="en-US" kern="1200" dirty="0"/>
              <a:t> courses in England. The report highlighted that the system in England is performing well but that more needed to be done to ensure all trainees receive some core grounding in the basics of classroom management and subject knowledge. </a:t>
            </a:r>
            <a:endParaRPr lang="en-US" kern="1200" dirty="0" smtClean="0"/>
          </a:p>
          <a:p>
            <a:pPr marL="457200" lvl="1" indent="0">
              <a:buNone/>
            </a:pPr>
            <a:endParaRPr lang="en-GB" dirty="0" smtClean="0"/>
          </a:p>
          <a:p>
            <a:pPr lvl="1"/>
            <a:endParaRPr lang="en-GB" dirty="0"/>
          </a:p>
          <a:p>
            <a:endParaRPr lang="en-GB" dirty="0"/>
          </a:p>
        </p:txBody>
      </p:sp>
    </p:spTree>
    <p:extLst>
      <p:ext uri="{BB962C8B-B14F-4D97-AF65-F5344CB8AC3E}">
        <p14:creationId xmlns:p14="http://schemas.microsoft.com/office/powerpoint/2010/main" val="3221675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kern="1200" dirty="0"/>
              <a:t>In response to the report the government confirmed that it will</a:t>
            </a:r>
            <a:r>
              <a:rPr lang="en-US" i="1" kern="1200" dirty="0" smtClean="0"/>
              <a:t>:</a:t>
            </a:r>
            <a:endParaRPr lang="en-GB" dirty="0"/>
          </a:p>
        </p:txBody>
      </p:sp>
      <p:sp>
        <p:nvSpPr>
          <p:cNvPr id="3" name="Content Placeholder 2"/>
          <p:cNvSpPr>
            <a:spLocks noGrp="1"/>
          </p:cNvSpPr>
          <p:nvPr>
            <p:ph idx="1"/>
          </p:nvPr>
        </p:nvSpPr>
        <p:spPr>
          <a:xfrm>
            <a:off x="914400" y="1870365"/>
            <a:ext cx="10363200" cy="4114798"/>
          </a:xfrm>
        </p:spPr>
        <p:txBody>
          <a:bodyPr/>
          <a:lstStyle/>
          <a:p>
            <a:pPr lvl="1"/>
            <a:r>
              <a:rPr lang="en-US" kern="1200" dirty="0" smtClean="0"/>
              <a:t>commission </a:t>
            </a:r>
            <a:r>
              <a:rPr lang="en-US" kern="1200" dirty="0"/>
              <a:t>the Teaching Schools Council to develop a new set of aspirational standards for school-based </a:t>
            </a:r>
            <a:r>
              <a:rPr lang="en-US" dirty="0"/>
              <a:t>ITT</a:t>
            </a:r>
            <a:r>
              <a:rPr lang="en-US" kern="1200" dirty="0"/>
              <a:t> mentors - to help </a:t>
            </a:r>
            <a:r>
              <a:rPr lang="en-US" u="dottedHeavy" kern="1200" dirty="0"/>
              <a:t>promote the importance of the role </a:t>
            </a:r>
            <a:r>
              <a:rPr lang="en-US" kern="1200" dirty="0"/>
              <a:t>and </a:t>
            </a:r>
            <a:r>
              <a:rPr lang="en-US" u="wavy" kern="1200" dirty="0"/>
              <a:t>create a better shared understanding of the characteristics of effective mentoring </a:t>
            </a:r>
            <a:r>
              <a:rPr lang="en-US" kern="1200" dirty="0"/>
              <a:t>across the </a:t>
            </a:r>
            <a:r>
              <a:rPr lang="en-US" dirty="0"/>
              <a:t>ITT</a:t>
            </a:r>
            <a:r>
              <a:rPr lang="en-US" kern="1200" dirty="0"/>
              <a:t> sector</a:t>
            </a:r>
            <a:r>
              <a:rPr lang="en-US" kern="1200" dirty="0" smtClean="0"/>
              <a:t>.</a:t>
            </a:r>
          </a:p>
          <a:p>
            <a:pPr lvl="1"/>
            <a:r>
              <a:rPr lang="en-US" kern="1200" dirty="0" smtClean="0"/>
              <a:t>National Standards document is one of four published by the Government relating to the Carter review  in July ‘16.</a:t>
            </a:r>
            <a:endParaRPr lang="en-US" kern="1200" dirty="0"/>
          </a:p>
          <a:p>
            <a:endParaRPr lang="en-GB" dirty="0"/>
          </a:p>
        </p:txBody>
      </p:sp>
    </p:spTree>
    <p:extLst>
      <p:ext uri="{BB962C8B-B14F-4D97-AF65-F5344CB8AC3E}">
        <p14:creationId xmlns:p14="http://schemas.microsoft.com/office/powerpoint/2010/main" val="3086556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33064"/>
            <a:ext cx="10363200" cy="1066800"/>
          </a:xfrm>
        </p:spPr>
        <p:txBody>
          <a:bodyPr/>
          <a:lstStyle/>
          <a:p>
            <a:r>
              <a:rPr lang="en-GB" dirty="0" smtClean="0"/>
              <a:t>“Robust research”</a:t>
            </a:r>
            <a:endParaRPr lang="en-GB" dirty="0"/>
          </a:p>
        </p:txBody>
      </p:sp>
      <p:sp>
        <p:nvSpPr>
          <p:cNvPr id="3" name="Content Placeholder 2"/>
          <p:cNvSpPr>
            <a:spLocks noGrp="1"/>
          </p:cNvSpPr>
          <p:nvPr>
            <p:ph idx="1"/>
          </p:nvPr>
        </p:nvSpPr>
        <p:spPr>
          <a:xfrm>
            <a:off x="914400" y="1170468"/>
            <a:ext cx="10363200" cy="4267201"/>
          </a:xfrm>
        </p:spPr>
        <p:txBody>
          <a:bodyPr/>
          <a:lstStyle/>
          <a:p>
            <a:r>
              <a:rPr lang="en-GB" sz="2800" dirty="0"/>
              <a:t>The </a:t>
            </a:r>
            <a:r>
              <a:rPr lang="en-GB" sz="2800" dirty="0" smtClean="0"/>
              <a:t>British Educational Research Association – leading research body;</a:t>
            </a:r>
          </a:p>
          <a:p>
            <a:r>
              <a:rPr lang="en-GB" sz="2800" dirty="0" smtClean="0"/>
              <a:t>BERA </a:t>
            </a:r>
            <a:r>
              <a:rPr lang="en-GB" sz="2800" dirty="0"/>
              <a:t>blog article outlines that the challenge appears to be for Mentors to develop their identity as ‘teacher educators’.  </a:t>
            </a:r>
            <a:endParaRPr lang="en-GB" sz="2800" dirty="0" smtClean="0"/>
          </a:p>
          <a:p>
            <a:r>
              <a:rPr lang="en-GB" sz="2800" dirty="0" smtClean="0"/>
              <a:t>Plan to include a range of articles that Mentors may access next academic year.</a:t>
            </a:r>
          </a:p>
          <a:p>
            <a:endParaRPr lang="en-GB" sz="2800" dirty="0"/>
          </a:p>
          <a:p>
            <a:endParaRPr lang="en-GB" sz="2800" dirty="0" smtClean="0"/>
          </a:p>
          <a:p>
            <a:r>
              <a:rPr lang="en-GB" sz="2800" dirty="0"/>
              <a:t>http://www2.warwick.ac.uk/fac/soc/cpe/students-partners/pintra/mentordevelopment/research/</a:t>
            </a:r>
          </a:p>
        </p:txBody>
      </p:sp>
    </p:spTree>
    <p:extLst>
      <p:ext uri="{BB962C8B-B14F-4D97-AF65-F5344CB8AC3E}">
        <p14:creationId xmlns:p14="http://schemas.microsoft.com/office/powerpoint/2010/main" val="4034931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9954" y="1371600"/>
            <a:ext cx="11218984" cy="4114800"/>
          </a:xfrm>
        </p:spPr>
        <p:txBody>
          <a:bodyPr/>
          <a:lstStyle/>
          <a:p>
            <a:r>
              <a:rPr lang="en-GB" u="sng" dirty="0"/>
              <a:t>https://</a:t>
            </a:r>
            <a:r>
              <a:rPr lang="en-GB" u="sng" dirty="0" smtClean="0"/>
              <a:t>www.bera.ac.uk/blog/beyond-mentoring-peer-coaching-by-and-for-teachers-can-it-live-up-to-its-promise</a:t>
            </a:r>
          </a:p>
          <a:p>
            <a:endParaRPr lang="en-GB" u="sng" dirty="0"/>
          </a:p>
          <a:p>
            <a:r>
              <a:rPr lang="en-GB" u="sng" dirty="0"/>
              <a:t>https://www.bera.ac.uk/blog/teacher-peer-coaching-a-story-of-trust-agency-and-enablers</a:t>
            </a:r>
            <a:endParaRPr lang="en-GB" dirty="0"/>
          </a:p>
          <a:p>
            <a:endParaRPr lang="en-GB" dirty="0"/>
          </a:p>
          <a:p>
            <a:endParaRPr lang="en-GB" dirty="0"/>
          </a:p>
        </p:txBody>
      </p:sp>
    </p:spTree>
    <p:extLst>
      <p:ext uri="{BB962C8B-B14F-4D97-AF65-F5344CB8AC3E}">
        <p14:creationId xmlns:p14="http://schemas.microsoft.com/office/powerpoint/2010/main" val="4207115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Others working in this field</a:t>
            </a:r>
            <a:endParaRPr lang="en-GB" dirty="0"/>
          </a:p>
        </p:txBody>
      </p:sp>
      <p:sp>
        <p:nvSpPr>
          <p:cNvPr id="3" name="Content Placeholder 2"/>
          <p:cNvSpPr>
            <a:spLocks noGrp="1"/>
          </p:cNvSpPr>
          <p:nvPr>
            <p:ph idx="1"/>
          </p:nvPr>
        </p:nvSpPr>
        <p:spPr/>
        <p:txBody>
          <a:bodyPr/>
          <a:lstStyle/>
          <a:p>
            <a:r>
              <a:rPr lang="en-GB" dirty="0" smtClean="0"/>
              <a:t>Rachel </a:t>
            </a:r>
            <a:r>
              <a:rPr lang="en-GB" dirty="0" err="1" smtClean="0"/>
              <a:t>Lofthouse</a:t>
            </a:r>
            <a:r>
              <a:rPr lang="en-GB" dirty="0" smtClean="0"/>
              <a:t> – University of Newcastle</a:t>
            </a:r>
          </a:p>
          <a:p>
            <a:pPr lvl="1"/>
            <a:r>
              <a:rPr lang="en-GB" dirty="0" smtClean="0"/>
              <a:t>Twitter </a:t>
            </a:r>
            <a:r>
              <a:rPr lang="en-GB" dirty="0"/>
              <a:t>- @</a:t>
            </a:r>
            <a:r>
              <a:rPr lang="en-GB" dirty="0" err="1"/>
              <a:t>DrRLofthouse</a:t>
            </a:r>
            <a:endParaRPr lang="en-GB" dirty="0" smtClean="0"/>
          </a:p>
          <a:p>
            <a:endParaRPr lang="en-GB" dirty="0"/>
          </a:p>
        </p:txBody>
      </p:sp>
    </p:spTree>
    <p:extLst>
      <p:ext uri="{BB962C8B-B14F-4D97-AF65-F5344CB8AC3E}">
        <p14:creationId xmlns:p14="http://schemas.microsoft.com/office/powerpoint/2010/main" val="209587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National Mentor Standards</a:t>
            </a:r>
            <a:endParaRPr lang="en-GB" dirty="0"/>
          </a:p>
        </p:txBody>
      </p:sp>
      <p:sp>
        <p:nvSpPr>
          <p:cNvPr id="3" name="Content Placeholder 2"/>
          <p:cNvSpPr>
            <a:spLocks noGrp="1"/>
          </p:cNvSpPr>
          <p:nvPr>
            <p:ph idx="1"/>
          </p:nvPr>
        </p:nvSpPr>
        <p:spPr>
          <a:xfrm>
            <a:off x="914400" y="1371599"/>
            <a:ext cx="10363200" cy="4536831"/>
          </a:xfrm>
        </p:spPr>
        <p:txBody>
          <a:bodyPr>
            <a:normAutofit/>
          </a:bodyPr>
          <a:lstStyle/>
          <a:p>
            <a:r>
              <a:rPr lang="en-GB" dirty="0" smtClean="0"/>
              <a:t>National Mentor Standards for Initial Teacher </a:t>
            </a:r>
            <a:r>
              <a:rPr lang="en-GB" dirty="0"/>
              <a:t>T</a:t>
            </a:r>
            <a:r>
              <a:rPr lang="en-GB" dirty="0" smtClean="0"/>
              <a:t>raining (ITT) mentors are comprised of 4 strands:</a:t>
            </a:r>
          </a:p>
          <a:p>
            <a:pPr lvl="1"/>
            <a:r>
              <a:rPr lang="en-GB" dirty="0" smtClean="0">
                <a:solidFill>
                  <a:schemeClr val="accent1">
                    <a:lumMod val="50000"/>
                  </a:schemeClr>
                </a:solidFill>
              </a:rPr>
              <a:t>Personal Qualities</a:t>
            </a:r>
          </a:p>
          <a:p>
            <a:pPr lvl="1"/>
            <a:r>
              <a:rPr lang="en-GB" dirty="0" smtClean="0">
                <a:solidFill>
                  <a:schemeClr val="accent1">
                    <a:lumMod val="50000"/>
                  </a:schemeClr>
                </a:solidFill>
              </a:rPr>
              <a:t>Teaching</a:t>
            </a:r>
          </a:p>
          <a:p>
            <a:pPr lvl="1"/>
            <a:r>
              <a:rPr lang="en-GB" dirty="0" smtClean="0">
                <a:solidFill>
                  <a:schemeClr val="accent1">
                    <a:lumMod val="50000"/>
                  </a:schemeClr>
                </a:solidFill>
              </a:rPr>
              <a:t>Professionalism</a:t>
            </a:r>
          </a:p>
          <a:p>
            <a:pPr lvl="1"/>
            <a:r>
              <a:rPr lang="en-GB" dirty="0" smtClean="0">
                <a:solidFill>
                  <a:schemeClr val="accent1">
                    <a:lumMod val="50000"/>
                  </a:schemeClr>
                </a:solidFill>
              </a:rPr>
              <a:t>Self-development and working in partnership</a:t>
            </a:r>
          </a:p>
          <a:p>
            <a:r>
              <a:rPr lang="en-GB" dirty="0" smtClean="0"/>
              <a:t>Discussion in small groups: What might be embraced within in each standard?</a:t>
            </a:r>
          </a:p>
        </p:txBody>
      </p:sp>
    </p:spTree>
    <p:extLst>
      <p:ext uri="{BB962C8B-B14F-4D97-AF65-F5344CB8AC3E}">
        <p14:creationId xmlns:p14="http://schemas.microsoft.com/office/powerpoint/2010/main" val="3124297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School/setting Audit</a:t>
            </a:r>
            <a:endParaRPr lang="en-GB" dirty="0"/>
          </a:p>
        </p:txBody>
      </p:sp>
      <p:sp>
        <p:nvSpPr>
          <p:cNvPr id="3" name="Content Placeholder 2"/>
          <p:cNvSpPr>
            <a:spLocks noGrp="1"/>
          </p:cNvSpPr>
          <p:nvPr>
            <p:ph idx="1"/>
          </p:nvPr>
        </p:nvSpPr>
        <p:spPr/>
        <p:txBody>
          <a:bodyPr/>
          <a:lstStyle/>
          <a:p>
            <a:r>
              <a:rPr lang="en-GB" dirty="0" smtClean="0"/>
              <a:t>Which are your school/setting’s strengths?</a:t>
            </a:r>
          </a:p>
          <a:p>
            <a:r>
              <a:rPr lang="en-GB" dirty="0" smtClean="0"/>
              <a:t>Which might be problematic?</a:t>
            </a:r>
          </a:p>
          <a:p>
            <a:r>
              <a:rPr lang="en-GB" dirty="0" smtClean="0"/>
              <a:t>Which may you need support with?</a:t>
            </a:r>
          </a:p>
          <a:p>
            <a:r>
              <a:rPr lang="en-GB" dirty="0" smtClean="0"/>
              <a:t>What might that support ‘look like’?</a:t>
            </a:r>
          </a:p>
          <a:p>
            <a:endParaRPr lang="en-GB" dirty="0"/>
          </a:p>
          <a:p>
            <a:pPr marL="0" indent="0">
              <a:buNone/>
            </a:pPr>
            <a:endParaRPr lang="en-GB" dirty="0" smtClean="0"/>
          </a:p>
          <a:p>
            <a:endParaRPr lang="en-GB" dirty="0"/>
          </a:p>
        </p:txBody>
      </p:sp>
    </p:spTree>
    <p:extLst>
      <p:ext uri="{BB962C8B-B14F-4D97-AF65-F5344CB8AC3E}">
        <p14:creationId xmlns:p14="http://schemas.microsoft.com/office/powerpoint/2010/main" val="1908678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National Standards for Mentors</a:t>
            </a:r>
            <a:endParaRPr lang="en-GB" dirty="0"/>
          </a:p>
        </p:txBody>
      </p:sp>
      <p:sp>
        <p:nvSpPr>
          <p:cNvPr id="4" name="Content Placeholder 3"/>
          <p:cNvSpPr>
            <a:spLocks noGrp="1"/>
          </p:cNvSpPr>
          <p:nvPr>
            <p:ph sz="half" idx="1"/>
          </p:nvPr>
        </p:nvSpPr>
        <p:spPr>
          <a:xfrm>
            <a:off x="914400" y="2743108"/>
            <a:ext cx="5080000" cy="2743292"/>
          </a:xfrm>
        </p:spPr>
        <p:txBody>
          <a:bodyPr/>
          <a:lstStyle/>
          <a:p>
            <a:r>
              <a:rPr lang="en-GB" dirty="0" smtClean="0"/>
              <a:t>What do you need support with?	</a:t>
            </a:r>
            <a:endParaRPr lang="en-GB" dirty="0"/>
          </a:p>
        </p:txBody>
      </p:sp>
      <p:sp>
        <p:nvSpPr>
          <p:cNvPr id="5" name="Content Placeholder 4"/>
          <p:cNvSpPr>
            <a:spLocks noGrp="1"/>
          </p:cNvSpPr>
          <p:nvPr>
            <p:ph sz="half" idx="2"/>
          </p:nvPr>
        </p:nvSpPr>
        <p:spPr>
          <a:xfrm>
            <a:off x="6197600" y="2743108"/>
            <a:ext cx="5080000" cy="2743292"/>
          </a:xfrm>
        </p:spPr>
        <p:txBody>
          <a:bodyPr/>
          <a:lstStyle/>
          <a:p>
            <a:r>
              <a:rPr lang="en-GB" dirty="0" smtClean="0"/>
              <a:t>Areas of expertise</a:t>
            </a:r>
            <a:endParaRPr lang="en-GB" dirty="0"/>
          </a:p>
        </p:txBody>
      </p:sp>
    </p:spTree>
    <p:extLst>
      <p:ext uri="{BB962C8B-B14F-4D97-AF65-F5344CB8AC3E}">
        <p14:creationId xmlns:p14="http://schemas.microsoft.com/office/powerpoint/2010/main" val="1221264203"/>
      </p:ext>
    </p:extLst>
  </p:cSld>
  <p:clrMapOvr>
    <a:masterClrMapping/>
  </p:clrMapOvr>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ew Branding template_uni_of_warwick [Read-Only]" id="{1111E099-6E92-4477-ABF6-65CB5E84BB0F}" vid="{FF5E1B13-64D4-4B7E-9CA6-C58449391B54}"/>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87457878-5116-49FD-B0C9-C73CFED9119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ew Branding template_uni_of_warwick [Read-Only]" id="{1111E099-6E92-4477-ABF6-65CB5E84BB0F}" vid="{29DCFAD3-0F92-4418-B6B1-92D32F71A76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Branding template_uni_of_warwick</Template>
  <TotalTime>295</TotalTime>
  <Words>262</Words>
  <Application>Microsoft Office PowerPoint</Application>
  <PresentationFormat>Widescreen</PresentationFormat>
  <Paragraphs>44</Paragraphs>
  <Slides>9</Slides>
  <Notes>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Times New Roman</vt:lpstr>
      <vt:lpstr>template_uni_of_warwick</vt:lpstr>
      <vt:lpstr>1_Custom Design</vt:lpstr>
      <vt:lpstr>Custom Design</vt:lpstr>
      <vt:lpstr>CPE School Partnership Conference National Standards for Mentors</vt:lpstr>
      <vt:lpstr>National Mentor Standards for Initial Teacher Training (ITT) mentors </vt:lpstr>
      <vt:lpstr>In response to the report the government confirmed that it will:</vt:lpstr>
      <vt:lpstr>“Robust research”</vt:lpstr>
      <vt:lpstr>PowerPoint Presentation</vt:lpstr>
      <vt:lpstr>Others working in this field</vt:lpstr>
      <vt:lpstr>The National Mentor Standards</vt:lpstr>
      <vt:lpstr>School/setting Audit</vt:lpstr>
      <vt:lpstr>National Standards for Mentors</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Mark</dc:creator>
  <cp:lastModifiedBy>Thompson, Rachel</cp:lastModifiedBy>
  <cp:revision>20</cp:revision>
  <dcterms:created xsi:type="dcterms:W3CDTF">2016-09-15T12:44:56Z</dcterms:created>
  <dcterms:modified xsi:type="dcterms:W3CDTF">2017-06-28T12:00:15Z</dcterms:modified>
</cp:coreProperties>
</file>