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62" r:id="rId1"/>
    <p:sldMasterId id="2147483674" r:id="rId2"/>
  </p:sldMasterIdLst>
  <p:notesMasterIdLst>
    <p:notesMasterId r:id="rId32"/>
  </p:notesMasterIdLst>
  <p:handoutMasterIdLst>
    <p:handoutMasterId r:id="rId33"/>
  </p:handoutMasterIdLst>
  <p:sldIdLst>
    <p:sldId id="341" r:id="rId3"/>
    <p:sldId id="301" r:id="rId4"/>
    <p:sldId id="329" r:id="rId5"/>
    <p:sldId id="344" r:id="rId6"/>
    <p:sldId id="345" r:id="rId7"/>
    <p:sldId id="358" r:id="rId8"/>
    <p:sldId id="336" r:id="rId9"/>
    <p:sldId id="351" r:id="rId10"/>
    <p:sldId id="353" r:id="rId11"/>
    <p:sldId id="356" r:id="rId12"/>
    <p:sldId id="355" r:id="rId13"/>
    <p:sldId id="349" r:id="rId14"/>
    <p:sldId id="346" r:id="rId15"/>
    <p:sldId id="354" r:id="rId16"/>
    <p:sldId id="332" r:id="rId17"/>
    <p:sldId id="357" r:id="rId18"/>
    <p:sldId id="315" r:id="rId19"/>
    <p:sldId id="316" r:id="rId20"/>
    <p:sldId id="317" r:id="rId21"/>
    <p:sldId id="311" r:id="rId22"/>
    <p:sldId id="313" r:id="rId23"/>
    <p:sldId id="321" r:id="rId24"/>
    <p:sldId id="325" r:id="rId25"/>
    <p:sldId id="327" r:id="rId26"/>
    <p:sldId id="328" r:id="rId27"/>
    <p:sldId id="343" r:id="rId28"/>
    <p:sldId id="342" r:id="rId29"/>
    <p:sldId id="359" r:id="rId30"/>
    <p:sldId id="322" r:id="rId31"/>
  </p:sldIdLst>
  <p:sldSz cx="9144000" cy="6858000" type="screen4x3"/>
  <p:notesSz cx="6808788" cy="9823450"/>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94">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F3FED6"/>
    <a:srgbClr val="DFF0F5"/>
    <a:srgbClr val="FFE3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4654" autoAdjust="0"/>
  </p:normalViewPr>
  <p:slideViewPr>
    <p:cSldViewPr>
      <p:cViewPr varScale="1">
        <p:scale>
          <a:sx n="70" d="100"/>
          <a:sy n="70" d="100"/>
        </p:scale>
        <p:origin x="1386" y="72"/>
      </p:cViewPr>
      <p:guideLst>
        <p:guide orient="horz" pos="2160"/>
        <p:guide pos="2880"/>
      </p:guideLst>
    </p:cSldViewPr>
  </p:slideViewPr>
  <p:outlineViewPr>
    <p:cViewPr>
      <p:scale>
        <a:sx n="33" d="100"/>
        <a:sy n="33" d="100"/>
      </p:scale>
      <p:origin x="48" y="5382"/>
    </p:cViewPr>
  </p:outlineViewPr>
  <p:notesTextViewPr>
    <p:cViewPr>
      <p:scale>
        <a:sx n="100" d="100"/>
        <a:sy n="100" d="100"/>
      </p:scale>
      <p:origin x="0" y="0"/>
    </p:cViewPr>
  </p:notesTextViewPr>
  <p:sorterViewPr>
    <p:cViewPr>
      <p:scale>
        <a:sx n="90" d="100"/>
        <a:sy n="90" d="100"/>
      </p:scale>
      <p:origin x="0" y="-4738"/>
    </p:cViewPr>
  </p:sorterViewPr>
  <p:notesViewPr>
    <p:cSldViewPr showGuides="1">
      <p:cViewPr varScale="1">
        <p:scale>
          <a:sx n="55" d="100"/>
          <a:sy n="55" d="100"/>
        </p:scale>
        <p:origin x="-1819" y="-96"/>
      </p:cViewPr>
      <p:guideLst>
        <p:guide orient="horz" pos="3094"/>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manualLayout>
          <c:layoutTarget val="inner"/>
          <c:xMode val="edge"/>
          <c:yMode val="edge"/>
          <c:x val="1.1139113197948766E-2"/>
          <c:y val="0"/>
          <c:w val="0.95915658494085221"/>
          <c:h val="0.86212899421431965"/>
        </c:manualLayout>
      </c:layout>
      <c:lineChart>
        <c:grouping val="standard"/>
        <c:varyColors val="0"/>
        <c:ser>
          <c:idx val="0"/>
          <c:order val="0"/>
          <c:marker>
            <c:symbol val="none"/>
          </c:marker>
          <c:cat>
            <c:strRef>
              <c:f>Sheet1!$A$2:$A$5</c:f>
              <c:strCache>
                <c:ptCount val="4"/>
                <c:pt idx="0">
                  <c:v>PP1</c:v>
                </c:pt>
                <c:pt idx="1">
                  <c:v>PP2</c:v>
                </c:pt>
                <c:pt idx="2">
                  <c:v>PP3</c:v>
                </c:pt>
                <c:pt idx="3">
                  <c:v>PP4</c:v>
                </c:pt>
              </c:strCache>
            </c:strRef>
          </c:cat>
          <c:val>
            <c:numRef>
              <c:f>Sheet1!$B$2:$B$5</c:f>
              <c:numCache>
                <c:formatCode>General</c:formatCode>
                <c:ptCount val="4"/>
                <c:pt idx="0">
                  <c:v>0</c:v>
                </c:pt>
                <c:pt idx="1">
                  <c:v>1</c:v>
                </c:pt>
                <c:pt idx="2">
                  <c:v>2</c:v>
                </c:pt>
                <c:pt idx="3">
                  <c:v>3</c:v>
                </c:pt>
              </c:numCache>
            </c:numRef>
          </c:val>
          <c:smooth val="0"/>
        </c:ser>
        <c:dLbls>
          <c:showLegendKey val="0"/>
          <c:showVal val="0"/>
          <c:showCatName val="0"/>
          <c:showSerName val="0"/>
          <c:showPercent val="0"/>
          <c:showBubbleSize val="0"/>
        </c:dLbls>
        <c:smooth val="0"/>
        <c:axId val="145152920"/>
        <c:axId val="146533712"/>
      </c:lineChart>
      <c:catAx>
        <c:axId val="145152920"/>
        <c:scaling>
          <c:orientation val="minMax"/>
        </c:scaling>
        <c:delete val="0"/>
        <c:axPos val="b"/>
        <c:numFmt formatCode="General" sourceLinked="0"/>
        <c:majorTickMark val="out"/>
        <c:minorTickMark val="none"/>
        <c:tickLblPos val="nextTo"/>
        <c:crossAx val="146533712"/>
        <c:crosses val="autoZero"/>
        <c:auto val="1"/>
        <c:lblAlgn val="ctr"/>
        <c:lblOffset val="100"/>
        <c:noMultiLvlLbl val="0"/>
      </c:catAx>
      <c:valAx>
        <c:axId val="146533712"/>
        <c:scaling>
          <c:orientation val="minMax"/>
        </c:scaling>
        <c:delete val="1"/>
        <c:axPos val="l"/>
        <c:majorGridlines/>
        <c:numFmt formatCode="General" sourceLinked="1"/>
        <c:majorTickMark val="out"/>
        <c:minorTickMark val="none"/>
        <c:tickLblPos val="none"/>
        <c:crossAx val="14515292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lineChart>
        <c:grouping val="standard"/>
        <c:varyColors val="0"/>
        <c:ser>
          <c:idx val="0"/>
          <c:order val="0"/>
          <c:tx>
            <c:strRef>
              <c:f>Sheet1!$B$27</c:f>
              <c:strCache>
                <c:ptCount val="1"/>
                <c:pt idx="0">
                  <c:v>1</c:v>
                </c:pt>
              </c:strCache>
            </c:strRef>
          </c:tx>
          <c:marker>
            <c:symbol val="none"/>
          </c:marker>
          <c:cat>
            <c:strRef>
              <c:f>Sheet1!$A$28:$A$50</c:f>
              <c:strCache>
                <c:ptCount val="15"/>
                <c:pt idx="0">
                  <c:v>PP1</c:v>
                </c:pt>
                <c:pt idx="2">
                  <c:v>PP2</c:v>
                </c:pt>
                <c:pt idx="7">
                  <c:v>PP3</c:v>
                </c:pt>
                <c:pt idx="14">
                  <c:v>PP4</c:v>
                </c:pt>
              </c:strCache>
            </c:strRef>
          </c:cat>
          <c:val>
            <c:numRef>
              <c:f>Sheet1!$B$28:$B$51</c:f>
              <c:numCache>
                <c:formatCode>General</c:formatCode>
                <c:ptCount val="24"/>
                <c:pt idx="0">
                  <c:v>0</c:v>
                </c:pt>
                <c:pt idx="1">
                  <c:v>0</c:v>
                </c:pt>
                <c:pt idx="2">
                  <c:v>0.5</c:v>
                </c:pt>
                <c:pt idx="3">
                  <c:v>1</c:v>
                </c:pt>
                <c:pt idx="4">
                  <c:v>0.5</c:v>
                </c:pt>
                <c:pt idx="5">
                  <c:v>1</c:v>
                </c:pt>
                <c:pt idx="6">
                  <c:v>1</c:v>
                </c:pt>
                <c:pt idx="7">
                  <c:v>0.5</c:v>
                </c:pt>
                <c:pt idx="8">
                  <c:v>1</c:v>
                </c:pt>
                <c:pt idx="9">
                  <c:v>1</c:v>
                </c:pt>
                <c:pt idx="10">
                  <c:v>1.5</c:v>
                </c:pt>
                <c:pt idx="11">
                  <c:v>2</c:v>
                </c:pt>
                <c:pt idx="12">
                  <c:v>1.5</c:v>
                </c:pt>
                <c:pt idx="13">
                  <c:v>2</c:v>
                </c:pt>
                <c:pt idx="14">
                  <c:v>1</c:v>
                </c:pt>
                <c:pt idx="15">
                  <c:v>1.5</c:v>
                </c:pt>
                <c:pt idx="16">
                  <c:v>2</c:v>
                </c:pt>
                <c:pt idx="17">
                  <c:v>1.5</c:v>
                </c:pt>
                <c:pt idx="18">
                  <c:v>2</c:v>
                </c:pt>
                <c:pt idx="19">
                  <c:v>2.5</c:v>
                </c:pt>
                <c:pt idx="20">
                  <c:v>2</c:v>
                </c:pt>
                <c:pt idx="21">
                  <c:v>2.5</c:v>
                </c:pt>
                <c:pt idx="22">
                  <c:v>2.5</c:v>
                </c:pt>
                <c:pt idx="23">
                  <c:v>3</c:v>
                </c:pt>
              </c:numCache>
            </c:numRef>
          </c:val>
          <c:smooth val="0"/>
        </c:ser>
        <c:dLbls>
          <c:showLegendKey val="0"/>
          <c:showVal val="0"/>
          <c:showCatName val="0"/>
          <c:showSerName val="0"/>
          <c:showPercent val="0"/>
          <c:showBubbleSize val="0"/>
        </c:dLbls>
        <c:smooth val="0"/>
        <c:axId val="145464872"/>
        <c:axId val="143624144"/>
      </c:lineChart>
      <c:catAx>
        <c:axId val="145464872"/>
        <c:scaling>
          <c:orientation val="minMax"/>
        </c:scaling>
        <c:delete val="0"/>
        <c:axPos val="b"/>
        <c:numFmt formatCode="General" sourceLinked="0"/>
        <c:majorTickMark val="out"/>
        <c:minorTickMark val="none"/>
        <c:tickLblPos val="nextTo"/>
        <c:crossAx val="143624144"/>
        <c:crosses val="autoZero"/>
        <c:auto val="1"/>
        <c:lblAlgn val="ctr"/>
        <c:lblOffset val="100"/>
        <c:noMultiLvlLbl val="0"/>
      </c:catAx>
      <c:valAx>
        <c:axId val="143624144"/>
        <c:scaling>
          <c:orientation val="minMax"/>
        </c:scaling>
        <c:delete val="1"/>
        <c:axPos val="l"/>
        <c:majorGridlines/>
        <c:numFmt formatCode="General" sourceLinked="1"/>
        <c:majorTickMark val="out"/>
        <c:minorTickMark val="none"/>
        <c:tickLblPos val="none"/>
        <c:crossAx val="14546487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49772" cy="4916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GB" smtClean="0">
                <a:latin typeface="+mj-lt"/>
              </a:rPr>
              <a:t>New Mentor Development - 10.10.15</a:t>
            </a:r>
            <a:endParaRPr lang="en-GB">
              <a:latin typeface="+mj-lt"/>
            </a:endParaRPr>
          </a:p>
        </p:txBody>
      </p:sp>
      <p:sp>
        <p:nvSpPr>
          <p:cNvPr id="47108" name="Rectangle 4"/>
          <p:cNvSpPr>
            <a:spLocks noGrp="1" noChangeArrowheads="1"/>
          </p:cNvSpPr>
          <p:nvPr>
            <p:ph type="ftr" sz="quarter" idx="2"/>
          </p:nvPr>
        </p:nvSpPr>
        <p:spPr bwMode="auto">
          <a:xfrm>
            <a:off x="0" y="9331807"/>
            <a:ext cx="2949772" cy="49164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Tree>
    <p:extLst>
      <p:ext uri="{BB962C8B-B14F-4D97-AF65-F5344CB8AC3E}">
        <p14:creationId xmlns:p14="http://schemas.microsoft.com/office/powerpoint/2010/main" val="1760079985"/>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49772" cy="4916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GB" smtClean="0"/>
              <a:t>New Mentor Development - 10.10.15</a:t>
            </a:r>
            <a:endParaRPr lang="en-GB"/>
          </a:p>
        </p:txBody>
      </p:sp>
      <p:sp>
        <p:nvSpPr>
          <p:cNvPr id="16387" name="Rectangle 3"/>
          <p:cNvSpPr>
            <a:spLocks noGrp="1" noChangeArrowheads="1"/>
          </p:cNvSpPr>
          <p:nvPr>
            <p:ph type="dt" idx="1"/>
          </p:nvPr>
        </p:nvSpPr>
        <p:spPr bwMode="auto">
          <a:xfrm>
            <a:off x="3859016" y="0"/>
            <a:ext cx="2949772" cy="4916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19460" name="Rectangle 4"/>
          <p:cNvSpPr>
            <a:spLocks noGrp="1" noRot="1" noChangeAspect="1" noChangeArrowheads="1" noTextEdit="1"/>
          </p:cNvSpPr>
          <p:nvPr>
            <p:ph type="sldImg" idx="2"/>
          </p:nvPr>
        </p:nvSpPr>
        <p:spPr bwMode="auto">
          <a:xfrm>
            <a:off x="949325" y="736600"/>
            <a:ext cx="4910138" cy="368300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909244" y="4666690"/>
            <a:ext cx="4990301" cy="442008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6390" name="Rectangle 6"/>
          <p:cNvSpPr>
            <a:spLocks noGrp="1" noChangeArrowheads="1"/>
          </p:cNvSpPr>
          <p:nvPr>
            <p:ph type="ftr" sz="quarter" idx="4"/>
          </p:nvPr>
        </p:nvSpPr>
        <p:spPr bwMode="auto">
          <a:xfrm>
            <a:off x="0" y="9331807"/>
            <a:ext cx="2949772" cy="49164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16391" name="Rectangle 7"/>
          <p:cNvSpPr>
            <a:spLocks noGrp="1" noChangeArrowheads="1"/>
          </p:cNvSpPr>
          <p:nvPr>
            <p:ph type="sldNum" sz="quarter" idx="5"/>
          </p:nvPr>
        </p:nvSpPr>
        <p:spPr bwMode="auto">
          <a:xfrm>
            <a:off x="3859016" y="9331807"/>
            <a:ext cx="2949772" cy="49164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endParaRPr lang="en-GB" dirty="0"/>
          </a:p>
        </p:txBody>
      </p:sp>
    </p:spTree>
    <p:extLst>
      <p:ext uri="{BB962C8B-B14F-4D97-AF65-F5344CB8AC3E}">
        <p14:creationId xmlns:p14="http://schemas.microsoft.com/office/powerpoint/2010/main" val="2343741908"/>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E2F32C5A-F302-43C6-A4A9-9E6DDA4AB590}" type="slidenum">
              <a:rPr lang="en-GB" smtClean="0"/>
              <a:pPr>
                <a:defRPr/>
              </a:pPr>
              <a:t>1</a:t>
            </a:fld>
            <a:endParaRPr lang="en-GB"/>
          </a:p>
        </p:txBody>
      </p:sp>
      <p:sp>
        <p:nvSpPr>
          <p:cNvPr id="5" name="Header Placeholder 4"/>
          <p:cNvSpPr>
            <a:spLocks noGrp="1"/>
          </p:cNvSpPr>
          <p:nvPr>
            <p:ph type="hdr" sz="quarter" idx="11"/>
          </p:nvPr>
        </p:nvSpPr>
        <p:spPr/>
        <p:txBody>
          <a:bodyPr/>
          <a:lstStyle/>
          <a:p>
            <a:pPr>
              <a:defRPr/>
            </a:pPr>
            <a:r>
              <a:rPr lang="en-GB" smtClean="0"/>
              <a:t>New Mentor Development - 10.10.15</a:t>
            </a:r>
            <a:endParaRPr lang="en-GB"/>
          </a:p>
        </p:txBody>
      </p:sp>
    </p:spTree>
    <p:extLst>
      <p:ext uri="{BB962C8B-B14F-4D97-AF65-F5344CB8AC3E}">
        <p14:creationId xmlns:p14="http://schemas.microsoft.com/office/powerpoint/2010/main" val="24590589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endParaRPr lang="en-GB" smtClean="0"/>
          </a:p>
        </p:txBody>
      </p:sp>
      <p:sp>
        <p:nvSpPr>
          <p:cNvPr id="30724" name="Slide Number Placeholder 3"/>
          <p:cNvSpPr>
            <a:spLocks noGrp="1"/>
          </p:cNvSpPr>
          <p:nvPr>
            <p:ph type="sldNum" sz="quarter" idx="5"/>
          </p:nvPr>
        </p:nvSpPr>
        <p:spPr>
          <a:noFill/>
        </p:spPr>
        <p:txBody>
          <a:bodyPr/>
          <a:lstStyle/>
          <a:p>
            <a:fld id="{A5113562-443E-4299-A1CD-50589C14C67C}" type="slidenum">
              <a:rPr lang="en-US">
                <a:solidFill>
                  <a:prstClr val="black"/>
                </a:solidFill>
              </a:rPr>
              <a:pPr/>
              <a:t>21</a:t>
            </a:fld>
            <a:endParaRPr lang="en-US">
              <a:solidFill>
                <a:prstClr val="black"/>
              </a:solidFill>
            </a:endParaRPr>
          </a:p>
        </p:txBody>
      </p:sp>
      <p:sp>
        <p:nvSpPr>
          <p:cNvPr id="2" name="Header Placeholder 1"/>
          <p:cNvSpPr>
            <a:spLocks noGrp="1"/>
          </p:cNvSpPr>
          <p:nvPr>
            <p:ph type="hdr" sz="quarter" idx="10"/>
          </p:nvPr>
        </p:nvSpPr>
        <p:spPr/>
        <p:txBody>
          <a:bodyPr/>
          <a:lstStyle/>
          <a:p>
            <a:pPr>
              <a:defRPr/>
            </a:pPr>
            <a:r>
              <a:rPr lang="en-GB" smtClean="0"/>
              <a:t>New Mentor Development - 10.10.15</a:t>
            </a:r>
            <a:endParaRPr lang="en-GB"/>
          </a:p>
        </p:txBody>
      </p:sp>
    </p:spTree>
    <p:extLst>
      <p:ext uri="{BB962C8B-B14F-4D97-AF65-F5344CB8AC3E}">
        <p14:creationId xmlns:p14="http://schemas.microsoft.com/office/powerpoint/2010/main" val="1856269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3F4685A1-244F-484A-B12C-CC3062C07C21}" type="slidenum">
              <a:rPr lang="en-GB" smtClean="0"/>
              <a:pPr/>
              <a:t>22</a:t>
            </a:fld>
            <a:endParaRPr lang="en-GB"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endParaRPr lang="en-GB" sz="1400" dirty="0" smtClean="0">
              <a:latin typeface="Arial" charset="0"/>
            </a:endParaRPr>
          </a:p>
        </p:txBody>
      </p:sp>
      <p:sp>
        <p:nvSpPr>
          <p:cNvPr id="2" name="Header Placeholder 1"/>
          <p:cNvSpPr>
            <a:spLocks noGrp="1"/>
          </p:cNvSpPr>
          <p:nvPr>
            <p:ph type="hdr" sz="quarter" idx="10"/>
          </p:nvPr>
        </p:nvSpPr>
        <p:spPr/>
        <p:txBody>
          <a:bodyPr/>
          <a:lstStyle/>
          <a:p>
            <a:pPr>
              <a:defRPr/>
            </a:pPr>
            <a:r>
              <a:rPr lang="en-GB" smtClean="0"/>
              <a:t>New Mentor Development - 10.10.15</a:t>
            </a:r>
            <a:endParaRPr lang="en-GB"/>
          </a:p>
        </p:txBody>
      </p:sp>
    </p:spTree>
    <p:extLst>
      <p:ext uri="{BB962C8B-B14F-4D97-AF65-F5344CB8AC3E}">
        <p14:creationId xmlns:p14="http://schemas.microsoft.com/office/powerpoint/2010/main" val="27001800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These are areas of the curriculum and of pedagogy that trainees</a:t>
            </a:r>
            <a:r>
              <a:rPr lang="en-GB" baseline="0" dirty="0" smtClean="0"/>
              <a:t> are expected </a:t>
            </a:r>
            <a:r>
              <a:rPr lang="en-GB" baseline="0" smtClean="0"/>
              <a:t>to discuss</a:t>
            </a:r>
            <a:r>
              <a:rPr lang="en-GB" baseline="0" dirty="0" smtClean="0"/>
              <a:t>, observe, teach, see school policy for etc</a:t>
            </a:r>
            <a:endParaRPr lang="en-GB" dirty="0"/>
          </a:p>
        </p:txBody>
      </p:sp>
      <p:sp>
        <p:nvSpPr>
          <p:cNvPr id="4" name="Slide Number Placeholder 3"/>
          <p:cNvSpPr>
            <a:spLocks noGrp="1"/>
          </p:cNvSpPr>
          <p:nvPr>
            <p:ph type="sldNum" sz="quarter" idx="10"/>
          </p:nvPr>
        </p:nvSpPr>
        <p:spPr/>
        <p:txBody>
          <a:bodyPr/>
          <a:lstStyle/>
          <a:p>
            <a:pPr>
              <a:defRPr/>
            </a:pPr>
            <a:fld id="{E2F32C5A-F302-43C6-A4A9-9E6DDA4AB590}" type="slidenum">
              <a:rPr lang="en-GB" smtClean="0"/>
              <a:pPr>
                <a:defRPr/>
              </a:pPr>
              <a:t>23</a:t>
            </a:fld>
            <a:endParaRPr lang="en-GB"/>
          </a:p>
        </p:txBody>
      </p:sp>
      <p:sp>
        <p:nvSpPr>
          <p:cNvPr id="5" name="Header Placeholder 4"/>
          <p:cNvSpPr>
            <a:spLocks noGrp="1"/>
          </p:cNvSpPr>
          <p:nvPr>
            <p:ph type="hdr" sz="quarter" idx="11"/>
          </p:nvPr>
        </p:nvSpPr>
        <p:spPr/>
        <p:txBody>
          <a:bodyPr/>
          <a:lstStyle/>
          <a:p>
            <a:pPr>
              <a:defRPr/>
            </a:pPr>
            <a:r>
              <a:rPr lang="en-GB" smtClean="0"/>
              <a:t>New Mentor Development - 10.10.15</a:t>
            </a:r>
            <a:endParaRPr lang="en-GB"/>
          </a:p>
        </p:txBody>
      </p:sp>
    </p:spTree>
    <p:extLst>
      <p:ext uri="{BB962C8B-B14F-4D97-AF65-F5344CB8AC3E}">
        <p14:creationId xmlns:p14="http://schemas.microsoft.com/office/powerpoint/2010/main" val="28474777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t>Warwick is an ‘Outstanding’ provider</a:t>
            </a:r>
          </a:p>
          <a:p>
            <a:r>
              <a:rPr lang="en-GB" altLang="en-US" smtClean="0"/>
              <a:t>You are excellent trainees</a:t>
            </a:r>
          </a:p>
        </p:txBody>
      </p:sp>
      <p:sp>
        <p:nvSpPr>
          <p:cNvPr id="593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A87D6052-4E10-45C3-B252-1238BEDD74A2}" type="slidenum">
              <a:rPr lang="en-GB" altLang="en-US" sz="1200" smtClean="0">
                <a:latin typeface="Arial" pitchFamily="34" charset="0"/>
              </a:rPr>
              <a:pPr eaLnBrk="1" hangingPunct="1"/>
              <a:t>24</a:t>
            </a:fld>
            <a:endParaRPr lang="en-GB" altLang="en-US" sz="1200" smtClean="0">
              <a:latin typeface="Arial" pitchFamily="34" charset="0"/>
            </a:endParaRPr>
          </a:p>
        </p:txBody>
      </p:sp>
      <p:sp>
        <p:nvSpPr>
          <p:cNvPr id="2" name="Header Placeholder 1"/>
          <p:cNvSpPr>
            <a:spLocks noGrp="1"/>
          </p:cNvSpPr>
          <p:nvPr>
            <p:ph type="hdr" sz="quarter" idx="10"/>
          </p:nvPr>
        </p:nvSpPr>
        <p:spPr/>
        <p:txBody>
          <a:bodyPr/>
          <a:lstStyle/>
          <a:p>
            <a:pPr>
              <a:defRPr/>
            </a:pPr>
            <a:r>
              <a:rPr lang="en-GB" smtClean="0"/>
              <a:t>New Mentor Development - 10.10.15</a:t>
            </a:r>
            <a:endParaRPr lang="en-GB"/>
          </a:p>
        </p:txBody>
      </p:sp>
    </p:spTree>
    <p:extLst>
      <p:ext uri="{BB962C8B-B14F-4D97-AF65-F5344CB8AC3E}">
        <p14:creationId xmlns:p14="http://schemas.microsoft.com/office/powerpoint/2010/main" val="38529478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3F4685A1-244F-484A-B12C-CC3062C07C21}" type="slidenum">
              <a:rPr lang="en-GB" smtClean="0"/>
              <a:pPr/>
              <a:t>29</a:t>
            </a:fld>
            <a:endParaRPr lang="en-GB"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endParaRPr lang="en-GB" sz="1400" dirty="0" smtClean="0">
              <a:latin typeface="Arial" charset="0"/>
            </a:endParaRPr>
          </a:p>
        </p:txBody>
      </p:sp>
      <p:sp>
        <p:nvSpPr>
          <p:cNvPr id="2" name="Header Placeholder 1"/>
          <p:cNvSpPr>
            <a:spLocks noGrp="1"/>
          </p:cNvSpPr>
          <p:nvPr>
            <p:ph type="hdr" sz="quarter" idx="10"/>
          </p:nvPr>
        </p:nvSpPr>
        <p:spPr/>
        <p:txBody>
          <a:bodyPr/>
          <a:lstStyle/>
          <a:p>
            <a:pPr>
              <a:defRPr/>
            </a:pPr>
            <a:r>
              <a:rPr lang="en-GB" smtClean="0"/>
              <a:t>New Mentor Development - 10.10.15</a:t>
            </a:r>
            <a:endParaRPr lang="en-GB"/>
          </a:p>
        </p:txBody>
      </p:sp>
    </p:spTree>
    <p:extLst>
      <p:ext uri="{BB962C8B-B14F-4D97-AF65-F5344CB8AC3E}">
        <p14:creationId xmlns:p14="http://schemas.microsoft.com/office/powerpoint/2010/main" val="3711588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4726066-D723-4ECE-990D-72A1D097DE1A}" type="slidenum">
              <a:rPr lang="en-GB" smtClean="0"/>
              <a:pPr/>
              <a:t>2</a:t>
            </a:fld>
            <a:endParaRPr lang="en-GB" smtClean="0"/>
          </a:p>
        </p:txBody>
      </p:sp>
      <p:sp>
        <p:nvSpPr>
          <p:cNvPr id="22531" name="Rectangle 2"/>
          <p:cNvSpPr>
            <a:spLocks noGrp="1" noRot="1" noChangeAspect="1" noChangeArrowheads="1" noTextEdit="1"/>
          </p:cNvSpPr>
          <p:nvPr>
            <p:ph type="sldImg"/>
          </p:nvPr>
        </p:nvSpPr>
        <p:spPr>
          <a:solidFill>
            <a:srgbClr val="FFFFFF"/>
          </a:solidFill>
          <a:ln/>
        </p:spPr>
      </p:sp>
      <p:sp>
        <p:nvSpPr>
          <p:cNvPr id="22532" name="Rectangle 3"/>
          <p:cNvSpPr>
            <a:spLocks noGrp="1" noChangeArrowheads="1"/>
          </p:cNvSpPr>
          <p:nvPr>
            <p:ph type="body" idx="1"/>
          </p:nvPr>
        </p:nvSpPr>
        <p:spPr>
          <a:solidFill>
            <a:srgbClr val="FFFFFF"/>
          </a:solidFill>
          <a:ln>
            <a:solidFill>
              <a:srgbClr val="000000"/>
            </a:solidFill>
          </a:ln>
        </p:spPr>
        <p:txBody>
          <a:bodyPr/>
          <a:lstStyle/>
          <a:p>
            <a:endParaRPr lang="en-GB" sz="1400" dirty="0" smtClean="0">
              <a:latin typeface="Arial" charset="0"/>
            </a:endParaRPr>
          </a:p>
        </p:txBody>
      </p:sp>
      <p:sp>
        <p:nvSpPr>
          <p:cNvPr id="2" name="Header Placeholder 1"/>
          <p:cNvSpPr>
            <a:spLocks noGrp="1"/>
          </p:cNvSpPr>
          <p:nvPr>
            <p:ph type="hdr" sz="quarter" idx="10"/>
          </p:nvPr>
        </p:nvSpPr>
        <p:spPr/>
        <p:txBody>
          <a:bodyPr/>
          <a:lstStyle/>
          <a:p>
            <a:pPr>
              <a:defRPr/>
            </a:pPr>
            <a:r>
              <a:rPr lang="en-GB" smtClean="0"/>
              <a:t>New Mentor Development - 10.10.15</a:t>
            </a:r>
            <a:endParaRPr lang="en-GB"/>
          </a:p>
        </p:txBody>
      </p:sp>
    </p:spTree>
    <p:extLst>
      <p:ext uri="{BB962C8B-B14F-4D97-AF65-F5344CB8AC3E}">
        <p14:creationId xmlns:p14="http://schemas.microsoft.com/office/powerpoint/2010/main" val="9340595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r>
              <a:rPr lang="en-GB" altLang="en-US" smtClean="0"/>
              <a:t>Warwick is an ‘Outstanding’ provider</a:t>
            </a:r>
          </a:p>
          <a:p>
            <a:r>
              <a:rPr lang="en-GB" altLang="en-US" smtClean="0"/>
              <a:t>You are excellent trainees</a:t>
            </a:r>
          </a:p>
        </p:txBody>
      </p:sp>
      <p:sp>
        <p:nvSpPr>
          <p:cNvPr id="70660" name="Slide Number Placeholder 3"/>
          <p:cNvSpPr>
            <a:spLocks noGrp="1"/>
          </p:cNvSpPr>
          <p:nvPr>
            <p:ph type="sldNum" sz="quarter" idx="5"/>
          </p:nvPr>
        </p:nvSpPr>
        <p:spPr>
          <a:noFill/>
        </p:spPr>
        <p:txBody>
          <a:bodyPr/>
          <a:lstStyle/>
          <a:p>
            <a:pPr eaLnBrk="1" hangingPunct="1"/>
            <a:fld id="{AEC98AE8-6188-4CC1-8690-80CDAB857F3C}" type="slidenum">
              <a:rPr lang="en-GB" altLang="en-US" smtClean="0">
                <a:latin typeface="Arial" pitchFamily="34" charset="0"/>
              </a:rPr>
              <a:pPr eaLnBrk="1" hangingPunct="1"/>
              <a:t>3</a:t>
            </a:fld>
            <a:endParaRPr lang="en-GB" altLang="en-US" smtClean="0">
              <a:latin typeface="Arial" pitchFamily="34" charset="0"/>
            </a:endParaRPr>
          </a:p>
        </p:txBody>
      </p:sp>
      <p:sp>
        <p:nvSpPr>
          <p:cNvPr id="2" name="Header Placeholder 1"/>
          <p:cNvSpPr>
            <a:spLocks noGrp="1"/>
          </p:cNvSpPr>
          <p:nvPr>
            <p:ph type="hdr" sz="quarter" idx="10"/>
          </p:nvPr>
        </p:nvSpPr>
        <p:spPr/>
        <p:txBody>
          <a:bodyPr/>
          <a:lstStyle/>
          <a:p>
            <a:pPr>
              <a:defRPr/>
            </a:pPr>
            <a:r>
              <a:rPr lang="en-GB" smtClean="0"/>
              <a:t>New Mentor Development - 10.10.15</a:t>
            </a:r>
            <a:endParaRPr lang="en-GB"/>
          </a:p>
        </p:txBody>
      </p:sp>
    </p:spTree>
    <p:extLst>
      <p:ext uri="{BB962C8B-B14F-4D97-AF65-F5344CB8AC3E}">
        <p14:creationId xmlns:p14="http://schemas.microsoft.com/office/powerpoint/2010/main" val="29498892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p:spPr>
        <p:txBody>
          <a:bodyPr/>
          <a:lstStyle/>
          <a:p>
            <a:endParaRPr lang="en-GB" smtClean="0"/>
          </a:p>
        </p:txBody>
      </p:sp>
      <p:sp>
        <p:nvSpPr>
          <p:cNvPr id="29700" name="Slide Number Placeholder 3"/>
          <p:cNvSpPr>
            <a:spLocks noGrp="1"/>
          </p:cNvSpPr>
          <p:nvPr>
            <p:ph type="sldNum" sz="quarter" idx="5"/>
          </p:nvPr>
        </p:nvSpPr>
        <p:spPr>
          <a:noFill/>
        </p:spPr>
        <p:txBody>
          <a:bodyPr/>
          <a:lstStyle/>
          <a:p>
            <a:fld id="{B2D5AA98-FE81-44B9-B47C-DDF666659F22}" type="slidenum">
              <a:rPr lang="en-US">
                <a:solidFill>
                  <a:prstClr val="black"/>
                </a:solidFill>
              </a:rPr>
              <a:pPr/>
              <a:t>8</a:t>
            </a:fld>
            <a:endParaRPr lang="en-US">
              <a:solidFill>
                <a:prstClr val="black"/>
              </a:solidFill>
            </a:endParaRPr>
          </a:p>
        </p:txBody>
      </p:sp>
      <p:sp>
        <p:nvSpPr>
          <p:cNvPr id="2" name="Header Placeholder 1"/>
          <p:cNvSpPr>
            <a:spLocks noGrp="1"/>
          </p:cNvSpPr>
          <p:nvPr>
            <p:ph type="hdr" sz="quarter" idx="10"/>
          </p:nvPr>
        </p:nvSpPr>
        <p:spPr/>
        <p:txBody>
          <a:bodyPr/>
          <a:lstStyle/>
          <a:p>
            <a:pPr>
              <a:defRPr/>
            </a:pPr>
            <a:r>
              <a:rPr lang="en-GB" smtClean="0"/>
              <a:t>New Mentor Development - 10.10.15</a:t>
            </a:r>
            <a:endParaRPr lang="en-GB"/>
          </a:p>
        </p:txBody>
      </p:sp>
    </p:spTree>
    <p:extLst>
      <p:ext uri="{BB962C8B-B14F-4D97-AF65-F5344CB8AC3E}">
        <p14:creationId xmlns:p14="http://schemas.microsoft.com/office/powerpoint/2010/main" val="33461943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 recent</a:t>
            </a:r>
            <a:r>
              <a:rPr lang="en-GB" baseline="0" dirty="0" smtClean="0"/>
              <a:t> ‘mock inspection’ highlighted that in sessions observed by the inspector, Teachers’ Standards were not being referred to routinely either in oral feedback or in terms of targets on forms. Standards referenced on paperwork is an important evidence trail for the trainee, but the emphasis on oral reference to the Standards ensures that trainees are ‘immersed’ in their expectations, aiding self-evaluation and accurate self-assessment. </a:t>
            </a:r>
            <a:endParaRPr lang="en-GB" dirty="0"/>
          </a:p>
        </p:txBody>
      </p:sp>
      <p:sp>
        <p:nvSpPr>
          <p:cNvPr id="4" name="Slide Number Placeholder 3"/>
          <p:cNvSpPr>
            <a:spLocks noGrp="1"/>
          </p:cNvSpPr>
          <p:nvPr>
            <p:ph type="sldNum" sz="quarter" idx="10"/>
          </p:nvPr>
        </p:nvSpPr>
        <p:spPr/>
        <p:txBody>
          <a:bodyPr/>
          <a:lstStyle/>
          <a:p>
            <a:pPr>
              <a:defRPr/>
            </a:pPr>
            <a:fld id="{E2F32C5A-F302-43C6-A4A9-9E6DDA4AB590}" type="slidenum">
              <a:rPr lang="en-GB" smtClean="0"/>
              <a:pPr>
                <a:defRPr/>
              </a:pPr>
              <a:t>10</a:t>
            </a:fld>
            <a:endParaRPr lang="en-GB"/>
          </a:p>
        </p:txBody>
      </p:sp>
      <p:sp>
        <p:nvSpPr>
          <p:cNvPr id="5" name="Header Placeholder 4"/>
          <p:cNvSpPr>
            <a:spLocks noGrp="1"/>
          </p:cNvSpPr>
          <p:nvPr>
            <p:ph type="hdr" sz="quarter" idx="11"/>
          </p:nvPr>
        </p:nvSpPr>
        <p:spPr/>
        <p:txBody>
          <a:bodyPr/>
          <a:lstStyle/>
          <a:p>
            <a:pPr>
              <a:defRPr/>
            </a:pPr>
            <a:r>
              <a:rPr lang="en-GB" smtClean="0"/>
              <a:t>New Mentor Development - 10.10.15</a:t>
            </a:r>
            <a:endParaRPr lang="en-GB"/>
          </a:p>
        </p:txBody>
      </p:sp>
    </p:spTree>
    <p:extLst>
      <p:ext uri="{BB962C8B-B14F-4D97-AF65-F5344CB8AC3E}">
        <p14:creationId xmlns:p14="http://schemas.microsoft.com/office/powerpoint/2010/main" val="20536551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endParaRPr lang="en-GB" smtClean="0"/>
          </a:p>
        </p:txBody>
      </p:sp>
      <p:sp>
        <p:nvSpPr>
          <p:cNvPr id="30724" name="Slide Number Placeholder 3"/>
          <p:cNvSpPr>
            <a:spLocks noGrp="1"/>
          </p:cNvSpPr>
          <p:nvPr>
            <p:ph type="sldNum" sz="quarter" idx="5"/>
          </p:nvPr>
        </p:nvSpPr>
        <p:spPr>
          <a:noFill/>
        </p:spPr>
        <p:txBody>
          <a:bodyPr/>
          <a:lstStyle/>
          <a:p>
            <a:fld id="{A5113562-443E-4299-A1CD-50589C14C67C}" type="slidenum">
              <a:rPr lang="en-US">
                <a:solidFill>
                  <a:prstClr val="black"/>
                </a:solidFill>
              </a:rPr>
              <a:pPr/>
              <a:t>11</a:t>
            </a:fld>
            <a:endParaRPr lang="en-US">
              <a:solidFill>
                <a:prstClr val="black"/>
              </a:solidFill>
            </a:endParaRPr>
          </a:p>
        </p:txBody>
      </p:sp>
      <p:sp>
        <p:nvSpPr>
          <p:cNvPr id="2" name="Header Placeholder 1"/>
          <p:cNvSpPr>
            <a:spLocks noGrp="1"/>
          </p:cNvSpPr>
          <p:nvPr>
            <p:ph type="hdr" sz="quarter" idx="10"/>
          </p:nvPr>
        </p:nvSpPr>
        <p:spPr/>
        <p:txBody>
          <a:bodyPr/>
          <a:lstStyle/>
          <a:p>
            <a:pPr>
              <a:defRPr/>
            </a:pPr>
            <a:r>
              <a:rPr lang="en-GB" smtClean="0"/>
              <a:t>New Mentor Development - 10.10.15</a:t>
            </a:r>
            <a:endParaRPr lang="en-GB"/>
          </a:p>
        </p:txBody>
      </p:sp>
    </p:spTree>
    <p:extLst>
      <p:ext uri="{BB962C8B-B14F-4D97-AF65-F5344CB8AC3E}">
        <p14:creationId xmlns:p14="http://schemas.microsoft.com/office/powerpoint/2010/main" val="4017959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a:p>
            <a:r>
              <a:rPr lang="en-GB" baseline="0" dirty="0" smtClean="0"/>
              <a:t>Reminder – trainee responsibility BUT mentors to see and sign weekly especially re targets each week.</a:t>
            </a:r>
          </a:p>
          <a:p>
            <a:r>
              <a:rPr lang="en-GB" baseline="0" dirty="0" smtClean="0"/>
              <a:t>Trainees have their own copy and are responsible for keeping it up to date and  in placement file and transfer it between placements</a:t>
            </a:r>
            <a:endParaRPr lang="en-GB" dirty="0"/>
          </a:p>
        </p:txBody>
      </p:sp>
      <p:sp>
        <p:nvSpPr>
          <p:cNvPr id="4" name="Slide Number Placeholder 3"/>
          <p:cNvSpPr>
            <a:spLocks noGrp="1"/>
          </p:cNvSpPr>
          <p:nvPr>
            <p:ph type="sldNum" sz="quarter" idx="10"/>
          </p:nvPr>
        </p:nvSpPr>
        <p:spPr/>
        <p:txBody>
          <a:bodyPr/>
          <a:lstStyle/>
          <a:p>
            <a:pPr>
              <a:defRPr/>
            </a:pPr>
            <a:fld id="{E2F32C5A-F302-43C6-A4A9-9E6DDA4AB590}" type="slidenum">
              <a:rPr lang="en-GB" smtClean="0"/>
              <a:pPr>
                <a:defRPr/>
              </a:pPr>
              <a:t>12</a:t>
            </a:fld>
            <a:endParaRPr lang="en-GB" dirty="0"/>
          </a:p>
        </p:txBody>
      </p:sp>
    </p:spTree>
    <p:extLst>
      <p:ext uri="{BB962C8B-B14F-4D97-AF65-F5344CB8AC3E}">
        <p14:creationId xmlns:p14="http://schemas.microsoft.com/office/powerpoint/2010/main" val="15962111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00"/>
              </a:spcBef>
            </a:pPr>
            <a:r>
              <a:rPr lang="en-GB" sz="1200" dirty="0" smtClean="0"/>
              <a:t>Essential Tools – of your Mentor/CT isn’t using give them a copy of the Lad to support your lesson </a:t>
            </a:r>
            <a:r>
              <a:rPr lang="en-GB" sz="1200" dirty="0" err="1" smtClean="0"/>
              <a:t>obs</a:t>
            </a:r>
            <a:r>
              <a:rPr lang="en-GB" sz="1200" dirty="0" smtClean="0"/>
              <a:t>; share WADs</a:t>
            </a:r>
            <a:r>
              <a:rPr lang="en-GB" sz="1200" baseline="0" dirty="0" smtClean="0"/>
              <a:t> in a Mentor meeting</a:t>
            </a:r>
          </a:p>
          <a:p>
            <a:pPr>
              <a:spcBef>
                <a:spcPts val="600"/>
              </a:spcBef>
            </a:pPr>
            <a:endParaRPr lang="en-GB" sz="1200" baseline="0" dirty="0" smtClean="0"/>
          </a:p>
          <a:p>
            <a:pPr>
              <a:spcBef>
                <a:spcPts val="600"/>
              </a:spcBef>
            </a:pPr>
            <a:r>
              <a:rPr lang="en-GB" sz="1200" baseline="0" dirty="0" smtClean="0"/>
              <a:t>However – even more important that YOU use them!</a:t>
            </a:r>
          </a:p>
          <a:p>
            <a:pPr marL="0" marR="0" indent="0" algn="l" defTabSz="914400" rtl="0" eaLnBrk="1" fontAlgn="auto" latinLnBrk="0" hangingPunct="1">
              <a:lnSpc>
                <a:spcPct val="100000"/>
              </a:lnSpc>
              <a:spcBef>
                <a:spcPts val="600"/>
              </a:spcBef>
              <a:spcAft>
                <a:spcPts val="0"/>
              </a:spcAft>
              <a:buClrTx/>
              <a:buSzTx/>
              <a:buFontTx/>
              <a:buNone/>
              <a:tabLst/>
              <a:defRPr/>
            </a:pPr>
            <a:r>
              <a:rPr lang="en-GB" sz="1200" dirty="0" smtClean="0"/>
              <a:t>Use to self-assess, identify gaps and next steps.</a:t>
            </a:r>
          </a:p>
          <a:p>
            <a:pPr>
              <a:spcBef>
                <a:spcPts val="600"/>
              </a:spcBef>
            </a:pPr>
            <a:endParaRPr lang="en-GB" sz="1200" dirty="0" smtClean="0"/>
          </a:p>
        </p:txBody>
      </p:sp>
      <p:sp>
        <p:nvSpPr>
          <p:cNvPr id="4" name="Slide Number Placeholder 3"/>
          <p:cNvSpPr>
            <a:spLocks noGrp="1"/>
          </p:cNvSpPr>
          <p:nvPr>
            <p:ph type="sldNum" sz="quarter" idx="10"/>
          </p:nvPr>
        </p:nvSpPr>
        <p:spPr/>
        <p:txBody>
          <a:bodyPr/>
          <a:lstStyle/>
          <a:p>
            <a:fld id="{DDE27D8D-4D24-45AC-8426-4E808B393AE5}" type="slidenum">
              <a:rPr lang="en-US" smtClean="0"/>
              <a:pPr/>
              <a:t>14</a:t>
            </a:fld>
            <a:endParaRPr lang="en-US"/>
          </a:p>
        </p:txBody>
      </p:sp>
    </p:spTree>
    <p:extLst>
      <p:ext uri="{BB962C8B-B14F-4D97-AF65-F5344CB8AC3E}">
        <p14:creationId xmlns:p14="http://schemas.microsoft.com/office/powerpoint/2010/main" val="17452254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p:spPr>
        <p:txBody>
          <a:bodyPr/>
          <a:lstStyle/>
          <a:p>
            <a:endParaRPr lang="en-GB" smtClean="0"/>
          </a:p>
        </p:txBody>
      </p:sp>
      <p:sp>
        <p:nvSpPr>
          <p:cNvPr id="29700" name="Slide Number Placeholder 3"/>
          <p:cNvSpPr>
            <a:spLocks noGrp="1"/>
          </p:cNvSpPr>
          <p:nvPr>
            <p:ph type="sldNum" sz="quarter" idx="5"/>
          </p:nvPr>
        </p:nvSpPr>
        <p:spPr>
          <a:noFill/>
        </p:spPr>
        <p:txBody>
          <a:bodyPr/>
          <a:lstStyle/>
          <a:p>
            <a:fld id="{B2D5AA98-FE81-44B9-B47C-DDF666659F22}" type="slidenum">
              <a:rPr lang="en-US">
                <a:solidFill>
                  <a:prstClr val="black"/>
                </a:solidFill>
              </a:rPr>
              <a:pPr/>
              <a:t>20</a:t>
            </a:fld>
            <a:endParaRPr lang="en-US">
              <a:solidFill>
                <a:prstClr val="black"/>
              </a:solidFill>
            </a:endParaRPr>
          </a:p>
        </p:txBody>
      </p:sp>
      <p:sp>
        <p:nvSpPr>
          <p:cNvPr id="2" name="Header Placeholder 1"/>
          <p:cNvSpPr>
            <a:spLocks noGrp="1"/>
          </p:cNvSpPr>
          <p:nvPr>
            <p:ph type="hdr" sz="quarter" idx="10"/>
          </p:nvPr>
        </p:nvSpPr>
        <p:spPr/>
        <p:txBody>
          <a:bodyPr/>
          <a:lstStyle/>
          <a:p>
            <a:pPr>
              <a:defRPr/>
            </a:pPr>
            <a:r>
              <a:rPr lang="en-GB" smtClean="0"/>
              <a:t>New Mentor Development - 10.10.15</a:t>
            </a:r>
            <a:endParaRPr lang="en-GB"/>
          </a:p>
        </p:txBody>
      </p:sp>
    </p:spTree>
    <p:extLst>
      <p:ext uri="{BB962C8B-B14F-4D97-AF65-F5344CB8AC3E}">
        <p14:creationId xmlns:p14="http://schemas.microsoft.com/office/powerpoint/2010/main" val="3350245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r>
              <a:rPr lang="en-GB" smtClean="0"/>
              <a:t>m:/SRA/Talks/eysprimoverview</a:t>
            </a:r>
            <a:endParaRPr lang="en-GB"/>
          </a:p>
        </p:txBody>
      </p:sp>
      <p:sp>
        <p:nvSpPr>
          <p:cNvPr id="6" name="Slide Number Placeholder 5"/>
          <p:cNvSpPr>
            <a:spLocks noGrp="1"/>
          </p:cNvSpPr>
          <p:nvPr>
            <p:ph type="sldNum" sz="quarter" idx="12"/>
          </p:nvPr>
        </p:nvSpPr>
        <p:spPr/>
        <p:txBody>
          <a:bodyPr/>
          <a:lstStyle/>
          <a:p>
            <a:pPr>
              <a:defRPr/>
            </a:pPr>
            <a:fld id="{7DAEA934-BE20-4804-A32A-EC89514C1C47}" type="slidenum">
              <a:rPr lang="en-GB" smtClean="0"/>
              <a:pPr>
                <a:defRPr/>
              </a:pPr>
              <a:t>‹#›</a:t>
            </a:fld>
            <a:endParaRPr lang="en-GB"/>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r>
              <a:rPr lang="en-GB" smtClean="0"/>
              <a:t>m:/SRA/Talks/eysprimoverview</a:t>
            </a:r>
            <a:endParaRPr lang="en-GB"/>
          </a:p>
        </p:txBody>
      </p:sp>
      <p:sp>
        <p:nvSpPr>
          <p:cNvPr id="6" name="Slide Number Placeholder 5"/>
          <p:cNvSpPr>
            <a:spLocks noGrp="1"/>
          </p:cNvSpPr>
          <p:nvPr>
            <p:ph type="sldNum" sz="quarter" idx="12"/>
          </p:nvPr>
        </p:nvSpPr>
        <p:spPr/>
        <p:txBody>
          <a:bodyPr/>
          <a:lstStyle/>
          <a:p>
            <a:pPr>
              <a:defRPr/>
            </a:pPr>
            <a:fld id="{0EBA8C03-D5BE-446C-A4FC-A563F3FE433E}" type="slidenum">
              <a:rPr lang="en-GB" smtClean="0"/>
              <a:pPr>
                <a:defRPr/>
              </a:pPr>
              <a:t>‹#›</a:t>
            </a:fld>
            <a:endParaRPr lang="en-GB"/>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r>
              <a:rPr lang="en-GB" smtClean="0"/>
              <a:t>m:/SRA/Talks/eysprimoverview</a:t>
            </a:r>
            <a:endParaRPr lang="en-GB"/>
          </a:p>
        </p:txBody>
      </p:sp>
      <p:sp>
        <p:nvSpPr>
          <p:cNvPr id="6" name="Slide Number Placeholder 5"/>
          <p:cNvSpPr>
            <a:spLocks noGrp="1"/>
          </p:cNvSpPr>
          <p:nvPr>
            <p:ph type="sldNum" sz="quarter" idx="12"/>
          </p:nvPr>
        </p:nvSpPr>
        <p:spPr/>
        <p:txBody>
          <a:bodyPr/>
          <a:lstStyle/>
          <a:p>
            <a:pPr>
              <a:defRPr/>
            </a:pPr>
            <a:fld id="{8B92AEAC-3ECC-41DD-ACB7-C74CB025ABA3}" type="slidenum">
              <a:rPr lang="en-GB" smtClean="0"/>
              <a:pPr>
                <a:defRPr/>
              </a:pPr>
              <a:t>‹#›</a:t>
            </a:fld>
            <a:endParaRPr lang="en-GB"/>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377815"/>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1997620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2923696"/>
          </a:xfrm>
          <a:prstGeom prst="rect">
            <a:avLst/>
          </a:prstGeom>
        </p:spPr>
      </p:pic>
    </p:spTree>
    <p:extLst>
      <p:ext uri="{BB962C8B-B14F-4D97-AF65-F5344CB8AC3E}">
        <p14:creationId xmlns:p14="http://schemas.microsoft.com/office/powerpoint/2010/main" val="12095662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5167364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0" y="5661248"/>
            <a:ext cx="9154649" cy="100811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GB" smtClean="0">
              <a:solidFill>
                <a:srgbClr val="000000"/>
              </a:solidFill>
              <a:cs typeface="Arial"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solidFill>
                  <a:srgbClr val="000000"/>
                </a:solidFill>
              </a:rPr>
              <a:pPr>
                <a:defRPr/>
              </a:pPr>
              <a:t>‹#›</a:t>
            </a:fld>
            <a:endParaRPr lang="en-GB" altLang="en-US">
              <a:solidFill>
                <a:srgbClr val="000000"/>
              </a:solidFill>
            </a:endParaRPr>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1377314"/>
          </a:xfrm>
          <a:prstGeom prst="rect">
            <a:avLst/>
          </a:prstGeom>
        </p:spPr>
      </p:pic>
    </p:spTree>
    <p:extLst>
      <p:ext uri="{BB962C8B-B14F-4D97-AF65-F5344CB8AC3E}">
        <p14:creationId xmlns:p14="http://schemas.microsoft.com/office/powerpoint/2010/main" val="7156851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4721847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2004847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750601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872090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r>
              <a:rPr lang="en-GB" smtClean="0"/>
              <a:t>m:/SRA/Talks/eysprimoverview</a:t>
            </a:r>
            <a:endParaRPr lang="en-GB"/>
          </a:p>
        </p:txBody>
      </p:sp>
      <p:sp>
        <p:nvSpPr>
          <p:cNvPr id="6" name="Slide Number Placeholder 5"/>
          <p:cNvSpPr>
            <a:spLocks noGrp="1"/>
          </p:cNvSpPr>
          <p:nvPr>
            <p:ph type="sldNum" sz="quarter" idx="12"/>
          </p:nvPr>
        </p:nvSpPr>
        <p:spPr/>
        <p:txBody>
          <a:bodyPr/>
          <a:lstStyle/>
          <a:p>
            <a:pPr>
              <a:defRPr/>
            </a:pPr>
            <a:fld id="{91560F7B-76D0-4E90-B0FC-21341B6C145A}" type="slidenum">
              <a:rPr lang="en-GB" smtClean="0"/>
              <a:pPr>
                <a:defRPr/>
              </a:pPr>
              <a:t>‹#›</a:t>
            </a:fld>
            <a:endParaRPr lang="en-GB"/>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6629245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759598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2593609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459144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r>
              <a:rPr lang="en-GB" smtClean="0"/>
              <a:t>m:/SRA/Talks/eysprimoverview</a:t>
            </a:r>
            <a:endParaRPr lang="en-GB"/>
          </a:p>
        </p:txBody>
      </p:sp>
      <p:sp>
        <p:nvSpPr>
          <p:cNvPr id="6" name="Slide Number Placeholder 5"/>
          <p:cNvSpPr>
            <a:spLocks noGrp="1"/>
          </p:cNvSpPr>
          <p:nvPr>
            <p:ph type="sldNum" sz="quarter" idx="12"/>
          </p:nvPr>
        </p:nvSpPr>
        <p:spPr/>
        <p:txBody>
          <a:bodyPr/>
          <a:lstStyle/>
          <a:p>
            <a:pPr>
              <a:defRPr/>
            </a:pPr>
            <a:fld id="{186ED288-0A89-44A4-BA3A-4F0A11A76296}" type="slidenum">
              <a:rPr lang="en-GB" smtClean="0"/>
              <a:pPr>
                <a:defRPr/>
              </a:pPr>
              <a:t>‹#›</a:t>
            </a:fld>
            <a:endParaRPr lang="en-GB"/>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pPr>
              <a:defRPr/>
            </a:pPr>
            <a:endParaRPr lang="en-GB"/>
          </a:p>
        </p:txBody>
      </p:sp>
      <p:sp>
        <p:nvSpPr>
          <p:cNvPr id="6" name="Footer Placeholder 5"/>
          <p:cNvSpPr>
            <a:spLocks noGrp="1"/>
          </p:cNvSpPr>
          <p:nvPr>
            <p:ph type="ftr" sz="quarter" idx="11"/>
          </p:nvPr>
        </p:nvSpPr>
        <p:spPr/>
        <p:txBody>
          <a:bodyPr/>
          <a:lstStyle/>
          <a:p>
            <a:pPr>
              <a:defRPr/>
            </a:pPr>
            <a:r>
              <a:rPr lang="en-GB" smtClean="0"/>
              <a:t>m:/SRA/Talks/eysprimoverview</a:t>
            </a:r>
            <a:endParaRPr lang="en-GB"/>
          </a:p>
        </p:txBody>
      </p:sp>
      <p:sp>
        <p:nvSpPr>
          <p:cNvPr id="7" name="Slide Number Placeholder 6"/>
          <p:cNvSpPr>
            <a:spLocks noGrp="1"/>
          </p:cNvSpPr>
          <p:nvPr>
            <p:ph type="sldNum" sz="quarter" idx="12"/>
          </p:nvPr>
        </p:nvSpPr>
        <p:spPr/>
        <p:txBody>
          <a:bodyPr/>
          <a:lstStyle/>
          <a:p>
            <a:pPr>
              <a:defRPr/>
            </a:pPr>
            <a:fld id="{16E5EA61-AC1F-498E-AC44-6CD1EB0E880B}" type="slidenum">
              <a:rPr lang="en-GB" smtClean="0"/>
              <a:pPr>
                <a:defRPr/>
              </a:pPr>
              <a:t>‹#›</a:t>
            </a:fld>
            <a:endParaRPr lang="en-GB"/>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pPr>
              <a:defRPr/>
            </a:pPr>
            <a:endParaRPr lang="en-GB"/>
          </a:p>
        </p:txBody>
      </p:sp>
      <p:sp>
        <p:nvSpPr>
          <p:cNvPr id="8" name="Footer Placeholder 7"/>
          <p:cNvSpPr>
            <a:spLocks noGrp="1"/>
          </p:cNvSpPr>
          <p:nvPr>
            <p:ph type="ftr" sz="quarter" idx="11"/>
          </p:nvPr>
        </p:nvSpPr>
        <p:spPr/>
        <p:txBody>
          <a:bodyPr/>
          <a:lstStyle/>
          <a:p>
            <a:pPr>
              <a:defRPr/>
            </a:pPr>
            <a:r>
              <a:rPr lang="en-GB" smtClean="0"/>
              <a:t>m:/SRA/Talks/eysprimoverview</a:t>
            </a:r>
            <a:endParaRPr lang="en-GB"/>
          </a:p>
        </p:txBody>
      </p:sp>
      <p:sp>
        <p:nvSpPr>
          <p:cNvPr id="9" name="Slide Number Placeholder 8"/>
          <p:cNvSpPr>
            <a:spLocks noGrp="1"/>
          </p:cNvSpPr>
          <p:nvPr>
            <p:ph type="sldNum" sz="quarter" idx="12"/>
          </p:nvPr>
        </p:nvSpPr>
        <p:spPr/>
        <p:txBody>
          <a:bodyPr/>
          <a:lstStyle/>
          <a:p>
            <a:pPr>
              <a:defRPr/>
            </a:pPr>
            <a:fld id="{A63E0878-425E-45B5-917D-A3D1E2245EA5}" type="slidenum">
              <a:rPr lang="en-GB" smtClean="0"/>
              <a:pPr>
                <a:defRPr/>
              </a:pPr>
              <a:t>‹#›</a:t>
            </a:fld>
            <a:endParaRPr lang="en-GB"/>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pPr>
              <a:defRPr/>
            </a:pPr>
            <a:endParaRPr lang="en-GB"/>
          </a:p>
        </p:txBody>
      </p:sp>
      <p:sp>
        <p:nvSpPr>
          <p:cNvPr id="4" name="Footer Placeholder 3"/>
          <p:cNvSpPr>
            <a:spLocks noGrp="1"/>
          </p:cNvSpPr>
          <p:nvPr>
            <p:ph type="ftr" sz="quarter" idx="11"/>
          </p:nvPr>
        </p:nvSpPr>
        <p:spPr/>
        <p:txBody>
          <a:bodyPr/>
          <a:lstStyle/>
          <a:p>
            <a:pPr>
              <a:defRPr/>
            </a:pPr>
            <a:r>
              <a:rPr lang="en-GB" smtClean="0"/>
              <a:t>m:/SRA/Talks/eysprimoverview</a:t>
            </a:r>
            <a:endParaRPr lang="en-GB"/>
          </a:p>
        </p:txBody>
      </p:sp>
      <p:sp>
        <p:nvSpPr>
          <p:cNvPr id="5" name="Slide Number Placeholder 4"/>
          <p:cNvSpPr>
            <a:spLocks noGrp="1"/>
          </p:cNvSpPr>
          <p:nvPr>
            <p:ph type="sldNum" sz="quarter" idx="12"/>
          </p:nvPr>
        </p:nvSpPr>
        <p:spPr/>
        <p:txBody>
          <a:bodyPr/>
          <a:lstStyle/>
          <a:p>
            <a:pPr>
              <a:defRPr/>
            </a:pPr>
            <a:fld id="{B0DE1C36-C1F8-42CC-95D6-7F45802C8AF0}" type="slidenum">
              <a:rPr lang="en-GB" smtClean="0"/>
              <a:pPr>
                <a:defRPr/>
              </a:pPr>
              <a:t>‹#›</a:t>
            </a:fld>
            <a:endParaRPr lang="en-GB"/>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GB"/>
          </a:p>
        </p:txBody>
      </p:sp>
      <p:sp>
        <p:nvSpPr>
          <p:cNvPr id="3" name="Footer Placeholder 2"/>
          <p:cNvSpPr>
            <a:spLocks noGrp="1"/>
          </p:cNvSpPr>
          <p:nvPr>
            <p:ph type="ftr" sz="quarter" idx="11"/>
          </p:nvPr>
        </p:nvSpPr>
        <p:spPr/>
        <p:txBody>
          <a:bodyPr/>
          <a:lstStyle/>
          <a:p>
            <a:pPr>
              <a:defRPr/>
            </a:pPr>
            <a:r>
              <a:rPr lang="en-GB" smtClean="0"/>
              <a:t>m:/SRA/Talks/eysprimoverview</a:t>
            </a:r>
            <a:endParaRPr lang="en-GB"/>
          </a:p>
        </p:txBody>
      </p:sp>
      <p:sp>
        <p:nvSpPr>
          <p:cNvPr id="4" name="Slide Number Placeholder 3"/>
          <p:cNvSpPr>
            <a:spLocks noGrp="1"/>
          </p:cNvSpPr>
          <p:nvPr>
            <p:ph type="sldNum" sz="quarter" idx="12"/>
          </p:nvPr>
        </p:nvSpPr>
        <p:spPr/>
        <p:txBody>
          <a:bodyPr/>
          <a:lstStyle/>
          <a:p>
            <a:pPr>
              <a:defRPr/>
            </a:pPr>
            <a:fld id="{19F16D58-24BD-4036-AD83-4C759D05B3A2}" type="slidenum">
              <a:rPr lang="en-GB" smtClean="0"/>
              <a:pPr>
                <a:defRPr/>
              </a:pPr>
              <a:t>‹#›</a:t>
            </a:fld>
            <a:endParaRPr lang="en-GB"/>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GB"/>
          </a:p>
        </p:txBody>
      </p:sp>
      <p:sp>
        <p:nvSpPr>
          <p:cNvPr id="6" name="Footer Placeholder 5"/>
          <p:cNvSpPr>
            <a:spLocks noGrp="1"/>
          </p:cNvSpPr>
          <p:nvPr>
            <p:ph type="ftr" sz="quarter" idx="11"/>
          </p:nvPr>
        </p:nvSpPr>
        <p:spPr/>
        <p:txBody>
          <a:bodyPr/>
          <a:lstStyle/>
          <a:p>
            <a:pPr>
              <a:defRPr/>
            </a:pPr>
            <a:r>
              <a:rPr lang="en-GB" smtClean="0"/>
              <a:t>m:/SRA/Talks/eysprimoverview</a:t>
            </a:r>
            <a:endParaRPr lang="en-GB"/>
          </a:p>
        </p:txBody>
      </p:sp>
      <p:sp>
        <p:nvSpPr>
          <p:cNvPr id="7" name="Slide Number Placeholder 6"/>
          <p:cNvSpPr>
            <a:spLocks noGrp="1"/>
          </p:cNvSpPr>
          <p:nvPr>
            <p:ph type="sldNum" sz="quarter" idx="12"/>
          </p:nvPr>
        </p:nvSpPr>
        <p:spPr/>
        <p:txBody>
          <a:bodyPr/>
          <a:lstStyle/>
          <a:p>
            <a:pPr>
              <a:defRPr/>
            </a:pPr>
            <a:fld id="{6DAB4FE9-925C-4C05-8D54-4888A3C12A14}" type="slidenum">
              <a:rPr lang="en-GB" smtClean="0"/>
              <a:pPr>
                <a:defRPr/>
              </a:pPr>
              <a:t>‹#›</a:t>
            </a:fld>
            <a:endParaRPr lang="en-GB"/>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GB"/>
          </a:p>
        </p:txBody>
      </p:sp>
      <p:sp>
        <p:nvSpPr>
          <p:cNvPr id="6" name="Footer Placeholder 5"/>
          <p:cNvSpPr>
            <a:spLocks noGrp="1"/>
          </p:cNvSpPr>
          <p:nvPr>
            <p:ph type="ftr" sz="quarter" idx="11"/>
          </p:nvPr>
        </p:nvSpPr>
        <p:spPr/>
        <p:txBody>
          <a:bodyPr/>
          <a:lstStyle/>
          <a:p>
            <a:pPr>
              <a:defRPr/>
            </a:pPr>
            <a:r>
              <a:rPr lang="en-GB" smtClean="0"/>
              <a:t>m:/SRA/Talks/eysprimoverview</a:t>
            </a:r>
            <a:endParaRPr lang="en-GB"/>
          </a:p>
        </p:txBody>
      </p:sp>
      <p:sp>
        <p:nvSpPr>
          <p:cNvPr id="7" name="Slide Number Placeholder 6"/>
          <p:cNvSpPr>
            <a:spLocks noGrp="1"/>
          </p:cNvSpPr>
          <p:nvPr>
            <p:ph type="sldNum" sz="quarter" idx="12"/>
          </p:nvPr>
        </p:nvSpPr>
        <p:spPr/>
        <p:txBody>
          <a:bodyPr/>
          <a:lstStyle/>
          <a:p>
            <a:pPr>
              <a:defRPr/>
            </a:pPr>
            <a:fld id="{C312FED9-55AC-499F-9DE2-8F97889A728F}" type="slidenum">
              <a:rPr lang="en-GB" smtClean="0"/>
              <a:pPr>
                <a:defRPr/>
              </a:pPr>
              <a:t>‹#›</a:t>
            </a:fld>
            <a:endParaRPr lang="en-GB"/>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GB" smtClean="0"/>
              <a:t>m:/SRA/Talks/eysprimoverview</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E50AAA4B-809D-4283-B848-37B424005760}" type="slidenum">
              <a:rPr lang="en-GB" smtClean="0"/>
              <a:pPr>
                <a:defRPr/>
              </a:pPr>
              <a:t>‹#›</a:t>
            </a:fld>
            <a:endParaRPr lang="en-GB"/>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ransition/>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9150350"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a:solidFill>
                <a:srgbClr val="000000"/>
              </a:solidFill>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solidFill>
                <a:srgbClr val="000000"/>
              </a:solidFill>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78937471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chart" Target="../charts/chart2.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hyperlink" Target="http://www2.warwick.ac.uk/fac/soc/cpe/pintra/ey_primary_mentor_portal/"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604" y="5913117"/>
            <a:ext cx="9144000" cy="972267"/>
          </a:xfrm>
          <a:prstGeom prst="rect">
            <a:avLst/>
          </a:prstGeom>
        </p:spPr>
      </p:pic>
      <p:sp>
        <p:nvSpPr>
          <p:cNvPr id="4" name="Title 3"/>
          <p:cNvSpPr>
            <a:spLocks noGrp="1"/>
          </p:cNvSpPr>
          <p:nvPr>
            <p:ph type="ctrTitle"/>
          </p:nvPr>
        </p:nvSpPr>
        <p:spPr>
          <a:xfrm>
            <a:off x="251519" y="2780928"/>
            <a:ext cx="8496945" cy="1296144"/>
          </a:xfrm>
        </p:spPr>
        <p:txBody>
          <a:bodyPr/>
          <a:lstStyle/>
          <a:p>
            <a:pPr>
              <a:spcBef>
                <a:spcPts val="1200"/>
              </a:spcBef>
            </a:pPr>
            <a:r>
              <a:rPr lang="en-GB" sz="3200" dirty="0">
                <a:solidFill>
                  <a:schemeClr val="tx1"/>
                </a:solidFill>
                <a:latin typeface="Helvetica" pitchFamily="34" charset="0"/>
              </a:rPr>
              <a:t>PGCE Primary and Early Years </a:t>
            </a:r>
            <a:r>
              <a:rPr lang="en-GB" dirty="0">
                <a:solidFill>
                  <a:schemeClr val="tx1"/>
                </a:solidFill>
                <a:latin typeface="Helvetica" pitchFamily="34" charset="0"/>
              </a:rPr>
              <a:t/>
            </a:r>
            <a:br>
              <a:rPr lang="en-GB" dirty="0">
                <a:solidFill>
                  <a:schemeClr val="tx1"/>
                </a:solidFill>
                <a:latin typeface="Helvetica" pitchFamily="34" charset="0"/>
              </a:rPr>
            </a:br>
            <a:r>
              <a:rPr lang="en-GB" sz="6600" dirty="0" smtClean="0">
                <a:solidFill>
                  <a:schemeClr val="tx1"/>
                </a:solidFill>
                <a:latin typeface="Helvetica" pitchFamily="34" charset="0"/>
              </a:rPr>
              <a:t>New</a:t>
            </a:r>
            <a:r>
              <a:rPr lang="en-GB" dirty="0" smtClean="0">
                <a:solidFill>
                  <a:schemeClr val="tx1"/>
                </a:solidFill>
                <a:latin typeface="Helvetica" pitchFamily="34" charset="0"/>
              </a:rPr>
              <a:t> </a:t>
            </a:r>
            <a:r>
              <a:rPr lang="en-GB" sz="6600" dirty="0" smtClean="0">
                <a:solidFill>
                  <a:schemeClr val="tx1"/>
                </a:solidFill>
                <a:latin typeface="Helvetica" pitchFamily="34" charset="0"/>
              </a:rPr>
              <a:t>Mentor </a:t>
            </a:r>
            <a:r>
              <a:rPr lang="en-GB" sz="6600" dirty="0">
                <a:solidFill>
                  <a:schemeClr val="tx1"/>
                </a:solidFill>
                <a:latin typeface="Helvetica" pitchFamily="34" charset="0"/>
              </a:rPr>
              <a:t>Training</a:t>
            </a:r>
            <a:r>
              <a:rPr lang="en-GB" dirty="0">
                <a:solidFill>
                  <a:schemeClr val="tx1"/>
                </a:solidFill>
                <a:latin typeface="Helvetica" pitchFamily="34" charset="0"/>
              </a:rPr>
              <a:t/>
            </a:r>
            <a:br>
              <a:rPr lang="en-GB" dirty="0">
                <a:solidFill>
                  <a:schemeClr val="tx1"/>
                </a:solidFill>
                <a:latin typeface="Helvetica" pitchFamily="34" charset="0"/>
              </a:rPr>
            </a:br>
            <a:endParaRPr lang="en-GB" dirty="0">
              <a:solidFill>
                <a:schemeClr val="tx1"/>
              </a:solidFill>
            </a:endParaRPr>
          </a:p>
        </p:txBody>
      </p:sp>
      <p:sp>
        <p:nvSpPr>
          <p:cNvPr id="5" name="Subtitle 4"/>
          <p:cNvSpPr>
            <a:spLocks noGrp="1"/>
          </p:cNvSpPr>
          <p:nvPr>
            <p:ph type="subTitle" idx="1"/>
          </p:nvPr>
        </p:nvSpPr>
        <p:spPr/>
        <p:txBody>
          <a:bodyPr/>
          <a:lstStyle/>
          <a:p>
            <a:r>
              <a:rPr lang="en-GB" dirty="0" smtClean="0">
                <a:latin typeface="Helvetica" pitchFamily="34" charset="0"/>
              </a:rPr>
              <a:t>Kate Glavina &amp; Sally Hewitt</a:t>
            </a:r>
            <a:r>
              <a:rPr lang="en-GB" dirty="0">
                <a:latin typeface="Helvetica" pitchFamily="34" charset="0"/>
              </a:rPr>
              <a:t/>
            </a:r>
            <a:br>
              <a:rPr lang="en-GB" dirty="0">
                <a:latin typeface="Helvetica" pitchFamily="34" charset="0"/>
              </a:rPr>
            </a:br>
            <a:r>
              <a:rPr lang="en-GB" dirty="0">
                <a:latin typeface="Helvetica" pitchFamily="34" charset="0"/>
              </a:rPr>
              <a:t/>
            </a:r>
            <a:br>
              <a:rPr lang="en-GB" dirty="0">
                <a:latin typeface="Helvetica" pitchFamily="34" charset="0"/>
              </a:rPr>
            </a:br>
            <a:endParaRPr lang="en-GB" dirty="0"/>
          </a:p>
        </p:txBody>
      </p:sp>
      <p:sp>
        <p:nvSpPr>
          <p:cNvPr id="6" name="Rectangular Callout 5"/>
          <p:cNvSpPr/>
          <p:nvPr/>
        </p:nvSpPr>
        <p:spPr>
          <a:xfrm>
            <a:off x="286301" y="4894076"/>
            <a:ext cx="2520280" cy="900680"/>
          </a:xfrm>
          <a:prstGeom prst="wedgeRectCallout">
            <a:avLst>
              <a:gd name="adj1" fmla="val -36402"/>
              <a:gd name="adj2" fmla="val 130004"/>
            </a:avLst>
          </a:prstGeom>
          <a:solidFill>
            <a:srgbClr val="DFF0F5"/>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smtClean="0">
                <a:solidFill>
                  <a:srgbClr val="0070C0"/>
                </a:solidFill>
              </a:rPr>
              <a:t>‘My mentor was an inspiring role model to look up to…’</a:t>
            </a:r>
            <a:endParaRPr lang="en-GB" sz="1800" dirty="0">
              <a:solidFill>
                <a:srgbClr val="0070C0"/>
              </a:solidFill>
            </a:endParaRPr>
          </a:p>
        </p:txBody>
      </p:sp>
      <p:sp>
        <p:nvSpPr>
          <p:cNvPr id="7" name="Rounded Rectangular Callout 6"/>
          <p:cNvSpPr/>
          <p:nvPr/>
        </p:nvSpPr>
        <p:spPr>
          <a:xfrm>
            <a:off x="3031401" y="4825288"/>
            <a:ext cx="2427784" cy="969468"/>
          </a:xfrm>
          <a:prstGeom prst="wedgeRoundRectCallout">
            <a:avLst>
              <a:gd name="adj1" fmla="val 29451"/>
              <a:gd name="adj2" fmla="val 154853"/>
              <a:gd name="adj3" fmla="val 16667"/>
            </a:avLst>
          </a:prstGeom>
          <a:solidFill>
            <a:srgbClr val="FFE389"/>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0070C0"/>
                </a:solidFill>
              </a:rPr>
              <a:t>‘</a:t>
            </a:r>
            <a:r>
              <a:rPr lang="en-GB" sz="1800" dirty="0" smtClean="0">
                <a:solidFill>
                  <a:srgbClr val="0070C0"/>
                </a:solidFill>
              </a:rPr>
              <a:t>Thank </a:t>
            </a:r>
            <a:r>
              <a:rPr lang="en-GB" sz="1800" dirty="0">
                <a:solidFill>
                  <a:srgbClr val="0070C0"/>
                </a:solidFill>
              </a:rPr>
              <a:t>you to my mentor for a really supportive </a:t>
            </a:r>
            <a:r>
              <a:rPr lang="en-GB" sz="1800" dirty="0" smtClean="0">
                <a:solidFill>
                  <a:srgbClr val="0070C0"/>
                </a:solidFill>
              </a:rPr>
              <a:t>attitude.’</a:t>
            </a:r>
            <a:endParaRPr lang="en-GB" sz="1800" dirty="0">
              <a:solidFill>
                <a:srgbClr val="0070C0"/>
              </a:solidFill>
            </a:endParaRPr>
          </a:p>
        </p:txBody>
      </p:sp>
      <p:sp>
        <p:nvSpPr>
          <p:cNvPr id="8" name="Rounded Rectangular Callout 7"/>
          <p:cNvSpPr/>
          <p:nvPr/>
        </p:nvSpPr>
        <p:spPr>
          <a:xfrm>
            <a:off x="5704583" y="5663331"/>
            <a:ext cx="3330370" cy="1194669"/>
          </a:xfrm>
          <a:prstGeom prst="wedgeRoundRectCallout">
            <a:avLst>
              <a:gd name="adj1" fmla="val -67764"/>
              <a:gd name="adj2" fmla="val -21832"/>
              <a:gd name="adj3" fmla="val 16667"/>
            </a:avLst>
          </a:prstGeom>
          <a:solidFill>
            <a:schemeClr val="accent2">
              <a:lumMod val="20000"/>
              <a:lumOff val="80000"/>
            </a:schemeClr>
          </a:solidFill>
          <a:ln w="31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800" dirty="0" smtClean="0">
                <a:solidFill>
                  <a:srgbClr val="0070C0"/>
                </a:solidFill>
              </a:rPr>
              <a:t>‘Even </a:t>
            </a:r>
            <a:r>
              <a:rPr lang="en-GB" sz="1800" dirty="0">
                <a:solidFill>
                  <a:srgbClr val="0070C0"/>
                </a:solidFill>
              </a:rPr>
              <a:t>though my mentor was busy, she always found time for my weekly </a:t>
            </a:r>
            <a:r>
              <a:rPr lang="en-GB" sz="1800" dirty="0" smtClean="0">
                <a:solidFill>
                  <a:srgbClr val="0070C0"/>
                </a:solidFill>
              </a:rPr>
              <a:t>meetings.’</a:t>
            </a:r>
            <a:endParaRPr lang="en-GB" sz="1800" dirty="0">
              <a:solidFill>
                <a:srgbClr val="0070C0"/>
              </a:solidFill>
            </a:endParaRPr>
          </a:p>
        </p:txBody>
      </p:sp>
      <p:sp>
        <p:nvSpPr>
          <p:cNvPr id="9" name="Rounded Rectangular Callout 8"/>
          <p:cNvSpPr/>
          <p:nvPr/>
        </p:nvSpPr>
        <p:spPr>
          <a:xfrm>
            <a:off x="2195736" y="5872195"/>
            <a:ext cx="2160240" cy="936104"/>
          </a:xfrm>
          <a:prstGeom prst="wedgeRoundRectCallout">
            <a:avLst>
              <a:gd name="adj1" fmla="val -69917"/>
              <a:gd name="adj2" fmla="val 45754"/>
              <a:gd name="adj3" fmla="val 16667"/>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smtClean="0">
                <a:solidFill>
                  <a:srgbClr val="0070C0"/>
                </a:solidFill>
              </a:rPr>
              <a:t>‘My mentor put me at ease right from the beginning.’</a:t>
            </a:r>
            <a:endParaRPr lang="en-GB" sz="1800" dirty="0">
              <a:solidFill>
                <a:srgbClr val="0070C0"/>
              </a:solidFill>
            </a:endParaRPr>
          </a:p>
        </p:txBody>
      </p:sp>
    </p:spTree>
    <p:extLst>
      <p:ext uri="{BB962C8B-B14F-4D97-AF65-F5344CB8AC3E}">
        <p14:creationId xmlns:p14="http://schemas.microsoft.com/office/powerpoint/2010/main" val="29161426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solidFill>
        </p:spPr>
        <p:txBody>
          <a:bodyPr>
            <a:normAutofit fontScale="90000"/>
          </a:bodyPr>
          <a:lstStyle/>
          <a:p>
            <a:pPr algn="l"/>
            <a:r>
              <a:rPr lang="en-GB" dirty="0" smtClean="0">
                <a:solidFill>
                  <a:srgbClr val="3333CC"/>
                </a:solidFill>
              </a:rPr>
              <a:t>A key emphasis in our mentor </a:t>
            </a:r>
            <a:br>
              <a:rPr lang="en-GB" dirty="0" smtClean="0">
                <a:solidFill>
                  <a:srgbClr val="3333CC"/>
                </a:solidFill>
              </a:rPr>
            </a:br>
            <a:r>
              <a:rPr lang="en-GB" dirty="0" smtClean="0">
                <a:solidFill>
                  <a:srgbClr val="3333CC"/>
                </a:solidFill>
              </a:rPr>
              <a:t>and Link Tutoring: </a:t>
            </a:r>
            <a:endParaRPr lang="en-GB" dirty="0">
              <a:solidFill>
                <a:srgbClr val="3333CC"/>
              </a:solidFill>
            </a:endParaRPr>
          </a:p>
        </p:txBody>
      </p:sp>
      <p:sp>
        <p:nvSpPr>
          <p:cNvPr id="3" name="Content Placeholder 2"/>
          <p:cNvSpPr>
            <a:spLocks noGrp="1"/>
          </p:cNvSpPr>
          <p:nvPr>
            <p:ph idx="1"/>
          </p:nvPr>
        </p:nvSpPr>
        <p:spPr>
          <a:solidFill>
            <a:schemeClr val="accent3">
              <a:lumMod val="20000"/>
              <a:lumOff val="80000"/>
            </a:schemeClr>
          </a:solidFill>
        </p:spPr>
        <p:txBody>
          <a:bodyPr>
            <a:normAutofit/>
          </a:bodyPr>
          <a:lstStyle/>
          <a:p>
            <a:r>
              <a:rPr lang="en-GB" sz="2800" dirty="0" smtClean="0"/>
              <a:t>Please ensure that trainees reference any points of discussion at Mentor Meetings against the </a:t>
            </a:r>
            <a:r>
              <a:rPr lang="en-GB" sz="2800" dirty="0" smtClean="0">
                <a:solidFill>
                  <a:srgbClr val="FF0000"/>
                </a:solidFill>
              </a:rPr>
              <a:t>Teachers’ Standards.</a:t>
            </a:r>
          </a:p>
          <a:p>
            <a:pPr>
              <a:buNone/>
            </a:pPr>
            <a:endParaRPr lang="en-GB" sz="1000" dirty="0" smtClean="0"/>
          </a:p>
          <a:p>
            <a:r>
              <a:rPr lang="en-GB" sz="2800" dirty="0" smtClean="0"/>
              <a:t>Please ensure that when you feedback to trainees after a lesson, you refer to the </a:t>
            </a:r>
            <a:r>
              <a:rPr lang="en-GB" sz="2800" i="1" dirty="0" smtClean="0">
                <a:solidFill>
                  <a:srgbClr val="FF0000"/>
                </a:solidFill>
              </a:rPr>
              <a:t>Teachers’ Standards </a:t>
            </a:r>
            <a:r>
              <a:rPr lang="en-GB" sz="2800" dirty="0" smtClean="0"/>
              <a:t>orally as well as in writing e.g.</a:t>
            </a:r>
            <a:r>
              <a:rPr lang="en-GB" dirty="0" smtClean="0"/>
              <a:t> </a:t>
            </a:r>
            <a:r>
              <a:rPr lang="en-GB" sz="2600" i="1" dirty="0" smtClean="0">
                <a:solidFill>
                  <a:srgbClr val="0070C0"/>
                </a:solidFill>
              </a:rPr>
              <a:t>Let’s think about TS4: Planning well structured lessons...what did you think about the length of time children were  kept on the carpet before moving to the independent task?</a:t>
            </a:r>
            <a:endParaRPr lang="en-GB" sz="2600" i="1" dirty="0">
              <a:solidFill>
                <a:srgbClr val="0070C0"/>
              </a:solidFill>
            </a:endParaRPr>
          </a:p>
        </p:txBody>
      </p:sp>
      <p:sp>
        <p:nvSpPr>
          <p:cNvPr id="4" name="Footer Placeholder 3"/>
          <p:cNvSpPr>
            <a:spLocks noGrp="1"/>
          </p:cNvSpPr>
          <p:nvPr>
            <p:ph type="ftr" sz="quarter" idx="11"/>
          </p:nvPr>
        </p:nvSpPr>
        <p:spPr/>
        <p:txBody>
          <a:bodyPr/>
          <a:lstStyle/>
          <a:p>
            <a:pPr>
              <a:defRPr/>
            </a:pPr>
            <a:r>
              <a:rPr lang="en-GB" smtClean="0"/>
              <a:t>m:/SRA/Talks/eysprimoverview</a:t>
            </a:r>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604" y="5913117"/>
            <a:ext cx="9144000" cy="972267"/>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799" y="5979113"/>
            <a:ext cx="1072826" cy="878887"/>
          </a:xfrm>
          <a:prstGeom prst="rect">
            <a:avLst/>
          </a:prstGeom>
        </p:spPr>
      </p:pic>
    </p:spTree>
    <p:extLst>
      <p:ext uri="{BB962C8B-B14F-4D97-AF65-F5344CB8AC3E}">
        <p14:creationId xmlns:p14="http://schemas.microsoft.com/office/powerpoint/2010/main" val="93356776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39552" y="228601"/>
            <a:ext cx="7918648" cy="752128"/>
          </a:xfrm>
          <a:solidFill>
            <a:schemeClr val="bg2"/>
          </a:solidFill>
        </p:spPr>
        <p:txBody>
          <a:bodyPr>
            <a:normAutofit/>
          </a:bodyPr>
          <a:lstStyle/>
          <a:p>
            <a:r>
              <a:rPr lang="en-GB" sz="3600" b="1" dirty="0" smtClean="0">
                <a:solidFill>
                  <a:srgbClr val="3333CC"/>
                </a:solidFill>
                <a:latin typeface="+mn-lt"/>
              </a:rPr>
              <a:t>Lesson Feedback …</a:t>
            </a:r>
            <a:endParaRPr lang="en-US" sz="3600" b="1" dirty="0" smtClean="0">
              <a:solidFill>
                <a:srgbClr val="3333CC"/>
              </a:solidFill>
              <a:latin typeface="+mn-lt"/>
            </a:endParaRPr>
          </a:p>
        </p:txBody>
      </p:sp>
      <p:sp>
        <p:nvSpPr>
          <p:cNvPr id="7171" name="Rectangle 3"/>
          <p:cNvSpPr>
            <a:spLocks noGrp="1" noChangeArrowheads="1"/>
          </p:cNvSpPr>
          <p:nvPr>
            <p:ph type="body" idx="1"/>
          </p:nvPr>
        </p:nvSpPr>
        <p:spPr>
          <a:xfrm>
            <a:off x="457200" y="1124744"/>
            <a:ext cx="8229600" cy="4968552"/>
          </a:xfrm>
          <a:solidFill>
            <a:schemeClr val="accent3">
              <a:lumMod val="20000"/>
              <a:lumOff val="80000"/>
            </a:schemeClr>
          </a:solidFill>
        </p:spPr>
        <p:txBody>
          <a:bodyPr>
            <a:normAutofit/>
          </a:bodyPr>
          <a:lstStyle/>
          <a:p>
            <a:pPr marL="0" indent="0">
              <a:lnSpc>
                <a:spcPct val="80000"/>
              </a:lnSpc>
              <a:buNone/>
            </a:pPr>
            <a:r>
              <a:rPr lang="en-GB" sz="2800" b="1" dirty="0" smtClean="0">
                <a:latin typeface="Arial" pitchFamily="34" charset="0"/>
                <a:cs typeface="Arial" pitchFamily="34" charset="0"/>
              </a:rPr>
              <a:t>works best when:</a:t>
            </a:r>
          </a:p>
          <a:p>
            <a:pPr>
              <a:lnSpc>
                <a:spcPct val="80000"/>
              </a:lnSpc>
            </a:pPr>
            <a:r>
              <a:rPr lang="en-US" sz="2800" dirty="0" smtClean="0">
                <a:latin typeface="Arial" pitchFamily="34" charset="0"/>
                <a:cs typeface="Arial" pitchFamily="34" charset="0"/>
              </a:rPr>
              <a:t>Trainees are actively involved in the discussion;</a:t>
            </a:r>
          </a:p>
          <a:p>
            <a:pPr lvl="1">
              <a:lnSpc>
                <a:spcPct val="80000"/>
              </a:lnSpc>
            </a:pPr>
            <a:r>
              <a:rPr lang="en-US" sz="2400" i="1" dirty="0" smtClean="0">
                <a:latin typeface="Arial" pitchFamily="34" charset="0"/>
                <a:cs typeface="Arial" pitchFamily="34" charset="0"/>
              </a:rPr>
              <a:t>‘share’ feedback rather than ‘give’ feedback</a:t>
            </a:r>
          </a:p>
          <a:p>
            <a:pPr>
              <a:lnSpc>
                <a:spcPct val="80000"/>
              </a:lnSpc>
            </a:pPr>
            <a:r>
              <a:rPr lang="en-US" sz="2800" dirty="0" smtClean="0">
                <a:latin typeface="Arial" pitchFamily="34" charset="0"/>
                <a:cs typeface="Arial" pitchFamily="34" charset="0"/>
              </a:rPr>
              <a:t>Trainees are able to identify ‘what went well’ BEFORE listing ‘what went wrong’!;</a:t>
            </a:r>
          </a:p>
          <a:p>
            <a:pPr lvl="1">
              <a:lnSpc>
                <a:spcPct val="80000"/>
              </a:lnSpc>
            </a:pPr>
            <a:r>
              <a:rPr lang="en-US" sz="2400" i="1" dirty="0" smtClean="0">
                <a:latin typeface="Arial" pitchFamily="34" charset="0"/>
                <a:cs typeface="Arial" pitchFamily="34" charset="0"/>
              </a:rPr>
              <a:t>Need to assess whether they know what worked</a:t>
            </a:r>
          </a:p>
          <a:p>
            <a:pPr>
              <a:lnSpc>
                <a:spcPct val="80000"/>
              </a:lnSpc>
            </a:pPr>
            <a:r>
              <a:rPr lang="en-US" sz="2800" dirty="0" smtClean="0">
                <a:latin typeface="Arial" pitchFamily="34" charset="0"/>
                <a:cs typeface="Arial" pitchFamily="34" charset="0"/>
              </a:rPr>
              <a:t>Trainees are encouraged to focus on pupil progress and outcomes;</a:t>
            </a:r>
          </a:p>
          <a:p>
            <a:pPr lvl="1">
              <a:lnSpc>
                <a:spcPct val="80000"/>
              </a:lnSpc>
            </a:pPr>
            <a:r>
              <a:rPr lang="en-US" sz="2400" dirty="0" smtClean="0">
                <a:latin typeface="Arial" pitchFamily="34" charset="0"/>
                <a:cs typeface="Arial" pitchFamily="34" charset="0"/>
              </a:rPr>
              <a:t>Could bring outcomes as evidence;</a:t>
            </a:r>
          </a:p>
          <a:p>
            <a:pPr>
              <a:lnSpc>
                <a:spcPct val="80000"/>
              </a:lnSpc>
            </a:pPr>
            <a:r>
              <a:rPr lang="en-US" sz="2800" dirty="0" smtClean="0">
                <a:latin typeface="Arial" pitchFamily="34" charset="0"/>
                <a:cs typeface="Arial" pitchFamily="34" charset="0"/>
              </a:rPr>
              <a:t>Refer back to personal targets from previous lessons to identify progress;</a:t>
            </a:r>
          </a:p>
          <a:p>
            <a:pPr lvl="1">
              <a:lnSpc>
                <a:spcPct val="80000"/>
              </a:lnSpc>
            </a:pPr>
            <a:r>
              <a:rPr lang="en-US" sz="2400" dirty="0" err="1" smtClean="0">
                <a:latin typeface="Arial" pitchFamily="34" charset="0"/>
                <a:cs typeface="Arial" pitchFamily="34" charset="0"/>
              </a:rPr>
              <a:t>Recognise</a:t>
            </a:r>
            <a:r>
              <a:rPr lang="en-US" sz="2400" dirty="0" smtClean="0">
                <a:latin typeface="Arial" pitchFamily="34" charset="0"/>
                <a:cs typeface="Arial" pitchFamily="34" charset="0"/>
              </a:rPr>
              <a:t> the assessment cycle for their own practice</a:t>
            </a:r>
          </a:p>
          <a:p>
            <a:pPr>
              <a:lnSpc>
                <a:spcPct val="80000"/>
              </a:lnSpc>
            </a:pPr>
            <a:endParaRPr lang="en-US" sz="2800" dirty="0" smtClean="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604" y="5913117"/>
            <a:ext cx="9144000" cy="972267"/>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799" y="5979113"/>
            <a:ext cx="1072826" cy="878887"/>
          </a:xfrm>
          <a:prstGeom prst="rect">
            <a:avLst/>
          </a:prstGeom>
        </p:spPr>
      </p:pic>
    </p:spTree>
    <p:extLst>
      <p:ext uri="{BB962C8B-B14F-4D97-AF65-F5344CB8AC3E}">
        <p14:creationId xmlns:p14="http://schemas.microsoft.com/office/powerpoint/2010/main" val="1421106831"/>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604" y="5913117"/>
            <a:ext cx="9144000" cy="972267"/>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799" y="5979113"/>
            <a:ext cx="1072826" cy="878887"/>
          </a:xfrm>
          <a:prstGeom prst="rect">
            <a:avLst/>
          </a:prstGeom>
        </p:spPr>
      </p:pic>
      <p:pic>
        <p:nvPicPr>
          <p:cNvPr id="2" name="Picture 1"/>
          <p:cNvPicPr>
            <a:picLocks noChangeAspect="1"/>
          </p:cNvPicPr>
          <p:nvPr/>
        </p:nvPicPr>
        <p:blipFill rotWithShape="1">
          <a:blip r:embed="rId5"/>
          <a:srcRect l="7273" t="7560" r="75140" b="13481"/>
          <a:stretch/>
        </p:blipFill>
        <p:spPr>
          <a:xfrm>
            <a:off x="2339752" y="260648"/>
            <a:ext cx="4450413" cy="6408712"/>
          </a:xfrm>
          <a:prstGeom prst="rect">
            <a:avLst/>
          </a:prstGeom>
          <a:ln>
            <a:solidFill>
              <a:schemeClr val="tx1"/>
            </a:solidFill>
          </a:ln>
        </p:spPr>
      </p:pic>
    </p:spTree>
    <p:extLst>
      <p:ext uri="{BB962C8B-B14F-4D97-AF65-F5344CB8AC3E}">
        <p14:creationId xmlns:p14="http://schemas.microsoft.com/office/powerpoint/2010/main" val="403792365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799" y="5979113"/>
            <a:ext cx="1072826" cy="878887"/>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604" y="5913117"/>
            <a:ext cx="9144000" cy="972267"/>
          </a:xfrm>
          <a:prstGeom prst="rect">
            <a:avLst/>
          </a:prstGeom>
        </p:spPr>
      </p:pic>
      <p:sp>
        <p:nvSpPr>
          <p:cNvPr id="2" name="Title 1"/>
          <p:cNvSpPr>
            <a:spLocks noGrp="1"/>
          </p:cNvSpPr>
          <p:nvPr>
            <p:ph type="title"/>
          </p:nvPr>
        </p:nvSpPr>
        <p:spPr>
          <a:xfrm>
            <a:off x="457200" y="274638"/>
            <a:ext cx="8229600" cy="749498"/>
          </a:xfrm>
          <a:solidFill>
            <a:schemeClr val="bg2"/>
          </a:solidFill>
        </p:spPr>
        <p:txBody>
          <a:bodyPr>
            <a:normAutofit fontScale="90000"/>
          </a:bodyPr>
          <a:lstStyle/>
          <a:p>
            <a:r>
              <a:rPr lang="en-GB" b="1" dirty="0" smtClean="0">
                <a:solidFill>
                  <a:srgbClr val="3333CC"/>
                </a:solidFill>
              </a:rPr>
              <a:t>Training Plan</a:t>
            </a:r>
            <a:endParaRPr lang="en-GB" sz="3100" dirty="0">
              <a:solidFill>
                <a:srgbClr val="3333CC"/>
              </a:solidFill>
            </a:endParaRPr>
          </a:p>
        </p:txBody>
      </p:sp>
      <p:sp>
        <p:nvSpPr>
          <p:cNvPr id="3" name="Content Placeholder 2"/>
          <p:cNvSpPr>
            <a:spLocks noGrp="1"/>
          </p:cNvSpPr>
          <p:nvPr>
            <p:ph idx="1"/>
          </p:nvPr>
        </p:nvSpPr>
        <p:spPr>
          <a:xfrm>
            <a:off x="453493" y="1183518"/>
            <a:ext cx="8219256" cy="4709120"/>
          </a:xfrm>
          <a:solidFill>
            <a:schemeClr val="accent3">
              <a:lumMod val="20000"/>
              <a:lumOff val="80000"/>
            </a:schemeClr>
          </a:solidFill>
        </p:spPr>
        <p:txBody>
          <a:bodyPr>
            <a:normAutofit/>
          </a:bodyPr>
          <a:lstStyle/>
          <a:p>
            <a:pPr marL="0" indent="0">
              <a:buNone/>
            </a:pPr>
            <a:r>
              <a:rPr lang="en-GB" sz="2800" b="1" dirty="0"/>
              <a:t>Aims of the training plan:</a:t>
            </a:r>
            <a:endParaRPr lang="en-GB" sz="2800" dirty="0"/>
          </a:p>
          <a:p>
            <a:pPr lvl="0"/>
            <a:r>
              <a:rPr lang="en-GB" sz="2800" dirty="0"/>
              <a:t>To support trainees’ </a:t>
            </a:r>
            <a:r>
              <a:rPr lang="en-GB" sz="2800" b="1" dirty="0"/>
              <a:t>self-management</a:t>
            </a:r>
            <a:r>
              <a:rPr lang="en-GB" sz="2800" dirty="0"/>
              <a:t> of their professional development over the PGCE/EYITT programme, including target-setting and review of progress against these targets.</a:t>
            </a:r>
          </a:p>
          <a:p>
            <a:r>
              <a:rPr lang="en-GB" sz="2800" dirty="0"/>
              <a:t>To facilitate </a:t>
            </a:r>
            <a:r>
              <a:rPr lang="en-GB" sz="2800" b="1" dirty="0"/>
              <a:t>mentor engagement</a:t>
            </a:r>
            <a:r>
              <a:rPr lang="en-GB" sz="2800" dirty="0"/>
              <a:t> with a trainee’s development over the whole PGCE/EYITT programme, including target-setting and review of progress against these targets.</a:t>
            </a:r>
            <a:endParaRPr lang="en-GB" sz="2800" dirty="0" smtClean="0"/>
          </a:p>
        </p:txBody>
      </p:sp>
      <p:sp>
        <p:nvSpPr>
          <p:cNvPr id="4" name="Footer Placeholder 3"/>
          <p:cNvSpPr>
            <a:spLocks noGrp="1"/>
          </p:cNvSpPr>
          <p:nvPr>
            <p:ph type="ftr" sz="quarter" idx="11"/>
          </p:nvPr>
        </p:nvSpPr>
        <p:spPr/>
        <p:txBody>
          <a:bodyPr/>
          <a:lstStyle/>
          <a:p>
            <a:pPr>
              <a:defRPr/>
            </a:pPr>
            <a:r>
              <a:rPr lang="en-GB" smtClean="0"/>
              <a:t>m:/SRA/Talks/eysprimoverview</a:t>
            </a:r>
            <a:endParaRPr lang="en-GB"/>
          </a:p>
        </p:txBody>
      </p:sp>
      <p:sp>
        <p:nvSpPr>
          <p:cNvPr id="5" name="Rectangle 4"/>
          <p:cNvSpPr/>
          <p:nvPr/>
        </p:nvSpPr>
        <p:spPr>
          <a:xfrm>
            <a:off x="602681" y="5367944"/>
            <a:ext cx="7920880" cy="1368152"/>
          </a:xfrm>
          <a:prstGeom prst="rect">
            <a:avLst/>
          </a:prstGeom>
          <a:solidFill>
            <a:srgbClr val="F3FED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rPr>
              <a:t>It is the trainee’s responsibility to keep </a:t>
            </a:r>
            <a:r>
              <a:rPr lang="en-GB" dirty="0" smtClean="0">
                <a:solidFill>
                  <a:schemeClr val="tx1"/>
                </a:solidFill>
              </a:rPr>
              <a:t>their Training Plan </a:t>
            </a:r>
            <a:r>
              <a:rPr lang="en-GB" dirty="0">
                <a:solidFill>
                  <a:schemeClr val="tx1"/>
                </a:solidFill>
              </a:rPr>
              <a:t>up to </a:t>
            </a:r>
            <a:r>
              <a:rPr lang="en-GB" dirty="0" smtClean="0">
                <a:solidFill>
                  <a:schemeClr val="tx1"/>
                </a:solidFill>
              </a:rPr>
              <a:t>date; at your weekly meeting please </a:t>
            </a:r>
            <a:r>
              <a:rPr lang="en-GB" dirty="0">
                <a:solidFill>
                  <a:schemeClr val="tx1"/>
                </a:solidFill>
              </a:rPr>
              <a:t>initial </a:t>
            </a:r>
            <a:r>
              <a:rPr lang="en-GB" dirty="0" smtClean="0">
                <a:solidFill>
                  <a:schemeClr val="tx1"/>
                </a:solidFill>
              </a:rPr>
              <a:t>it to confirm targets have been met/addressed.</a:t>
            </a:r>
            <a:endParaRPr lang="en-GB" b="1" dirty="0">
              <a:solidFill>
                <a:srgbClr val="0070C0"/>
              </a:solidFill>
              <a:latin typeface="Arial" pitchFamily="34" charset="0"/>
              <a:cs typeface="Arial" pitchFamily="34" charset="0"/>
            </a:endParaRPr>
          </a:p>
        </p:txBody>
      </p:sp>
    </p:spTree>
    <p:extLst>
      <p:ext uri="{BB962C8B-B14F-4D97-AF65-F5344CB8AC3E}">
        <p14:creationId xmlns:p14="http://schemas.microsoft.com/office/powerpoint/2010/main" val="3539324450"/>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28600"/>
            <a:ext cx="8134672" cy="823913"/>
          </a:xfrm>
          <a:solidFill>
            <a:schemeClr val="accent3">
              <a:lumMod val="20000"/>
              <a:lumOff val="80000"/>
            </a:schemeClr>
          </a:solidFill>
          <a:ln>
            <a:solidFill>
              <a:schemeClr val="accent1"/>
            </a:solidFill>
          </a:ln>
        </p:spPr>
        <p:txBody>
          <a:bodyPr>
            <a:normAutofit fontScale="90000"/>
          </a:bodyPr>
          <a:lstStyle/>
          <a:p>
            <a:r>
              <a:rPr lang="en-GB" sz="3200" dirty="0"/>
              <a:t>The </a:t>
            </a:r>
            <a:r>
              <a:rPr lang="en-GB" sz="3200" b="1" dirty="0">
                <a:solidFill>
                  <a:srgbClr val="FF0000"/>
                </a:solidFill>
              </a:rPr>
              <a:t>WADs</a:t>
            </a:r>
            <a:r>
              <a:rPr lang="en-GB" sz="3200" b="1" dirty="0"/>
              <a:t> </a:t>
            </a:r>
            <a:r>
              <a:rPr lang="en-GB" sz="3200" dirty="0"/>
              <a:t>are </a:t>
            </a:r>
            <a:r>
              <a:rPr lang="en-GB" sz="3200" dirty="0" smtClean="0"/>
              <a:t>the trainees’ </a:t>
            </a:r>
            <a:r>
              <a:rPr lang="en-GB" sz="3200" dirty="0"/>
              <a:t>‘</a:t>
            </a:r>
            <a:r>
              <a:rPr lang="en-GB" sz="3200" b="1" dirty="0">
                <a:solidFill>
                  <a:srgbClr val="FF0000"/>
                </a:solidFill>
              </a:rPr>
              <a:t>Steps to Success</a:t>
            </a:r>
            <a:r>
              <a:rPr lang="en-GB" sz="3200" dirty="0"/>
              <a:t>’</a:t>
            </a:r>
            <a:r>
              <a:rPr lang="en-GB" sz="3200" b="1" dirty="0">
                <a:solidFill>
                  <a:srgbClr val="FF0000"/>
                </a:solidFill>
              </a:rPr>
              <a:t/>
            </a:r>
            <a:br>
              <a:rPr lang="en-GB" sz="3200" b="1" dirty="0">
                <a:solidFill>
                  <a:srgbClr val="FF0000"/>
                </a:solidFill>
              </a:rPr>
            </a:br>
            <a:endParaRPr lang="en-GB" sz="3200" b="0" dirty="0">
              <a:solidFill>
                <a:srgbClr val="00B050"/>
              </a:solidFill>
            </a:endParaRPr>
          </a:p>
        </p:txBody>
      </p:sp>
      <p:sp>
        <p:nvSpPr>
          <p:cNvPr id="4" name="Content Placeholder 3"/>
          <p:cNvSpPr txBox="1">
            <a:spLocks noGrp="1"/>
          </p:cNvSpPr>
          <p:nvPr>
            <p:ph idx="1"/>
          </p:nvPr>
        </p:nvSpPr>
        <p:spPr>
          <a:xfrm>
            <a:off x="355425" y="827134"/>
            <a:ext cx="8712968" cy="338554"/>
          </a:xfrm>
          <a:prstGeom prst="rect">
            <a:avLst/>
          </a:prstGeom>
          <a:noFill/>
        </p:spPr>
        <p:txBody>
          <a:bodyPr wrap="square" rtlCol="0">
            <a:spAutoFit/>
          </a:bodyPr>
          <a:lstStyle/>
          <a:p>
            <a:pPr>
              <a:spcBef>
                <a:spcPts val="600"/>
              </a:spcBef>
            </a:pPr>
            <a:endParaRPr lang="en-GB" sz="1600" dirty="0" smtClean="0">
              <a:cs typeface="Arial" pitchFamily="34" charset="0"/>
            </a:endParaRPr>
          </a:p>
        </p:txBody>
      </p:sp>
      <p:sp>
        <p:nvSpPr>
          <p:cNvPr id="3" name="Slide Number Placeholder 2"/>
          <p:cNvSpPr>
            <a:spLocks noGrp="1"/>
          </p:cNvSpPr>
          <p:nvPr>
            <p:ph type="sldNum" sz="quarter" idx="12"/>
          </p:nvPr>
        </p:nvSpPr>
        <p:spPr/>
        <p:txBody>
          <a:bodyPr/>
          <a:lstStyle/>
          <a:p>
            <a:fld id="{14727EEC-9994-42A9-858E-4AB2E3EEBEF2}" type="slidenum">
              <a:rPr lang="en-US" smtClean="0"/>
              <a:pPr/>
              <a:t>14</a:t>
            </a:fld>
            <a:endParaRPr lang="en-US"/>
          </a:p>
        </p:txBody>
      </p:sp>
      <p:pic>
        <p:nvPicPr>
          <p:cNvPr id="5"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00413" y="1419393"/>
            <a:ext cx="6737499" cy="4936961"/>
          </a:xfrm>
          <a:prstGeom prst="rect">
            <a:avLst/>
          </a:prstGeom>
          <a:ln w="38100">
            <a:solidFill>
              <a:schemeClr val="accent1"/>
            </a:solidFill>
          </a:ln>
        </p:spPr>
      </p:pic>
    </p:spTree>
    <p:extLst>
      <p:ext uri="{BB962C8B-B14F-4D97-AF65-F5344CB8AC3E}">
        <p14:creationId xmlns:p14="http://schemas.microsoft.com/office/powerpoint/2010/main" val="468500136"/>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solidFill>
        </p:spPr>
        <p:txBody>
          <a:bodyPr>
            <a:normAutofit fontScale="90000"/>
          </a:bodyPr>
          <a:lstStyle/>
          <a:p>
            <a:pPr algn="l"/>
            <a:r>
              <a:rPr lang="en-GB" sz="3600" dirty="0" smtClean="0">
                <a:solidFill>
                  <a:srgbClr val="3333CC"/>
                </a:solidFill>
              </a:rPr>
              <a:t>Processes for ‘challenging </a:t>
            </a:r>
            <a:r>
              <a:rPr lang="en-GB" sz="3600" dirty="0">
                <a:solidFill>
                  <a:srgbClr val="3333CC"/>
                </a:solidFill>
              </a:rPr>
              <a:t>short- and longer-term developmental </a:t>
            </a:r>
            <a:r>
              <a:rPr lang="en-GB" sz="3600" dirty="0" smtClean="0">
                <a:solidFill>
                  <a:srgbClr val="3333CC"/>
                </a:solidFill>
              </a:rPr>
              <a:t>targets’</a:t>
            </a:r>
            <a:endParaRPr lang="en-GB" sz="3600" dirty="0">
              <a:solidFill>
                <a:srgbClr val="3333CC"/>
              </a:solidFill>
            </a:endParaRPr>
          </a:p>
        </p:txBody>
      </p:sp>
      <p:sp>
        <p:nvSpPr>
          <p:cNvPr id="3" name="Content Placeholder 2"/>
          <p:cNvSpPr>
            <a:spLocks noGrp="1"/>
          </p:cNvSpPr>
          <p:nvPr>
            <p:ph idx="1"/>
          </p:nvPr>
        </p:nvSpPr>
        <p:spPr>
          <a:solidFill>
            <a:schemeClr val="accent3">
              <a:lumMod val="20000"/>
              <a:lumOff val="80000"/>
            </a:schemeClr>
          </a:solidFill>
        </p:spPr>
        <p:txBody>
          <a:bodyPr>
            <a:normAutofit lnSpcReduction="10000"/>
          </a:bodyPr>
          <a:lstStyle/>
          <a:p>
            <a:pPr>
              <a:buNone/>
            </a:pPr>
            <a:r>
              <a:rPr lang="en-GB" sz="2400" dirty="0">
                <a:latin typeface="Arial" pitchFamily="34" charset="0"/>
                <a:cs typeface="Arial" pitchFamily="34" charset="0"/>
              </a:rPr>
              <a:t>t</a:t>
            </a:r>
            <a:r>
              <a:rPr lang="en-GB" sz="2400" dirty="0" smtClean="0">
                <a:latin typeface="Arial" pitchFamily="34" charset="0"/>
                <a:cs typeface="Arial" pitchFamily="34" charset="0"/>
              </a:rPr>
              <a:t>hrough Mentoring that: </a:t>
            </a:r>
          </a:p>
          <a:p>
            <a:pPr>
              <a:buNone/>
            </a:pPr>
            <a:r>
              <a:rPr lang="en-GB" sz="2800" dirty="0" smtClean="0">
                <a:latin typeface="Arial" pitchFamily="34" charset="0"/>
                <a:cs typeface="Arial" pitchFamily="34" charset="0"/>
              </a:rPr>
              <a:t>- </a:t>
            </a:r>
            <a:r>
              <a:rPr lang="en-GB" sz="2400" dirty="0" smtClean="0">
                <a:latin typeface="Arial" pitchFamily="34" charset="0"/>
                <a:cs typeface="Arial" pitchFamily="34" charset="0"/>
              </a:rPr>
              <a:t>is provided by experienced and expert mentors;</a:t>
            </a:r>
          </a:p>
          <a:p>
            <a:pPr>
              <a:buNone/>
            </a:pPr>
            <a:r>
              <a:rPr lang="en-GB" sz="2400" dirty="0" smtClean="0">
                <a:latin typeface="Arial" pitchFamily="34" charset="0"/>
                <a:cs typeface="Arial" pitchFamily="34" charset="0"/>
              </a:rPr>
              <a:t>- responds to trainees’ specific training needs.</a:t>
            </a:r>
          </a:p>
          <a:p>
            <a:pPr>
              <a:buNone/>
            </a:pPr>
            <a:endParaRPr lang="en-GB" sz="2800" dirty="0" smtClean="0">
              <a:latin typeface="Arial" pitchFamily="34" charset="0"/>
              <a:cs typeface="Arial" pitchFamily="34" charset="0"/>
            </a:endParaRPr>
          </a:p>
          <a:p>
            <a:pPr>
              <a:buNone/>
            </a:pPr>
            <a:r>
              <a:rPr lang="en-GB" sz="2400" dirty="0" smtClean="0">
                <a:latin typeface="Arial" pitchFamily="34" charset="0"/>
                <a:cs typeface="Arial" pitchFamily="34" charset="0"/>
              </a:rPr>
              <a:t>So you need to know that:</a:t>
            </a:r>
          </a:p>
          <a:p>
            <a:pPr>
              <a:buNone/>
            </a:pPr>
            <a:r>
              <a:rPr lang="en-GB" sz="2800" dirty="0" smtClean="0">
                <a:latin typeface="Arial" pitchFamily="34" charset="0"/>
                <a:cs typeface="Arial" pitchFamily="34" charset="0"/>
              </a:rPr>
              <a:t>- </a:t>
            </a:r>
            <a:r>
              <a:rPr lang="en-GB" sz="2400" dirty="0" smtClean="0">
                <a:latin typeface="Arial" pitchFamily="34" charset="0"/>
                <a:cs typeface="Arial" pitchFamily="34" charset="0"/>
              </a:rPr>
              <a:t>our trainees arrive on placement with individualised</a:t>
            </a:r>
          </a:p>
          <a:p>
            <a:pPr>
              <a:buNone/>
            </a:pPr>
            <a:r>
              <a:rPr lang="en-GB" sz="2400" dirty="0" smtClean="0">
                <a:latin typeface="Arial" pitchFamily="34" charset="0"/>
                <a:cs typeface="Arial" pitchFamily="34" charset="0"/>
              </a:rPr>
              <a:t> targets that are shaped by outcomes of their SK audits and</a:t>
            </a:r>
          </a:p>
          <a:p>
            <a:pPr>
              <a:buNone/>
            </a:pPr>
            <a:r>
              <a:rPr lang="en-GB" sz="2400" dirty="0">
                <a:latin typeface="Arial" pitchFamily="34" charset="0"/>
                <a:cs typeface="Arial" pitchFamily="34" charset="0"/>
              </a:rPr>
              <a:t> </a:t>
            </a:r>
            <a:r>
              <a:rPr lang="en-GB" sz="2400" dirty="0" smtClean="0">
                <a:latin typeface="Arial" pitchFamily="34" charset="0"/>
                <a:cs typeface="Arial" pitchFamily="34" charset="0"/>
              </a:rPr>
              <a:t>progress on previous placement.  </a:t>
            </a:r>
          </a:p>
          <a:p>
            <a:pPr>
              <a:buNone/>
            </a:pPr>
            <a:r>
              <a:rPr lang="en-GB" sz="2400" dirty="0" smtClean="0">
                <a:latin typeface="Arial" pitchFamily="34" charset="0"/>
                <a:cs typeface="Arial" pitchFamily="34" charset="0"/>
              </a:rPr>
              <a:t>- these </a:t>
            </a:r>
            <a:r>
              <a:rPr lang="en-GB" sz="2400" dirty="0">
                <a:latin typeface="Arial" pitchFamily="34" charset="0"/>
                <a:cs typeface="Arial" pitchFamily="34" charset="0"/>
              </a:rPr>
              <a:t>t</a:t>
            </a:r>
            <a:r>
              <a:rPr lang="en-GB" sz="2400" dirty="0" smtClean="0">
                <a:latin typeface="Arial" pitchFamily="34" charset="0"/>
                <a:cs typeface="Arial" pitchFamily="34" charset="0"/>
              </a:rPr>
              <a:t>argets will be the focus of Mentor meetings and will</a:t>
            </a:r>
          </a:p>
          <a:p>
            <a:pPr>
              <a:buNone/>
            </a:pPr>
            <a:r>
              <a:rPr lang="en-GB" sz="2400" dirty="0" smtClean="0">
                <a:latin typeface="Arial" pitchFamily="34" charset="0"/>
                <a:cs typeface="Arial" pitchFamily="34" charset="0"/>
              </a:rPr>
              <a:t>  change and evolve as the placement unfolds.</a:t>
            </a:r>
            <a:endParaRPr lang="en-GB" sz="2400" dirty="0">
              <a:latin typeface="Arial" pitchFamily="34" charset="0"/>
              <a:cs typeface="Arial" pitchFamily="34" charset="0"/>
            </a:endParaRPr>
          </a:p>
        </p:txBody>
      </p:sp>
      <p:sp>
        <p:nvSpPr>
          <p:cNvPr id="4" name="Footer Placeholder 3"/>
          <p:cNvSpPr>
            <a:spLocks noGrp="1"/>
          </p:cNvSpPr>
          <p:nvPr>
            <p:ph type="ftr" sz="quarter" idx="11"/>
          </p:nvPr>
        </p:nvSpPr>
        <p:spPr/>
        <p:txBody>
          <a:bodyPr/>
          <a:lstStyle/>
          <a:p>
            <a:pPr>
              <a:defRPr/>
            </a:pPr>
            <a:r>
              <a:rPr lang="en-GB" smtClean="0"/>
              <a:t>m:/SRA/Talks/eysprimoverview</a:t>
            </a:r>
            <a:endParaRPr lang="en-GB"/>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604" y="5913117"/>
            <a:ext cx="9144000" cy="972267"/>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799" y="5979113"/>
            <a:ext cx="1072826" cy="878887"/>
          </a:xfrm>
          <a:prstGeom prst="rect">
            <a:avLst/>
          </a:prstGeom>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Interim and final Profiles</a:t>
            </a:r>
            <a:endParaRPr lang="en-GB" dirty="0"/>
          </a:p>
        </p:txBody>
      </p:sp>
      <p:sp>
        <p:nvSpPr>
          <p:cNvPr id="4" name="Footer Placeholder 3"/>
          <p:cNvSpPr>
            <a:spLocks noGrp="1"/>
          </p:cNvSpPr>
          <p:nvPr>
            <p:ph type="ftr" sz="quarter" idx="11"/>
          </p:nvPr>
        </p:nvSpPr>
        <p:spPr/>
        <p:txBody>
          <a:bodyPr/>
          <a:lstStyle/>
          <a:p>
            <a:pPr>
              <a:defRPr/>
            </a:pPr>
            <a:r>
              <a:rPr lang="en-GB" smtClean="0"/>
              <a:t>m:/SRA/Talks/eysprimoverview</a:t>
            </a:r>
            <a:endParaRPr lang="en-GB"/>
          </a:p>
        </p:txBody>
      </p:sp>
      <p:sp>
        <p:nvSpPr>
          <p:cNvPr id="8" name="Content Placeholder 7"/>
          <p:cNvSpPr>
            <a:spLocks noGrp="1"/>
          </p:cNvSpPr>
          <p:nvPr>
            <p:ph idx="1"/>
          </p:nvPr>
        </p:nvSpPr>
        <p:spPr/>
        <p:txBody>
          <a:bodyPr/>
          <a:lstStyle/>
          <a:p>
            <a:r>
              <a:rPr lang="en-GB" dirty="0" smtClean="0"/>
              <a:t>Interim - Completed part way though and offers a formative opportunity to </a:t>
            </a:r>
            <a:r>
              <a:rPr lang="en-GB" dirty="0" err="1" smtClean="0"/>
              <a:t>assessement</a:t>
            </a:r>
            <a:endParaRPr lang="en-GB" dirty="0" smtClean="0"/>
          </a:p>
          <a:p>
            <a:r>
              <a:rPr lang="en-GB" dirty="0" smtClean="0"/>
              <a:t>Final Profile – Completed at the end of the placement. </a:t>
            </a:r>
          </a:p>
          <a:p>
            <a:endParaRPr lang="en-GB" dirty="0"/>
          </a:p>
          <a:p>
            <a:pPr marL="0" indent="0">
              <a:buNone/>
            </a:pPr>
            <a:r>
              <a:rPr lang="en-GB" dirty="0" smtClean="0"/>
              <a:t>Both profiles require mentors to make  judgements against the Teachers’ Standards. </a:t>
            </a:r>
            <a:endParaRPr lang="en-GB" dirty="0"/>
          </a:p>
        </p:txBody>
      </p:sp>
    </p:spTree>
    <p:extLst>
      <p:ext uri="{BB962C8B-B14F-4D97-AF65-F5344CB8AC3E}">
        <p14:creationId xmlns:p14="http://schemas.microsoft.com/office/powerpoint/2010/main" val="17786485"/>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274638"/>
            <a:ext cx="8229600" cy="994122"/>
          </a:xfrm>
          <a:solidFill>
            <a:schemeClr val="bg2"/>
          </a:solidFill>
        </p:spPr>
        <p:txBody>
          <a:bodyPr/>
          <a:lstStyle/>
          <a:p>
            <a:r>
              <a:rPr lang="en-GB" dirty="0" smtClean="0">
                <a:solidFill>
                  <a:srgbClr val="3333CC"/>
                </a:solidFill>
              </a:rPr>
              <a:t>Progression in Placements</a:t>
            </a:r>
          </a:p>
        </p:txBody>
      </p:sp>
      <p:sp>
        <p:nvSpPr>
          <p:cNvPr id="3" name="Content Placeholder 2"/>
          <p:cNvSpPr>
            <a:spLocks noGrp="1"/>
          </p:cNvSpPr>
          <p:nvPr>
            <p:ph idx="1"/>
          </p:nvPr>
        </p:nvSpPr>
        <p:spPr>
          <a:xfrm>
            <a:off x="457200" y="1412776"/>
            <a:ext cx="8435280" cy="4500341"/>
          </a:xfrm>
          <a:solidFill>
            <a:schemeClr val="accent3">
              <a:lumMod val="20000"/>
              <a:lumOff val="80000"/>
            </a:schemeClr>
          </a:solidFill>
        </p:spPr>
        <p:txBody>
          <a:bodyPr>
            <a:noAutofit/>
          </a:bodyPr>
          <a:lstStyle/>
          <a:p>
            <a:pPr marL="0" indent="0">
              <a:spcAft>
                <a:spcPts val="600"/>
              </a:spcAft>
              <a:buFontTx/>
              <a:buNone/>
              <a:defRPr/>
            </a:pPr>
            <a:r>
              <a:rPr lang="en-GB" sz="2400" dirty="0" smtClean="0">
                <a:solidFill>
                  <a:srgbClr val="C00000"/>
                </a:solidFill>
              </a:rPr>
              <a:t>Early in the course/PP1 </a:t>
            </a:r>
            <a:r>
              <a:rPr lang="en-GB" sz="2400" dirty="0" smtClean="0"/>
              <a:t>Observation, discussion, micro-teaching</a:t>
            </a:r>
            <a:endParaRPr lang="en-GB" sz="2400" dirty="0" smtClean="0">
              <a:solidFill>
                <a:srgbClr val="C00000"/>
              </a:solidFill>
            </a:endParaRPr>
          </a:p>
          <a:p>
            <a:pPr marL="0" indent="0">
              <a:spcAft>
                <a:spcPts val="600"/>
              </a:spcAft>
              <a:buFontTx/>
              <a:buNone/>
              <a:defRPr/>
            </a:pPr>
            <a:r>
              <a:rPr lang="en-GB" sz="2400" dirty="0" smtClean="0">
                <a:solidFill>
                  <a:srgbClr val="C00000"/>
                </a:solidFill>
              </a:rPr>
              <a:t>Autumn/PP2 </a:t>
            </a:r>
            <a:r>
              <a:rPr lang="en-GB" sz="2400" dirty="0" smtClean="0"/>
              <a:t>Teach core subjects/EY curriculum; </a:t>
            </a:r>
            <a:r>
              <a:rPr lang="en-GB" sz="2400" dirty="0" smtClean="0">
                <a:solidFill>
                  <a:srgbClr val="FF0000"/>
                </a:solidFill>
              </a:rPr>
              <a:t>55-60%</a:t>
            </a:r>
            <a:r>
              <a:rPr lang="en-GB" sz="2400" dirty="0" smtClean="0"/>
              <a:t> of TT</a:t>
            </a:r>
          </a:p>
          <a:p>
            <a:pPr marL="0" indent="0">
              <a:spcAft>
                <a:spcPts val="600"/>
              </a:spcAft>
              <a:buFontTx/>
              <a:buNone/>
              <a:defRPr/>
            </a:pPr>
            <a:r>
              <a:rPr lang="en-GB" sz="2400" dirty="0" smtClean="0">
                <a:solidFill>
                  <a:srgbClr val="C00000"/>
                </a:solidFill>
              </a:rPr>
              <a:t>Spring/PP3</a:t>
            </a:r>
            <a:r>
              <a:rPr lang="en-GB" sz="2400" dirty="0" smtClean="0"/>
              <a:t>  - Teach core and foundation/KS1; </a:t>
            </a:r>
            <a:r>
              <a:rPr lang="en-GB" sz="2400" dirty="0" smtClean="0">
                <a:solidFill>
                  <a:srgbClr val="FF0000"/>
                </a:solidFill>
              </a:rPr>
              <a:t>65-70% </a:t>
            </a:r>
            <a:r>
              <a:rPr lang="en-GB" sz="2400" dirty="0" smtClean="0"/>
              <a:t>of TT</a:t>
            </a:r>
          </a:p>
          <a:p>
            <a:pPr marL="0" indent="0">
              <a:spcAft>
                <a:spcPts val="600"/>
              </a:spcAft>
              <a:buFontTx/>
              <a:buNone/>
              <a:defRPr/>
            </a:pPr>
            <a:r>
              <a:rPr lang="en-GB" sz="2400" dirty="0" smtClean="0">
                <a:solidFill>
                  <a:srgbClr val="C00000"/>
                </a:solidFill>
              </a:rPr>
              <a:t>Summer/PP4 </a:t>
            </a:r>
            <a:r>
              <a:rPr lang="en-GB" sz="2400" dirty="0" smtClean="0"/>
              <a:t> - Teach core and foundation subjects/EY curriculum; 	  		</a:t>
            </a:r>
            <a:r>
              <a:rPr lang="en-GB" sz="2400" dirty="0" smtClean="0">
                <a:solidFill>
                  <a:srgbClr val="FF0000"/>
                </a:solidFill>
              </a:rPr>
              <a:t>75-80%</a:t>
            </a:r>
            <a:r>
              <a:rPr lang="en-GB" sz="2400" dirty="0" smtClean="0"/>
              <a:t> of TT</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604" y="5913117"/>
            <a:ext cx="9144000" cy="972267"/>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799" y="5979113"/>
            <a:ext cx="1072826" cy="878887"/>
          </a:xfrm>
          <a:prstGeom prst="rect">
            <a:avLst/>
          </a:prstGeom>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539750" y="0"/>
            <a:ext cx="8229600" cy="1143000"/>
          </a:xfrm>
        </p:spPr>
        <p:txBody>
          <a:bodyPr>
            <a:normAutofit/>
          </a:bodyPr>
          <a:lstStyle/>
          <a:p>
            <a:pPr algn="l"/>
            <a:r>
              <a:rPr lang="en-GB" sz="3600" dirty="0" smtClean="0">
                <a:solidFill>
                  <a:srgbClr val="3333CC"/>
                </a:solidFill>
              </a:rPr>
              <a:t>Progress on Placement – </a:t>
            </a:r>
            <a:r>
              <a:rPr lang="en-GB" sz="2400" dirty="0" smtClean="0">
                <a:solidFill>
                  <a:srgbClr val="3333CC"/>
                </a:solidFill>
              </a:rPr>
              <a:t>doesn’t look like this</a:t>
            </a:r>
          </a:p>
        </p:txBody>
      </p:sp>
      <p:graphicFrame>
        <p:nvGraphicFramePr>
          <p:cNvPr id="8" name="Chart 7"/>
          <p:cNvGraphicFramePr>
            <a:graphicFrameLocks/>
          </p:cNvGraphicFramePr>
          <p:nvPr>
            <p:extLst>
              <p:ext uri="{D42A27DB-BD31-4B8C-83A1-F6EECF244321}">
                <p14:modId xmlns:p14="http://schemas.microsoft.com/office/powerpoint/2010/main" val="1045858915"/>
              </p:ext>
            </p:extLst>
          </p:nvPr>
        </p:nvGraphicFramePr>
        <p:xfrm>
          <a:off x="1187624" y="1052736"/>
          <a:ext cx="6840760" cy="4680520"/>
        </p:xfrm>
        <a:graphic>
          <a:graphicData uri="http://schemas.openxmlformats.org/drawingml/2006/chart">
            <c:chart xmlns:c="http://schemas.openxmlformats.org/drawingml/2006/chart" xmlns:r="http://schemas.openxmlformats.org/officeDocument/2006/relationships" r:id="rId2"/>
          </a:graphicData>
        </a:graphic>
      </p:graphicFrame>
      <p:sp>
        <p:nvSpPr>
          <p:cNvPr id="25604" name="TextBox 8"/>
          <p:cNvSpPr txBox="1">
            <a:spLocks noChangeArrowheads="1"/>
          </p:cNvSpPr>
          <p:nvPr/>
        </p:nvSpPr>
        <p:spPr bwMode="auto">
          <a:xfrm>
            <a:off x="33554" y="1489136"/>
            <a:ext cx="1944340" cy="400110"/>
          </a:xfrm>
          <a:prstGeom prst="rect">
            <a:avLst/>
          </a:prstGeom>
          <a:noFill/>
          <a:ln w="9525">
            <a:noFill/>
            <a:miter lim="800000"/>
            <a:headEnd/>
            <a:tailEnd/>
          </a:ln>
        </p:spPr>
        <p:txBody>
          <a:bodyPr wrap="square">
            <a:spAutoFit/>
          </a:bodyPr>
          <a:lstStyle/>
          <a:p>
            <a:pPr eaLnBrk="1" hangingPunct="1"/>
            <a:r>
              <a:rPr lang="en-GB" sz="2000" dirty="0">
                <a:solidFill>
                  <a:srgbClr val="FF0000"/>
                </a:solidFill>
                <a:latin typeface="Arial" pitchFamily="34" charset="0"/>
              </a:rPr>
              <a:t>High </a:t>
            </a:r>
            <a:r>
              <a:rPr lang="en-GB" sz="2000" dirty="0" smtClean="0">
                <a:solidFill>
                  <a:srgbClr val="FF0000"/>
                </a:solidFill>
                <a:latin typeface="Arial" pitchFamily="34" charset="0"/>
              </a:rPr>
              <a:t>level (1)</a:t>
            </a:r>
            <a:endParaRPr lang="en-GB" sz="2000" dirty="0">
              <a:solidFill>
                <a:srgbClr val="FF0000"/>
              </a:solidFill>
              <a:latin typeface="Arial" pitchFamily="34" charset="0"/>
            </a:endParaRPr>
          </a:p>
        </p:txBody>
      </p:sp>
      <p:sp>
        <p:nvSpPr>
          <p:cNvPr id="25605" name="TextBox 9"/>
          <p:cNvSpPr txBox="1">
            <a:spLocks noChangeArrowheads="1"/>
          </p:cNvSpPr>
          <p:nvPr/>
        </p:nvSpPr>
        <p:spPr bwMode="auto">
          <a:xfrm>
            <a:off x="30162" y="2564904"/>
            <a:ext cx="2016348" cy="400110"/>
          </a:xfrm>
          <a:prstGeom prst="rect">
            <a:avLst/>
          </a:prstGeom>
          <a:noFill/>
          <a:ln w="9525">
            <a:noFill/>
            <a:miter lim="800000"/>
            <a:headEnd/>
            <a:tailEnd/>
          </a:ln>
        </p:spPr>
        <p:txBody>
          <a:bodyPr wrap="square">
            <a:spAutoFit/>
          </a:bodyPr>
          <a:lstStyle/>
          <a:p>
            <a:pPr eaLnBrk="1" hangingPunct="1"/>
            <a:r>
              <a:rPr lang="en-GB" sz="2000" dirty="0">
                <a:solidFill>
                  <a:srgbClr val="FF0000"/>
                </a:solidFill>
                <a:latin typeface="Arial" pitchFamily="34" charset="0"/>
              </a:rPr>
              <a:t>Good </a:t>
            </a:r>
            <a:r>
              <a:rPr lang="en-GB" sz="2000" dirty="0" smtClean="0">
                <a:solidFill>
                  <a:srgbClr val="FF0000"/>
                </a:solidFill>
                <a:latin typeface="Arial" pitchFamily="34" charset="0"/>
              </a:rPr>
              <a:t>level (2)</a:t>
            </a:r>
            <a:endParaRPr lang="en-GB" sz="2000" dirty="0">
              <a:solidFill>
                <a:srgbClr val="FF0000"/>
              </a:solidFill>
              <a:latin typeface="Arial" pitchFamily="34" charset="0"/>
            </a:endParaRPr>
          </a:p>
        </p:txBody>
      </p:sp>
      <p:sp>
        <p:nvSpPr>
          <p:cNvPr id="25606" name="TextBox 10"/>
          <p:cNvSpPr txBox="1">
            <a:spLocks noChangeArrowheads="1"/>
          </p:cNvSpPr>
          <p:nvPr/>
        </p:nvSpPr>
        <p:spPr bwMode="auto">
          <a:xfrm>
            <a:off x="0" y="3733001"/>
            <a:ext cx="1619672" cy="400110"/>
          </a:xfrm>
          <a:prstGeom prst="rect">
            <a:avLst/>
          </a:prstGeom>
          <a:noFill/>
          <a:ln w="9525">
            <a:noFill/>
            <a:miter lim="800000"/>
            <a:headEnd/>
            <a:tailEnd/>
          </a:ln>
        </p:spPr>
        <p:txBody>
          <a:bodyPr wrap="square">
            <a:spAutoFit/>
          </a:bodyPr>
          <a:lstStyle/>
          <a:p>
            <a:pPr eaLnBrk="1" hangingPunct="1"/>
            <a:r>
              <a:rPr lang="en-GB" sz="2000" dirty="0" smtClean="0">
                <a:solidFill>
                  <a:srgbClr val="FF0000"/>
                </a:solidFill>
                <a:latin typeface="Arial" pitchFamily="34" charset="0"/>
              </a:rPr>
              <a:t>Min level (3)</a:t>
            </a:r>
            <a:endParaRPr lang="en-GB" sz="2000" dirty="0">
              <a:solidFill>
                <a:srgbClr val="FF0000"/>
              </a:solidFill>
              <a:latin typeface="Arial" pitchFamily="34" charset="0"/>
            </a:endParaRPr>
          </a:p>
        </p:txBody>
      </p:sp>
      <p:sp>
        <p:nvSpPr>
          <p:cNvPr id="25607" name="TextBox 11"/>
          <p:cNvSpPr txBox="1">
            <a:spLocks noChangeArrowheads="1"/>
          </p:cNvSpPr>
          <p:nvPr/>
        </p:nvSpPr>
        <p:spPr bwMode="auto">
          <a:xfrm>
            <a:off x="0" y="4652963"/>
            <a:ext cx="1249363" cy="1077218"/>
          </a:xfrm>
          <a:prstGeom prst="rect">
            <a:avLst/>
          </a:prstGeom>
          <a:noFill/>
          <a:ln w="9525">
            <a:noFill/>
            <a:miter lim="800000"/>
            <a:headEnd/>
            <a:tailEnd/>
          </a:ln>
        </p:spPr>
        <p:txBody>
          <a:bodyPr>
            <a:spAutoFit/>
          </a:bodyPr>
          <a:lstStyle/>
          <a:p>
            <a:pPr eaLnBrk="1" hangingPunct="1"/>
            <a:r>
              <a:rPr lang="en-GB" sz="1600" b="1" dirty="0">
                <a:solidFill>
                  <a:srgbClr val="FF0000"/>
                </a:solidFill>
                <a:latin typeface="Arial" pitchFamily="34" charset="0"/>
              </a:rPr>
              <a:t>Not achieving </a:t>
            </a:r>
            <a:r>
              <a:rPr lang="en-GB" sz="1600" b="1" dirty="0" smtClean="0">
                <a:solidFill>
                  <a:srgbClr val="FF0000"/>
                </a:solidFill>
                <a:latin typeface="Arial" pitchFamily="34" charset="0"/>
              </a:rPr>
              <a:t>Standards</a:t>
            </a:r>
          </a:p>
          <a:p>
            <a:pPr eaLnBrk="1" hangingPunct="1"/>
            <a:r>
              <a:rPr lang="en-GB" sz="1600" b="1" dirty="0" smtClean="0">
                <a:solidFill>
                  <a:srgbClr val="FF0000"/>
                </a:solidFill>
                <a:latin typeface="Arial" pitchFamily="34" charset="0"/>
              </a:rPr>
              <a:t>(WT)</a:t>
            </a:r>
            <a:endParaRPr lang="en-GB" sz="1600" b="1" dirty="0">
              <a:solidFill>
                <a:srgbClr val="FF0000"/>
              </a:solidFill>
              <a:latin typeface="Arial" pitchFamily="34" charset="0"/>
            </a:endParaRPr>
          </a:p>
        </p:txBody>
      </p:sp>
      <p:cxnSp>
        <p:nvCxnSpPr>
          <p:cNvPr id="12" name="Straight Connector 11"/>
          <p:cNvCxnSpPr/>
          <p:nvPr/>
        </p:nvCxnSpPr>
        <p:spPr>
          <a:xfrm>
            <a:off x="3707904" y="4005064"/>
            <a:ext cx="0" cy="1008112"/>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364088" y="2852936"/>
            <a:ext cx="0" cy="216024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948264" y="1700808"/>
            <a:ext cx="0" cy="3384376"/>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604" y="5913117"/>
            <a:ext cx="9144000" cy="972267"/>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799" y="5979113"/>
            <a:ext cx="1072826" cy="878887"/>
          </a:xfrm>
          <a:prstGeom prst="rect">
            <a:avLst/>
          </a:prstGeom>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Autofit/>
          </a:bodyPr>
          <a:lstStyle/>
          <a:p>
            <a:pPr algn="l"/>
            <a:r>
              <a:rPr lang="en-GB" sz="3600" dirty="0" smtClean="0">
                <a:solidFill>
                  <a:srgbClr val="3333CC"/>
                </a:solidFill>
              </a:rPr>
              <a:t>Peaks and Troughs – </a:t>
            </a:r>
            <a:r>
              <a:rPr lang="en-GB" sz="3200" dirty="0" smtClean="0">
                <a:solidFill>
                  <a:srgbClr val="3333CC"/>
                </a:solidFill>
              </a:rPr>
              <a:t>not necessarily ‘over-grading’</a:t>
            </a:r>
          </a:p>
        </p:txBody>
      </p:sp>
      <p:graphicFrame>
        <p:nvGraphicFramePr>
          <p:cNvPr id="4" name="Chart 3"/>
          <p:cNvGraphicFramePr>
            <a:graphicFrameLocks/>
          </p:cNvGraphicFramePr>
          <p:nvPr>
            <p:extLst>
              <p:ext uri="{D42A27DB-BD31-4B8C-83A1-F6EECF244321}">
                <p14:modId xmlns:p14="http://schemas.microsoft.com/office/powerpoint/2010/main" val="897326824"/>
              </p:ext>
            </p:extLst>
          </p:nvPr>
        </p:nvGraphicFramePr>
        <p:xfrm>
          <a:off x="1425575" y="1381026"/>
          <a:ext cx="6992441" cy="4523482"/>
        </p:xfrm>
        <a:graphic>
          <a:graphicData uri="http://schemas.openxmlformats.org/drawingml/2006/chart">
            <c:chart xmlns:c="http://schemas.openxmlformats.org/drawingml/2006/chart" xmlns:r="http://schemas.openxmlformats.org/officeDocument/2006/relationships" r:id="rId2"/>
          </a:graphicData>
        </a:graphic>
      </p:graphicFrame>
      <p:sp>
        <p:nvSpPr>
          <p:cNvPr id="27652" name="TextBox 4"/>
          <p:cNvSpPr txBox="1">
            <a:spLocks noChangeArrowheads="1"/>
          </p:cNvSpPr>
          <p:nvPr/>
        </p:nvSpPr>
        <p:spPr bwMode="auto">
          <a:xfrm>
            <a:off x="179388" y="1700808"/>
            <a:ext cx="1152525" cy="369887"/>
          </a:xfrm>
          <a:prstGeom prst="rect">
            <a:avLst/>
          </a:prstGeom>
          <a:noFill/>
          <a:ln w="9525">
            <a:noFill/>
            <a:miter lim="800000"/>
            <a:headEnd/>
            <a:tailEnd/>
          </a:ln>
        </p:spPr>
        <p:txBody>
          <a:bodyPr>
            <a:spAutoFit/>
          </a:bodyPr>
          <a:lstStyle/>
          <a:p>
            <a:pPr eaLnBrk="1" hangingPunct="1"/>
            <a:r>
              <a:rPr lang="en-GB" dirty="0">
                <a:solidFill>
                  <a:srgbClr val="FF0000"/>
                </a:solidFill>
                <a:latin typeface="Arial" pitchFamily="34" charset="0"/>
              </a:rPr>
              <a:t>High level</a:t>
            </a:r>
          </a:p>
        </p:txBody>
      </p:sp>
      <p:sp>
        <p:nvSpPr>
          <p:cNvPr id="27653" name="TextBox 5"/>
          <p:cNvSpPr txBox="1">
            <a:spLocks noChangeArrowheads="1"/>
          </p:cNvSpPr>
          <p:nvPr/>
        </p:nvSpPr>
        <p:spPr bwMode="auto">
          <a:xfrm>
            <a:off x="158750" y="2780308"/>
            <a:ext cx="1250950" cy="369887"/>
          </a:xfrm>
          <a:prstGeom prst="rect">
            <a:avLst/>
          </a:prstGeom>
          <a:noFill/>
          <a:ln w="9525">
            <a:noFill/>
            <a:miter lim="800000"/>
            <a:headEnd/>
            <a:tailEnd/>
          </a:ln>
        </p:spPr>
        <p:txBody>
          <a:bodyPr>
            <a:spAutoFit/>
          </a:bodyPr>
          <a:lstStyle/>
          <a:p>
            <a:pPr eaLnBrk="1" hangingPunct="1"/>
            <a:r>
              <a:rPr lang="en-GB">
                <a:solidFill>
                  <a:srgbClr val="FF0000"/>
                </a:solidFill>
                <a:latin typeface="Arial" pitchFamily="34" charset="0"/>
              </a:rPr>
              <a:t>Good level</a:t>
            </a:r>
          </a:p>
        </p:txBody>
      </p:sp>
      <p:sp>
        <p:nvSpPr>
          <p:cNvPr id="27654" name="TextBox 6"/>
          <p:cNvSpPr txBox="1">
            <a:spLocks noChangeArrowheads="1"/>
          </p:cNvSpPr>
          <p:nvPr/>
        </p:nvSpPr>
        <p:spPr bwMode="auto">
          <a:xfrm>
            <a:off x="174625" y="3861395"/>
            <a:ext cx="1250950" cy="830997"/>
          </a:xfrm>
          <a:prstGeom prst="rect">
            <a:avLst/>
          </a:prstGeom>
          <a:noFill/>
          <a:ln w="9525">
            <a:noFill/>
            <a:miter lim="800000"/>
            <a:headEnd/>
            <a:tailEnd/>
          </a:ln>
        </p:spPr>
        <p:txBody>
          <a:bodyPr>
            <a:spAutoFit/>
          </a:bodyPr>
          <a:lstStyle/>
          <a:p>
            <a:pPr eaLnBrk="1" hangingPunct="1"/>
            <a:r>
              <a:rPr lang="en-GB" dirty="0" smtClean="0">
                <a:solidFill>
                  <a:srgbClr val="FF0000"/>
                </a:solidFill>
                <a:latin typeface="Arial" pitchFamily="34" charset="0"/>
              </a:rPr>
              <a:t>Min </a:t>
            </a:r>
            <a:r>
              <a:rPr lang="en-GB" dirty="0">
                <a:solidFill>
                  <a:srgbClr val="FF0000"/>
                </a:solidFill>
                <a:latin typeface="Arial" pitchFamily="34" charset="0"/>
              </a:rPr>
              <a:t>level</a:t>
            </a:r>
          </a:p>
        </p:txBody>
      </p:sp>
      <p:sp>
        <p:nvSpPr>
          <p:cNvPr id="27655" name="TextBox 7"/>
          <p:cNvSpPr txBox="1">
            <a:spLocks noChangeArrowheads="1"/>
          </p:cNvSpPr>
          <p:nvPr/>
        </p:nvSpPr>
        <p:spPr bwMode="auto">
          <a:xfrm>
            <a:off x="193675" y="5012333"/>
            <a:ext cx="1249363" cy="892175"/>
          </a:xfrm>
          <a:prstGeom prst="rect">
            <a:avLst/>
          </a:prstGeom>
          <a:noFill/>
          <a:ln w="9525">
            <a:noFill/>
            <a:miter lim="800000"/>
            <a:headEnd/>
            <a:tailEnd/>
          </a:ln>
        </p:spPr>
        <p:txBody>
          <a:bodyPr>
            <a:spAutoFit/>
          </a:bodyPr>
          <a:lstStyle/>
          <a:p>
            <a:pPr eaLnBrk="1" hangingPunct="1"/>
            <a:r>
              <a:rPr lang="en-GB" sz="1800" b="1">
                <a:solidFill>
                  <a:srgbClr val="FF0000"/>
                </a:solidFill>
                <a:latin typeface="Arial" pitchFamily="34" charset="0"/>
              </a:rPr>
              <a:t>Not achieving </a:t>
            </a:r>
            <a:r>
              <a:rPr lang="en-GB" sz="1600" b="1">
                <a:solidFill>
                  <a:srgbClr val="FF0000"/>
                </a:solidFill>
                <a:latin typeface="Arial" pitchFamily="34" charset="0"/>
              </a:rPr>
              <a:t>Standards</a:t>
            </a:r>
          </a:p>
        </p:txBody>
      </p:sp>
      <p:cxnSp>
        <p:nvCxnSpPr>
          <p:cNvPr id="10" name="Straight Connector 9"/>
          <p:cNvCxnSpPr/>
          <p:nvPr/>
        </p:nvCxnSpPr>
        <p:spPr>
          <a:xfrm>
            <a:off x="2339752" y="1484784"/>
            <a:ext cx="0" cy="388843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708400" y="1484784"/>
            <a:ext cx="0" cy="397363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651500" y="1471588"/>
            <a:ext cx="0" cy="390162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604" y="5913117"/>
            <a:ext cx="9144000" cy="972267"/>
          </a:xfrm>
          <a:prstGeom prst="rect">
            <a:avLst/>
          </a:prstGeom>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799" y="5979113"/>
            <a:ext cx="1072826" cy="878887"/>
          </a:xfrm>
          <a:prstGeom prst="rect">
            <a:avLst/>
          </a:prstGeom>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3"/>
          <p:cNvSpPr>
            <a:spLocks noGrp="1" noChangeArrowheads="1"/>
          </p:cNvSpPr>
          <p:nvPr>
            <p:ph type="title"/>
          </p:nvPr>
        </p:nvSpPr>
        <p:spPr>
          <a:xfrm>
            <a:off x="539552" y="457200"/>
            <a:ext cx="7842448" cy="1143000"/>
          </a:xfrm>
          <a:solidFill>
            <a:schemeClr val="bg2"/>
          </a:solidFill>
        </p:spPr>
        <p:txBody>
          <a:bodyPr lIns="92075" tIns="46038" rIns="92075" bIns="46038">
            <a:normAutofit/>
          </a:bodyPr>
          <a:lstStyle/>
          <a:p>
            <a:pPr algn="l">
              <a:defRPr/>
            </a:pPr>
            <a:r>
              <a:rPr lang="en-US" sz="2800" b="1" dirty="0" smtClean="0">
                <a:solidFill>
                  <a:srgbClr val="0070C0"/>
                </a:solidFill>
                <a:latin typeface="Helvetica" pitchFamily="34" charset="0"/>
              </a:rPr>
              <a:t>Welcome to today’s session</a:t>
            </a:r>
            <a:endParaRPr lang="en-GB" sz="2800" b="1" dirty="0" smtClean="0">
              <a:solidFill>
                <a:srgbClr val="0070C0"/>
              </a:solidFill>
              <a:latin typeface="Helvetica" pitchFamily="34" charset="0"/>
            </a:endParaRPr>
          </a:p>
        </p:txBody>
      </p:sp>
      <p:sp>
        <p:nvSpPr>
          <p:cNvPr id="4101" name="Rectangle 4"/>
          <p:cNvSpPr>
            <a:spLocks noGrp="1" noChangeArrowheads="1"/>
          </p:cNvSpPr>
          <p:nvPr>
            <p:ph idx="1"/>
          </p:nvPr>
        </p:nvSpPr>
        <p:spPr>
          <a:xfrm>
            <a:off x="539552" y="1700807"/>
            <a:ext cx="7772400" cy="4491633"/>
          </a:xfrm>
          <a:solidFill>
            <a:schemeClr val="accent3">
              <a:lumMod val="20000"/>
              <a:lumOff val="80000"/>
            </a:schemeClr>
          </a:solidFill>
        </p:spPr>
        <p:txBody>
          <a:bodyPr>
            <a:normAutofit/>
          </a:bodyPr>
          <a:lstStyle/>
          <a:p>
            <a:pPr marL="0" indent="0">
              <a:buSzPct val="70000"/>
              <a:buNone/>
            </a:pPr>
            <a:r>
              <a:rPr lang="en-GB" dirty="0" smtClean="0"/>
              <a:t>We aim to:</a:t>
            </a:r>
          </a:p>
          <a:p>
            <a:pPr>
              <a:buSzPct val="70000"/>
            </a:pPr>
            <a:r>
              <a:rPr lang="en-GB" dirty="0" smtClean="0"/>
              <a:t>Introduce you to the Partnership</a:t>
            </a:r>
          </a:p>
          <a:p>
            <a:pPr>
              <a:buSzPct val="70000"/>
            </a:pPr>
            <a:r>
              <a:rPr lang="en-GB" dirty="0" smtClean="0"/>
              <a:t>Overview of the mentor role</a:t>
            </a:r>
            <a:endParaRPr lang="en-GB" dirty="0"/>
          </a:p>
          <a:p>
            <a:pPr>
              <a:buSzPct val="70000"/>
            </a:pPr>
            <a:r>
              <a:rPr lang="en-GB" dirty="0" smtClean="0"/>
              <a:t>Familiarise you with key documents</a:t>
            </a:r>
          </a:p>
        </p:txBody>
      </p:sp>
      <p:sp>
        <p:nvSpPr>
          <p:cNvPr id="4098" name="Footer Placeholder 4"/>
          <p:cNvSpPr>
            <a:spLocks noGrp="1"/>
          </p:cNvSpPr>
          <p:nvPr>
            <p:ph type="ftr" sz="quarter" idx="11"/>
          </p:nvPr>
        </p:nvSpPr>
        <p:spPr>
          <a:noFill/>
        </p:spPr>
        <p:txBody>
          <a:bodyPr/>
          <a:lstStyle/>
          <a:p>
            <a:r>
              <a:rPr lang="en-GB" smtClean="0"/>
              <a:t>m:/SRA/Talks/eysprimoverview</a:t>
            </a:r>
          </a:p>
        </p:txBody>
      </p:sp>
      <p:pic>
        <p:nvPicPr>
          <p:cNvPr id="6" name="Picture 1"/>
          <p:cNvPicPr>
            <a:picLocks noChangeAspect="1" noChangeArrowheads="1"/>
          </p:cNvPicPr>
          <p:nvPr/>
        </p:nvPicPr>
        <p:blipFill>
          <a:blip r:embed="rId3" cstate="print"/>
          <a:srcRect/>
          <a:stretch>
            <a:fillRect/>
          </a:stretch>
        </p:blipFill>
        <p:spPr bwMode="auto">
          <a:xfrm>
            <a:off x="6876256" y="260648"/>
            <a:ext cx="1800201" cy="1368153"/>
          </a:xfrm>
          <a:prstGeom prst="rect">
            <a:avLst/>
          </a:prstGeom>
          <a:noFill/>
          <a:ln w="9525">
            <a:noFill/>
            <a:miter lim="800000"/>
            <a:headEnd/>
            <a:tailEnd/>
          </a:ln>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604" y="5913117"/>
            <a:ext cx="9144000" cy="972267"/>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4799" y="5979113"/>
            <a:ext cx="1072826" cy="878887"/>
          </a:xfrm>
          <a:prstGeom prst="rect">
            <a:avLst/>
          </a:prstGeom>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39750" y="188640"/>
            <a:ext cx="7772400" cy="823912"/>
          </a:xfrm>
          <a:solidFill>
            <a:schemeClr val="bg2"/>
          </a:solidFill>
        </p:spPr>
        <p:txBody>
          <a:bodyPr/>
          <a:lstStyle/>
          <a:p>
            <a:r>
              <a:rPr lang="en-GB" sz="3600" b="1" dirty="0" smtClean="0">
                <a:solidFill>
                  <a:srgbClr val="3333CC"/>
                </a:solidFill>
              </a:rPr>
              <a:t>Mentor Role</a:t>
            </a:r>
            <a:endParaRPr lang="en-US" sz="3200" b="1" dirty="0" smtClean="0">
              <a:solidFill>
                <a:srgbClr val="3333CC"/>
              </a:solidFill>
            </a:endParaRPr>
          </a:p>
        </p:txBody>
      </p:sp>
      <p:sp>
        <p:nvSpPr>
          <p:cNvPr id="6147" name="Rectangle 3"/>
          <p:cNvSpPr>
            <a:spLocks noGrp="1" noChangeArrowheads="1"/>
          </p:cNvSpPr>
          <p:nvPr>
            <p:ph type="body" idx="1"/>
          </p:nvPr>
        </p:nvSpPr>
        <p:spPr>
          <a:xfrm>
            <a:off x="539750" y="1124744"/>
            <a:ext cx="7844210" cy="5184576"/>
          </a:xfrm>
          <a:solidFill>
            <a:schemeClr val="accent3">
              <a:lumMod val="20000"/>
              <a:lumOff val="80000"/>
            </a:schemeClr>
          </a:solidFill>
        </p:spPr>
        <p:txBody>
          <a:bodyPr>
            <a:normAutofit lnSpcReduction="10000"/>
          </a:bodyPr>
          <a:lstStyle/>
          <a:p>
            <a:pPr>
              <a:lnSpc>
                <a:spcPct val="80000"/>
              </a:lnSpc>
            </a:pPr>
            <a:r>
              <a:rPr lang="en-US" sz="2400" dirty="0" smtClean="0">
                <a:latin typeface="Arial" pitchFamily="34" charset="0"/>
                <a:cs typeface="Arial" pitchFamily="34" charset="0"/>
              </a:rPr>
              <a:t>Manages training in school </a:t>
            </a:r>
          </a:p>
          <a:p>
            <a:pPr>
              <a:lnSpc>
                <a:spcPct val="80000"/>
              </a:lnSpc>
            </a:pPr>
            <a:r>
              <a:rPr lang="en-US" sz="2400" dirty="0" smtClean="0">
                <a:latin typeface="Arial" pitchFamily="34" charset="0"/>
                <a:cs typeface="Arial" pitchFamily="34" charset="0"/>
              </a:rPr>
              <a:t>Consider implications of trainee’s </a:t>
            </a:r>
            <a:r>
              <a:rPr lang="en-US" sz="2400" dirty="0" smtClean="0">
                <a:solidFill>
                  <a:srgbClr val="FF0000"/>
                </a:solidFill>
                <a:latin typeface="Arial" pitchFamily="34" charset="0"/>
                <a:cs typeface="Arial" pitchFamily="34" charset="0"/>
              </a:rPr>
              <a:t>ISP</a:t>
            </a:r>
            <a:r>
              <a:rPr lang="en-US" sz="2400" dirty="0" smtClean="0">
                <a:latin typeface="Arial" pitchFamily="34" charset="0"/>
                <a:cs typeface="Arial" pitchFamily="34" charset="0"/>
              </a:rPr>
              <a:t> where appropriate. </a:t>
            </a:r>
          </a:p>
          <a:p>
            <a:pPr>
              <a:lnSpc>
                <a:spcPct val="80000"/>
              </a:lnSpc>
            </a:pPr>
            <a:r>
              <a:rPr lang="en-US" sz="2400" dirty="0" smtClean="0">
                <a:latin typeface="Arial" pitchFamily="34" charset="0"/>
                <a:cs typeface="Arial" pitchFamily="34" charset="0"/>
              </a:rPr>
              <a:t>Monitors the trainee’s individual targets during </a:t>
            </a:r>
            <a:r>
              <a:rPr lang="en-US" sz="2400" dirty="0" smtClean="0">
                <a:solidFill>
                  <a:srgbClr val="FF0000"/>
                </a:solidFill>
                <a:latin typeface="Arial" pitchFamily="34" charset="0"/>
                <a:cs typeface="Arial" pitchFamily="34" charset="0"/>
              </a:rPr>
              <a:t>weekly meetings (recorded in Training Plan)</a:t>
            </a:r>
          </a:p>
          <a:p>
            <a:pPr>
              <a:lnSpc>
                <a:spcPct val="80000"/>
              </a:lnSpc>
            </a:pPr>
            <a:r>
              <a:rPr lang="en-US" sz="2400" dirty="0" smtClean="0">
                <a:latin typeface="Arial" pitchFamily="34" charset="0"/>
                <a:cs typeface="Arial" pitchFamily="34" charset="0"/>
              </a:rPr>
              <a:t>Maintains direct contact with Link Tutor and raises any concerns with them during placement as soon as necessary</a:t>
            </a:r>
          </a:p>
          <a:p>
            <a:pPr>
              <a:lnSpc>
                <a:spcPct val="80000"/>
              </a:lnSpc>
            </a:pPr>
            <a:r>
              <a:rPr lang="en-US" sz="2400" dirty="0" smtClean="0">
                <a:latin typeface="Arial" pitchFamily="34" charset="0"/>
                <a:cs typeface="Arial" pitchFamily="34" charset="0"/>
              </a:rPr>
              <a:t>Is responsible for </a:t>
            </a:r>
            <a:r>
              <a:rPr lang="en-US" sz="2400" dirty="0" smtClean="0">
                <a:solidFill>
                  <a:srgbClr val="FF0000"/>
                </a:solidFill>
                <a:latin typeface="Arial" pitchFamily="34" charset="0"/>
                <a:cs typeface="Arial" pitchFamily="34" charset="0"/>
              </a:rPr>
              <a:t>final assessment of the trainee’s progress  </a:t>
            </a:r>
            <a:r>
              <a:rPr lang="en-US" sz="1800" b="1" dirty="0" smtClean="0">
                <a:solidFill>
                  <a:schemeClr val="accent4">
                    <a:lumMod val="60000"/>
                    <a:lumOff val="40000"/>
                  </a:schemeClr>
                </a:solidFill>
                <a:latin typeface="Arial" pitchFamily="34" charset="0"/>
                <a:cs typeface="Arial" pitchFamily="34" charset="0"/>
              </a:rPr>
              <a:t>(NB: role and context!  They are not qualified yet…don’t judge them as you would your colleagues)</a:t>
            </a:r>
            <a:endParaRPr lang="en-US" sz="1800" b="1" dirty="0" smtClean="0">
              <a:latin typeface="Arial" pitchFamily="34" charset="0"/>
              <a:cs typeface="Arial" pitchFamily="34" charset="0"/>
            </a:endParaRPr>
          </a:p>
          <a:p>
            <a:pPr>
              <a:lnSpc>
                <a:spcPct val="80000"/>
              </a:lnSpc>
            </a:pPr>
            <a:r>
              <a:rPr lang="en-US" sz="2400" dirty="0" smtClean="0">
                <a:latin typeface="Arial" pitchFamily="34" charset="0"/>
                <a:cs typeface="Arial" pitchFamily="34" charset="0"/>
              </a:rPr>
              <a:t>Checks the trainee’s planning and assessment file</a:t>
            </a:r>
          </a:p>
          <a:p>
            <a:pPr>
              <a:lnSpc>
                <a:spcPct val="80000"/>
              </a:lnSpc>
            </a:pPr>
            <a:r>
              <a:rPr lang="en-US" sz="2400" dirty="0" smtClean="0">
                <a:latin typeface="Arial" pitchFamily="34" charset="0"/>
                <a:cs typeface="Arial" pitchFamily="34" charset="0"/>
              </a:rPr>
              <a:t>Arranges </a:t>
            </a:r>
            <a:r>
              <a:rPr lang="en-US" sz="2400" dirty="0" smtClean="0">
                <a:solidFill>
                  <a:srgbClr val="FF0000"/>
                </a:solidFill>
                <a:latin typeface="Arial" pitchFamily="34" charset="0"/>
                <a:cs typeface="Arial" pitchFamily="34" charset="0"/>
              </a:rPr>
              <a:t>weekly </a:t>
            </a:r>
            <a:r>
              <a:rPr lang="en-US" sz="2400" dirty="0">
                <a:solidFill>
                  <a:srgbClr val="FF0000"/>
                </a:solidFill>
                <a:latin typeface="Arial" pitchFamily="34" charset="0"/>
                <a:cs typeface="Arial" pitchFamily="34" charset="0"/>
              </a:rPr>
              <a:t>observation </a:t>
            </a:r>
            <a:r>
              <a:rPr lang="en-US" sz="2400" dirty="0">
                <a:latin typeface="Arial" pitchFamily="34" charset="0"/>
                <a:cs typeface="Arial" pitchFamily="34" charset="0"/>
              </a:rPr>
              <a:t>(as a minimum</a:t>
            </a:r>
            <a:r>
              <a:rPr lang="en-US" sz="2400" dirty="0" smtClean="0">
                <a:latin typeface="Arial" pitchFamily="34" charset="0"/>
                <a:cs typeface="Arial" pitchFamily="34" charset="0"/>
              </a:rPr>
              <a:t>) with written feedback. This may include observation by the class teacher or subject co-</a:t>
            </a:r>
            <a:r>
              <a:rPr lang="en-US" sz="2400" dirty="0" err="1" smtClean="0">
                <a:latin typeface="Arial" pitchFamily="34" charset="0"/>
                <a:cs typeface="Arial" pitchFamily="34" charset="0"/>
              </a:rPr>
              <a:t>ordinators</a:t>
            </a:r>
            <a:r>
              <a:rPr lang="en-US" sz="2400" dirty="0" smtClean="0">
                <a:latin typeface="Arial" pitchFamily="34" charset="0"/>
                <a:cs typeface="Arial" pitchFamily="34" charset="0"/>
              </a:rPr>
              <a:t>.</a:t>
            </a:r>
          </a:p>
          <a:p>
            <a:pPr>
              <a:lnSpc>
                <a:spcPct val="80000"/>
              </a:lnSpc>
            </a:pPr>
            <a:r>
              <a:rPr lang="en-US" sz="2400" dirty="0" smtClean="0">
                <a:latin typeface="Arial" pitchFamily="34" charset="0"/>
                <a:cs typeface="Arial" pitchFamily="34" charset="0"/>
              </a:rPr>
              <a:t>Arrange observation of teaching of phonics (all placements)</a:t>
            </a:r>
          </a:p>
          <a:p>
            <a:pPr>
              <a:lnSpc>
                <a:spcPct val="80000"/>
              </a:lnSpc>
            </a:pPr>
            <a:endParaRPr lang="en-GB" sz="2400" dirty="0" smtClean="0"/>
          </a:p>
          <a:p>
            <a:pPr>
              <a:lnSpc>
                <a:spcPct val="80000"/>
              </a:lnSpc>
            </a:pPr>
            <a:endParaRPr lang="en-US" sz="2800" dirty="0" smtClean="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799" y="5979113"/>
            <a:ext cx="1072826" cy="878887"/>
          </a:xfrm>
          <a:prstGeom prst="rect">
            <a:avLst/>
          </a:prstGeom>
        </p:spPr>
      </p:pic>
    </p:spTree>
    <p:extLst>
      <p:ext uri="{BB962C8B-B14F-4D97-AF65-F5344CB8AC3E}">
        <p14:creationId xmlns:p14="http://schemas.microsoft.com/office/powerpoint/2010/main" val="1349955156"/>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39552" y="228601"/>
            <a:ext cx="7918648" cy="752128"/>
          </a:xfrm>
          <a:solidFill>
            <a:schemeClr val="bg2"/>
          </a:solidFill>
        </p:spPr>
        <p:txBody>
          <a:bodyPr>
            <a:normAutofit/>
          </a:bodyPr>
          <a:lstStyle/>
          <a:p>
            <a:r>
              <a:rPr lang="en-GB" sz="3600" b="1" dirty="0" smtClean="0">
                <a:solidFill>
                  <a:srgbClr val="3333CC"/>
                </a:solidFill>
                <a:latin typeface="+mn-lt"/>
              </a:rPr>
              <a:t>The Mentor will also:</a:t>
            </a:r>
            <a:endParaRPr lang="en-US" sz="3600" b="1" dirty="0" smtClean="0">
              <a:solidFill>
                <a:srgbClr val="3333CC"/>
              </a:solidFill>
              <a:latin typeface="+mn-lt"/>
            </a:endParaRPr>
          </a:p>
        </p:txBody>
      </p:sp>
      <p:sp>
        <p:nvSpPr>
          <p:cNvPr id="7171" name="Rectangle 3"/>
          <p:cNvSpPr>
            <a:spLocks noGrp="1" noChangeArrowheads="1"/>
          </p:cNvSpPr>
          <p:nvPr>
            <p:ph type="body" idx="1"/>
          </p:nvPr>
        </p:nvSpPr>
        <p:spPr>
          <a:xfrm>
            <a:off x="457200" y="1340768"/>
            <a:ext cx="8229600" cy="4785395"/>
          </a:xfrm>
          <a:solidFill>
            <a:schemeClr val="accent3">
              <a:lumMod val="20000"/>
              <a:lumOff val="80000"/>
            </a:schemeClr>
          </a:solidFill>
        </p:spPr>
        <p:txBody>
          <a:bodyPr/>
          <a:lstStyle/>
          <a:p>
            <a:pPr>
              <a:lnSpc>
                <a:spcPct val="80000"/>
              </a:lnSpc>
            </a:pPr>
            <a:endParaRPr lang="en-US" sz="2800" dirty="0" smtClean="0">
              <a:latin typeface="Arial" pitchFamily="34" charset="0"/>
              <a:cs typeface="Arial" pitchFamily="34" charset="0"/>
            </a:endParaRPr>
          </a:p>
          <a:p>
            <a:pPr>
              <a:lnSpc>
                <a:spcPct val="80000"/>
              </a:lnSpc>
            </a:pPr>
            <a:r>
              <a:rPr lang="en-US" sz="2800" dirty="0" err="1" smtClean="0">
                <a:latin typeface="Arial" pitchFamily="34" charset="0"/>
                <a:cs typeface="Arial" pitchFamily="34" charset="0"/>
              </a:rPr>
              <a:t>Organise</a:t>
            </a:r>
            <a:r>
              <a:rPr lang="en-US" sz="2800" dirty="0" smtClean="0">
                <a:latin typeface="Arial" pitchFamily="34" charset="0"/>
                <a:cs typeface="Arial" pitchFamily="34" charset="0"/>
              </a:rPr>
              <a:t> observations throughout the school to meet trainee’s needs/targets (recorded </a:t>
            </a:r>
          </a:p>
          <a:p>
            <a:pPr>
              <a:lnSpc>
                <a:spcPct val="80000"/>
              </a:lnSpc>
            </a:pPr>
            <a:r>
              <a:rPr lang="en-US" sz="2800" dirty="0" smtClean="0">
                <a:latin typeface="Arial" pitchFamily="34" charset="0"/>
                <a:cs typeface="Arial" pitchFamily="34" charset="0"/>
              </a:rPr>
              <a:t>Liaise with class teacher and file feedback from other staff in school, as evidence of performance</a:t>
            </a:r>
          </a:p>
          <a:p>
            <a:pPr>
              <a:lnSpc>
                <a:spcPct val="80000"/>
              </a:lnSpc>
            </a:pPr>
            <a:r>
              <a:rPr lang="en-US" sz="2800" dirty="0" smtClean="0">
                <a:latin typeface="Arial" pitchFamily="34" charset="0"/>
                <a:cs typeface="Arial" pitchFamily="34" charset="0"/>
              </a:rPr>
              <a:t>Use </a:t>
            </a:r>
            <a:r>
              <a:rPr lang="en-US" sz="2800" i="1" dirty="0" smtClean="0">
                <a:solidFill>
                  <a:srgbClr val="FF0000"/>
                </a:solidFill>
                <a:latin typeface="Arial" pitchFamily="34" charset="0"/>
                <a:cs typeface="Arial" pitchFamily="34" charset="0"/>
              </a:rPr>
              <a:t>Warwick Assessment Descriptors </a:t>
            </a:r>
            <a:r>
              <a:rPr lang="en-US" sz="2800" dirty="0" smtClean="0">
                <a:latin typeface="Arial" pitchFamily="34" charset="0"/>
                <a:cs typeface="Arial" pitchFamily="34" charset="0"/>
              </a:rPr>
              <a:t>formatively throughout placement to promote trainee’s progress</a:t>
            </a:r>
          </a:p>
          <a:p>
            <a:pPr>
              <a:lnSpc>
                <a:spcPct val="80000"/>
              </a:lnSpc>
            </a:pPr>
            <a:r>
              <a:rPr lang="en-US" sz="2800" dirty="0" smtClean="0">
                <a:latin typeface="Arial" pitchFamily="34" charset="0"/>
                <a:cs typeface="Arial" pitchFamily="34" charset="0"/>
              </a:rPr>
              <a:t>Conduct a joint observation/feedback with the Link Tutor </a:t>
            </a:r>
          </a:p>
          <a:p>
            <a:pPr>
              <a:lnSpc>
                <a:spcPct val="80000"/>
              </a:lnSpc>
            </a:pPr>
            <a:r>
              <a:rPr lang="en-US" sz="2800" dirty="0" smtClean="0">
                <a:latin typeface="Arial" pitchFamily="34" charset="0"/>
                <a:cs typeface="Arial" pitchFamily="34" charset="0"/>
              </a:rPr>
              <a:t>If necessary, be prepared to mediate between trainee and class teacher</a:t>
            </a:r>
          </a:p>
          <a:p>
            <a:pPr>
              <a:lnSpc>
                <a:spcPct val="80000"/>
              </a:lnSpc>
              <a:buFontTx/>
              <a:buNone/>
            </a:pPr>
            <a:endParaRPr lang="en-US" sz="2400" dirty="0" smtClean="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604" y="5913117"/>
            <a:ext cx="9144000" cy="972267"/>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799" y="5979113"/>
            <a:ext cx="1072826" cy="878887"/>
          </a:xfrm>
          <a:prstGeom prst="rect">
            <a:avLst/>
          </a:prstGeom>
        </p:spPr>
      </p:pic>
    </p:spTree>
    <p:extLst>
      <p:ext uri="{BB962C8B-B14F-4D97-AF65-F5344CB8AC3E}">
        <p14:creationId xmlns:p14="http://schemas.microsoft.com/office/powerpoint/2010/main" val="2285639489"/>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8" name="Rectangle 3"/>
          <p:cNvSpPr>
            <a:spLocks noGrp="1" noChangeArrowheads="1"/>
          </p:cNvSpPr>
          <p:nvPr>
            <p:ph type="title"/>
          </p:nvPr>
        </p:nvSpPr>
        <p:spPr>
          <a:xfrm>
            <a:off x="467544" y="381000"/>
            <a:ext cx="8208912" cy="1143000"/>
          </a:xfrm>
          <a:solidFill>
            <a:schemeClr val="bg2"/>
          </a:solidFill>
        </p:spPr>
        <p:txBody>
          <a:bodyPr lIns="92075" tIns="46038" rIns="92075" bIns="46038">
            <a:normAutofit fontScale="90000"/>
          </a:bodyPr>
          <a:lstStyle/>
          <a:p>
            <a:pPr algn="l">
              <a:defRPr/>
            </a:pPr>
            <a:r>
              <a:rPr lang="en-GB" sz="4000" dirty="0" smtClean="0">
                <a:solidFill>
                  <a:schemeClr val="tx2">
                    <a:lumMod val="60000"/>
                    <a:lumOff val="40000"/>
                  </a:schemeClr>
                </a:solidFill>
                <a:latin typeface="Helvetica" pitchFamily="34" charset="0"/>
              </a:rPr>
              <a:t/>
            </a:r>
            <a:br>
              <a:rPr lang="en-GB" sz="4000" dirty="0" smtClean="0">
                <a:solidFill>
                  <a:schemeClr val="tx2">
                    <a:lumMod val="60000"/>
                    <a:lumOff val="40000"/>
                  </a:schemeClr>
                </a:solidFill>
                <a:latin typeface="Helvetica" pitchFamily="34" charset="0"/>
              </a:rPr>
            </a:br>
            <a:r>
              <a:rPr lang="en-GB" sz="4000" dirty="0" smtClean="0">
                <a:solidFill>
                  <a:srgbClr val="3333CC"/>
                </a:solidFill>
                <a:latin typeface="Helvetica" pitchFamily="34" charset="0"/>
              </a:rPr>
              <a:t>Procedures for Weak Trainees</a:t>
            </a:r>
            <a:r>
              <a:rPr lang="en-GB" sz="4000" dirty="0" smtClean="0">
                <a:solidFill>
                  <a:schemeClr val="tx2">
                    <a:lumMod val="60000"/>
                    <a:lumOff val="40000"/>
                  </a:schemeClr>
                </a:solidFill>
                <a:latin typeface="Helvetica" pitchFamily="34" charset="0"/>
              </a:rPr>
              <a:t/>
            </a:r>
            <a:br>
              <a:rPr lang="en-GB" sz="4000" dirty="0" smtClean="0">
                <a:solidFill>
                  <a:schemeClr val="tx2">
                    <a:lumMod val="60000"/>
                    <a:lumOff val="40000"/>
                  </a:schemeClr>
                </a:solidFill>
                <a:latin typeface="Helvetica" pitchFamily="34" charset="0"/>
              </a:rPr>
            </a:br>
            <a:endParaRPr lang="en-GB" sz="4000" dirty="0" smtClean="0">
              <a:solidFill>
                <a:schemeClr val="tx2">
                  <a:lumMod val="60000"/>
                  <a:lumOff val="40000"/>
                </a:schemeClr>
              </a:solidFill>
            </a:endParaRPr>
          </a:p>
        </p:txBody>
      </p:sp>
      <p:sp>
        <p:nvSpPr>
          <p:cNvPr id="17413" name="Rectangle 4"/>
          <p:cNvSpPr>
            <a:spLocks noGrp="1" noChangeArrowheads="1"/>
          </p:cNvSpPr>
          <p:nvPr>
            <p:ph idx="1"/>
          </p:nvPr>
        </p:nvSpPr>
        <p:spPr>
          <a:xfrm>
            <a:off x="395288" y="1772816"/>
            <a:ext cx="8281168" cy="3888432"/>
          </a:xfrm>
          <a:solidFill>
            <a:schemeClr val="accent3">
              <a:lumMod val="20000"/>
              <a:lumOff val="80000"/>
            </a:schemeClr>
          </a:solidFill>
        </p:spPr>
        <p:txBody>
          <a:bodyPr>
            <a:noAutofit/>
          </a:bodyPr>
          <a:lstStyle/>
          <a:p>
            <a:pPr marL="0" indent="0">
              <a:lnSpc>
                <a:spcPct val="90000"/>
              </a:lnSpc>
              <a:spcBef>
                <a:spcPts val="600"/>
              </a:spcBef>
              <a:buNone/>
            </a:pPr>
            <a:endParaRPr lang="en-GB" sz="3300" b="1" dirty="0" smtClean="0">
              <a:solidFill>
                <a:srgbClr val="7030A0"/>
              </a:solidFill>
              <a:latin typeface="Arial" charset="0"/>
              <a:cs typeface="Times New Roman" pitchFamily="18" charset="0"/>
            </a:endParaRPr>
          </a:p>
          <a:p>
            <a:pPr marL="0" indent="0">
              <a:spcBef>
                <a:spcPts val="600"/>
              </a:spcBef>
              <a:buNone/>
            </a:pPr>
            <a:r>
              <a:rPr lang="en-GB" sz="3000" dirty="0" smtClean="0">
                <a:latin typeface="Arial" charset="0"/>
                <a:cs typeface="Times New Roman" pitchFamily="18" charset="0"/>
              </a:rPr>
              <a:t>In the event of concerns about a weak trainee, please contact your Link Tutor - as soon as possible - who will be prompt to support you. </a:t>
            </a:r>
          </a:p>
          <a:p>
            <a:pPr marL="0" indent="0">
              <a:spcBef>
                <a:spcPts val="600"/>
              </a:spcBef>
              <a:buNone/>
            </a:pPr>
            <a:endParaRPr lang="en-GB" sz="3000" dirty="0" smtClean="0">
              <a:latin typeface="Arial" charset="0"/>
              <a:cs typeface="Times New Roman" pitchFamily="18" charset="0"/>
            </a:endParaRPr>
          </a:p>
          <a:p>
            <a:pPr marL="0" indent="0">
              <a:spcBef>
                <a:spcPts val="600"/>
              </a:spcBef>
              <a:buNone/>
            </a:pPr>
            <a:r>
              <a:rPr lang="en-GB" sz="3000" dirty="0" smtClean="0">
                <a:latin typeface="Arial" charset="0"/>
                <a:cs typeface="Times New Roman" pitchFamily="18" charset="0"/>
              </a:rPr>
              <a:t>An action plan can be implemented to support trainees who are struggling to make progress.</a:t>
            </a:r>
          </a:p>
          <a:p>
            <a:pPr marL="0" indent="0">
              <a:lnSpc>
                <a:spcPct val="90000"/>
              </a:lnSpc>
              <a:spcBef>
                <a:spcPts val="600"/>
              </a:spcBef>
              <a:buNone/>
            </a:pPr>
            <a:endParaRPr lang="en-GB" sz="3300" dirty="0" smtClean="0">
              <a:latin typeface="Arial" charset="0"/>
              <a:cs typeface="Times New Roman" pitchFamily="18" charset="0"/>
            </a:endParaRPr>
          </a:p>
          <a:p>
            <a:pPr>
              <a:lnSpc>
                <a:spcPct val="90000"/>
              </a:lnSpc>
              <a:spcBef>
                <a:spcPts val="600"/>
              </a:spcBef>
              <a:buNone/>
            </a:pPr>
            <a:endParaRPr lang="en-GB" sz="3300" dirty="0" smtClean="0">
              <a:latin typeface="Arial" charset="0"/>
              <a:cs typeface="Times New Roman" pitchFamily="18" charset="0"/>
            </a:endParaRPr>
          </a:p>
          <a:p>
            <a:pPr marL="457200" lvl="1" indent="0">
              <a:lnSpc>
                <a:spcPct val="90000"/>
              </a:lnSpc>
              <a:spcBef>
                <a:spcPts val="600"/>
              </a:spcBef>
              <a:buNone/>
            </a:pPr>
            <a:endParaRPr lang="en-GB" sz="3300" dirty="0" smtClean="0">
              <a:latin typeface="Arial" charset="0"/>
              <a:cs typeface="Times New Roman" pitchFamily="18" charset="0"/>
            </a:endParaRPr>
          </a:p>
          <a:p>
            <a:pPr lvl="1">
              <a:lnSpc>
                <a:spcPct val="90000"/>
              </a:lnSpc>
              <a:spcBef>
                <a:spcPts val="600"/>
              </a:spcBef>
              <a:buNone/>
            </a:pPr>
            <a:endParaRPr lang="en-GB" sz="3300" dirty="0" smtClean="0">
              <a:latin typeface="Arial" charset="0"/>
              <a:cs typeface="Times New Roman" pitchFamily="18" charset="0"/>
            </a:endParaRPr>
          </a:p>
          <a:p>
            <a:pPr>
              <a:lnSpc>
                <a:spcPct val="90000"/>
              </a:lnSpc>
              <a:spcBef>
                <a:spcPts val="600"/>
              </a:spcBef>
              <a:buNone/>
            </a:pPr>
            <a:endParaRPr lang="en-GB" dirty="0" smtClean="0">
              <a:solidFill>
                <a:schemeClr val="accent4">
                  <a:lumMod val="75000"/>
                </a:schemeClr>
              </a:solidFill>
              <a:latin typeface="Arial" charset="0"/>
              <a:cs typeface="Times New Roman" pitchFamily="18" charset="0"/>
            </a:endParaRPr>
          </a:p>
          <a:p>
            <a:pPr marL="361950" lvl="1">
              <a:lnSpc>
                <a:spcPct val="90000"/>
              </a:lnSpc>
              <a:spcBef>
                <a:spcPts val="600"/>
              </a:spcBef>
              <a:buFont typeface="Arial" charset="0"/>
              <a:buChar char="•"/>
            </a:pPr>
            <a:endParaRPr lang="en-GB" sz="2400" dirty="0">
              <a:latin typeface="Arial" charset="0"/>
              <a:cs typeface="Times New Roman" pitchFamily="18" charset="0"/>
            </a:endParaRPr>
          </a:p>
          <a:p>
            <a:pPr marL="361950" lvl="1">
              <a:lnSpc>
                <a:spcPct val="90000"/>
              </a:lnSpc>
              <a:spcBef>
                <a:spcPts val="600"/>
              </a:spcBef>
              <a:buNone/>
            </a:pPr>
            <a:r>
              <a:rPr lang="en-GB" sz="2400" dirty="0" smtClean="0">
                <a:latin typeface="Arial" charset="0"/>
                <a:cs typeface="Times New Roman" pitchFamily="18" charset="0"/>
              </a:rPr>
              <a:t>           </a:t>
            </a:r>
          </a:p>
          <a:p>
            <a:pPr marL="361950" lvl="1">
              <a:lnSpc>
                <a:spcPct val="90000"/>
              </a:lnSpc>
              <a:spcBef>
                <a:spcPts val="600"/>
              </a:spcBef>
              <a:buNone/>
            </a:pPr>
            <a:endParaRPr lang="en-GB" sz="2400" dirty="0" smtClean="0">
              <a:latin typeface="Arial" charset="0"/>
              <a:cs typeface="Times New Roman" pitchFamily="18" charset="0"/>
            </a:endParaRPr>
          </a:p>
        </p:txBody>
      </p:sp>
      <p:sp>
        <p:nvSpPr>
          <p:cNvPr id="17410" name="Footer Placeholder 4"/>
          <p:cNvSpPr>
            <a:spLocks noGrp="1"/>
          </p:cNvSpPr>
          <p:nvPr>
            <p:ph type="ftr" sz="quarter" idx="11"/>
          </p:nvPr>
        </p:nvSpPr>
        <p:spPr>
          <a:noFill/>
        </p:spPr>
        <p:txBody>
          <a:bodyPr/>
          <a:lstStyle/>
          <a:p>
            <a:r>
              <a:rPr lang="en-GB" smtClean="0"/>
              <a:t>m:/SRA/Talks/eysprimoverview</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604" y="5913117"/>
            <a:ext cx="9144000" cy="972267"/>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799" y="5979113"/>
            <a:ext cx="1072826" cy="878887"/>
          </a:xfrm>
          <a:prstGeom prst="rect">
            <a:avLst/>
          </a:prstGeom>
        </p:spPr>
      </p:pic>
    </p:spTree>
    <p:extLst>
      <p:ext uri="{BB962C8B-B14F-4D97-AF65-F5344CB8AC3E}">
        <p14:creationId xmlns:p14="http://schemas.microsoft.com/office/powerpoint/2010/main" val="2101985731"/>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solidFill>
        </p:spPr>
        <p:txBody>
          <a:bodyPr>
            <a:normAutofit/>
          </a:bodyPr>
          <a:lstStyle/>
          <a:p>
            <a:r>
              <a:rPr lang="en-GB" dirty="0" smtClean="0">
                <a:solidFill>
                  <a:srgbClr val="3333CC"/>
                </a:solidFill>
              </a:rPr>
              <a:t>National Priority areas for ITE</a:t>
            </a:r>
            <a:endParaRPr lang="en-GB" dirty="0">
              <a:solidFill>
                <a:srgbClr val="3333CC"/>
              </a:solidFill>
            </a:endParaRPr>
          </a:p>
        </p:txBody>
      </p:sp>
      <p:sp>
        <p:nvSpPr>
          <p:cNvPr id="3" name="Content Placeholder 2"/>
          <p:cNvSpPr>
            <a:spLocks noGrp="1"/>
          </p:cNvSpPr>
          <p:nvPr>
            <p:ph idx="1"/>
          </p:nvPr>
        </p:nvSpPr>
        <p:spPr>
          <a:solidFill>
            <a:schemeClr val="accent3">
              <a:lumMod val="20000"/>
              <a:lumOff val="80000"/>
            </a:schemeClr>
          </a:solidFill>
        </p:spPr>
        <p:txBody>
          <a:bodyPr>
            <a:normAutofit/>
          </a:bodyPr>
          <a:lstStyle/>
          <a:p>
            <a:r>
              <a:rPr lang="en-GB" sz="2600" dirty="0" smtClean="0">
                <a:solidFill>
                  <a:srgbClr val="0070C0"/>
                </a:solidFill>
              </a:rPr>
              <a:t>Phonics and early reading</a:t>
            </a:r>
          </a:p>
          <a:p>
            <a:r>
              <a:rPr lang="en-GB" sz="2600" smtClean="0">
                <a:solidFill>
                  <a:srgbClr val="0070C0"/>
                </a:solidFill>
              </a:rPr>
              <a:t>Early (ie </a:t>
            </a:r>
            <a:r>
              <a:rPr lang="en-GB" sz="2600" dirty="0" smtClean="0">
                <a:solidFill>
                  <a:srgbClr val="0070C0"/>
                </a:solidFill>
              </a:rPr>
              <a:t>primary) mathematics</a:t>
            </a:r>
          </a:p>
          <a:p>
            <a:r>
              <a:rPr lang="en-GB" sz="2600" dirty="0" smtClean="0">
                <a:solidFill>
                  <a:srgbClr val="0070C0"/>
                </a:solidFill>
              </a:rPr>
              <a:t>Behaviour Management (including all types of bullying)</a:t>
            </a:r>
          </a:p>
          <a:p>
            <a:r>
              <a:rPr lang="en-GB" sz="2600" dirty="0" smtClean="0">
                <a:solidFill>
                  <a:srgbClr val="0070C0"/>
                </a:solidFill>
              </a:rPr>
              <a:t>EAL and SEND</a:t>
            </a:r>
          </a:p>
          <a:p>
            <a:r>
              <a:rPr lang="en-GB" sz="2600" dirty="0" smtClean="0">
                <a:solidFill>
                  <a:srgbClr val="0070C0"/>
                </a:solidFill>
              </a:rPr>
              <a:t>PE</a:t>
            </a:r>
          </a:p>
          <a:p>
            <a:pPr>
              <a:buNone/>
            </a:pPr>
            <a:r>
              <a:rPr lang="en-GB" dirty="0" smtClean="0"/>
              <a:t>Additional Inspection themes: </a:t>
            </a:r>
          </a:p>
          <a:p>
            <a:pPr>
              <a:buNone/>
            </a:pPr>
            <a:r>
              <a:rPr lang="en-GB" dirty="0" smtClean="0"/>
              <a:t>-</a:t>
            </a:r>
            <a:r>
              <a:rPr lang="en-GB" sz="2600" dirty="0" smtClean="0">
                <a:solidFill>
                  <a:srgbClr val="0070C0"/>
                </a:solidFill>
              </a:rPr>
              <a:t>RE &amp; SMSC – including Prevent and British values and being familiar with how these are delivered in   school</a:t>
            </a:r>
          </a:p>
        </p:txBody>
      </p:sp>
      <p:sp>
        <p:nvSpPr>
          <p:cNvPr id="4" name="Footer Placeholder 3"/>
          <p:cNvSpPr>
            <a:spLocks noGrp="1"/>
          </p:cNvSpPr>
          <p:nvPr>
            <p:ph type="ftr" sz="quarter" idx="11"/>
          </p:nvPr>
        </p:nvSpPr>
        <p:spPr/>
        <p:txBody>
          <a:bodyPr/>
          <a:lstStyle/>
          <a:p>
            <a:pPr>
              <a:defRPr/>
            </a:pPr>
            <a:r>
              <a:rPr lang="en-GB" smtClean="0"/>
              <a:t>m:/SRA/Talks/eysprimoverview</a:t>
            </a:r>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604" y="5913117"/>
            <a:ext cx="9144000" cy="972267"/>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799" y="5979113"/>
            <a:ext cx="1072826" cy="878887"/>
          </a:xfrm>
          <a:prstGeom prst="rect">
            <a:avLst/>
          </a:prstGeom>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2712485241"/>
              </p:ext>
            </p:extLst>
          </p:nvPr>
        </p:nvGraphicFramePr>
        <p:xfrm>
          <a:off x="457200" y="1481138"/>
          <a:ext cx="8229600" cy="4205865"/>
        </p:xfrm>
        <a:graphic>
          <a:graphicData uri="http://schemas.openxmlformats.org/drawingml/2006/table">
            <a:tbl>
              <a:tblPr firstRow="1" bandRow="1">
                <a:tableStyleId>{5C22544A-7EE6-4342-B048-85BDC9FD1C3A}</a:tableStyleId>
              </a:tblPr>
              <a:tblGrid>
                <a:gridCol w="2057400"/>
                <a:gridCol w="2057400"/>
                <a:gridCol w="2057400"/>
                <a:gridCol w="2057400"/>
              </a:tblGrid>
              <a:tr h="1737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2000" b="1" kern="1200" dirty="0" smtClean="0">
                          <a:solidFill>
                            <a:schemeClr val="accent4">
                              <a:lumMod val="75000"/>
                            </a:schemeClr>
                          </a:solidFill>
                          <a:effectLst/>
                          <a:latin typeface="+mn-lt"/>
                          <a:ea typeface="+mn-ea"/>
                          <a:cs typeface="+mn-cs"/>
                        </a:rPr>
                        <a:t>My mentor made all the difference – she was JUST GREAT!</a:t>
                      </a:r>
                    </a:p>
                    <a:p>
                      <a:endParaRPr lang="en-GB" sz="2000" b="1" dirty="0">
                        <a:solidFill>
                          <a:schemeClr val="accent4">
                            <a:lumMod val="75000"/>
                          </a:schemeClr>
                        </a:solidFill>
                      </a:endParaRPr>
                    </a:p>
                  </a:txBody>
                  <a:tcPr marT="45713" marB="45713">
                    <a:solidFill>
                      <a:srgbClr val="F2F8D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2000" b="1" kern="1200" dirty="0" smtClean="0">
                          <a:solidFill>
                            <a:schemeClr val="accent4">
                              <a:lumMod val="75000"/>
                            </a:schemeClr>
                          </a:solidFill>
                          <a:effectLst/>
                          <a:latin typeface="+mn-lt"/>
                          <a:ea typeface="+mn-ea"/>
                          <a:cs typeface="+mn-cs"/>
                        </a:rPr>
                        <a:t>My mentor encouraged me by always identifying the positives first.</a:t>
                      </a:r>
                    </a:p>
                    <a:p>
                      <a:endParaRPr lang="en-GB" sz="2000" b="1" dirty="0">
                        <a:solidFill>
                          <a:schemeClr val="accent4">
                            <a:lumMod val="75000"/>
                          </a:schemeClr>
                        </a:solidFill>
                      </a:endParaRPr>
                    </a:p>
                  </a:txBody>
                  <a:tcPr marT="45713" marB="45713">
                    <a:solidFill>
                      <a:srgbClr val="F2F8D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2000" b="1" kern="1200" dirty="0" smtClean="0">
                          <a:solidFill>
                            <a:schemeClr val="accent4">
                              <a:lumMod val="75000"/>
                            </a:schemeClr>
                          </a:solidFill>
                          <a:effectLst/>
                          <a:latin typeface="+mn-lt"/>
                          <a:ea typeface="+mn-ea"/>
                          <a:cs typeface="+mn-cs"/>
                        </a:rPr>
                        <a:t>Thank you for being there when I really struggled.</a:t>
                      </a:r>
                    </a:p>
                    <a:p>
                      <a:endParaRPr lang="en-GB" sz="2000" b="1" dirty="0">
                        <a:solidFill>
                          <a:schemeClr val="accent4">
                            <a:lumMod val="75000"/>
                          </a:schemeClr>
                        </a:solidFill>
                      </a:endParaRPr>
                    </a:p>
                  </a:txBody>
                  <a:tcPr marT="45713" marB="45713">
                    <a:solidFill>
                      <a:srgbClr val="F2F8D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1" kern="1200" dirty="0" smtClean="0">
                          <a:solidFill>
                            <a:schemeClr val="accent4">
                              <a:lumMod val="75000"/>
                            </a:schemeClr>
                          </a:solidFill>
                          <a:effectLst/>
                          <a:latin typeface="+mn-lt"/>
                          <a:ea typeface="+mn-ea"/>
                          <a:cs typeface="+mn-cs"/>
                        </a:rPr>
                        <a:t>My mentor really encouraged me to try new things and be  creative in my approach.</a:t>
                      </a:r>
                      <a:endParaRPr kumimoji="0" lang="en-GB" sz="2000" b="1" kern="1200" dirty="0" smtClean="0">
                        <a:solidFill>
                          <a:schemeClr val="accent4">
                            <a:lumMod val="75000"/>
                          </a:schemeClr>
                        </a:solidFill>
                        <a:effectLst/>
                        <a:latin typeface="+mn-lt"/>
                        <a:ea typeface="+mn-ea"/>
                        <a:cs typeface="+mn-cs"/>
                      </a:endParaRPr>
                    </a:p>
                    <a:p>
                      <a:endParaRPr lang="en-GB" sz="2000" b="1" dirty="0">
                        <a:solidFill>
                          <a:schemeClr val="accent4">
                            <a:lumMod val="75000"/>
                          </a:schemeClr>
                        </a:solidFill>
                      </a:endParaRPr>
                    </a:p>
                  </a:txBody>
                  <a:tcPr marT="45713" marB="45713">
                    <a:solidFill>
                      <a:srgbClr val="F2F8D0"/>
                    </a:solidFill>
                  </a:tcPr>
                </a:tc>
              </a:tr>
              <a:tr h="228563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2000" b="1" kern="1200" dirty="0" smtClean="0">
                          <a:solidFill>
                            <a:schemeClr val="accent4">
                              <a:lumMod val="75000"/>
                            </a:schemeClr>
                          </a:solidFill>
                          <a:effectLst/>
                          <a:latin typeface="+mn-lt"/>
                          <a:ea typeface="+mn-ea"/>
                          <a:cs typeface="+mn-cs"/>
                        </a:rPr>
                        <a:t>My mentor was fantastic at picking me up after a bad lesson.</a:t>
                      </a:r>
                    </a:p>
                    <a:p>
                      <a:endParaRPr lang="en-GB" sz="2000" b="1" dirty="0">
                        <a:solidFill>
                          <a:schemeClr val="accent4">
                            <a:lumMod val="75000"/>
                          </a:schemeClr>
                        </a:solidFill>
                      </a:endParaRPr>
                    </a:p>
                  </a:txBody>
                  <a:tcPr marT="45713" marB="45713">
                    <a:solidFill>
                      <a:srgbClr val="F2F8D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1" kern="1200" dirty="0" smtClean="0">
                          <a:solidFill>
                            <a:schemeClr val="accent4">
                              <a:lumMod val="75000"/>
                            </a:schemeClr>
                          </a:solidFill>
                          <a:effectLst/>
                          <a:latin typeface="+mn-lt"/>
                          <a:ea typeface="+mn-ea"/>
                          <a:cs typeface="+mn-cs"/>
                        </a:rPr>
                        <a:t>My mentor developed my practice by being challenging and believing in me. </a:t>
                      </a:r>
                    </a:p>
                    <a:p>
                      <a:endParaRPr kumimoji="0" lang="en-GB" sz="2000" b="1" kern="1200" dirty="0">
                        <a:solidFill>
                          <a:schemeClr val="accent4">
                            <a:lumMod val="75000"/>
                          </a:schemeClr>
                        </a:solidFill>
                        <a:effectLst/>
                        <a:latin typeface="+mn-lt"/>
                        <a:ea typeface="+mn-ea"/>
                        <a:cs typeface="+mn-cs"/>
                      </a:endParaRPr>
                    </a:p>
                  </a:txBody>
                  <a:tcPr marT="45713" marB="45713">
                    <a:solidFill>
                      <a:srgbClr val="F2F8D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2000" b="1" kern="1200" dirty="0" smtClean="0">
                          <a:solidFill>
                            <a:schemeClr val="accent4">
                              <a:lumMod val="75000"/>
                            </a:schemeClr>
                          </a:solidFill>
                          <a:effectLst/>
                          <a:latin typeface="+mn-lt"/>
                          <a:ea typeface="+mn-ea"/>
                          <a:cs typeface="+mn-cs"/>
                        </a:rPr>
                        <a:t>My mentor  believed in me, even when I didn’t believe in myself.</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GB" sz="2000" b="1" kern="1200" dirty="0" smtClean="0">
                        <a:solidFill>
                          <a:schemeClr val="accent4">
                            <a:lumMod val="75000"/>
                          </a:schemeClr>
                        </a:solidFill>
                        <a:effectLst/>
                        <a:latin typeface="+mn-lt"/>
                        <a:ea typeface="+mn-ea"/>
                        <a:cs typeface="+mn-cs"/>
                      </a:endParaRPr>
                    </a:p>
                    <a:p>
                      <a:endParaRPr lang="en-GB" sz="2000" b="1" dirty="0">
                        <a:solidFill>
                          <a:schemeClr val="accent4">
                            <a:lumMod val="75000"/>
                          </a:schemeClr>
                        </a:solidFill>
                      </a:endParaRPr>
                    </a:p>
                  </a:txBody>
                  <a:tcPr marT="45713" marB="45713">
                    <a:solidFill>
                      <a:srgbClr val="F2F8D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1" kern="1200" dirty="0" smtClean="0">
                          <a:solidFill>
                            <a:schemeClr val="accent4">
                              <a:lumMod val="75000"/>
                            </a:schemeClr>
                          </a:solidFill>
                          <a:effectLst/>
                          <a:latin typeface="+mn-lt"/>
                          <a:ea typeface="+mn-ea"/>
                          <a:cs typeface="+mn-cs"/>
                        </a:rPr>
                        <a:t>My mentor was a source of brilliant, practical advice.</a:t>
                      </a:r>
                      <a:endParaRPr kumimoji="0" lang="en-GB" sz="2000" b="1" kern="1200" dirty="0" smtClean="0">
                        <a:solidFill>
                          <a:schemeClr val="accent4">
                            <a:lumMod val="75000"/>
                          </a:schemeClr>
                        </a:solidFill>
                        <a:effectLst/>
                        <a:latin typeface="+mn-lt"/>
                        <a:ea typeface="+mn-ea"/>
                        <a:cs typeface="+mn-cs"/>
                      </a:endParaRPr>
                    </a:p>
                    <a:p>
                      <a:endParaRPr lang="en-GB" sz="2000" b="1" dirty="0">
                        <a:solidFill>
                          <a:schemeClr val="accent4">
                            <a:lumMod val="75000"/>
                          </a:schemeClr>
                        </a:solidFill>
                      </a:endParaRPr>
                    </a:p>
                  </a:txBody>
                  <a:tcPr marT="45713" marB="45713">
                    <a:solidFill>
                      <a:srgbClr val="F2F8D0"/>
                    </a:solidFill>
                  </a:tcPr>
                </a:tc>
              </a:tr>
            </a:tbl>
          </a:graphicData>
        </a:graphic>
      </p:graphicFrame>
      <p:sp>
        <p:nvSpPr>
          <p:cNvPr id="4" name="Title 1"/>
          <p:cNvSpPr txBox="1">
            <a:spLocks/>
          </p:cNvSpPr>
          <p:nvPr/>
        </p:nvSpPr>
        <p:spPr bwMode="auto">
          <a:xfrm>
            <a:off x="463550" y="441325"/>
            <a:ext cx="8140700" cy="823913"/>
          </a:xfrm>
          <a:prstGeom prst="rect">
            <a:avLst/>
          </a:prstGeom>
          <a:solidFill>
            <a:schemeClr val="bg2"/>
          </a:solidFill>
          <a:ln>
            <a:noFill/>
          </a:ln>
          <a:extLst/>
        </p:spPr>
        <p:txBody>
          <a:bodyPr anchor="ctr"/>
          <a:lstStyle>
            <a:lvl1pPr algn="l" rtl="0" eaLnBrk="0" fontAlgn="base" hangingPunct="0">
              <a:spcBef>
                <a:spcPct val="0"/>
              </a:spcBef>
              <a:spcAft>
                <a:spcPct val="0"/>
              </a:spcAft>
              <a:defRPr sz="4400" b="1">
                <a:solidFill>
                  <a:schemeClr val="tx2"/>
                </a:solidFill>
                <a:latin typeface="+mj-lt"/>
                <a:ea typeface="+mj-ea"/>
                <a:cs typeface="+mj-cs"/>
              </a:defRPr>
            </a:lvl1pPr>
            <a:lvl2pPr algn="l" rtl="0" eaLnBrk="0" fontAlgn="base" hangingPunct="0">
              <a:spcBef>
                <a:spcPct val="0"/>
              </a:spcBef>
              <a:spcAft>
                <a:spcPct val="0"/>
              </a:spcAft>
              <a:defRPr sz="4400" b="1">
                <a:solidFill>
                  <a:schemeClr val="tx2"/>
                </a:solidFill>
                <a:latin typeface="Arial" charset="0"/>
              </a:defRPr>
            </a:lvl2pPr>
            <a:lvl3pPr algn="l" rtl="0" eaLnBrk="0" fontAlgn="base" hangingPunct="0">
              <a:spcBef>
                <a:spcPct val="0"/>
              </a:spcBef>
              <a:spcAft>
                <a:spcPct val="0"/>
              </a:spcAft>
              <a:defRPr sz="4400" b="1">
                <a:solidFill>
                  <a:schemeClr val="tx2"/>
                </a:solidFill>
                <a:latin typeface="Arial" charset="0"/>
              </a:defRPr>
            </a:lvl3pPr>
            <a:lvl4pPr algn="l" rtl="0" eaLnBrk="0" fontAlgn="base" hangingPunct="0">
              <a:spcBef>
                <a:spcPct val="0"/>
              </a:spcBef>
              <a:spcAft>
                <a:spcPct val="0"/>
              </a:spcAft>
              <a:defRPr sz="4400" b="1">
                <a:solidFill>
                  <a:schemeClr val="tx2"/>
                </a:solidFill>
                <a:latin typeface="Arial" charset="0"/>
              </a:defRPr>
            </a:lvl4pPr>
            <a:lvl5pPr algn="l" rtl="0" eaLnBrk="0" fontAlgn="base" hangingPunct="0">
              <a:spcBef>
                <a:spcPct val="0"/>
              </a:spcBef>
              <a:spcAft>
                <a:spcPct val="0"/>
              </a:spcAft>
              <a:defRPr sz="4400" b="1">
                <a:solidFill>
                  <a:schemeClr val="tx2"/>
                </a:solidFill>
                <a:latin typeface="Arial" charset="0"/>
              </a:defRPr>
            </a:lvl5pPr>
            <a:lvl6pPr marL="457200" algn="l" rtl="0" eaLnBrk="0" fontAlgn="base" hangingPunct="0">
              <a:spcBef>
                <a:spcPct val="0"/>
              </a:spcBef>
              <a:spcAft>
                <a:spcPct val="0"/>
              </a:spcAft>
              <a:defRPr sz="4400" b="1">
                <a:solidFill>
                  <a:schemeClr val="tx2"/>
                </a:solidFill>
                <a:latin typeface="Arial" charset="0"/>
              </a:defRPr>
            </a:lvl6pPr>
            <a:lvl7pPr marL="914400" algn="l" rtl="0" eaLnBrk="0" fontAlgn="base" hangingPunct="0">
              <a:spcBef>
                <a:spcPct val="0"/>
              </a:spcBef>
              <a:spcAft>
                <a:spcPct val="0"/>
              </a:spcAft>
              <a:defRPr sz="4400" b="1">
                <a:solidFill>
                  <a:schemeClr val="tx2"/>
                </a:solidFill>
                <a:latin typeface="Arial" charset="0"/>
              </a:defRPr>
            </a:lvl7pPr>
            <a:lvl8pPr marL="1371600" algn="l" rtl="0" eaLnBrk="0" fontAlgn="base" hangingPunct="0">
              <a:spcBef>
                <a:spcPct val="0"/>
              </a:spcBef>
              <a:spcAft>
                <a:spcPct val="0"/>
              </a:spcAft>
              <a:defRPr sz="4400" b="1">
                <a:solidFill>
                  <a:schemeClr val="tx2"/>
                </a:solidFill>
                <a:latin typeface="Arial" charset="0"/>
              </a:defRPr>
            </a:lvl8pPr>
            <a:lvl9pPr marL="1828800" algn="l" rtl="0" eaLnBrk="0" fontAlgn="base" hangingPunct="0">
              <a:spcBef>
                <a:spcPct val="0"/>
              </a:spcBef>
              <a:spcAft>
                <a:spcPct val="0"/>
              </a:spcAft>
              <a:defRPr sz="4400" b="1">
                <a:solidFill>
                  <a:schemeClr val="tx2"/>
                </a:solidFill>
                <a:latin typeface="Arial" charset="0"/>
              </a:defRPr>
            </a:lvl9pPr>
          </a:lstStyle>
          <a:p>
            <a:pPr>
              <a:defRPr/>
            </a:pPr>
            <a:r>
              <a:rPr lang="en-GB" sz="3600" kern="0" dirty="0" smtClean="0">
                <a:solidFill>
                  <a:srgbClr val="3333CC"/>
                </a:solidFill>
              </a:rPr>
              <a:t>The trainees’ perspective</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604" y="5913117"/>
            <a:ext cx="9144000" cy="972267"/>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799" y="5979113"/>
            <a:ext cx="1072826" cy="878887"/>
          </a:xfrm>
          <a:prstGeom prst="rect">
            <a:avLst/>
          </a:prstGeom>
        </p:spPr>
      </p:pic>
    </p:spTree>
    <p:extLst>
      <p:ext uri="{BB962C8B-B14F-4D97-AF65-F5344CB8AC3E}">
        <p14:creationId xmlns:p14="http://schemas.microsoft.com/office/powerpoint/2010/main" val="2899555782"/>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solidFill>
        </p:spPr>
        <p:txBody>
          <a:bodyPr>
            <a:normAutofit fontScale="90000"/>
          </a:bodyPr>
          <a:lstStyle/>
          <a:p>
            <a:r>
              <a:rPr lang="en-GB" sz="3600" dirty="0" smtClean="0">
                <a:solidFill>
                  <a:srgbClr val="3333CC"/>
                </a:solidFill>
              </a:rPr>
              <a:t>Trainees emphasised the importance, to them, of the following:</a:t>
            </a:r>
            <a:endParaRPr lang="en-GB" sz="3600" dirty="0">
              <a:solidFill>
                <a:srgbClr val="3333CC"/>
              </a:solidFill>
            </a:endParaRPr>
          </a:p>
        </p:txBody>
      </p:sp>
      <p:sp>
        <p:nvSpPr>
          <p:cNvPr id="3" name="Content Placeholder 2"/>
          <p:cNvSpPr>
            <a:spLocks noGrp="1"/>
          </p:cNvSpPr>
          <p:nvPr>
            <p:ph idx="1"/>
          </p:nvPr>
        </p:nvSpPr>
        <p:spPr>
          <a:solidFill>
            <a:schemeClr val="accent3">
              <a:lumMod val="20000"/>
              <a:lumOff val="80000"/>
            </a:schemeClr>
          </a:solidFill>
        </p:spPr>
        <p:txBody>
          <a:bodyPr>
            <a:normAutofit lnSpcReduction="10000"/>
          </a:bodyPr>
          <a:lstStyle/>
          <a:p>
            <a:r>
              <a:rPr lang="en-GB" sz="2800" dirty="0" smtClean="0">
                <a:solidFill>
                  <a:srgbClr val="FF0000"/>
                </a:solidFill>
              </a:rPr>
              <a:t>Having regular meetings</a:t>
            </a:r>
          </a:p>
          <a:p>
            <a:r>
              <a:rPr lang="en-GB" sz="2800" dirty="0" smtClean="0">
                <a:solidFill>
                  <a:schemeClr val="accent5">
                    <a:lumMod val="75000"/>
                  </a:schemeClr>
                </a:solidFill>
              </a:rPr>
              <a:t>Time for incidental chats</a:t>
            </a:r>
          </a:p>
          <a:p>
            <a:r>
              <a:rPr lang="en-GB" sz="2800" dirty="0" smtClean="0">
                <a:solidFill>
                  <a:schemeClr val="accent5">
                    <a:lumMod val="75000"/>
                  </a:schemeClr>
                </a:solidFill>
              </a:rPr>
              <a:t>The value of your encouragement and positivity, especially when they are feeling ‘low’ or have had a weak lesson</a:t>
            </a:r>
          </a:p>
          <a:p>
            <a:r>
              <a:rPr lang="en-GB" sz="2800" dirty="0" smtClean="0">
                <a:solidFill>
                  <a:schemeClr val="accent5">
                    <a:lumMod val="75000"/>
                  </a:schemeClr>
                </a:solidFill>
              </a:rPr>
              <a:t>The importance of providing accurate, supportive feedback with </a:t>
            </a:r>
            <a:r>
              <a:rPr lang="en-GB" sz="2800" dirty="0" smtClean="0">
                <a:solidFill>
                  <a:srgbClr val="FF0000"/>
                </a:solidFill>
              </a:rPr>
              <a:t>‘next steps’ </a:t>
            </a:r>
            <a:r>
              <a:rPr lang="en-GB" sz="2800" dirty="0" smtClean="0">
                <a:solidFill>
                  <a:schemeClr val="accent5">
                    <a:lumMod val="75000"/>
                  </a:schemeClr>
                </a:solidFill>
              </a:rPr>
              <a:t>so they can implement the changes to improve their practice</a:t>
            </a:r>
          </a:p>
          <a:p>
            <a:r>
              <a:rPr lang="en-GB" sz="2800" dirty="0" smtClean="0">
                <a:solidFill>
                  <a:schemeClr val="accent5">
                    <a:lumMod val="75000"/>
                  </a:schemeClr>
                </a:solidFill>
              </a:rPr>
              <a:t>Help using the </a:t>
            </a:r>
            <a:r>
              <a:rPr lang="en-GB" sz="2800" dirty="0" smtClean="0">
                <a:solidFill>
                  <a:srgbClr val="FF0000"/>
                </a:solidFill>
              </a:rPr>
              <a:t>WADs</a:t>
            </a:r>
            <a:r>
              <a:rPr lang="en-GB" sz="2800" dirty="0" smtClean="0">
                <a:solidFill>
                  <a:schemeClr val="accent5">
                    <a:lumMod val="75000"/>
                  </a:schemeClr>
                </a:solidFill>
              </a:rPr>
              <a:t> to ensure that everyone is clear about their progress and what they have to do next</a:t>
            </a:r>
            <a:endParaRPr lang="en-GB" sz="2800" dirty="0">
              <a:solidFill>
                <a:schemeClr val="accent5">
                  <a:lumMod val="75000"/>
                </a:schemeClr>
              </a:solidFill>
            </a:endParaRPr>
          </a:p>
        </p:txBody>
      </p:sp>
      <p:sp>
        <p:nvSpPr>
          <p:cNvPr id="4" name="Footer Placeholder 3"/>
          <p:cNvSpPr>
            <a:spLocks noGrp="1"/>
          </p:cNvSpPr>
          <p:nvPr>
            <p:ph type="ftr" sz="quarter" idx="11"/>
          </p:nvPr>
        </p:nvSpPr>
        <p:spPr/>
        <p:txBody>
          <a:bodyPr/>
          <a:lstStyle/>
          <a:p>
            <a:pPr>
              <a:defRPr/>
            </a:pPr>
            <a:r>
              <a:rPr lang="en-GB" smtClean="0"/>
              <a:t>m:/SRA/Talks/eysprimoverview</a:t>
            </a:r>
            <a:endParaRPr lang="en-GB"/>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604" y="5913117"/>
            <a:ext cx="9144000" cy="972267"/>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799" y="5979113"/>
            <a:ext cx="1072826" cy="878887"/>
          </a:xfrm>
          <a:prstGeom prst="rect">
            <a:avLst/>
          </a:prstGeom>
        </p:spPr>
      </p:pic>
    </p:spTree>
    <p:extLst>
      <p:ext uri="{BB962C8B-B14F-4D97-AF65-F5344CB8AC3E}">
        <p14:creationId xmlns:p14="http://schemas.microsoft.com/office/powerpoint/2010/main" val="124245133"/>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1143000"/>
          </a:xfrm>
          <a:solidFill>
            <a:schemeClr val="bg2"/>
          </a:solidFill>
        </p:spPr>
        <p:txBody>
          <a:bodyPr>
            <a:normAutofit/>
          </a:bodyPr>
          <a:lstStyle/>
          <a:p>
            <a:r>
              <a:rPr lang="en-GB" sz="3600" dirty="0" smtClean="0">
                <a:solidFill>
                  <a:srgbClr val="3333CC"/>
                </a:solidFill>
              </a:rPr>
              <a:t>Coaching behaviours</a:t>
            </a:r>
            <a:endParaRPr lang="en-GB" sz="3600" dirty="0">
              <a:solidFill>
                <a:srgbClr val="3333CC"/>
              </a:solidFill>
            </a:endParaRPr>
          </a:p>
        </p:txBody>
      </p:sp>
      <p:sp>
        <p:nvSpPr>
          <p:cNvPr id="6" name="Oval 5"/>
          <p:cNvSpPr/>
          <p:nvPr/>
        </p:nvSpPr>
        <p:spPr>
          <a:xfrm>
            <a:off x="107504" y="2187654"/>
            <a:ext cx="3240360" cy="32400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u="sng" dirty="0" smtClean="0">
                <a:solidFill>
                  <a:schemeClr val="accent1">
                    <a:lumMod val="50000"/>
                  </a:schemeClr>
                </a:solidFill>
              </a:rPr>
              <a:t>Push</a:t>
            </a:r>
            <a:r>
              <a:rPr lang="en-GB" sz="3200" dirty="0" smtClean="0">
                <a:solidFill>
                  <a:schemeClr val="accent1">
                    <a:lumMod val="50000"/>
                  </a:schemeClr>
                </a:solidFill>
              </a:rPr>
              <a:t>:</a:t>
            </a:r>
          </a:p>
          <a:p>
            <a:pPr algn="ctr"/>
            <a:r>
              <a:rPr lang="en-GB" sz="3200" dirty="0" smtClean="0">
                <a:solidFill>
                  <a:schemeClr val="accent1">
                    <a:lumMod val="50000"/>
                  </a:schemeClr>
                </a:solidFill>
              </a:rPr>
              <a:t>Solving someone’s problem for them</a:t>
            </a:r>
            <a:endParaRPr lang="en-GB" sz="3200" dirty="0">
              <a:solidFill>
                <a:schemeClr val="accent1">
                  <a:lumMod val="50000"/>
                </a:schemeClr>
              </a:solidFill>
            </a:endParaRPr>
          </a:p>
        </p:txBody>
      </p:sp>
      <p:sp>
        <p:nvSpPr>
          <p:cNvPr id="7" name="Right Arrow 6"/>
          <p:cNvSpPr/>
          <p:nvPr/>
        </p:nvSpPr>
        <p:spPr>
          <a:xfrm>
            <a:off x="3851920" y="2996952"/>
            <a:ext cx="1584176" cy="10801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5580112" y="2187654"/>
            <a:ext cx="3240000" cy="32400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u="sng" dirty="0" smtClean="0">
                <a:solidFill>
                  <a:schemeClr val="accent1">
                    <a:lumMod val="50000"/>
                  </a:schemeClr>
                </a:solidFill>
              </a:rPr>
              <a:t>Pull</a:t>
            </a:r>
            <a:r>
              <a:rPr lang="en-GB" sz="3200" dirty="0" smtClean="0">
                <a:solidFill>
                  <a:schemeClr val="accent1">
                    <a:lumMod val="50000"/>
                  </a:schemeClr>
                </a:solidFill>
              </a:rPr>
              <a:t>: </a:t>
            </a:r>
          </a:p>
          <a:p>
            <a:pPr algn="ctr"/>
            <a:r>
              <a:rPr lang="en-GB" sz="3200" dirty="0" smtClean="0">
                <a:solidFill>
                  <a:schemeClr val="accent1">
                    <a:lumMod val="50000"/>
                  </a:schemeClr>
                </a:solidFill>
              </a:rPr>
              <a:t>Helping someone to solve their own problem</a:t>
            </a:r>
            <a:endParaRPr lang="en-GB" sz="3200" dirty="0">
              <a:solidFill>
                <a:schemeClr val="accent1">
                  <a:lumMod val="50000"/>
                </a:schemeClr>
              </a:solidFill>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604" y="5913117"/>
            <a:ext cx="9144000" cy="972267"/>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799" y="5979113"/>
            <a:ext cx="1072826" cy="878887"/>
          </a:xfrm>
          <a:prstGeom prst="rect">
            <a:avLst/>
          </a:prstGeom>
        </p:spPr>
      </p:pic>
    </p:spTree>
    <p:extLst>
      <p:ext uri="{BB962C8B-B14F-4D97-AF65-F5344CB8AC3E}">
        <p14:creationId xmlns:p14="http://schemas.microsoft.com/office/powerpoint/2010/main" val="2503094545"/>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80528" y="-202418"/>
            <a:ext cx="1800200" cy="144016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u="sng" dirty="0" smtClean="0">
                <a:solidFill>
                  <a:schemeClr val="accent1">
                    <a:lumMod val="50000"/>
                  </a:schemeClr>
                </a:solidFill>
              </a:rPr>
              <a:t>Push</a:t>
            </a:r>
            <a:endParaRPr lang="en-GB" dirty="0" smtClean="0">
              <a:solidFill>
                <a:schemeClr val="accent1">
                  <a:lumMod val="50000"/>
                </a:schemeClr>
              </a:solidFill>
            </a:endParaRPr>
          </a:p>
        </p:txBody>
      </p:sp>
      <p:sp>
        <p:nvSpPr>
          <p:cNvPr id="6" name="TextBox 5"/>
          <p:cNvSpPr txBox="1"/>
          <p:nvPr/>
        </p:nvSpPr>
        <p:spPr>
          <a:xfrm>
            <a:off x="2195736" y="55997"/>
            <a:ext cx="6264696" cy="461665"/>
          </a:xfrm>
          <a:prstGeom prst="rect">
            <a:avLst/>
          </a:prstGeom>
          <a:noFill/>
        </p:spPr>
        <p:txBody>
          <a:bodyPr wrap="square" rtlCol="0">
            <a:spAutoFit/>
          </a:bodyPr>
          <a:lstStyle/>
          <a:p>
            <a:r>
              <a:rPr lang="en-GB" dirty="0" smtClean="0">
                <a:solidFill>
                  <a:schemeClr val="accent1">
                    <a:lumMod val="50000"/>
                  </a:schemeClr>
                </a:solidFill>
                <a:latin typeface="Arial" panose="020B0604020202020204" pitchFamily="34" charset="0"/>
                <a:cs typeface="Arial" panose="020B0604020202020204" pitchFamily="34" charset="0"/>
              </a:rPr>
              <a:t>DIRECTIVE COACHING BEHAVIOURS</a:t>
            </a:r>
            <a:endParaRPr lang="en-GB" dirty="0">
              <a:solidFill>
                <a:schemeClr val="accent1">
                  <a:lumMod val="50000"/>
                </a:schemeClr>
              </a:solidFill>
              <a:latin typeface="Arial" panose="020B0604020202020204" pitchFamily="34" charset="0"/>
              <a:cs typeface="Arial" panose="020B0604020202020204" pitchFamily="34" charset="0"/>
            </a:endParaRPr>
          </a:p>
        </p:txBody>
      </p:sp>
      <p:sp>
        <p:nvSpPr>
          <p:cNvPr id="7" name="Oval 6"/>
          <p:cNvSpPr/>
          <p:nvPr/>
        </p:nvSpPr>
        <p:spPr>
          <a:xfrm>
            <a:off x="7632340" y="5588889"/>
            <a:ext cx="1656184" cy="1584176"/>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u="sng" dirty="0" smtClean="0">
                <a:solidFill>
                  <a:schemeClr val="accent1">
                    <a:lumMod val="50000"/>
                  </a:schemeClr>
                </a:solidFill>
              </a:rPr>
              <a:t>Pull</a:t>
            </a:r>
            <a:endParaRPr lang="en-GB" dirty="0" smtClean="0">
              <a:solidFill>
                <a:schemeClr val="accent1">
                  <a:lumMod val="50000"/>
                </a:schemeClr>
              </a:solidFill>
            </a:endParaRPr>
          </a:p>
        </p:txBody>
      </p:sp>
      <p:sp>
        <p:nvSpPr>
          <p:cNvPr id="8" name="TextBox 7"/>
          <p:cNvSpPr txBox="1"/>
          <p:nvPr/>
        </p:nvSpPr>
        <p:spPr>
          <a:xfrm>
            <a:off x="-108520" y="6380977"/>
            <a:ext cx="6912661" cy="461665"/>
          </a:xfrm>
          <a:prstGeom prst="rect">
            <a:avLst/>
          </a:prstGeom>
          <a:noFill/>
        </p:spPr>
        <p:txBody>
          <a:bodyPr wrap="square" rtlCol="0">
            <a:spAutoFit/>
          </a:bodyPr>
          <a:lstStyle/>
          <a:p>
            <a:pPr algn="r"/>
            <a:r>
              <a:rPr lang="en-GB" dirty="0" smtClean="0">
                <a:solidFill>
                  <a:schemeClr val="accent1">
                    <a:lumMod val="50000"/>
                  </a:schemeClr>
                </a:solidFill>
                <a:latin typeface="Simplified Arabic" panose="02020603050405020304" pitchFamily="18" charset="-78"/>
                <a:cs typeface="Simplified Arabic" panose="02020603050405020304" pitchFamily="18" charset="-78"/>
              </a:rPr>
              <a:t>NON-DIRECTIVE COACHING BEHAVIOURS</a:t>
            </a:r>
            <a:endParaRPr lang="en-GB" dirty="0">
              <a:solidFill>
                <a:schemeClr val="accent1">
                  <a:lumMod val="50000"/>
                </a:schemeClr>
              </a:solidFill>
              <a:latin typeface="Simplified Arabic" panose="02020603050405020304" pitchFamily="18" charset="-78"/>
              <a:cs typeface="Simplified Arabic" panose="02020603050405020304" pitchFamily="18" charset="-78"/>
            </a:endParaRPr>
          </a:p>
        </p:txBody>
      </p:sp>
      <p:sp>
        <p:nvSpPr>
          <p:cNvPr id="9" name="TextBox 8"/>
          <p:cNvSpPr txBox="1"/>
          <p:nvPr/>
        </p:nvSpPr>
        <p:spPr>
          <a:xfrm>
            <a:off x="0" y="1484784"/>
            <a:ext cx="9144000" cy="4401205"/>
          </a:xfrm>
          <a:prstGeom prst="rect">
            <a:avLst/>
          </a:prstGeom>
          <a:noFill/>
        </p:spPr>
        <p:txBody>
          <a:bodyPr wrap="square" rtlCol="0">
            <a:spAutoFit/>
          </a:bodyPr>
          <a:lstStyle/>
          <a:p>
            <a:r>
              <a:rPr lang="en-GB" sz="2800" dirty="0" smtClean="0">
                <a:latin typeface="Arial" panose="020B0604020202020204" pitchFamily="34" charset="0"/>
                <a:cs typeface="Arial" panose="020B0604020202020204" pitchFamily="34" charset="0"/>
              </a:rPr>
              <a:t>Instructing</a:t>
            </a:r>
          </a:p>
          <a:p>
            <a:pPr marL="266700" lvl="1"/>
            <a:r>
              <a:rPr lang="en-GB" sz="2800" dirty="0" smtClean="0">
                <a:latin typeface="Arial" panose="020B0604020202020204" pitchFamily="34" charset="0"/>
                <a:cs typeface="Arial" panose="020B0604020202020204" pitchFamily="34" charset="0"/>
              </a:rPr>
              <a:t>Giving advice</a:t>
            </a:r>
          </a:p>
          <a:p>
            <a:pPr>
              <a:tabLst>
                <a:tab pos="631825" algn="l"/>
              </a:tabLst>
            </a:pPr>
            <a:r>
              <a:rPr lang="en-GB" sz="2800" dirty="0" smtClean="0">
                <a:latin typeface="Arial" panose="020B0604020202020204" pitchFamily="34" charset="0"/>
                <a:cs typeface="Arial" panose="020B0604020202020204" pitchFamily="34" charset="0"/>
              </a:rPr>
              <a:t>	Offering guidance</a:t>
            </a:r>
          </a:p>
          <a:p>
            <a:pPr lvl="2">
              <a:tabLst>
                <a:tab pos="1081088" algn="l"/>
              </a:tabLst>
            </a:pPr>
            <a:r>
              <a:rPr lang="en-GB" sz="2800" dirty="0" smtClean="0">
                <a:latin typeface="Arial" panose="020B0604020202020204" pitchFamily="34" charset="0"/>
                <a:cs typeface="Arial" panose="020B0604020202020204" pitchFamily="34" charset="0"/>
              </a:rPr>
              <a:t>	Giving feedback</a:t>
            </a:r>
          </a:p>
          <a:p>
            <a:pPr>
              <a:tabLst>
                <a:tab pos="1430338" algn="l"/>
              </a:tabLst>
            </a:pPr>
            <a:r>
              <a:rPr lang="en-GB" sz="2800" dirty="0" smtClean="0">
                <a:latin typeface="Arial" panose="020B0604020202020204" pitchFamily="34" charset="0"/>
                <a:cs typeface="Arial" panose="020B0604020202020204" pitchFamily="34" charset="0"/>
              </a:rPr>
              <a:t>	Making suggestions</a:t>
            </a:r>
          </a:p>
          <a:p>
            <a:pPr>
              <a:tabLst>
                <a:tab pos="1430338" algn="l"/>
              </a:tabLst>
            </a:pPr>
            <a:r>
              <a:rPr lang="en-GB" sz="2800" dirty="0" smtClean="0">
                <a:latin typeface="Arial" panose="020B0604020202020204" pitchFamily="34" charset="0"/>
                <a:cs typeface="Arial" panose="020B0604020202020204" pitchFamily="34" charset="0"/>
              </a:rPr>
              <a:t>		Summarising </a:t>
            </a:r>
          </a:p>
          <a:p>
            <a:r>
              <a:rPr lang="en-GB" sz="2800" dirty="0" smtClean="0">
                <a:latin typeface="Arial" panose="020B0604020202020204" pitchFamily="34" charset="0"/>
                <a:cs typeface="Arial" panose="020B0604020202020204" pitchFamily="34" charset="0"/>
              </a:rPr>
              <a:t>	</a:t>
            </a:r>
            <a:r>
              <a:rPr lang="en-GB" sz="2800" dirty="0">
                <a:latin typeface="Arial" panose="020B0604020202020204" pitchFamily="34" charset="0"/>
                <a:cs typeface="Arial" panose="020B0604020202020204" pitchFamily="34" charset="0"/>
              </a:rPr>
              <a:t>	</a:t>
            </a:r>
            <a:r>
              <a:rPr lang="en-GB" sz="2800" dirty="0" smtClean="0">
                <a:latin typeface="Arial" panose="020B0604020202020204" pitchFamily="34" charset="0"/>
                <a:cs typeface="Arial" panose="020B0604020202020204" pitchFamily="34" charset="0"/>
              </a:rPr>
              <a:t>  Paraphrasing</a:t>
            </a:r>
          </a:p>
          <a:p>
            <a:r>
              <a:rPr lang="en-GB" sz="2800" dirty="0" smtClean="0">
                <a:latin typeface="Arial" panose="020B0604020202020204" pitchFamily="34" charset="0"/>
                <a:cs typeface="Arial" panose="020B0604020202020204" pitchFamily="34" charset="0"/>
              </a:rPr>
              <a:t>		        Reflecting</a:t>
            </a:r>
          </a:p>
          <a:p>
            <a:r>
              <a:rPr lang="en-GB" sz="2800" dirty="0" smtClean="0">
                <a:latin typeface="Arial" panose="020B0604020202020204" pitchFamily="34" charset="0"/>
                <a:cs typeface="Arial" panose="020B0604020202020204" pitchFamily="34" charset="0"/>
              </a:rPr>
              <a:t>			Asking questions that raise awareness</a:t>
            </a:r>
          </a:p>
          <a:p>
            <a:r>
              <a:rPr lang="en-GB" sz="2800" dirty="0" smtClean="0">
                <a:latin typeface="Arial" panose="020B0604020202020204" pitchFamily="34" charset="0"/>
                <a:cs typeface="Arial" panose="020B0604020202020204" pitchFamily="34" charset="0"/>
              </a:rPr>
              <a:t>			        Listening to understand</a:t>
            </a:r>
            <a:endParaRPr lang="en-GB"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4094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5458618"/>
          </a:xfrm>
        </p:spPr>
        <p:txBody>
          <a:bodyPr>
            <a:normAutofit/>
          </a:bodyPr>
          <a:lstStyle/>
          <a:p>
            <a:r>
              <a:rPr lang="en-GB" dirty="0" smtClean="0"/>
              <a:t>Final thoughts…..</a:t>
            </a:r>
            <a:br>
              <a:rPr lang="en-GB" dirty="0" smtClean="0"/>
            </a:br>
            <a:r>
              <a:rPr lang="en-GB" dirty="0" smtClean="0"/>
              <a:t>Relationships</a:t>
            </a:r>
            <a:br>
              <a:rPr lang="en-GB" dirty="0" smtClean="0"/>
            </a:br>
            <a:r>
              <a:rPr lang="en-GB" dirty="0" smtClean="0"/>
              <a:t>Values</a:t>
            </a:r>
            <a:br>
              <a:rPr lang="en-GB" dirty="0" smtClean="0"/>
            </a:br>
            <a:r>
              <a:rPr lang="en-GB" dirty="0" smtClean="0"/>
              <a:t>Growth</a:t>
            </a:r>
            <a:br>
              <a:rPr lang="en-GB" dirty="0" smtClean="0"/>
            </a:br>
            <a:endParaRPr lang="en-GB" dirty="0"/>
          </a:p>
        </p:txBody>
      </p:sp>
      <p:sp>
        <p:nvSpPr>
          <p:cNvPr id="2" name="Footer Placeholder 1"/>
          <p:cNvSpPr>
            <a:spLocks noGrp="1"/>
          </p:cNvSpPr>
          <p:nvPr>
            <p:ph type="ftr" sz="quarter" idx="11"/>
          </p:nvPr>
        </p:nvSpPr>
        <p:spPr/>
        <p:txBody>
          <a:bodyPr/>
          <a:lstStyle/>
          <a:p>
            <a:pPr>
              <a:defRPr/>
            </a:pPr>
            <a:r>
              <a:rPr lang="en-GB" smtClean="0"/>
              <a:t>m:/SRA/Talks/eysprimoverview</a:t>
            </a:r>
            <a:endParaRPr lang="en-GB"/>
          </a:p>
        </p:txBody>
      </p:sp>
    </p:spTree>
    <p:extLst>
      <p:ext uri="{BB962C8B-B14F-4D97-AF65-F5344CB8AC3E}">
        <p14:creationId xmlns:p14="http://schemas.microsoft.com/office/powerpoint/2010/main" val="160475449"/>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8" name="Rectangle 3"/>
          <p:cNvSpPr>
            <a:spLocks noGrp="1" noChangeArrowheads="1"/>
          </p:cNvSpPr>
          <p:nvPr>
            <p:ph type="title"/>
          </p:nvPr>
        </p:nvSpPr>
        <p:spPr>
          <a:xfrm>
            <a:off x="467544" y="332656"/>
            <a:ext cx="8352928" cy="1008112"/>
          </a:xfrm>
          <a:solidFill>
            <a:schemeClr val="accent3">
              <a:lumMod val="20000"/>
              <a:lumOff val="80000"/>
            </a:schemeClr>
          </a:solidFill>
        </p:spPr>
        <p:txBody>
          <a:bodyPr lIns="92075" tIns="46038" rIns="92075" bIns="46038">
            <a:normAutofit fontScale="90000"/>
          </a:bodyPr>
          <a:lstStyle/>
          <a:p>
            <a:pPr>
              <a:defRPr/>
            </a:pPr>
            <a:r>
              <a:rPr lang="en-GB" sz="4000" b="1" dirty="0" smtClean="0">
                <a:solidFill>
                  <a:srgbClr val="3333CC"/>
                </a:solidFill>
                <a:latin typeface="Helvetica" pitchFamily="34" charset="0"/>
              </a:rPr>
              <a:t/>
            </a:r>
            <a:br>
              <a:rPr lang="en-GB" sz="4000" b="1" dirty="0" smtClean="0">
                <a:solidFill>
                  <a:srgbClr val="3333CC"/>
                </a:solidFill>
                <a:latin typeface="Helvetica" pitchFamily="34" charset="0"/>
              </a:rPr>
            </a:br>
            <a:r>
              <a:rPr lang="en-GB" sz="4000" dirty="0" smtClean="0">
                <a:solidFill>
                  <a:srgbClr val="3333CC"/>
                </a:solidFill>
                <a:latin typeface="Helvetica" pitchFamily="34" charset="0"/>
              </a:rPr>
              <a:t>The Partners’ Intranet: </a:t>
            </a:r>
            <a:r>
              <a:rPr lang="en-GB" sz="3600" dirty="0" smtClean="0">
                <a:solidFill>
                  <a:srgbClr val="3333CC"/>
                </a:solidFill>
                <a:latin typeface="Arial" charset="0"/>
                <a:cs typeface="Times New Roman" pitchFamily="18" charset="0"/>
              </a:rPr>
              <a:t>Password: </a:t>
            </a:r>
            <a:r>
              <a:rPr lang="en-GB" sz="3600" i="1" dirty="0" err="1" smtClean="0">
                <a:solidFill>
                  <a:srgbClr val="3333CC"/>
                </a:solidFill>
                <a:latin typeface="Arial" charset="0"/>
                <a:cs typeface="Times New Roman" pitchFamily="18" charset="0"/>
              </a:rPr>
              <a:t>partnercpe</a:t>
            </a:r>
            <a:r>
              <a:rPr lang="en-GB" sz="3600" dirty="0" smtClean="0">
                <a:solidFill>
                  <a:srgbClr val="3333CC"/>
                </a:solidFill>
                <a:latin typeface="Arial" charset="0"/>
                <a:cs typeface="Times New Roman" pitchFamily="18" charset="0"/>
              </a:rPr>
              <a:t> </a:t>
            </a:r>
            <a:r>
              <a:rPr lang="en-GB" sz="4000" dirty="0" smtClean="0">
                <a:solidFill>
                  <a:srgbClr val="3333CC"/>
                </a:solidFill>
                <a:latin typeface="Helvetica" pitchFamily="34" charset="0"/>
              </a:rPr>
              <a:t/>
            </a:r>
            <a:br>
              <a:rPr lang="en-GB" sz="4000" dirty="0" smtClean="0">
                <a:solidFill>
                  <a:srgbClr val="3333CC"/>
                </a:solidFill>
                <a:latin typeface="Helvetica" pitchFamily="34" charset="0"/>
              </a:rPr>
            </a:br>
            <a:endParaRPr lang="en-GB" sz="4000" dirty="0" smtClean="0">
              <a:solidFill>
                <a:srgbClr val="3333CC"/>
              </a:solidFill>
            </a:endParaRPr>
          </a:p>
        </p:txBody>
      </p:sp>
      <p:sp>
        <p:nvSpPr>
          <p:cNvPr id="17413" name="Rectangle 4"/>
          <p:cNvSpPr>
            <a:spLocks noGrp="1" noChangeArrowheads="1"/>
          </p:cNvSpPr>
          <p:nvPr>
            <p:ph idx="1"/>
          </p:nvPr>
        </p:nvSpPr>
        <p:spPr>
          <a:xfrm>
            <a:off x="395536" y="1628800"/>
            <a:ext cx="8424936" cy="4032671"/>
          </a:xfrm>
          <a:solidFill>
            <a:schemeClr val="accent3">
              <a:lumMod val="20000"/>
              <a:lumOff val="80000"/>
            </a:schemeClr>
          </a:solidFill>
        </p:spPr>
        <p:txBody>
          <a:bodyPr>
            <a:noAutofit/>
          </a:bodyPr>
          <a:lstStyle/>
          <a:p>
            <a:pPr marL="0" indent="0">
              <a:lnSpc>
                <a:spcPct val="90000"/>
              </a:lnSpc>
              <a:buNone/>
            </a:pPr>
            <a:r>
              <a:rPr lang="en-GB" sz="2400" dirty="0">
                <a:latin typeface="Arial" charset="0"/>
                <a:cs typeface="Times New Roman" pitchFamily="18" charset="0"/>
              </a:rPr>
              <a:t>L</a:t>
            </a:r>
            <a:r>
              <a:rPr lang="en-GB" sz="2400" dirty="0" smtClean="0">
                <a:latin typeface="Arial" charset="0"/>
                <a:cs typeface="Times New Roman" pitchFamily="18" charset="0"/>
              </a:rPr>
              <a:t>ots of information is available on our </a:t>
            </a:r>
            <a:r>
              <a:rPr lang="en-GB" sz="2400" i="1" dirty="0" smtClean="0">
                <a:latin typeface="Arial" charset="0"/>
                <a:cs typeface="Times New Roman" pitchFamily="18" charset="0"/>
              </a:rPr>
              <a:t>Partners’ Intranet </a:t>
            </a:r>
            <a:r>
              <a:rPr lang="en-GB" sz="2400" dirty="0" smtClean="0">
                <a:latin typeface="Arial" charset="0"/>
                <a:cs typeface="Times New Roman" pitchFamily="18" charset="0"/>
              </a:rPr>
              <a:t>including podcasts of:</a:t>
            </a:r>
          </a:p>
          <a:p>
            <a:pPr marL="0" indent="0">
              <a:lnSpc>
                <a:spcPct val="90000"/>
              </a:lnSpc>
              <a:buNone/>
            </a:pPr>
            <a:endParaRPr lang="en-GB" sz="2400" dirty="0" smtClean="0">
              <a:latin typeface="Arial" charset="0"/>
              <a:cs typeface="Times New Roman" pitchFamily="18" charset="0"/>
            </a:endParaRPr>
          </a:p>
          <a:p>
            <a:pPr marL="0" indent="0">
              <a:lnSpc>
                <a:spcPct val="90000"/>
              </a:lnSpc>
              <a:buNone/>
            </a:pPr>
            <a:r>
              <a:rPr lang="en-GB" sz="2400" dirty="0" smtClean="0">
                <a:latin typeface="Arial" charset="0"/>
                <a:cs typeface="Times New Roman" pitchFamily="18" charset="0"/>
              </a:rPr>
              <a:t>a mentor discussing their role</a:t>
            </a:r>
          </a:p>
          <a:p>
            <a:pPr marL="0" indent="0">
              <a:lnSpc>
                <a:spcPct val="90000"/>
              </a:lnSpc>
              <a:buNone/>
            </a:pPr>
            <a:r>
              <a:rPr lang="en-GB" sz="2400" dirty="0" smtClean="0">
                <a:latin typeface="Arial" charset="0"/>
                <a:cs typeface="Times New Roman" pitchFamily="18" charset="0"/>
              </a:rPr>
              <a:t>a mentor discussing how to receive and support a trainee on placement   </a:t>
            </a:r>
          </a:p>
          <a:p>
            <a:pPr marL="0" indent="0">
              <a:lnSpc>
                <a:spcPct val="90000"/>
              </a:lnSpc>
              <a:buNone/>
            </a:pPr>
            <a:r>
              <a:rPr lang="en-GB" sz="2400" dirty="0" smtClean="0">
                <a:latin typeface="Arial" charset="0"/>
                <a:cs typeface="Times New Roman" pitchFamily="18" charset="0"/>
              </a:rPr>
              <a:t>how to conduct a mentor meeting</a:t>
            </a:r>
          </a:p>
          <a:p>
            <a:pPr marL="0" indent="0">
              <a:lnSpc>
                <a:spcPct val="90000"/>
              </a:lnSpc>
              <a:buNone/>
            </a:pPr>
            <a:r>
              <a:rPr lang="en-GB" sz="2400" dirty="0" smtClean="0">
                <a:latin typeface="Arial" charset="0"/>
                <a:cs typeface="Times New Roman" pitchFamily="18" charset="0"/>
              </a:rPr>
              <a:t>how to support a weak trainee</a:t>
            </a:r>
          </a:p>
          <a:p>
            <a:pPr>
              <a:lnSpc>
                <a:spcPct val="90000"/>
              </a:lnSpc>
              <a:buNone/>
            </a:pPr>
            <a:r>
              <a:rPr lang="en-GB" sz="2400" dirty="0" smtClean="0">
                <a:latin typeface="Arial" charset="0"/>
                <a:cs typeface="Times New Roman" pitchFamily="18" charset="0"/>
              </a:rPr>
              <a:t> </a:t>
            </a:r>
            <a:r>
              <a:rPr lang="en-GB" sz="2400" dirty="0" smtClean="0">
                <a:solidFill>
                  <a:schemeClr val="accent4">
                    <a:lumMod val="75000"/>
                  </a:schemeClr>
                </a:solidFill>
                <a:latin typeface="Arial" charset="0"/>
                <a:cs typeface="Times New Roman" pitchFamily="18" charset="0"/>
                <a:hlinkClick r:id="rId3"/>
              </a:rPr>
              <a:t>http</a:t>
            </a:r>
            <a:r>
              <a:rPr lang="en-GB" sz="2400" dirty="0">
                <a:solidFill>
                  <a:schemeClr val="accent4">
                    <a:lumMod val="75000"/>
                  </a:schemeClr>
                </a:solidFill>
                <a:latin typeface="Arial" charset="0"/>
                <a:cs typeface="Times New Roman" pitchFamily="18" charset="0"/>
                <a:hlinkClick r:id="rId3"/>
              </a:rPr>
              <a:t>://www2.warwick.ac.uk/fac/soc/cpe/pintra/ey_primary_mentor_portal</a:t>
            </a:r>
            <a:r>
              <a:rPr lang="en-GB" sz="2400" dirty="0" smtClean="0">
                <a:solidFill>
                  <a:schemeClr val="accent4">
                    <a:lumMod val="75000"/>
                  </a:schemeClr>
                </a:solidFill>
                <a:latin typeface="Arial" charset="0"/>
                <a:cs typeface="Times New Roman" pitchFamily="18" charset="0"/>
                <a:hlinkClick r:id="rId3"/>
              </a:rPr>
              <a:t>/</a:t>
            </a:r>
            <a:endParaRPr lang="en-GB" sz="2400" dirty="0" smtClean="0">
              <a:solidFill>
                <a:schemeClr val="accent4">
                  <a:lumMod val="75000"/>
                </a:schemeClr>
              </a:solidFill>
              <a:latin typeface="Arial" charset="0"/>
              <a:cs typeface="Times New Roman" pitchFamily="18" charset="0"/>
            </a:endParaRPr>
          </a:p>
          <a:p>
            <a:pPr>
              <a:lnSpc>
                <a:spcPct val="90000"/>
              </a:lnSpc>
              <a:buNone/>
            </a:pPr>
            <a:endParaRPr lang="en-GB" dirty="0" smtClean="0">
              <a:solidFill>
                <a:schemeClr val="accent4">
                  <a:lumMod val="75000"/>
                </a:schemeClr>
              </a:solidFill>
              <a:latin typeface="Arial" charset="0"/>
              <a:cs typeface="Times New Roman" pitchFamily="18" charset="0"/>
            </a:endParaRPr>
          </a:p>
          <a:p>
            <a:pPr>
              <a:lnSpc>
                <a:spcPct val="90000"/>
              </a:lnSpc>
              <a:buNone/>
            </a:pPr>
            <a:r>
              <a:rPr lang="en-GB" dirty="0">
                <a:solidFill>
                  <a:srgbClr val="0070C0"/>
                </a:solidFill>
                <a:latin typeface="Arial" charset="0"/>
                <a:cs typeface="Times New Roman" pitchFamily="18" charset="0"/>
              </a:rPr>
              <a:t> </a:t>
            </a:r>
            <a:r>
              <a:rPr lang="en-GB" dirty="0" smtClean="0">
                <a:solidFill>
                  <a:srgbClr val="0070C0"/>
                </a:solidFill>
                <a:latin typeface="Arial" charset="0"/>
                <a:cs typeface="Times New Roman" pitchFamily="18" charset="0"/>
              </a:rPr>
              <a:t>  </a:t>
            </a:r>
          </a:p>
          <a:p>
            <a:pPr marL="361950" lvl="1">
              <a:lnSpc>
                <a:spcPct val="90000"/>
              </a:lnSpc>
              <a:buFont typeface="Arial" charset="0"/>
              <a:buChar char="•"/>
            </a:pPr>
            <a:endParaRPr lang="en-GB" sz="2400" dirty="0">
              <a:latin typeface="Arial" charset="0"/>
              <a:cs typeface="Times New Roman" pitchFamily="18" charset="0"/>
            </a:endParaRPr>
          </a:p>
          <a:p>
            <a:pPr marL="361950" lvl="1">
              <a:lnSpc>
                <a:spcPct val="90000"/>
              </a:lnSpc>
              <a:buNone/>
            </a:pPr>
            <a:r>
              <a:rPr lang="en-GB" sz="2400" dirty="0" smtClean="0">
                <a:latin typeface="Arial" charset="0"/>
                <a:cs typeface="Times New Roman" pitchFamily="18" charset="0"/>
              </a:rPr>
              <a:t>           </a:t>
            </a:r>
          </a:p>
          <a:p>
            <a:pPr marL="361950" lvl="1">
              <a:lnSpc>
                <a:spcPct val="90000"/>
              </a:lnSpc>
              <a:buNone/>
            </a:pPr>
            <a:endParaRPr lang="en-GB" sz="2400" dirty="0" smtClean="0">
              <a:latin typeface="Arial" charset="0"/>
              <a:cs typeface="Times New Roman" pitchFamily="18" charset="0"/>
            </a:endParaRPr>
          </a:p>
        </p:txBody>
      </p:sp>
      <p:sp>
        <p:nvSpPr>
          <p:cNvPr id="17410" name="Footer Placeholder 4"/>
          <p:cNvSpPr>
            <a:spLocks noGrp="1"/>
          </p:cNvSpPr>
          <p:nvPr>
            <p:ph type="ftr" sz="quarter" idx="11"/>
          </p:nvPr>
        </p:nvSpPr>
        <p:spPr>
          <a:noFill/>
        </p:spPr>
        <p:txBody>
          <a:bodyPr/>
          <a:lstStyle/>
          <a:p>
            <a:r>
              <a:rPr lang="en-GB" smtClean="0"/>
              <a:t>m:/SRA/Talks/eysprimoverview</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604" y="5913117"/>
            <a:ext cx="9144000" cy="972267"/>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4799" y="5979113"/>
            <a:ext cx="1072826" cy="878887"/>
          </a:xfrm>
          <a:prstGeom prst="rect">
            <a:avLst/>
          </a:prstGeom>
        </p:spPr>
      </p:pic>
    </p:spTree>
    <p:extLst>
      <p:ext uri="{BB962C8B-B14F-4D97-AF65-F5344CB8AC3E}">
        <p14:creationId xmlns:p14="http://schemas.microsoft.com/office/powerpoint/2010/main" val="29817462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t Placeholder 2"/>
          <p:cNvSpPr>
            <a:spLocks noGrp="1"/>
          </p:cNvSpPr>
          <p:nvPr>
            <p:ph idx="1"/>
          </p:nvPr>
        </p:nvSpPr>
        <p:spPr>
          <a:xfrm>
            <a:off x="457200" y="1268760"/>
            <a:ext cx="8002588" cy="4536504"/>
          </a:xfrm>
          <a:solidFill>
            <a:srgbClr val="F2F8D0"/>
          </a:solidFill>
        </p:spPr>
        <p:txBody>
          <a:bodyPr/>
          <a:lstStyle/>
          <a:p>
            <a:pPr marL="107950" indent="0">
              <a:buFont typeface="Wingdings 3" pitchFamily="18" charset="2"/>
              <a:buNone/>
            </a:pPr>
            <a:r>
              <a:rPr lang="en-GB" altLang="en-US" dirty="0" smtClean="0">
                <a:latin typeface="Arial" pitchFamily="34" charset="0"/>
                <a:cs typeface="Arial" pitchFamily="34" charset="0"/>
              </a:rPr>
              <a:t>                     </a:t>
            </a:r>
          </a:p>
        </p:txBody>
      </p:sp>
      <p:sp>
        <p:nvSpPr>
          <p:cNvPr id="4" name="Title 1"/>
          <p:cNvSpPr txBox="1">
            <a:spLocks/>
          </p:cNvSpPr>
          <p:nvPr/>
        </p:nvSpPr>
        <p:spPr bwMode="auto">
          <a:xfrm>
            <a:off x="467544" y="260648"/>
            <a:ext cx="8140700" cy="823913"/>
          </a:xfrm>
          <a:prstGeom prst="rect">
            <a:avLst/>
          </a:prstGeom>
          <a:solidFill>
            <a:schemeClr val="bg2"/>
          </a:solidFill>
          <a:ln>
            <a:noFill/>
          </a:ln>
          <a:extLst/>
        </p:spPr>
        <p:txBody>
          <a:bodyPr anchor="ctr"/>
          <a:lstStyle>
            <a:lvl1pPr algn="l" rtl="0" eaLnBrk="0" fontAlgn="base" hangingPunct="0">
              <a:spcBef>
                <a:spcPct val="0"/>
              </a:spcBef>
              <a:spcAft>
                <a:spcPct val="0"/>
              </a:spcAft>
              <a:defRPr sz="4400" b="1">
                <a:solidFill>
                  <a:schemeClr val="tx2"/>
                </a:solidFill>
                <a:latin typeface="+mj-lt"/>
                <a:ea typeface="+mj-ea"/>
                <a:cs typeface="+mj-cs"/>
              </a:defRPr>
            </a:lvl1pPr>
            <a:lvl2pPr algn="l" rtl="0" eaLnBrk="0" fontAlgn="base" hangingPunct="0">
              <a:spcBef>
                <a:spcPct val="0"/>
              </a:spcBef>
              <a:spcAft>
                <a:spcPct val="0"/>
              </a:spcAft>
              <a:defRPr sz="4400" b="1">
                <a:solidFill>
                  <a:schemeClr val="tx2"/>
                </a:solidFill>
                <a:latin typeface="Arial" charset="0"/>
              </a:defRPr>
            </a:lvl2pPr>
            <a:lvl3pPr algn="l" rtl="0" eaLnBrk="0" fontAlgn="base" hangingPunct="0">
              <a:spcBef>
                <a:spcPct val="0"/>
              </a:spcBef>
              <a:spcAft>
                <a:spcPct val="0"/>
              </a:spcAft>
              <a:defRPr sz="4400" b="1">
                <a:solidFill>
                  <a:schemeClr val="tx2"/>
                </a:solidFill>
                <a:latin typeface="Arial" charset="0"/>
              </a:defRPr>
            </a:lvl3pPr>
            <a:lvl4pPr algn="l" rtl="0" eaLnBrk="0" fontAlgn="base" hangingPunct="0">
              <a:spcBef>
                <a:spcPct val="0"/>
              </a:spcBef>
              <a:spcAft>
                <a:spcPct val="0"/>
              </a:spcAft>
              <a:defRPr sz="4400" b="1">
                <a:solidFill>
                  <a:schemeClr val="tx2"/>
                </a:solidFill>
                <a:latin typeface="Arial" charset="0"/>
              </a:defRPr>
            </a:lvl4pPr>
            <a:lvl5pPr algn="l" rtl="0" eaLnBrk="0" fontAlgn="base" hangingPunct="0">
              <a:spcBef>
                <a:spcPct val="0"/>
              </a:spcBef>
              <a:spcAft>
                <a:spcPct val="0"/>
              </a:spcAft>
              <a:defRPr sz="4400" b="1">
                <a:solidFill>
                  <a:schemeClr val="tx2"/>
                </a:solidFill>
                <a:latin typeface="Arial" charset="0"/>
              </a:defRPr>
            </a:lvl5pPr>
            <a:lvl6pPr marL="457200" algn="l" rtl="0" eaLnBrk="0" fontAlgn="base" hangingPunct="0">
              <a:spcBef>
                <a:spcPct val="0"/>
              </a:spcBef>
              <a:spcAft>
                <a:spcPct val="0"/>
              </a:spcAft>
              <a:defRPr sz="4400" b="1">
                <a:solidFill>
                  <a:schemeClr val="tx2"/>
                </a:solidFill>
                <a:latin typeface="Arial" charset="0"/>
              </a:defRPr>
            </a:lvl6pPr>
            <a:lvl7pPr marL="914400" algn="l" rtl="0" eaLnBrk="0" fontAlgn="base" hangingPunct="0">
              <a:spcBef>
                <a:spcPct val="0"/>
              </a:spcBef>
              <a:spcAft>
                <a:spcPct val="0"/>
              </a:spcAft>
              <a:defRPr sz="4400" b="1">
                <a:solidFill>
                  <a:schemeClr val="tx2"/>
                </a:solidFill>
                <a:latin typeface="Arial" charset="0"/>
              </a:defRPr>
            </a:lvl7pPr>
            <a:lvl8pPr marL="1371600" algn="l" rtl="0" eaLnBrk="0" fontAlgn="base" hangingPunct="0">
              <a:spcBef>
                <a:spcPct val="0"/>
              </a:spcBef>
              <a:spcAft>
                <a:spcPct val="0"/>
              </a:spcAft>
              <a:defRPr sz="4400" b="1">
                <a:solidFill>
                  <a:schemeClr val="tx2"/>
                </a:solidFill>
                <a:latin typeface="Arial" charset="0"/>
              </a:defRPr>
            </a:lvl8pPr>
            <a:lvl9pPr marL="1828800" algn="l" rtl="0" eaLnBrk="0" fontAlgn="base" hangingPunct="0">
              <a:spcBef>
                <a:spcPct val="0"/>
              </a:spcBef>
              <a:spcAft>
                <a:spcPct val="0"/>
              </a:spcAft>
              <a:defRPr sz="4400" b="1">
                <a:solidFill>
                  <a:schemeClr val="tx2"/>
                </a:solidFill>
                <a:latin typeface="Arial" charset="0"/>
              </a:defRPr>
            </a:lvl9pPr>
          </a:lstStyle>
          <a:p>
            <a:pPr algn="ctr">
              <a:defRPr/>
            </a:pPr>
            <a:r>
              <a:rPr lang="en-GB" sz="3600" kern="0" dirty="0" smtClean="0">
                <a:solidFill>
                  <a:schemeClr val="accent4">
                    <a:lumMod val="75000"/>
                  </a:schemeClr>
                </a:solidFill>
              </a:rPr>
              <a:t>   The Warwick Partnership</a:t>
            </a:r>
          </a:p>
        </p:txBody>
      </p:sp>
      <p:sp>
        <p:nvSpPr>
          <p:cNvPr id="2" name="Diamond 1"/>
          <p:cNvSpPr/>
          <p:nvPr/>
        </p:nvSpPr>
        <p:spPr>
          <a:xfrm>
            <a:off x="2915816" y="2060848"/>
            <a:ext cx="2592387" cy="2808288"/>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 name="Rectangle 2"/>
          <p:cNvSpPr/>
          <p:nvPr/>
        </p:nvSpPr>
        <p:spPr>
          <a:xfrm>
            <a:off x="3275856" y="1628800"/>
            <a:ext cx="1943100" cy="4318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800" b="1" dirty="0">
                <a:solidFill>
                  <a:schemeClr val="accent4">
                    <a:lumMod val="75000"/>
                  </a:schemeClr>
                </a:solidFill>
              </a:rPr>
              <a:t>School </a:t>
            </a:r>
            <a:r>
              <a:rPr lang="en-GB" sz="1800" b="1" dirty="0" smtClean="0">
                <a:solidFill>
                  <a:schemeClr val="accent4">
                    <a:lumMod val="75000"/>
                  </a:schemeClr>
                </a:solidFill>
              </a:rPr>
              <a:t>Mentors</a:t>
            </a:r>
            <a:endParaRPr lang="en-GB" sz="1800" b="1" dirty="0">
              <a:solidFill>
                <a:schemeClr val="accent4">
                  <a:lumMod val="75000"/>
                </a:schemeClr>
              </a:solidFill>
            </a:endParaRPr>
          </a:p>
        </p:txBody>
      </p:sp>
      <p:sp>
        <p:nvSpPr>
          <p:cNvPr id="7" name="Rectangle 6"/>
          <p:cNvSpPr/>
          <p:nvPr/>
        </p:nvSpPr>
        <p:spPr>
          <a:xfrm>
            <a:off x="727075" y="3236913"/>
            <a:ext cx="2188741" cy="43338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800" b="1" dirty="0">
                <a:solidFill>
                  <a:schemeClr val="accent4">
                    <a:lumMod val="75000"/>
                  </a:schemeClr>
                </a:solidFill>
              </a:rPr>
              <a:t>Class teachers</a:t>
            </a:r>
          </a:p>
        </p:txBody>
      </p:sp>
      <p:sp>
        <p:nvSpPr>
          <p:cNvPr id="8" name="Rectangle 7"/>
          <p:cNvSpPr/>
          <p:nvPr/>
        </p:nvSpPr>
        <p:spPr>
          <a:xfrm>
            <a:off x="5436096" y="3284984"/>
            <a:ext cx="2584450" cy="4318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smtClean="0">
                <a:solidFill>
                  <a:schemeClr val="accent4">
                    <a:lumMod val="75000"/>
                  </a:schemeClr>
                </a:solidFill>
              </a:rPr>
              <a:t> </a:t>
            </a:r>
            <a:r>
              <a:rPr lang="en-GB" sz="2000" b="1" dirty="0">
                <a:solidFill>
                  <a:schemeClr val="accent4">
                    <a:lumMod val="75000"/>
                  </a:schemeClr>
                </a:solidFill>
              </a:rPr>
              <a:t>Link </a:t>
            </a:r>
            <a:r>
              <a:rPr lang="en-GB" sz="2000" b="1" dirty="0" smtClean="0">
                <a:solidFill>
                  <a:schemeClr val="accent4">
                    <a:lumMod val="75000"/>
                  </a:schemeClr>
                </a:solidFill>
              </a:rPr>
              <a:t>Tutors</a:t>
            </a:r>
            <a:endParaRPr lang="en-GB" sz="2000" b="1" dirty="0">
              <a:solidFill>
                <a:schemeClr val="accent4">
                  <a:lumMod val="75000"/>
                </a:schemeClr>
              </a:solidFill>
            </a:endParaRPr>
          </a:p>
        </p:txBody>
      </p:sp>
      <p:sp>
        <p:nvSpPr>
          <p:cNvPr id="9" name="Rectangle 8"/>
          <p:cNvSpPr/>
          <p:nvPr/>
        </p:nvSpPr>
        <p:spPr>
          <a:xfrm>
            <a:off x="3275856" y="4941168"/>
            <a:ext cx="1944688" cy="4318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err="1">
                <a:solidFill>
                  <a:schemeClr val="accent4">
                    <a:lumMod val="75000"/>
                  </a:schemeClr>
                </a:solidFill>
              </a:rPr>
              <a:t>Uni</a:t>
            </a:r>
            <a:r>
              <a:rPr lang="en-GB" sz="2000" b="1" dirty="0">
                <a:solidFill>
                  <a:schemeClr val="accent4">
                    <a:lumMod val="75000"/>
                  </a:schemeClr>
                </a:solidFill>
              </a:rPr>
              <a:t> tutors</a:t>
            </a:r>
          </a:p>
        </p:txBody>
      </p:sp>
      <p:cxnSp>
        <p:nvCxnSpPr>
          <p:cNvPr id="10" name="Straight Connector 9"/>
          <p:cNvCxnSpPr/>
          <p:nvPr/>
        </p:nvCxnSpPr>
        <p:spPr>
          <a:xfrm flipH="1">
            <a:off x="1259632" y="1844824"/>
            <a:ext cx="1944688" cy="1346200"/>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flipV="1">
            <a:off x="1187625" y="3717033"/>
            <a:ext cx="2016223" cy="1368151"/>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5292080" y="3789040"/>
            <a:ext cx="1808384" cy="1296144"/>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92080" y="1988840"/>
            <a:ext cx="1850901" cy="122440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3275856" y="2996952"/>
            <a:ext cx="1943100" cy="79208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smtClean="0">
                <a:solidFill>
                  <a:schemeClr val="accent4">
                    <a:lumMod val="75000"/>
                  </a:schemeClr>
                </a:solidFill>
              </a:rPr>
              <a:t>1</a:t>
            </a:r>
            <a:r>
              <a:rPr lang="en-GB" baseline="30000" dirty="0" smtClean="0">
                <a:solidFill>
                  <a:schemeClr val="accent4">
                    <a:lumMod val="75000"/>
                  </a:schemeClr>
                </a:solidFill>
              </a:rPr>
              <a:t>ST</a:t>
            </a:r>
            <a:r>
              <a:rPr lang="en-GB" dirty="0" smtClean="0">
                <a:solidFill>
                  <a:schemeClr val="accent4">
                    <a:lumMod val="75000"/>
                  </a:schemeClr>
                </a:solidFill>
              </a:rPr>
              <a:t> - PUPILS</a:t>
            </a:r>
          </a:p>
          <a:p>
            <a:pPr algn="ctr">
              <a:defRPr/>
            </a:pPr>
            <a:r>
              <a:rPr lang="en-GB" dirty="0" smtClean="0">
                <a:solidFill>
                  <a:schemeClr val="accent4">
                    <a:lumMod val="75000"/>
                  </a:schemeClr>
                </a:solidFill>
              </a:rPr>
              <a:t>2</a:t>
            </a:r>
            <a:r>
              <a:rPr lang="en-GB" baseline="30000" dirty="0" smtClean="0">
                <a:solidFill>
                  <a:schemeClr val="accent4">
                    <a:lumMod val="75000"/>
                  </a:schemeClr>
                </a:solidFill>
              </a:rPr>
              <a:t>ND</a:t>
            </a:r>
            <a:r>
              <a:rPr lang="en-GB" dirty="0" smtClean="0">
                <a:solidFill>
                  <a:schemeClr val="accent4">
                    <a:lumMod val="75000"/>
                  </a:schemeClr>
                </a:solidFill>
              </a:rPr>
              <a:t> TRAINEES</a:t>
            </a:r>
            <a:endParaRPr lang="en-GB" dirty="0">
              <a:solidFill>
                <a:schemeClr val="accent4">
                  <a:lumMod val="75000"/>
                </a:schemeClr>
              </a:solidFill>
            </a:endParaRPr>
          </a:p>
        </p:txBody>
      </p:sp>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604" y="5913117"/>
            <a:ext cx="9144000" cy="972267"/>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799" y="5979113"/>
            <a:ext cx="1072826" cy="878887"/>
          </a:xfrm>
          <a:prstGeom prst="rect">
            <a:avLst/>
          </a:prstGeom>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solidFill>
        </p:spPr>
        <p:txBody>
          <a:bodyPr/>
          <a:lstStyle/>
          <a:p>
            <a:r>
              <a:rPr lang="en-GB" dirty="0" smtClean="0">
                <a:solidFill>
                  <a:srgbClr val="3333CC"/>
                </a:solidFill>
              </a:rPr>
              <a:t>Ofsted – key strengths</a:t>
            </a:r>
            <a:endParaRPr lang="en-GB" dirty="0">
              <a:solidFill>
                <a:srgbClr val="3333CC"/>
              </a:solidFill>
            </a:endParaRPr>
          </a:p>
        </p:txBody>
      </p:sp>
      <p:sp>
        <p:nvSpPr>
          <p:cNvPr id="3" name="Content Placeholder 2"/>
          <p:cNvSpPr>
            <a:spLocks noGrp="1"/>
          </p:cNvSpPr>
          <p:nvPr>
            <p:ph idx="1"/>
          </p:nvPr>
        </p:nvSpPr>
        <p:spPr>
          <a:solidFill>
            <a:schemeClr val="accent3">
              <a:lumMod val="20000"/>
              <a:lumOff val="80000"/>
            </a:schemeClr>
          </a:solidFill>
        </p:spPr>
        <p:txBody>
          <a:bodyPr>
            <a:normAutofit fontScale="77500" lnSpcReduction="20000"/>
          </a:bodyPr>
          <a:lstStyle/>
          <a:p>
            <a:pPr>
              <a:lnSpc>
                <a:spcPct val="120000"/>
              </a:lnSpc>
              <a:spcBef>
                <a:spcPts val="700"/>
              </a:spcBef>
            </a:pPr>
            <a:r>
              <a:rPr lang="en-US" dirty="0" smtClean="0">
                <a:latin typeface="Arial" panose="020B0604020202020204" pitchFamily="34" charset="0"/>
                <a:cs typeface="Arial" panose="020B0604020202020204" pitchFamily="34" charset="0"/>
              </a:rPr>
              <a:t>The </a:t>
            </a:r>
            <a:r>
              <a:rPr lang="en-US" dirty="0">
                <a:latin typeface="Arial" panose="020B0604020202020204" pitchFamily="34" charset="0"/>
                <a:cs typeface="Arial" panose="020B0604020202020204" pitchFamily="34" charset="0"/>
              </a:rPr>
              <a:t>partnership’s strong emphasis on the impact of teaching on </a:t>
            </a:r>
            <a:r>
              <a:rPr lang="en-US" dirty="0">
                <a:solidFill>
                  <a:srgbClr val="FF0000"/>
                </a:solidFill>
                <a:latin typeface="Arial" panose="020B0604020202020204" pitchFamily="34" charset="0"/>
                <a:cs typeface="Arial" panose="020B0604020202020204" pitchFamily="34" charset="0"/>
              </a:rPr>
              <a:t>pupils’ progress and learning</a:t>
            </a:r>
            <a:r>
              <a:rPr lang="en-US" dirty="0">
                <a:latin typeface="Arial" panose="020B0604020202020204" pitchFamily="34" charset="0"/>
                <a:cs typeface="Arial" panose="020B0604020202020204" pitchFamily="34" charset="0"/>
              </a:rPr>
              <a:t>. Trainees are acutely aware of their accountability for pupils’ achievement and </a:t>
            </a:r>
            <a:r>
              <a:rPr lang="en-US" dirty="0">
                <a:solidFill>
                  <a:srgbClr val="FF0000"/>
                </a:solidFill>
                <a:latin typeface="Arial" panose="020B0604020202020204" pitchFamily="34" charset="0"/>
                <a:cs typeface="Arial" panose="020B0604020202020204" pitchFamily="34" charset="0"/>
              </a:rPr>
              <a:t>progress over time</a:t>
            </a:r>
            <a:r>
              <a:rPr lang="en-US" dirty="0">
                <a:latin typeface="Arial" panose="020B0604020202020204" pitchFamily="34" charset="0"/>
                <a:cs typeface="Arial" panose="020B0604020202020204" pitchFamily="34" charset="0"/>
              </a:rPr>
              <a:t>.</a:t>
            </a:r>
          </a:p>
          <a:p>
            <a:pPr>
              <a:lnSpc>
                <a:spcPct val="120000"/>
              </a:lnSpc>
              <a:spcBef>
                <a:spcPts val="700"/>
              </a:spcBef>
            </a:pPr>
            <a:r>
              <a:rPr lang="en-US" dirty="0" smtClean="0">
                <a:latin typeface="Arial" panose="020B0604020202020204" pitchFamily="34" charset="0"/>
                <a:cs typeface="Arial" panose="020B0604020202020204" pitchFamily="34" charset="0"/>
              </a:rPr>
              <a:t>The </a:t>
            </a:r>
            <a:r>
              <a:rPr lang="en-US" dirty="0">
                <a:latin typeface="Arial" panose="020B0604020202020204" pitchFamily="34" charset="0"/>
                <a:cs typeface="Arial" panose="020B0604020202020204" pitchFamily="34" charset="0"/>
              </a:rPr>
              <a:t>impressive range of specifically detailed partnership documentation</a:t>
            </a:r>
            <a:r>
              <a:rPr lang="en-US" dirty="0" smtClean="0">
                <a:latin typeface="Arial" panose="020B0604020202020204" pitchFamily="34" charset="0"/>
                <a:cs typeface="Arial" panose="020B0604020202020204" pitchFamily="34" charset="0"/>
              </a:rPr>
              <a:t>, which </a:t>
            </a:r>
            <a:r>
              <a:rPr lang="en-US" dirty="0">
                <a:latin typeface="Arial" panose="020B0604020202020204" pitchFamily="34" charset="0"/>
                <a:cs typeface="Arial" panose="020B0604020202020204" pitchFamily="34" charset="0"/>
              </a:rPr>
              <a:t>provides a meticulous focus on the </a:t>
            </a:r>
            <a:r>
              <a:rPr lang="en-US" dirty="0">
                <a:solidFill>
                  <a:srgbClr val="FF0000"/>
                </a:solidFill>
                <a:latin typeface="Arial" panose="020B0604020202020204" pitchFamily="34" charset="0"/>
                <a:cs typeface="Arial" panose="020B0604020202020204" pitchFamily="34" charset="0"/>
              </a:rPr>
              <a:t>teachers’ standards</a:t>
            </a:r>
            <a:r>
              <a:rPr lang="en-US" dirty="0">
                <a:latin typeface="Arial" panose="020B0604020202020204" pitchFamily="34" charset="0"/>
                <a:cs typeface="Arial" panose="020B0604020202020204" pitchFamily="34" charset="0"/>
              </a:rPr>
              <a:t>. This </a:t>
            </a:r>
            <a:r>
              <a:rPr lang="en-US" dirty="0" smtClean="0">
                <a:latin typeface="Arial" panose="020B0604020202020204" pitchFamily="34" charset="0"/>
                <a:cs typeface="Arial" panose="020B0604020202020204" pitchFamily="34" charset="0"/>
              </a:rPr>
              <a:t>shared and </a:t>
            </a:r>
            <a:r>
              <a:rPr lang="en-US" dirty="0">
                <a:latin typeface="Arial" panose="020B0604020202020204" pitchFamily="34" charset="0"/>
                <a:cs typeface="Arial" panose="020B0604020202020204" pitchFamily="34" charset="0"/>
              </a:rPr>
              <a:t>well-understood information enables the partnership to track </a:t>
            </a:r>
            <a:r>
              <a:rPr lang="en-US" dirty="0" smtClean="0">
                <a:latin typeface="Arial" panose="020B0604020202020204" pitchFamily="34" charset="0"/>
                <a:cs typeface="Arial" panose="020B0604020202020204" pitchFamily="34" charset="0"/>
              </a:rPr>
              <a:t>accurately the </a:t>
            </a:r>
            <a:r>
              <a:rPr lang="en-US" dirty="0">
                <a:latin typeface="Arial" panose="020B0604020202020204" pitchFamily="34" charset="0"/>
                <a:cs typeface="Arial" panose="020B0604020202020204" pitchFamily="34" charset="0"/>
              </a:rPr>
              <a:t>progress of individual trainees, evaluate the quality of their work </a:t>
            </a:r>
            <a:r>
              <a:rPr lang="en-US" dirty="0" smtClean="0">
                <a:latin typeface="Arial" panose="020B0604020202020204" pitchFamily="34" charset="0"/>
                <a:cs typeface="Arial" panose="020B0604020202020204" pitchFamily="34" charset="0"/>
              </a:rPr>
              <a:t>and provide </a:t>
            </a:r>
            <a:r>
              <a:rPr lang="en-US" dirty="0">
                <a:latin typeface="Arial" panose="020B0604020202020204" pitchFamily="34" charset="0"/>
                <a:cs typeface="Arial" panose="020B0604020202020204" pitchFamily="34" charset="0"/>
              </a:rPr>
              <a:t>detailed steps for continued development</a:t>
            </a:r>
            <a:r>
              <a:rPr lang="en-US" dirty="0" smtClean="0">
                <a:latin typeface="Arial" panose="020B0604020202020204" pitchFamily="34" charset="0"/>
                <a:cs typeface="Arial" panose="020B0604020202020204" pitchFamily="34" charset="0"/>
              </a:rPr>
              <a:t>.</a:t>
            </a:r>
          </a:p>
          <a:p>
            <a:endParaRPr lang="en-US"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pPr>
              <a:defRPr/>
            </a:pPr>
            <a:r>
              <a:rPr lang="en-GB" smtClean="0"/>
              <a:t>m:/SRA/Talks/eysprimoverview</a:t>
            </a:r>
            <a:endParaRPr lang="en-GB"/>
          </a:p>
        </p:txBody>
      </p:sp>
    </p:spTree>
    <p:extLst>
      <p:ext uri="{BB962C8B-B14F-4D97-AF65-F5344CB8AC3E}">
        <p14:creationId xmlns:p14="http://schemas.microsoft.com/office/powerpoint/2010/main" val="6356799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616624"/>
          </a:xfrm>
          <a:solidFill>
            <a:schemeClr val="accent3">
              <a:lumMod val="20000"/>
              <a:lumOff val="80000"/>
            </a:schemeClr>
          </a:solidFill>
        </p:spPr>
        <p:txBody>
          <a:bodyPr>
            <a:normAutofit/>
          </a:bodyPr>
          <a:lstStyle/>
          <a:p>
            <a:pPr>
              <a:spcBef>
                <a:spcPts val="700"/>
              </a:spcBef>
            </a:pPr>
            <a:r>
              <a:rPr lang="en-US" sz="2800" dirty="0">
                <a:latin typeface="Arial" panose="020B0604020202020204" pitchFamily="34" charset="0"/>
                <a:cs typeface="Arial" panose="020B0604020202020204" pitchFamily="34" charset="0"/>
              </a:rPr>
              <a:t>Exceptionally </a:t>
            </a:r>
            <a:r>
              <a:rPr lang="en-US" sz="2800" dirty="0">
                <a:solidFill>
                  <a:srgbClr val="FF0000"/>
                </a:solidFill>
                <a:latin typeface="Arial" panose="020B0604020202020204" pitchFamily="34" charset="0"/>
                <a:cs typeface="Arial" panose="020B0604020202020204" pitchFamily="34" charset="0"/>
              </a:rPr>
              <a:t>high expectations of trainees</a:t>
            </a:r>
            <a:r>
              <a:rPr lang="en-US" sz="2800" dirty="0">
                <a:latin typeface="Arial" panose="020B0604020202020204" pitchFamily="34" charset="0"/>
                <a:cs typeface="Arial" panose="020B0604020202020204" pitchFamily="34" charset="0"/>
              </a:rPr>
              <a:t>, which drive ambitious levels </a:t>
            </a:r>
            <a:r>
              <a:rPr lang="en-US" sz="2800" dirty="0" smtClean="0">
                <a:latin typeface="Arial" panose="020B0604020202020204" pitchFamily="34" charset="0"/>
                <a:cs typeface="Arial" panose="020B0604020202020204" pitchFamily="34" charset="0"/>
              </a:rPr>
              <a:t>of challenge </a:t>
            </a:r>
            <a:r>
              <a:rPr lang="en-US" sz="2800" dirty="0">
                <a:latin typeface="Arial" panose="020B0604020202020204" pitchFamily="34" charset="0"/>
                <a:cs typeface="Arial" panose="020B0604020202020204" pitchFamily="34" charset="0"/>
              </a:rPr>
              <a:t>supported by expertly crafted training. </a:t>
            </a:r>
            <a:endParaRPr lang="en-US" sz="2800" dirty="0" smtClean="0">
              <a:latin typeface="Arial" panose="020B0604020202020204" pitchFamily="34" charset="0"/>
              <a:cs typeface="Arial" panose="020B0604020202020204" pitchFamily="34" charset="0"/>
            </a:endParaRPr>
          </a:p>
          <a:p>
            <a:pPr>
              <a:spcBef>
                <a:spcPts val="700"/>
              </a:spcBef>
            </a:pPr>
            <a:r>
              <a:rPr lang="en-US" sz="2800" dirty="0">
                <a:latin typeface="Arial" panose="020B0604020202020204" pitchFamily="34" charset="0"/>
                <a:cs typeface="Arial" panose="020B0604020202020204" pitchFamily="34" charset="0"/>
              </a:rPr>
              <a:t>The partnership has a clear and ambitious vision for sustained excellence and </a:t>
            </a:r>
            <a:r>
              <a:rPr lang="en-US" sz="2800" dirty="0" smtClean="0">
                <a:latin typeface="Arial" panose="020B0604020202020204" pitchFamily="34" charset="0"/>
                <a:cs typeface="Arial" panose="020B0604020202020204" pitchFamily="34" charset="0"/>
              </a:rPr>
              <a:t>is clearly </a:t>
            </a:r>
            <a:r>
              <a:rPr lang="en-US" sz="2800" dirty="0">
                <a:latin typeface="Arial" panose="020B0604020202020204" pitchFamily="34" charset="0"/>
                <a:cs typeface="Arial" panose="020B0604020202020204" pitchFamily="34" charset="0"/>
              </a:rPr>
              <a:t>focused on further improving high-quality provision and outcomes </a:t>
            </a:r>
            <a:r>
              <a:rPr lang="en-US" sz="2800" dirty="0" smtClean="0">
                <a:latin typeface="Arial" panose="020B0604020202020204" pitchFamily="34" charset="0"/>
                <a:cs typeface="Arial" panose="020B0604020202020204" pitchFamily="34" charset="0"/>
              </a:rPr>
              <a:t>for trainees </a:t>
            </a:r>
            <a:r>
              <a:rPr lang="en-US" sz="2800" dirty="0">
                <a:latin typeface="Arial" panose="020B0604020202020204" pitchFamily="34" charset="0"/>
                <a:cs typeface="Arial" panose="020B0604020202020204" pitchFamily="34" charset="0"/>
              </a:rPr>
              <a:t>and pupils in schools. </a:t>
            </a:r>
            <a:endParaRPr lang="en-US" sz="2800" dirty="0" smtClean="0">
              <a:latin typeface="Arial" panose="020B0604020202020204" pitchFamily="34" charset="0"/>
              <a:cs typeface="Arial" panose="020B0604020202020204" pitchFamily="34" charset="0"/>
            </a:endParaRPr>
          </a:p>
          <a:p>
            <a:pPr>
              <a:spcBef>
                <a:spcPts val="700"/>
              </a:spcBef>
            </a:pPr>
            <a:r>
              <a:rPr lang="en-US" sz="2800" dirty="0">
                <a:latin typeface="Arial" panose="020B0604020202020204" pitchFamily="34" charset="0"/>
                <a:cs typeface="Arial" panose="020B0604020202020204" pitchFamily="34" charset="0"/>
              </a:rPr>
              <a:t>The partnership’s strong drive to sustain and further develop the </a:t>
            </a:r>
            <a:r>
              <a:rPr lang="en-US" sz="2800" dirty="0" smtClean="0">
                <a:latin typeface="Arial" panose="020B0604020202020204" pitchFamily="34" charset="0"/>
                <a:cs typeface="Arial" panose="020B0604020202020204" pitchFamily="34" charset="0"/>
              </a:rPr>
              <a:t>highest quality </a:t>
            </a:r>
            <a:r>
              <a:rPr lang="en-US" sz="2800" dirty="0">
                <a:latin typeface="Arial" panose="020B0604020202020204" pitchFamily="34" charset="0"/>
                <a:cs typeface="Arial" panose="020B0604020202020204" pitchFamily="34" charset="0"/>
              </a:rPr>
              <a:t>provision possible. All improvements are informed by a </a:t>
            </a:r>
            <a:r>
              <a:rPr lang="en-US" sz="2800" dirty="0" smtClean="0">
                <a:latin typeface="Arial" panose="020B0604020202020204" pitchFamily="34" charset="0"/>
                <a:cs typeface="Arial" panose="020B0604020202020204" pitchFamily="34" charset="0"/>
              </a:rPr>
              <a:t>systematic and </a:t>
            </a:r>
            <a:r>
              <a:rPr lang="en-US" sz="2800" dirty="0">
                <a:latin typeface="Arial" panose="020B0604020202020204" pitchFamily="34" charset="0"/>
                <a:cs typeface="Arial" panose="020B0604020202020204" pitchFamily="34" charset="0"/>
              </a:rPr>
              <a:t>scrupulous analysis of internal and externally validated information.</a:t>
            </a:r>
          </a:p>
          <a:p>
            <a:endParaRPr lang="en-GB" sz="2800"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pPr>
              <a:defRPr/>
            </a:pPr>
            <a:r>
              <a:rPr lang="en-GB" smtClean="0"/>
              <a:t>m:/SRA/Talks/eysprimoverview</a:t>
            </a:r>
            <a:endParaRPr lang="en-GB"/>
          </a:p>
        </p:txBody>
      </p:sp>
    </p:spTree>
    <p:extLst>
      <p:ext uri="{BB962C8B-B14F-4D97-AF65-F5344CB8AC3E}">
        <p14:creationId xmlns:p14="http://schemas.microsoft.com/office/powerpoint/2010/main" val="2367682495"/>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What do you think the role of the mentor is?</a:t>
            </a:r>
            <a:endParaRPr lang="en-GB" dirty="0"/>
          </a:p>
        </p:txBody>
      </p:sp>
    </p:spTree>
    <p:extLst>
      <p:ext uri="{BB962C8B-B14F-4D97-AF65-F5344CB8AC3E}">
        <p14:creationId xmlns:p14="http://schemas.microsoft.com/office/powerpoint/2010/main" val="4269871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a:solidFill>
            <a:schemeClr val="bg2"/>
          </a:solidFill>
        </p:spPr>
        <p:txBody>
          <a:bodyPr>
            <a:normAutofit/>
          </a:bodyPr>
          <a:lstStyle/>
          <a:p>
            <a:pPr algn="l"/>
            <a:r>
              <a:rPr lang="en-GB" sz="3200" dirty="0" smtClean="0">
                <a:solidFill>
                  <a:srgbClr val="3333CC"/>
                </a:solidFill>
              </a:rPr>
              <a:t>Link Tutor role...</a:t>
            </a:r>
            <a:endParaRPr lang="en-GB" sz="3200" dirty="0">
              <a:solidFill>
                <a:srgbClr val="3333CC"/>
              </a:solidFill>
            </a:endParaRPr>
          </a:p>
        </p:txBody>
      </p:sp>
      <p:sp>
        <p:nvSpPr>
          <p:cNvPr id="4" name="Footer Placeholder 3"/>
          <p:cNvSpPr>
            <a:spLocks noGrp="1"/>
          </p:cNvSpPr>
          <p:nvPr>
            <p:ph type="ftr" sz="quarter" idx="11"/>
          </p:nvPr>
        </p:nvSpPr>
        <p:spPr/>
        <p:txBody>
          <a:bodyPr/>
          <a:lstStyle/>
          <a:p>
            <a:pPr>
              <a:defRPr/>
            </a:pPr>
            <a:r>
              <a:rPr lang="en-GB" smtClean="0"/>
              <a:t>m:/SRA/Talks/eysprimoverview</a:t>
            </a:r>
            <a:endParaRPr lang="en-GB"/>
          </a:p>
        </p:txBody>
      </p:sp>
      <p:sp>
        <p:nvSpPr>
          <p:cNvPr id="5" name="Rectangle 4"/>
          <p:cNvSpPr/>
          <p:nvPr/>
        </p:nvSpPr>
        <p:spPr>
          <a:xfrm>
            <a:off x="1619672" y="1484784"/>
            <a:ext cx="1656184" cy="72008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70C0"/>
                </a:solidFill>
              </a:rPr>
              <a:t>Mentor</a:t>
            </a:r>
            <a:endParaRPr lang="en-GB" dirty="0">
              <a:solidFill>
                <a:srgbClr val="0070C0"/>
              </a:solidFill>
            </a:endParaRPr>
          </a:p>
        </p:txBody>
      </p:sp>
      <p:sp>
        <p:nvSpPr>
          <p:cNvPr id="6" name="Rectangle 5"/>
          <p:cNvSpPr/>
          <p:nvPr/>
        </p:nvSpPr>
        <p:spPr>
          <a:xfrm>
            <a:off x="5076056" y="1484784"/>
            <a:ext cx="1656184" cy="72008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70C0"/>
                </a:solidFill>
              </a:rPr>
              <a:t>Link Tutor</a:t>
            </a:r>
            <a:endParaRPr lang="en-GB" dirty="0">
              <a:solidFill>
                <a:srgbClr val="0070C0"/>
              </a:solidFill>
            </a:endParaRPr>
          </a:p>
        </p:txBody>
      </p:sp>
      <p:sp>
        <p:nvSpPr>
          <p:cNvPr id="7" name="Down Arrow 6"/>
          <p:cNvSpPr/>
          <p:nvPr/>
        </p:nvSpPr>
        <p:spPr>
          <a:xfrm>
            <a:off x="2051720" y="2276872"/>
            <a:ext cx="864096"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Down Arrow 7"/>
          <p:cNvSpPr/>
          <p:nvPr/>
        </p:nvSpPr>
        <p:spPr>
          <a:xfrm>
            <a:off x="5436096" y="2276872"/>
            <a:ext cx="864096"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1475656" y="3212976"/>
            <a:ext cx="1800200" cy="11521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smtClean="0">
                <a:solidFill>
                  <a:srgbClr val="0070C0"/>
                </a:solidFill>
              </a:rPr>
              <a:t>Providing challenging developmental targets</a:t>
            </a:r>
            <a:endParaRPr lang="en-GB" sz="1800" dirty="0">
              <a:solidFill>
                <a:srgbClr val="0070C0"/>
              </a:solidFill>
            </a:endParaRPr>
          </a:p>
        </p:txBody>
      </p:sp>
      <p:sp>
        <p:nvSpPr>
          <p:cNvPr id="10" name="Rectangle 9"/>
          <p:cNvSpPr/>
          <p:nvPr/>
        </p:nvSpPr>
        <p:spPr>
          <a:xfrm>
            <a:off x="5004048" y="3212976"/>
            <a:ext cx="1728192" cy="11521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smtClean="0">
                <a:solidFill>
                  <a:srgbClr val="0070C0"/>
                </a:solidFill>
              </a:rPr>
              <a:t>Moderation of the judgements</a:t>
            </a:r>
            <a:endParaRPr lang="en-GB" sz="1800" dirty="0">
              <a:solidFill>
                <a:srgbClr val="0070C0"/>
              </a:solidFill>
            </a:endParaRPr>
          </a:p>
        </p:txBody>
      </p:sp>
      <p:cxnSp>
        <p:nvCxnSpPr>
          <p:cNvPr id="12" name="Straight Arrow Connector 11"/>
          <p:cNvCxnSpPr/>
          <p:nvPr/>
        </p:nvCxnSpPr>
        <p:spPr>
          <a:xfrm>
            <a:off x="3419872" y="5373216"/>
            <a:ext cx="1224136" cy="0"/>
          </a:xfrm>
          <a:prstGeom prst="straightConnector1">
            <a:avLst/>
          </a:prstGeom>
          <a:ln w="444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3419872" y="5517232"/>
            <a:ext cx="1152128" cy="0"/>
          </a:xfrm>
          <a:prstGeom prst="straightConnector1">
            <a:avLst/>
          </a:prstGeom>
          <a:ln w="444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7"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1078" t="20205" r="7542" b="12877"/>
          <a:stretch/>
        </p:blipFill>
        <p:spPr bwMode="auto">
          <a:xfrm>
            <a:off x="3307086" y="2961107"/>
            <a:ext cx="1737740" cy="22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Down Arrow 19"/>
          <p:cNvSpPr/>
          <p:nvPr/>
        </p:nvSpPr>
        <p:spPr>
          <a:xfrm>
            <a:off x="5436096" y="4509120"/>
            <a:ext cx="864096"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ight Brace 22"/>
          <p:cNvSpPr/>
          <p:nvPr/>
        </p:nvSpPr>
        <p:spPr>
          <a:xfrm rot="16200000">
            <a:off x="3923928" y="260649"/>
            <a:ext cx="504057" cy="1800201"/>
          </a:xfrm>
          <a:prstGeom prst="rightBrace">
            <a:avLst/>
          </a:pr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604" y="5913117"/>
            <a:ext cx="9144000" cy="972267"/>
          </a:xfrm>
          <a:prstGeom prst="rect">
            <a:avLst/>
          </a:prstGeom>
        </p:spPr>
      </p:pic>
      <p:pic>
        <p:nvPicPr>
          <p:cNvPr id="21" name="Picture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799" y="5979113"/>
            <a:ext cx="1072826" cy="878887"/>
          </a:xfrm>
          <a:prstGeom prst="rect">
            <a:avLst/>
          </a:prstGeom>
        </p:spPr>
      </p:pic>
      <p:sp>
        <p:nvSpPr>
          <p:cNvPr id="19" name="Rectangle 18"/>
          <p:cNvSpPr/>
          <p:nvPr/>
        </p:nvSpPr>
        <p:spPr>
          <a:xfrm>
            <a:off x="5076056" y="5373216"/>
            <a:ext cx="1728192" cy="50405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0070C0"/>
                </a:solidFill>
              </a:rPr>
              <a:t>LT will submit the Profile to SPO</a:t>
            </a:r>
            <a:endParaRPr lang="en-GB" sz="1600" dirty="0">
              <a:solidFill>
                <a:srgbClr val="0070C0"/>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39750" y="188640"/>
            <a:ext cx="7772400" cy="823912"/>
          </a:xfrm>
          <a:solidFill>
            <a:schemeClr val="bg2"/>
          </a:solidFill>
        </p:spPr>
        <p:txBody>
          <a:bodyPr/>
          <a:lstStyle/>
          <a:p>
            <a:r>
              <a:rPr lang="en-GB" sz="3600" b="1" dirty="0" smtClean="0">
                <a:solidFill>
                  <a:srgbClr val="3333CC"/>
                </a:solidFill>
              </a:rPr>
              <a:t>Roles: the school Mentor</a:t>
            </a:r>
            <a:endParaRPr lang="en-US" sz="3200" b="1" dirty="0" smtClean="0">
              <a:solidFill>
                <a:srgbClr val="3333CC"/>
              </a:solidFill>
            </a:endParaRPr>
          </a:p>
        </p:txBody>
      </p:sp>
      <p:sp>
        <p:nvSpPr>
          <p:cNvPr id="6147" name="Rectangle 3"/>
          <p:cNvSpPr>
            <a:spLocks noGrp="1" noChangeArrowheads="1"/>
          </p:cNvSpPr>
          <p:nvPr>
            <p:ph type="body" idx="1"/>
          </p:nvPr>
        </p:nvSpPr>
        <p:spPr>
          <a:xfrm>
            <a:off x="611560" y="1124744"/>
            <a:ext cx="7772400" cy="4896544"/>
          </a:xfrm>
          <a:solidFill>
            <a:schemeClr val="accent3">
              <a:lumMod val="20000"/>
              <a:lumOff val="80000"/>
            </a:schemeClr>
          </a:solidFill>
        </p:spPr>
        <p:txBody>
          <a:bodyPr>
            <a:normAutofit/>
          </a:bodyPr>
          <a:lstStyle/>
          <a:p>
            <a:pPr>
              <a:lnSpc>
                <a:spcPct val="80000"/>
              </a:lnSpc>
            </a:pPr>
            <a:r>
              <a:rPr lang="en-US" sz="2400" dirty="0" smtClean="0">
                <a:latin typeface="Arial" pitchFamily="34" charset="0"/>
                <a:cs typeface="Arial" pitchFamily="34" charset="0"/>
              </a:rPr>
              <a:t>Manages training in school </a:t>
            </a:r>
          </a:p>
          <a:p>
            <a:pPr>
              <a:lnSpc>
                <a:spcPct val="80000"/>
              </a:lnSpc>
            </a:pPr>
            <a:r>
              <a:rPr lang="en-US" sz="2400" dirty="0" smtClean="0">
                <a:latin typeface="Arial" pitchFamily="34" charset="0"/>
                <a:cs typeface="Arial" pitchFamily="34" charset="0"/>
              </a:rPr>
              <a:t>Monitors the trainee’s individual targets during </a:t>
            </a:r>
            <a:r>
              <a:rPr lang="en-US" sz="2400" dirty="0" smtClean="0">
                <a:solidFill>
                  <a:srgbClr val="FF0000"/>
                </a:solidFill>
                <a:latin typeface="Arial" pitchFamily="34" charset="0"/>
                <a:cs typeface="Arial" pitchFamily="34" charset="0"/>
              </a:rPr>
              <a:t>weekly meetings</a:t>
            </a:r>
          </a:p>
          <a:p>
            <a:pPr>
              <a:lnSpc>
                <a:spcPct val="80000"/>
              </a:lnSpc>
            </a:pPr>
            <a:r>
              <a:rPr lang="en-US" sz="2400" dirty="0" smtClean="0">
                <a:latin typeface="Arial" pitchFamily="34" charset="0"/>
                <a:cs typeface="Arial" pitchFamily="34" charset="0"/>
              </a:rPr>
              <a:t>Maintains direct contact with Link Tutor and raises any concerns with them during placement as soon as necessary</a:t>
            </a:r>
          </a:p>
          <a:p>
            <a:pPr>
              <a:lnSpc>
                <a:spcPct val="80000"/>
              </a:lnSpc>
            </a:pPr>
            <a:r>
              <a:rPr lang="en-US" sz="2400" dirty="0" smtClean="0">
                <a:latin typeface="Arial" pitchFamily="34" charset="0"/>
                <a:cs typeface="Arial" pitchFamily="34" charset="0"/>
              </a:rPr>
              <a:t>Is responsible for final assessment of the trainee’s progress  </a:t>
            </a:r>
            <a:r>
              <a:rPr lang="en-US" sz="1800" b="1" dirty="0" smtClean="0">
                <a:solidFill>
                  <a:schemeClr val="accent4">
                    <a:lumMod val="60000"/>
                    <a:lumOff val="40000"/>
                  </a:schemeClr>
                </a:solidFill>
                <a:latin typeface="Arial" pitchFamily="34" charset="0"/>
                <a:cs typeface="Arial" pitchFamily="34" charset="0"/>
              </a:rPr>
              <a:t>(NB: role and context!  They are not qualified yet…don’t judge them as you would your colleagues)</a:t>
            </a:r>
            <a:endParaRPr lang="en-US" sz="1800" b="1" dirty="0" smtClean="0">
              <a:latin typeface="Arial" pitchFamily="34" charset="0"/>
              <a:cs typeface="Arial" pitchFamily="34" charset="0"/>
            </a:endParaRPr>
          </a:p>
          <a:p>
            <a:pPr>
              <a:lnSpc>
                <a:spcPct val="80000"/>
              </a:lnSpc>
            </a:pPr>
            <a:r>
              <a:rPr lang="en-US" sz="2400" dirty="0" smtClean="0">
                <a:latin typeface="Arial" pitchFamily="34" charset="0"/>
                <a:cs typeface="Arial" pitchFamily="34" charset="0"/>
              </a:rPr>
              <a:t>Checks the trainee’s planning and assessment file</a:t>
            </a:r>
          </a:p>
          <a:p>
            <a:pPr>
              <a:lnSpc>
                <a:spcPct val="80000"/>
              </a:lnSpc>
            </a:pPr>
            <a:r>
              <a:rPr lang="en-US" sz="2400" dirty="0" smtClean="0">
                <a:latin typeface="Arial" pitchFamily="34" charset="0"/>
                <a:cs typeface="Arial" pitchFamily="34" charset="0"/>
              </a:rPr>
              <a:t>Arranges </a:t>
            </a:r>
            <a:r>
              <a:rPr lang="en-US" sz="2400" dirty="0" smtClean="0">
                <a:solidFill>
                  <a:srgbClr val="FF0000"/>
                </a:solidFill>
                <a:latin typeface="Arial" pitchFamily="34" charset="0"/>
                <a:cs typeface="Arial" pitchFamily="34" charset="0"/>
              </a:rPr>
              <a:t>weekly </a:t>
            </a:r>
            <a:r>
              <a:rPr lang="en-US" sz="2400" dirty="0">
                <a:solidFill>
                  <a:srgbClr val="FF0000"/>
                </a:solidFill>
                <a:latin typeface="Arial" pitchFamily="34" charset="0"/>
                <a:cs typeface="Arial" pitchFamily="34" charset="0"/>
              </a:rPr>
              <a:t>observation </a:t>
            </a:r>
            <a:r>
              <a:rPr lang="en-US" sz="2400" dirty="0">
                <a:latin typeface="Arial" pitchFamily="34" charset="0"/>
                <a:cs typeface="Arial" pitchFamily="34" charset="0"/>
              </a:rPr>
              <a:t>(as a minimum</a:t>
            </a:r>
            <a:r>
              <a:rPr lang="en-US" sz="2400" dirty="0" smtClean="0">
                <a:latin typeface="Arial" pitchFamily="34" charset="0"/>
                <a:cs typeface="Arial" pitchFamily="34" charset="0"/>
              </a:rPr>
              <a:t>) with written feedback. This may include observation by the class teacher or subject co-</a:t>
            </a:r>
            <a:r>
              <a:rPr lang="en-US" sz="2400" dirty="0" err="1" smtClean="0">
                <a:latin typeface="Arial" pitchFamily="34" charset="0"/>
                <a:cs typeface="Arial" pitchFamily="34" charset="0"/>
              </a:rPr>
              <a:t>ordinators</a:t>
            </a:r>
            <a:r>
              <a:rPr lang="en-US" sz="2400" dirty="0" smtClean="0">
                <a:latin typeface="Arial" pitchFamily="34" charset="0"/>
                <a:cs typeface="Arial" pitchFamily="34" charset="0"/>
              </a:rPr>
              <a:t>.</a:t>
            </a:r>
          </a:p>
          <a:p>
            <a:pPr>
              <a:lnSpc>
                <a:spcPct val="80000"/>
              </a:lnSpc>
            </a:pPr>
            <a:r>
              <a:rPr lang="en-US" sz="2400" dirty="0" smtClean="0">
                <a:latin typeface="Arial" pitchFamily="34" charset="0"/>
                <a:cs typeface="Arial" pitchFamily="34" charset="0"/>
              </a:rPr>
              <a:t>Arrange observation of teaching of phonics (all placements)</a:t>
            </a:r>
          </a:p>
          <a:p>
            <a:pPr>
              <a:lnSpc>
                <a:spcPct val="80000"/>
              </a:lnSpc>
            </a:pPr>
            <a:endParaRPr lang="en-GB" sz="2400" dirty="0" smtClean="0"/>
          </a:p>
          <a:p>
            <a:pPr>
              <a:lnSpc>
                <a:spcPct val="80000"/>
              </a:lnSpc>
            </a:pPr>
            <a:endParaRPr lang="en-US" sz="2800" dirty="0" smtClean="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604" y="5913117"/>
            <a:ext cx="9144000" cy="972267"/>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799" y="5979113"/>
            <a:ext cx="1072826" cy="878887"/>
          </a:xfrm>
          <a:prstGeom prst="rect">
            <a:avLst/>
          </a:prstGeom>
        </p:spPr>
      </p:pic>
    </p:spTree>
    <p:extLst>
      <p:ext uri="{BB962C8B-B14F-4D97-AF65-F5344CB8AC3E}">
        <p14:creationId xmlns:p14="http://schemas.microsoft.com/office/powerpoint/2010/main" val="134104271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GB" smtClean="0"/>
              <a:t>m:/SRA/Talks/eysprimoverview</a:t>
            </a:r>
            <a:endParaRPr lang="en-GB"/>
          </a:p>
        </p:txBody>
      </p:sp>
      <p:pic>
        <p:nvPicPr>
          <p:cNvPr id="3" name="Picture 2"/>
          <p:cNvPicPr>
            <a:picLocks noChangeAspect="1"/>
          </p:cNvPicPr>
          <p:nvPr/>
        </p:nvPicPr>
        <p:blipFill rotWithShape="1">
          <a:blip r:embed="rId2"/>
          <a:srcRect l="23233" t="20233" r="24926" b="15560"/>
          <a:stretch/>
        </p:blipFill>
        <p:spPr>
          <a:xfrm>
            <a:off x="1115616" y="548680"/>
            <a:ext cx="7110536" cy="5524186"/>
          </a:xfrm>
          <a:prstGeom prst="rect">
            <a:avLst/>
          </a:prstGeom>
        </p:spPr>
      </p:pic>
    </p:spTree>
    <p:extLst>
      <p:ext uri="{BB962C8B-B14F-4D97-AF65-F5344CB8AC3E}">
        <p14:creationId xmlns:p14="http://schemas.microsoft.com/office/powerpoint/2010/main" val="3474257838"/>
      </p:ext>
    </p:extLst>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plate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4711</TotalTime>
  <Words>1765</Words>
  <Application>Microsoft Office PowerPoint</Application>
  <PresentationFormat>On-screen Show (4:3)</PresentationFormat>
  <Paragraphs>229</Paragraphs>
  <Slides>29</Slides>
  <Notes>14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29</vt:i4>
      </vt:variant>
    </vt:vector>
  </HeadingPairs>
  <TitlesOfParts>
    <vt:vector size="37" baseType="lpstr">
      <vt:lpstr>Arial</vt:lpstr>
      <vt:lpstr>Calibri</vt:lpstr>
      <vt:lpstr>Helvetica</vt:lpstr>
      <vt:lpstr>Simplified Arabic</vt:lpstr>
      <vt:lpstr>Times New Roman</vt:lpstr>
      <vt:lpstr>Wingdings 3</vt:lpstr>
      <vt:lpstr>Office Theme</vt:lpstr>
      <vt:lpstr>Template_Warwick</vt:lpstr>
      <vt:lpstr>PGCE Primary and Early Years  New Mentor Training </vt:lpstr>
      <vt:lpstr>Welcome to today’s session</vt:lpstr>
      <vt:lpstr>PowerPoint Presentation</vt:lpstr>
      <vt:lpstr>Ofsted – key strengths</vt:lpstr>
      <vt:lpstr>PowerPoint Presentation</vt:lpstr>
      <vt:lpstr>What do you think the role of the mentor is?</vt:lpstr>
      <vt:lpstr>Link Tutor role...</vt:lpstr>
      <vt:lpstr>Roles: the school Mentor</vt:lpstr>
      <vt:lpstr>PowerPoint Presentation</vt:lpstr>
      <vt:lpstr>A key emphasis in our mentor  and Link Tutoring: </vt:lpstr>
      <vt:lpstr>Lesson Feedback …</vt:lpstr>
      <vt:lpstr>PowerPoint Presentation</vt:lpstr>
      <vt:lpstr>Training Plan</vt:lpstr>
      <vt:lpstr>The WADs are the trainees’ ‘Steps to Success’ </vt:lpstr>
      <vt:lpstr>Processes for ‘challenging short- and longer-term developmental targets’</vt:lpstr>
      <vt:lpstr>Interim and final Profiles</vt:lpstr>
      <vt:lpstr>Progression in Placements</vt:lpstr>
      <vt:lpstr>Progress on Placement – doesn’t look like this</vt:lpstr>
      <vt:lpstr>Peaks and Troughs – not necessarily ‘over-grading’</vt:lpstr>
      <vt:lpstr>Mentor Role</vt:lpstr>
      <vt:lpstr>The Mentor will also:</vt:lpstr>
      <vt:lpstr> Procedures for Weak Trainees </vt:lpstr>
      <vt:lpstr>National Priority areas for ITE</vt:lpstr>
      <vt:lpstr>PowerPoint Presentation</vt:lpstr>
      <vt:lpstr>Trainees emphasised the importance, to them, of the following:</vt:lpstr>
      <vt:lpstr>Coaching behaviours</vt:lpstr>
      <vt:lpstr>PowerPoint Presentation</vt:lpstr>
      <vt:lpstr>Final thoughts….. Relationships Values Growth </vt:lpstr>
      <vt:lpstr> The Partners’ Intranet: Password: partnercpe  </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creator>IT Services</dc:creator>
  <cp:lastModifiedBy>Thompson, Rachel</cp:lastModifiedBy>
  <cp:revision>214</cp:revision>
  <cp:lastPrinted>2001-12-07T16:14:49Z</cp:lastPrinted>
  <dcterms:created xsi:type="dcterms:W3CDTF">2003-01-29T12:41:08Z</dcterms:created>
  <dcterms:modified xsi:type="dcterms:W3CDTF">2017-06-29T10:55:09Z</dcterms:modified>
</cp:coreProperties>
</file>