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  <p:sldMasterId id="2147483707" r:id="rId3"/>
  </p:sldMasterIdLst>
  <p:notesMasterIdLst>
    <p:notesMasterId r:id="rId23"/>
  </p:notesMasterIdLst>
  <p:handoutMasterIdLst>
    <p:handoutMasterId r:id="rId24"/>
  </p:handoutMasterIdLst>
  <p:sldIdLst>
    <p:sldId id="321" r:id="rId4"/>
    <p:sldId id="378" r:id="rId5"/>
    <p:sldId id="335" r:id="rId6"/>
    <p:sldId id="379" r:id="rId7"/>
    <p:sldId id="282" r:id="rId8"/>
    <p:sldId id="281" r:id="rId9"/>
    <p:sldId id="337" r:id="rId10"/>
    <p:sldId id="333" r:id="rId11"/>
    <p:sldId id="283" r:id="rId12"/>
    <p:sldId id="345" r:id="rId13"/>
    <p:sldId id="371" r:id="rId14"/>
    <p:sldId id="382" r:id="rId15"/>
    <p:sldId id="372" r:id="rId16"/>
    <p:sldId id="373" r:id="rId17"/>
    <p:sldId id="370" r:id="rId18"/>
    <p:sldId id="375" r:id="rId19"/>
    <p:sldId id="376" r:id="rId20"/>
    <p:sldId id="377" r:id="rId21"/>
    <p:sldId id="380" r:id="rId22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90929"/>
  </p:normalViewPr>
  <p:slideViewPr>
    <p:cSldViewPr showGuides="1">
      <p:cViewPr varScale="1">
        <p:scale>
          <a:sx n="68" d="100"/>
          <a:sy n="68" d="100"/>
        </p:scale>
        <p:origin x="118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Short</a:t>
            </a:r>
            <a:r>
              <a:rPr lang="en-US" baseline="0" dirty="0" smtClean="0"/>
              <a:t> sharp</a:t>
            </a: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1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8838936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Add the theoretical</a:t>
            </a:r>
            <a:r>
              <a:rPr lang="en-US" baseline="0" dirty="0" smtClean="0"/>
              <a:t> qualities</a:t>
            </a: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FAA6A0-133D-A149-9A05-9D716D5E7A42}" type="slidenum">
              <a:rPr lang="en-GB" sz="1200"/>
              <a:pPr eaLnBrk="1" hangingPunct="1"/>
              <a:t>12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85861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Choose your top 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4811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Put diamond</a:t>
            </a:r>
            <a:r>
              <a:rPr lang="en-GB" baseline="0" dirty="0" smtClean="0"/>
              <a:t> 9s around the room or leave on table and candidates walk around and look at others.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6078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Think pair</a:t>
            </a:r>
            <a:r>
              <a:rPr lang="en-GB" baseline="0" dirty="0" smtClean="0"/>
              <a:t> share.  </a:t>
            </a:r>
            <a:r>
              <a:rPr lang="en-GB" dirty="0" smtClean="0"/>
              <a:t>Time, confidence, ability, paperwork,</a:t>
            </a:r>
            <a:r>
              <a:rPr lang="en-GB" baseline="0" dirty="0" smtClean="0"/>
              <a:t> relationship breakdown. Should you ever change a mentor?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2728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TLR? Volunteers? Most keen? </a:t>
            </a:r>
            <a:r>
              <a:rPr lang="en-GB" baseline="0" dirty="0" smtClean="0"/>
              <a:t>Don’t need to show this slide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153323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Mentors are back</a:t>
            </a:r>
            <a:r>
              <a:rPr lang="en-GB" baseline="0" dirty="0" smtClean="0"/>
              <a:t> bone of the training. Needs thought, planning and a vision. Don’t need to show this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560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lot here,</a:t>
            </a:r>
            <a:r>
              <a:rPr lang="en-GB" baseline="0" dirty="0" smtClean="0"/>
              <a:t> but pick some emotional and deep. Show how diverse the role is no need to read all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2787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are the key words. Link to coaching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1302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All about performance</a:t>
            </a:r>
            <a:r>
              <a:rPr lang="en-GB" baseline="0" dirty="0" smtClean="0"/>
              <a:t> and 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2142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So how do they link? How are they different?</a:t>
            </a: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7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598391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fluid movement</a:t>
            </a:r>
            <a:r>
              <a:rPr lang="en-GB" baseline="0" dirty="0" smtClean="0"/>
              <a:t> along this line dependant on the trainee and the area for development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0691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2546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Ideally in the middle.</a:t>
            </a:r>
            <a:r>
              <a:rPr lang="en-GB" baseline="0" dirty="0" smtClean="0"/>
              <a:t> But ability to move between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0095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After 5 minutes</a:t>
            </a:r>
            <a:r>
              <a:rPr lang="en-GB" baseline="0" dirty="0" smtClean="0"/>
              <a:t> put all the flip charts up around the room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298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38A5-98E5-4A6B-BE3B-BAE239C9D38F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31DE2-1273-49C2-8A5F-8665AB8CC1BC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3A00-96DE-4321-A9E1-30B6A496FCD3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7793B-2CD1-4CE7-B69A-7D06908CC08C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A271-3F13-4F28-A463-63908B1E43D7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D73E-ACAC-4A90-8C1B-FBD04BB74272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A5E5B-BDD3-4CC6-99A0-BFDE8A99890C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7393-56CD-4D63-860E-1E90876FFA71}" type="datetime1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ED1D6-72CD-4BC5-96FC-8FCA9563A40A}" type="datetime1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C411-A80E-4107-A165-C0472467F619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3B7E-8F2A-44F7-9165-26C31EB8CF3D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DB01F-B504-4421-BE73-F6DB623AF406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219FF-BED4-4F45-8A12-7C1F5615AE92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4090-57F2-417F-AF1E-425DA980F048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692BE-A10C-4045-B738-EB66BAF08E4F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9AF2865D-6A0C-4B3B-8F5A-36D737323B5C}" type="datetime1">
              <a:rPr lang="en-GB" smtClean="0"/>
              <a:t>28/06/2017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1D48AA0D-06A5-4A03-86AF-FCD31649C8B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014D0C-4811-4AC2-96B5-7B3628B68AE8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5FE55-7890-4B92-8DAC-E9A4D1B545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4F0333D7-1529-40DF-86B5-08AF7930BD40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8730FB9F-F625-4E59-ABB6-F6A9692E42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CDFEEA-D1CD-4027-B402-2330F29BAE11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46B6B-B495-4202-9733-F50C9C7FB74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B4295E-55FD-47E1-B161-4016D8D8C776}" type="datetime1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3AD48-89ED-4225-9717-C63FF82E12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C750C4-A82C-472F-96A8-15D3C2EF3998}" type="datetime1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80DCE-CC63-41F3-B3BF-2DC7C1BD5F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DF0521-121B-4517-A4BC-EEAE1CE6CFE7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71BE9-486E-45C4-86CB-5A5F3C3951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679F-4A03-4BD5-A759-78B3A066783A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EECF1D-E8A5-44BC-BFB7-57B4CDCCF962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27412-71D6-44C2-A9F5-635BC27635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9A0B0A-1354-4F06-A19C-2118CD01F922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233AE-E9D9-464A-AA2D-6B972A04F9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B24756-BA1C-4020-89C8-FA6CE2A9A08D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9CED2-2637-4A41-9192-F691BFD70E7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7AC99F-C921-4BD0-B2DC-D07FBCE9BB28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84ABD-F176-4BF4-91E7-E32687AA688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0C31-1B87-46F0-92AB-DAC4A8752ECF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45705-0F9A-4D1D-8F91-1BE059A18E07}" type="datetime1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11A5-2121-4210-8655-DF8F1C35B52B}" type="datetime1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A9943-462F-44C1-849C-28B835404D13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7F77-9904-4D07-95B6-5B2D5853DB5F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F8A7-E610-43AE-8065-B95FC365A267}" type="datetime1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616EE-CDBF-46F6-9B3C-1507F420E726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590A9B67-A293-44A6-9760-3373BC5A5F11}" type="datetime1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8EE459-142F-4763-9D0F-58540BC823F2}" type="datetime1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enkins\AppData\Local\Microsoft\Windows\Temporary Internet Files\Content.IE5\AQOTY3GB\welcom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624"/>
            <a:ext cx="6810375" cy="179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584" y="530120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Aidan Jenkins Lead Practitioner for Initial teacher Training</a:t>
            </a:r>
          </a:p>
        </p:txBody>
      </p:sp>
      <p:pic>
        <p:nvPicPr>
          <p:cNvPr id="2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528" y="1628800"/>
            <a:ext cx="8352927" cy="3528392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smtClean="0">
                <a:solidFill>
                  <a:srgbClr val="000000"/>
                </a:solidFill>
                <a:latin typeface="Arial"/>
                <a:cs typeface="Arial"/>
              </a:rPr>
              <a:t>Proactive support for ITT Mentoring and Coaching</a:t>
            </a:r>
          </a:p>
          <a:p>
            <a:r>
              <a:rPr lang="en-GB" sz="4400" dirty="0" smtClean="0"/>
              <a:t>How </a:t>
            </a:r>
            <a:r>
              <a:rPr lang="en-GB" sz="4400" dirty="0"/>
              <a:t>you choose your </a:t>
            </a:r>
            <a:r>
              <a:rPr lang="en-GB" sz="4400" dirty="0" smtClean="0"/>
              <a:t>mentors</a:t>
            </a:r>
          </a:p>
          <a:p>
            <a:r>
              <a:rPr lang="en-GB" sz="4400" dirty="0"/>
              <a:t>Challenges to mentors </a:t>
            </a:r>
          </a:p>
          <a:p>
            <a:r>
              <a:rPr lang="en-GB" sz="4400" dirty="0" smtClean="0"/>
              <a:t>How </a:t>
            </a:r>
            <a:r>
              <a:rPr lang="en-GB" sz="4400" dirty="0"/>
              <a:t>you support your mentors</a:t>
            </a:r>
          </a:p>
          <a:p>
            <a:pPr marL="0" indent="0" algn="ctr">
              <a:buNone/>
            </a:pP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sz="4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3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cannedImage-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9" y="332656"/>
            <a:ext cx="8907903" cy="55082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6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24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Qualities of a great ITT mentor?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1098" y="4581128"/>
            <a:ext cx="8229600" cy="999768"/>
          </a:xfrm>
        </p:spPr>
        <p:txBody>
          <a:bodyPr/>
          <a:lstStyle/>
          <a:p>
            <a:r>
              <a:rPr lang="en-GB" dirty="0" smtClean="0"/>
              <a:t>On the flip chart paper put down all the qualities your group can think of</a:t>
            </a:r>
            <a:endParaRPr lang="en-GB" dirty="0"/>
          </a:p>
        </p:txBody>
      </p:sp>
      <p:pic>
        <p:nvPicPr>
          <p:cNvPr id="3076" name="Picture 4" descr="C:\Users\jenkins\AppData\Local\Microsoft\Windows\Temporary Internet Files\Content.IE5\Q3LMMV7U\cloud-computing-question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0768"/>
            <a:ext cx="4655612" cy="32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58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Mentors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2411760" y="1152128"/>
            <a:ext cx="6336704" cy="495486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Focus on helping the learner to develop their abilities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Act as a knowledgeable friend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Listen and challenge assumptions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Question to encourage a wider view and range of learning and experimentation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Provide openings for change and autonomy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Let the learner own and direct the relationship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Help someone, having no hidden agenda, with their personal or, professional career development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Create a safe arena in which a trusting relationship can develop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Maximize the learner’s internal resources</a:t>
            </a:r>
          </a:p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Arial" charset="0"/>
              </a:rPr>
              <a:t>Can learn to be more </a:t>
            </a:r>
            <a:r>
              <a:rPr lang="en-US" sz="2400" dirty="0" smtClean="0">
                <a:solidFill>
                  <a:srgbClr val="00B050"/>
                </a:solidFill>
                <a:latin typeface="Arial" charset="0"/>
              </a:rPr>
              <a:t>effective</a:t>
            </a:r>
          </a:p>
          <a:p>
            <a:pPr marL="0" indent="0" algn="r">
              <a:buFontTx/>
              <a:buNone/>
              <a:defRPr/>
            </a:pPr>
            <a:r>
              <a:rPr lang="en-US" sz="1600" dirty="0" smtClean="0">
                <a:solidFill>
                  <a:srgbClr val="0070C0"/>
                </a:solidFill>
                <a:latin typeface="Arial" charset="0"/>
              </a:rPr>
              <a:t>http://</a:t>
            </a:r>
            <a:r>
              <a:rPr lang="en-US" sz="1600" dirty="0" err="1" smtClean="0">
                <a:solidFill>
                  <a:srgbClr val="0070C0"/>
                </a:solidFill>
                <a:latin typeface="Arial" charset="0"/>
              </a:rPr>
              <a:t>www.resourcesystemsconsulting.com</a:t>
            </a:r>
            <a:r>
              <a:rPr lang="en-US" sz="1600" dirty="0" smtClean="0">
                <a:solidFill>
                  <a:srgbClr val="0070C0"/>
                </a:solidFill>
                <a:latin typeface="Arial" charset="0"/>
              </a:rPr>
              <a:t>/mentoring</a:t>
            </a:r>
            <a:r>
              <a:rPr lang="en-US" sz="1600" dirty="0" smtClean="0">
                <a:latin typeface="Arial" charset="0"/>
              </a:rPr>
              <a:t>/</a:t>
            </a:r>
            <a:endParaRPr lang="en-US" sz="16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Challenges…………..</a:t>
            </a:r>
            <a:endParaRPr lang="en-GB" dirty="0"/>
          </a:p>
        </p:txBody>
      </p:sp>
      <p:pic>
        <p:nvPicPr>
          <p:cNvPr id="11266" name="Picture 2" descr="C:\Users\jenkins\AppData\Local\Microsoft\Windows\Temporary Internet Files\Content.IE5\Q3LMMV7U\checklist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2128"/>
            <a:ext cx="24117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14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 Nine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 Diamond Nine Diagram helps to prioritise and categorise key factors. The most important factors are placed towards the top of the "diamond 9 ". The least important factors are placed towards the bottom. Factors of equal importance are placed in the same row. 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Challenges…………..</a:t>
            </a:r>
            <a:endParaRPr lang="en-GB" dirty="0"/>
          </a:p>
        </p:txBody>
      </p:sp>
      <p:pic>
        <p:nvPicPr>
          <p:cNvPr id="6148" name="Picture 4" descr="C:\Users\jenkins\AppData\Local\Microsoft\Windows\Temporary Internet Files\Content.IE5\AKDXYGNL\iStock_confusedman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36957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1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022729" y="450613"/>
            <a:ext cx="5098541" cy="5788688"/>
            <a:chOff x="-635000" y="1489075"/>
            <a:chExt cx="7064375" cy="7818438"/>
          </a:xfrm>
        </p:grpSpPr>
        <p:sp>
          <p:nvSpPr>
            <p:cNvPr id="4" name="Text Box 1"/>
            <p:cNvSpPr txBox="1">
              <a:spLocks noChangeArrowheads="1"/>
            </p:cNvSpPr>
            <p:nvPr/>
          </p:nvSpPr>
          <p:spPr bwMode="auto">
            <a:xfrm>
              <a:off x="1765300" y="14890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508000" y="30892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4165600" y="46894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-635000" y="46894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765300" y="46894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022599" y="30892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765300" y="78898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3136900" y="62896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22300" y="6289675"/>
              <a:ext cx="2263775" cy="14176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erlin Sans FB Demi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12" tIns="457056" rIns="704628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Challenges…………..</a:t>
            </a:r>
            <a:endParaRPr lang="en-GB" dirty="0"/>
          </a:p>
        </p:txBody>
      </p:sp>
      <p:pic>
        <p:nvPicPr>
          <p:cNvPr id="18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78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812"/>
            <a:ext cx="8425755" cy="53884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Challenges…………..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80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498"/>
            <a:ext cx="8229600" cy="1143000"/>
          </a:xfrm>
        </p:spPr>
        <p:txBody>
          <a:bodyPr/>
          <a:lstStyle/>
          <a:p>
            <a:r>
              <a:rPr lang="en-GB" dirty="0" smtClean="0"/>
              <a:t>Challenges to mentors</a:t>
            </a:r>
            <a:endParaRPr lang="en-GB" dirty="0"/>
          </a:p>
        </p:txBody>
      </p:sp>
      <p:pic>
        <p:nvPicPr>
          <p:cNvPr id="5124" name="Picture 4" descr="C:\Users\jenkins\AppData\Local\Microsoft\Windows\Temporary Internet Files\Content.IE5\AKDXYGNL\istock_000005758296larg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87" y="2242914"/>
            <a:ext cx="6804248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Challenges…………..</a:t>
            </a:r>
            <a:endParaRPr lang="en-GB" dirty="0"/>
          </a:p>
        </p:txBody>
      </p:sp>
      <p:pic>
        <p:nvPicPr>
          <p:cNvPr id="6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62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you choose your mentors?</a:t>
            </a:r>
            <a:endParaRPr lang="en-GB" dirty="0"/>
          </a:p>
        </p:txBody>
      </p:sp>
      <p:pic>
        <p:nvPicPr>
          <p:cNvPr id="4098" name="Picture 2" descr="C:\Users\jenkins\AppData\Local\Microsoft\Windows\Temporary Internet Files\Content.IE5\HU6L0CFG\Questionmar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28800"/>
            <a:ext cx="54864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Best Practice…………..</a:t>
            </a:r>
            <a:endParaRPr lang="en-GB" dirty="0"/>
          </a:p>
        </p:txBody>
      </p:sp>
      <p:pic>
        <p:nvPicPr>
          <p:cNvPr id="6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71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63616" y="1477398"/>
            <a:ext cx="4152800" cy="4786604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Money</a:t>
            </a:r>
          </a:p>
          <a:p>
            <a:r>
              <a:rPr lang="en-GB" sz="2800" dirty="0" smtClean="0"/>
              <a:t>Time</a:t>
            </a:r>
          </a:p>
          <a:p>
            <a:r>
              <a:rPr lang="en-GB" sz="2800" dirty="0" smtClean="0"/>
              <a:t>Training</a:t>
            </a:r>
          </a:p>
          <a:p>
            <a:r>
              <a:rPr lang="en-GB" sz="2800" dirty="0" smtClean="0"/>
              <a:t>Joint observations</a:t>
            </a:r>
          </a:p>
          <a:p>
            <a:r>
              <a:rPr lang="en-GB" sz="2800" dirty="0" smtClean="0"/>
              <a:t>Swapping mentees</a:t>
            </a:r>
          </a:p>
          <a:p>
            <a:r>
              <a:rPr lang="en-GB" sz="2800" dirty="0" smtClean="0"/>
              <a:t>Recognition</a:t>
            </a:r>
          </a:p>
          <a:p>
            <a:r>
              <a:rPr lang="en-GB" sz="2800" dirty="0" smtClean="0"/>
              <a:t>Reflective logs</a:t>
            </a:r>
          </a:p>
          <a:p>
            <a:r>
              <a:rPr lang="en-GB" sz="2800" dirty="0" smtClean="0"/>
              <a:t>Access to training at Warwick</a:t>
            </a:r>
          </a:p>
          <a:p>
            <a:r>
              <a:rPr lang="en-GB" sz="2800" dirty="0" smtClean="0"/>
              <a:t>Common vision</a:t>
            </a:r>
          </a:p>
          <a:p>
            <a:r>
              <a:rPr lang="en-GB" sz="2800" dirty="0"/>
              <a:t>A</a:t>
            </a:r>
            <a:r>
              <a:rPr lang="en-GB" sz="2800" dirty="0" smtClean="0"/>
              <a:t>ccountability</a:t>
            </a:r>
            <a:endParaRPr lang="en-GB" sz="28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Best Practice…………..</a:t>
            </a:r>
            <a:endParaRPr lang="en-GB" dirty="0"/>
          </a:p>
        </p:txBody>
      </p:sp>
      <p:pic>
        <p:nvPicPr>
          <p:cNvPr id="10243" name="Picture 3" descr="C:\Users\jenkins\AppData\Local\Microsoft\Windows\Temporary Internet Files\Content.IE5\HU6L0CFG\community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77398"/>
            <a:ext cx="3696072" cy="45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How do you support your mentors? 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11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995936" y="1219200"/>
            <a:ext cx="4690864" cy="493776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How will you:</a:t>
            </a:r>
          </a:p>
          <a:p>
            <a:r>
              <a:rPr lang="en-GB" dirty="0" smtClean="0"/>
              <a:t>Recognise key </a:t>
            </a:r>
            <a:r>
              <a:rPr lang="en-GB" b="1" dirty="0" smtClean="0"/>
              <a:t>Qualities</a:t>
            </a:r>
          </a:p>
          <a:p>
            <a:r>
              <a:rPr lang="en-GB" b="1" dirty="0" smtClean="0"/>
              <a:t>Identify </a:t>
            </a:r>
            <a:r>
              <a:rPr lang="en-GB" dirty="0" smtClean="0"/>
              <a:t>the right people</a:t>
            </a:r>
          </a:p>
          <a:p>
            <a:r>
              <a:rPr lang="en-GB" dirty="0" smtClean="0"/>
              <a:t>Overcome </a:t>
            </a:r>
            <a:r>
              <a:rPr lang="en-GB" b="1" dirty="0" smtClean="0"/>
              <a:t>Challenges</a:t>
            </a:r>
          </a:p>
          <a:p>
            <a:r>
              <a:rPr lang="en-GB" dirty="0" smtClean="0"/>
              <a:t>Apply </a:t>
            </a:r>
            <a:r>
              <a:rPr lang="en-GB" b="1" dirty="0" smtClean="0"/>
              <a:t>Best Practice</a:t>
            </a:r>
            <a:endParaRPr lang="en-GB" b="1" dirty="0"/>
          </a:p>
        </p:txBody>
      </p:sp>
      <p:pic>
        <p:nvPicPr>
          <p:cNvPr id="9219" name="Picture 3" descr="C:\Users\jenkins\AppData\Local\Microsoft\Windows\Temporary Internet Files\Content.IE5\HU6L0CFG\image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28575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 planning</a:t>
            </a:r>
            <a:endParaRPr lang="en-GB" dirty="0"/>
          </a:p>
        </p:txBody>
      </p:sp>
      <p:pic>
        <p:nvPicPr>
          <p:cNvPr id="8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15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4812" y="1698665"/>
            <a:ext cx="33211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What words immediately come to mind when you think of a mentor?</a:t>
            </a:r>
            <a:endParaRPr lang="en-GB" sz="4000" dirty="0"/>
          </a:p>
        </p:txBody>
      </p:sp>
      <p:pic>
        <p:nvPicPr>
          <p:cNvPr id="2051" name="Picture 3" descr="C:\Users\jenkins\AppData\Local\Microsoft\Windows\Temporary Internet Files\Content.IE5\HU6L0CFG\question2-300x3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98665"/>
            <a:ext cx="3865612" cy="408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9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Mentoring and Coaching words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496944" cy="5256584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defRPr/>
            </a:pPr>
            <a:r>
              <a:rPr lang="en-GB" sz="2400" dirty="0"/>
              <a:t>c</a:t>
            </a:r>
            <a:r>
              <a:rPr lang="en-GB" sz="2400" dirty="0" smtClean="0"/>
              <a:t>orrecting</a:t>
            </a:r>
            <a:r>
              <a:rPr lang="en-GB" sz="2400" dirty="0"/>
              <a:t>	</a:t>
            </a:r>
            <a:r>
              <a:rPr lang="en-GB" sz="2400" dirty="0" smtClean="0"/>
              <a:t>focussing </a:t>
            </a:r>
            <a:r>
              <a:rPr lang="en-GB" sz="2400" dirty="0"/>
              <a:t>	</a:t>
            </a:r>
            <a:r>
              <a:rPr lang="en-GB" sz="2400" dirty="0" smtClean="0"/>
              <a:t>guiding </a:t>
            </a:r>
            <a:r>
              <a:rPr lang="en-GB" sz="2400" dirty="0"/>
              <a:t>	</a:t>
            </a:r>
            <a:r>
              <a:rPr lang="en-GB" sz="2400" dirty="0" smtClean="0"/>
              <a:t>caring</a:t>
            </a: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en-GB" sz="2400" dirty="0"/>
              <a:t>l</a:t>
            </a:r>
            <a:r>
              <a:rPr lang="en-GB" sz="2400" dirty="0" smtClean="0"/>
              <a:t>eading </a:t>
            </a:r>
            <a:r>
              <a:rPr lang="en-GB" sz="2400" dirty="0"/>
              <a:t>	</a:t>
            </a:r>
            <a:r>
              <a:rPr lang="en-GB" sz="2400" dirty="0" smtClean="0"/>
              <a:t>listening</a:t>
            </a:r>
            <a:r>
              <a:rPr lang="en-GB" sz="2400" dirty="0"/>
              <a:t>	</a:t>
            </a:r>
            <a:r>
              <a:rPr lang="en-GB" sz="2400" dirty="0" smtClean="0"/>
              <a:t>advising</a:t>
            </a:r>
            <a:r>
              <a:rPr lang="en-GB" sz="2400" dirty="0"/>
              <a:t>	</a:t>
            </a:r>
            <a:r>
              <a:rPr lang="en-GB" sz="2400" dirty="0" smtClean="0"/>
              <a:t>enlightening</a:t>
            </a: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en-GB" sz="2400" dirty="0"/>
              <a:t>testing		</a:t>
            </a:r>
            <a:r>
              <a:rPr lang="en-GB" sz="2400" dirty="0" smtClean="0"/>
              <a:t>probing</a:t>
            </a:r>
            <a:r>
              <a:rPr lang="en-GB" sz="2400" dirty="0"/>
              <a:t>	</a:t>
            </a:r>
            <a:r>
              <a:rPr lang="en-GB" sz="2400" dirty="0" smtClean="0"/>
              <a:t>helping</a:t>
            </a:r>
            <a:r>
              <a:rPr lang="en-GB" sz="2400" dirty="0"/>
              <a:t>	</a:t>
            </a:r>
            <a:r>
              <a:rPr lang="en-GB" sz="2400" dirty="0" smtClean="0"/>
              <a:t>questioning</a:t>
            </a: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en-GB" sz="2400" dirty="0"/>
              <a:t>m</a:t>
            </a:r>
            <a:r>
              <a:rPr lang="en-GB" sz="2400" dirty="0" smtClean="0"/>
              <a:t>otivating</a:t>
            </a:r>
            <a:r>
              <a:rPr lang="en-GB" sz="2400" dirty="0"/>
              <a:t>	</a:t>
            </a:r>
            <a:r>
              <a:rPr lang="en-GB" sz="2400" dirty="0" smtClean="0"/>
              <a:t>challenging</a:t>
            </a:r>
            <a:r>
              <a:rPr lang="en-GB" sz="2400" dirty="0"/>
              <a:t>	</a:t>
            </a:r>
            <a:r>
              <a:rPr lang="en-GB" sz="2400" dirty="0" smtClean="0"/>
              <a:t>shaping</a:t>
            </a:r>
            <a:r>
              <a:rPr lang="en-GB" sz="2400" dirty="0"/>
              <a:t>	</a:t>
            </a:r>
            <a:r>
              <a:rPr lang="en-GB" sz="2400" dirty="0" smtClean="0"/>
              <a:t>supporting</a:t>
            </a: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en-GB" sz="2400" dirty="0"/>
              <a:t>t</a:t>
            </a:r>
            <a:r>
              <a:rPr lang="en-GB" sz="2400" dirty="0" smtClean="0"/>
              <a:t>eaching</a:t>
            </a:r>
            <a:r>
              <a:rPr lang="en-GB" sz="2400" dirty="0"/>
              <a:t>	</a:t>
            </a:r>
            <a:r>
              <a:rPr lang="en-GB" sz="2400" dirty="0" smtClean="0"/>
              <a:t>counselling</a:t>
            </a:r>
            <a:r>
              <a:rPr lang="en-GB" sz="2400" dirty="0"/>
              <a:t>	</a:t>
            </a:r>
            <a:r>
              <a:rPr lang="en-GB" sz="2400" dirty="0" smtClean="0"/>
              <a:t>criticising</a:t>
            </a:r>
            <a:r>
              <a:rPr lang="en-GB" sz="2400" dirty="0"/>
              <a:t>	</a:t>
            </a:r>
            <a:r>
              <a:rPr lang="en-GB" sz="2400" dirty="0" smtClean="0"/>
              <a:t>sharing</a:t>
            </a: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en-GB" sz="2400" dirty="0"/>
              <a:t>trusting 	</a:t>
            </a:r>
            <a:r>
              <a:rPr lang="en-GB" sz="2400" dirty="0" smtClean="0"/>
              <a:t>demonstrating</a:t>
            </a:r>
            <a:r>
              <a:rPr lang="en-GB" sz="2400" dirty="0"/>
              <a:t>	</a:t>
            </a:r>
            <a:r>
              <a:rPr lang="en-GB" sz="2400" dirty="0" smtClean="0"/>
              <a:t> loving		encouraging</a:t>
            </a: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en-GB" sz="2400" dirty="0" smtClean="0"/>
              <a:t>training</a:t>
            </a:r>
            <a:r>
              <a:rPr lang="en-GB" sz="2400" dirty="0"/>
              <a:t>	</a:t>
            </a:r>
            <a:r>
              <a:rPr lang="en-GB" sz="2400" dirty="0" smtClean="0"/>
              <a:t>achieving</a:t>
            </a:r>
            <a:r>
              <a:rPr lang="en-GB" sz="2400" dirty="0"/>
              <a:t>	</a:t>
            </a:r>
            <a:r>
              <a:rPr lang="en-GB" sz="2400" dirty="0" smtClean="0"/>
              <a:t>explaining</a:t>
            </a:r>
            <a:r>
              <a:rPr lang="en-GB" sz="2400" dirty="0"/>
              <a:t>	</a:t>
            </a:r>
            <a:r>
              <a:rPr lang="en-GB" sz="2400" dirty="0" smtClean="0"/>
              <a:t>planning</a:t>
            </a:r>
          </a:p>
          <a:p>
            <a:pPr marL="0" indent="0">
              <a:buFontTx/>
              <a:buNone/>
              <a:defRPr/>
            </a:pPr>
            <a:r>
              <a:rPr lang="en-GB" sz="2400" dirty="0"/>
              <a:t>f</a:t>
            </a:r>
            <a:r>
              <a:rPr lang="en-GB" sz="2400" dirty="0" smtClean="0"/>
              <a:t>acilitating</a:t>
            </a:r>
            <a:r>
              <a:rPr lang="en-GB" sz="2400" dirty="0"/>
              <a:t>	</a:t>
            </a:r>
            <a:r>
              <a:rPr lang="en-GB" sz="2400" dirty="0" smtClean="0"/>
              <a:t>comforting</a:t>
            </a:r>
            <a:r>
              <a:rPr lang="en-GB" sz="2400" dirty="0"/>
              <a:t>	</a:t>
            </a:r>
            <a:r>
              <a:rPr lang="en-GB" sz="2400" dirty="0" smtClean="0"/>
              <a:t>protecting	problem</a:t>
            </a:r>
            <a:r>
              <a:rPr lang="en-GB" sz="2400" dirty="0"/>
              <a:t>-</a:t>
            </a:r>
            <a:r>
              <a:rPr lang="en-GB" sz="2400" dirty="0" smtClean="0"/>
              <a:t>solving   	</a:t>
            </a:r>
          </a:p>
          <a:p>
            <a:pPr marL="0" indent="0">
              <a:buFontTx/>
              <a:buNone/>
              <a:defRPr/>
            </a:pPr>
            <a:r>
              <a:rPr lang="en-GB" sz="2400" dirty="0"/>
              <a:t>e</a:t>
            </a:r>
            <a:r>
              <a:rPr lang="en-GB" sz="2400" dirty="0" smtClean="0"/>
              <a:t>xploring</a:t>
            </a:r>
            <a:r>
              <a:rPr lang="en-GB" sz="2400" dirty="0"/>
              <a:t>	</a:t>
            </a:r>
            <a:r>
              <a:rPr lang="en-GB" sz="2400" dirty="0" smtClean="0"/>
              <a:t>inspiring</a:t>
            </a:r>
            <a:r>
              <a:rPr lang="en-GB" sz="2400" dirty="0"/>
              <a:t>	</a:t>
            </a:r>
            <a:r>
              <a:rPr lang="en-GB" sz="2400" dirty="0" smtClean="0"/>
              <a:t>developing</a:t>
            </a:r>
            <a:r>
              <a:rPr lang="en-GB" sz="2400" dirty="0"/>
              <a:t>	</a:t>
            </a:r>
            <a:r>
              <a:rPr lang="en-GB" sz="2400" dirty="0" smtClean="0"/>
              <a:t>pushing</a:t>
            </a:r>
          </a:p>
          <a:p>
            <a:pPr marL="0" indent="0">
              <a:buFontTx/>
              <a:buNone/>
              <a:defRPr/>
            </a:pPr>
            <a:r>
              <a:rPr lang="en-GB" sz="2400" dirty="0" smtClean="0"/>
              <a:t>summarising	suggesting	paraphrasing	reflecting</a:t>
            </a:r>
          </a:p>
          <a:p>
            <a:pPr marL="0" indent="0">
              <a:buFontTx/>
              <a:buNone/>
              <a:defRPr/>
            </a:pPr>
            <a:r>
              <a:rPr lang="en-GB" sz="2400" dirty="0"/>
              <a:t>i</a:t>
            </a:r>
            <a:r>
              <a:rPr lang="en-GB" sz="2400" dirty="0" smtClean="0"/>
              <a:t>nstructing	reflecting	giving advice	giving feedback</a:t>
            </a:r>
          </a:p>
          <a:p>
            <a:pPr marL="0" indent="0">
              <a:buFontTx/>
              <a:buNone/>
              <a:defRPr/>
            </a:pPr>
            <a:r>
              <a:rPr lang="en-GB" sz="2400" dirty="0" smtClean="0"/>
              <a:t>re-framing	modelling	balancing	redirecting ……..		</a:t>
            </a:r>
            <a:endParaRPr lang="en-GB" sz="2400" dirty="0"/>
          </a:p>
          <a:p>
            <a:pPr marL="0" indent="0">
              <a:buNone/>
              <a:defRPr/>
            </a:pPr>
            <a:endParaRPr lang="en-US" dirty="0"/>
          </a:p>
        </p:txBody>
      </p:sp>
      <p:pic>
        <p:nvPicPr>
          <p:cNvPr id="5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1695500" y="895400"/>
            <a:ext cx="2448272" cy="792088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</a:t>
            </a:r>
            <a:endParaRPr lang="en-GB" dirty="0"/>
          </a:p>
        </p:txBody>
      </p:sp>
      <p:sp>
        <p:nvSpPr>
          <p:cNvPr id="15" name="Oval Callout 14"/>
          <p:cNvSpPr/>
          <p:nvPr/>
        </p:nvSpPr>
        <p:spPr>
          <a:xfrm>
            <a:off x="-63996" y="1770770"/>
            <a:ext cx="2448272" cy="792088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21" name="Oval Callout 20"/>
          <p:cNvSpPr/>
          <p:nvPr/>
        </p:nvSpPr>
        <p:spPr>
          <a:xfrm>
            <a:off x="3511996" y="1687488"/>
            <a:ext cx="2448272" cy="792088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Loving</a:t>
            </a:r>
            <a:endParaRPr lang="en-GB" dirty="0"/>
          </a:p>
        </p:txBody>
      </p:sp>
      <p:sp>
        <p:nvSpPr>
          <p:cNvPr id="22" name="Oval Callout 21"/>
          <p:cNvSpPr/>
          <p:nvPr/>
        </p:nvSpPr>
        <p:spPr>
          <a:xfrm>
            <a:off x="1825402" y="2632026"/>
            <a:ext cx="2448272" cy="792088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Trusting</a:t>
            </a:r>
            <a:endParaRPr lang="en-GB" dirty="0"/>
          </a:p>
        </p:txBody>
      </p:sp>
      <p:sp>
        <p:nvSpPr>
          <p:cNvPr id="23" name="Oval Callout 22"/>
          <p:cNvSpPr/>
          <p:nvPr/>
        </p:nvSpPr>
        <p:spPr>
          <a:xfrm>
            <a:off x="250304" y="3692166"/>
            <a:ext cx="2448272" cy="792088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24" name="Oval Callout 23"/>
          <p:cNvSpPr/>
          <p:nvPr/>
        </p:nvSpPr>
        <p:spPr>
          <a:xfrm>
            <a:off x="1979712" y="4500228"/>
            <a:ext cx="2448272" cy="792088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Reframing</a:t>
            </a:r>
            <a:endParaRPr lang="en-GB" dirty="0"/>
          </a:p>
        </p:txBody>
      </p:sp>
      <p:sp>
        <p:nvSpPr>
          <p:cNvPr id="26" name="Oval Callout 25"/>
          <p:cNvSpPr/>
          <p:nvPr/>
        </p:nvSpPr>
        <p:spPr>
          <a:xfrm>
            <a:off x="3469060" y="5304284"/>
            <a:ext cx="2448272" cy="792088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Problem solving</a:t>
            </a:r>
            <a:endParaRPr lang="en-GB" dirty="0"/>
          </a:p>
        </p:txBody>
      </p:sp>
      <p:sp>
        <p:nvSpPr>
          <p:cNvPr id="27" name="Oval Callout 26"/>
          <p:cNvSpPr/>
          <p:nvPr/>
        </p:nvSpPr>
        <p:spPr>
          <a:xfrm>
            <a:off x="111324" y="5229200"/>
            <a:ext cx="2448272" cy="792088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Modelling</a:t>
            </a:r>
            <a:endParaRPr lang="en-GB" dirty="0"/>
          </a:p>
        </p:txBody>
      </p:sp>
      <p:sp>
        <p:nvSpPr>
          <p:cNvPr id="28" name="Oval Callout 27"/>
          <p:cNvSpPr/>
          <p:nvPr/>
        </p:nvSpPr>
        <p:spPr>
          <a:xfrm>
            <a:off x="5223470" y="4473960"/>
            <a:ext cx="2448272" cy="792088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Inspiring</a:t>
            </a:r>
            <a:endParaRPr lang="en-GB" dirty="0"/>
          </a:p>
        </p:txBody>
      </p:sp>
      <p:sp>
        <p:nvSpPr>
          <p:cNvPr id="29" name="Oval Callout 28"/>
          <p:cNvSpPr/>
          <p:nvPr/>
        </p:nvSpPr>
        <p:spPr>
          <a:xfrm>
            <a:off x="6370984" y="3424114"/>
            <a:ext cx="2448272" cy="792088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Challenging</a:t>
            </a:r>
            <a:endParaRPr lang="en-GB" dirty="0"/>
          </a:p>
        </p:txBody>
      </p:sp>
      <p:sp>
        <p:nvSpPr>
          <p:cNvPr id="30" name="Oval Callout 29"/>
          <p:cNvSpPr/>
          <p:nvPr/>
        </p:nvSpPr>
        <p:spPr>
          <a:xfrm>
            <a:off x="5146848" y="2479576"/>
            <a:ext cx="2448272" cy="792088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Caring</a:t>
            </a:r>
            <a:endParaRPr lang="en-GB" dirty="0"/>
          </a:p>
        </p:txBody>
      </p:sp>
      <p:sp>
        <p:nvSpPr>
          <p:cNvPr id="31" name="Oval Callout 30"/>
          <p:cNvSpPr/>
          <p:nvPr/>
        </p:nvSpPr>
        <p:spPr>
          <a:xfrm>
            <a:off x="3430860" y="3424114"/>
            <a:ext cx="2448272" cy="792088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Facilitating</a:t>
            </a:r>
            <a:endParaRPr lang="en-GB" dirty="0"/>
          </a:p>
        </p:txBody>
      </p:sp>
      <p:sp>
        <p:nvSpPr>
          <p:cNvPr id="32" name="Oval Callout 31"/>
          <p:cNvSpPr/>
          <p:nvPr/>
        </p:nvSpPr>
        <p:spPr>
          <a:xfrm>
            <a:off x="6332562" y="1374726"/>
            <a:ext cx="2448272" cy="792088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Criticising</a:t>
            </a:r>
            <a:endParaRPr lang="en-GB" dirty="0"/>
          </a:p>
        </p:txBody>
      </p:sp>
      <p:sp>
        <p:nvSpPr>
          <p:cNvPr id="33" name="Oval Callout 32"/>
          <p:cNvSpPr/>
          <p:nvPr/>
        </p:nvSpPr>
        <p:spPr>
          <a:xfrm>
            <a:off x="4741540" y="620688"/>
            <a:ext cx="2448272" cy="792088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advising</a:t>
            </a:r>
            <a:endParaRPr lang="en-GB" dirty="0"/>
          </a:p>
        </p:txBody>
      </p:sp>
      <p:sp>
        <p:nvSpPr>
          <p:cNvPr id="34" name="Oval Callout 33"/>
          <p:cNvSpPr/>
          <p:nvPr/>
        </p:nvSpPr>
        <p:spPr>
          <a:xfrm>
            <a:off x="6447606" y="5311416"/>
            <a:ext cx="2448272" cy="792088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Correcting</a:t>
            </a:r>
            <a:endParaRPr lang="en-GB" dirty="0"/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19" name="Picture 2" descr="C:\Users\jenkins.DOMAIN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72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000"/>
                            </p:stCondLst>
                            <p:childTnLst>
                              <p:par>
                                <p:cTn id="8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265063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GB" sz="1200" b="1" dirty="0">
              <a:solidFill>
                <a:srgbClr val="0B4387"/>
              </a:solidFill>
              <a:latin typeface="+mn-lt"/>
            </a:endParaRPr>
          </a:p>
          <a:p>
            <a:pPr>
              <a:defRPr/>
            </a:pPr>
            <a:r>
              <a:rPr lang="en-GB" sz="3200" b="1" dirty="0" smtClean="0">
                <a:solidFill>
                  <a:srgbClr val="000000"/>
                </a:solidFill>
                <a:latin typeface="+mn-lt"/>
              </a:rPr>
              <a:t>Mentoring:</a:t>
            </a:r>
            <a:r>
              <a:rPr lang="en-GB" sz="32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3200" dirty="0" smtClean="0">
                <a:solidFill>
                  <a:srgbClr val="000000"/>
                </a:solidFill>
                <a:latin typeface="+mn-lt"/>
              </a:rPr>
              <a:t>Definitions</a:t>
            </a:r>
            <a:endParaRPr lang="en-GB" sz="3200" b="1" dirty="0">
              <a:solidFill>
                <a:srgbClr val="000000"/>
              </a:solidFill>
              <a:latin typeface="+mn-lt"/>
            </a:endParaRPr>
          </a:p>
          <a:p>
            <a:pPr>
              <a:defRPr/>
            </a:pPr>
            <a:endParaRPr lang="en-GB" sz="1400" dirty="0" smtClean="0">
              <a:solidFill>
                <a:srgbClr val="000000"/>
              </a:solidFill>
              <a:latin typeface="+mn-lt"/>
            </a:endParaRPr>
          </a:p>
          <a:p>
            <a:pPr algn="just">
              <a:defRPr/>
            </a:pPr>
            <a:r>
              <a:rPr lang="en-GB" sz="2800" dirty="0" smtClean="0">
                <a:solidFill>
                  <a:srgbClr val="00B050"/>
                </a:solidFill>
                <a:latin typeface="+mn-lt"/>
              </a:rPr>
              <a:t>‘giving </a:t>
            </a:r>
            <a:r>
              <a:rPr lang="en-GB" sz="2800" dirty="0">
                <a:solidFill>
                  <a:srgbClr val="00B050"/>
                </a:solidFill>
                <a:latin typeface="+mn-lt"/>
              </a:rPr>
              <a:t>another person help and advice over a period of time and often also teaches them how to do their job or </a:t>
            </a:r>
            <a:r>
              <a:rPr lang="en-GB" sz="2800" dirty="0" smtClean="0">
                <a:solidFill>
                  <a:srgbClr val="00B050"/>
                </a:solidFill>
                <a:latin typeface="+mn-lt"/>
              </a:rPr>
              <a:t>role</a:t>
            </a:r>
            <a:r>
              <a:rPr lang="en-GB" sz="2000" dirty="0" smtClean="0">
                <a:solidFill>
                  <a:srgbClr val="00B050"/>
                </a:solidFill>
                <a:latin typeface="+mn-lt"/>
              </a:rPr>
              <a:t>’ (International  </a:t>
            </a:r>
            <a:r>
              <a:rPr lang="en-GB" sz="2000" dirty="0">
                <a:solidFill>
                  <a:srgbClr val="00B050"/>
                </a:solidFill>
                <a:latin typeface="+mn-lt"/>
              </a:rPr>
              <a:t>Institute of </a:t>
            </a:r>
            <a:r>
              <a:rPr lang="en-GB" sz="2000" dirty="0" smtClean="0">
                <a:solidFill>
                  <a:srgbClr val="00B050"/>
                </a:solidFill>
                <a:latin typeface="+mn-lt"/>
              </a:rPr>
              <a:t>Coaching)</a:t>
            </a:r>
            <a:endParaRPr lang="en-GB" sz="2000" dirty="0">
              <a:solidFill>
                <a:srgbClr val="00B050"/>
              </a:solidFill>
              <a:latin typeface="+mn-lt"/>
            </a:endParaRPr>
          </a:p>
          <a:p>
            <a:pPr algn="just">
              <a:defRPr/>
            </a:pPr>
            <a:endParaRPr lang="en-GB" sz="1400" dirty="0">
              <a:solidFill>
                <a:srgbClr val="000000"/>
              </a:solidFill>
              <a:latin typeface="+mn-lt"/>
            </a:endParaRPr>
          </a:p>
          <a:p>
            <a:pPr algn="just">
              <a:defRPr/>
            </a:pPr>
            <a:r>
              <a:rPr lang="en-GB" sz="2800" dirty="0" smtClean="0">
                <a:solidFill>
                  <a:srgbClr val="FFC000"/>
                </a:solidFill>
                <a:latin typeface="+mn-lt"/>
              </a:rPr>
              <a:t>‘concerned with “growing an individual”, both professionally and personally and is somewhat characterised by an ”expert-novice” relationship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’ </a:t>
            </a:r>
            <a:r>
              <a:rPr lang="en-GB" sz="2000" dirty="0" smtClean="0">
                <a:solidFill>
                  <a:srgbClr val="FFC000"/>
                </a:solidFill>
                <a:latin typeface="+mn-lt"/>
              </a:rPr>
              <a:t>(Lord, Atkinson, Mitchell 2008 p.9)</a:t>
            </a:r>
          </a:p>
          <a:p>
            <a:pPr algn="just">
              <a:defRPr/>
            </a:pPr>
            <a:endParaRPr lang="en-GB" sz="2000" dirty="0" smtClean="0">
              <a:solidFill>
                <a:srgbClr val="FFC000"/>
              </a:solidFill>
              <a:latin typeface="+mn-lt"/>
            </a:endParaRPr>
          </a:p>
          <a:p>
            <a:pPr algn="just">
              <a:defRPr/>
            </a:pPr>
            <a:r>
              <a:rPr lang="en-GB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‘ </a:t>
            </a:r>
            <a:r>
              <a:rPr lang="en-GB" sz="2800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a development process, including elements of coaching, facilitating and counselling, aimed at sharing knowledge and encouraging individual development</a:t>
            </a:r>
            <a:r>
              <a:rPr lang="en-GB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’ </a:t>
            </a:r>
            <a:r>
              <a:rPr lang="en-GB" sz="2000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(Renshaw 2008, p.11)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6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0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332656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GB" sz="1200" b="1" dirty="0">
              <a:solidFill>
                <a:srgbClr val="0B4387"/>
              </a:solidFill>
              <a:latin typeface="+mn-lt"/>
            </a:endParaRPr>
          </a:p>
          <a:p>
            <a:pPr>
              <a:defRPr/>
            </a:pPr>
            <a:r>
              <a:rPr lang="en-GB" sz="3200" b="1" dirty="0" smtClean="0">
                <a:solidFill>
                  <a:srgbClr val="000000"/>
                </a:solidFill>
                <a:latin typeface="+mn-lt"/>
              </a:rPr>
              <a:t>Coaching</a:t>
            </a:r>
            <a:r>
              <a:rPr lang="en-GB" sz="3200" b="1" dirty="0">
                <a:solidFill>
                  <a:srgbClr val="000000"/>
                </a:solidFill>
                <a:latin typeface="+mn-lt"/>
              </a:rPr>
              <a:t>:</a:t>
            </a:r>
            <a:r>
              <a:rPr lang="en-GB" sz="32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3200" dirty="0">
                <a:solidFill>
                  <a:srgbClr val="000000"/>
                </a:solidFill>
              </a:rPr>
              <a:t>Definitions</a:t>
            </a:r>
            <a:endParaRPr lang="en-GB" sz="32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rgbClr val="000000"/>
              </a:solidFill>
              <a:latin typeface="+mn-lt"/>
            </a:endParaRPr>
          </a:p>
          <a:p>
            <a:pPr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</a:rPr>
              <a:t>‘</a:t>
            </a:r>
            <a:r>
              <a:rPr lang="en-GB" sz="2800" dirty="0">
                <a:solidFill>
                  <a:srgbClr val="FF0000"/>
                </a:solidFill>
                <a:latin typeface="+mn-lt"/>
              </a:rPr>
              <a:t>an interactive results orientated enlightening process that brings about </a:t>
            </a:r>
            <a:r>
              <a:rPr lang="en-GB" sz="2800" dirty="0" smtClean="0">
                <a:solidFill>
                  <a:srgbClr val="FF0000"/>
                </a:solidFill>
                <a:latin typeface="+mn-lt"/>
              </a:rPr>
              <a:t>change’ 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International 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Institute of 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Coaching)</a:t>
            </a:r>
          </a:p>
          <a:p>
            <a:pPr>
              <a:defRPr/>
            </a:pP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>
              <a:defRPr/>
            </a:pPr>
            <a:r>
              <a:rPr lang="en-GB" dirty="0" smtClean="0">
                <a:solidFill>
                  <a:srgbClr val="00B0F0"/>
                </a:solidFill>
                <a:latin typeface="+mn-lt"/>
              </a:rPr>
              <a:t>‘</a:t>
            </a:r>
            <a:r>
              <a:rPr lang="en-GB" sz="2800" dirty="0" smtClean="0">
                <a:solidFill>
                  <a:srgbClr val="00B0F0"/>
                </a:solidFill>
                <a:latin typeface="+mn-lt"/>
              </a:rPr>
              <a:t>typically conceived as [having] an emphasis on improvement of skills and performance’ </a:t>
            </a:r>
            <a:r>
              <a:rPr lang="en-GB" sz="2000" dirty="0" smtClean="0">
                <a:solidFill>
                  <a:srgbClr val="00B0F0"/>
                </a:solidFill>
                <a:latin typeface="+mn-lt"/>
              </a:rPr>
              <a:t>(</a:t>
            </a:r>
            <a:r>
              <a:rPr lang="en-GB" sz="2000" dirty="0" err="1" smtClean="0">
                <a:solidFill>
                  <a:srgbClr val="00B0F0"/>
                </a:solidFill>
                <a:latin typeface="+mn-lt"/>
              </a:rPr>
              <a:t>Simkin</a:t>
            </a:r>
            <a:r>
              <a:rPr lang="en-GB" sz="2000" dirty="0" smtClean="0">
                <a:solidFill>
                  <a:srgbClr val="00B0F0"/>
                </a:solidFill>
                <a:latin typeface="+mn-lt"/>
              </a:rPr>
              <a:t> et al 2006, p.323</a:t>
            </a:r>
          </a:p>
          <a:p>
            <a:pPr>
              <a:defRPr/>
            </a:pP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>
              <a:defRPr/>
            </a:pPr>
            <a:r>
              <a:rPr lang="en-GB" sz="2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‘</a:t>
            </a:r>
            <a:r>
              <a:rPr lang="en-GB" sz="28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an enabling process aimed at enhancing learning and development with the intention of improving performance in a specific aspect of practice. It has a short term focus with an emphasis on immediate micro issues’ </a:t>
            </a:r>
            <a:r>
              <a:rPr lang="en-GB" sz="2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(</a:t>
            </a:r>
            <a:r>
              <a:rPr lang="en-GB" sz="2000" dirty="0" err="1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Renshaw</a:t>
            </a:r>
            <a:r>
              <a:rPr lang="en-GB" sz="2000" dirty="0" smtClean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 2008 p.12) </a:t>
            </a:r>
            <a:endParaRPr lang="en-GB" sz="2000" dirty="0">
              <a:solidFill>
                <a:srgbClr val="7030A0"/>
              </a:solidFill>
              <a:latin typeface="+mn-lt"/>
              <a:cs typeface="Arial" panose="020B0604020202020204" pitchFamily="34" charset="0"/>
            </a:endParaRPr>
          </a:p>
          <a:p>
            <a:pPr>
              <a:defRPr/>
            </a:pPr>
            <a:endParaRPr lang="en-GB" sz="1400" dirty="0">
              <a:solidFill>
                <a:srgbClr val="0B4387"/>
              </a:solidFill>
              <a:latin typeface="+mn-lt"/>
            </a:endParaRPr>
          </a:p>
          <a:p>
            <a:pPr>
              <a:defRPr/>
            </a:pPr>
            <a:endParaRPr lang="en-GB" sz="3600" dirty="0">
              <a:solidFill>
                <a:srgbClr val="0B43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69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46634" y="1124744"/>
            <a:ext cx="7920880" cy="216024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en-GB" sz="4400" b="1" dirty="0" smtClean="0">
                <a:solidFill>
                  <a:srgbClr val="000000"/>
                </a:solidFill>
                <a:latin typeface="Arial"/>
                <a:cs typeface="Arial"/>
              </a:rPr>
              <a:t>Mentoring </a:t>
            </a: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en-GB" sz="4400" b="1" dirty="0" smtClean="0">
                <a:solidFill>
                  <a:srgbClr val="000000"/>
                </a:solidFill>
                <a:latin typeface="Arial"/>
                <a:cs typeface="Arial"/>
              </a:rPr>
              <a:t>coaching as connected and distinct processes</a:t>
            </a: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sz="4400" dirty="0">
              <a:latin typeface="Arial" charset="0"/>
            </a:endParaRPr>
          </a:p>
        </p:txBody>
      </p:sp>
      <p:pic>
        <p:nvPicPr>
          <p:cNvPr id="8194" name="Picture 2" descr="C:\Users\jenkins\AppData\Local\Microsoft\Windows\Temporary Internet Files\Content.IE5\AKDXYGNL\mylife46_(139)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74876"/>
            <a:ext cx="32385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Challenges…………..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56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-3175"/>
            <a:ext cx="74295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5" name="Picture 2" descr="C:\Users\jenkins.DOMAIN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4392488" cy="4824536"/>
          </a:xfrm>
        </p:spPr>
        <p:txBody>
          <a:bodyPr/>
          <a:lstStyle/>
          <a:p>
            <a:pPr marL="0" indent="0" defTabSz="911225">
              <a:buNone/>
              <a:defRPr/>
            </a:pPr>
            <a:r>
              <a:rPr lang="en-GB" sz="3600" dirty="0" smtClean="0">
                <a:solidFill>
                  <a:srgbClr val="FF0000"/>
                </a:solidFill>
              </a:rPr>
              <a:t>Directive</a:t>
            </a:r>
          </a:p>
          <a:p>
            <a:pPr marL="0" indent="0" defTabSz="911225">
              <a:buNone/>
              <a:defRPr/>
            </a:pPr>
            <a:endParaRPr lang="en-GB" sz="4000" dirty="0">
              <a:solidFill>
                <a:srgbClr val="FF0000"/>
              </a:solidFill>
            </a:endParaRPr>
          </a:p>
          <a:p>
            <a:pPr defTabSz="911225">
              <a:buFont typeface="Arial"/>
              <a:buChar char="•"/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Mentor </a:t>
            </a:r>
            <a:r>
              <a:rPr lang="en-GB" sz="2400" dirty="0">
                <a:solidFill>
                  <a:srgbClr val="FF0000"/>
                </a:solidFill>
              </a:rPr>
              <a:t>seen as having </a:t>
            </a:r>
            <a:r>
              <a:rPr lang="en-GB" sz="2400" dirty="0" smtClean="0">
                <a:solidFill>
                  <a:srgbClr val="FF0000"/>
                </a:solidFill>
              </a:rPr>
              <a:t>expertise </a:t>
            </a:r>
            <a:r>
              <a:rPr lang="en-GB" sz="2400" dirty="0">
                <a:solidFill>
                  <a:srgbClr val="FF0000"/>
                </a:solidFill>
              </a:rPr>
              <a:t>in the area for </a:t>
            </a:r>
            <a:r>
              <a:rPr lang="en-GB" sz="2400" dirty="0" smtClean="0">
                <a:solidFill>
                  <a:srgbClr val="FF0000"/>
                </a:solidFill>
              </a:rPr>
              <a:t>discussion</a:t>
            </a:r>
          </a:p>
          <a:p>
            <a:pPr defTabSz="911225">
              <a:buFont typeface="Arial"/>
              <a:buChar char="•"/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Approach </a:t>
            </a:r>
            <a:r>
              <a:rPr lang="en-GB" sz="2400" dirty="0">
                <a:solidFill>
                  <a:srgbClr val="FF0000"/>
                </a:solidFill>
              </a:rPr>
              <a:t>is instructional, </a:t>
            </a:r>
            <a:r>
              <a:rPr lang="en-GB" sz="2400" dirty="0" smtClean="0">
                <a:solidFill>
                  <a:srgbClr val="FF0000"/>
                </a:solidFill>
              </a:rPr>
              <a:t>similar to </a:t>
            </a:r>
            <a:r>
              <a:rPr lang="en-GB" sz="2400" dirty="0">
                <a:solidFill>
                  <a:srgbClr val="FF0000"/>
                </a:solidFill>
              </a:rPr>
              <a:t>tutoring</a:t>
            </a:r>
          </a:p>
          <a:p>
            <a:pPr defTabSz="911225">
              <a:buFont typeface="Arial"/>
              <a:buChar char="•"/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Mentor </a:t>
            </a:r>
            <a:r>
              <a:rPr lang="en-GB" sz="2400" dirty="0">
                <a:solidFill>
                  <a:srgbClr val="FF0000"/>
                </a:solidFill>
              </a:rPr>
              <a:t>seen as driving </a:t>
            </a:r>
            <a:r>
              <a:rPr lang="en-GB" sz="2400" dirty="0" smtClean="0">
                <a:solidFill>
                  <a:srgbClr val="FF0000"/>
                </a:solidFill>
              </a:rPr>
              <a:t>the required </a:t>
            </a:r>
            <a:r>
              <a:rPr lang="en-GB" sz="2400" dirty="0">
                <a:solidFill>
                  <a:srgbClr val="FF0000"/>
                </a:solidFill>
              </a:rPr>
              <a:t>actions</a:t>
            </a:r>
          </a:p>
          <a:p>
            <a:endParaRPr lang="en-US" dirty="0"/>
          </a:p>
        </p:txBody>
      </p:sp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79512" y="2132856"/>
            <a:ext cx="8424863" cy="288925"/>
          </a:xfrm>
          <a:prstGeom prst="leftRightArrow">
            <a:avLst>
              <a:gd name="adj1" fmla="val 50000"/>
              <a:gd name="adj2" fmla="val 583187"/>
            </a:avLst>
          </a:prstGeom>
          <a:solidFill>
            <a:schemeClr val="accent2">
              <a:alpha val="3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932040" y="1196752"/>
            <a:ext cx="3936231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1225">
              <a:defRPr/>
            </a:pPr>
            <a:r>
              <a:rPr lang="en-GB" sz="3600" dirty="0">
                <a:solidFill>
                  <a:schemeClr val="accent2"/>
                </a:solidFill>
                <a:latin typeface="+mn-lt"/>
                <a:cs typeface="+mn-cs"/>
              </a:rPr>
              <a:t>   </a:t>
            </a:r>
            <a:r>
              <a:rPr lang="en-GB" sz="3600" dirty="0">
                <a:solidFill>
                  <a:srgbClr val="002060"/>
                </a:solidFill>
                <a:latin typeface="+mn-lt"/>
                <a:cs typeface="+mn-cs"/>
              </a:rPr>
              <a:t>Non-directive</a:t>
            </a:r>
          </a:p>
          <a:p>
            <a:pPr defTabSz="911225">
              <a:defRPr/>
            </a:pPr>
            <a:endParaRPr lang="en-GB" sz="4000" dirty="0">
              <a:solidFill>
                <a:srgbClr val="002060"/>
              </a:solidFill>
              <a:latin typeface="+mn-lt"/>
              <a:cs typeface="+mn-cs"/>
            </a:endParaRPr>
          </a:p>
          <a:p>
            <a:pPr defTabSz="911225">
              <a:buFontTx/>
              <a:buChar char="•"/>
              <a:defRPr/>
            </a:pPr>
            <a:endParaRPr lang="en-GB" sz="1600" dirty="0" smtClean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 defTabSz="911225">
              <a:buFont typeface="Arial"/>
              <a:buChar char="•"/>
              <a:defRPr/>
            </a:pPr>
            <a:r>
              <a:rPr lang="en-GB" dirty="0" smtClean="0">
                <a:solidFill>
                  <a:srgbClr val="002060"/>
                </a:solidFill>
                <a:latin typeface="+mn-lt"/>
                <a:cs typeface="+mn-cs"/>
              </a:rPr>
              <a:t>Coach </a:t>
            </a:r>
            <a:r>
              <a:rPr lang="en-GB" dirty="0">
                <a:solidFill>
                  <a:srgbClr val="002060"/>
                </a:solidFill>
                <a:latin typeface="+mn-lt"/>
                <a:cs typeface="+mn-cs"/>
              </a:rPr>
              <a:t>does not need to have </a:t>
            </a:r>
            <a:r>
              <a:rPr lang="en-GB" dirty="0" smtClean="0">
                <a:solidFill>
                  <a:srgbClr val="002060"/>
                </a:solidFill>
                <a:latin typeface="+mn-lt"/>
                <a:cs typeface="+mn-cs"/>
              </a:rPr>
              <a:t>expertise </a:t>
            </a:r>
            <a:r>
              <a:rPr lang="en-GB" dirty="0">
                <a:solidFill>
                  <a:srgbClr val="002060"/>
                </a:solidFill>
                <a:latin typeface="+mn-lt"/>
                <a:cs typeface="+mn-cs"/>
              </a:rPr>
              <a:t>in the area for discussion</a:t>
            </a:r>
          </a:p>
          <a:p>
            <a:pPr marL="342900" indent="-342900" defTabSz="911225">
              <a:buFont typeface="Arial"/>
              <a:buChar char="•"/>
              <a:defRPr/>
            </a:pPr>
            <a:r>
              <a:rPr lang="en-GB" dirty="0" smtClean="0">
                <a:solidFill>
                  <a:srgbClr val="002060"/>
                </a:solidFill>
                <a:latin typeface="+mn-lt"/>
                <a:cs typeface="+mn-cs"/>
              </a:rPr>
              <a:t>Approach </a:t>
            </a:r>
            <a:r>
              <a:rPr lang="en-GB" dirty="0">
                <a:solidFill>
                  <a:srgbClr val="002060"/>
                </a:solidFill>
                <a:latin typeface="+mn-lt"/>
                <a:cs typeface="+mn-cs"/>
              </a:rPr>
              <a:t>is non-directive</a:t>
            </a:r>
          </a:p>
          <a:p>
            <a:pPr marL="342900" indent="-342900" defTabSz="911225">
              <a:buFont typeface="Arial"/>
              <a:buChar char="•"/>
              <a:defRPr/>
            </a:pPr>
            <a:r>
              <a:rPr lang="en-GB" dirty="0" err="1" smtClean="0">
                <a:solidFill>
                  <a:srgbClr val="002060"/>
                </a:solidFill>
                <a:latin typeface="+mn-lt"/>
                <a:cs typeface="+mn-cs"/>
              </a:rPr>
              <a:t>Coachee</a:t>
            </a:r>
            <a:r>
              <a:rPr lang="en-GB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en-GB" dirty="0">
                <a:solidFill>
                  <a:srgbClr val="002060"/>
                </a:solidFill>
                <a:latin typeface="+mn-lt"/>
                <a:cs typeface="+mn-cs"/>
              </a:rPr>
              <a:t>takes </a:t>
            </a:r>
            <a:r>
              <a:rPr lang="en-GB" dirty="0" smtClean="0">
                <a:solidFill>
                  <a:srgbClr val="002060"/>
                </a:solidFill>
                <a:latin typeface="+mn-lt"/>
                <a:cs typeface="+mn-cs"/>
              </a:rPr>
              <a:t>responsibility for </a:t>
            </a:r>
            <a:r>
              <a:rPr lang="en-GB" dirty="0">
                <a:solidFill>
                  <a:srgbClr val="002060"/>
                </a:solidFill>
                <a:latin typeface="+mn-lt"/>
                <a:cs typeface="+mn-cs"/>
              </a:rPr>
              <a:t>setting goals and </a:t>
            </a:r>
            <a:r>
              <a:rPr lang="en-GB" dirty="0" smtClean="0">
                <a:solidFill>
                  <a:srgbClr val="002060"/>
                </a:solidFill>
                <a:latin typeface="+mn-lt"/>
                <a:cs typeface="+mn-cs"/>
              </a:rPr>
              <a:t>deciding on </a:t>
            </a:r>
            <a:r>
              <a:rPr lang="en-GB" dirty="0">
                <a:solidFill>
                  <a:srgbClr val="002060"/>
                </a:solidFill>
                <a:latin typeface="+mn-lt"/>
                <a:cs typeface="+mn-cs"/>
              </a:rPr>
              <a:t>actions</a:t>
            </a:r>
          </a:p>
          <a:p>
            <a:pPr defTabSz="911225">
              <a:defRPr/>
            </a:pPr>
            <a:endParaRPr lang="en-GB" sz="1600" dirty="0">
              <a:solidFill>
                <a:schemeClr val="accent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Qualities…………..</a:t>
            </a:r>
            <a:endParaRPr lang="en-GB" dirty="0"/>
          </a:p>
        </p:txBody>
      </p:sp>
      <p:pic>
        <p:nvPicPr>
          <p:cNvPr id="7" name="Picture 2" descr="C:\Users\jenkins.DOMAIN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3" y="5889424"/>
            <a:ext cx="2438400" cy="90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58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2587</TotalTime>
  <Words>743</Words>
  <Application>Microsoft Office PowerPoint</Application>
  <PresentationFormat>On-screen Show (4:3)</PresentationFormat>
  <Paragraphs>152</Paragraphs>
  <Slides>19</Slides>
  <Notes>15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ＭＳ Ｐゴシック</vt:lpstr>
      <vt:lpstr>Arial</vt:lpstr>
      <vt:lpstr>Berlin Sans FB Demi</vt:lpstr>
      <vt:lpstr>Bookman Old Style</vt:lpstr>
      <vt:lpstr>Calibri</vt:lpstr>
      <vt:lpstr>Gill Sans MT</vt:lpstr>
      <vt:lpstr>Times New Roman</vt:lpstr>
      <vt:lpstr>Wingdings</vt:lpstr>
      <vt:lpstr>Wingdings 3</vt:lpstr>
      <vt:lpstr>1_Custom Design</vt:lpstr>
      <vt:lpstr>Custom Design</vt:lpstr>
      <vt:lpstr>Origin</vt:lpstr>
      <vt:lpstr>PowerPoint Presentation</vt:lpstr>
      <vt:lpstr>PowerPoint Presentation</vt:lpstr>
      <vt:lpstr>Mentoring and Coaching words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Qualities of a great ITT mentor?</vt:lpstr>
      <vt:lpstr>Mentors</vt:lpstr>
      <vt:lpstr>Diamond Nine</vt:lpstr>
      <vt:lpstr>PowerPoint Presentation</vt:lpstr>
      <vt:lpstr>PowerPoint Presentation</vt:lpstr>
      <vt:lpstr>Challenges to mentors</vt:lpstr>
      <vt:lpstr>How do you choose your mentors?</vt:lpstr>
      <vt:lpstr>How do you support your mentors? </vt:lpstr>
      <vt:lpstr>Action planning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Thompson, Rachel</cp:lastModifiedBy>
  <cp:revision>79</cp:revision>
  <cp:lastPrinted>2001-12-07T16:14:49Z</cp:lastPrinted>
  <dcterms:created xsi:type="dcterms:W3CDTF">2015-05-13T11:12:00Z</dcterms:created>
  <dcterms:modified xsi:type="dcterms:W3CDTF">2017-06-28T11:59:19Z</dcterms:modified>
</cp:coreProperties>
</file>