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9"/>
  </p:notesMasterIdLst>
  <p:handoutMasterIdLst>
    <p:handoutMasterId r:id="rId10"/>
  </p:handoutMasterIdLst>
  <p:sldIdLst>
    <p:sldId id="273" r:id="rId4"/>
    <p:sldId id="290" r:id="rId5"/>
    <p:sldId id="287" r:id="rId6"/>
    <p:sldId id="291" r:id="rId7"/>
    <p:sldId id="292" r:id="rId8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04" autoAdjust="0"/>
    <p:restoredTop sz="90783"/>
  </p:normalViewPr>
  <p:slideViewPr>
    <p:cSldViewPr showGuides="1">
      <p:cViewPr varScale="1">
        <p:scale>
          <a:sx n="110" d="100"/>
          <a:sy n="110" d="100"/>
        </p:scale>
        <p:origin x="177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335" y="0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306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335" y="9430306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335" y="0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993" y="4715153"/>
            <a:ext cx="4983689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306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335" y="9430306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6320">
              <a:defRPr/>
            </a:pPr>
            <a:r>
              <a:rPr lang="en-US" b="1" dirty="0"/>
              <a:t>Changing identity of CPE: </a:t>
            </a:r>
            <a:r>
              <a:rPr lang="en-US" dirty="0"/>
              <a:t>set up as a mainly teaching </a:t>
            </a:r>
            <a:r>
              <a:rPr lang="en-US" dirty="0" err="1"/>
              <a:t>dept</a:t>
            </a:r>
            <a:r>
              <a:rPr lang="en-US" dirty="0"/>
              <a:t>, but now greater pressure to ensure research underpinning and knowledge exchange</a:t>
            </a:r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35523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377815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21/06/2017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21/06/2017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21/06/2017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21/06/2017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21/06/2017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21/06/2017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21/06/2017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21/06/2017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21/06/2017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21/06/2017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21/06/2017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21/06/2017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21/06/2017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21/06/2017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5661248"/>
            <a:ext cx="915464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13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959929"/>
            <a:ext cx="9150350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21/06/2017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21/06/2017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5515" y="2766454"/>
            <a:ext cx="8439939" cy="1382625"/>
          </a:xfrm>
        </p:spPr>
        <p:txBody>
          <a:bodyPr/>
          <a:lstStyle/>
          <a:p>
            <a:pPr algn="ctr"/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Excellence in Education Conference</a:t>
            </a:r>
            <a:br>
              <a:rPr lang="en-US" sz="3600" dirty="0" smtClean="0"/>
            </a:br>
            <a:r>
              <a:rPr lang="en-US" sz="3600" dirty="0" smtClean="0"/>
              <a:t>Warwick and Schools Partnership</a:t>
            </a:r>
            <a:r>
              <a:rPr lang="en-US" sz="3600" dirty="0"/>
              <a:t/>
            </a:r>
            <a:br>
              <a:rPr lang="en-US" sz="3600" dirty="0"/>
            </a:br>
            <a:endParaRPr lang="en-GB" altLang="en-US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 bwMode="auto">
          <a:xfrm>
            <a:off x="127997" y="4548113"/>
            <a:ext cx="9016003" cy="2049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en-GB" altLang="en-US" sz="6000" b="1" kern="0" dirty="0" smtClean="0">
                <a:latin typeface="Calibri" charset="0"/>
                <a:ea typeface="Calibri" charset="0"/>
                <a:cs typeface="Calibri" charset="0"/>
              </a:rPr>
              <a:t>WELCOME</a:t>
            </a:r>
          </a:p>
          <a:p>
            <a:r>
              <a:rPr lang="en-GB" altLang="en-US" kern="0" dirty="0" smtClean="0"/>
              <a:t>	</a:t>
            </a:r>
          </a:p>
          <a:p>
            <a:pPr algn="ctr"/>
            <a:r>
              <a:rPr lang="en-GB" altLang="en-US" sz="2400" kern="0" dirty="0" smtClean="0"/>
              <a:t>Kate Ireland - Director of the Centre for Professional Education</a:t>
            </a:r>
          </a:p>
        </p:txBody>
      </p:sp>
    </p:spTree>
    <p:extLst>
      <p:ext uri="{BB962C8B-B14F-4D97-AF65-F5344CB8AC3E}">
        <p14:creationId xmlns:p14="http://schemas.microsoft.com/office/powerpoint/2010/main" val="1546017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9472" y="836712"/>
            <a:ext cx="6876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latin typeface="+mn-lt"/>
              </a:rPr>
              <a:t>	</a:t>
            </a:r>
            <a:endParaRPr lang="en-GB" sz="32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6710" y="690525"/>
            <a:ext cx="6804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3200" b="1" dirty="0" smtClean="0">
                <a:latin typeface="+mn-lt"/>
              </a:rPr>
              <a:t>Partnership with Schools</a:t>
            </a:r>
          </a:p>
        </p:txBody>
      </p:sp>
      <p:sp>
        <p:nvSpPr>
          <p:cNvPr id="12" name="Text Box 256"/>
          <p:cNvSpPr txBox="1"/>
          <p:nvPr/>
        </p:nvSpPr>
        <p:spPr>
          <a:xfrm>
            <a:off x="128733" y="2364942"/>
            <a:ext cx="2534920" cy="167386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600" dirty="0" smtClean="0">
                <a:solidFill>
                  <a:schemeClr val="accent4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Over </a:t>
            </a:r>
            <a:endParaRPr lang="en-GB" sz="1100" dirty="0">
              <a:solidFill>
                <a:schemeClr val="accent4">
                  <a:lumMod val="85000"/>
                  <a:lumOff val="15000"/>
                </a:schemeClr>
              </a:solidFill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  <a:p>
            <a:pPr>
              <a:spcAft>
                <a:spcPts val="0"/>
              </a:spcAft>
            </a:pPr>
            <a:r>
              <a:rPr lang="en-US" sz="4800" dirty="0" smtClean="0">
                <a:solidFill>
                  <a:srgbClr val="9B5199"/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500 </a:t>
            </a:r>
            <a:endParaRPr lang="en-GB" sz="1100" dirty="0"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  <a:p>
            <a:pPr>
              <a:spcAft>
                <a:spcPts val="0"/>
              </a:spcAft>
            </a:pPr>
            <a:r>
              <a:rPr lang="en-US" sz="1600" dirty="0">
                <a:solidFill>
                  <a:schemeClr val="accent4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schools in the Warwick </a:t>
            </a:r>
            <a:r>
              <a:rPr lang="en-US" sz="1600" dirty="0" smtClean="0">
                <a:solidFill>
                  <a:schemeClr val="accent4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Partnership…</a:t>
            </a:r>
            <a:endParaRPr lang="en-GB" sz="1100" dirty="0">
              <a:solidFill>
                <a:schemeClr val="accent4">
                  <a:lumMod val="85000"/>
                  <a:lumOff val="15000"/>
                </a:schemeClr>
              </a:solidFill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  <p:pic>
        <p:nvPicPr>
          <p:cNvPr id="13" name="Picture 12" descr="Image result for school infographic symbol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8029" y="2583094"/>
            <a:ext cx="1360805" cy="120713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Box 256"/>
          <p:cNvSpPr txBox="1"/>
          <p:nvPr/>
        </p:nvSpPr>
        <p:spPr>
          <a:xfrm>
            <a:off x="2191844" y="3882561"/>
            <a:ext cx="2302078" cy="167386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600" dirty="0" smtClean="0">
                <a:solidFill>
                  <a:schemeClr val="accent4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…accommodating </a:t>
            </a:r>
          </a:p>
          <a:p>
            <a:pPr>
              <a:spcAft>
                <a:spcPts val="0"/>
              </a:spcAft>
            </a:pPr>
            <a:r>
              <a:rPr lang="en-GB" sz="1600" dirty="0" smtClean="0">
                <a:solidFill>
                  <a:schemeClr val="accent4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around</a:t>
            </a:r>
            <a:endParaRPr lang="en-GB" sz="1100" dirty="0">
              <a:solidFill>
                <a:schemeClr val="accent4">
                  <a:lumMod val="85000"/>
                  <a:lumOff val="15000"/>
                </a:schemeClr>
              </a:solidFill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  <a:p>
            <a:pPr>
              <a:spcAft>
                <a:spcPts val="0"/>
              </a:spcAft>
            </a:pPr>
            <a:r>
              <a:rPr lang="en-US" sz="4800" dirty="0" smtClean="0">
                <a:solidFill>
                  <a:srgbClr val="9B5199"/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2000 </a:t>
            </a:r>
            <a:endParaRPr lang="en-GB" sz="1100" dirty="0"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  <a:p>
            <a:pPr>
              <a:spcAft>
                <a:spcPts val="0"/>
              </a:spcAft>
            </a:pPr>
            <a:r>
              <a:rPr lang="en-US" sz="1600" dirty="0" smtClean="0">
                <a:solidFill>
                  <a:schemeClr val="accent4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placements in 2016/17</a:t>
            </a:r>
            <a:endParaRPr lang="en-GB" sz="1100" dirty="0">
              <a:solidFill>
                <a:schemeClr val="accent4">
                  <a:lumMod val="85000"/>
                  <a:lumOff val="15000"/>
                </a:schemeClr>
              </a:solidFill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  <p:pic>
        <p:nvPicPr>
          <p:cNvPr id="2050" name="Picture 2" descr="NQ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98" y="4018423"/>
            <a:ext cx="2068940" cy="1381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98" t="8895" r="21764" b="30466"/>
          <a:stretch/>
        </p:blipFill>
        <p:spPr bwMode="auto">
          <a:xfrm>
            <a:off x="4356135" y="2364942"/>
            <a:ext cx="3166618" cy="30090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2" name="Text Box 21"/>
          <p:cNvSpPr txBox="1"/>
          <p:nvPr/>
        </p:nvSpPr>
        <p:spPr>
          <a:xfrm>
            <a:off x="7511822" y="2544580"/>
            <a:ext cx="1317625" cy="97345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7200" dirty="0">
                <a:solidFill>
                  <a:srgbClr val="9B5199"/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98</a:t>
            </a:r>
            <a:r>
              <a:rPr lang="en-US" sz="2000" dirty="0">
                <a:solidFill>
                  <a:srgbClr val="9B5199"/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%</a:t>
            </a:r>
            <a:endParaRPr lang="en-GB" sz="1100" dirty="0"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  <a:p>
            <a:pPr>
              <a:spcAft>
                <a:spcPts val="0"/>
              </a:spcAft>
            </a:pPr>
            <a:r>
              <a:rPr lang="en-US" sz="3600" dirty="0">
                <a:solidFill>
                  <a:srgbClr val="9B5199"/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 </a:t>
            </a:r>
            <a:endParaRPr lang="en-GB" sz="1100" dirty="0"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  <a:p>
            <a:pPr>
              <a:spcAft>
                <a:spcPts val="0"/>
              </a:spcAft>
            </a:pPr>
            <a:r>
              <a:rPr lang="en-US" sz="3600" dirty="0">
                <a:solidFill>
                  <a:srgbClr val="9B5199"/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 </a:t>
            </a:r>
            <a:endParaRPr lang="en-GB" sz="1100" dirty="0"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566919" y="3896908"/>
            <a:ext cx="12609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6000" dirty="0">
                <a:solidFill>
                  <a:srgbClr val="9B5199"/>
                </a:solidFill>
                <a:latin typeface="Calibri" panose="020F0502020204030204" pitchFamily="34" charset="0"/>
                <a:ea typeface="PMingLiU" panose="02020500000000000000" pitchFamily="18" charset="-120"/>
              </a:rPr>
              <a:t>70</a:t>
            </a:r>
            <a:r>
              <a:rPr lang="en-US" sz="1800" dirty="0">
                <a:solidFill>
                  <a:srgbClr val="9B5199"/>
                </a:solidFill>
                <a:latin typeface="Calibri" panose="020F0502020204030204" pitchFamily="34" charset="0"/>
                <a:ea typeface="PMingLiU" panose="02020500000000000000" pitchFamily="18" charset="-120"/>
              </a:rPr>
              <a:t>%</a:t>
            </a:r>
            <a:r>
              <a:rPr lang="en-US" dirty="0">
                <a:solidFill>
                  <a:srgbClr val="9B5199"/>
                </a:solidFill>
                <a:latin typeface="Calibri" panose="020F0502020204030204" pitchFamily="34" charset="0"/>
                <a:ea typeface="PMingLiU" panose="02020500000000000000" pitchFamily="18" charset="-120"/>
              </a:rPr>
              <a:t>      </a:t>
            </a:r>
            <a:endParaRPr lang="en-GB" sz="900" dirty="0">
              <a:ea typeface="PMingLiU" panose="02020500000000000000" pitchFamily="18" charset="-120"/>
            </a:endParaRPr>
          </a:p>
        </p:txBody>
      </p:sp>
      <p:sp>
        <p:nvSpPr>
          <p:cNvPr id="25" name="Text Box 292"/>
          <p:cNvSpPr txBox="1"/>
          <p:nvPr/>
        </p:nvSpPr>
        <p:spPr>
          <a:xfrm>
            <a:off x="6829182" y="4707635"/>
            <a:ext cx="2052030" cy="53403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600" dirty="0">
                <a:solidFill>
                  <a:srgbClr val="9B5199"/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                </a:t>
            </a:r>
            <a:r>
              <a:rPr lang="en-US" sz="1600" dirty="0" smtClean="0">
                <a:solidFill>
                  <a:srgbClr val="9B5199"/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  </a:t>
            </a:r>
            <a:r>
              <a:rPr lang="en-US" sz="1600" dirty="0" smtClean="0">
                <a:solidFill>
                  <a:schemeClr val="accent4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of </a:t>
            </a:r>
            <a:r>
              <a:rPr lang="en-US" sz="1600" dirty="0">
                <a:solidFill>
                  <a:schemeClr val="accent4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these in </a:t>
            </a:r>
            <a:endParaRPr lang="en-US" sz="1600" dirty="0" smtClean="0">
              <a:solidFill>
                <a:schemeClr val="accent4">
                  <a:lumMod val="85000"/>
                  <a:lumOff val="15000"/>
                </a:schemeClr>
              </a:solidFill>
              <a:effectLst/>
              <a:latin typeface="Calibri" panose="020F0502020204030204" pitchFamily="34" charset="0"/>
              <a:ea typeface="PMingLiU" panose="02020500000000000000" pitchFamily="18" charset="-120"/>
            </a:endParaRPr>
          </a:p>
          <a:p>
            <a:pPr>
              <a:spcAft>
                <a:spcPts val="0"/>
              </a:spcAft>
            </a:pPr>
            <a:r>
              <a:rPr lang="en-US" sz="1600" dirty="0">
                <a:solidFill>
                  <a:schemeClr val="accent4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PMingLiU" panose="02020500000000000000" pitchFamily="18" charset="-120"/>
              </a:rPr>
              <a:t> </a:t>
            </a:r>
            <a:r>
              <a:rPr lang="en-US" sz="1600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PMingLiU" panose="02020500000000000000" pitchFamily="18" charset="-120"/>
              </a:rPr>
              <a:t>                </a:t>
            </a:r>
            <a:r>
              <a:rPr lang="en-US" sz="1600" dirty="0" smtClean="0">
                <a:solidFill>
                  <a:schemeClr val="accent4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local schools </a:t>
            </a:r>
            <a:endParaRPr lang="en-GB" sz="1100" dirty="0">
              <a:solidFill>
                <a:schemeClr val="accent4">
                  <a:lumMod val="85000"/>
                  <a:lumOff val="15000"/>
                </a:schemeClr>
              </a:solidFill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  <p:sp>
        <p:nvSpPr>
          <p:cNvPr id="26" name="Text Box 292"/>
          <p:cNvSpPr txBox="1"/>
          <p:nvPr/>
        </p:nvSpPr>
        <p:spPr>
          <a:xfrm>
            <a:off x="6829182" y="3523435"/>
            <a:ext cx="2052030" cy="53403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600" dirty="0">
                <a:solidFill>
                  <a:srgbClr val="9B5199"/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                </a:t>
            </a:r>
            <a:r>
              <a:rPr lang="en-US" sz="1600" dirty="0" smtClean="0">
                <a:solidFill>
                  <a:schemeClr val="accent4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employment,</a:t>
            </a:r>
          </a:p>
          <a:p>
            <a:pPr>
              <a:spcAft>
                <a:spcPts val="0"/>
              </a:spcAft>
            </a:pPr>
            <a:r>
              <a:rPr lang="en-US" sz="1600" dirty="0">
                <a:solidFill>
                  <a:schemeClr val="accent4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PMingLiU" panose="02020500000000000000" pitchFamily="18" charset="-120"/>
              </a:rPr>
              <a:t> </a:t>
            </a:r>
            <a:r>
              <a:rPr lang="en-US" sz="1600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PMingLiU" panose="02020500000000000000" pitchFamily="18" charset="-120"/>
              </a:rPr>
              <a:t>               with</a:t>
            </a:r>
            <a:endParaRPr lang="en-GB" sz="1100" dirty="0">
              <a:solidFill>
                <a:schemeClr val="accent4">
                  <a:lumMod val="85000"/>
                  <a:lumOff val="15000"/>
                </a:schemeClr>
              </a:solidFill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6585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9472" y="836712"/>
            <a:ext cx="6876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latin typeface="+mn-lt"/>
              </a:rPr>
              <a:t>	</a:t>
            </a:r>
            <a:endParaRPr lang="en-GB" sz="32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28934"/>
            <a:ext cx="6804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3200" b="1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+mn-lt"/>
              </a:rPr>
              <a:t>   Key Data 2015-16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95340"/>
            <a:ext cx="2161032" cy="18013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789040"/>
            <a:ext cx="2161032" cy="1801368"/>
          </a:xfrm>
          <a:prstGeom prst="rect">
            <a:avLst/>
          </a:prstGeom>
        </p:spPr>
      </p:pic>
      <p:sp>
        <p:nvSpPr>
          <p:cNvPr id="7" name="Text Box 290"/>
          <p:cNvSpPr txBox="1"/>
          <p:nvPr/>
        </p:nvSpPr>
        <p:spPr>
          <a:xfrm>
            <a:off x="3279426" y="1548551"/>
            <a:ext cx="1531620" cy="106045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7200" dirty="0">
                <a:solidFill>
                  <a:srgbClr val="9B5199"/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97</a:t>
            </a:r>
            <a:r>
              <a:rPr lang="en-US" sz="2000" dirty="0">
                <a:solidFill>
                  <a:srgbClr val="9B5199"/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%</a:t>
            </a:r>
            <a:endParaRPr lang="en-GB" sz="1100" dirty="0"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  <a:p>
            <a:pPr>
              <a:spcAft>
                <a:spcPts val="0"/>
              </a:spcAft>
            </a:pPr>
            <a:r>
              <a:rPr lang="en-US" sz="3600" dirty="0">
                <a:solidFill>
                  <a:srgbClr val="9B5199"/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 </a:t>
            </a:r>
            <a:endParaRPr lang="en-GB" sz="1100" dirty="0"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  <a:p>
            <a:pPr>
              <a:spcAft>
                <a:spcPts val="0"/>
              </a:spcAft>
            </a:pPr>
            <a:r>
              <a:rPr lang="en-US" sz="3600" dirty="0">
                <a:solidFill>
                  <a:srgbClr val="9B5199"/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 </a:t>
            </a:r>
            <a:endParaRPr lang="en-GB" sz="1100" dirty="0"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  <p:sp>
        <p:nvSpPr>
          <p:cNvPr id="8" name="Text Box 294"/>
          <p:cNvSpPr txBox="1"/>
          <p:nvPr/>
        </p:nvSpPr>
        <p:spPr>
          <a:xfrm>
            <a:off x="2913950" y="2527628"/>
            <a:ext cx="2201680" cy="707172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600" dirty="0">
                <a:solidFill>
                  <a:schemeClr val="accent4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“Outstanding” or </a:t>
            </a:r>
            <a:r>
              <a:rPr lang="en-US" sz="1600" dirty="0" smtClean="0">
                <a:solidFill>
                  <a:schemeClr val="accent4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Good</a:t>
            </a:r>
            <a:r>
              <a:rPr lang="en-US" sz="1600" dirty="0">
                <a:solidFill>
                  <a:schemeClr val="accent4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” final grades 2015-16</a:t>
            </a:r>
            <a:endParaRPr lang="en-GB" sz="1100" dirty="0">
              <a:solidFill>
                <a:schemeClr val="accent4">
                  <a:lumMod val="85000"/>
                  <a:lumOff val="15000"/>
                </a:schemeClr>
              </a:solidFill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  <p:pic>
        <p:nvPicPr>
          <p:cNvPr id="9" name="Picture 8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464" y="3498319"/>
            <a:ext cx="3625138" cy="7648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464" y="4513129"/>
            <a:ext cx="1944215" cy="71973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 Box 19"/>
          <p:cNvSpPr txBox="1"/>
          <p:nvPr/>
        </p:nvSpPr>
        <p:spPr>
          <a:xfrm>
            <a:off x="3753061" y="3994958"/>
            <a:ext cx="4303830" cy="68008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600" dirty="0">
                <a:solidFill>
                  <a:schemeClr val="accent4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of our trainees that rated their overall satisfaction "Outstanding" or "Good" in contrast to</a:t>
            </a:r>
            <a:endParaRPr lang="en-GB" sz="1600" dirty="0">
              <a:solidFill>
                <a:schemeClr val="accent4">
                  <a:lumMod val="85000"/>
                  <a:lumOff val="15000"/>
                </a:schemeClr>
              </a:solidFill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  <p:sp>
        <p:nvSpPr>
          <p:cNvPr id="12" name="Text Box 20"/>
          <p:cNvSpPr txBox="1"/>
          <p:nvPr/>
        </p:nvSpPr>
        <p:spPr>
          <a:xfrm>
            <a:off x="3722908" y="4924969"/>
            <a:ext cx="3932820" cy="314325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600" dirty="0">
                <a:solidFill>
                  <a:schemeClr val="accent4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for all Russell Group Universities (PTES, 2016)</a:t>
            </a:r>
            <a:endParaRPr lang="en-GB" sz="1600" dirty="0">
              <a:solidFill>
                <a:schemeClr val="accent4">
                  <a:lumMod val="85000"/>
                  <a:lumOff val="15000"/>
                </a:schemeClr>
              </a:solidFill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  <p:pic>
        <p:nvPicPr>
          <p:cNvPr id="1026" name="Picture 2" descr="Image result for graduate ha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17779">
            <a:off x="3352820" y="1232177"/>
            <a:ext cx="880147" cy="53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181" y="2548518"/>
            <a:ext cx="2838450" cy="56959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Box 296"/>
          <p:cNvSpPr txBox="1"/>
          <p:nvPr/>
        </p:nvSpPr>
        <p:spPr>
          <a:xfrm>
            <a:off x="6043010" y="1906918"/>
            <a:ext cx="2683510" cy="66484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600" dirty="0">
                <a:solidFill>
                  <a:srgbClr val="9B5199"/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                   </a:t>
            </a:r>
            <a:r>
              <a:rPr lang="en-US" sz="1600" dirty="0">
                <a:solidFill>
                  <a:schemeClr val="accent4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completion for          </a:t>
            </a:r>
            <a:endParaRPr lang="en-GB" sz="1100" dirty="0">
              <a:solidFill>
                <a:schemeClr val="accent4">
                  <a:lumMod val="85000"/>
                  <a:lumOff val="15000"/>
                </a:schemeClr>
              </a:solidFill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  <a:p>
            <a:pPr>
              <a:spcAft>
                <a:spcPts val="0"/>
              </a:spcAft>
            </a:pPr>
            <a:r>
              <a:rPr lang="en-US" sz="1600" dirty="0">
                <a:solidFill>
                  <a:schemeClr val="accent4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                   our 2015-16 cohort </a:t>
            </a:r>
            <a:endParaRPr lang="en-GB" sz="1100" dirty="0">
              <a:solidFill>
                <a:schemeClr val="accent4">
                  <a:lumMod val="85000"/>
                  <a:lumOff val="15000"/>
                </a:schemeClr>
              </a:solidFill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  <a:p>
            <a:pPr>
              <a:spcAft>
                <a:spcPts val="0"/>
              </a:spcAft>
            </a:pPr>
            <a:r>
              <a:rPr lang="en-US" sz="1400" dirty="0">
                <a:solidFill>
                  <a:srgbClr val="9B5199"/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 </a:t>
            </a:r>
            <a:endParaRPr lang="en-GB" sz="1100" dirty="0"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  <p:sp>
        <p:nvSpPr>
          <p:cNvPr id="15" name="Text Box 295"/>
          <p:cNvSpPr txBox="1"/>
          <p:nvPr/>
        </p:nvSpPr>
        <p:spPr>
          <a:xfrm>
            <a:off x="5675248" y="1497395"/>
            <a:ext cx="1291410" cy="96571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7200" dirty="0">
                <a:solidFill>
                  <a:srgbClr val="9B5199"/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94</a:t>
            </a:r>
            <a:r>
              <a:rPr lang="en-US" sz="1800" dirty="0">
                <a:solidFill>
                  <a:srgbClr val="9B5199"/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%</a:t>
            </a:r>
            <a:r>
              <a:rPr lang="en-US" sz="6000" dirty="0">
                <a:solidFill>
                  <a:srgbClr val="9B5199"/>
                </a:solidFill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  </a:t>
            </a:r>
            <a:endParaRPr lang="en-GB" sz="6000" dirty="0"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  <p:sp>
        <p:nvSpPr>
          <p:cNvPr id="16" name="Text Box 256"/>
          <p:cNvSpPr txBox="1"/>
          <p:nvPr/>
        </p:nvSpPr>
        <p:spPr>
          <a:xfrm>
            <a:off x="941715" y="5538306"/>
            <a:ext cx="7619928" cy="104269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endParaRPr lang="en-GB" sz="1600" dirty="0">
              <a:solidFill>
                <a:srgbClr val="9B5199"/>
              </a:solidFill>
              <a:latin typeface="Calibri" panose="020F0502020204030204" pitchFamily="34" charset="0"/>
              <a:ea typeface="PMingLiU" panose="02020500000000000000" pitchFamily="18" charset="-120"/>
            </a:endParaRPr>
          </a:p>
          <a:p>
            <a:pPr>
              <a:spcAft>
                <a:spcPts val="0"/>
              </a:spcAft>
            </a:pPr>
            <a:r>
              <a:rPr lang="en-GB" sz="1600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PMingLiU" panose="02020500000000000000" pitchFamily="18" charset="-120"/>
              </a:rPr>
              <a:t>  </a:t>
            </a:r>
            <a:r>
              <a:rPr lang="en-GB" sz="2000" dirty="0" smtClean="0">
                <a:solidFill>
                  <a:schemeClr val="accent4">
                    <a:lumMod val="85000"/>
                    <a:lumOff val="15000"/>
                  </a:schemeClr>
                </a:solidFill>
                <a:ea typeface="PMingLiU" panose="02020500000000000000" pitchFamily="18" charset="-120"/>
              </a:rPr>
              <a:t>PG </a:t>
            </a:r>
            <a:r>
              <a:rPr lang="en-GB" sz="2000" dirty="0">
                <a:solidFill>
                  <a:schemeClr val="accent4">
                    <a:lumMod val="85000"/>
                    <a:lumOff val="15000"/>
                  </a:schemeClr>
                </a:solidFill>
                <a:ea typeface="PMingLiU" panose="02020500000000000000" pitchFamily="18" charset="-120"/>
              </a:rPr>
              <a:t>element of their </a:t>
            </a:r>
            <a:r>
              <a:rPr lang="en-GB" sz="2000" dirty="0" smtClean="0">
                <a:solidFill>
                  <a:schemeClr val="accent4">
                    <a:lumMod val="85000"/>
                    <a:lumOff val="15000"/>
                  </a:schemeClr>
                </a:solidFill>
                <a:ea typeface="PMingLiU" panose="02020500000000000000" pitchFamily="18" charset="-120"/>
              </a:rPr>
              <a:t>course</a:t>
            </a:r>
            <a:r>
              <a:rPr lang="is-IS" sz="2000" dirty="0" smtClean="0">
                <a:solidFill>
                  <a:schemeClr val="accent4">
                    <a:lumMod val="85000"/>
                    <a:lumOff val="15000"/>
                  </a:schemeClr>
                </a:solidFill>
                <a:ea typeface="PMingLiU" panose="02020500000000000000" pitchFamily="18" charset="-120"/>
              </a:rPr>
              <a:t>…..</a:t>
            </a:r>
            <a:endParaRPr lang="en-GB" sz="2000" dirty="0">
              <a:solidFill>
                <a:schemeClr val="accent4">
                  <a:lumMod val="85000"/>
                  <a:lumOff val="15000"/>
                </a:schemeClr>
              </a:solidFill>
              <a:ea typeface="PMingLiU" panose="02020500000000000000" pitchFamily="18" charset="-120"/>
            </a:endParaRPr>
          </a:p>
          <a:p>
            <a:pPr>
              <a:spcAft>
                <a:spcPts val="0"/>
              </a:spcAft>
            </a:pPr>
            <a:r>
              <a:rPr lang="en-GB" sz="2000" dirty="0" smtClean="0">
                <a:solidFill>
                  <a:srgbClr val="9B5199"/>
                </a:solidFill>
                <a:ea typeface="PMingLiU" panose="02020500000000000000" pitchFamily="18" charset="-120"/>
              </a:rPr>
              <a:t> </a:t>
            </a:r>
            <a:r>
              <a:rPr lang="en-GB" sz="2000" dirty="0" smtClean="0">
                <a:solidFill>
                  <a:schemeClr val="accent4">
                    <a:lumMod val="85000"/>
                    <a:lumOff val="15000"/>
                  </a:schemeClr>
                </a:solidFill>
                <a:ea typeface="PMingLiU" panose="02020500000000000000" pitchFamily="18" charset="-120"/>
              </a:rPr>
              <a:t>43% of our 2015/16 cohort achieved Distinction or Merit </a:t>
            </a:r>
          </a:p>
          <a:p>
            <a:pPr>
              <a:spcAft>
                <a:spcPts val="0"/>
              </a:spcAft>
            </a:pPr>
            <a:r>
              <a:rPr lang="en-GB" sz="1600" dirty="0">
                <a:solidFill>
                  <a:schemeClr val="accent4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PMingLiU" panose="02020500000000000000" pitchFamily="18" charset="-120"/>
              </a:rPr>
              <a:t> </a:t>
            </a:r>
            <a:r>
              <a:rPr lang="en-GB" sz="1600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PMingLiU" panose="02020500000000000000" pitchFamily="18" charset="-120"/>
              </a:rPr>
              <a:t>                                                                  </a:t>
            </a:r>
            <a:endParaRPr lang="en-GB" sz="1100" dirty="0">
              <a:solidFill>
                <a:schemeClr val="accent4">
                  <a:lumMod val="85000"/>
                  <a:lumOff val="15000"/>
                </a:schemeClr>
              </a:solidFill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  <p:pic>
        <p:nvPicPr>
          <p:cNvPr id="17" name="Picture 4" descr="writing Free Photo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922" y="5209368"/>
            <a:ext cx="1907387" cy="139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180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6713"/>
            <a:ext cx="7772400" cy="5616624"/>
          </a:xfrm>
        </p:spPr>
        <p:txBody>
          <a:bodyPr/>
          <a:lstStyle/>
          <a:p>
            <a:pPr lvl="0" eaLnBrk="0" hangingPunct="0">
              <a:spcBef>
                <a:spcPct val="30000"/>
              </a:spcBef>
              <a:defRPr/>
            </a:pPr>
            <a:r>
              <a:rPr lang="en-GB" sz="3200" dirty="0" smtClean="0"/>
              <a:t>Centre for Teacher Education (CTE)</a:t>
            </a:r>
            <a:br>
              <a:rPr lang="en-GB" sz="3200" dirty="0" smtClean="0"/>
            </a:b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 smtClean="0"/>
              <a:t/>
            </a:r>
            <a:br>
              <a:rPr lang="en-GB" sz="1200" dirty="0" smtClean="0"/>
            </a:br>
            <a:r>
              <a:rPr lang="en-GB" sz="2000" dirty="0" smtClean="0">
                <a:latin typeface="+mn-lt"/>
              </a:rPr>
              <a:t>Vision</a:t>
            </a:r>
            <a:r>
              <a:rPr lang="en-GB" sz="2000" dirty="0">
                <a:latin typeface="+mn-lt"/>
              </a:rPr>
              <a:t>: </a:t>
            </a:r>
            <a:r>
              <a:rPr lang="en-GB" sz="2000" dirty="0" smtClean="0">
                <a:latin typeface="+mn-lt"/>
              </a:rPr>
              <a:t> </a:t>
            </a:r>
            <a:br>
              <a:rPr lang="en-GB" sz="2000" dirty="0" smtClean="0">
                <a:latin typeface="+mn-lt"/>
              </a:rPr>
            </a:br>
            <a:r>
              <a:rPr lang="en-GB" sz="2000" b="0" dirty="0" smtClean="0">
                <a:latin typeface="+mn-lt"/>
              </a:rPr>
              <a:t>To </a:t>
            </a:r>
            <a:r>
              <a:rPr lang="en-GB" sz="2000" b="0" dirty="0">
                <a:latin typeface="+mn-lt"/>
              </a:rPr>
              <a:t>be the first choice for teacher education. Strongly contributing to teacher supply, school improvement in our local &amp; regional communities, with an outstanding national &amp; international reputation for academic &amp; professional excellence</a:t>
            </a:r>
            <a:r>
              <a:rPr lang="en-GB" sz="2000" b="0" dirty="0" smtClean="0">
                <a:latin typeface="+mn-lt"/>
              </a:rPr>
              <a:t>.</a:t>
            </a:r>
            <a:br>
              <a:rPr lang="en-GB" sz="2000" b="0" dirty="0" smtClean="0">
                <a:latin typeface="+mn-lt"/>
              </a:rPr>
            </a:br>
            <a:r>
              <a:rPr lang="en-GB" sz="2000" dirty="0">
                <a:latin typeface="+mn-lt"/>
              </a:rPr>
              <a:t/>
            </a:r>
            <a:br>
              <a:rPr lang="en-GB" sz="2000" dirty="0">
                <a:latin typeface="+mn-lt"/>
              </a:rPr>
            </a:br>
            <a:r>
              <a:rPr lang="en-GB" sz="2000" dirty="0">
                <a:latin typeface="+mn-lt"/>
              </a:rPr>
              <a:t/>
            </a:r>
            <a:br>
              <a:rPr lang="en-GB" sz="2000" dirty="0">
                <a:latin typeface="+mn-lt"/>
              </a:rPr>
            </a:br>
            <a:endParaRPr lang="en-US" sz="2000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429000"/>
            <a:ext cx="7772400" cy="3024336"/>
          </a:xfrm>
        </p:spPr>
        <p:txBody>
          <a:bodyPr/>
          <a:lstStyle/>
          <a:p>
            <a:r>
              <a:rPr lang="en-GB" sz="2000" b="1" dirty="0"/>
              <a:t>Mission</a:t>
            </a:r>
            <a:r>
              <a:rPr lang="en-GB" sz="2000" dirty="0"/>
              <a:t>: </a:t>
            </a:r>
            <a:endParaRPr lang="en-GB" sz="2000" dirty="0" smtClean="0"/>
          </a:p>
          <a:p>
            <a:r>
              <a:rPr lang="en-GB" sz="2000" dirty="0" smtClean="0"/>
              <a:t>To </a:t>
            </a:r>
            <a:r>
              <a:rPr lang="en-GB" sz="2000" dirty="0"/>
              <a:t>create expert teachers &amp; innovation in teacher education which makes a lasting difference in children's &amp; young people’s lives</a:t>
            </a:r>
            <a:r>
              <a:rPr lang="en-GB" sz="2000" dirty="0" smtClean="0"/>
              <a:t>.</a:t>
            </a:r>
          </a:p>
          <a:p>
            <a:endParaRPr lang="en-GB" sz="2000" dirty="0"/>
          </a:p>
          <a:p>
            <a:r>
              <a:rPr lang="en-GB" sz="2000" b="1" dirty="0" smtClean="0"/>
              <a:t>Distinctiveness of CTE </a:t>
            </a:r>
          </a:p>
          <a:p>
            <a:r>
              <a:rPr lang="en-GB" sz="2000" dirty="0" smtClean="0"/>
              <a:t>What makes the Warwick Partnership with Schools Distinctive?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Research-led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Well-being </a:t>
            </a:r>
            <a:r>
              <a:rPr lang="en-GB" sz="2000" smtClean="0"/>
              <a:t>and resilience of teachers 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716847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50979"/>
            <a:ext cx="7772400" cy="3318181"/>
          </a:xfrm>
        </p:spPr>
        <p:txBody>
          <a:bodyPr/>
          <a:lstStyle/>
          <a:p>
            <a:r>
              <a:rPr lang="en-US" dirty="0" smtClean="0"/>
              <a:t>Professor Stuart Croft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>
                <a:latin typeface="+mj-lt"/>
              </a:rPr>
              <a:t>University of Warwick</a:t>
            </a:r>
          </a:p>
          <a:p>
            <a:r>
              <a:rPr lang="en-US" b="1" dirty="0" smtClean="0">
                <a:latin typeface="+mj-lt"/>
              </a:rPr>
              <a:t>Vice-Chancellor </a:t>
            </a:r>
            <a:r>
              <a:rPr lang="en-US" b="1" dirty="0">
                <a:latin typeface="+mj-lt"/>
              </a:rPr>
              <a:t>and President</a:t>
            </a:r>
          </a:p>
        </p:txBody>
      </p:sp>
    </p:spTree>
    <p:extLst>
      <p:ext uri="{BB962C8B-B14F-4D97-AF65-F5344CB8AC3E}">
        <p14:creationId xmlns:p14="http://schemas.microsoft.com/office/powerpoint/2010/main" val="905346900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</Template>
  <TotalTime>1508</TotalTime>
  <Words>188</Words>
  <Application>Microsoft Office PowerPoint</Application>
  <PresentationFormat>On-screen Show (4:3)</PresentationFormat>
  <Paragraphs>50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PMingLiU</vt:lpstr>
      <vt:lpstr>Arial</vt:lpstr>
      <vt:lpstr>Calibri</vt:lpstr>
      <vt:lpstr>Times New Roman</vt:lpstr>
      <vt:lpstr>Template_Warwick</vt:lpstr>
      <vt:lpstr>1_Custom Design</vt:lpstr>
      <vt:lpstr>Custom Design</vt:lpstr>
      <vt:lpstr> Excellence in Education Conference Warwick and Schools Partnership </vt:lpstr>
      <vt:lpstr>PowerPoint Presentation</vt:lpstr>
      <vt:lpstr>PowerPoint Presentation</vt:lpstr>
      <vt:lpstr>Centre for Teacher Education (CTE)   Vision:   To be the first choice for teacher education. Strongly contributing to teacher supply, school improvement in our local &amp; regional communities, with an outstanding national &amp; international reputation for academic &amp; professional excellence.   </vt:lpstr>
      <vt:lpstr>Professor Stuart Croft  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</dc:creator>
  <cp:lastModifiedBy>Newton, Georgina</cp:lastModifiedBy>
  <cp:revision>103</cp:revision>
  <cp:lastPrinted>2017-06-21T11:25:58Z</cp:lastPrinted>
  <dcterms:created xsi:type="dcterms:W3CDTF">2015-05-13T11:12:00Z</dcterms:created>
  <dcterms:modified xsi:type="dcterms:W3CDTF">2017-06-21T13:35:38Z</dcterms:modified>
</cp:coreProperties>
</file>