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5" r:id="rId1"/>
    <p:sldMasterId id="2147483660" r:id="rId2"/>
    <p:sldMasterId id="2147483707" r:id="rId3"/>
  </p:sldMasterIdLst>
  <p:notesMasterIdLst>
    <p:notesMasterId r:id="rId28"/>
  </p:notesMasterIdLst>
  <p:handoutMasterIdLst>
    <p:handoutMasterId r:id="rId29"/>
  </p:handoutMasterIdLst>
  <p:sldIdLst>
    <p:sldId id="321" r:id="rId4"/>
    <p:sldId id="378" r:id="rId5"/>
    <p:sldId id="383" r:id="rId6"/>
    <p:sldId id="384" r:id="rId7"/>
    <p:sldId id="385" r:id="rId8"/>
    <p:sldId id="337" r:id="rId9"/>
    <p:sldId id="386" r:id="rId10"/>
    <p:sldId id="387" r:id="rId11"/>
    <p:sldId id="388" r:id="rId12"/>
    <p:sldId id="389" r:id="rId13"/>
    <p:sldId id="391" r:id="rId14"/>
    <p:sldId id="392" r:id="rId15"/>
    <p:sldId id="393" r:id="rId16"/>
    <p:sldId id="394" r:id="rId17"/>
    <p:sldId id="395" r:id="rId18"/>
    <p:sldId id="396" r:id="rId19"/>
    <p:sldId id="397" r:id="rId20"/>
    <p:sldId id="398" r:id="rId21"/>
    <p:sldId id="400" r:id="rId22"/>
    <p:sldId id="401" r:id="rId23"/>
    <p:sldId id="402" r:id="rId24"/>
    <p:sldId id="404" r:id="rId25"/>
    <p:sldId id="403" r:id="rId26"/>
    <p:sldId id="405" r:id="rId27"/>
  </p:sldIdLst>
  <p:sldSz cx="9144000" cy="6858000" type="screen4x3"/>
  <p:notesSz cx="6781800" cy="9906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927" autoAdjust="0"/>
    <p:restoredTop sz="90929"/>
  </p:normalViewPr>
  <p:slideViewPr>
    <p:cSldViewPr showGuides="1">
      <p:cViewPr varScale="1">
        <p:scale>
          <a:sx n="68" d="100"/>
          <a:sy n="68" d="100"/>
        </p:scale>
        <p:origin x="1188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8819A2C5-D425-418A-813C-D2056631D7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1946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196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5350"/>
            <a:ext cx="497205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74F9E15A-2DDD-48A4-81E6-2EDEC1199FA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1094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/>
              <a:t>Short</a:t>
            </a:r>
            <a:r>
              <a:rPr lang="en-US" baseline="0" dirty="0"/>
              <a:t> sharp</a:t>
            </a:r>
            <a:endParaRPr lang="en-US" dirty="0"/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8F72DA9-5E4C-044B-AE31-06093D26D046}" type="slidenum">
              <a:rPr lang="en-GB" sz="1200"/>
              <a:pPr eaLnBrk="1" hangingPunct="1"/>
              <a:t>1</a:t>
            </a:fld>
            <a:endParaRPr lang="en-GB" sz="1200"/>
          </a:p>
        </p:txBody>
      </p:sp>
    </p:spTree>
    <p:extLst>
      <p:ext uri="{BB962C8B-B14F-4D97-AF65-F5344CB8AC3E}">
        <p14:creationId xmlns:p14="http://schemas.microsoft.com/office/powerpoint/2010/main" val="9758580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/>
              <a:t>So how do they link? How are they different?</a:t>
            </a: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8F72DA9-5E4C-044B-AE31-06093D26D046}" type="slidenum">
              <a:rPr lang="en-GB" sz="1200"/>
              <a:pPr eaLnBrk="1" hangingPunct="1"/>
              <a:t>6</a:t>
            </a:fld>
            <a:endParaRPr lang="en-GB" sz="1200"/>
          </a:p>
        </p:txBody>
      </p:sp>
    </p:spTree>
    <p:extLst>
      <p:ext uri="{BB962C8B-B14F-4D97-AF65-F5344CB8AC3E}">
        <p14:creationId xmlns:p14="http://schemas.microsoft.com/office/powerpoint/2010/main" val="6021319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/>
              <a:t>So how do they link? How are they different?</a:t>
            </a: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8F72DA9-5E4C-044B-AE31-06093D26D046}" type="slidenum">
              <a:rPr lang="en-GB" sz="1200"/>
              <a:pPr eaLnBrk="1" hangingPunct="1"/>
              <a:t>16</a:t>
            </a:fld>
            <a:endParaRPr lang="en-GB" sz="1200"/>
          </a:p>
        </p:txBody>
      </p:sp>
    </p:spTree>
    <p:extLst>
      <p:ext uri="{BB962C8B-B14F-4D97-AF65-F5344CB8AC3E}">
        <p14:creationId xmlns:p14="http://schemas.microsoft.com/office/powerpoint/2010/main" val="11764578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/>
              <a:t>So how do they link? How are they different?</a:t>
            </a: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8F72DA9-5E4C-044B-AE31-06093D26D046}" type="slidenum">
              <a:rPr lang="en-GB" sz="1200"/>
              <a:pPr eaLnBrk="1" hangingPunct="1"/>
              <a:t>20</a:t>
            </a:fld>
            <a:endParaRPr lang="en-GB" sz="1200"/>
          </a:p>
        </p:txBody>
      </p:sp>
    </p:spTree>
    <p:extLst>
      <p:ext uri="{BB962C8B-B14F-4D97-AF65-F5344CB8AC3E}">
        <p14:creationId xmlns:p14="http://schemas.microsoft.com/office/powerpoint/2010/main" val="9149737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/>
              <a:t>So how do they link? How are they different?</a:t>
            </a: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8F72DA9-5E4C-044B-AE31-06093D26D046}" type="slidenum">
              <a:rPr lang="en-GB" sz="1200"/>
              <a:pPr eaLnBrk="1" hangingPunct="1"/>
              <a:t>23</a:t>
            </a:fld>
            <a:endParaRPr lang="en-GB" sz="1200"/>
          </a:p>
        </p:txBody>
      </p:sp>
    </p:spTree>
    <p:extLst>
      <p:ext uri="{BB962C8B-B14F-4D97-AF65-F5344CB8AC3E}">
        <p14:creationId xmlns:p14="http://schemas.microsoft.com/office/powerpoint/2010/main" val="4142427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/>
              <a:t>So how do they link? How are they different?</a:t>
            </a: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8F72DA9-5E4C-044B-AE31-06093D26D046}" type="slidenum">
              <a:rPr lang="en-GB" sz="1200"/>
              <a:pPr eaLnBrk="1" hangingPunct="1"/>
              <a:t>24</a:t>
            </a:fld>
            <a:endParaRPr lang="en-GB" sz="1200"/>
          </a:p>
        </p:txBody>
      </p:sp>
    </p:spTree>
    <p:extLst>
      <p:ext uri="{BB962C8B-B14F-4D97-AF65-F5344CB8AC3E}">
        <p14:creationId xmlns:p14="http://schemas.microsoft.com/office/powerpoint/2010/main" val="5791567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438A5-98E5-4A6B-BE3B-BAE239C9D38F}" type="datetime1">
              <a:rPr lang="en-GB" smtClean="0"/>
              <a:t>28/06/2017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723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31DE2-1273-49C2-8A5F-8665AB8CC1BC}" type="datetime1">
              <a:rPr lang="en-GB" smtClean="0"/>
              <a:t>28/06/2017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134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43A00-96DE-4321-A9E1-30B6A496FCD3}" type="datetime1">
              <a:rPr lang="en-GB" smtClean="0"/>
              <a:t>28/06/2017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5740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87793B-2CD1-4CE7-B69A-7D06908CC08C}" type="datetime1">
              <a:rPr lang="en-GB" smtClean="0"/>
              <a:t>28/06/2017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4885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E2A271-3F13-4F28-A463-63908B1E43D7}" type="datetime1">
              <a:rPr lang="en-GB" smtClean="0"/>
              <a:t>28/06/2017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6457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568" y="2564904"/>
            <a:ext cx="7772400" cy="3204071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06D73E-ACAC-4A90-8C1B-FBD04BB74272}" type="datetime1">
              <a:rPr lang="en-GB" smtClean="0"/>
              <a:t>28/06/2017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75"/>
            <a:ext cx="9144000" cy="1508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6369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7A5E5B-BDD3-4CC6-99A0-BFDE8A99890C}" type="datetime1">
              <a:rPr lang="en-GB" smtClean="0"/>
              <a:t>28/06/2017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4361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167393-56CD-4D63-860E-1E90876FFA71}" type="datetime1">
              <a:rPr lang="en-GB" smtClean="0"/>
              <a:t>28/06/2017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8771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4ED1D6-72CD-4BC5-96FC-8FCA9563A40A}" type="datetime1">
              <a:rPr lang="en-GB" smtClean="0"/>
              <a:t>28/06/2017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9178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25C411-A80E-4107-A165-C0472467F619}" type="datetime1">
              <a:rPr lang="en-GB" smtClean="0"/>
              <a:t>28/06/2017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5449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3E3B7E-8F2A-44F7-9165-26C31EB8CF3D}" type="datetime1">
              <a:rPr lang="en-GB" smtClean="0"/>
              <a:t>28/06/2017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544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DB01F-B504-4421-BE73-F6DB623AF406}" type="datetime1">
              <a:rPr lang="en-GB" smtClean="0"/>
              <a:t>28/06/2017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135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7219FF-BED4-4F45-8A12-7C1F5615AE92}" type="datetime1">
              <a:rPr lang="en-GB" smtClean="0"/>
              <a:t>28/06/2017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5338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F4090-57F2-417F-AF1E-425DA980F048}" type="datetime1">
              <a:rPr lang="en-GB" smtClean="0"/>
              <a:t>28/06/2017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3368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692BE-A10C-4045-B738-EB66BAF08E4F}" type="datetime1">
              <a:rPr lang="en-GB" smtClean="0"/>
              <a:t>28/06/2017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8790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9AF2865D-6A0C-4B3B-8F5A-36D737323B5C}" type="datetime1">
              <a:rPr lang="en-GB" smtClean="0"/>
              <a:t>28/06/2017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pPr>
              <a:defRPr/>
            </a:pPr>
            <a:fld id="{1D48AA0D-06A5-4A03-86AF-FCD31649C8B7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014D0C-4811-4AC2-96B5-7B3628B68AE8}" type="datetime1">
              <a:rPr lang="en-GB" smtClean="0"/>
              <a:t>28/06/2017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B5FE55-7890-4B92-8DAC-E9A4D1B54585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pPr>
              <a:defRPr/>
            </a:pPr>
            <a:fld id="{4F0333D7-1529-40DF-86B5-08AF7930BD40}" type="datetime1">
              <a:rPr lang="en-GB" smtClean="0"/>
              <a:t>28/06/2017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pPr>
              <a:defRPr/>
            </a:pPr>
            <a:fld id="{8730FB9F-F625-4E59-ABB6-F6A9692E4283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75"/>
            <a:ext cx="9144000" cy="1508759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CDFEEA-D1CD-4027-B402-2330F29BAE11}" type="datetime1">
              <a:rPr lang="en-GB" smtClean="0"/>
              <a:t>28/06/2017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C46B6B-B495-4202-9733-F50C9C7FB744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B4295E-55FD-47E1-B161-4016D8D8C776}" type="datetime1">
              <a:rPr lang="en-GB" smtClean="0"/>
              <a:t>28/06/2017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33AD48-89ED-4225-9717-C63FF82E123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C750C4-A82C-472F-96A8-15D3C2EF3998}" type="datetime1">
              <a:rPr lang="en-GB" smtClean="0"/>
              <a:t>28/06/2017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C80DCE-CC63-41F3-B3BF-2DC7C1BD5F8C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DF0521-121B-4517-A4BC-EEAE1CE6CFE7}" type="datetime1">
              <a:rPr lang="en-GB" smtClean="0"/>
              <a:t>28/06/2017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B71BE9-486E-45C4-86CB-5A5F3C3951AF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1679F-4A03-4BD5-A759-78B3A066783A}" type="datetime1">
              <a:rPr lang="en-GB" smtClean="0"/>
              <a:t>28/06/2017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58600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EECF1D-E8A5-44BC-BFB7-57B4CDCCF962}" type="datetime1">
              <a:rPr lang="en-GB" smtClean="0"/>
              <a:t>28/06/2017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527412-71D6-44C2-A9F5-635BC2763565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9A0B0A-1354-4F06-A19C-2118CD01F922}" type="datetime1">
              <a:rPr lang="en-GB" smtClean="0"/>
              <a:t>28/06/2017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B233AE-E9D9-464A-AA2D-6B972A04F9AF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B24756-BA1C-4020-89C8-FA6CE2A9A08D}" type="datetime1">
              <a:rPr lang="en-GB" smtClean="0"/>
              <a:t>28/06/2017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B9CED2-2637-4A41-9192-F691BFD70E77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7AC99F-C921-4BD0-B2DC-D07FBCE9BB28}" type="datetime1">
              <a:rPr lang="en-GB" smtClean="0"/>
              <a:t>28/06/2017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284ABD-F176-4BF4-91E7-E32687AA688D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E0C31-1B87-46F0-92AB-DAC4A8752ECF}" type="datetime1">
              <a:rPr lang="en-GB" smtClean="0"/>
              <a:t>28/06/2017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980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45705-0F9A-4D1D-8F91-1BE059A18E07}" type="datetime1">
              <a:rPr lang="en-GB" smtClean="0"/>
              <a:t>28/06/2017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951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011A5-2121-4210-8655-DF8F1C35B52B}" type="datetime1">
              <a:rPr lang="en-GB" smtClean="0"/>
              <a:t>28/06/2017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977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A9943-462F-44C1-849C-28B835404D13}" type="datetime1">
              <a:rPr lang="en-GB" smtClean="0"/>
              <a:t>28/06/2017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720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7F77-9904-4D07-95B6-5B2D5853DB5F}" type="datetime1">
              <a:rPr lang="en-GB" smtClean="0"/>
              <a:t>28/06/2017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947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BF8A7-E610-43AE-8065-B95FC365A267}" type="datetime1">
              <a:rPr lang="en-GB" smtClean="0"/>
              <a:t>28/06/2017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633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616EE-CDBF-46F6-9B3C-1507F420E726}" type="datetime1">
              <a:rPr lang="en-GB" smtClean="0"/>
              <a:t>28/06/2017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82"/>
            <a:ext cx="9144000" cy="150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91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590A9B67-A293-44A6-9760-3373BC5A5F11}" type="datetime1">
              <a:rPr lang="en-GB" smtClean="0"/>
              <a:t>28/06/2017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98EE459-142F-4763-9D0F-58540BC823F2}" type="datetime1">
              <a:rPr lang="en-GB" smtClean="0"/>
              <a:t>28/06/2017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enkins\AppData\Local\Microsoft\Windows\Temporary Internet Files\Content.IE5\AQOTY3GB\welcome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4624"/>
            <a:ext cx="6810375" cy="1797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0253" y="536132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Stacy Howe. Lead Practitioner in English</a:t>
            </a:r>
          </a:p>
        </p:txBody>
      </p:sp>
      <p:pic>
        <p:nvPicPr>
          <p:cNvPr id="2" name="Picture 2" descr="C:\Users\jenkins.DOMAIN\Desktop\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53" y="5889424"/>
            <a:ext cx="2438400" cy="901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30" name="Rectangle 3"/>
          <p:cNvSpPr>
            <a:spLocks noGrp="1" noChangeArrowheads="1"/>
          </p:cNvSpPr>
          <p:nvPr>
            <p:ph sz="quarter" idx="1"/>
            <p:extLst>
              <p:ext uri="{D42A27DB-BD31-4B8C-83A1-F6EECF244321}">
                <p14:modId xmlns:p14="http://schemas.microsoft.com/office/powerpoint/2010/main" val="3282711887"/>
              </p:ext>
            </p:extLst>
          </p:nvPr>
        </p:nvSpPr>
        <p:spPr>
          <a:xfrm>
            <a:off x="323528" y="1628800"/>
            <a:ext cx="8352927" cy="3528392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 vert="horz" anchor="t">
            <a:normAutofit fontScale="25000" lnSpcReduction="20000"/>
          </a:bodyPr>
          <a:lstStyle/>
          <a:p>
            <a:pPr marL="0" indent="0" algn="ctr">
              <a:buNone/>
            </a:pPr>
            <a:r>
              <a:rPr lang="en-GB" sz="17600" b="1" dirty="0"/>
              <a:t>Preparing Trainees to Plan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en-GB" sz="9600" b="1" dirty="0">
                <a:solidFill>
                  <a:srgbClr val="000000"/>
                </a:solidFill>
                <a:latin typeface="Arial"/>
                <a:cs typeface="Arial"/>
              </a:rPr>
              <a:t>   </a:t>
            </a:r>
            <a:r>
              <a:rPr lang="en-GB" sz="9600" dirty="0">
                <a:solidFill>
                  <a:srgbClr val="000000"/>
                </a:solidFill>
                <a:latin typeface="Arial"/>
                <a:cs typeface="Arial"/>
              </a:rPr>
              <a:t>Fundamentals of planning for trainees in the early stages of training.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en-GB" sz="9600" dirty="0">
                <a:solidFill>
                  <a:srgbClr val="000000"/>
                </a:solidFill>
                <a:latin typeface="Arial"/>
                <a:cs typeface="Arial"/>
              </a:rPr>
              <a:t>   Emerging issues as trainees gain in confidence with planning.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en-GB" sz="9600" dirty="0">
                <a:solidFill>
                  <a:srgbClr val="000000"/>
                </a:solidFill>
                <a:latin typeface="Arial"/>
                <a:cs typeface="Arial"/>
              </a:rPr>
              <a:t>   Planning for the more confident trainees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en-GB" sz="9600" dirty="0">
                <a:solidFill>
                  <a:srgbClr val="000000"/>
                </a:solidFill>
                <a:latin typeface="Arial"/>
                <a:cs typeface="Arial"/>
              </a:rPr>
              <a:t>   When is a plan not a plan? Moving forward into the NQT year  (strong planning principles for a long and successful career).</a:t>
            </a:r>
          </a:p>
          <a:p>
            <a:pPr marL="0" indent="0" algn="ctr">
              <a:buNone/>
            </a:pPr>
            <a:endParaRPr lang="en-GB" sz="4400" b="1" dirty="0">
              <a:solidFill>
                <a:srgbClr val="000000"/>
              </a:solidFill>
              <a:latin typeface="Arial"/>
              <a:cs typeface="Arial"/>
            </a:endParaRPr>
          </a:p>
          <a:p>
            <a:pPr marL="0" indent="0" algn="ctr">
              <a:buNone/>
            </a:pPr>
            <a:r>
              <a:rPr lang="en-GB" sz="4400" b="1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</a:p>
          <a:p>
            <a:pPr marL="0" indent="0" algn="ctr">
              <a:buNone/>
            </a:pPr>
            <a:endParaRPr lang="en-GB" sz="4400" b="1" dirty="0">
              <a:solidFill>
                <a:srgbClr val="000000"/>
              </a:solidFill>
              <a:latin typeface="Arial"/>
              <a:cs typeface="Arial"/>
            </a:endParaRPr>
          </a:p>
          <a:p>
            <a:endParaRPr lang="en-GB" sz="44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636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pic>
        <p:nvPicPr>
          <p:cNvPr id="5" name="Picture 4" descr="bu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36096" y="1848334"/>
            <a:ext cx="3695810" cy="3816424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107504" y="116632"/>
            <a:ext cx="8784976" cy="122413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How do we get trainees to explore the journey?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50" y="5956300"/>
            <a:ext cx="243840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ounded Rectangle 1"/>
          <p:cNvSpPr/>
          <p:nvPr>
            <p:extLst>
              <p:ext uri="{D42A27DB-BD31-4B8C-83A1-F6EECF244321}">
                <p14:modId xmlns:p14="http://schemas.microsoft.com/office/powerpoint/2010/main" val="1240046295"/>
              </p:ext>
            </p:extLst>
          </p:nvPr>
        </p:nvSpPr>
        <p:spPr>
          <a:xfrm>
            <a:off x="107504" y="1556792"/>
            <a:ext cx="5040560" cy="439950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/>
              <a:t>Joint-planning with SM and other colleagues.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/>
              <a:t>Observing colleagues, focusing on the journey.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/>
              <a:t>Looking at progression across exercise books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/>
              <a:t>Understanding Skills (Blooms/SOLO).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/>
              <a:t>Reflection. 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/>
              <a:t>Plan a week ahead so they plan series of lessons, not lessons in isolation.</a:t>
            </a:r>
          </a:p>
        </p:txBody>
      </p:sp>
    </p:spTree>
    <p:extLst>
      <p:ext uri="{BB962C8B-B14F-4D97-AF65-F5344CB8AC3E}">
        <p14:creationId xmlns:p14="http://schemas.microsoft.com/office/powerpoint/2010/main" val="1225009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Rounded Rectangle 5"/>
          <p:cNvSpPr/>
          <p:nvPr/>
        </p:nvSpPr>
        <p:spPr>
          <a:xfrm>
            <a:off x="107504" y="116632"/>
            <a:ext cx="8784976" cy="122413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But, they must appreciate a journey goes beyond a lesson…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50" y="5956300"/>
            <a:ext cx="243840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ounded Rectangle 1"/>
          <p:cNvSpPr/>
          <p:nvPr/>
        </p:nvSpPr>
        <p:spPr>
          <a:xfrm>
            <a:off x="166656" y="1537982"/>
            <a:ext cx="4333335" cy="4248472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/>
              <a:t>How does this fit into the scheme of work?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n-GB" b="1" dirty="0"/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/>
              <a:t>How does this fit into the long term plan for the year?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n-GB" b="1" dirty="0"/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/>
              <a:t>How does this fit into the journey from KS3 to GCSE examinations?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2925" y="1844824"/>
            <a:ext cx="4067944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46658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Rounded Rectangle 5"/>
          <p:cNvSpPr/>
          <p:nvPr/>
        </p:nvSpPr>
        <p:spPr>
          <a:xfrm>
            <a:off x="107504" y="116632"/>
            <a:ext cx="8784976" cy="122413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What should trainees do with Schemes of Work?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50" y="5956300"/>
            <a:ext cx="243840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ounded Rectangle 1"/>
          <p:cNvSpPr/>
          <p:nvPr/>
        </p:nvSpPr>
        <p:spPr>
          <a:xfrm>
            <a:off x="107504" y="1556792"/>
            <a:ext cx="4680520" cy="4248472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sz="2000" b="1" dirty="0"/>
              <a:t>Understand the summative assessment: what is the end destination? What skills/knowledge are needed to enable success in it?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sz="2000" b="1" dirty="0"/>
              <a:t>Track how key skills are developing across weeks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sz="2000" b="1" dirty="0"/>
              <a:t>Consider: To what extent is this suitable for my class? Do they need it all? Is there anything to add?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sz="2000" b="1" dirty="0"/>
              <a:t>Encourage trainees to think a half term ahead!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2925" y="1844824"/>
            <a:ext cx="4067944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67223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pic>
        <p:nvPicPr>
          <p:cNvPr id="5" name="Picture 4" descr="bu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39755" y="1772816"/>
            <a:ext cx="4104245" cy="3816424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107504" y="116632"/>
            <a:ext cx="8784976" cy="122413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How do we get trainees to engage with the whole journey?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50" y="5956300"/>
            <a:ext cx="243840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ounded Rectangle 1"/>
          <p:cNvSpPr/>
          <p:nvPr>
            <p:extLst>
              <p:ext uri="{D42A27DB-BD31-4B8C-83A1-F6EECF244321}">
                <p14:modId xmlns:p14="http://schemas.microsoft.com/office/powerpoint/2010/main" val="624633933"/>
              </p:ext>
            </p:extLst>
          </p:nvPr>
        </p:nvSpPr>
        <p:spPr>
          <a:xfrm>
            <a:off x="107504" y="1556792"/>
            <a:ext cx="4680520" cy="4248472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/>
              <a:t>Joint-planning with SM and other colleagues.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/>
              <a:t>Observing colleagues, focusing on the journey.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/>
              <a:t>Looking at progression across exercise books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/>
              <a:t>Understanding Skills (Blooms/SOLO).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/>
              <a:t>Reflection. 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/>
              <a:t>Exploring and adapting schemes of work.</a:t>
            </a:r>
          </a:p>
        </p:txBody>
      </p:sp>
    </p:spTree>
    <p:extLst>
      <p:ext uri="{BB962C8B-B14F-4D97-AF65-F5344CB8AC3E}">
        <p14:creationId xmlns:p14="http://schemas.microsoft.com/office/powerpoint/2010/main" val="12710096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Rounded Rectangle 5"/>
          <p:cNvSpPr/>
          <p:nvPr/>
        </p:nvSpPr>
        <p:spPr>
          <a:xfrm>
            <a:off x="107504" y="116632"/>
            <a:ext cx="8784976" cy="122413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Routines, </a:t>
            </a:r>
            <a:r>
              <a:rPr lang="en-GB" sz="4000" b="1" u="sng" dirty="0">
                <a:solidFill>
                  <a:schemeClr val="tx1"/>
                </a:solidFill>
              </a:rPr>
              <a:t>not</a:t>
            </a:r>
            <a:r>
              <a:rPr lang="en-GB" sz="4000" b="1" dirty="0">
                <a:solidFill>
                  <a:schemeClr val="tx1"/>
                </a:solidFill>
              </a:rPr>
              <a:t> Behaviour Management.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50" y="5956300"/>
            <a:ext cx="243840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ounded Rectangle 1"/>
          <p:cNvSpPr/>
          <p:nvPr/>
        </p:nvSpPr>
        <p:spPr>
          <a:xfrm>
            <a:off x="107504" y="1556792"/>
            <a:ext cx="4680520" cy="4248472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/>
              <a:t>Getting to know pupils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n-GB" b="1" dirty="0"/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/>
              <a:t>Seating Plan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n-GB" b="1" dirty="0"/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/>
              <a:t>Starts/Ends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n-GB" b="1" dirty="0"/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/>
              <a:t>Feedback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n-GB" b="1" dirty="0"/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/>
              <a:t>Rewards system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n-GB" b="1" dirty="0"/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/>
              <a:t>School policies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476307"/>
            <a:ext cx="2932695" cy="220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/>
          <p:cNvSpPr/>
          <p:nvPr/>
        </p:nvSpPr>
        <p:spPr>
          <a:xfrm>
            <a:off x="5024814" y="3700035"/>
            <a:ext cx="3867665" cy="2528664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dirty="0"/>
              <a:t>Consistency is key!</a:t>
            </a:r>
          </a:p>
        </p:txBody>
      </p:sp>
    </p:spTree>
    <p:extLst>
      <p:ext uri="{BB962C8B-B14F-4D97-AF65-F5344CB8AC3E}">
        <p14:creationId xmlns:p14="http://schemas.microsoft.com/office/powerpoint/2010/main" val="121099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Rounded Rectangle 5"/>
          <p:cNvSpPr/>
          <p:nvPr/>
        </p:nvSpPr>
        <p:spPr>
          <a:xfrm>
            <a:off x="107504" y="116632"/>
            <a:ext cx="8784976" cy="612068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Subject/Curriculum Knowledge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50" y="5956300"/>
            <a:ext cx="243840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ounded Rectangle 1"/>
          <p:cNvSpPr/>
          <p:nvPr>
            <p:extLst>
              <p:ext uri="{D42A27DB-BD31-4B8C-83A1-F6EECF244321}">
                <p14:modId xmlns:p14="http://schemas.microsoft.com/office/powerpoint/2010/main" val="3766303308"/>
              </p:ext>
            </p:extLst>
          </p:nvPr>
        </p:nvSpPr>
        <p:spPr>
          <a:xfrm>
            <a:off x="77350" y="728700"/>
            <a:ext cx="8959146" cy="4903564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Font typeface="Arial" panose="020B0604020202020204" pitchFamily="34" charset="0"/>
              <a:buChar char="•"/>
            </a:pPr>
            <a:endParaRPr lang="en-GB" sz="2000" b="1" dirty="0"/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n-GB" sz="2000" b="1" dirty="0"/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sz="2000" b="1" dirty="0"/>
              <a:t>Career long target</a:t>
            </a:r>
          </a:p>
          <a:p>
            <a:pPr algn="ctr"/>
            <a:endParaRPr lang="en-GB" sz="2000" b="1" dirty="0"/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sz="2000" b="1" dirty="0"/>
              <a:t>How are our trainees preparing for schemes of work/lessons?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n-GB" sz="2000" b="1" dirty="0"/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sz="2000" b="1" dirty="0"/>
              <a:t>Have they quality assured their resources for literacy?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n-GB" sz="2000" b="1" dirty="0"/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sz="2000" b="1" dirty="0"/>
              <a:t>Have they planned their questions for each lesson? Which skill is it? Which ability pupil is it best matched to?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n-GB" sz="2000" b="1" dirty="0"/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sz="2000" b="1" dirty="0"/>
              <a:t>Do they know how this is being assessed and how to be successful?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n-GB" sz="3200" b="1" dirty="0"/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/>
              <a:t>Be half a term ahead!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n-GB" b="1" dirty="0"/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n-GB" b="1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80"/>
          <a:stretch/>
        </p:blipFill>
        <p:spPr bwMode="auto">
          <a:xfrm>
            <a:off x="6372200" y="4222868"/>
            <a:ext cx="2771800" cy="2635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4716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1560" y="2204864"/>
            <a:ext cx="7920880" cy="1584176"/>
          </a:xfrm>
          <a:solidFill>
            <a:srgbClr val="FFC000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>
                <a:solidFill>
                  <a:srgbClr val="000000"/>
                </a:solidFill>
                <a:latin typeface="Arial"/>
                <a:cs typeface="Arial"/>
              </a:rPr>
              <a:t>What issues can emerge as the year progresses?</a:t>
            </a:r>
          </a:p>
          <a:p>
            <a:endParaRPr lang="en-GB" sz="4400" dirty="0">
              <a:latin typeface="Arial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8064" y="6439644"/>
            <a:ext cx="3505200" cy="365760"/>
          </a:xfrm>
        </p:spPr>
        <p:txBody>
          <a:bodyPr/>
          <a:lstStyle/>
          <a:p>
            <a:pPr>
              <a:defRPr/>
            </a:pPr>
            <a:r>
              <a:rPr lang="en-GB" dirty="0"/>
              <a:t>Challenges…………..</a:t>
            </a:r>
          </a:p>
        </p:txBody>
      </p:sp>
      <p:pic>
        <p:nvPicPr>
          <p:cNvPr id="7" name="Picture 2" descr="C:\Users\jenkins.DOMAIN\Desktop\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53" y="5889424"/>
            <a:ext cx="2438400" cy="901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61851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53" y="764704"/>
            <a:ext cx="4962161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C:\Users\jenkins.DOMAIN\Desktop\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53" y="5889424"/>
            <a:ext cx="2438400" cy="901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ounded Rectangle 4"/>
          <p:cNvSpPr/>
          <p:nvPr/>
        </p:nvSpPr>
        <p:spPr>
          <a:xfrm>
            <a:off x="5364088" y="202842"/>
            <a:ext cx="3528392" cy="589045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/>
                </a:solidFill>
              </a:rPr>
              <a:t>Inconsistency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/>
                </a:solidFill>
              </a:rPr>
              <a:t>Lack of reflection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/>
                </a:solidFill>
              </a:rPr>
              <a:t>Work/life balance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/>
                </a:solidFill>
              </a:rPr>
              <a:t>Rigidly adhering to lesson plans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/>
                </a:solidFill>
              </a:rPr>
              <a:t>The impact of a complementary placement</a:t>
            </a:r>
          </a:p>
        </p:txBody>
      </p:sp>
    </p:spTree>
    <p:extLst>
      <p:ext uri="{BB962C8B-B14F-4D97-AF65-F5344CB8AC3E}">
        <p14:creationId xmlns:p14="http://schemas.microsoft.com/office/powerpoint/2010/main" val="3035399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366" y="4215212"/>
            <a:ext cx="4669717" cy="2624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C:\Users\jenkins.DOMAIN\Desktop\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53" y="5889424"/>
            <a:ext cx="2438400" cy="901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ounded Rectangle 4"/>
          <p:cNvSpPr/>
          <p:nvPr>
            <p:extLst>
              <p:ext uri="{D42A27DB-BD31-4B8C-83A1-F6EECF244321}">
                <p14:modId xmlns:p14="http://schemas.microsoft.com/office/powerpoint/2010/main" val="4230596319"/>
              </p:ext>
            </p:extLst>
          </p:nvPr>
        </p:nvSpPr>
        <p:spPr>
          <a:xfrm>
            <a:off x="120253" y="202842"/>
            <a:ext cx="8772227" cy="351419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/>
                </a:solidFill>
              </a:rPr>
              <a:t>Inconsistency: Changing routines/stale seating plan/'safe’ lessons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/>
                </a:solidFill>
              </a:rPr>
              <a:t>Lack of reflection:  Not evaluating as routine/being unwilling to take on feedback.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/>
                </a:solidFill>
              </a:rPr>
              <a:t>Work/life balance: Trying to reinvent the wheel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/>
                </a:solidFill>
              </a:rPr>
              <a:t>Rigidly adhering to lesson plans: Playing it safe/unwilling to ‘read the room’.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/>
                </a:solidFill>
              </a:rPr>
              <a:t>The impact of a complementary placement: Change of style/expectations/mentor</a:t>
            </a:r>
          </a:p>
        </p:txBody>
      </p:sp>
    </p:spTree>
    <p:extLst>
      <p:ext uri="{BB962C8B-B14F-4D97-AF65-F5344CB8AC3E}">
        <p14:creationId xmlns:p14="http://schemas.microsoft.com/office/powerpoint/2010/main" val="34019175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Rounded Rectangle 5"/>
          <p:cNvSpPr/>
          <p:nvPr/>
        </p:nvSpPr>
        <p:spPr>
          <a:xfrm>
            <a:off x="107504" y="116632"/>
            <a:ext cx="8784976" cy="792088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How do we address these issues?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50" y="5956300"/>
            <a:ext cx="243840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ounded Rectangle 1"/>
          <p:cNvSpPr/>
          <p:nvPr>
            <p:extLst>
              <p:ext uri="{D42A27DB-BD31-4B8C-83A1-F6EECF244321}">
                <p14:modId xmlns:p14="http://schemas.microsoft.com/office/powerpoint/2010/main" val="2534640708"/>
              </p:ext>
            </p:extLst>
          </p:nvPr>
        </p:nvSpPr>
        <p:spPr>
          <a:xfrm>
            <a:off x="107504" y="968983"/>
            <a:ext cx="8784976" cy="4994374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Font typeface="Arial" panose="020B0604020202020204" pitchFamily="34" charset="0"/>
              <a:buChar char="•"/>
            </a:pPr>
            <a:endParaRPr lang="en-GB" b="1" dirty="0"/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n-GB" b="1" dirty="0"/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/>
              <a:t>Insist on new seating plans every half term and monitor the ratio for praise/sanction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/>
              <a:t>Encourage trainees to create the agenda for the mentor meeting. What do they want to reflect on?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/>
              <a:t>Insist that all mentor meetings begin with a reflection on a key group/lesson.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/>
              <a:t>Encourage collaborative work with other colleagues.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/>
              <a:t>More focus on AFL- ‘Read the room’. Emotions/attitudes of the pupils: what is this telling them? What can they do about it?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/>
              <a:t>Reflection of complementary placement: lessons, progress, transference.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523812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8064" y="6439644"/>
            <a:ext cx="3505200" cy="365760"/>
          </a:xfrm>
        </p:spPr>
        <p:txBody>
          <a:bodyPr/>
          <a:lstStyle/>
          <a:p>
            <a:pPr>
              <a:defRPr/>
            </a:pPr>
            <a:r>
              <a:rPr lang="en-GB" dirty="0"/>
              <a:t>Qualities…………..</a:t>
            </a:r>
          </a:p>
        </p:txBody>
      </p:sp>
      <p:pic>
        <p:nvPicPr>
          <p:cNvPr id="7" name="Picture 2" descr="C:\Users\jenkins.DOMAIN\Desktop\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53" y="5889424"/>
            <a:ext cx="2438400" cy="901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694" y="128441"/>
            <a:ext cx="8675794" cy="4020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ounded Rectangle 1"/>
          <p:cNvSpPr/>
          <p:nvPr/>
        </p:nvSpPr>
        <p:spPr>
          <a:xfrm>
            <a:off x="120253" y="4149080"/>
            <a:ext cx="8844235" cy="165618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/>
              <a:t>In September, our trainees often feel like this. </a:t>
            </a:r>
          </a:p>
        </p:txBody>
      </p:sp>
    </p:spTree>
    <p:extLst>
      <p:ext uri="{BB962C8B-B14F-4D97-AF65-F5344CB8AC3E}">
        <p14:creationId xmlns:p14="http://schemas.microsoft.com/office/powerpoint/2010/main" val="26089100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1560" y="2204864"/>
            <a:ext cx="7920880" cy="1584176"/>
          </a:xfrm>
          <a:solidFill>
            <a:srgbClr val="FFC000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>
                <a:solidFill>
                  <a:srgbClr val="000000"/>
                </a:solidFill>
                <a:latin typeface="Arial"/>
                <a:cs typeface="Arial"/>
              </a:rPr>
              <a:t>How do we encourage more confident trainees?</a:t>
            </a:r>
          </a:p>
          <a:p>
            <a:endParaRPr lang="en-GB" sz="4400" dirty="0">
              <a:latin typeface="Arial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8064" y="6439644"/>
            <a:ext cx="3505200" cy="365760"/>
          </a:xfrm>
        </p:spPr>
        <p:txBody>
          <a:bodyPr/>
          <a:lstStyle/>
          <a:p>
            <a:pPr>
              <a:defRPr/>
            </a:pPr>
            <a:r>
              <a:rPr lang="en-GB" dirty="0"/>
              <a:t>Challenges…………..</a:t>
            </a:r>
          </a:p>
        </p:txBody>
      </p:sp>
      <p:pic>
        <p:nvPicPr>
          <p:cNvPr id="7" name="Picture 2" descr="C:\Users\jenkins.DOMAIN\Desktop\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53" y="5889424"/>
            <a:ext cx="2438400" cy="901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8198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Rounded Rectangle 5"/>
          <p:cNvSpPr/>
          <p:nvPr/>
        </p:nvSpPr>
        <p:spPr>
          <a:xfrm>
            <a:off x="107504" y="116632"/>
            <a:ext cx="8784976" cy="122413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Let go of the reins a little…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50" y="5956300"/>
            <a:ext cx="243840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ounded Rectangle 1"/>
          <p:cNvSpPr/>
          <p:nvPr/>
        </p:nvSpPr>
        <p:spPr>
          <a:xfrm>
            <a:off x="467544" y="1502630"/>
            <a:ext cx="4752528" cy="439248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/>
              <a:t>Allow them to more fully adapt schemes of work, rather than using them as a crutch.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/>
              <a:t>Encourage creativity in the style of delivery: how can the pupils lead more on learning? How can they take risks in their planning? 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n-GB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961195"/>
            <a:ext cx="3295650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81681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Rounded Rectangle 5"/>
          <p:cNvSpPr/>
          <p:nvPr/>
        </p:nvSpPr>
        <p:spPr>
          <a:xfrm>
            <a:off x="107504" y="116632"/>
            <a:ext cx="8784976" cy="122413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Encouraging them to be like water…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50" y="5956300"/>
            <a:ext cx="243840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ounded Rectangle 1"/>
          <p:cNvSpPr/>
          <p:nvPr/>
        </p:nvSpPr>
        <p:spPr>
          <a:xfrm>
            <a:off x="251520" y="1502630"/>
            <a:ext cx="4752528" cy="192637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/>
              <a:t>Adaptable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/>
              <a:t>Reshapes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/>
              <a:t>Reacts to surroundings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n-GB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2806" y="4077071"/>
            <a:ext cx="3801194" cy="2775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loud Callout 4"/>
          <p:cNvSpPr/>
          <p:nvPr/>
        </p:nvSpPr>
        <p:spPr>
          <a:xfrm>
            <a:off x="5208686" y="1340768"/>
            <a:ext cx="3879427" cy="1898030"/>
          </a:xfrm>
          <a:prstGeom prst="cloudCallout">
            <a:avLst>
              <a:gd name="adj1" fmla="val -53198"/>
              <a:gd name="adj2" fmla="val 92700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/>
              <a:t>If it is on the lesson plan, is it mandatory?</a:t>
            </a:r>
          </a:p>
        </p:txBody>
      </p:sp>
      <p:sp>
        <p:nvSpPr>
          <p:cNvPr id="9" name="Cloud Callout 8"/>
          <p:cNvSpPr/>
          <p:nvPr/>
        </p:nvSpPr>
        <p:spPr>
          <a:xfrm>
            <a:off x="107504" y="3573016"/>
            <a:ext cx="4896544" cy="2427989"/>
          </a:xfrm>
          <a:prstGeom prst="cloudCallout">
            <a:avLst>
              <a:gd name="adj1" fmla="val 49527"/>
              <a:gd name="adj2" fmla="val 79038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/>
              <a:t>If it is not on the lesson plan, does that mean it does not matter?</a:t>
            </a:r>
          </a:p>
        </p:txBody>
      </p:sp>
    </p:spTree>
    <p:extLst>
      <p:ext uri="{BB962C8B-B14F-4D97-AF65-F5344CB8AC3E}">
        <p14:creationId xmlns:p14="http://schemas.microsoft.com/office/powerpoint/2010/main" val="882428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1560" y="1556792"/>
            <a:ext cx="7920880" cy="3240360"/>
          </a:xfrm>
          <a:solidFill>
            <a:srgbClr val="FFC000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GB" sz="4400" b="1" dirty="0">
              <a:solidFill>
                <a:srgbClr val="000000"/>
              </a:solidFill>
              <a:latin typeface="Arial"/>
              <a:cs typeface="Arial"/>
            </a:endParaRPr>
          </a:p>
          <a:p>
            <a:pPr marL="0" indent="0" algn="ctr">
              <a:buNone/>
            </a:pPr>
            <a:r>
              <a:rPr lang="en-GB" sz="4400" b="1" dirty="0">
                <a:solidFill>
                  <a:srgbClr val="000000"/>
                </a:solidFill>
                <a:latin typeface="Arial"/>
                <a:cs typeface="Arial"/>
              </a:rPr>
              <a:t>How do we know they are NQT Ready?</a:t>
            </a:r>
          </a:p>
          <a:p>
            <a:endParaRPr lang="en-GB" sz="4400" dirty="0">
              <a:latin typeface="Arial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8064" y="6439644"/>
            <a:ext cx="3505200" cy="365760"/>
          </a:xfrm>
        </p:spPr>
        <p:txBody>
          <a:bodyPr/>
          <a:lstStyle/>
          <a:p>
            <a:pPr>
              <a:defRPr/>
            </a:pPr>
            <a:r>
              <a:rPr lang="en-GB" dirty="0"/>
              <a:t>Challenges…………..</a:t>
            </a:r>
          </a:p>
        </p:txBody>
      </p:sp>
      <p:pic>
        <p:nvPicPr>
          <p:cNvPr id="7" name="Picture 2" descr="C:\Users\jenkins.DOMAIN\Desktop\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53" y="5889424"/>
            <a:ext cx="2438400" cy="901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87164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3568" y="260648"/>
            <a:ext cx="7920880" cy="1728192"/>
          </a:xfrm>
          <a:solidFill>
            <a:srgbClr val="FFC000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>
                <a:solidFill>
                  <a:srgbClr val="000000"/>
                </a:solidFill>
                <a:latin typeface="Arial"/>
                <a:cs typeface="Arial"/>
              </a:rPr>
              <a:t>How do we know they are NQT Ready?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8064" y="6439644"/>
            <a:ext cx="3505200" cy="365760"/>
          </a:xfrm>
        </p:spPr>
        <p:txBody>
          <a:bodyPr/>
          <a:lstStyle/>
          <a:p>
            <a:pPr>
              <a:defRPr/>
            </a:pPr>
            <a:r>
              <a:rPr lang="en-GB" dirty="0"/>
              <a:t>Challenges…………..</a:t>
            </a:r>
          </a:p>
        </p:txBody>
      </p:sp>
      <p:pic>
        <p:nvPicPr>
          <p:cNvPr id="7" name="Picture 2" descr="C:\Users\jenkins.DOMAIN\Desktop\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53" y="5943716"/>
            <a:ext cx="2291507" cy="846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276872"/>
            <a:ext cx="5256584" cy="3301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val 1"/>
          <p:cNvSpPr/>
          <p:nvPr/>
        </p:nvSpPr>
        <p:spPr>
          <a:xfrm>
            <a:off x="120253" y="2188519"/>
            <a:ext cx="1859459" cy="1528513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Sense of Balance</a:t>
            </a:r>
          </a:p>
        </p:txBody>
      </p:sp>
      <p:sp>
        <p:nvSpPr>
          <p:cNvPr id="8" name="Oval 7"/>
          <p:cNvSpPr/>
          <p:nvPr/>
        </p:nvSpPr>
        <p:spPr>
          <a:xfrm>
            <a:off x="120253" y="4774304"/>
            <a:ext cx="2537217" cy="105885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Direction</a:t>
            </a:r>
          </a:p>
        </p:txBody>
      </p:sp>
      <p:sp>
        <p:nvSpPr>
          <p:cNvPr id="9" name="Oval 8"/>
          <p:cNvSpPr/>
          <p:nvPr/>
        </p:nvSpPr>
        <p:spPr>
          <a:xfrm>
            <a:off x="6845307" y="2456973"/>
            <a:ext cx="2305590" cy="1528513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Individual Ethos</a:t>
            </a:r>
          </a:p>
        </p:txBody>
      </p:sp>
      <p:sp>
        <p:nvSpPr>
          <p:cNvPr id="10" name="Oval 9"/>
          <p:cNvSpPr/>
          <p:nvPr/>
        </p:nvSpPr>
        <p:spPr>
          <a:xfrm>
            <a:off x="6845307" y="4765104"/>
            <a:ext cx="2202632" cy="105885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Presence</a:t>
            </a:r>
          </a:p>
        </p:txBody>
      </p:sp>
      <p:sp>
        <p:nvSpPr>
          <p:cNvPr id="11" name="Oval 10"/>
          <p:cNvSpPr/>
          <p:nvPr/>
        </p:nvSpPr>
        <p:spPr>
          <a:xfrm>
            <a:off x="4671169" y="3951072"/>
            <a:ext cx="2703292" cy="1075137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Engrained Reflection</a:t>
            </a:r>
          </a:p>
        </p:txBody>
      </p:sp>
      <p:sp>
        <p:nvSpPr>
          <p:cNvPr id="12" name="Oval 11"/>
          <p:cNvSpPr/>
          <p:nvPr/>
        </p:nvSpPr>
        <p:spPr>
          <a:xfrm>
            <a:off x="3995936" y="5406147"/>
            <a:ext cx="2703292" cy="1075137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Ownership</a:t>
            </a:r>
          </a:p>
        </p:txBody>
      </p:sp>
    </p:spTree>
    <p:extLst>
      <p:ext uri="{BB962C8B-B14F-4D97-AF65-F5344CB8AC3E}">
        <p14:creationId xmlns:p14="http://schemas.microsoft.com/office/powerpoint/2010/main" val="4158661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8064" y="6439644"/>
            <a:ext cx="3505200" cy="365760"/>
          </a:xfrm>
        </p:spPr>
        <p:txBody>
          <a:bodyPr/>
          <a:lstStyle/>
          <a:p>
            <a:pPr>
              <a:defRPr/>
            </a:pPr>
            <a:r>
              <a:rPr lang="en-GB" dirty="0"/>
              <a:t>Qualities…………..</a:t>
            </a:r>
          </a:p>
        </p:txBody>
      </p:sp>
      <p:pic>
        <p:nvPicPr>
          <p:cNvPr id="7" name="Picture 2" descr="C:\Users\jenkins.DOMAIN\Desktop\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53" y="5889424"/>
            <a:ext cx="2438400" cy="901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694" y="1628800"/>
            <a:ext cx="8675794" cy="4020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Content Placeholder 3" descr="Spinning-Plates.pn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431540" y="749620"/>
            <a:ext cx="8280920" cy="4899819"/>
          </a:xfrm>
        </p:spPr>
      </p:pic>
      <p:sp>
        <p:nvSpPr>
          <p:cNvPr id="8" name="Rounded Rectangle 7"/>
          <p:cNvSpPr/>
          <p:nvPr/>
        </p:nvSpPr>
        <p:spPr>
          <a:xfrm>
            <a:off x="7146540" y="936311"/>
            <a:ext cx="2051720" cy="504056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Differentiation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6084168" y="91234"/>
            <a:ext cx="1944216" cy="648072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Stretch/</a:t>
            </a:r>
          </a:p>
          <a:p>
            <a:pPr algn="ctr"/>
            <a:r>
              <a:rPr lang="en-GB" dirty="0"/>
              <a:t>Challenge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3428322" y="936311"/>
            <a:ext cx="1224136" cy="504056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AFL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4652458" y="550093"/>
            <a:ext cx="1728192" cy="504056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Assessment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1957408" y="269530"/>
            <a:ext cx="1728192" cy="504056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Engagement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475357" y="802121"/>
            <a:ext cx="1728192" cy="692489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Learning routines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5813884" y="3652060"/>
            <a:ext cx="3203848" cy="3065526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And that’s not including Subject Knowledge, wider school involvement, tutor roles,  and parental contact.</a:t>
            </a:r>
          </a:p>
        </p:txBody>
      </p:sp>
      <p:sp>
        <p:nvSpPr>
          <p:cNvPr id="3" name="Cloud Callout 2"/>
          <p:cNvSpPr/>
          <p:nvPr/>
        </p:nvSpPr>
        <p:spPr>
          <a:xfrm>
            <a:off x="1907704" y="1988840"/>
            <a:ext cx="2934911" cy="1224136"/>
          </a:xfrm>
          <a:prstGeom prst="cloudCallout">
            <a:avLst>
              <a:gd name="adj1" fmla="val 70619"/>
              <a:gd name="adj2" fmla="val -45346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solidFill>
                  <a:schemeClr val="tx1"/>
                </a:solidFill>
              </a:rPr>
              <a:t>Organisation?</a:t>
            </a:r>
          </a:p>
        </p:txBody>
      </p:sp>
    </p:spTree>
    <p:extLst>
      <p:ext uri="{BB962C8B-B14F-4D97-AF65-F5344CB8AC3E}">
        <p14:creationId xmlns:p14="http://schemas.microsoft.com/office/powerpoint/2010/main" val="554849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8064" y="6439644"/>
            <a:ext cx="3505200" cy="365760"/>
          </a:xfrm>
        </p:spPr>
        <p:txBody>
          <a:bodyPr/>
          <a:lstStyle/>
          <a:p>
            <a:pPr>
              <a:defRPr/>
            </a:pPr>
            <a:r>
              <a:rPr lang="en-GB" dirty="0"/>
              <a:t>Qualities…………..</a:t>
            </a:r>
          </a:p>
        </p:txBody>
      </p:sp>
      <p:pic>
        <p:nvPicPr>
          <p:cNvPr id="7" name="Picture 2" descr="C:\Users\jenkins.DOMAIN\Desktop\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53" y="5889424"/>
            <a:ext cx="2438400" cy="901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694" y="1628800"/>
            <a:ext cx="8675794" cy="4020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Content Placeholder 3" descr="Spinning-Plates.pn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431540" y="749620"/>
            <a:ext cx="8280920" cy="4899819"/>
          </a:xfrm>
        </p:spPr>
      </p:pic>
      <p:sp>
        <p:nvSpPr>
          <p:cNvPr id="8" name="Rounded Rectangle 7"/>
          <p:cNvSpPr/>
          <p:nvPr/>
        </p:nvSpPr>
        <p:spPr>
          <a:xfrm>
            <a:off x="7081097" y="966207"/>
            <a:ext cx="2051720" cy="504056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Differentiation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6616949" y="213356"/>
            <a:ext cx="1944216" cy="648072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Stretch/</a:t>
            </a:r>
          </a:p>
          <a:p>
            <a:pPr algn="ctr"/>
            <a:r>
              <a:rPr lang="en-GB" dirty="0"/>
              <a:t>Challenge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3428322" y="936311"/>
            <a:ext cx="1224136" cy="504056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AFL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4652458" y="550093"/>
            <a:ext cx="1728192" cy="504056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Assessment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1805398" y="285364"/>
            <a:ext cx="1728192" cy="504056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Engagement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170276" y="902720"/>
            <a:ext cx="1728192" cy="692489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Learning routines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4466981" y="4221087"/>
            <a:ext cx="4466567" cy="2483557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Not all plates can be spun at once. </a:t>
            </a:r>
          </a:p>
          <a:p>
            <a:pPr algn="ctr"/>
            <a:r>
              <a:rPr lang="en-GB" b="1" dirty="0">
                <a:solidFill>
                  <a:schemeClr val="tx1"/>
                </a:solidFill>
              </a:rPr>
              <a:t>Start with the basics of planning and then build from there.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0" y="4077072"/>
            <a:ext cx="2558653" cy="533328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Organisation.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6948264" y="2946630"/>
            <a:ext cx="1728192" cy="692489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Subject Knowledge</a:t>
            </a:r>
          </a:p>
        </p:txBody>
      </p:sp>
    </p:spTree>
    <p:extLst>
      <p:ext uri="{BB962C8B-B14F-4D97-AF65-F5344CB8AC3E}">
        <p14:creationId xmlns:p14="http://schemas.microsoft.com/office/powerpoint/2010/main" val="2527796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8064" y="6439644"/>
            <a:ext cx="3505200" cy="365760"/>
          </a:xfrm>
        </p:spPr>
        <p:txBody>
          <a:bodyPr/>
          <a:lstStyle/>
          <a:p>
            <a:pPr>
              <a:defRPr/>
            </a:pPr>
            <a:r>
              <a:rPr lang="en-GB" dirty="0"/>
              <a:t>Qualities…………..</a:t>
            </a:r>
          </a:p>
        </p:txBody>
      </p:sp>
      <p:pic>
        <p:nvPicPr>
          <p:cNvPr id="7" name="Picture 2" descr="C:\Users\jenkins.DOMAIN\Desktop\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53" y="5889424"/>
            <a:ext cx="2438400" cy="901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694" y="1628800"/>
            <a:ext cx="8675794" cy="4020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Content Placeholder 3" descr="Spinning-Plates.pn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395536" y="708445"/>
            <a:ext cx="8280920" cy="4899819"/>
          </a:xfrm>
        </p:spPr>
      </p:pic>
      <p:sp>
        <p:nvSpPr>
          <p:cNvPr id="8" name="Rounded Rectangle 7"/>
          <p:cNvSpPr/>
          <p:nvPr/>
        </p:nvSpPr>
        <p:spPr>
          <a:xfrm>
            <a:off x="7236296" y="842094"/>
            <a:ext cx="2051720" cy="504056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Differentiation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6403265" y="71422"/>
            <a:ext cx="1944216" cy="64807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Stretch/</a:t>
            </a:r>
          </a:p>
          <a:p>
            <a:pPr algn="ctr"/>
            <a:r>
              <a:rPr lang="en-GB" dirty="0"/>
              <a:t>Challenge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3428322" y="936311"/>
            <a:ext cx="1224136" cy="50405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AFL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4652458" y="550093"/>
            <a:ext cx="1728192" cy="504056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Assessment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1833099" y="395458"/>
            <a:ext cx="1728192" cy="504056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Engagement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104907" y="747878"/>
            <a:ext cx="1728192" cy="692489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Learning routines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4466981" y="4221087"/>
            <a:ext cx="4466567" cy="2483557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sz="2000" b="1" dirty="0"/>
              <a:t>Greens are our non-negotiables.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sz="2000" b="1" dirty="0"/>
              <a:t>Ambers will follow on once basics are established.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sz="2000" b="1" dirty="0"/>
              <a:t>Reds come with confidence/knowledge of classes.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0" y="4077072"/>
            <a:ext cx="2558653" cy="5333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Organisation.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6948264" y="2946630"/>
            <a:ext cx="1728192" cy="692489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Subject Knowledge</a:t>
            </a:r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755576" y="395458"/>
            <a:ext cx="1077523" cy="252028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7620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1560" y="1844824"/>
            <a:ext cx="7920880" cy="2160240"/>
          </a:xfrm>
          <a:solidFill>
            <a:srgbClr val="FFC000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GB" sz="4400" b="1" dirty="0">
                <a:solidFill>
                  <a:srgbClr val="000000"/>
                </a:solidFill>
                <a:latin typeface="Arial"/>
                <a:cs typeface="Arial"/>
              </a:rPr>
              <a:t>So how do we enable our trainees to plan lessons at the start of their training year?</a:t>
            </a:r>
          </a:p>
          <a:p>
            <a:endParaRPr lang="en-GB" sz="4400" dirty="0">
              <a:latin typeface="Arial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8064" y="6439644"/>
            <a:ext cx="3505200" cy="365760"/>
          </a:xfrm>
        </p:spPr>
        <p:txBody>
          <a:bodyPr/>
          <a:lstStyle/>
          <a:p>
            <a:pPr>
              <a:defRPr/>
            </a:pPr>
            <a:r>
              <a:rPr lang="en-GB" dirty="0"/>
              <a:t>Challenges…………..</a:t>
            </a:r>
          </a:p>
        </p:txBody>
      </p:sp>
      <p:pic>
        <p:nvPicPr>
          <p:cNvPr id="7" name="Picture 2" descr="C:\Users\jenkins.DOMAIN\Desktop\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53" y="5889424"/>
            <a:ext cx="2438400" cy="901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85687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pic>
        <p:nvPicPr>
          <p:cNvPr id="5" name="Picture 4" descr="bu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628800"/>
            <a:ext cx="9144000" cy="5229200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107504" y="116632"/>
            <a:ext cx="8784976" cy="122413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It all begins with understanding  the journey of learning.</a:t>
            </a:r>
          </a:p>
        </p:txBody>
      </p:sp>
    </p:spTree>
    <p:extLst>
      <p:ext uri="{BB962C8B-B14F-4D97-AF65-F5344CB8AC3E}">
        <p14:creationId xmlns:p14="http://schemas.microsoft.com/office/powerpoint/2010/main" val="20047486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pic>
        <p:nvPicPr>
          <p:cNvPr id="5" name="Picture 4" descr="bu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23891" y="1772816"/>
            <a:ext cx="4104245" cy="3816424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107504" y="116632"/>
            <a:ext cx="8784976" cy="122413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It all begins with understanding  the journey of learning.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50" y="5956300"/>
            <a:ext cx="243840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ounded Rectangle 1"/>
          <p:cNvSpPr/>
          <p:nvPr/>
        </p:nvSpPr>
        <p:spPr>
          <a:xfrm>
            <a:off x="107504" y="1556792"/>
            <a:ext cx="4680520" cy="4248472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/>
              <a:t>What do the pupils already know? 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/>
              <a:t>Where is the destination of the learning? 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/>
              <a:t>What ‘stops’ are available for them to get off at?</a:t>
            </a:r>
          </a:p>
        </p:txBody>
      </p:sp>
    </p:spTree>
    <p:extLst>
      <p:ext uri="{BB962C8B-B14F-4D97-AF65-F5344CB8AC3E}">
        <p14:creationId xmlns:p14="http://schemas.microsoft.com/office/powerpoint/2010/main" val="37623113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pic>
        <p:nvPicPr>
          <p:cNvPr id="5" name="Picture 4" descr="bu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23891" y="1772816"/>
            <a:ext cx="4104245" cy="3816424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107504" y="116632"/>
            <a:ext cx="8784976" cy="122413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It all begins with understanding  the journey of learning.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50" y="5956300"/>
            <a:ext cx="243840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ounded Rectangle 1"/>
          <p:cNvSpPr/>
          <p:nvPr/>
        </p:nvSpPr>
        <p:spPr>
          <a:xfrm>
            <a:off x="107504" y="1556792"/>
            <a:ext cx="4680520" cy="424847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/>
                </a:solidFill>
              </a:rPr>
              <a:t>What do the pupils already know?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1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/>
                </a:solidFill>
              </a:rPr>
              <a:t>Where is the destination of the learning?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1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/>
                </a:solidFill>
              </a:rPr>
              <a:t>What ‘stops’ are available for them to get off at?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5325425" y="2204864"/>
            <a:ext cx="3456384" cy="72008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Prior Knowledge. Pitch of the lesson.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5292080" y="3320988"/>
            <a:ext cx="3456384" cy="72008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Learning Objective (Skill/Knowledge)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5347821" y="4437112"/>
            <a:ext cx="3456384" cy="72008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Learning Outcomes</a:t>
            </a:r>
          </a:p>
          <a:p>
            <a:pPr algn="ctr"/>
            <a:r>
              <a:rPr lang="en-GB" b="1" dirty="0">
                <a:solidFill>
                  <a:schemeClr val="tx1"/>
                </a:solidFill>
              </a:rPr>
              <a:t>(Measuring Progress)</a:t>
            </a:r>
          </a:p>
        </p:txBody>
      </p:sp>
      <p:sp>
        <p:nvSpPr>
          <p:cNvPr id="7" name="Right Arrow 6"/>
          <p:cNvSpPr/>
          <p:nvPr/>
        </p:nvSpPr>
        <p:spPr>
          <a:xfrm>
            <a:off x="4045482" y="2322588"/>
            <a:ext cx="1246597" cy="484632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ight Arrow 10"/>
          <p:cNvSpPr/>
          <p:nvPr/>
        </p:nvSpPr>
        <p:spPr>
          <a:xfrm>
            <a:off x="4078828" y="3556436"/>
            <a:ext cx="1246597" cy="484632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ight Arrow 11"/>
          <p:cNvSpPr/>
          <p:nvPr/>
        </p:nvSpPr>
        <p:spPr>
          <a:xfrm>
            <a:off x="4101224" y="4668881"/>
            <a:ext cx="1246597" cy="484632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4008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  <p:bldP spid="7" grpId="0" animBg="1"/>
      <p:bldP spid="11" grpId="0" animBg="1"/>
      <p:bldP spid="12" grpId="0" animBg="1"/>
    </p:bld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Template_Warwick</Template>
  <TotalTime>2706</TotalTime>
  <Words>905</Words>
  <Application>Microsoft Office PowerPoint</Application>
  <PresentationFormat>On-screen Show (4:3)</PresentationFormat>
  <Paragraphs>169</Paragraphs>
  <Slides>24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24</vt:i4>
      </vt:variant>
    </vt:vector>
  </HeadingPairs>
  <TitlesOfParts>
    <vt:vector size="35" baseType="lpstr">
      <vt:lpstr>ＭＳ Ｐゴシック</vt:lpstr>
      <vt:lpstr>Arial</vt:lpstr>
      <vt:lpstr>Bookman Old Style</vt:lpstr>
      <vt:lpstr>Calibri</vt:lpstr>
      <vt:lpstr>Gill Sans MT</vt:lpstr>
      <vt:lpstr>Times New Roman</vt:lpstr>
      <vt:lpstr>Wingdings</vt:lpstr>
      <vt:lpstr>Wingdings 3</vt:lpstr>
      <vt:lpstr>1_Custom Design</vt:lpstr>
      <vt:lpstr>Custom Design</vt:lpstr>
      <vt:lpstr>Origin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Huber, Keira</dc:creator>
  <cp:lastModifiedBy>Thompson, Rachel</cp:lastModifiedBy>
  <cp:revision>107</cp:revision>
  <cp:lastPrinted>2001-12-07T16:14:49Z</cp:lastPrinted>
  <dcterms:created xsi:type="dcterms:W3CDTF">2015-05-13T11:12:00Z</dcterms:created>
  <dcterms:modified xsi:type="dcterms:W3CDTF">2017-06-28T11:55:37Z</dcterms:modified>
</cp:coreProperties>
</file>