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47"/>
  </p:notesMasterIdLst>
  <p:handoutMasterIdLst>
    <p:handoutMasterId r:id="rId48"/>
  </p:handoutMasterIdLst>
  <p:sldIdLst>
    <p:sldId id="270" r:id="rId5"/>
    <p:sldId id="279" r:id="rId6"/>
    <p:sldId id="271" r:id="rId7"/>
    <p:sldId id="278" r:id="rId8"/>
    <p:sldId id="277" r:id="rId9"/>
    <p:sldId id="272" r:id="rId10"/>
    <p:sldId id="273" r:id="rId11"/>
    <p:sldId id="274" r:id="rId12"/>
    <p:sldId id="280" r:id="rId13"/>
    <p:sldId id="275" r:id="rId14"/>
    <p:sldId id="276" r:id="rId15"/>
    <p:sldId id="283" r:id="rId16"/>
    <p:sldId id="284" r:id="rId17"/>
    <p:sldId id="281" r:id="rId18"/>
    <p:sldId id="282"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256" r:id="rId37"/>
    <p:sldId id="260" r:id="rId38"/>
    <p:sldId id="262" r:id="rId39"/>
    <p:sldId id="268" r:id="rId40"/>
    <p:sldId id="269" r:id="rId41"/>
    <p:sldId id="263" r:id="rId42"/>
    <p:sldId id="264" r:id="rId43"/>
    <p:sldId id="265" r:id="rId44"/>
    <p:sldId id="267" r:id="rId45"/>
    <p:sldId id="285" r:id="rId46"/>
  </p:sldIdLst>
  <p:sldSz cx="9144000" cy="6858000" type="screen4x3"/>
  <p:notesSz cx="6669088" cy="97536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autoAdjust="0"/>
  </p:normalViewPr>
  <p:slideViewPr>
    <p:cSldViewPr>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E66342-0AAB-4A18-A95C-EA50B6DD44F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521C5C57-15C3-4B90-BF5A-90BEB036A3FC}">
      <dgm:prSet phldrT="[Text]"/>
      <dgm:spPr>
        <a:noFill/>
      </dgm:spPr>
      <dgm:t>
        <a:bodyPr/>
        <a:lstStyle/>
        <a:p>
          <a:r>
            <a:rPr lang="en-GB" dirty="0" smtClean="0">
              <a:solidFill>
                <a:schemeClr val="tx1"/>
              </a:solidFill>
            </a:rPr>
            <a:t>Why do young people engage in behaviours of concern? </a:t>
          </a:r>
        </a:p>
        <a:p>
          <a:r>
            <a:rPr lang="en-GB" dirty="0" smtClean="0">
              <a:solidFill>
                <a:schemeClr val="tx1"/>
              </a:solidFill>
            </a:rPr>
            <a:t>What are some of the possible causes? </a:t>
          </a:r>
          <a:endParaRPr lang="en-GB" dirty="0">
            <a:solidFill>
              <a:schemeClr val="tx1"/>
            </a:solidFill>
          </a:endParaRPr>
        </a:p>
      </dgm:t>
    </dgm:pt>
    <dgm:pt modelId="{37286B93-4911-45BB-8C5D-6CA2201B9497}" type="parTrans" cxnId="{22E24750-66A8-4E04-ADC4-B9ED595896E5}">
      <dgm:prSet/>
      <dgm:spPr/>
      <dgm:t>
        <a:bodyPr/>
        <a:lstStyle/>
        <a:p>
          <a:endParaRPr lang="en-GB"/>
        </a:p>
      </dgm:t>
    </dgm:pt>
    <dgm:pt modelId="{3642F01A-9DA6-47B2-88B7-BBA3691A0D1C}" type="sibTrans" cxnId="{22E24750-66A8-4E04-ADC4-B9ED595896E5}">
      <dgm:prSet/>
      <dgm:spPr/>
      <dgm:t>
        <a:bodyPr/>
        <a:lstStyle/>
        <a:p>
          <a:endParaRPr lang="en-GB"/>
        </a:p>
      </dgm:t>
    </dgm:pt>
    <dgm:pt modelId="{7FB2B064-A3B3-4449-8B84-BEC0206369E2}" type="pres">
      <dgm:prSet presAssocID="{D3E66342-0AAB-4A18-A95C-EA50B6DD44F3}" presName="diagram" presStyleCnt="0">
        <dgm:presLayoutVars>
          <dgm:dir/>
          <dgm:resizeHandles val="exact"/>
        </dgm:presLayoutVars>
      </dgm:prSet>
      <dgm:spPr/>
      <dgm:t>
        <a:bodyPr/>
        <a:lstStyle/>
        <a:p>
          <a:endParaRPr lang="en-GB"/>
        </a:p>
      </dgm:t>
    </dgm:pt>
    <dgm:pt modelId="{CFA9783A-BC90-44AA-AD9E-C40BCBD87D86}" type="pres">
      <dgm:prSet presAssocID="{521C5C57-15C3-4B90-BF5A-90BEB036A3FC}" presName="node" presStyleLbl="node1" presStyleIdx="0" presStyleCnt="1" custScaleX="55531" custScaleY="45208" custLinFactNeighborX="804" custLinFactNeighborY="0">
        <dgm:presLayoutVars>
          <dgm:bulletEnabled val="1"/>
        </dgm:presLayoutVars>
      </dgm:prSet>
      <dgm:spPr/>
      <dgm:t>
        <a:bodyPr/>
        <a:lstStyle/>
        <a:p>
          <a:endParaRPr lang="en-GB"/>
        </a:p>
      </dgm:t>
    </dgm:pt>
  </dgm:ptLst>
  <dgm:cxnLst>
    <dgm:cxn modelId="{FA0EC4FF-5686-474D-B0CD-18D97B393DA4}" type="presOf" srcId="{521C5C57-15C3-4B90-BF5A-90BEB036A3FC}" destId="{CFA9783A-BC90-44AA-AD9E-C40BCBD87D86}" srcOrd="0" destOrd="0" presId="urn:microsoft.com/office/officeart/2005/8/layout/default"/>
    <dgm:cxn modelId="{D752F015-EBF7-4832-8771-AA22833DE570}" type="presOf" srcId="{D3E66342-0AAB-4A18-A95C-EA50B6DD44F3}" destId="{7FB2B064-A3B3-4449-8B84-BEC0206369E2}" srcOrd="0" destOrd="0" presId="urn:microsoft.com/office/officeart/2005/8/layout/default"/>
    <dgm:cxn modelId="{22E24750-66A8-4E04-ADC4-B9ED595896E5}" srcId="{D3E66342-0AAB-4A18-A95C-EA50B6DD44F3}" destId="{521C5C57-15C3-4B90-BF5A-90BEB036A3FC}" srcOrd="0" destOrd="0" parTransId="{37286B93-4911-45BB-8C5D-6CA2201B9497}" sibTransId="{3642F01A-9DA6-47B2-88B7-BBA3691A0D1C}"/>
    <dgm:cxn modelId="{507F6841-4208-4958-A384-1A33EB9FF532}" type="presParOf" srcId="{7FB2B064-A3B3-4449-8B84-BEC0206369E2}" destId="{CFA9783A-BC90-44AA-AD9E-C40BCBD87D86}"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F0A533-5F2C-4DAD-9E88-12147CAF19A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57F92CAD-A55D-494C-AF52-F98A96CC3568}">
      <dgm:prSet phldrT="[Text]"/>
      <dgm:spPr>
        <a:noFill/>
      </dgm:spPr>
      <dgm:t>
        <a:bodyPr/>
        <a:lstStyle/>
        <a:p>
          <a:r>
            <a:rPr lang="en-GB" dirty="0" smtClean="0">
              <a:solidFill>
                <a:schemeClr val="tx1"/>
              </a:solidFill>
            </a:rPr>
            <a:t>How can we establish the purpose of the behaviour?</a:t>
          </a:r>
          <a:endParaRPr lang="en-GB" dirty="0">
            <a:solidFill>
              <a:schemeClr val="tx1"/>
            </a:solidFill>
          </a:endParaRPr>
        </a:p>
      </dgm:t>
    </dgm:pt>
    <dgm:pt modelId="{3F71A3A7-D314-47ED-8FC0-4BA31EC0F303}" type="parTrans" cxnId="{D6652499-3A16-4B1B-9FD9-5DF645252A9F}">
      <dgm:prSet/>
      <dgm:spPr/>
      <dgm:t>
        <a:bodyPr/>
        <a:lstStyle/>
        <a:p>
          <a:endParaRPr lang="en-GB"/>
        </a:p>
      </dgm:t>
    </dgm:pt>
    <dgm:pt modelId="{C315631F-1619-4E9B-B3AB-DA09990CA99F}" type="sibTrans" cxnId="{D6652499-3A16-4B1B-9FD9-5DF645252A9F}">
      <dgm:prSet/>
      <dgm:spPr/>
      <dgm:t>
        <a:bodyPr/>
        <a:lstStyle/>
        <a:p>
          <a:endParaRPr lang="en-GB"/>
        </a:p>
      </dgm:t>
    </dgm:pt>
    <dgm:pt modelId="{3E7850BF-5DCA-44F9-849A-8EF3B108E7A3}" type="pres">
      <dgm:prSet presAssocID="{2CF0A533-5F2C-4DAD-9E88-12147CAF19AA}" presName="diagram" presStyleCnt="0">
        <dgm:presLayoutVars>
          <dgm:dir/>
          <dgm:resizeHandles val="exact"/>
        </dgm:presLayoutVars>
      </dgm:prSet>
      <dgm:spPr/>
      <dgm:t>
        <a:bodyPr/>
        <a:lstStyle/>
        <a:p>
          <a:endParaRPr lang="en-GB"/>
        </a:p>
      </dgm:t>
    </dgm:pt>
    <dgm:pt modelId="{58BA1DEE-C6D8-49E2-9717-FB6852A0A3B9}" type="pres">
      <dgm:prSet presAssocID="{57F92CAD-A55D-494C-AF52-F98A96CC3568}" presName="node" presStyleLbl="node1" presStyleIdx="0" presStyleCnt="1" custScaleX="50749" custScaleY="58245" custLinFactNeighborX="-2625" custLinFactNeighborY="-20416">
        <dgm:presLayoutVars>
          <dgm:bulletEnabled val="1"/>
        </dgm:presLayoutVars>
      </dgm:prSet>
      <dgm:spPr/>
      <dgm:t>
        <a:bodyPr/>
        <a:lstStyle/>
        <a:p>
          <a:endParaRPr lang="en-GB"/>
        </a:p>
      </dgm:t>
    </dgm:pt>
  </dgm:ptLst>
  <dgm:cxnLst>
    <dgm:cxn modelId="{6F600094-721F-4291-9FA4-BC768A8DB884}" type="presOf" srcId="{57F92CAD-A55D-494C-AF52-F98A96CC3568}" destId="{58BA1DEE-C6D8-49E2-9717-FB6852A0A3B9}" srcOrd="0" destOrd="0" presId="urn:microsoft.com/office/officeart/2005/8/layout/default"/>
    <dgm:cxn modelId="{9AC2877D-AC8C-4447-A54F-8452C3E04246}" type="presOf" srcId="{2CF0A533-5F2C-4DAD-9E88-12147CAF19AA}" destId="{3E7850BF-5DCA-44F9-849A-8EF3B108E7A3}" srcOrd="0" destOrd="0" presId="urn:microsoft.com/office/officeart/2005/8/layout/default"/>
    <dgm:cxn modelId="{D6652499-3A16-4B1B-9FD9-5DF645252A9F}" srcId="{2CF0A533-5F2C-4DAD-9E88-12147CAF19AA}" destId="{57F92CAD-A55D-494C-AF52-F98A96CC3568}" srcOrd="0" destOrd="0" parTransId="{3F71A3A7-D314-47ED-8FC0-4BA31EC0F303}" sibTransId="{C315631F-1619-4E9B-B3AB-DA09990CA99F}"/>
    <dgm:cxn modelId="{2724043E-E266-43BE-9C3F-3B2374631560}" type="presParOf" srcId="{3E7850BF-5DCA-44F9-849A-8EF3B108E7A3}" destId="{58BA1DEE-C6D8-49E2-9717-FB6852A0A3B9}"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9A2337-3163-4E27-9592-224E12214A7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8A2E2C92-B5E9-4A7E-8B81-DE0382621952}">
      <dgm:prSet phldrT="[Text]"/>
      <dgm:spPr>
        <a:noFill/>
        <a:ln>
          <a:noFill/>
        </a:ln>
      </dgm:spPr>
      <dgm:t>
        <a:bodyPr/>
        <a:lstStyle/>
        <a:p>
          <a:r>
            <a:rPr lang="en-GB" dirty="0" smtClean="0">
              <a:solidFill>
                <a:schemeClr val="tx1"/>
              </a:solidFill>
            </a:rPr>
            <a:t>Why does.….do…?</a:t>
          </a:r>
          <a:endParaRPr lang="en-GB" dirty="0">
            <a:solidFill>
              <a:schemeClr val="tx1"/>
            </a:solidFill>
          </a:endParaRPr>
        </a:p>
      </dgm:t>
    </dgm:pt>
    <dgm:pt modelId="{FA5E6A19-03E2-4C62-9790-E7240C2C4CF6}" type="parTrans" cxnId="{D6F354CB-B272-496B-9CB6-0F41C9CEF682}">
      <dgm:prSet/>
      <dgm:spPr/>
      <dgm:t>
        <a:bodyPr/>
        <a:lstStyle/>
        <a:p>
          <a:endParaRPr lang="en-GB"/>
        </a:p>
      </dgm:t>
    </dgm:pt>
    <dgm:pt modelId="{B8AAC99E-14B9-44AC-8419-A69562ACC6AE}" type="sibTrans" cxnId="{D6F354CB-B272-496B-9CB6-0F41C9CEF682}">
      <dgm:prSet/>
      <dgm:spPr/>
      <dgm:t>
        <a:bodyPr/>
        <a:lstStyle/>
        <a:p>
          <a:endParaRPr lang="en-GB"/>
        </a:p>
      </dgm:t>
    </dgm:pt>
    <dgm:pt modelId="{8E5FBE81-7AF0-4C54-BCBC-72115BE1C005}" type="pres">
      <dgm:prSet presAssocID="{839A2337-3163-4E27-9592-224E12214A76}" presName="diagram" presStyleCnt="0">
        <dgm:presLayoutVars>
          <dgm:dir/>
          <dgm:resizeHandles val="exact"/>
        </dgm:presLayoutVars>
      </dgm:prSet>
      <dgm:spPr/>
      <dgm:t>
        <a:bodyPr/>
        <a:lstStyle/>
        <a:p>
          <a:endParaRPr lang="en-GB"/>
        </a:p>
      </dgm:t>
    </dgm:pt>
    <dgm:pt modelId="{F08AC4DD-FFF8-40F7-998F-E51AACEBF3E7}" type="pres">
      <dgm:prSet presAssocID="{8A2E2C92-B5E9-4A7E-8B81-DE0382621952}" presName="node" presStyleLbl="node1" presStyleIdx="0" presStyleCnt="1" custScaleX="53998" custScaleY="42078" custLinFactNeighborX="4249" custLinFactNeighborY="-1458">
        <dgm:presLayoutVars>
          <dgm:bulletEnabled val="1"/>
        </dgm:presLayoutVars>
      </dgm:prSet>
      <dgm:spPr/>
      <dgm:t>
        <a:bodyPr/>
        <a:lstStyle/>
        <a:p>
          <a:endParaRPr lang="en-GB"/>
        </a:p>
      </dgm:t>
    </dgm:pt>
  </dgm:ptLst>
  <dgm:cxnLst>
    <dgm:cxn modelId="{D6F354CB-B272-496B-9CB6-0F41C9CEF682}" srcId="{839A2337-3163-4E27-9592-224E12214A76}" destId="{8A2E2C92-B5E9-4A7E-8B81-DE0382621952}" srcOrd="0" destOrd="0" parTransId="{FA5E6A19-03E2-4C62-9790-E7240C2C4CF6}" sibTransId="{B8AAC99E-14B9-44AC-8419-A69562ACC6AE}"/>
    <dgm:cxn modelId="{E017DDF9-0C32-4AC2-8A6B-58897B98B798}" type="presOf" srcId="{8A2E2C92-B5E9-4A7E-8B81-DE0382621952}" destId="{F08AC4DD-FFF8-40F7-998F-E51AACEBF3E7}" srcOrd="0" destOrd="0" presId="urn:microsoft.com/office/officeart/2005/8/layout/default"/>
    <dgm:cxn modelId="{FD5F219E-5D1E-4282-B00A-12A5CDAD5713}" type="presOf" srcId="{839A2337-3163-4E27-9592-224E12214A76}" destId="{8E5FBE81-7AF0-4C54-BCBC-72115BE1C005}" srcOrd="0" destOrd="0" presId="urn:microsoft.com/office/officeart/2005/8/layout/default"/>
    <dgm:cxn modelId="{A452CBE1-F7A3-42A4-97CA-F6EA087F6777}" type="presParOf" srcId="{8E5FBE81-7AF0-4C54-BCBC-72115BE1C005}" destId="{F08AC4DD-FFF8-40F7-998F-E51AACEBF3E7}"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87680"/>
          </a:xfrm>
          <a:prstGeom prst="rect">
            <a:avLst/>
          </a:prstGeom>
        </p:spPr>
        <p:txBody>
          <a:bodyPr vert="horz" lIns="91440" tIns="45720" rIns="91440" bIns="45720" rtlCol="0"/>
          <a:lstStyle>
            <a:lvl1pPr algn="r">
              <a:defRPr sz="1200"/>
            </a:lvl1pPr>
          </a:lstStyle>
          <a:p>
            <a:fld id="{7A30AD48-2D59-4F71-AB58-8C627DE07456}" type="datetimeFigureOut">
              <a:rPr lang="en-GB" smtClean="0"/>
              <a:t>28/06/2017</a:t>
            </a:fld>
            <a:endParaRPr lang="en-GB"/>
          </a:p>
        </p:txBody>
      </p:sp>
      <p:sp>
        <p:nvSpPr>
          <p:cNvPr id="4" name="Footer Placeholder 3"/>
          <p:cNvSpPr>
            <a:spLocks noGrp="1"/>
          </p:cNvSpPr>
          <p:nvPr>
            <p:ph type="ftr" sz="quarter" idx="2"/>
          </p:nvPr>
        </p:nvSpPr>
        <p:spPr>
          <a:xfrm>
            <a:off x="0" y="9264227"/>
            <a:ext cx="2889938" cy="48768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264227"/>
            <a:ext cx="2889938" cy="487680"/>
          </a:xfrm>
          <a:prstGeom prst="rect">
            <a:avLst/>
          </a:prstGeom>
        </p:spPr>
        <p:txBody>
          <a:bodyPr vert="horz" lIns="91440" tIns="45720" rIns="91440" bIns="45720" rtlCol="0" anchor="b"/>
          <a:lstStyle>
            <a:lvl1pPr algn="r">
              <a:defRPr sz="1200"/>
            </a:lvl1pPr>
          </a:lstStyle>
          <a:p>
            <a:fld id="{C4B94659-2CF0-4604-9430-744B61F86110}" type="slidenum">
              <a:rPr lang="en-GB" smtClean="0"/>
              <a:t>‹#›</a:t>
            </a:fld>
            <a:endParaRPr lang="en-GB"/>
          </a:p>
        </p:txBody>
      </p:sp>
    </p:spTree>
    <p:extLst>
      <p:ext uri="{BB962C8B-B14F-4D97-AF65-F5344CB8AC3E}">
        <p14:creationId xmlns:p14="http://schemas.microsoft.com/office/powerpoint/2010/main" val="2273125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777607" y="0"/>
            <a:ext cx="2889938" cy="487680"/>
          </a:xfrm>
          <a:prstGeom prst="rect">
            <a:avLst/>
          </a:prstGeom>
        </p:spPr>
        <p:txBody>
          <a:bodyPr vert="horz" lIns="91440" tIns="45720" rIns="91440" bIns="45720" rtlCol="0"/>
          <a:lstStyle>
            <a:lvl1pPr algn="r">
              <a:defRPr sz="1200"/>
            </a:lvl1pPr>
          </a:lstStyle>
          <a:p>
            <a:pPr>
              <a:defRPr/>
            </a:pPr>
            <a:fld id="{232E5DED-B627-49BD-89BE-F44FB43C6E19}" type="datetimeFigureOut">
              <a:rPr lang="en-GB"/>
              <a:pPr>
                <a:defRPr/>
              </a:pPr>
              <a:t>28/06/2017</a:t>
            </a:fld>
            <a:endParaRPr lang="en-GB"/>
          </a:p>
        </p:txBody>
      </p:sp>
      <p:sp>
        <p:nvSpPr>
          <p:cNvPr id="4" name="Slide Image Placeholder 3"/>
          <p:cNvSpPr>
            <a:spLocks noGrp="1" noRot="1" noChangeAspect="1"/>
          </p:cNvSpPr>
          <p:nvPr>
            <p:ph type="sldImg" idx="2"/>
          </p:nvPr>
        </p:nvSpPr>
        <p:spPr>
          <a:xfrm>
            <a:off x="896938" y="731838"/>
            <a:ext cx="4875212" cy="36576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66909" y="4632960"/>
            <a:ext cx="5335270" cy="438912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264227"/>
            <a:ext cx="2889938" cy="487680"/>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777607" y="9264227"/>
            <a:ext cx="2889938" cy="487680"/>
          </a:xfrm>
          <a:prstGeom prst="rect">
            <a:avLst/>
          </a:prstGeom>
        </p:spPr>
        <p:txBody>
          <a:bodyPr vert="horz" lIns="91440" tIns="45720" rIns="91440" bIns="45720" rtlCol="0" anchor="b"/>
          <a:lstStyle>
            <a:lvl1pPr algn="r">
              <a:defRPr sz="1200"/>
            </a:lvl1pPr>
          </a:lstStyle>
          <a:p>
            <a:pPr>
              <a:defRPr/>
            </a:pPr>
            <a:fld id="{757DFF1A-2DCB-4042-999D-059428B08C22}" type="slidenum">
              <a:rPr lang="en-GB"/>
              <a:pPr>
                <a:defRPr/>
              </a:pPr>
              <a:t>‹#›</a:t>
            </a:fld>
            <a:endParaRPr lang="en-GB"/>
          </a:p>
        </p:txBody>
      </p:sp>
    </p:spTree>
    <p:extLst>
      <p:ext uri="{BB962C8B-B14F-4D97-AF65-F5344CB8AC3E}">
        <p14:creationId xmlns:p14="http://schemas.microsoft.com/office/powerpoint/2010/main" val="40475901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81000"/>
          </a:xfrm>
          <a:prstGeom prst="rect">
            <a:avLst/>
          </a:prstGeom>
          <a:solidFill>
            <a:srgbClr val="008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 name="Text Box 8"/>
          <p:cNvSpPr txBox="1">
            <a:spLocks noChangeArrowheads="1"/>
          </p:cNvSpPr>
          <p:nvPr/>
        </p:nvSpPr>
        <p:spPr bwMode="auto">
          <a:xfrm>
            <a:off x="0" y="762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defRPr/>
            </a:pPr>
            <a:r>
              <a:rPr lang="en-GB" altLang="en-US" sz="1200" b="1" smtClean="0">
                <a:solidFill>
                  <a:schemeClr val="bg1"/>
                </a:solidFill>
              </a:rPr>
              <a:t>Communities Group</a:t>
            </a:r>
          </a:p>
        </p:txBody>
      </p:sp>
      <p:sp>
        <p:nvSpPr>
          <p:cNvPr id="6" name="Line 10"/>
          <p:cNvSpPr>
            <a:spLocks noChangeShapeType="1"/>
          </p:cNvSpPr>
          <p:nvPr/>
        </p:nvSpPr>
        <p:spPr bwMode="auto">
          <a:xfrm>
            <a:off x="228600" y="5867400"/>
            <a:ext cx="87630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7" name="Picture 11" descr="WCC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5943600"/>
            <a:ext cx="15240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descr="W4W Strapline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5943600"/>
            <a:ext cx="1219200"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Rectangle 2"/>
          <p:cNvSpPr>
            <a:spLocks noGrp="1" noChangeArrowheads="1"/>
          </p:cNvSpPr>
          <p:nvPr>
            <p:ph type="ctrTitle"/>
          </p:nvPr>
        </p:nvSpPr>
        <p:spPr>
          <a:xfrm>
            <a:off x="685800" y="2130425"/>
            <a:ext cx="7772400" cy="1470025"/>
          </a:xfrm>
        </p:spPr>
        <p:txBody>
          <a:bodyPr/>
          <a:lstStyle>
            <a:lvl1pPr>
              <a:defRPr/>
            </a:lvl1pPr>
          </a:lstStyle>
          <a:p>
            <a:pPr lvl="0"/>
            <a:r>
              <a:rPr lang="en-GB" altLang="en-US" noProof="0" smtClean="0"/>
              <a:t>Click to edit Master title style</a:t>
            </a:r>
          </a:p>
        </p:txBody>
      </p:sp>
      <p:sp>
        <p:nvSpPr>
          <p:cNvPr id="1229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GB" altLang="en-US" noProof="0" smtClean="0"/>
              <a:t>Click to edit Master subtitle style</a:t>
            </a:r>
          </a:p>
        </p:txBody>
      </p:sp>
      <p:sp>
        <p:nvSpPr>
          <p:cNvPr id="9" name="Rectangle 4"/>
          <p:cNvSpPr>
            <a:spLocks noGrp="1" noChangeArrowheads="1"/>
          </p:cNvSpPr>
          <p:nvPr>
            <p:ph type="dt" sz="half" idx="10"/>
          </p:nvPr>
        </p:nvSpPr>
        <p:spPr/>
        <p:txBody>
          <a:bodyPr/>
          <a:lstStyle>
            <a:lvl1pPr>
              <a:defRPr/>
            </a:lvl1pPr>
          </a:lstStyle>
          <a:p>
            <a:pPr>
              <a:defRPr/>
            </a:pPr>
            <a:endParaRPr lang="en-GB" altLang="en-US"/>
          </a:p>
        </p:txBody>
      </p:sp>
      <p:sp>
        <p:nvSpPr>
          <p:cNvPr id="10" name="Rectangle 5"/>
          <p:cNvSpPr>
            <a:spLocks noGrp="1" noChangeArrowheads="1"/>
          </p:cNvSpPr>
          <p:nvPr>
            <p:ph type="ftr" sz="quarter" idx="11"/>
          </p:nvPr>
        </p:nvSpPr>
        <p:spPr/>
        <p:txBody>
          <a:bodyPr/>
          <a:lstStyle>
            <a:lvl1pPr>
              <a:defRPr/>
            </a:lvl1pPr>
          </a:lstStyle>
          <a:p>
            <a:pPr>
              <a:defRPr/>
            </a:pPr>
            <a:endParaRPr lang="en-GB" altLang="en-US"/>
          </a:p>
        </p:txBody>
      </p:sp>
      <p:sp>
        <p:nvSpPr>
          <p:cNvPr id="11" name="Rectangle 6"/>
          <p:cNvSpPr>
            <a:spLocks noGrp="1" noChangeArrowheads="1"/>
          </p:cNvSpPr>
          <p:nvPr>
            <p:ph type="sldNum" sz="quarter" idx="12"/>
          </p:nvPr>
        </p:nvSpPr>
        <p:spPr/>
        <p:txBody>
          <a:bodyPr/>
          <a:lstStyle>
            <a:lvl1pPr>
              <a:defRPr/>
            </a:lvl1pPr>
          </a:lstStyle>
          <a:p>
            <a:pPr>
              <a:defRPr/>
            </a:pPr>
            <a:fld id="{A13858D0-4CCC-455F-A736-7014F0CD0B1E}" type="slidenum">
              <a:rPr lang="en-GB" altLang="en-US"/>
              <a:pPr>
                <a:defRPr/>
              </a:pPr>
              <a:t>‹#›</a:t>
            </a:fld>
            <a:endParaRPr lang="en-GB" altLang="en-US"/>
          </a:p>
        </p:txBody>
      </p:sp>
    </p:spTree>
    <p:extLst>
      <p:ext uri="{BB962C8B-B14F-4D97-AF65-F5344CB8AC3E}">
        <p14:creationId xmlns:p14="http://schemas.microsoft.com/office/powerpoint/2010/main" val="591175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4052D93C-4E49-46AE-8B46-D808969CFF70}" type="slidenum">
              <a:rPr lang="en-GB" altLang="en-US"/>
              <a:pPr>
                <a:defRPr/>
              </a:pPr>
              <a:t>‹#›</a:t>
            </a:fld>
            <a:endParaRPr lang="en-GB" altLang="en-US"/>
          </a:p>
        </p:txBody>
      </p:sp>
    </p:spTree>
    <p:extLst>
      <p:ext uri="{BB962C8B-B14F-4D97-AF65-F5344CB8AC3E}">
        <p14:creationId xmlns:p14="http://schemas.microsoft.com/office/powerpoint/2010/main" val="2780803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F0356F0-F9D8-4503-B2CD-B9BC62D54126}" type="slidenum">
              <a:rPr lang="en-GB" altLang="en-US"/>
              <a:pPr>
                <a:defRPr/>
              </a:pPr>
              <a:t>‹#›</a:t>
            </a:fld>
            <a:endParaRPr lang="en-GB" altLang="en-US"/>
          </a:p>
        </p:txBody>
      </p:sp>
    </p:spTree>
    <p:extLst>
      <p:ext uri="{BB962C8B-B14F-4D97-AF65-F5344CB8AC3E}">
        <p14:creationId xmlns:p14="http://schemas.microsoft.com/office/powerpoint/2010/main" val="3868995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32438C08-B2AE-476D-9845-134939F7381B}" type="slidenum">
              <a:rPr lang="en-GB" altLang="en-US"/>
              <a:pPr>
                <a:defRPr/>
              </a:pPr>
              <a:t>‹#›</a:t>
            </a:fld>
            <a:endParaRPr lang="en-GB" altLang="en-US"/>
          </a:p>
        </p:txBody>
      </p:sp>
    </p:spTree>
    <p:extLst>
      <p:ext uri="{BB962C8B-B14F-4D97-AF65-F5344CB8AC3E}">
        <p14:creationId xmlns:p14="http://schemas.microsoft.com/office/powerpoint/2010/main" val="5405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0AB948A9-AA9A-40B6-A529-58226BEBD62B}" type="slidenum">
              <a:rPr lang="en-GB" altLang="en-US"/>
              <a:pPr>
                <a:defRPr/>
              </a:pPr>
              <a:t>‹#›</a:t>
            </a:fld>
            <a:endParaRPr lang="en-GB" altLang="en-US"/>
          </a:p>
        </p:txBody>
      </p:sp>
    </p:spTree>
    <p:extLst>
      <p:ext uri="{BB962C8B-B14F-4D97-AF65-F5344CB8AC3E}">
        <p14:creationId xmlns:p14="http://schemas.microsoft.com/office/powerpoint/2010/main" val="155897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4803F334-23E0-4F3F-84AA-2A027813E884}" type="slidenum">
              <a:rPr lang="en-GB" altLang="en-US"/>
              <a:pPr>
                <a:defRPr/>
              </a:pPr>
              <a:t>‹#›</a:t>
            </a:fld>
            <a:endParaRPr lang="en-GB" altLang="en-US"/>
          </a:p>
        </p:txBody>
      </p:sp>
    </p:spTree>
    <p:extLst>
      <p:ext uri="{BB962C8B-B14F-4D97-AF65-F5344CB8AC3E}">
        <p14:creationId xmlns:p14="http://schemas.microsoft.com/office/powerpoint/2010/main" val="1744920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0B16AE9-6F5A-4861-B057-8710A6238AE4}" type="slidenum">
              <a:rPr lang="en-GB" altLang="en-US"/>
              <a:pPr>
                <a:defRPr/>
              </a:pPr>
              <a:t>‹#›</a:t>
            </a:fld>
            <a:endParaRPr lang="en-GB" altLang="en-US"/>
          </a:p>
        </p:txBody>
      </p:sp>
    </p:spTree>
    <p:extLst>
      <p:ext uri="{BB962C8B-B14F-4D97-AF65-F5344CB8AC3E}">
        <p14:creationId xmlns:p14="http://schemas.microsoft.com/office/powerpoint/2010/main" val="2395367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46AF636B-A5DF-48D8-89FB-5E5041DCE745}" type="slidenum">
              <a:rPr lang="en-GB" altLang="en-US"/>
              <a:pPr>
                <a:defRPr/>
              </a:pPr>
              <a:t>‹#›</a:t>
            </a:fld>
            <a:endParaRPr lang="en-GB" altLang="en-US"/>
          </a:p>
        </p:txBody>
      </p:sp>
    </p:spTree>
    <p:extLst>
      <p:ext uri="{BB962C8B-B14F-4D97-AF65-F5344CB8AC3E}">
        <p14:creationId xmlns:p14="http://schemas.microsoft.com/office/powerpoint/2010/main" val="2914297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719CC4BA-21F5-4BAD-B781-B0A5FD2519BA}" type="slidenum">
              <a:rPr lang="en-GB" altLang="en-US"/>
              <a:pPr>
                <a:defRPr/>
              </a:pPr>
              <a:t>‹#›</a:t>
            </a:fld>
            <a:endParaRPr lang="en-GB" altLang="en-US"/>
          </a:p>
        </p:txBody>
      </p:sp>
    </p:spTree>
    <p:extLst>
      <p:ext uri="{BB962C8B-B14F-4D97-AF65-F5344CB8AC3E}">
        <p14:creationId xmlns:p14="http://schemas.microsoft.com/office/powerpoint/2010/main" val="2083410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C5D97DA9-0D7A-4B39-B5FF-E7C1EACF2CC5}" type="slidenum">
              <a:rPr lang="en-GB" altLang="en-US"/>
              <a:pPr>
                <a:defRPr/>
              </a:pPr>
              <a:t>‹#›</a:t>
            </a:fld>
            <a:endParaRPr lang="en-GB" altLang="en-US"/>
          </a:p>
        </p:txBody>
      </p:sp>
    </p:spTree>
    <p:extLst>
      <p:ext uri="{BB962C8B-B14F-4D97-AF65-F5344CB8AC3E}">
        <p14:creationId xmlns:p14="http://schemas.microsoft.com/office/powerpoint/2010/main" val="3928090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21AAD0FC-09E0-48A2-A4BE-4AE1A517B898}" type="slidenum">
              <a:rPr lang="en-GB" altLang="en-US"/>
              <a:pPr>
                <a:defRPr/>
              </a:pPr>
              <a:t>‹#›</a:t>
            </a:fld>
            <a:endParaRPr lang="en-GB" altLang="en-US"/>
          </a:p>
        </p:txBody>
      </p:sp>
    </p:spTree>
    <p:extLst>
      <p:ext uri="{BB962C8B-B14F-4D97-AF65-F5344CB8AC3E}">
        <p14:creationId xmlns:p14="http://schemas.microsoft.com/office/powerpoint/2010/main" val="2661559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GB" altLang="en-US"/>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ltLang="en-US"/>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C251152F-BC78-4B05-97CB-76D4B1B2BE97}" type="slidenum">
              <a:rPr lang="en-GB" altLang="en-US"/>
              <a:pPr>
                <a:defRPr/>
              </a:pPr>
              <a:t>‹#›</a:t>
            </a:fld>
            <a:endParaRPr lang="en-GB" altLang="en-US"/>
          </a:p>
        </p:txBody>
      </p:sp>
      <p:sp>
        <p:nvSpPr>
          <p:cNvPr id="1031" name="Rectangle 7"/>
          <p:cNvSpPr>
            <a:spLocks noChangeArrowheads="1"/>
          </p:cNvSpPr>
          <p:nvPr/>
        </p:nvSpPr>
        <p:spPr bwMode="auto">
          <a:xfrm>
            <a:off x="0" y="0"/>
            <a:ext cx="9144000" cy="381000"/>
          </a:xfrm>
          <a:prstGeom prst="rect">
            <a:avLst/>
          </a:prstGeom>
          <a:solidFill>
            <a:srgbClr val="008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2" name="Text Box 8"/>
          <p:cNvSpPr txBox="1">
            <a:spLocks noChangeArrowheads="1"/>
          </p:cNvSpPr>
          <p:nvPr/>
        </p:nvSpPr>
        <p:spPr bwMode="auto">
          <a:xfrm>
            <a:off x="0" y="762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defRPr/>
            </a:pPr>
            <a:r>
              <a:rPr lang="en-GB" altLang="en-US" sz="1200" b="1" smtClean="0">
                <a:solidFill>
                  <a:schemeClr val="bg1"/>
                </a:solidFill>
              </a:rPr>
              <a:t>Communities Group</a:t>
            </a:r>
          </a:p>
        </p:txBody>
      </p:sp>
      <p:pic>
        <p:nvPicPr>
          <p:cNvPr id="1033" name="Picture 9" descr="WCCLogo"/>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600" y="6151563"/>
            <a:ext cx="10604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0"/>
          <p:cNvSpPr>
            <a:spLocks noChangeShapeType="1"/>
          </p:cNvSpPr>
          <p:nvPr/>
        </p:nvSpPr>
        <p:spPr bwMode="auto">
          <a:xfrm>
            <a:off x="228600" y="6019800"/>
            <a:ext cx="87630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83745"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n.oxforddictionaries.com/definition/us/well-bein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3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mailto:nikkisawyer@warwickshire.gov.uk"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minded.org.u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altLang="en-US" sz="9600" smtClean="0"/>
              <a:t/>
            </a:r>
            <a:br>
              <a:rPr lang="en-GB" altLang="en-US" sz="9600" smtClean="0"/>
            </a:br>
            <a:r>
              <a:rPr lang="en-GB" altLang="en-US" sz="9600" smtClean="0"/>
              <a:t/>
            </a:r>
            <a:br>
              <a:rPr lang="en-GB" altLang="en-US" sz="9600" smtClean="0"/>
            </a:br>
            <a:r>
              <a:rPr lang="en-GB" altLang="en-US" sz="9600" smtClean="0"/>
              <a:t>Pupil Wellbeing</a:t>
            </a:r>
          </a:p>
        </p:txBody>
      </p:sp>
      <p:sp>
        <p:nvSpPr>
          <p:cNvPr id="3075" name="Content Placeholder 2"/>
          <p:cNvSpPr>
            <a:spLocks noGrp="1"/>
          </p:cNvSpPr>
          <p:nvPr>
            <p:ph idx="1"/>
          </p:nvPr>
        </p:nvSpPr>
        <p:spPr>
          <a:xfrm>
            <a:off x="457200" y="4724400"/>
            <a:ext cx="8229600" cy="1401763"/>
          </a:xfrm>
        </p:spPr>
        <p:txBody>
          <a:bodyPr/>
          <a:lstStyle/>
          <a:p>
            <a:pPr marL="0" indent="0">
              <a:buFontTx/>
              <a:buNone/>
            </a:pPr>
            <a:r>
              <a:rPr lang="en-GB" altLang="en-US" smtClean="0"/>
              <a:t>Nikki Sawyer</a:t>
            </a:r>
          </a:p>
          <a:p>
            <a:pPr marL="0" indent="0">
              <a:buFontTx/>
              <a:buNone/>
            </a:pPr>
            <a:r>
              <a:rPr lang="en-GB" altLang="en-US" smtClean="0"/>
              <a:t>Warwickshire Specialist Teaching Service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altLang="en-US" b="1" i="1" smtClean="0"/>
              <a:t>Behaviour / Belonging </a:t>
            </a:r>
            <a:endParaRPr lang="en-GB" altLang="en-US" smtClean="0"/>
          </a:p>
        </p:txBody>
      </p:sp>
      <p:pic>
        <p:nvPicPr>
          <p:cNvPr id="1229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27088" y="1700213"/>
            <a:ext cx="7561262" cy="3673475"/>
          </a:xfrm>
          <a:noFill/>
        </p:spPr>
      </p:pic>
      <p:pic>
        <p:nvPicPr>
          <p:cNvPr id="122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788" y="6270625"/>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endParaRPr lang="en-US" altLang="en-US" smtClean="0"/>
          </a:p>
        </p:txBody>
      </p:sp>
      <p:graphicFrame>
        <p:nvGraphicFramePr>
          <p:cNvPr id="3" name="Content Placeholder 2"/>
          <p:cNvGraphicFramePr>
            <a:graphicFrameLocks noGrp="1"/>
          </p:cNvGraphicFramePr>
          <p:nvPr>
            <p:ph idx="1"/>
          </p:nvPr>
        </p:nvGraphicFramePr>
        <p:xfrm>
          <a:off x="443777" y="134603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31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0788" y="6270625"/>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loud Callout 1"/>
          <p:cNvSpPr/>
          <p:nvPr/>
        </p:nvSpPr>
        <p:spPr>
          <a:xfrm>
            <a:off x="1116013" y="1844675"/>
            <a:ext cx="7272337" cy="3529013"/>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504056"/>
          </a:xfrm>
        </p:spPr>
        <p:txBody>
          <a:bodyPr/>
          <a:lstStyle/>
          <a:p>
            <a:r>
              <a:rPr lang="en-GB" b="1" dirty="0" smtClean="0"/>
              <a:t>Behaviour = Communication </a:t>
            </a:r>
            <a:br>
              <a:rPr lang="en-GB" b="1" dirty="0" smtClean="0"/>
            </a:br>
            <a:endParaRPr lang="en-GB" dirty="0"/>
          </a:p>
        </p:txBody>
      </p:sp>
      <p:sp>
        <p:nvSpPr>
          <p:cNvPr id="3" name="Content Placeholder 2"/>
          <p:cNvSpPr>
            <a:spLocks noGrp="1"/>
          </p:cNvSpPr>
          <p:nvPr>
            <p:ph idx="1"/>
          </p:nvPr>
        </p:nvSpPr>
        <p:spPr>
          <a:xfrm>
            <a:off x="457200" y="1170618"/>
            <a:ext cx="8229600" cy="5073427"/>
          </a:xfrm>
        </p:spPr>
        <p:txBody>
          <a:bodyPr/>
          <a:lstStyle/>
          <a:p>
            <a:pPr marL="0" indent="0">
              <a:buNone/>
            </a:pPr>
            <a:r>
              <a:rPr lang="en-GB" dirty="0" smtClean="0"/>
              <a:t>                         </a:t>
            </a:r>
            <a:r>
              <a:rPr lang="en-GB" dirty="0"/>
              <a:t>	</a:t>
            </a:r>
          </a:p>
          <a:p>
            <a:pPr marL="0" indent="0">
              <a:buNone/>
            </a:pPr>
            <a:endParaRPr lang="en-GB" dirty="0" smtClean="0"/>
          </a:p>
          <a:p>
            <a:endParaRPr lang="en-GB" dirty="0" smtClean="0"/>
          </a:p>
          <a:p>
            <a:endParaRPr lang="en-GB" dirty="0"/>
          </a:p>
          <a:p>
            <a:endParaRPr lang="en-GB" dirty="0" smtClean="0"/>
          </a:p>
          <a:p>
            <a:pPr marL="0" indent="0">
              <a:buNone/>
            </a:pPr>
            <a:r>
              <a:rPr lang="en-GB" dirty="0" smtClean="0"/>
              <a:t> </a:t>
            </a:r>
            <a:r>
              <a:rPr lang="en-GB" dirty="0"/>
              <a:t>	</a:t>
            </a:r>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92430"/>
            <a:ext cx="2463155" cy="1709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851920" y="1170618"/>
            <a:ext cx="4464496" cy="4555093"/>
          </a:xfrm>
          <a:prstGeom prst="rect">
            <a:avLst/>
          </a:prstGeom>
          <a:noFill/>
        </p:spPr>
        <p:txBody>
          <a:bodyPr wrap="square" rtlCol="0">
            <a:spAutoFit/>
          </a:bodyPr>
          <a:lstStyle/>
          <a:p>
            <a:r>
              <a:rPr lang="en-GB" sz="2000" dirty="0" smtClean="0"/>
              <a:t>I’m </a:t>
            </a:r>
            <a:r>
              <a:rPr lang="en-GB" sz="2000" dirty="0"/>
              <a:t>feeling silly / I’m feeling bored so I’m not listening to you! </a:t>
            </a:r>
            <a:r>
              <a:rPr lang="en-GB" dirty="0"/>
              <a:t>	</a:t>
            </a:r>
            <a:endParaRPr lang="en-GB" dirty="0" smtClean="0"/>
          </a:p>
          <a:p>
            <a:endParaRPr lang="en-GB" dirty="0"/>
          </a:p>
          <a:p>
            <a:endParaRPr lang="en-GB" dirty="0" smtClean="0"/>
          </a:p>
          <a:p>
            <a:endParaRPr lang="en-GB" dirty="0"/>
          </a:p>
          <a:p>
            <a:endParaRPr lang="en-GB" dirty="0" smtClean="0"/>
          </a:p>
          <a:p>
            <a:r>
              <a:rPr lang="en-GB" sz="2000" dirty="0" smtClean="0"/>
              <a:t>I’m </a:t>
            </a:r>
            <a:r>
              <a:rPr lang="en-GB" sz="2000" dirty="0"/>
              <a:t>scared / I feel unsafe/ I need to escape 	</a:t>
            </a:r>
            <a:endParaRPr lang="en-GB" sz="2000" dirty="0" smtClean="0"/>
          </a:p>
          <a:p>
            <a:endParaRPr lang="en-GB" sz="2000" dirty="0"/>
          </a:p>
          <a:p>
            <a:endParaRPr lang="en-GB" sz="2000" dirty="0" smtClean="0"/>
          </a:p>
          <a:p>
            <a:endParaRPr lang="en-GB" sz="2000" dirty="0"/>
          </a:p>
          <a:p>
            <a:endParaRPr lang="en-GB" sz="2000" dirty="0" smtClean="0"/>
          </a:p>
          <a:p>
            <a:r>
              <a:rPr lang="en-GB" sz="2000" dirty="0" smtClean="0"/>
              <a:t>I’m </a:t>
            </a:r>
            <a:r>
              <a:rPr lang="en-GB" sz="2000" dirty="0"/>
              <a:t>annoyed / frustrated 	</a:t>
            </a:r>
          </a:p>
          <a:p>
            <a:endParaRPr lang="en-GB" sz="2000" dirty="0"/>
          </a:p>
          <a:p>
            <a:endParaRPr lang="en-GB" dirty="0"/>
          </a:p>
        </p:txBody>
      </p:sp>
      <p:sp>
        <p:nvSpPr>
          <p:cNvPr id="6" name="TextBox 5"/>
          <p:cNvSpPr txBox="1"/>
          <p:nvPr/>
        </p:nvSpPr>
        <p:spPr>
          <a:xfrm>
            <a:off x="3285858" y="924397"/>
            <a:ext cx="566062" cy="5632311"/>
          </a:xfrm>
          <a:prstGeom prst="rect">
            <a:avLst/>
          </a:prstGeom>
          <a:noFill/>
        </p:spPr>
        <p:txBody>
          <a:bodyPr wrap="square" rtlCol="0">
            <a:spAutoFit/>
          </a:bodyPr>
          <a:lstStyle/>
          <a:p>
            <a:r>
              <a:rPr lang="en-GB" sz="6000" dirty="0" smtClean="0"/>
              <a:t>=</a:t>
            </a:r>
          </a:p>
          <a:p>
            <a:endParaRPr lang="en-GB" sz="6000" dirty="0"/>
          </a:p>
          <a:p>
            <a:r>
              <a:rPr lang="en-GB" sz="6000" dirty="0" smtClean="0"/>
              <a:t>=</a:t>
            </a:r>
          </a:p>
          <a:p>
            <a:endParaRPr lang="en-GB" sz="6000" dirty="0" smtClean="0"/>
          </a:p>
          <a:p>
            <a:r>
              <a:rPr lang="en-GB" sz="6000" dirty="0" smtClean="0"/>
              <a:t>=</a:t>
            </a:r>
          </a:p>
          <a:p>
            <a:endParaRPr lang="en-GB" sz="6000" dirty="0"/>
          </a:p>
        </p:txBody>
      </p:sp>
      <p:pic>
        <p:nvPicPr>
          <p:cNvPr id="378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08" y="2801833"/>
            <a:ext cx="2088232" cy="1717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8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516" y="4499387"/>
            <a:ext cx="1562616" cy="1964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8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12829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548680"/>
            <a:ext cx="9036496" cy="5577483"/>
          </a:xfrm>
        </p:spPr>
        <p:txBody>
          <a:bodyPr/>
          <a:lstStyle/>
          <a:p>
            <a:pPr marL="0" indent="0">
              <a:buNone/>
            </a:pPr>
            <a:r>
              <a:rPr lang="en-GB" dirty="0" smtClean="0"/>
              <a:t>Children </a:t>
            </a:r>
            <a:r>
              <a:rPr lang="en-GB" dirty="0"/>
              <a:t>are invariably </a:t>
            </a:r>
            <a:r>
              <a:rPr lang="en-GB" b="1" dirty="0"/>
              <a:t>trying to solve </a:t>
            </a:r>
            <a:endParaRPr lang="en-GB" dirty="0"/>
          </a:p>
          <a:p>
            <a:pPr marL="0" indent="0">
              <a:buNone/>
            </a:pPr>
            <a:r>
              <a:rPr lang="en-GB" b="1" dirty="0"/>
              <a:t>problems </a:t>
            </a:r>
            <a:r>
              <a:rPr lang="en-GB" dirty="0"/>
              <a:t>rather than be one! </a:t>
            </a:r>
            <a:endParaRPr lang="en-GB" dirty="0" smtClean="0"/>
          </a:p>
          <a:p>
            <a:pPr marL="0" indent="0">
              <a:buNone/>
            </a:pPr>
            <a:endParaRPr lang="en-GB" dirty="0"/>
          </a:p>
          <a:p>
            <a:pPr marL="0" indent="0">
              <a:buNone/>
            </a:pPr>
            <a:r>
              <a:rPr lang="en-GB" dirty="0"/>
              <a:t>Their </a:t>
            </a:r>
            <a:r>
              <a:rPr lang="en-GB" b="1" dirty="0"/>
              <a:t>solutions </a:t>
            </a:r>
            <a:r>
              <a:rPr lang="en-GB" dirty="0"/>
              <a:t>to problems </a:t>
            </a:r>
          </a:p>
          <a:p>
            <a:pPr marL="0" indent="0">
              <a:buNone/>
            </a:pPr>
            <a:r>
              <a:rPr lang="en-GB" dirty="0"/>
              <a:t>are often misguided because </a:t>
            </a:r>
          </a:p>
          <a:p>
            <a:pPr marL="0" indent="0">
              <a:buNone/>
            </a:pPr>
            <a:r>
              <a:rPr lang="en-GB" dirty="0"/>
              <a:t>their concept of the problem </a:t>
            </a:r>
          </a:p>
          <a:p>
            <a:pPr marL="0" indent="0">
              <a:buNone/>
            </a:pPr>
            <a:r>
              <a:rPr lang="en-GB" dirty="0"/>
              <a:t>is faulty or because their </a:t>
            </a:r>
          </a:p>
          <a:p>
            <a:pPr marL="0" indent="0">
              <a:buNone/>
            </a:pPr>
            <a:r>
              <a:rPr lang="en-GB" dirty="0"/>
              <a:t>skills leave much to be desired. </a:t>
            </a:r>
          </a:p>
          <a:p>
            <a:pPr marL="0" indent="0">
              <a:buNone/>
            </a:pPr>
            <a:endParaRPr lang="en-GB" sz="1800" b="1" dirty="0" smtClean="0"/>
          </a:p>
          <a:p>
            <a:pPr marL="0" indent="0">
              <a:buNone/>
            </a:pPr>
            <a:r>
              <a:rPr lang="en-GB" sz="1800" b="1" dirty="0"/>
              <a:t> </a:t>
            </a:r>
            <a:r>
              <a:rPr lang="en-GB" sz="1800" b="1" dirty="0" smtClean="0"/>
              <a:t>                                                           Martin </a:t>
            </a:r>
            <a:r>
              <a:rPr lang="en-GB" sz="1800" b="1" dirty="0"/>
              <a:t>Herbert (1985) Caring for Your Children </a:t>
            </a:r>
            <a:endParaRPr lang="en-GB" sz="1800"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102" y="1772816"/>
            <a:ext cx="2571750"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4266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endParaRPr lang="en-US" altLang="en-US" smtClean="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ounded Rectangular Callout 3"/>
          <p:cNvSpPr/>
          <p:nvPr/>
        </p:nvSpPr>
        <p:spPr>
          <a:xfrm>
            <a:off x="1403350" y="1557338"/>
            <a:ext cx="6264275" cy="3167062"/>
          </a:xfrm>
          <a:prstGeom prst="wedgeRoundRectCallout">
            <a:avLst>
              <a:gd name="adj1" fmla="val -45914"/>
              <a:gd name="adj2" fmla="val 7957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4341"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0788" y="6270625"/>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sz="3600" b="1" dirty="0" smtClean="0"/>
              <a:t>Functional Behaviour Analysis: </a:t>
            </a:r>
            <a:r>
              <a:rPr lang="en-GB" sz="3600" dirty="0" smtClean="0"/>
              <a:t/>
            </a:r>
            <a:br>
              <a:rPr lang="en-GB" sz="3600" dirty="0" smtClean="0"/>
            </a:br>
            <a:endParaRPr lang="en-US" altLang="en-US" sz="3600" dirty="0" smtClean="0"/>
          </a:p>
        </p:txBody>
      </p:sp>
      <p:sp>
        <p:nvSpPr>
          <p:cNvPr id="15363" name="Content Placeholder 2"/>
          <p:cNvSpPr>
            <a:spLocks noGrp="1"/>
          </p:cNvSpPr>
          <p:nvPr>
            <p:ph idx="1"/>
          </p:nvPr>
        </p:nvSpPr>
        <p:spPr>
          <a:xfrm>
            <a:off x="457200" y="908720"/>
            <a:ext cx="8229600" cy="5217443"/>
          </a:xfrm>
        </p:spPr>
        <p:txBody>
          <a:bodyPr/>
          <a:lstStyle/>
          <a:p>
            <a:pPr marL="0" indent="0">
              <a:buNone/>
            </a:pPr>
            <a:r>
              <a:rPr lang="en-GB" dirty="0" smtClean="0"/>
              <a:t>•</a:t>
            </a:r>
            <a:r>
              <a:rPr lang="en-GB" dirty="0"/>
              <a:t>Helps us to learn about people before we intervene to offer support </a:t>
            </a:r>
          </a:p>
          <a:p>
            <a:pPr marL="0" indent="0">
              <a:buNone/>
            </a:pPr>
            <a:r>
              <a:rPr lang="en-GB" dirty="0"/>
              <a:t>•Is carried out in collaboration with key people </a:t>
            </a:r>
          </a:p>
          <a:p>
            <a:pPr marL="0" indent="0">
              <a:buNone/>
            </a:pPr>
            <a:r>
              <a:rPr lang="en-GB" dirty="0"/>
              <a:t>•Leads to </a:t>
            </a:r>
            <a:r>
              <a:rPr lang="en-GB" b="1" dirty="0"/>
              <a:t>theories </a:t>
            </a:r>
            <a:r>
              <a:rPr lang="en-GB" dirty="0"/>
              <a:t>for challenging behaviour on which we can base our intervention </a:t>
            </a:r>
          </a:p>
          <a:p>
            <a:pPr marL="0" indent="0">
              <a:buNone/>
            </a:pPr>
            <a:r>
              <a:rPr lang="en-GB" dirty="0"/>
              <a:t>•Guides us towards an individually tailored plan </a:t>
            </a:r>
          </a:p>
        </p:txBody>
      </p:sp>
      <p:pic>
        <p:nvPicPr>
          <p:cNvPr id="15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797152"/>
            <a:ext cx="3149833" cy="1853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788" y="6270625"/>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smtClean="0"/>
              <a:t>Functional analysis summarised: </a:t>
            </a:r>
            <a:r>
              <a:rPr lang="en-GB" sz="3200" dirty="0" smtClean="0"/>
              <a:t/>
            </a:r>
            <a:br>
              <a:rPr lang="en-GB" sz="3200" dirty="0" smtClean="0"/>
            </a:br>
            <a:endParaRPr lang="en-GB" sz="3200" dirty="0"/>
          </a:p>
        </p:txBody>
      </p:sp>
      <p:sp>
        <p:nvSpPr>
          <p:cNvPr id="3" name="Content Placeholder 2"/>
          <p:cNvSpPr>
            <a:spLocks noGrp="1"/>
          </p:cNvSpPr>
          <p:nvPr>
            <p:ph idx="1"/>
          </p:nvPr>
        </p:nvSpPr>
        <p:spPr>
          <a:xfrm>
            <a:off x="457200" y="1052736"/>
            <a:ext cx="8229600" cy="5073427"/>
          </a:xfrm>
        </p:spPr>
        <p:txBody>
          <a:bodyPr/>
          <a:lstStyle/>
          <a:p>
            <a:pPr marL="0" indent="0">
              <a:buNone/>
            </a:pPr>
            <a:r>
              <a:rPr lang="en-GB" dirty="0" smtClean="0"/>
              <a:t>1.Identify </a:t>
            </a:r>
            <a:r>
              <a:rPr lang="en-GB" dirty="0"/>
              <a:t>specific behaviours of concern </a:t>
            </a:r>
          </a:p>
          <a:p>
            <a:pPr marL="0" indent="0">
              <a:buNone/>
            </a:pPr>
            <a:r>
              <a:rPr lang="en-GB" dirty="0"/>
              <a:t>2.Consider triggers that may prompt the behaviour </a:t>
            </a:r>
            <a:r>
              <a:rPr lang="en-GB" dirty="0">
                <a:solidFill>
                  <a:srgbClr val="FF0000"/>
                </a:solidFill>
              </a:rPr>
              <a:t>(</a:t>
            </a:r>
            <a:r>
              <a:rPr lang="en-GB" b="1" dirty="0">
                <a:solidFill>
                  <a:srgbClr val="FF0000"/>
                </a:solidFill>
              </a:rPr>
              <a:t>antecedents</a:t>
            </a:r>
            <a:r>
              <a:rPr lang="en-GB" dirty="0">
                <a:solidFill>
                  <a:srgbClr val="FF0000"/>
                </a:solidFill>
              </a:rPr>
              <a:t>) </a:t>
            </a:r>
          </a:p>
          <a:p>
            <a:pPr marL="0" indent="0">
              <a:buNone/>
            </a:pPr>
            <a:r>
              <a:rPr lang="en-GB" dirty="0"/>
              <a:t>3.Consider responses that may maintain the behaviour </a:t>
            </a:r>
            <a:r>
              <a:rPr lang="en-GB" dirty="0">
                <a:solidFill>
                  <a:srgbClr val="FF0000"/>
                </a:solidFill>
              </a:rPr>
              <a:t>(</a:t>
            </a:r>
            <a:r>
              <a:rPr lang="en-GB" b="1" dirty="0">
                <a:solidFill>
                  <a:srgbClr val="FF0000"/>
                </a:solidFill>
              </a:rPr>
              <a:t>consequences</a:t>
            </a:r>
            <a:r>
              <a:rPr lang="en-GB" dirty="0">
                <a:solidFill>
                  <a:srgbClr val="FF0000"/>
                </a:solidFill>
              </a:rPr>
              <a:t>) </a:t>
            </a:r>
          </a:p>
          <a:p>
            <a:pPr marL="0" indent="0">
              <a:buNone/>
            </a:pPr>
            <a:r>
              <a:rPr lang="en-GB" dirty="0"/>
              <a:t>4.Consider the </a:t>
            </a:r>
            <a:r>
              <a:rPr lang="en-GB" b="1" dirty="0"/>
              <a:t>purpose </a:t>
            </a:r>
            <a:r>
              <a:rPr lang="en-GB" dirty="0"/>
              <a:t>of the behaviour, and what this may communicate </a:t>
            </a:r>
          </a:p>
          <a:p>
            <a:pPr marL="0" indent="0">
              <a:buNone/>
            </a:pPr>
            <a:r>
              <a:rPr lang="en-GB" dirty="0"/>
              <a:t>5.Adapt and intervene accordingly </a:t>
            </a: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6293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smtClean="0"/>
              <a:t>The </a:t>
            </a:r>
            <a:r>
              <a:rPr lang="en-GB" sz="3200" b="1" dirty="0"/>
              <a:t>4 main (internal) functions of behaviour </a:t>
            </a:r>
            <a:endParaRPr lang="en-GB" sz="3200" dirty="0"/>
          </a:p>
        </p:txBody>
      </p:sp>
      <p:sp>
        <p:nvSpPr>
          <p:cNvPr id="3" name="Content Placeholder 2"/>
          <p:cNvSpPr>
            <a:spLocks noGrp="1"/>
          </p:cNvSpPr>
          <p:nvPr>
            <p:ph idx="1"/>
          </p:nvPr>
        </p:nvSpPr>
        <p:spPr/>
        <p:txBody>
          <a:bodyPr/>
          <a:lstStyle/>
          <a:p>
            <a:r>
              <a:rPr lang="en-GB" dirty="0" smtClean="0"/>
              <a:t>To </a:t>
            </a:r>
            <a:r>
              <a:rPr lang="en-GB" dirty="0"/>
              <a:t>gain </a:t>
            </a:r>
            <a:r>
              <a:rPr lang="en-GB" dirty="0" smtClean="0"/>
              <a:t>social </a:t>
            </a:r>
            <a:r>
              <a:rPr lang="en-GB" dirty="0"/>
              <a:t>attention </a:t>
            </a:r>
            <a:endParaRPr lang="en-GB" dirty="0" smtClean="0"/>
          </a:p>
          <a:p>
            <a:endParaRPr lang="en-GB" dirty="0" smtClean="0"/>
          </a:p>
          <a:p>
            <a:r>
              <a:rPr lang="en-GB" dirty="0" smtClean="0"/>
              <a:t>Escape</a:t>
            </a:r>
            <a:r>
              <a:rPr lang="en-GB" dirty="0"/>
              <a:t>/ avoidance </a:t>
            </a:r>
            <a:endParaRPr lang="en-GB" dirty="0" smtClean="0"/>
          </a:p>
          <a:p>
            <a:endParaRPr lang="en-GB" dirty="0"/>
          </a:p>
          <a:p>
            <a:r>
              <a:rPr lang="en-GB" dirty="0"/>
              <a:t>To obtain something </a:t>
            </a:r>
            <a:r>
              <a:rPr lang="en-GB" sz="2800" dirty="0" err="1" smtClean="0"/>
              <a:t>e.g.tangibles</a:t>
            </a:r>
            <a:r>
              <a:rPr lang="en-GB" sz="2800" dirty="0" smtClean="0"/>
              <a:t> </a:t>
            </a:r>
            <a:r>
              <a:rPr lang="en-GB" sz="2800" dirty="0"/>
              <a:t>or activities </a:t>
            </a:r>
            <a:endParaRPr lang="en-GB" sz="2800" dirty="0" smtClean="0"/>
          </a:p>
          <a:p>
            <a:endParaRPr lang="en-GB" dirty="0" smtClean="0"/>
          </a:p>
          <a:p>
            <a:r>
              <a:rPr lang="en-GB" dirty="0" smtClean="0"/>
              <a:t>Sensory </a:t>
            </a:r>
            <a:r>
              <a:rPr lang="en-GB" dirty="0"/>
              <a:t>stimulation </a:t>
            </a:r>
            <a:r>
              <a:rPr lang="en-GB" dirty="0" smtClean="0"/>
              <a:t>e.g</a:t>
            </a:r>
            <a:r>
              <a:rPr lang="en-GB" dirty="0"/>
              <a:t>. ASD </a:t>
            </a: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750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smtClean="0"/>
              <a:t>The </a:t>
            </a:r>
            <a:r>
              <a:rPr lang="en-GB" sz="3200" b="1" dirty="0"/>
              <a:t>importance of environmental (external) factors </a:t>
            </a:r>
            <a:endParaRPr lang="en-GB" sz="3200" dirty="0"/>
          </a:p>
        </p:txBody>
      </p:sp>
      <p:sp>
        <p:nvSpPr>
          <p:cNvPr id="3" name="Content Placeholder 2"/>
          <p:cNvSpPr>
            <a:spLocks noGrp="1"/>
          </p:cNvSpPr>
          <p:nvPr>
            <p:ph idx="1"/>
          </p:nvPr>
        </p:nvSpPr>
        <p:spPr>
          <a:xfrm>
            <a:off x="457200" y="1484784"/>
            <a:ext cx="8229600" cy="4641379"/>
          </a:xfrm>
        </p:spPr>
        <p:txBody>
          <a:bodyPr/>
          <a:lstStyle/>
          <a:p>
            <a:pPr marL="0" indent="0">
              <a:buNone/>
            </a:pPr>
            <a:r>
              <a:rPr lang="en-GB" dirty="0" smtClean="0"/>
              <a:t>What </a:t>
            </a:r>
            <a:r>
              <a:rPr lang="en-GB" dirty="0"/>
              <a:t>might be going on in a young person’s life that might be: </a:t>
            </a:r>
            <a:endParaRPr lang="en-GB" dirty="0" smtClean="0"/>
          </a:p>
          <a:p>
            <a:pPr marL="0" indent="0">
              <a:buNone/>
            </a:pPr>
            <a:endParaRPr lang="en-GB" dirty="0"/>
          </a:p>
          <a:p>
            <a:pPr marL="0" indent="0">
              <a:buNone/>
            </a:pPr>
            <a:r>
              <a:rPr lang="en-GB" dirty="0"/>
              <a:t>a)triggering </a:t>
            </a:r>
          </a:p>
          <a:p>
            <a:pPr marL="0" indent="0">
              <a:buNone/>
            </a:pPr>
            <a:r>
              <a:rPr lang="en-GB" dirty="0"/>
              <a:t>b)maintaining </a:t>
            </a:r>
          </a:p>
          <a:p>
            <a:pPr marL="0" indent="0">
              <a:buNone/>
            </a:pPr>
            <a:r>
              <a:rPr lang="en-GB" dirty="0"/>
              <a:t>c)exacerbating </a:t>
            </a:r>
          </a:p>
          <a:p>
            <a:pPr marL="0" indent="0">
              <a:buNone/>
            </a:pPr>
            <a:endParaRPr lang="en-GB" dirty="0"/>
          </a:p>
          <a:p>
            <a:pPr marL="0" indent="0">
              <a:buNone/>
            </a:pPr>
            <a:r>
              <a:rPr lang="en-GB" dirty="0"/>
              <a:t>…the behaviour of concern? </a:t>
            </a: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855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Environmental </a:t>
            </a:r>
            <a:r>
              <a:rPr lang="en-GB" b="1" dirty="0"/>
              <a:t>factors… </a:t>
            </a:r>
            <a:endParaRPr lang="en-GB" dirty="0"/>
          </a:p>
        </p:txBody>
      </p:sp>
      <p:pic>
        <p:nvPicPr>
          <p:cNvPr id="399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600200"/>
            <a:ext cx="7128792" cy="4349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5739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GB" dirty="0" smtClean="0"/>
              <a:t/>
            </a:r>
            <a:br>
              <a:rPr lang="en-GB" dirty="0" smtClean="0"/>
            </a:br>
            <a:r>
              <a:rPr lang="en-GB" dirty="0" smtClean="0"/>
              <a:t>Aims</a:t>
            </a:r>
            <a:br>
              <a:rPr lang="en-GB" dirty="0" smtClean="0"/>
            </a:br>
            <a:endParaRPr lang="en-US" altLang="en-US" dirty="0" smtClean="0"/>
          </a:p>
        </p:txBody>
      </p:sp>
      <p:sp>
        <p:nvSpPr>
          <p:cNvPr id="3" name="Content Placeholder 2"/>
          <p:cNvSpPr>
            <a:spLocks noGrp="1"/>
          </p:cNvSpPr>
          <p:nvPr>
            <p:ph idx="1"/>
          </p:nvPr>
        </p:nvSpPr>
        <p:spPr>
          <a:xfrm>
            <a:off x="457200" y="1124744"/>
            <a:ext cx="8229600" cy="5001419"/>
          </a:xfrm>
        </p:spPr>
        <p:txBody>
          <a:bodyPr/>
          <a:lstStyle/>
          <a:p>
            <a:pPr marL="0" indent="0">
              <a:buNone/>
            </a:pPr>
            <a:r>
              <a:rPr lang="en-GB" dirty="0" smtClean="0"/>
              <a:t>• </a:t>
            </a:r>
            <a:r>
              <a:rPr lang="en-GB" sz="2800" dirty="0" smtClean="0"/>
              <a:t>To consider the impact of pupil wellbeing</a:t>
            </a:r>
          </a:p>
          <a:p>
            <a:r>
              <a:rPr lang="en-GB" sz="2800" dirty="0" smtClean="0"/>
              <a:t>To recognise behaviour as an indicator of wellbeing</a:t>
            </a:r>
          </a:p>
          <a:p>
            <a:r>
              <a:rPr lang="en-GB" sz="2800" dirty="0" smtClean="0"/>
              <a:t>To </a:t>
            </a:r>
            <a:r>
              <a:rPr lang="en-GB" sz="2800" dirty="0"/>
              <a:t>provide an initial introduction to the theory behind functional behavioural analysis, through; </a:t>
            </a:r>
          </a:p>
          <a:p>
            <a:pPr marL="0" indent="0">
              <a:buNone/>
            </a:pPr>
            <a:r>
              <a:rPr lang="en-GB" sz="2800" dirty="0"/>
              <a:t>-</a:t>
            </a:r>
            <a:r>
              <a:rPr lang="en-GB" sz="2800" dirty="0" smtClean="0"/>
              <a:t>Considering </a:t>
            </a:r>
            <a:r>
              <a:rPr lang="en-GB" sz="2800" dirty="0"/>
              <a:t>the reasons for (function of) challenging behaviour and; </a:t>
            </a:r>
          </a:p>
          <a:p>
            <a:pPr marL="0" indent="0">
              <a:buNone/>
            </a:pPr>
            <a:r>
              <a:rPr lang="en-GB" sz="2800" dirty="0"/>
              <a:t>-</a:t>
            </a:r>
            <a:r>
              <a:rPr lang="en-GB" sz="2800" smtClean="0"/>
              <a:t>Considering </a:t>
            </a:r>
            <a:r>
              <a:rPr lang="en-GB" sz="2800" dirty="0"/>
              <a:t>the idea of behaviour as communication. </a:t>
            </a:r>
          </a:p>
          <a:p>
            <a:pPr>
              <a:defRPr/>
            </a:pP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smtClean="0"/>
              <a:t>Environmental </a:t>
            </a:r>
            <a:r>
              <a:rPr lang="en-GB" sz="3200" b="1" dirty="0"/>
              <a:t>factors… </a:t>
            </a:r>
            <a:endParaRPr lang="en-GB" sz="3200" dirty="0"/>
          </a:p>
        </p:txBody>
      </p:sp>
      <p:pic>
        <p:nvPicPr>
          <p:cNvPr id="409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196752"/>
            <a:ext cx="7200800" cy="49294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021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a:xfrm>
            <a:off x="611560" y="836712"/>
            <a:ext cx="7848872" cy="4824536"/>
          </a:xfrm>
          <a:prstGeom prst="wedgeEllipseCallout">
            <a:avLst>
              <a:gd name="adj1" fmla="val -48334"/>
              <a:gd name="adj2" fmla="val 583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ontent Placeholder 5"/>
          <p:cNvSpPr>
            <a:spLocks noGrp="1"/>
          </p:cNvSpPr>
          <p:nvPr>
            <p:ph idx="1"/>
          </p:nvPr>
        </p:nvSpPr>
        <p:spPr/>
        <p:txBody>
          <a:bodyPr/>
          <a:lstStyle/>
          <a:p>
            <a:pPr marL="0" lvl="0" indent="0">
              <a:buNone/>
            </a:pPr>
            <a:r>
              <a:rPr lang="en-GB" dirty="0" smtClean="0"/>
              <a:t>      </a:t>
            </a:r>
            <a:r>
              <a:rPr lang="en-GB" sz="5400" dirty="0" smtClean="0">
                <a:solidFill>
                  <a:schemeClr val="tx1"/>
                </a:solidFill>
              </a:rPr>
              <a:t>Identifying behaviours</a:t>
            </a:r>
          </a:p>
          <a:p>
            <a:pPr marL="0" indent="0">
              <a:buNone/>
            </a:pPr>
            <a:r>
              <a:rPr lang="en-GB" sz="5400" dirty="0"/>
              <a:t> </a:t>
            </a:r>
            <a:r>
              <a:rPr lang="en-GB" sz="5400" dirty="0" smtClean="0"/>
              <a:t>           </a:t>
            </a:r>
            <a:r>
              <a:rPr lang="en-GB" sz="5400" dirty="0" smtClean="0">
                <a:solidFill>
                  <a:schemeClr val="tx1"/>
                </a:solidFill>
              </a:rPr>
              <a:t> of concern...</a:t>
            </a:r>
          </a:p>
          <a:p>
            <a:pPr marL="0" lvl="0" indent="0">
              <a:buNone/>
            </a:pPr>
            <a:endParaRPr lang="en-GB"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4131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5400" b="1" dirty="0" smtClean="0"/>
              <a:t>ABCC </a:t>
            </a:r>
            <a:r>
              <a:rPr lang="en-GB" sz="5400" b="1" dirty="0"/>
              <a:t>chart </a:t>
            </a:r>
            <a:endParaRPr lang="en-GB" sz="5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94634652"/>
              </p:ext>
            </p:extLst>
          </p:nvPr>
        </p:nvGraphicFramePr>
        <p:xfrm>
          <a:off x="323526" y="1628801"/>
          <a:ext cx="8496948" cy="3371911"/>
        </p:xfrm>
        <a:graphic>
          <a:graphicData uri="http://schemas.openxmlformats.org/drawingml/2006/table">
            <a:tbl>
              <a:tblPr firstRow="1" firstCol="1" bandRow="1">
                <a:tableStyleId>{5C22544A-7EE6-4342-B048-85BDC9FD1C3A}</a:tableStyleId>
              </a:tblPr>
              <a:tblGrid>
                <a:gridCol w="1699022"/>
                <a:gridCol w="1699022"/>
                <a:gridCol w="1699022"/>
                <a:gridCol w="1699941"/>
                <a:gridCol w="1699941"/>
              </a:tblGrid>
              <a:tr h="648071">
                <a:tc>
                  <a:txBody>
                    <a:bodyPr/>
                    <a:lstStyle/>
                    <a:p>
                      <a:pPr>
                        <a:spcAft>
                          <a:spcPts val="0"/>
                        </a:spcAft>
                      </a:pPr>
                      <a:r>
                        <a:rPr lang="en-GB" sz="1600" dirty="0">
                          <a:solidFill>
                            <a:schemeClr val="tx1"/>
                          </a:solidFill>
                          <a:effectLst/>
                        </a:rPr>
                        <a:t>Date &amp; Time</a:t>
                      </a:r>
                      <a:endParaRPr lang="en-GB" sz="1600" dirty="0">
                        <a:solidFill>
                          <a:schemeClr val="tx1"/>
                        </a:solidFill>
                        <a:effectLst/>
                        <a:latin typeface="Arial"/>
                        <a:ea typeface="Calibri"/>
                        <a:cs typeface="Times New Roman"/>
                      </a:endParaRPr>
                    </a:p>
                  </a:txBody>
                  <a:tcPr marL="68580" marR="68580" marT="0" marB="0"/>
                </a:tc>
                <a:tc>
                  <a:txBody>
                    <a:bodyPr/>
                    <a:lstStyle/>
                    <a:p>
                      <a:pPr>
                        <a:spcAft>
                          <a:spcPts val="0"/>
                        </a:spcAft>
                      </a:pPr>
                      <a:r>
                        <a:rPr lang="en-GB" sz="1600" dirty="0">
                          <a:solidFill>
                            <a:schemeClr val="tx1"/>
                          </a:solidFill>
                          <a:effectLst/>
                        </a:rPr>
                        <a:t>Antecedent</a:t>
                      </a:r>
                      <a:endParaRPr lang="en-GB" sz="1600" dirty="0">
                        <a:solidFill>
                          <a:schemeClr val="tx1"/>
                        </a:solidFill>
                        <a:effectLst/>
                        <a:latin typeface="Arial"/>
                        <a:ea typeface="Calibri"/>
                        <a:cs typeface="Times New Roman"/>
                      </a:endParaRPr>
                    </a:p>
                  </a:txBody>
                  <a:tcPr marL="68580" marR="68580" marT="0" marB="0"/>
                </a:tc>
                <a:tc>
                  <a:txBody>
                    <a:bodyPr/>
                    <a:lstStyle/>
                    <a:p>
                      <a:pPr>
                        <a:spcAft>
                          <a:spcPts val="0"/>
                        </a:spcAft>
                      </a:pPr>
                      <a:r>
                        <a:rPr lang="en-GB" sz="1600" dirty="0">
                          <a:solidFill>
                            <a:schemeClr val="tx1"/>
                          </a:solidFill>
                          <a:effectLst/>
                        </a:rPr>
                        <a:t>Behaviour</a:t>
                      </a:r>
                      <a:endParaRPr lang="en-GB" sz="1600" dirty="0">
                        <a:solidFill>
                          <a:schemeClr val="tx1"/>
                        </a:solidFill>
                        <a:effectLst/>
                        <a:latin typeface="Arial"/>
                        <a:ea typeface="Calibri"/>
                        <a:cs typeface="Times New Roman"/>
                      </a:endParaRPr>
                    </a:p>
                  </a:txBody>
                  <a:tcPr marL="68580" marR="68580" marT="0" marB="0"/>
                </a:tc>
                <a:tc>
                  <a:txBody>
                    <a:bodyPr/>
                    <a:lstStyle/>
                    <a:p>
                      <a:pPr>
                        <a:spcAft>
                          <a:spcPts val="0"/>
                        </a:spcAft>
                      </a:pPr>
                      <a:r>
                        <a:rPr lang="en-GB" sz="1600" dirty="0">
                          <a:solidFill>
                            <a:schemeClr val="tx1"/>
                          </a:solidFill>
                          <a:effectLst/>
                        </a:rPr>
                        <a:t>Consequence</a:t>
                      </a:r>
                      <a:endParaRPr lang="en-GB" sz="1600" dirty="0">
                        <a:solidFill>
                          <a:schemeClr val="tx1"/>
                        </a:solidFill>
                        <a:effectLst/>
                        <a:latin typeface="Arial"/>
                        <a:ea typeface="Calibri"/>
                        <a:cs typeface="Times New Roman"/>
                      </a:endParaRPr>
                    </a:p>
                  </a:txBody>
                  <a:tcPr marL="68580" marR="68580" marT="0" marB="0"/>
                </a:tc>
                <a:tc>
                  <a:txBody>
                    <a:bodyPr/>
                    <a:lstStyle/>
                    <a:p>
                      <a:pPr>
                        <a:spcAft>
                          <a:spcPts val="0"/>
                        </a:spcAft>
                      </a:pPr>
                      <a:r>
                        <a:rPr lang="en-GB" sz="1600" dirty="0">
                          <a:solidFill>
                            <a:schemeClr val="tx1"/>
                          </a:solidFill>
                          <a:effectLst/>
                        </a:rPr>
                        <a:t>Communication</a:t>
                      </a:r>
                      <a:endParaRPr lang="en-GB" sz="1600" dirty="0">
                        <a:solidFill>
                          <a:schemeClr val="tx1"/>
                        </a:solidFill>
                        <a:effectLst/>
                        <a:latin typeface="Arial"/>
                        <a:ea typeface="Calibri"/>
                        <a:cs typeface="Times New Roman"/>
                      </a:endParaRPr>
                    </a:p>
                  </a:txBody>
                  <a:tcPr marL="68580" marR="68580" marT="0" marB="0"/>
                </a:tc>
              </a:tr>
              <a:tr h="680960">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r>
              <a:tr h="680960">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r>
              <a:tr h="680960">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r>
              <a:tr h="680960">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dirty="0">
                          <a:effectLst/>
                        </a:rPr>
                        <a:t> </a:t>
                      </a:r>
                      <a:endParaRPr lang="en-GB" sz="1100" dirty="0">
                        <a:effectLst/>
                        <a:latin typeface="Calibri"/>
                        <a:ea typeface="Calibri"/>
                        <a:cs typeface="Times New Roman"/>
                      </a:endParaRPr>
                    </a:p>
                  </a:txBody>
                  <a:tcPr marL="68580" marR="68580" marT="0" marB="0"/>
                </a:tc>
              </a:tr>
            </a:tbl>
          </a:graphicData>
        </a:graphic>
      </p:graphicFrame>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4442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
            </a:r>
            <a:br>
              <a:rPr lang="en-GB" b="1" dirty="0" smtClean="0"/>
            </a:br>
            <a:r>
              <a:rPr lang="en-GB" b="1" dirty="0" smtClean="0"/>
              <a:t>ABCC Charts </a:t>
            </a:r>
            <a:r>
              <a:rPr lang="en-GB" dirty="0" smtClean="0"/>
              <a:t/>
            </a:r>
            <a:br>
              <a:rPr lang="en-GB" dirty="0" smtClean="0"/>
            </a:br>
            <a:endParaRPr lang="en-GB" dirty="0"/>
          </a:p>
        </p:txBody>
      </p:sp>
      <p:sp>
        <p:nvSpPr>
          <p:cNvPr id="3" name="Content Placeholder 2"/>
          <p:cNvSpPr>
            <a:spLocks noGrp="1"/>
          </p:cNvSpPr>
          <p:nvPr>
            <p:ph idx="1"/>
          </p:nvPr>
        </p:nvSpPr>
        <p:spPr>
          <a:xfrm>
            <a:off x="457200" y="1124744"/>
            <a:ext cx="8229600" cy="5001419"/>
          </a:xfrm>
        </p:spPr>
        <p:txBody>
          <a:bodyPr/>
          <a:lstStyle/>
          <a:p>
            <a:pPr marL="0" indent="0">
              <a:buNone/>
            </a:pPr>
            <a:r>
              <a:rPr lang="en-GB" sz="2400" b="1" dirty="0" smtClean="0"/>
              <a:t>A </a:t>
            </a:r>
            <a:r>
              <a:rPr lang="en-GB" sz="2400" b="1" dirty="0"/>
              <a:t>- Antecedent </a:t>
            </a:r>
            <a:r>
              <a:rPr lang="en-GB" sz="2400" dirty="0"/>
              <a:t>(what happened before the incident) is key and may give you a fuller picture as to what the child is trying to communicate </a:t>
            </a:r>
          </a:p>
          <a:p>
            <a:pPr marL="0" indent="0">
              <a:buNone/>
            </a:pPr>
            <a:r>
              <a:rPr lang="en-GB" sz="2400" b="1" dirty="0"/>
              <a:t>B = Behaviour</a:t>
            </a:r>
            <a:r>
              <a:rPr lang="en-GB" sz="2400" dirty="0"/>
              <a:t>. Describe what the child is actually doing such as biting or throwing rather than phrases like ‘being aggressive’ or ‘disruptive’ (these are open to interpretation) </a:t>
            </a:r>
          </a:p>
          <a:p>
            <a:pPr marL="0" indent="0">
              <a:buNone/>
            </a:pPr>
            <a:r>
              <a:rPr lang="en-GB" sz="2400" b="1" dirty="0"/>
              <a:t>C = Consequence</a:t>
            </a:r>
            <a:r>
              <a:rPr lang="en-GB" sz="2400" dirty="0"/>
              <a:t>. What was the result for the child from their behaviour? e.g. did they have to leave, receive attention from others etc. </a:t>
            </a:r>
          </a:p>
          <a:p>
            <a:pPr marL="0" indent="0">
              <a:buNone/>
            </a:pPr>
            <a:r>
              <a:rPr lang="en-GB" sz="2400" b="1" dirty="0"/>
              <a:t>C = Communication</a:t>
            </a:r>
            <a:r>
              <a:rPr lang="en-GB" sz="2400" dirty="0"/>
              <a:t>, what you think the child is trying to say through their behaviour? </a:t>
            </a:r>
            <a:r>
              <a:rPr lang="en-GB" sz="2400" dirty="0">
                <a:solidFill>
                  <a:srgbClr val="00B0F0"/>
                </a:solidFill>
              </a:rPr>
              <a:t>What does the child get out of behaving in this way? What is the </a:t>
            </a:r>
            <a:r>
              <a:rPr lang="en-GB" sz="2400" b="1" i="1" dirty="0">
                <a:solidFill>
                  <a:srgbClr val="00B0F0"/>
                </a:solidFill>
              </a:rPr>
              <a:t>purpose</a:t>
            </a:r>
            <a:r>
              <a:rPr lang="en-GB" sz="2400" dirty="0">
                <a:solidFill>
                  <a:srgbClr val="00B0F0"/>
                </a:solidFill>
              </a:rPr>
              <a:t>? </a:t>
            </a: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7057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smtClean="0"/>
              <a:t>We </a:t>
            </a:r>
            <a:r>
              <a:rPr lang="en-GB" sz="3600" b="1" dirty="0"/>
              <a:t>can also ask and answer questions…. </a:t>
            </a:r>
            <a:endParaRPr lang="en-GB"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09695530"/>
              </p:ext>
            </p:extLst>
          </p:nvPr>
        </p:nvGraphicFramePr>
        <p:xfrm>
          <a:off x="467544" y="16288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Callout 4"/>
          <p:cNvSpPr/>
          <p:nvPr/>
        </p:nvSpPr>
        <p:spPr>
          <a:xfrm>
            <a:off x="2051720" y="1772816"/>
            <a:ext cx="5760640" cy="3744416"/>
          </a:xfrm>
          <a:prstGeom prst="wedgeEllipseCallout">
            <a:avLst>
              <a:gd name="adj1" fmla="val -49829"/>
              <a:gd name="adj2" fmla="val 6585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25510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7918" t="12269" r="16510" b="15083"/>
          <a:stretch/>
        </p:blipFill>
        <p:spPr bwMode="auto">
          <a:xfrm>
            <a:off x="1043608" y="404664"/>
            <a:ext cx="7344816" cy="4752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55576" y="5589240"/>
            <a:ext cx="7632848" cy="369332"/>
          </a:xfrm>
          <a:prstGeom prst="rect">
            <a:avLst/>
          </a:prstGeom>
          <a:noFill/>
        </p:spPr>
        <p:txBody>
          <a:bodyPr wrap="square" rtlCol="0">
            <a:spAutoFit/>
          </a:bodyPr>
          <a:lstStyle/>
          <a:p>
            <a:r>
              <a:rPr lang="en-GB" b="1" dirty="0" smtClean="0"/>
              <a:t>Language                            Memory             Fear of failing/confidence</a:t>
            </a:r>
            <a:endParaRPr lang="en-GB" b="1" dirty="0"/>
          </a:p>
        </p:txBody>
      </p:sp>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96138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smtClean="0"/>
              <a:t/>
            </a:r>
            <a:br>
              <a:rPr lang="en-GB" sz="3200" b="1" dirty="0" smtClean="0"/>
            </a:br>
            <a:r>
              <a:rPr lang="en-GB" sz="3200" b="1" dirty="0" smtClean="0"/>
              <a:t>Why-Why questioning </a:t>
            </a:r>
            <a:r>
              <a:rPr lang="en-GB" sz="3200" dirty="0" smtClean="0"/>
              <a:t/>
            </a:r>
            <a:br>
              <a:rPr lang="en-GB" sz="3200" dirty="0" smtClean="0"/>
            </a:br>
            <a:endParaRPr lang="en-GB" sz="3200" dirty="0"/>
          </a:p>
        </p:txBody>
      </p:sp>
      <p:sp>
        <p:nvSpPr>
          <p:cNvPr id="3" name="Content Placeholder 2"/>
          <p:cNvSpPr>
            <a:spLocks noGrp="1"/>
          </p:cNvSpPr>
          <p:nvPr>
            <p:ph idx="1"/>
          </p:nvPr>
        </p:nvSpPr>
        <p:spPr/>
        <p:txBody>
          <a:bodyPr/>
          <a:lstStyle/>
          <a:p>
            <a:pPr marL="0" indent="0">
              <a:buNone/>
            </a:pPr>
            <a:r>
              <a:rPr lang="en-GB" dirty="0" smtClean="0"/>
              <a:t>We </a:t>
            </a:r>
            <a:r>
              <a:rPr lang="en-GB" dirty="0"/>
              <a:t>can use the Why-Why approach to consider many scenarios below and the possible reasons for behaviours: </a:t>
            </a:r>
            <a:endParaRPr lang="en-GB" dirty="0" smtClean="0"/>
          </a:p>
          <a:p>
            <a:pPr marL="0" indent="0">
              <a:buNone/>
            </a:pPr>
            <a:endParaRPr lang="en-GB" dirty="0"/>
          </a:p>
          <a:p>
            <a:pPr marL="0" indent="0">
              <a:buNone/>
            </a:pPr>
            <a:r>
              <a:rPr lang="en-GB" dirty="0"/>
              <a:t>–Why did Sally hit Peter? </a:t>
            </a:r>
          </a:p>
          <a:p>
            <a:pPr marL="0" indent="0">
              <a:buNone/>
            </a:pPr>
            <a:r>
              <a:rPr lang="en-GB" dirty="0"/>
              <a:t>–Why did Luca run out of the classroom? </a:t>
            </a:r>
          </a:p>
          <a:p>
            <a:pPr marL="0" indent="0">
              <a:buNone/>
            </a:pPr>
            <a:r>
              <a:rPr lang="en-GB" dirty="0"/>
              <a:t>–Why did Brandon not line up for lunch? </a:t>
            </a:r>
          </a:p>
          <a:p>
            <a:pPr marL="0" indent="0">
              <a:buNone/>
            </a:pPr>
            <a:endParaRPr lang="en-GB" dirty="0"/>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80917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2359" t="16229" r="20432" b="14184"/>
          <a:stretch/>
        </p:blipFill>
        <p:spPr bwMode="auto">
          <a:xfrm>
            <a:off x="971600" y="764704"/>
            <a:ext cx="7454080" cy="4464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64689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Purposes </a:t>
            </a:r>
            <a:r>
              <a:rPr lang="en-GB" b="1" dirty="0"/>
              <a:t>of behaviour: </a:t>
            </a:r>
            <a:endParaRPr lang="en-GB" dirty="0"/>
          </a:p>
        </p:txBody>
      </p:sp>
      <p:sp>
        <p:nvSpPr>
          <p:cNvPr id="3" name="Content Placeholder 2"/>
          <p:cNvSpPr>
            <a:spLocks noGrp="1"/>
          </p:cNvSpPr>
          <p:nvPr>
            <p:ph idx="1"/>
          </p:nvPr>
        </p:nvSpPr>
        <p:spPr/>
        <p:txBody>
          <a:bodyPr/>
          <a:lstStyle/>
          <a:p>
            <a:endParaRPr lang="en-GB" dirty="0"/>
          </a:p>
          <a:p>
            <a:pPr marL="0" indent="0" algn="ctr">
              <a:buNone/>
            </a:pPr>
            <a:r>
              <a:rPr lang="en-GB" dirty="0"/>
              <a:t>Managing/altering behaviour is about recognising the possible </a:t>
            </a:r>
            <a:r>
              <a:rPr lang="en-GB" b="1" i="1" u="sng" dirty="0">
                <a:solidFill>
                  <a:srgbClr val="FF0000"/>
                </a:solidFill>
              </a:rPr>
              <a:t>purpose</a:t>
            </a:r>
            <a:r>
              <a:rPr lang="en-GB" b="1" i="1" dirty="0"/>
              <a:t> </a:t>
            </a:r>
            <a:r>
              <a:rPr lang="en-GB" dirty="0"/>
              <a:t>of the behaviour and supporting the child to have those needs met in an </a:t>
            </a:r>
            <a:r>
              <a:rPr lang="en-GB" b="1" i="1" u="sng" dirty="0">
                <a:solidFill>
                  <a:srgbClr val="FF0000"/>
                </a:solidFill>
              </a:rPr>
              <a:t>alternative</a:t>
            </a:r>
            <a:r>
              <a:rPr lang="en-GB" dirty="0"/>
              <a:t>, more appropriate manner. </a:t>
            </a: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3745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3" name="Picture 3"/>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9014" t="15718" r="17606" b="18034"/>
          <a:stretch/>
        </p:blipFill>
        <p:spPr bwMode="auto">
          <a:xfrm>
            <a:off x="827584" y="620688"/>
            <a:ext cx="7128792" cy="511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12371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altLang="en-US" smtClean="0"/>
              <a:t>What is wellbeing?</a:t>
            </a:r>
          </a:p>
        </p:txBody>
      </p:sp>
      <p:sp>
        <p:nvSpPr>
          <p:cNvPr id="5123" name="Content Placeholder 2"/>
          <p:cNvSpPr>
            <a:spLocks noGrp="1"/>
          </p:cNvSpPr>
          <p:nvPr>
            <p:ph idx="1"/>
          </p:nvPr>
        </p:nvSpPr>
        <p:spPr/>
        <p:txBody>
          <a:bodyPr/>
          <a:lstStyle/>
          <a:p>
            <a:pPr marL="0" indent="0">
              <a:buFontTx/>
              <a:buNone/>
            </a:pPr>
            <a:r>
              <a:rPr lang="en-GB" altLang="en-US" i="1" smtClean="0"/>
              <a:t>noun.</a:t>
            </a:r>
          </a:p>
          <a:p>
            <a:pPr marL="0" indent="0">
              <a:buFontTx/>
              <a:buNone/>
            </a:pPr>
            <a:endParaRPr lang="en-GB" altLang="en-US" i="1" smtClean="0"/>
          </a:p>
          <a:p>
            <a:pPr marL="0" indent="0">
              <a:buFontTx/>
              <a:buNone/>
            </a:pPr>
            <a:r>
              <a:rPr lang="en-GB" altLang="en-US" smtClean="0"/>
              <a:t>The state of </a:t>
            </a:r>
            <a:r>
              <a:rPr lang="en-GB" altLang="en-US" b="1" smtClean="0"/>
              <a:t>being</a:t>
            </a:r>
            <a:r>
              <a:rPr lang="en-GB" altLang="en-US" smtClean="0"/>
              <a:t> comfortable, healthy, or happy</a:t>
            </a:r>
          </a:p>
          <a:p>
            <a:pPr marL="0" indent="0">
              <a:buFontTx/>
              <a:buNone/>
            </a:pPr>
            <a:endParaRPr lang="en-GB" altLang="en-US" smtClean="0"/>
          </a:p>
          <a:p>
            <a:pPr marL="0" indent="0">
              <a:buFontTx/>
              <a:buNone/>
            </a:pPr>
            <a:endParaRPr lang="en-GB" altLang="en-US" smtClean="0"/>
          </a:p>
          <a:p>
            <a:pPr marL="0" indent="0">
              <a:buFontTx/>
              <a:buNone/>
            </a:pPr>
            <a:r>
              <a:rPr lang="en-GB" altLang="en-US" u="sng" smtClean="0">
                <a:hlinkClick r:id="rId2"/>
              </a:rPr>
              <a:t>English | Oxford Dictionaries</a:t>
            </a:r>
            <a:endParaRPr lang="en-GB" altLang="en-US" smtClean="0"/>
          </a:p>
          <a:p>
            <a:pPr marL="0" indent="0">
              <a:buFontTx/>
              <a:buNone/>
            </a:pPr>
            <a:endParaRPr lang="en-GB" alt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sz="3200" b="1" dirty="0" smtClean="0"/>
              <a:t/>
            </a:r>
            <a:br>
              <a:rPr lang="en-GB" sz="3200" b="1" dirty="0" smtClean="0"/>
            </a:br>
            <a:r>
              <a:rPr lang="en-GB" sz="3200" b="1" dirty="0" smtClean="0"/>
              <a:t>Teaching New Skills </a:t>
            </a:r>
            <a:r>
              <a:rPr lang="en-GB" sz="3200" dirty="0" smtClean="0"/>
              <a:t/>
            </a:r>
            <a:br>
              <a:rPr lang="en-GB" sz="3200" dirty="0" smtClean="0"/>
            </a:br>
            <a:endParaRPr lang="en-GB" sz="3200" dirty="0"/>
          </a:p>
        </p:txBody>
      </p:sp>
      <p:sp>
        <p:nvSpPr>
          <p:cNvPr id="3" name="Content Placeholder 2"/>
          <p:cNvSpPr>
            <a:spLocks noGrp="1"/>
          </p:cNvSpPr>
          <p:nvPr>
            <p:ph idx="1"/>
          </p:nvPr>
        </p:nvSpPr>
        <p:spPr>
          <a:xfrm>
            <a:off x="457200" y="1268760"/>
            <a:ext cx="8229600" cy="4857403"/>
          </a:xfrm>
        </p:spPr>
        <p:txBody>
          <a:bodyPr/>
          <a:lstStyle/>
          <a:p>
            <a:pPr marL="0" indent="0">
              <a:buNone/>
            </a:pPr>
            <a:r>
              <a:rPr lang="en-GB" dirty="0" smtClean="0"/>
              <a:t>There </a:t>
            </a:r>
            <a:r>
              <a:rPr lang="en-GB" dirty="0"/>
              <a:t>are two main types of replacement skills: </a:t>
            </a:r>
          </a:p>
          <a:p>
            <a:pPr marL="0" indent="0">
              <a:buNone/>
            </a:pPr>
            <a:r>
              <a:rPr lang="en-GB" dirty="0"/>
              <a:t>1.Teaching alternative skills </a:t>
            </a:r>
          </a:p>
          <a:p>
            <a:pPr marL="0" indent="0">
              <a:buNone/>
            </a:pPr>
            <a:r>
              <a:rPr lang="en-GB" i="1" dirty="0" smtClean="0">
                <a:solidFill>
                  <a:srgbClr val="0070C0"/>
                </a:solidFill>
              </a:rPr>
              <a:t>Direct </a:t>
            </a:r>
            <a:r>
              <a:rPr lang="en-GB" i="1" dirty="0">
                <a:solidFill>
                  <a:srgbClr val="0070C0"/>
                </a:solidFill>
              </a:rPr>
              <a:t>replacement </a:t>
            </a:r>
            <a:endParaRPr lang="en-GB" i="1" dirty="0" smtClean="0">
              <a:solidFill>
                <a:srgbClr val="0070C0"/>
              </a:solidFill>
            </a:endParaRPr>
          </a:p>
          <a:p>
            <a:pPr marL="0" indent="0">
              <a:buNone/>
            </a:pPr>
            <a:endParaRPr lang="en-GB" dirty="0"/>
          </a:p>
          <a:p>
            <a:pPr marL="0" indent="0">
              <a:buNone/>
            </a:pPr>
            <a:r>
              <a:rPr lang="en-GB" dirty="0"/>
              <a:t>2.Teaching coping skills </a:t>
            </a:r>
          </a:p>
          <a:p>
            <a:pPr marL="0" indent="0">
              <a:buNone/>
            </a:pPr>
            <a:r>
              <a:rPr lang="en-GB" i="1" dirty="0" smtClean="0">
                <a:solidFill>
                  <a:srgbClr val="0070C0"/>
                </a:solidFill>
              </a:rPr>
              <a:t>Increasing </a:t>
            </a:r>
            <a:r>
              <a:rPr lang="en-GB" i="1" dirty="0">
                <a:solidFill>
                  <a:srgbClr val="0070C0"/>
                </a:solidFill>
              </a:rPr>
              <a:t>tolerance </a:t>
            </a: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47723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smtClean="0"/>
              <a:t>Why is reinforcement important? </a:t>
            </a:r>
            <a:r>
              <a:rPr lang="en-GB" sz="3200" dirty="0" smtClean="0"/>
              <a:t/>
            </a:r>
            <a:br>
              <a:rPr lang="en-GB" sz="3200" dirty="0" smtClean="0"/>
            </a:br>
            <a:endParaRPr lang="en-GB" sz="3200" dirty="0"/>
          </a:p>
        </p:txBody>
      </p:sp>
      <p:sp>
        <p:nvSpPr>
          <p:cNvPr id="3" name="Content Placeholder 2"/>
          <p:cNvSpPr>
            <a:spLocks noGrp="1"/>
          </p:cNvSpPr>
          <p:nvPr>
            <p:ph idx="1"/>
          </p:nvPr>
        </p:nvSpPr>
        <p:spPr/>
        <p:txBody>
          <a:bodyPr/>
          <a:lstStyle/>
          <a:p>
            <a:endParaRPr lang="en-GB" dirty="0"/>
          </a:p>
          <a:p>
            <a:pPr marL="0" indent="0">
              <a:buNone/>
            </a:pPr>
            <a:r>
              <a:rPr lang="en-GB" dirty="0" smtClean="0"/>
              <a:t>Behaviour </a:t>
            </a:r>
            <a:r>
              <a:rPr lang="en-GB" dirty="0"/>
              <a:t>is learned and maintained because of its consequences </a:t>
            </a:r>
            <a:endParaRPr lang="en-GB" dirty="0" smtClean="0"/>
          </a:p>
          <a:p>
            <a:pPr marL="0" indent="0">
              <a:buNone/>
            </a:pPr>
            <a:endParaRPr lang="en-GB" dirty="0"/>
          </a:p>
          <a:p>
            <a:pPr marL="0" indent="0">
              <a:buNone/>
            </a:pPr>
            <a:r>
              <a:rPr lang="en-GB" dirty="0"/>
              <a:t>Behaviour and consequences that have been ‘rewarded’ are more likely to be repeated </a:t>
            </a: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65338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smtClean="0"/>
              <a:t>Functional analysis summarised: </a:t>
            </a:r>
            <a:r>
              <a:rPr lang="en-GB" sz="3200" dirty="0" smtClean="0"/>
              <a:t/>
            </a:r>
            <a:br>
              <a:rPr lang="en-GB" sz="3200" dirty="0" smtClean="0"/>
            </a:br>
            <a:endParaRPr lang="en-GB" sz="3200" dirty="0"/>
          </a:p>
        </p:txBody>
      </p:sp>
      <p:sp>
        <p:nvSpPr>
          <p:cNvPr id="3" name="Content Placeholder 2"/>
          <p:cNvSpPr>
            <a:spLocks noGrp="1"/>
          </p:cNvSpPr>
          <p:nvPr>
            <p:ph idx="1"/>
          </p:nvPr>
        </p:nvSpPr>
        <p:spPr>
          <a:xfrm>
            <a:off x="457200" y="1124744"/>
            <a:ext cx="8229600" cy="5001419"/>
          </a:xfrm>
        </p:spPr>
        <p:txBody>
          <a:bodyPr/>
          <a:lstStyle/>
          <a:p>
            <a:pPr marL="0" indent="0">
              <a:buNone/>
            </a:pPr>
            <a:r>
              <a:rPr lang="en-GB" dirty="0" smtClean="0"/>
              <a:t>1.Identify </a:t>
            </a:r>
            <a:r>
              <a:rPr lang="en-GB" dirty="0"/>
              <a:t>specific behaviours of concern </a:t>
            </a:r>
          </a:p>
          <a:p>
            <a:pPr marL="0" indent="0">
              <a:buNone/>
            </a:pPr>
            <a:r>
              <a:rPr lang="en-GB" dirty="0"/>
              <a:t>2.Consider triggers that may prompt the behaviour </a:t>
            </a:r>
            <a:r>
              <a:rPr lang="en-GB" dirty="0">
                <a:solidFill>
                  <a:srgbClr val="FF0000"/>
                </a:solidFill>
              </a:rPr>
              <a:t>(</a:t>
            </a:r>
            <a:r>
              <a:rPr lang="en-GB" b="1" dirty="0">
                <a:solidFill>
                  <a:srgbClr val="FF0000"/>
                </a:solidFill>
              </a:rPr>
              <a:t>antecedents</a:t>
            </a:r>
            <a:r>
              <a:rPr lang="en-GB" dirty="0">
                <a:solidFill>
                  <a:srgbClr val="FF0000"/>
                </a:solidFill>
              </a:rPr>
              <a:t>) </a:t>
            </a:r>
          </a:p>
          <a:p>
            <a:pPr marL="0" indent="0">
              <a:buNone/>
            </a:pPr>
            <a:r>
              <a:rPr lang="en-GB" dirty="0"/>
              <a:t>3.Consider responses that may maintain the behaviour </a:t>
            </a:r>
            <a:r>
              <a:rPr lang="en-GB" dirty="0">
                <a:solidFill>
                  <a:srgbClr val="FF0000"/>
                </a:solidFill>
              </a:rPr>
              <a:t>(</a:t>
            </a:r>
            <a:r>
              <a:rPr lang="en-GB" b="1" dirty="0">
                <a:solidFill>
                  <a:srgbClr val="FF0000"/>
                </a:solidFill>
              </a:rPr>
              <a:t>consequences</a:t>
            </a:r>
            <a:r>
              <a:rPr lang="en-GB" dirty="0">
                <a:solidFill>
                  <a:srgbClr val="FF0000"/>
                </a:solidFill>
              </a:rPr>
              <a:t>) </a:t>
            </a:r>
          </a:p>
          <a:p>
            <a:pPr marL="0" indent="0">
              <a:buNone/>
            </a:pPr>
            <a:r>
              <a:rPr lang="en-GB" dirty="0"/>
              <a:t>4.Consider the </a:t>
            </a:r>
            <a:r>
              <a:rPr lang="en-GB" b="1" dirty="0">
                <a:solidFill>
                  <a:srgbClr val="FF0000"/>
                </a:solidFill>
              </a:rPr>
              <a:t>purpose</a:t>
            </a:r>
            <a:r>
              <a:rPr lang="en-GB" b="1" dirty="0"/>
              <a:t> </a:t>
            </a:r>
            <a:r>
              <a:rPr lang="en-GB" dirty="0"/>
              <a:t>of the behaviour, and what this may communicate </a:t>
            </a:r>
          </a:p>
          <a:p>
            <a:pPr marL="0" indent="0">
              <a:buNone/>
            </a:pPr>
            <a:r>
              <a:rPr lang="en-GB" dirty="0"/>
              <a:t>5.Adapt and intervene accordingly </a:t>
            </a:r>
          </a:p>
          <a:p>
            <a:endParaRPr lang="en-GB" dirty="0"/>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6211406"/>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98654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77850" y="1268760"/>
            <a:ext cx="7772400" cy="1470025"/>
          </a:xfrm>
        </p:spPr>
        <p:txBody>
          <a:bodyPr/>
          <a:lstStyle/>
          <a:p>
            <a:pPr eaLnBrk="1" hangingPunct="1">
              <a:defRPr/>
            </a:pPr>
            <a:r>
              <a:rPr lang="en-GB" altLang="en-US" sz="5400" u="sng" dirty="0">
                <a:solidFill>
                  <a:schemeClr val="tx1">
                    <a:lumMod val="50000"/>
                  </a:schemeClr>
                </a:solidFill>
              </a:rPr>
              <a:t>The Links</a:t>
            </a:r>
            <a:r>
              <a:rPr lang="en-GB" altLang="en-US" u="sng" dirty="0"/>
              <a:t/>
            </a:r>
            <a:br>
              <a:rPr lang="en-GB" altLang="en-US" u="sng" dirty="0"/>
            </a:br>
            <a:endParaRPr lang="en-US" altLang="en-US" dirty="0" smtClean="0"/>
          </a:p>
        </p:txBody>
      </p:sp>
      <p:pic>
        <p:nvPicPr>
          <p:cNvPr id="16387"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492896"/>
            <a:ext cx="4320480" cy="3237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GB" altLang="en-US" u="sng" dirty="0" smtClean="0">
                <a:solidFill>
                  <a:schemeClr val="bg2">
                    <a:lumMod val="10000"/>
                  </a:schemeClr>
                </a:solidFill>
              </a:rPr>
              <a:t>Where are they?</a:t>
            </a:r>
            <a:endParaRPr lang="en-US" altLang="en-US" dirty="0" smtClean="0"/>
          </a:p>
        </p:txBody>
      </p:sp>
      <p:sp>
        <p:nvSpPr>
          <p:cNvPr id="4099" name="Rectangle 3"/>
          <p:cNvSpPr>
            <a:spLocks noGrp="1" noChangeArrowheads="1"/>
          </p:cNvSpPr>
          <p:nvPr>
            <p:ph type="body" idx="1"/>
          </p:nvPr>
        </p:nvSpPr>
        <p:spPr>
          <a:xfrm>
            <a:off x="457200" y="1600200"/>
            <a:ext cx="8229600" cy="3916363"/>
          </a:xfrm>
        </p:spPr>
        <p:txBody>
          <a:bodyPr/>
          <a:lstStyle/>
          <a:p>
            <a:pPr>
              <a:defRPr/>
            </a:pPr>
            <a:r>
              <a:rPr lang="en-GB" altLang="en-US" dirty="0" smtClean="0"/>
              <a:t>Bedworth: </a:t>
            </a:r>
            <a:r>
              <a:rPr lang="en-GB" altLang="en-US" i="1" dirty="0" smtClean="0"/>
              <a:t>Wheelwright Lane Primary School </a:t>
            </a:r>
          </a:p>
          <a:p>
            <a:pPr>
              <a:defRPr/>
            </a:pPr>
            <a:r>
              <a:rPr lang="en-GB" altLang="en-US" dirty="0" smtClean="0"/>
              <a:t>Nuneaton: </a:t>
            </a:r>
            <a:r>
              <a:rPr lang="en-GB" altLang="en-US" i="1" dirty="0" err="1" smtClean="0"/>
              <a:t>Stockingford</a:t>
            </a:r>
            <a:r>
              <a:rPr lang="en-GB" altLang="en-US" i="1" dirty="0" smtClean="0"/>
              <a:t>  Primary School </a:t>
            </a:r>
          </a:p>
          <a:p>
            <a:pPr marL="0" indent="0">
              <a:buFontTx/>
              <a:buNone/>
              <a:defRPr/>
            </a:pPr>
            <a:r>
              <a:rPr lang="en-GB" altLang="en-US" sz="1400" i="1" dirty="0"/>
              <a:t> </a:t>
            </a:r>
            <a:r>
              <a:rPr lang="en-GB" altLang="en-US" sz="1400" i="1" dirty="0" smtClean="0"/>
              <a:t>                                                 (due </a:t>
            </a:r>
            <a:r>
              <a:rPr lang="en-GB" altLang="en-US" sz="1400" dirty="0" smtClean="0"/>
              <a:t>to open fully September 2017)</a:t>
            </a:r>
          </a:p>
          <a:p>
            <a:pPr>
              <a:defRPr/>
            </a:pPr>
            <a:r>
              <a:rPr lang="en-GB" altLang="en-US" dirty="0" smtClean="0"/>
              <a:t>Rugby: </a:t>
            </a:r>
            <a:r>
              <a:rPr lang="en-GB" altLang="en-US" sz="1400" dirty="0" smtClean="0"/>
              <a:t>venue and start date tbc.</a:t>
            </a:r>
          </a:p>
          <a:p>
            <a:pPr marL="0" indent="0" eaLnBrk="1" hangingPunct="1">
              <a:buFontTx/>
              <a:buNone/>
              <a:defRPr/>
            </a:pPr>
            <a:endParaRPr lang="en-US" alt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GB" altLang="en-US" u="sng" dirty="0" smtClean="0">
                <a:solidFill>
                  <a:schemeClr val="bg2">
                    <a:lumMod val="10000"/>
                  </a:schemeClr>
                </a:solidFill>
              </a:rPr>
              <a:t>What are they?</a:t>
            </a:r>
            <a:endParaRPr lang="en-US" altLang="en-US" dirty="0" smtClean="0"/>
          </a:p>
        </p:txBody>
      </p:sp>
      <p:sp>
        <p:nvSpPr>
          <p:cNvPr id="4099" name="Rectangle 3"/>
          <p:cNvSpPr>
            <a:spLocks noGrp="1" noChangeArrowheads="1"/>
          </p:cNvSpPr>
          <p:nvPr>
            <p:ph type="body" idx="1"/>
          </p:nvPr>
        </p:nvSpPr>
        <p:spPr>
          <a:xfrm>
            <a:off x="457200" y="1600200"/>
            <a:ext cx="8229600" cy="4492625"/>
          </a:xfrm>
        </p:spPr>
        <p:txBody>
          <a:bodyPr/>
          <a:lstStyle/>
          <a:p>
            <a:pPr>
              <a:defRPr/>
            </a:pPr>
            <a:r>
              <a:rPr lang="en-GB" sz="2400" dirty="0"/>
              <a:t>A higher needs provision for primary age pupils</a:t>
            </a:r>
          </a:p>
          <a:p>
            <a:pPr>
              <a:defRPr/>
            </a:pPr>
            <a:r>
              <a:rPr lang="en-GB" sz="2400" dirty="0"/>
              <a:t>They offer a two term intervention, four days per week, aimed at those pupils who are struggling to manage their behaviour in school </a:t>
            </a:r>
          </a:p>
          <a:p>
            <a:pPr>
              <a:defRPr/>
            </a:pPr>
            <a:r>
              <a:rPr lang="en-GB" sz="2400" dirty="0"/>
              <a:t>Pupils remain registered at own school </a:t>
            </a:r>
          </a:p>
          <a:p>
            <a:pPr>
              <a:defRPr/>
            </a:pPr>
            <a:r>
              <a:rPr lang="en-GB" sz="2400" dirty="0"/>
              <a:t>Pupils may be at risk of exclusion and need support with their social and emotional well-being</a:t>
            </a:r>
          </a:p>
          <a:p>
            <a:pPr>
              <a:defRPr/>
            </a:pPr>
            <a:r>
              <a:rPr lang="en-GB" sz="2400" dirty="0"/>
              <a:t>It is considered that pupils will likely be re-integrated back into their own school</a:t>
            </a:r>
          </a:p>
          <a:p>
            <a:pPr>
              <a:defRPr/>
            </a:pPr>
            <a:r>
              <a:rPr lang="en-GB" sz="2400" dirty="0"/>
              <a:t>Pupils do not have an EHC Plan</a:t>
            </a:r>
          </a:p>
          <a:p>
            <a:pPr marL="0" indent="0" eaLnBrk="1" hangingPunct="1">
              <a:buFontTx/>
              <a:buNone/>
              <a:defRPr/>
            </a:pPr>
            <a:endParaRPr lang="en-US" alt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7950" y="1341438"/>
            <a:ext cx="3384550" cy="2527300"/>
          </a:xfrm>
        </p:spPr>
      </p:pic>
      <p:pic>
        <p:nvPicPr>
          <p:cNvPr id="19460"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1341438"/>
            <a:ext cx="2987675" cy="223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89613" y="3557588"/>
            <a:ext cx="2916237" cy="217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35300" y="1341438"/>
            <a:ext cx="2689225"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10"/>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7950" y="3892550"/>
            <a:ext cx="2927350" cy="185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altLang="en-US" smtClean="0"/>
              <a:t>Core Skills in a Classroom environment</a:t>
            </a:r>
          </a:p>
        </p:txBody>
      </p:sp>
      <p:pic>
        <p:nvPicPr>
          <p:cNvPr id="20483"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2478088" y="612775"/>
            <a:ext cx="4114800" cy="4114800"/>
          </a:xfrm>
        </p:spPr>
      </p:pic>
      <p:sp>
        <p:nvSpPr>
          <p:cNvPr id="20484" name="Text Placeholder 3"/>
          <p:cNvSpPr>
            <a:spLocks noGrp="1"/>
          </p:cNvSpPr>
          <p:nvPr>
            <p:ph type="body" sz="half" idx="2"/>
          </p:nvPr>
        </p:nvSpPr>
        <p:spPr/>
        <p:txBody>
          <a:bodyPr/>
          <a:lstStyle/>
          <a:p>
            <a:r>
              <a:rPr lang="en-GB" altLang="en-US" smtClean="0"/>
              <a:t>We aim to have the same expectations for work and behaviour.</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GB" altLang="en-US" u="sng" dirty="0" smtClean="0">
                <a:solidFill>
                  <a:schemeClr val="bg2">
                    <a:lumMod val="10000"/>
                  </a:schemeClr>
                </a:solidFill>
              </a:rPr>
              <a:t>How does a school apply?</a:t>
            </a:r>
            <a:endParaRPr lang="en-US" altLang="en-US" dirty="0" smtClean="0"/>
          </a:p>
        </p:txBody>
      </p:sp>
      <p:sp>
        <p:nvSpPr>
          <p:cNvPr id="4099" name="Rectangle 3"/>
          <p:cNvSpPr>
            <a:spLocks noGrp="1" noChangeArrowheads="1"/>
          </p:cNvSpPr>
          <p:nvPr>
            <p:ph type="body" idx="1"/>
          </p:nvPr>
        </p:nvSpPr>
        <p:spPr>
          <a:xfrm>
            <a:off x="468313" y="1412875"/>
            <a:ext cx="8229600" cy="4679950"/>
          </a:xfrm>
        </p:spPr>
        <p:txBody>
          <a:bodyPr/>
          <a:lstStyle/>
          <a:p>
            <a:pPr marL="0" indent="0">
              <a:buFont typeface="Wingdings" pitchFamily="2" charset="2"/>
              <a:buNone/>
              <a:defRPr/>
            </a:pPr>
            <a:r>
              <a:rPr lang="en-GB" sz="2400" u="sng" dirty="0"/>
              <a:t>Evidence of the following must be in place:</a:t>
            </a:r>
          </a:p>
          <a:p>
            <a:pPr>
              <a:defRPr/>
            </a:pPr>
            <a:r>
              <a:rPr lang="en-GB" sz="2400" dirty="0"/>
              <a:t>  Multi agency involvement through EHSA, Priority Families or Children’s Social Care is in place</a:t>
            </a:r>
          </a:p>
          <a:p>
            <a:pPr>
              <a:defRPr/>
            </a:pPr>
            <a:r>
              <a:rPr lang="en-GB" sz="2400" dirty="0"/>
              <a:t> Home school and professionals involved in above plans and reviews support the placement</a:t>
            </a:r>
          </a:p>
          <a:p>
            <a:pPr>
              <a:defRPr/>
            </a:pPr>
            <a:r>
              <a:rPr lang="en-GB" sz="2400" dirty="0"/>
              <a:t> Reintegration into home school is probable.</a:t>
            </a:r>
          </a:p>
          <a:p>
            <a:pPr>
              <a:defRPr/>
            </a:pPr>
            <a:r>
              <a:rPr lang="en-GB" sz="2400" dirty="0"/>
              <a:t> Placement would be in the child’s best interest</a:t>
            </a:r>
            <a:endParaRPr lang="en-US" altLang="en-U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GB" altLang="en-US" u="sng" dirty="0" smtClean="0">
                <a:solidFill>
                  <a:schemeClr val="bg2">
                    <a:lumMod val="10000"/>
                  </a:schemeClr>
                </a:solidFill>
              </a:rPr>
              <a:t>How does a school apply?</a:t>
            </a:r>
            <a:endParaRPr lang="en-US" altLang="en-US" dirty="0" smtClean="0"/>
          </a:p>
        </p:txBody>
      </p:sp>
      <p:sp>
        <p:nvSpPr>
          <p:cNvPr id="4099" name="Rectangle 3"/>
          <p:cNvSpPr>
            <a:spLocks noGrp="1" noChangeArrowheads="1"/>
          </p:cNvSpPr>
          <p:nvPr>
            <p:ph type="body" idx="1"/>
          </p:nvPr>
        </p:nvSpPr>
        <p:spPr>
          <a:xfrm>
            <a:off x="468313" y="1412875"/>
            <a:ext cx="8229600" cy="4679950"/>
          </a:xfrm>
        </p:spPr>
        <p:txBody>
          <a:bodyPr/>
          <a:lstStyle/>
          <a:p>
            <a:pPr marL="0" indent="0">
              <a:buFont typeface="Wingdings" pitchFamily="2" charset="2"/>
              <a:buNone/>
              <a:defRPr/>
            </a:pPr>
            <a:r>
              <a:rPr lang="en-GB" sz="2400" u="sng" dirty="0"/>
              <a:t>Essential Evidence Included: </a:t>
            </a:r>
          </a:p>
          <a:p>
            <a:pPr>
              <a:defRPr/>
            </a:pPr>
            <a:r>
              <a:rPr lang="en-GB" sz="2400" dirty="0"/>
              <a:t>Positive  Intervention Plans	</a:t>
            </a:r>
          </a:p>
          <a:p>
            <a:pPr>
              <a:defRPr/>
            </a:pPr>
            <a:r>
              <a:rPr lang="en-GB" sz="2400" dirty="0" smtClean="0"/>
              <a:t>Provision </a:t>
            </a:r>
            <a:r>
              <a:rPr lang="en-GB" sz="2400" dirty="0"/>
              <a:t>Map etc. (at least 2 terms)</a:t>
            </a:r>
          </a:p>
          <a:p>
            <a:pPr>
              <a:defRPr/>
            </a:pPr>
            <a:r>
              <a:rPr lang="en-GB" sz="2400" dirty="0"/>
              <a:t>At least 2 terms of Behaviour log (</a:t>
            </a:r>
            <a:r>
              <a:rPr lang="en-GB" sz="2400" dirty="0" smtClean="0"/>
              <a:t>ABCC </a:t>
            </a:r>
            <a:r>
              <a:rPr lang="en-GB" sz="2400" dirty="0"/>
              <a:t>Charts)</a:t>
            </a:r>
          </a:p>
          <a:p>
            <a:pPr>
              <a:defRPr/>
            </a:pPr>
            <a:r>
              <a:rPr lang="en-GB" sz="2400" dirty="0"/>
              <a:t>Pastoral Support Plan (PSP)	</a:t>
            </a:r>
          </a:p>
          <a:p>
            <a:pPr>
              <a:defRPr/>
            </a:pPr>
            <a:r>
              <a:rPr lang="en-GB" sz="2400" dirty="0"/>
              <a:t>Evidence of higher needs intervention	</a:t>
            </a:r>
          </a:p>
          <a:p>
            <a:pPr>
              <a:defRPr/>
            </a:pPr>
            <a:r>
              <a:rPr lang="en-GB" sz="2400" dirty="0" err="1"/>
              <a:t>Boxall</a:t>
            </a:r>
            <a:r>
              <a:rPr lang="en-GB" sz="2400" dirty="0"/>
              <a:t> Profile	</a:t>
            </a:r>
          </a:p>
          <a:p>
            <a:pPr>
              <a:defRPr/>
            </a:pPr>
            <a:r>
              <a:rPr lang="en-GB" sz="2400" dirty="0"/>
              <a:t>Evidence of working with parents</a:t>
            </a:r>
            <a:endParaRPr lang="en-US" alt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altLang="en-US" sz="1600" smtClean="0"/>
              <a:t>Eight principles to promoting a whole school and college approach to emotional health and wellbeing</a:t>
            </a:r>
          </a:p>
        </p:txBody>
      </p:sp>
      <p:pic>
        <p:nvPicPr>
          <p:cNvPr id="614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24883" t="13872" r="29362" b="10152"/>
          <a:stretch>
            <a:fillRect/>
          </a:stretch>
        </p:blipFill>
        <p:spPr>
          <a:xfrm>
            <a:off x="2627313" y="1125538"/>
            <a:ext cx="3960812" cy="4248150"/>
          </a:xfrm>
          <a:noFill/>
        </p:spPr>
      </p:pic>
      <p:sp>
        <p:nvSpPr>
          <p:cNvPr id="6148" name="TextBox 4"/>
          <p:cNvSpPr txBox="1">
            <a:spLocks noChangeArrowheads="1"/>
          </p:cNvSpPr>
          <p:nvPr/>
        </p:nvSpPr>
        <p:spPr bwMode="auto">
          <a:xfrm>
            <a:off x="395288" y="5373688"/>
            <a:ext cx="1800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GB" altLang="en-US" sz="1400" b="1" i="1"/>
              <a:t>Public Health England (2015)</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GB" altLang="en-US" u="sng" dirty="0" smtClean="0">
                <a:solidFill>
                  <a:schemeClr val="bg2">
                    <a:lumMod val="10000"/>
                  </a:schemeClr>
                </a:solidFill>
              </a:rPr>
              <a:t>Who makes the decision?</a:t>
            </a:r>
            <a:endParaRPr lang="en-US" altLang="en-US" dirty="0" smtClean="0"/>
          </a:p>
        </p:txBody>
      </p:sp>
      <p:sp>
        <p:nvSpPr>
          <p:cNvPr id="23555" name="Rectangle 3"/>
          <p:cNvSpPr>
            <a:spLocks noGrp="1" noChangeArrowheads="1"/>
          </p:cNvSpPr>
          <p:nvPr>
            <p:ph type="body" idx="1"/>
          </p:nvPr>
        </p:nvSpPr>
        <p:spPr>
          <a:xfrm>
            <a:off x="468313" y="2133600"/>
            <a:ext cx="8229600" cy="1582738"/>
          </a:xfrm>
        </p:spPr>
        <p:txBody>
          <a:bodyPr/>
          <a:lstStyle/>
          <a:p>
            <a:r>
              <a:rPr lang="en-GB" altLang="en-US" sz="2400" smtClean="0"/>
              <a:t>A panel consisting of  two senior leads for The Links; Educational Psychologist and two head teachers.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549275"/>
            <a:ext cx="8229600" cy="1439863"/>
          </a:xfrm>
        </p:spPr>
        <p:txBody>
          <a:bodyPr/>
          <a:lstStyle/>
          <a:p>
            <a:pPr eaLnBrk="1" hangingPunct="1">
              <a:defRPr/>
            </a:pPr>
            <a:r>
              <a:rPr lang="en-GB" altLang="en-US" u="sng" dirty="0" smtClean="0">
                <a:solidFill>
                  <a:schemeClr val="bg2">
                    <a:lumMod val="10000"/>
                  </a:schemeClr>
                </a:solidFill>
              </a:rPr>
              <a:t>Where can I get more information?</a:t>
            </a:r>
            <a:endParaRPr lang="en-US" altLang="en-US" dirty="0" smtClean="0"/>
          </a:p>
        </p:txBody>
      </p:sp>
      <p:sp>
        <p:nvSpPr>
          <p:cNvPr id="24579" name="Rectangle 3"/>
          <p:cNvSpPr>
            <a:spLocks noGrp="1" noChangeArrowheads="1"/>
          </p:cNvSpPr>
          <p:nvPr>
            <p:ph type="body" idx="1"/>
          </p:nvPr>
        </p:nvSpPr>
        <p:spPr>
          <a:xfrm>
            <a:off x="468313" y="2133600"/>
            <a:ext cx="8229600" cy="4175125"/>
          </a:xfrm>
        </p:spPr>
        <p:txBody>
          <a:bodyPr/>
          <a:lstStyle/>
          <a:p>
            <a:pPr marL="0" indent="0" algn="ctr">
              <a:buFontTx/>
              <a:buNone/>
            </a:pPr>
            <a:endParaRPr lang="en-GB" altLang="en-US" sz="2400" dirty="0" smtClean="0"/>
          </a:p>
          <a:p>
            <a:pPr marL="0" indent="0" algn="ctr">
              <a:buFontTx/>
              <a:buNone/>
            </a:pPr>
            <a:r>
              <a:rPr lang="en-GB" altLang="en-US" sz="2400" dirty="0" smtClean="0"/>
              <a:t>Nikki Sawyer 	</a:t>
            </a:r>
          </a:p>
          <a:p>
            <a:pPr marL="0" indent="0" algn="ctr">
              <a:buFont typeface="Wingdings" pitchFamily="2" charset="2"/>
              <a:buNone/>
            </a:pPr>
            <a:r>
              <a:rPr lang="en-GB" altLang="en-US" sz="2400" dirty="0" smtClean="0">
                <a:hlinkClick r:id="rId2"/>
              </a:rPr>
              <a:t>nikkisawyer@warwickshire.gov.uk</a:t>
            </a:r>
            <a:r>
              <a:rPr lang="en-GB" altLang="en-US" sz="2400" dirty="0" smtClean="0"/>
              <a:t> </a:t>
            </a:r>
          </a:p>
          <a:p>
            <a:pPr marL="0" indent="0" algn="ctr">
              <a:buFont typeface="Wingdings" pitchFamily="2" charset="2"/>
              <a:buNone/>
            </a:pPr>
            <a:endParaRPr lang="en-GB" altLang="en-US" sz="2400"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lstStyle/>
          <a:p>
            <a:pPr marL="0" indent="0">
              <a:buNone/>
            </a:pPr>
            <a:r>
              <a:rPr lang="en-GB" u="sng" dirty="0"/>
              <a:t>T</a:t>
            </a:r>
            <a:r>
              <a:rPr lang="en-GB" u="sng" dirty="0" smtClean="0"/>
              <a:t>ips:</a:t>
            </a:r>
          </a:p>
          <a:p>
            <a:r>
              <a:rPr lang="en-GB" dirty="0" smtClean="0"/>
              <a:t>Know your children</a:t>
            </a:r>
          </a:p>
          <a:p>
            <a:r>
              <a:rPr lang="en-GB" dirty="0" smtClean="0"/>
              <a:t>Interventions such </a:t>
            </a:r>
            <a:r>
              <a:rPr lang="en-GB" smtClean="0"/>
              <a:t>as ‘Time to Talk’</a:t>
            </a:r>
            <a:endParaRPr lang="en-GB" dirty="0" smtClean="0"/>
          </a:p>
          <a:p>
            <a:r>
              <a:rPr lang="en-GB" dirty="0" smtClean="0"/>
              <a:t>I.O.U: 5 minutes card </a:t>
            </a:r>
          </a:p>
          <a:p>
            <a:r>
              <a:rPr lang="en-GB" dirty="0" smtClean="0"/>
              <a:t>2 o’clock letter</a:t>
            </a:r>
          </a:p>
          <a:p>
            <a:r>
              <a:rPr lang="en-GB" dirty="0" smtClean="0"/>
              <a:t>Self referral to a learning mentor</a:t>
            </a:r>
          </a:p>
          <a:p>
            <a:r>
              <a:rPr lang="en-GB" dirty="0" smtClean="0"/>
              <a:t>2-6-2</a:t>
            </a:r>
          </a:p>
          <a:p>
            <a:endParaRPr lang="en-GB" dirty="0"/>
          </a:p>
          <a:p>
            <a:r>
              <a:rPr lang="en-GB" dirty="0" smtClean="0">
                <a:hlinkClick r:id="rId2"/>
              </a:rPr>
              <a:t>www.minded.org.uk</a:t>
            </a:r>
            <a:r>
              <a:rPr lang="en-GB" dirty="0" smtClean="0"/>
              <a:t> </a:t>
            </a:r>
            <a:endParaRPr lang="en-GB" dirty="0"/>
          </a:p>
        </p:txBody>
      </p:sp>
    </p:spTree>
    <p:extLst>
      <p:ext uri="{BB962C8B-B14F-4D97-AF65-F5344CB8AC3E}">
        <p14:creationId xmlns:p14="http://schemas.microsoft.com/office/powerpoint/2010/main" val="3917799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en-US" altLang="en-US" smtClean="0"/>
          </a:p>
        </p:txBody>
      </p:sp>
      <p:sp>
        <p:nvSpPr>
          <p:cNvPr id="7171" name="Content Placeholder 2"/>
          <p:cNvSpPr>
            <a:spLocks noGrp="1"/>
          </p:cNvSpPr>
          <p:nvPr>
            <p:ph idx="1"/>
          </p:nvPr>
        </p:nvSpPr>
        <p:spPr/>
        <p:txBody>
          <a:bodyPr/>
          <a:lstStyle/>
          <a:p>
            <a:pPr marL="0" indent="0">
              <a:buFontTx/>
              <a:buNone/>
            </a:pPr>
            <a:r>
              <a:rPr lang="en-GB" altLang="en-US" sz="2400" smtClean="0"/>
              <a:t>This briefing provides a broad, succinct scope of the scientific evidence highlighting the link between health and wellbeing and educational attainment. It underlines the value for schools of promoting health and wellbeing as an integral part of a school effectiveness strategy, and highlights the important contribution of a whole-school approach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404813"/>
            <a:ext cx="8229600" cy="1012825"/>
          </a:xfrm>
        </p:spPr>
        <p:txBody>
          <a:bodyPr/>
          <a:lstStyle/>
          <a:p>
            <a:r>
              <a:rPr lang="en-GB" altLang="en-US" sz="4000" u="sng" smtClean="0"/>
              <a:t>The link between pupil health and wellbeing and attainment</a:t>
            </a:r>
          </a:p>
        </p:txBody>
      </p:sp>
      <p:sp>
        <p:nvSpPr>
          <p:cNvPr id="8195" name="Content Placeholder 2"/>
          <p:cNvSpPr>
            <a:spLocks noGrp="1"/>
          </p:cNvSpPr>
          <p:nvPr>
            <p:ph idx="1"/>
          </p:nvPr>
        </p:nvSpPr>
        <p:spPr/>
        <p:txBody>
          <a:bodyPr/>
          <a:lstStyle/>
          <a:p>
            <a:pPr marL="0" indent="0">
              <a:buFontTx/>
              <a:buNone/>
            </a:pPr>
            <a:r>
              <a:rPr lang="en-GB" altLang="en-US" sz="2800" i="1" smtClean="0"/>
              <a:t>A briefing paper by Public Health England</a:t>
            </a:r>
          </a:p>
          <a:p>
            <a:pPr marL="0" indent="0">
              <a:buFontTx/>
              <a:buNone/>
            </a:pPr>
            <a:r>
              <a:rPr lang="en-GB" altLang="en-US" sz="2800" smtClean="0"/>
              <a:t>Key points from the evidence:</a:t>
            </a:r>
          </a:p>
          <a:p>
            <a:pPr marL="0" indent="0">
              <a:buFontTx/>
              <a:buNone/>
            </a:pPr>
            <a:endParaRPr lang="en-GB" altLang="en-US" sz="2800" smtClean="0"/>
          </a:p>
          <a:p>
            <a:pPr marL="0" indent="0">
              <a:buFontTx/>
              <a:buAutoNum type="arabicPeriod"/>
            </a:pPr>
            <a:r>
              <a:rPr lang="en-GB" altLang="en-US" sz="2800" smtClean="0"/>
              <a:t>Pupils with better health and wellbeing are likely to achieve better academically.</a:t>
            </a:r>
          </a:p>
          <a:p>
            <a:pPr marL="0" indent="0">
              <a:buFontTx/>
              <a:buAutoNum type="arabicPeriod"/>
            </a:pPr>
            <a:endParaRPr lang="en-GB" altLang="en-US" sz="2800" smtClean="0"/>
          </a:p>
          <a:p>
            <a:pPr marL="0" indent="0">
              <a:buFontTx/>
              <a:buAutoNum type="arabicPeriod"/>
            </a:pPr>
            <a:r>
              <a:rPr lang="en-GB" altLang="en-US" sz="2800" smtClean="0"/>
              <a:t>Effective social and emotional competencies are associated with greater health and wellbeing, and better achievement.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endParaRPr lang="en-US" altLang="en-US" smtClean="0"/>
          </a:p>
        </p:txBody>
      </p:sp>
      <p:sp>
        <p:nvSpPr>
          <p:cNvPr id="3" name="Content Placeholder 2"/>
          <p:cNvSpPr>
            <a:spLocks noGrp="1"/>
          </p:cNvSpPr>
          <p:nvPr>
            <p:ph idx="1"/>
          </p:nvPr>
        </p:nvSpPr>
        <p:spPr/>
        <p:txBody>
          <a:bodyPr/>
          <a:lstStyle/>
          <a:p>
            <a:pPr marL="0" indent="0">
              <a:buFontTx/>
              <a:buNone/>
              <a:defRPr/>
            </a:pPr>
            <a:endParaRPr lang="en-GB" dirty="0" smtClean="0"/>
          </a:p>
          <a:p>
            <a:pPr marL="0" indent="0">
              <a:buFontTx/>
              <a:buNone/>
              <a:defRPr/>
            </a:pPr>
            <a:r>
              <a:rPr lang="en-GB" sz="2800" dirty="0" smtClean="0"/>
              <a:t>3.The culture, ethos and environment of a school influences the health and wellbeing of pupils and their readiness to learn.</a:t>
            </a:r>
          </a:p>
          <a:p>
            <a:pPr marL="0" indent="0">
              <a:buFontTx/>
              <a:buNone/>
              <a:defRPr/>
            </a:pPr>
            <a:endParaRPr lang="en-GB" sz="2800" dirty="0" smtClean="0"/>
          </a:p>
          <a:p>
            <a:pPr marL="0" indent="0">
              <a:buFontTx/>
              <a:buNone/>
              <a:defRPr/>
            </a:pPr>
            <a:r>
              <a:rPr lang="en-GB" sz="2800" dirty="0" smtClean="0"/>
              <a:t>4. A positive association exists between academic attainment and physical activity levels of pupils. </a:t>
            </a:r>
          </a:p>
          <a:p>
            <a:pPr>
              <a:defRPr/>
            </a:pP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endParaRPr lang="en-US" altLang="en-US" smtClean="0"/>
          </a:p>
        </p:txBody>
      </p:sp>
      <p:sp>
        <p:nvSpPr>
          <p:cNvPr id="10243" name="Content Placeholder 2"/>
          <p:cNvSpPr>
            <a:spLocks noGrp="1"/>
          </p:cNvSpPr>
          <p:nvPr>
            <p:ph idx="1"/>
          </p:nvPr>
        </p:nvSpPr>
        <p:spPr/>
        <p:txBody>
          <a:bodyPr/>
          <a:lstStyle/>
          <a:p>
            <a:pPr marL="0" indent="0">
              <a:buFontTx/>
              <a:buNone/>
            </a:pPr>
            <a:r>
              <a:rPr lang="en-GB" altLang="en-US" sz="2400" i="1" smtClean="0"/>
              <a:t>There are resources available to help school staff support good mental health and emotional wellbeing. The PSHE Association has produced guidance and lesson plans to support the delivery of effective teaching on mental health issues. In addition, MindEd, a free online training tool, provides information and advice for staff on children and young people’s mental health and can help to sign post staff to targeted resources when mental health problems have been identified.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altLang="en-US" smtClean="0"/>
              <a:t>Behaviour as Communication</a:t>
            </a:r>
          </a:p>
        </p:txBody>
      </p:sp>
      <p:sp>
        <p:nvSpPr>
          <p:cNvPr id="11267" name="Content Placeholder 2"/>
          <p:cNvSpPr>
            <a:spLocks noGrp="1"/>
          </p:cNvSpPr>
          <p:nvPr>
            <p:ph idx="1"/>
          </p:nvPr>
        </p:nvSpPr>
        <p:spPr>
          <a:xfrm>
            <a:off x="457200" y="1600200"/>
            <a:ext cx="8229600" cy="3773488"/>
          </a:xfrm>
        </p:spPr>
        <p:txBody>
          <a:bodyPr/>
          <a:lstStyle/>
          <a:p>
            <a:endParaRPr lang="en-GB" altLang="en-US" smtClean="0"/>
          </a:p>
          <a:p>
            <a:r>
              <a:rPr lang="en-GB" altLang="en-US" smtClean="0"/>
              <a:t>Warwickshire Educational Psychology Service</a:t>
            </a:r>
          </a:p>
          <a:p>
            <a:endParaRPr lang="en-GB" altLang="en-US" smtClean="0"/>
          </a:p>
          <a:p>
            <a:r>
              <a:rPr lang="en-GB" altLang="en-US" smtClean="0"/>
              <a:t>Dr Dan Lake, Educational Psychologist</a:t>
            </a:r>
          </a:p>
        </p:txBody>
      </p:sp>
      <p:pic>
        <p:nvPicPr>
          <p:cNvPr id="1126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788" y="6270625"/>
            <a:ext cx="23431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theme/theme1.xml><?xml version="1.0" encoding="utf-8"?>
<a:theme xmlns:a="http://schemas.openxmlformats.org/drawingml/2006/main" name="Communities_Group">
  <a:themeElements>
    <a:clrScheme name="Communities_Gro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mmunities_Grou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mmunities_Gro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mmunities_Grou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mmunities_Grou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mmunities_Grou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mmunities_Grou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mmunities_Grou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mmunities_Grou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mmunities_Grou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mmunities_Grou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mmunities_Grou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mmunities_Grou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mmunities_Grou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ED26BBF06B1846B3C4C3ED28ADC8F3" ma:contentTypeVersion="2" ma:contentTypeDescription="Create a new document." ma:contentTypeScope="" ma:versionID="e3ac6155b1ca9a6be0d1c19eec80cee1">
  <xsd:schema xmlns:xsd="http://www.w3.org/2001/XMLSchema" xmlns:p="http://schemas.microsoft.com/office/2006/metadata/properties" xmlns:ns1="http://schemas.microsoft.com/sharepoint/v3" targetNamespace="http://schemas.microsoft.com/office/2006/metadata/properties" ma:root="true" ma:fieldsID="b4e218ca511068d9ca77bbd13de4659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8D01FAC-9691-4C0B-9607-712FF24918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CB73345-843E-477A-85C4-29374CD2C501}">
  <ds:schemaRefs>
    <ds:schemaRef ds:uri="http://purl.org/dc/elements/1.1/"/>
    <ds:schemaRef ds:uri="http://www.w3.org/XML/1998/namespace"/>
    <ds:schemaRef ds:uri="http://purl.org/dc/terms/"/>
    <ds:schemaRef ds:uri="http://schemas.microsoft.com/office/2006/documentManagement/types"/>
    <ds:schemaRef ds:uri="http://schemas.microsoft.com/office/2006/metadata/properties"/>
    <ds:schemaRef ds:uri="http://purl.org/dc/dcmitype/"/>
    <ds:schemaRef ds:uri="http://schemas.openxmlformats.org/package/2006/metadata/core-properties"/>
    <ds:schemaRef ds:uri="http://schemas.microsoft.com/sharepoint/v3"/>
  </ds:schemaRefs>
</ds:datastoreItem>
</file>

<file path=customXml/itemProps3.xml><?xml version="1.0" encoding="utf-8"?>
<ds:datastoreItem xmlns:ds="http://schemas.openxmlformats.org/officeDocument/2006/customXml" ds:itemID="{6CF22E61-292D-4330-8B73-D2314676B6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Communities_Group</Template>
  <TotalTime>372</TotalTime>
  <Words>1131</Words>
  <Application>Microsoft Office PowerPoint</Application>
  <PresentationFormat>On-screen Show (4:3)</PresentationFormat>
  <Paragraphs>210</Paragraphs>
  <Slides>42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Times New Roman</vt:lpstr>
      <vt:lpstr>Wingdings</vt:lpstr>
      <vt:lpstr>Communities_Group</vt:lpstr>
      <vt:lpstr>  Pupil Wellbeing</vt:lpstr>
      <vt:lpstr> Aims </vt:lpstr>
      <vt:lpstr>What is wellbeing?</vt:lpstr>
      <vt:lpstr>Eight principles to promoting a whole school and college approach to emotional health and wellbeing</vt:lpstr>
      <vt:lpstr>PowerPoint Presentation</vt:lpstr>
      <vt:lpstr>The link between pupil health and wellbeing and attainment</vt:lpstr>
      <vt:lpstr>PowerPoint Presentation</vt:lpstr>
      <vt:lpstr>PowerPoint Presentation</vt:lpstr>
      <vt:lpstr>Behaviour as Communication</vt:lpstr>
      <vt:lpstr>Behaviour / Belonging </vt:lpstr>
      <vt:lpstr>PowerPoint Presentation</vt:lpstr>
      <vt:lpstr>Behaviour = Communication  </vt:lpstr>
      <vt:lpstr>PowerPoint Presentation</vt:lpstr>
      <vt:lpstr>PowerPoint Presentation</vt:lpstr>
      <vt:lpstr>Functional Behaviour Analysis:  </vt:lpstr>
      <vt:lpstr>Functional analysis summarised:  </vt:lpstr>
      <vt:lpstr>The 4 main (internal) functions of behaviour </vt:lpstr>
      <vt:lpstr>The importance of environmental (external) factors </vt:lpstr>
      <vt:lpstr>Environmental factors… </vt:lpstr>
      <vt:lpstr>Environmental factors… </vt:lpstr>
      <vt:lpstr>PowerPoint Presentation</vt:lpstr>
      <vt:lpstr>ABCC chart </vt:lpstr>
      <vt:lpstr> ABCC Charts  </vt:lpstr>
      <vt:lpstr>We can also ask and answer questions…. </vt:lpstr>
      <vt:lpstr>PowerPoint Presentation</vt:lpstr>
      <vt:lpstr> Why-Why questioning  </vt:lpstr>
      <vt:lpstr>PowerPoint Presentation</vt:lpstr>
      <vt:lpstr>Purposes of behaviour: </vt:lpstr>
      <vt:lpstr>PowerPoint Presentation</vt:lpstr>
      <vt:lpstr> Teaching New Skills  </vt:lpstr>
      <vt:lpstr>Why is reinforcement important?  </vt:lpstr>
      <vt:lpstr>Functional analysis summarised:  </vt:lpstr>
      <vt:lpstr>The Links </vt:lpstr>
      <vt:lpstr>Where are they?</vt:lpstr>
      <vt:lpstr>What are they?</vt:lpstr>
      <vt:lpstr>PowerPoint Presentation</vt:lpstr>
      <vt:lpstr>Core Skills in a Classroom environment</vt:lpstr>
      <vt:lpstr>How does a school apply?</vt:lpstr>
      <vt:lpstr>How does a school apply?</vt:lpstr>
      <vt:lpstr>Who makes the decision?</vt:lpstr>
      <vt:lpstr>Where can I get more information?</vt:lpstr>
      <vt:lpstr>PowerPoint Presentation</vt:lpstr>
    </vt:vector>
  </TitlesOfParts>
  <Company>Warwickshire County Council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Mustufa Khalifa</dc:creator>
  <cp:lastModifiedBy>Thompson, Rachel</cp:lastModifiedBy>
  <cp:revision>26</cp:revision>
  <cp:lastPrinted>2017-06-21T07:30:02Z</cp:lastPrinted>
  <dcterms:created xsi:type="dcterms:W3CDTF">2012-04-24T14:05:57Z</dcterms:created>
  <dcterms:modified xsi:type="dcterms:W3CDTF">2017-06-28T13:37:21Z</dcterms:modified>
</cp:coreProperties>
</file>