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I am james and this is what I do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Child story, everyone is a maker, teaching is making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GB"/>
              <a:t>...what I do now...current project MakerLabs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MakerLabs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Always boils down to...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GB"/>
              <a:t>Cost/Time secret sauce stuff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Focus on Workload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GB"/>
              <a:t>Invicta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Malton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These are the things I do.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I teach 14 yrs +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I make +34.5 years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I help schools make better use of their tech, and get back to creating teaching/learning experiences - fun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Found 3 key problems across the UK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Always boils down to...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GB"/>
              <a:t>Cost/Time secret sauce stuff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Focus on Workload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GB"/>
              <a:t>Invicta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Malton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Quick wins with biggest impact in the shortest time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Let’s have a look at these…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Different ways of doing it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9" name="Shape 3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40" name="Shape 4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Work Sans"/>
              <a:buNone/>
              <a:defRPr sz="28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Work Sans"/>
              <a:buNone/>
              <a:defRPr sz="28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Work Sans"/>
              <a:buNone/>
              <a:defRPr sz="28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Work Sans"/>
              <a:buNone/>
              <a:defRPr sz="28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Work Sans"/>
              <a:buNone/>
              <a:defRPr sz="28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Work Sans"/>
              <a:buNone/>
              <a:defRPr sz="28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Work Sans"/>
              <a:buNone/>
              <a:defRPr sz="28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Work Sans"/>
              <a:buNone/>
              <a:defRPr sz="28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Work Sans"/>
              <a:buNone/>
              <a:defRPr sz="28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Work Sans"/>
              <a:defRPr sz="1800">
                <a:solidFill>
                  <a:schemeClr val="lt2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Work Sans"/>
              <a:defRPr>
                <a:solidFill>
                  <a:schemeClr val="lt2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Work Sans"/>
              <a:defRPr>
                <a:solidFill>
                  <a:schemeClr val="lt2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Work Sans"/>
              <a:defRPr>
                <a:solidFill>
                  <a:schemeClr val="lt2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Work Sans"/>
              <a:defRPr>
                <a:solidFill>
                  <a:schemeClr val="lt2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Work Sans"/>
              <a:defRPr>
                <a:solidFill>
                  <a:schemeClr val="lt2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Work Sans"/>
              <a:defRPr>
                <a:solidFill>
                  <a:schemeClr val="lt2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Work Sans"/>
              <a:defRPr>
                <a:solidFill>
                  <a:schemeClr val="lt2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Work Sans"/>
              <a:defRPr>
                <a:solidFill>
                  <a:schemeClr val="lt2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chemeClr val="lt2"/>
                </a:solidFill>
              </a:rPr>
              <a:t>‹#›</a:t>
            </a:fld>
          </a:p>
        </p:txBody>
      </p:sp>
      <p:pic>
        <p:nvPicPr>
          <p:cNvPr descr="Logo White NoText.png" id="9" name="Shape 9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4375200" y="4269625"/>
            <a:ext cx="393600" cy="3936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Reducing workload with digital technology</a:t>
            </a:r>
          </a:p>
        </p:txBody>
      </p:sp>
      <p:sp>
        <p:nvSpPr>
          <p:cNvPr id="56" name="Shape 56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James Hannam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@iamjameshannam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2017_Profile.jpg" id="61" name="Shape 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654099" y="-4037274"/>
            <a:ext cx="9798102" cy="9798125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 txBox="1"/>
          <p:nvPr>
            <p:ph idx="1" type="subTitle"/>
          </p:nvPr>
        </p:nvSpPr>
        <p:spPr>
          <a:xfrm>
            <a:off x="311700" y="674892"/>
            <a:ext cx="8520600" cy="7925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>
                <a:solidFill>
                  <a:srgbClr val="FFFFFF"/>
                </a:solidFill>
              </a:rPr>
              <a:t>@iamjameshannam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>
                <a:solidFill>
                  <a:srgbClr val="FFFFFF"/>
                </a:solidFill>
              </a:rPr>
              <a:t>Teacher. Consultant. Geek.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 White Text.png" id="67" name="Shape 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83049" y="1629624"/>
            <a:ext cx="1577899" cy="1884249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Shape 68"/>
          <p:cNvSpPr/>
          <p:nvPr/>
        </p:nvSpPr>
        <p:spPr>
          <a:xfrm>
            <a:off x="3911100" y="4094425"/>
            <a:ext cx="1181400" cy="85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759852" y="558150"/>
            <a:ext cx="7999500" cy="4027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 algn="l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4800"/>
              <a:t>training / teaching</a:t>
            </a:r>
          </a:p>
          <a:p>
            <a:pPr lvl="0" rtl="0" algn="l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4800"/>
              <a:t>consultancy / advice</a:t>
            </a:r>
          </a:p>
          <a:p>
            <a:pPr lvl="0" rtl="0" algn="l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4800"/>
              <a:t>labs / camps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662" y="152400"/>
            <a:ext cx="8248669" cy="4838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311700" y="1590000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3 things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x="759847" y="334076"/>
            <a:ext cx="3803100" cy="4027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algn="l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6000"/>
              <a:t>cost</a:t>
            </a:r>
          </a:p>
          <a:p>
            <a:pPr lvl="0" algn="l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6000"/>
              <a:t>time</a:t>
            </a:r>
          </a:p>
          <a:p>
            <a:pPr lvl="0" rtl="0" algn="l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6000"/>
              <a:t>workload </a:t>
            </a:r>
          </a:p>
        </p:txBody>
      </p:sp>
      <p:sp>
        <p:nvSpPr>
          <p:cNvPr id="89" name="Shape 89"/>
          <p:cNvSpPr txBox="1"/>
          <p:nvPr>
            <p:ph type="title"/>
          </p:nvPr>
        </p:nvSpPr>
        <p:spPr>
          <a:xfrm>
            <a:off x="4997190" y="967190"/>
            <a:ext cx="3803100" cy="761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 algn="l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2400">
                <a:solidFill>
                  <a:srgbClr val="FFFF00"/>
                </a:solidFill>
              </a:rPr>
              <a:t>resources &amp; things</a:t>
            </a:r>
          </a:p>
        </p:txBody>
      </p:sp>
      <p:sp>
        <p:nvSpPr>
          <p:cNvPr id="90" name="Shape 90"/>
          <p:cNvSpPr txBox="1"/>
          <p:nvPr>
            <p:ph type="title"/>
          </p:nvPr>
        </p:nvSpPr>
        <p:spPr>
          <a:xfrm>
            <a:off x="4997190" y="2033215"/>
            <a:ext cx="3803100" cy="761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 algn="l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2400">
                <a:solidFill>
                  <a:srgbClr val="FF00FF"/>
                </a:solidFill>
              </a:rPr>
              <a:t>to do, learn, apply</a:t>
            </a:r>
          </a:p>
        </p:txBody>
      </p:sp>
      <p:sp>
        <p:nvSpPr>
          <p:cNvPr id="91" name="Shape 91"/>
          <p:cNvSpPr txBox="1"/>
          <p:nvPr>
            <p:ph type="title"/>
          </p:nvPr>
        </p:nvSpPr>
        <p:spPr>
          <a:xfrm>
            <a:off x="4997190" y="3099240"/>
            <a:ext cx="3803100" cy="761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 algn="l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2400">
                <a:solidFill>
                  <a:srgbClr val="00FFFF"/>
                </a:solidFill>
              </a:rPr>
              <a:t>everything else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11700" y="1304815"/>
            <a:ext cx="8520600" cy="19635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0000"/>
              <a:t>workload</a:t>
            </a:r>
            <a:r>
              <a:rPr lang="en-GB"/>
              <a:t> </a:t>
            </a:r>
            <a:r>
              <a:rPr lang="en-GB"/>
              <a:t>💪</a:t>
            </a:r>
            <a:r>
              <a:rPr lang="en-GB"/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2602650" y="2940125"/>
            <a:ext cx="3938700" cy="9075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3000"/>
              <a:t>automation</a:t>
            </a:r>
          </a:p>
        </p:txBody>
      </p:sp>
      <p:sp>
        <p:nvSpPr>
          <p:cNvPr id="102" name="Shape 102"/>
          <p:cNvSpPr txBox="1"/>
          <p:nvPr>
            <p:ph type="title"/>
          </p:nvPr>
        </p:nvSpPr>
        <p:spPr>
          <a:xfrm>
            <a:off x="1160350" y="1106125"/>
            <a:ext cx="6823200" cy="9075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3000"/>
              <a:t>planning &amp; sharing</a:t>
            </a:r>
          </a:p>
        </p:txBody>
      </p:sp>
      <p:sp>
        <p:nvSpPr>
          <p:cNvPr id="103" name="Shape 103"/>
          <p:cNvSpPr txBox="1"/>
          <p:nvPr>
            <p:ph type="title"/>
          </p:nvPr>
        </p:nvSpPr>
        <p:spPr>
          <a:xfrm>
            <a:off x="2205300" y="2023125"/>
            <a:ext cx="4733400" cy="9075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3000"/>
              <a:t>assessment &amp; feedback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