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38"/>
  </p:notesMasterIdLst>
  <p:handoutMasterIdLst>
    <p:handoutMasterId r:id="rId39"/>
  </p:handoutMasterIdLst>
  <p:sldIdLst>
    <p:sldId id="312" r:id="rId2"/>
    <p:sldId id="408" r:id="rId3"/>
    <p:sldId id="409" r:id="rId4"/>
    <p:sldId id="410" r:id="rId5"/>
    <p:sldId id="411" r:id="rId6"/>
    <p:sldId id="412" r:id="rId7"/>
    <p:sldId id="413" r:id="rId8"/>
    <p:sldId id="414" r:id="rId9"/>
    <p:sldId id="415" r:id="rId10"/>
    <p:sldId id="416" r:id="rId11"/>
    <p:sldId id="417" r:id="rId12"/>
    <p:sldId id="418" r:id="rId13"/>
    <p:sldId id="419" r:id="rId14"/>
    <p:sldId id="420" r:id="rId15"/>
    <p:sldId id="391" r:id="rId16"/>
    <p:sldId id="396" r:id="rId17"/>
    <p:sldId id="398" r:id="rId18"/>
    <p:sldId id="397" r:id="rId19"/>
    <p:sldId id="392" r:id="rId20"/>
    <p:sldId id="393" r:id="rId21"/>
    <p:sldId id="422" r:id="rId22"/>
    <p:sldId id="423" r:id="rId23"/>
    <p:sldId id="388" r:id="rId24"/>
    <p:sldId id="400" r:id="rId25"/>
    <p:sldId id="421" r:id="rId26"/>
    <p:sldId id="384" r:id="rId27"/>
    <p:sldId id="389" r:id="rId28"/>
    <p:sldId id="424" r:id="rId29"/>
    <p:sldId id="346" r:id="rId30"/>
    <p:sldId id="425" r:id="rId31"/>
    <p:sldId id="426" r:id="rId32"/>
    <p:sldId id="348" r:id="rId33"/>
    <p:sldId id="379" r:id="rId34"/>
    <p:sldId id="380" r:id="rId35"/>
    <p:sldId id="351" r:id="rId36"/>
    <p:sldId id="378" r:id="rId3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2" autoAdjust="0"/>
    <p:restoredTop sz="83314" autoAdjust="0"/>
  </p:normalViewPr>
  <p:slideViewPr>
    <p:cSldViewPr>
      <p:cViewPr varScale="1">
        <p:scale>
          <a:sx n="101" d="100"/>
          <a:sy n="101" d="100"/>
        </p:scale>
        <p:origin x="202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00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92F339-0650-409F-964D-D99CFDFA866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2937BA30-86E3-40E9-B973-C8A056F8333D}">
      <dgm:prSet phldrT="[Text]" custT="1"/>
      <dgm:spPr/>
      <dgm:t>
        <a:bodyPr/>
        <a:lstStyle/>
        <a:p>
          <a:pPr algn="ctr"/>
          <a:r>
            <a:rPr lang="en-GB" sz="2000" b="1" dirty="0" smtClean="0"/>
            <a:t>My research in teacher development:</a:t>
          </a:r>
        </a:p>
        <a:p>
          <a:pPr algn="l"/>
          <a:r>
            <a:rPr lang="en-GB" sz="1050" dirty="0" smtClean="0"/>
            <a:t>Involves membership  of a critically reflective community of practice </a:t>
          </a:r>
        </a:p>
        <a:p>
          <a:pPr algn="l"/>
          <a:r>
            <a:rPr lang="en-GB" sz="1050" dirty="0" smtClean="0"/>
            <a:t>Most likely  in learning organisations that are  conducive to this </a:t>
          </a:r>
        </a:p>
        <a:p>
          <a:pPr algn="ctr"/>
          <a:endParaRPr lang="en-GB" sz="500" dirty="0"/>
        </a:p>
      </dgm:t>
    </dgm:pt>
    <dgm:pt modelId="{4D0E1C4E-B8B6-41DD-A408-4846DDF118A5}" type="parTrans" cxnId="{EF12E630-E42B-4290-A8B2-411647919A38}">
      <dgm:prSet/>
      <dgm:spPr/>
      <dgm:t>
        <a:bodyPr/>
        <a:lstStyle/>
        <a:p>
          <a:endParaRPr lang="en-GB"/>
        </a:p>
      </dgm:t>
    </dgm:pt>
    <dgm:pt modelId="{464D6D44-9272-4384-B084-2CC65AAEA6AB}" type="sibTrans" cxnId="{EF12E630-E42B-4290-A8B2-411647919A38}">
      <dgm:prSet/>
      <dgm:spPr/>
      <dgm:t>
        <a:bodyPr/>
        <a:lstStyle/>
        <a:p>
          <a:endParaRPr lang="en-GB"/>
        </a:p>
      </dgm:t>
    </dgm:pt>
    <dgm:pt modelId="{1BDD4E19-4FC9-4FB4-8F62-45C346881B4E}">
      <dgm:prSet phldrT="[Text]" custT="1"/>
      <dgm:spPr/>
      <dgm:t>
        <a:bodyPr/>
        <a:lstStyle/>
        <a:p>
          <a:pPr algn="ctr"/>
          <a:r>
            <a:rPr lang="en-GB" sz="2000" b="1" i="0" dirty="0" smtClean="0"/>
            <a:t>Crisis and Regional Response</a:t>
          </a:r>
        </a:p>
        <a:p>
          <a:pPr algn="l"/>
          <a:r>
            <a:rPr lang="en-GB" sz="1400" dirty="0" smtClean="0"/>
            <a:t>Not enough teachers coming in </a:t>
          </a:r>
        </a:p>
        <a:p>
          <a:pPr algn="l"/>
          <a:r>
            <a:rPr lang="en-GB" sz="1400" dirty="0" smtClean="0"/>
            <a:t>Not enough teachers staying</a:t>
          </a:r>
        </a:p>
        <a:p>
          <a:pPr algn="l"/>
          <a:r>
            <a:rPr lang="en-GB" sz="1400" dirty="0" smtClean="0"/>
            <a:t>Support and development unclear and not guaranteed</a:t>
          </a:r>
          <a:endParaRPr lang="en-GB" sz="1000" dirty="0" smtClean="0"/>
        </a:p>
      </dgm:t>
    </dgm:pt>
    <dgm:pt modelId="{B1202C41-C451-4706-ACDD-FC9A6BE36AE0}" type="parTrans" cxnId="{819FAF30-00FD-4AF3-B0BF-B2E4180D7CC4}">
      <dgm:prSet/>
      <dgm:spPr/>
      <dgm:t>
        <a:bodyPr/>
        <a:lstStyle/>
        <a:p>
          <a:endParaRPr lang="en-GB"/>
        </a:p>
      </dgm:t>
    </dgm:pt>
    <dgm:pt modelId="{B9F755CA-AC2E-4752-BDEE-73B921EF8E56}" type="sibTrans" cxnId="{819FAF30-00FD-4AF3-B0BF-B2E4180D7CC4}">
      <dgm:prSet/>
      <dgm:spPr/>
      <dgm:t>
        <a:bodyPr/>
        <a:lstStyle/>
        <a:p>
          <a:endParaRPr lang="en-GB"/>
        </a:p>
      </dgm:t>
    </dgm:pt>
    <dgm:pt modelId="{E95630FA-11F5-42A7-A9E2-0EC790FBDCEE}">
      <dgm:prSet phldrT="[Text]" custT="1"/>
      <dgm:spPr/>
      <dgm:t>
        <a:bodyPr/>
        <a:lstStyle/>
        <a:p>
          <a:pPr algn="ctr"/>
          <a:r>
            <a:rPr lang="en-GB" sz="2000" b="1" dirty="0" smtClean="0"/>
            <a:t>Carter Review</a:t>
          </a:r>
        </a:p>
        <a:p>
          <a:pPr algn="l"/>
          <a:r>
            <a:rPr lang="en-GB" sz="1400" dirty="0" smtClean="0"/>
            <a:t>Not long enough</a:t>
          </a:r>
        </a:p>
        <a:p>
          <a:pPr algn="l"/>
          <a:r>
            <a:rPr lang="en-GB" sz="1400" dirty="0" smtClean="0"/>
            <a:t>Not joined up to early career</a:t>
          </a:r>
        </a:p>
        <a:p>
          <a:pPr algn="l"/>
          <a:r>
            <a:rPr lang="en-GB" sz="1400" dirty="0" smtClean="0"/>
            <a:t>Need to strengthen use of evidence and systematic enquiry</a:t>
          </a:r>
          <a:endParaRPr lang="en-GB" sz="1400" dirty="0"/>
        </a:p>
      </dgm:t>
    </dgm:pt>
    <dgm:pt modelId="{518182AF-924C-4653-8E79-62C1FEB592EE}" type="parTrans" cxnId="{CC663151-AE1F-4A12-BBC0-6EB63623A8D1}">
      <dgm:prSet/>
      <dgm:spPr/>
      <dgm:t>
        <a:bodyPr/>
        <a:lstStyle/>
        <a:p>
          <a:endParaRPr lang="en-GB"/>
        </a:p>
      </dgm:t>
    </dgm:pt>
    <dgm:pt modelId="{D33E51F4-D454-45D8-8886-ACC25D0AF335}" type="sibTrans" cxnId="{CC663151-AE1F-4A12-BBC0-6EB63623A8D1}">
      <dgm:prSet/>
      <dgm:spPr/>
      <dgm:t>
        <a:bodyPr/>
        <a:lstStyle/>
        <a:p>
          <a:endParaRPr lang="en-GB"/>
        </a:p>
      </dgm:t>
    </dgm:pt>
    <dgm:pt modelId="{84C9883B-320C-411A-8B2A-5D333FA787F9}" type="pres">
      <dgm:prSet presAssocID="{9892F339-0650-409F-964D-D99CFDFA8664}" presName="compositeShape" presStyleCnt="0">
        <dgm:presLayoutVars>
          <dgm:chMax val="7"/>
          <dgm:dir/>
          <dgm:resizeHandles val="exact"/>
        </dgm:presLayoutVars>
      </dgm:prSet>
      <dgm:spPr/>
    </dgm:pt>
    <dgm:pt modelId="{CBE1515C-1AA0-4E0B-A9D4-16DEA0D4915B}" type="pres">
      <dgm:prSet presAssocID="{2937BA30-86E3-40E9-B973-C8A056F8333D}" presName="circ1" presStyleLbl="vennNode1" presStyleIdx="0" presStyleCnt="3" custLinFactNeighborY="-6736"/>
      <dgm:spPr/>
      <dgm:t>
        <a:bodyPr/>
        <a:lstStyle/>
        <a:p>
          <a:endParaRPr lang="en-GB"/>
        </a:p>
      </dgm:t>
    </dgm:pt>
    <dgm:pt modelId="{0359ADF0-4B83-4C6F-ABDF-7B9D0ACE7496}" type="pres">
      <dgm:prSet presAssocID="{2937BA30-86E3-40E9-B973-C8A056F8333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C04F54-AFCD-470E-A5F9-3D5ED1D2667D}" type="pres">
      <dgm:prSet presAssocID="{1BDD4E19-4FC9-4FB4-8F62-45C346881B4E}" presName="circ2" presStyleLbl="vennNode1" presStyleIdx="1" presStyleCnt="3"/>
      <dgm:spPr/>
      <dgm:t>
        <a:bodyPr/>
        <a:lstStyle/>
        <a:p>
          <a:endParaRPr lang="en-GB"/>
        </a:p>
      </dgm:t>
    </dgm:pt>
    <dgm:pt modelId="{B4931A2C-AD11-40F7-81AA-E5206468DA7C}" type="pres">
      <dgm:prSet presAssocID="{1BDD4E19-4FC9-4FB4-8F62-45C346881B4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DFCE9F-E688-4437-B361-27AC90B7B8D1}" type="pres">
      <dgm:prSet presAssocID="{E95630FA-11F5-42A7-A9E2-0EC790FBDCEE}" presName="circ3" presStyleLbl="vennNode1" presStyleIdx="2" presStyleCnt="3" custLinFactNeighborX="808" custLinFactNeighborY="665"/>
      <dgm:spPr/>
      <dgm:t>
        <a:bodyPr/>
        <a:lstStyle/>
        <a:p>
          <a:endParaRPr lang="en-GB"/>
        </a:p>
      </dgm:t>
    </dgm:pt>
    <dgm:pt modelId="{5E1E110A-541A-40F5-B8D8-64571FFB2D79}" type="pres">
      <dgm:prSet presAssocID="{E95630FA-11F5-42A7-A9E2-0EC790FBDCE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C75A8FE-F4CD-4F84-AC76-843CD86F1128}" type="presOf" srcId="{9892F339-0650-409F-964D-D99CFDFA8664}" destId="{84C9883B-320C-411A-8B2A-5D333FA787F9}" srcOrd="0" destOrd="0" presId="urn:microsoft.com/office/officeart/2005/8/layout/venn1"/>
    <dgm:cxn modelId="{CC663151-AE1F-4A12-BBC0-6EB63623A8D1}" srcId="{9892F339-0650-409F-964D-D99CFDFA8664}" destId="{E95630FA-11F5-42A7-A9E2-0EC790FBDCEE}" srcOrd="2" destOrd="0" parTransId="{518182AF-924C-4653-8E79-62C1FEB592EE}" sibTransId="{D33E51F4-D454-45D8-8886-ACC25D0AF335}"/>
    <dgm:cxn modelId="{21F9A5FC-CE22-45B7-BD5B-954D59254066}" type="presOf" srcId="{2937BA30-86E3-40E9-B973-C8A056F8333D}" destId="{CBE1515C-1AA0-4E0B-A9D4-16DEA0D4915B}" srcOrd="0" destOrd="0" presId="urn:microsoft.com/office/officeart/2005/8/layout/venn1"/>
    <dgm:cxn modelId="{6634FD62-1FEE-4ADF-BB04-CDDA29DF99F8}" type="presOf" srcId="{E95630FA-11F5-42A7-A9E2-0EC790FBDCEE}" destId="{9CDFCE9F-E688-4437-B361-27AC90B7B8D1}" srcOrd="0" destOrd="0" presId="urn:microsoft.com/office/officeart/2005/8/layout/venn1"/>
    <dgm:cxn modelId="{E39BCBCD-E15B-46A1-9833-BDE829FD0964}" type="presOf" srcId="{1BDD4E19-4FC9-4FB4-8F62-45C346881B4E}" destId="{B4931A2C-AD11-40F7-81AA-E5206468DA7C}" srcOrd="1" destOrd="0" presId="urn:microsoft.com/office/officeart/2005/8/layout/venn1"/>
    <dgm:cxn modelId="{EF12E630-E42B-4290-A8B2-411647919A38}" srcId="{9892F339-0650-409F-964D-D99CFDFA8664}" destId="{2937BA30-86E3-40E9-B973-C8A056F8333D}" srcOrd="0" destOrd="0" parTransId="{4D0E1C4E-B8B6-41DD-A408-4846DDF118A5}" sibTransId="{464D6D44-9272-4384-B084-2CC65AAEA6AB}"/>
    <dgm:cxn modelId="{819FAF30-00FD-4AF3-B0BF-B2E4180D7CC4}" srcId="{9892F339-0650-409F-964D-D99CFDFA8664}" destId="{1BDD4E19-4FC9-4FB4-8F62-45C346881B4E}" srcOrd="1" destOrd="0" parTransId="{B1202C41-C451-4706-ACDD-FC9A6BE36AE0}" sibTransId="{B9F755CA-AC2E-4752-BDEE-73B921EF8E56}"/>
    <dgm:cxn modelId="{37B59CC0-2084-4CAE-9545-16D7B8724F79}" type="presOf" srcId="{2937BA30-86E3-40E9-B973-C8A056F8333D}" destId="{0359ADF0-4B83-4C6F-ABDF-7B9D0ACE7496}" srcOrd="1" destOrd="0" presId="urn:microsoft.com/office/officeart/2005/8/layout/venn1"/>
    <dgm:cxn modelId="{F8E62AC3-BF36-45C2-AC21-CF2E700FA2ED}" type="presOf" srcId="{1BDD4E19-4FC9-4FB4-8F62-45C346881B4E}" destId="{BCC04F54-AFCD-470E-A5F9-3D5ED1D2667D}" srcOrd="0" destOrd="0" presId="urn:microsoft.com/office/officeart/2005/8/layout/venn1"/>
    <dgm:cxn modelId="{C17D40B6-A4AC-41E6-AC1F-F289791D08A3}" type="presOf" srcId="{E95630FA-11F5-42A7-A9E2-0EC790FBDCEE}" destId="{5E1E110A-541A-40F5-B8D8-64571FFB2D79}" srcOrd="1" destOrd="0" presId="urn:microsoft.com/office/officeart/2005/8/layout/venn1"/>
    <dgm:cxn modelId="{B2DF443E-C7DB-4435-BF3C-5BE856790D23}" type="presParOf" srcId="{84C9883B-320C-411A-8B2A-5D333FA787F9}" destId="{CBE1515C-1AA0-4E0B-A9D4-16DEA0D4915B}" srcOrd="0" destOrd="0" presId="urn:microsoft.com/office/officeart/2005/8/layout/venn1"/>
    <dgm:cxn modelId="{0DBE7342-59DB-469C-9E8C-AB4A4DB35D39}" type="presParOf" srcId="{84C9883B-320C-411A-8B2A-5D333FA787F9}" destId="{0359ADF0-4B83-4C6F-ABDF-7B9D0ACE7496}" srcOrd="1" destOrd="0" presId="urn:microsoft.com/office/officeart/2005/8/layout/venn1"/>
    <dgm:cxn modelId="{E5286B31-D5BC-40BC-AB18-80BFE4C1A571}" type="presParOf" srcId="{84C9883B-320C-411A-8B2A-5D333FA787F9}" destId="{BCC04F54-AFCD-470E-A5F9-3D5ED1D2667D}" srcOrd="2" destOrd="0" presId="urn:microsoft.com/office/officeart/2005/8/layout/venn1"/>
    <dgm:cxn modelId="{6300C15D-2FA7-47F9-9951-C1FA1A9D3816}" type="presParOf" srcId="{84C9883B-320C-411A-8B2A-5D333FA787F9}" destId="{B4931A2C-AD11-40F7-81AA-E5206468DA7C}" srcOrd="3" destOrd="0" presId="urn:microsoft.com/office/officeart/2005/8/layout/venn1"/>
    <dgm:cxn modelId="{4AB165FD-E976-42D5-8C23-FD2C0A6D9BE9}" type="presParOf" srcId="{84C9883B-320C-411A-8B2A-5D333FA787F9}" destId="{9CDFCE9F-E688-4437-B361-27AC90B7B8D1}" srcOrd="4" destOrd="0" presId="urn:microsoft.com/office/officeart/2005/8/layout/venn1"/>
    <dgm:cxn modelId="{B6DC05A2-7B9E-4818-A87D-00495A2978A6}" type="presParOf" srcId="{84C9883B-320C-411A-8B2A-5D333FA787F9}" destId="{5E1E110A-541A-40F5-B8D8-64571FFB2D7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92F339-0650-409F-964D-D99CFDFA866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2937BA30-86E3-40E9-B973-C8A056F8333D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n-GB" sz="2000" b="1" dirty="0" smtClean="0"/>
            <a:t>My research in teacher development:</a:t>
          </a:r>
        </a:p>
        <a:p>
          <a:pPr algn="l"/>
          <a:r>
            <a:rPr lang="en-GB" sz="1050" dirty="0" smtClean="0"/>
            <a:t>Involves membership  of a critically reflective community of practice </a:t>
          </a:r>
        </a:p>
        <a:p>
          <a:pPr algn="l"/>
          <a:r>
            <a:rPr lang="en-GB" sz="1050" dirty="0" smtClean="0"/>
            <a:t>Most likely  in learning organisations that are  conducive to this </a:t>
          </a:r>
        </a:p>
        <a:p>
          <a:pPr algn="ctr"/>
          <a:endParaRPr lang="en-GB" sz="500" dirty="0"/>
        </a:p>
      </dgm:t>
    </dgm:pt>
    <dgm:pt modelId="{4D0E1C4E-B8B6-41DD-A408-4846DDF118A5}" type="parTrans" cxnId="{EF12E630-E42B-4290-A8B2-411647919A38}">
      <dgm:prSet/>
      <dgm:spPr/>
      <dgm:t>
        <a:bodyPr/>
        <a:lstStyle/>
        <a:p>
          <a:endParaRPr lang="en-GB"/>
        </a:p>
      </dgm:t>
    </dgm:pt>
    <dgm:pt modelId="{464D6D44-9272-4384-B084-2CC65AAEA6AB}" type="sibTrans" cxnId="{EF12E630-E42B-4290-A8B2-411647919A38}">
      <dgm:prSet/>
      <dgm:spPr/>
      <dgm:t>
        <a:bodyPr/>
        <a:lstStyle/>
        <a:p>
          <a:endParaRPr lang="en-GB"/>
        </a:p>
      </dgm:t>
    </dgm:pt>
    <dgm:pt modelId="{1BDD4E19-4FC9-4FB4-8F62-45C346881B4E}">
      <dgm:prSet phldrT="[Text]" custT="1"/>
      <dgm:spPr/>
      <dgm:t>
        <a:bodyPr/>
        <a:lstStyle/>
        <a:p>
          <a:pPr algn="ctr"/>
          <a:r>
            <a:rPr lang="en-GB" sz="2000" b="1" i="0" dirty="0" smtClean="0"/>
            <a:t>Crisis and Regional Response</a:t>
          </a:r>
        </a:p>
        <a:p>
          <a:pPr algn="l"/>
          <a:r>
            <a:rPr lang="en-GB" sz="1400" dirty="0" smtClean="0"/>
            <a:t>Not enough teachers coming in </a:t>
          </a:r>
        </a:p>
        <a:p>
          <a:pPr algn="l"/>
          <a:r>
            <a:rPr lang="en-GB" sz="1400" dirty="0" smtClean="0"/>
            <a:t>Not enough teachers staying</a:t>
          </a:r>
        </a:p>
        <a:p>
          <a:pPr algn="l"/>
          <a:r>
            <a:rPr lang="en-GB" sz="1400" dirty="0" smtClean="0"/>
            <a:t>Support and development unclear and not guaranteed</a:t>
          </a:r>
          <a:endParaRPr lang="en-GB" sz="1000" dirty="0" smtClean="0"/>
        </a:p>
      </dgm:t>
    </dgm:pt>
    <dgm:pt modelId="{B1202C41-C451-4706-ACDD-FC9A6BE36AE0}" type="parTrans" cxnId="{819FAF30-00FD-4AF3-B0BF-B2E4180D7CC4}">
      <dgm:prSet/>
      <dgm:spPr/>
      <dgm:t>
        <a:bodyPr/>
        <a:lstStyle/>
        <a:p>
          <a:endParaRPr lang="en-GB"/>
        </a:p>
      </dgm:t>
    </dgm:pt>
    <dgm:pt modelId="{B9F755CA-AC2E-4752-BDEE-73B921EF8E56}" type="sibTrans" cxnId="{819FAF30-00FD-4AF3-B0BF-B2E4180D7CC4}">
      <dgm:prSet/>
      <dgm:spPr/>
      <dgm:t>
        <a:bodyPr/>
        <a:lstStyle/>
        <a:p>
          <a:endParaRPr lang="en-GB"/>
        </a:p>
      </dgm:t>
    </dgm:pt>
    <dgm:pt modelId="{E95630FA-11F5-42A7-A9E2-0EC790FBDCEE}">
      <dgm:prSet phldrT="[Text]" custT="1"/>
      <dgm:spPr/>
      <dgm:t>
        <a:bodyPr/>
        <a:lstStyle/>
        <a:p>
          <a:pPr algn="ctr"/>
          <a:r>
            <a:rPr lang="en-GB" sz="2000" b="1" dirty="0" smtClean="0"/>
            <a:t>Carter Review</a:t>
          </a:r>
        </a:p>
        <a:p>
          <a:pPr algn="l"/>
          <a:r>
            <a:rPr lang="en-GB" sz="1400" dirty="0" smtClean="0"/>
            <a:t>Not long enough</a:t>
          </a:r>
        </a:p>
        <a:p>
          <a:pPr algn="l"/>
          <a:r>
            <a:rPr lang="en-GB" sz="1400" dirty="0" smtClean="0"/>
            <a:t>Not joined up to early career</a:t>
          </a:r>
        </a:p>
        <a:p>
          <a:pPr algn="l"/>
          <a:r>
            <a:rPr lang="en-GB" sz="1400" dirty="0" smtClean="0"/>
            <a:t>Need to strengthen use of evidence and systematic enquiry</a:t>
          </a:r>
          <a:endParaRPr lang="en-GB" sz="1400" dirty="0"/>
        </a:p>
      </dgm:t>
    </dgm:pt>
    <dgm:pt modelId="{518182AF-924C-4653-8E79-62C1FEB592EE}" type="parTrans" cxnId="{CC663151-AE1F-4A12-BBC0-6EB63623A8D1}">
      <dgm:prSet/>
      <dgm:spPr/>
      <dgm:t>
        <a:bodyPr/>
        <a:lstStyle/>
        <a:p>
          <a:endParaRPr lang="en-GB"/>
        </a:p>
      </dgm:t>
    </dgm:pt>
    <dgm:pt modelId="{D33E51F4-D454-45D8-8886-ACC25D0AF335}" type="sibTrans" cxnId="{CC663151-AE1F-4A12-BBC0-6EB63623A8D1}">
      <dgm:prSet/>
      <dgm:spPr/>
      <dgm:t>
        <a:bodyPr/>
        <a:lstStyle/>
        <a:p>
          <a:endParaRPr lang="en-GB"/>
        </a:p>
      </dgm:t>
    </dgm:pt>
    <dgm:pt modelId="{84C9883B-320C-411A-8B2A-5D333FA787F9}" type="pres">
      <dgm:prSet presAssocID="{9892F339-0650-409F-964D-D99CFDFA8664}" presName="compositeShape" presStyleCnt="0">
        <dgm:presLayoutVars>
          <dgm:chMax val="7"/>
          <dgm:dir/>
          <dgm:resizeHandles val="exact"/>
        </dgm:presLayoutVars>
      </dgm:prSet>
      <dgm:spPr/>
    </dgm:pt>
    <dgm:pt modelId="{CBE1515C-1AA0-4E0B-A9D4-16DEA0D4915B}" type="pres">
      <dgm:prSet presAssocID="{2937BA30-86E3-40E9-B973-C8A056F8333D}" presName="circ1" presStyleLbl="vennNode1" presStyleIdx="0" presStyleCnt="3" custLinFactNeighborY="-6736"/>
      <dgm:spPr/>
      <dgm:t>
        <a:bodyPr/>
        <a:lstStyle/>
        <a:p>
          <a:endParaRPr lang="en-GB"/>
        </a:p>
      </dgm:t>
    </dgm:pt>
    <dgm:pt modelId="{0359ADF0-4B83-4C6F-ABDF-7B9D0ACE7496}" type="pres">
      <dgm:prSet presAssocID="{2937BA30-86E3-40E9-B973-C8A056F8333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C04F54-AFCD-470E-A5F9-3D5ED1D2667D}" type="pres">
      <dgm:prSet presAssocID="{1BDD4E19-4FC9-4FB4-8F62-45C346881B4E}" presName="circ2" presStyleLbl="vennNode1" presStyleIdx="1" presStyleCnt="3"/>
      <dgm:spPr/>
      <dgm:t>
        <a:bodyPr/>
        <a:lstStyle/>
        <a:p>
          <a:endParaRPr lang="en-GB"/>
        </a:p>
      </dgm:t>
    </dgm:pt>
    <dgm:pt modelId="{B4931A2C-AD11-40F7-81AA-E5206468DA7C}" type="pres">
      <dgm:prSet presAssocID="{1BDD4E19-4FC9-4FB4-8F62-45C346881B4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DFCE9F-E688-4437-B361-27AC90B7B8D1}" type="pres">
      <dgm:prSet presAssocID="{E95630FA-11F5-42A7-A9E2-0EC790FBDCEE}" presName="circ3" presStyleLbl="vennNode1" presStyleIdx="2" presStyleCnt="3" custLinFactNeighborX="808" custLinFactNeighborY="665"/>
      <dgm:spPr/>
      <dgm:t>
        <a:bodyPr/>
        <a:lstStyle/>
        <a:p>
          <a:endParaRPr lang="en-GB"/>
        </a:p>
      </dgm:t>
    </dgm:pt>
    <dgm:pt modelId="{5E1E110A-541A-40F5-B8D8-64571FFB2D79}" type="pres">
      <dgm:prSet presAssocID="{E95630FA-11F5-42A7-A9E2-0EC790FBDCE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C663151-AE1F-4A12-BBC0-6EB63623A8D1}" srcId="{9892F339-0650-409F-964D-D99CFDFA8664}" destId="{E95630FA-11F5-42A7-A9E2-0EC790FBDCEE}" srcOrd="2" destOrd="0" parTransId="{518182AF-924C-4653-8E79-62C1FEB592EE}" sibTransId="{D33E51F4-D454-45D8-8886-ACC25D0AF335}"/>
    <dgm:cxn modelId="{921749A3-65F5-4C77-AC65-AB3EFA86FF8E}" type="presOf" srcId="{1BDD4E19-4FC9-4FB4-8F62-45C346881B4E}" destId="{BCC04F54-AFCD-470E-A5F9-3D5ED1D2667D}" srcOrd="0" destOrd="0" presId="urn:microsoft.com/office/officeart/2005/8/layout/venn1"/>
    <dgm:cxn modelId="{A7792884-06D4-4B60-AE43-536E5AAA4417}" type="presOf" srcId="{E95630FA-11F5-42A7-A9E2-0EC790FBDCEE}" destId="{5E1E110A-541A-40F5-B8D8-64571FFB2D79}" srcOrd="1" destOrd="0" presId="urn:microsoft.com/office/officeart/2005/8/layout/venn1"/>
    <dgm:cxn modelId="{EF12E630-E42B-4290-A8B2-411647919A38}" srcId="{9892F339-0650-409F-964D-D99CFDFA8664}" destId="{2937BA30-86E3-40E9-B973-C8A056F8333D}" srcOrd="0" destOrd="0" parTransId="{4D0E1C4E-B8B6-41DD-A408-4846DDF118A5}" sibTransId="{464D6D44-9272-4384-B084-2CC65AAEA6AB}"/>
    <dgm:cxn modelId="{8437AB83-2CDE-4252-8496-47475638C160}" type="presOf" srcId="{1BDD4E19-4FC9-4FB4-8F62-45C346881B4E}" destId="{B4931A2C-AD11-40F7-81AA-E5206468DA7C}" srcOrd="1" destOrd="0" presId="urn:microsoft.com/office/officeart/2005/8/layout/venn1"/>
    <dgm:cxn modelId="{819FAF30-00FD-4AF3-B0BF-B2E4180D7CC4}" srcId="{9892F339-0650-409F-964D-D99CFDFA8664}" destId="{1BDD4E19-4FC9-4FB4-8F62-45C346881B4E}" srcOrd="1" destOrd="0" parTransId="{B1202C41-C451-4706-ACDD-FC9A6BE36AE0}" sibTransId="{B9F755CA-AC2E-4752-BDEE-73B921EF8E56}"/>
    <dgm:cxn modelId="{5790FEC1-20C4-4128-93A0-3BFD6268EAD2}" type="presOf" srcId="{E95630FA-11F5-42A7-A9E2-0EC790FBDCEE}" destId="{9CDFCE9F-E688-4437-B361-27AC90B7B8D1}" srcOrd="0" destOrd="0" presId="urn:microsoft.com/office/officeart/2005/8/layout/venn1"/>
    <dgm:cxn modelId="{B64B882F-028E-4317-A7A9-1C8355EBEC0A}" type="presOf" srcId="{2937BA30-86E3-40E9-B973-C8A056F8333D}" destId="{CBE1515C-1AA0-4E0B-A9D4-16DEA0D4915B}" srcOrd="0" destOrd="0" presId="urn:microsoft.com/office/officeart/2005/8/layout/venn1"/>
    <dgm:cxn modelId="{A2DB457C-24AF-4470-92DD-78F5F1151D5C}" type="presOf" srcId="{2937BA30-86E3-40E9-B973-C8A056F8333D}" destId="{0359ADF0-4B83-4C6F-ABDF-7B9D0ACE7496}" srcOrd="1" destOrd="0" presId="urn:microsoft.com/office/officeart/2005/8/layout/venn1"/>
    <dgm:cxn modelId="{B8327887-B5A4-41FE-A48B-B758A6D2B990}" type="presOf" srcId="{9892F339-0650-409F-964D-D99CFDFA8664}" destId="{84C9883B-320C-411A-8B2A-5D333FA787F9}" srcOrd="0" destOrd="0" presId="urn:microsoft.com/office/officeart/2005/8/layout/venn1"/>
    <dgm:cxn modelId="{1F0F73FE-DD43-454D-B2BD-5E1F76BF452A}" type="presParOf" srcId="{84C9883B-320C-411A-8B2A-5D333FA787F9}" destId="{CBE1515C-1AA0-4E0B-A9D4-16DEA0D4915B}" srcOrd="0" destOrd="0" presId="urn:microsoft.com/office/officeart/2005/8/layout/venn1"/>
    <dgm:cxn modelId="{AEFFB86A-4676-452D-9DC2-AC32DFADF0CC}" type="presParOf" srcId="{84C9883B-320C-411A-8B2A-5D333FA787F9}" destId="{0359ADF0-4B83-4C6F-ABDF-7B9D0ACE7496}" srcOrd="1" destOrd="0" presId="urn:microsoft.com/office/officeart/2005/8/layout/venn1"/>
    <dgm:cxn modelId="{B3DB110C-4E18-4A7C-945D-C1D20A1C5DBE}" type="presParOf" srcId="{84C9883B-320C-411A-8B2A-5D333FA787F9}" destId="{BCC04F54-AFCD-470E-A5F9-3D5ED1D2667D}" srcOrd="2" destOrd="0" presId="urn:microsoft.com/office/officeart/2005/8/layout/venn1"/>
    <dgm:cxn modelId="{DEF7FAFF-715B-4989-81AA-D8E2BBD0CF0A}" type="presParOf" srcId="{84C9883B-320C-411A-8B2A-5D333FA787F9}" destId="{B4931A2C-AD11-40F7-81AA-E5206468DA7C}" srcOrd="3" destOrd="0" presId="urn:microsoft.com/office/officeart/2005/8/layout/venn1"/>
    <dgm:cxn modelId="{EFDA57D2-9FC8-474E-B9FE-19A3E4F10672}" type="presParOf" srcId="{84C9883B-320C-411A-8B2A-5D333FA787F9}" destId="{9CDFCE9F-E688-4437-B361-27AC90B7B8D1}" srcOrd="4" destOrd="0" presId="urn:microsoft.com/office/officeart/2005/8/layout/venn1"/>
    <dgm:cxn modelId="{D10B8736-3A3F-4A14-AB73-B19E7EA61546}" type="presParOf" srcId="{84C9883B-320C-411A-8B2A-5D333FA787F9}" destId="{5E1E110A-541A-40F5-B8D8-64571FFB2D7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CA4804-AACF-4477-B74C-2F8558ACE1D5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3A004E8-E017-4EDF-989F-DFEB1FE4BE8E}">
      <dgm:prSet phldrT="[Text]" custT="1"/>
      <dgm:spPr/>
      <dgm:t>
        <a:bodyPr/>
        <a:lstStyle/>
        <a:p>
          <a:r>
            <a:rPr lang="en-GB" sz="2400" dirty="0" smtClean="0">
              <a:latin typeface="Arial" pitchFamily="34" charset="0"/>
              <a:cs typeface="Arial" pitchFamily="34" charset="0"/>
            </a:rPr>
            <a:t>Task Manager</a:t>
          </a:r>
          <a:endParaRPr lang="en-GB" sz="2400" dirty="0">
            <a:latin typeface="Arial" pitchFamily="34" charset="0"/>
            <a:cs typeface="Arial" pitchFamily="34" charset="0"/>
          </a:endParaRPr>
        </a:p>
      </dgm:t>
    </dgm:pt>
    <dgm:pt modelId="{094342C2-8A35-4F09-8492-830C7F601B4F}" type="parTrans" cxnId="{5419F985-049E-49B3-96C2-A97BFCAD6B71}">
      <dgm:prSet/>
      <dgm:spPr/>
      <dgm:t>
        <a:bodyPr/>
        <a:lstStyle/>
        <a:p>
          <a:endParaRPr lang="en-GB" sz="2000"/>
        </a:p>
      </dgm:t>
    </dgm:pt>
    <dgm:pt modelId="{AD866F72-D59A-4647-8968-FB8B1A3A8BF6}" type="sibTrans" cxnId="{5419F985-049E-49B3-96C2-A97BFCAD6B71}">
      <dgm:prSet/>
      <dgm:spPr/>
      <dgm:t>
        <a:bodyPr/>
        <a:lstStyle/>
        <a:p>
          <a:endParaRPr lang="en-GB" sz="2000"/>
        </a:p>
      </dgm:t>
    </dgm:pt>
    <dgm:pt modelId="{9643C3AE-64C5-4D86-86D8-95C99AEDDEFA}">
      <dgm:prSet phldrT="[Text]" custT="1"/>
      <dgm:spPr/>
      <dgm:t>
        <a:bodyPr/>
        <a:lstStyle/>
        <a:p>
          <a:r>
            <a:rPr lang="en-GB" sz="2400" dirty="0" smtClean="0">
              <a:latin typeface="Arial" pitchFamily="34" charset="0"/>
              <a:cs typeface="Arial" pitchFamily="34" charset="0"/>
            </a:rPr>
            <a:t>Curriculum Deliverer</a:t>
          </a:r>
          <a:endParaRPr lang="en-GB" sz="2400" dirty="0">
            <a:latin typeface="Arial" pitchFamily="34" charset="0"/>
            <a:cs typeface="Arial" pitchFamily="34" charset="0"/>
          </a:endParaRPr>
        </a:p>
      </dgm:t>
    </dgm:pt>
    <dgm:pt modelId="{37EB519A-B659-434D-9992-9031BF0276E6}" type="parTrans" cxnId="{1F02F0B9-F57C-430E-8BB7-3E9AFD75252F}">
      <dgm:prSet/>
      <dgm:spPr/>
      <dgm:t>
        <a:bodyPr/>
        <a:lstStyle/>
        <a:p>
          <a:endParaRPr lang="en-GB" sz="2000"/>
        </a:p>
      </dgm:t>
    </dgm:pt>
    <dgm:pt modelId="{C4765DDE-6C9D-4C47-8A55-CAFF3F7D536A}" type="sibTrans" cxnId="{1F02F0B9-F57C-430E-8BB7-3E9AFD75252F}">
      <dgm:prSet/>
      <dgm:spPr/>
      <dgm:t>
        <a:bodyPr/>
        <a:lstStyle/>
        <a:p>
          <a:endParaRPr lang="en-GB" sz="2000"/>
        </a:p>
      </dgm:t>
    </dgm:pt>
    <dgm:pt modelId="{293D13C1-73DF-4C50-8A52-453B04B330A4}">
      <dgm:prSet phldrT="[Text]" custT="1"/>
      <dgm:spPr/>
      <dgm:t>
        <a:bodyPr/>
        <a:lstStyle/>
        <a:p>
          <a:r>
            <a:rPr lang="en-GB" sz="2400" dirty="0" smtClean="0">
              <a:latin typeface="Arial" pitchFamily="34" charset="0"/>
              <a:cs typeface="Arial" pitchFamily="34" charset="0"/>
            </a:rPr>
            <a:t>Concept/</a:t>
          </a:r>
        </a:p>
        <a:p>
          <a:r>
            <a:rPr lang="en-GB" sz="2400" dirty="0" smtClean="0">
              <a:latin typeface="Arial" pitchFamily="34" charset="0"/>
              <a:cs typeface="Arial" pitchFamily="34" charset="0"/>
            </a:rPr>
            <a:t>skill Builder</a:t>
          </a:r>
          <a:endParaRPr lang="en-GB" sz="2400" dirty="0">
            <a:latin typeface="Arial" pitchFamily="34" charset="0"/>
            <a:cs typeface="Arial" pitchFamily="34" charset="0"/>
          </a:endParaRPr>
        </a:p>
      </dgm:t>
    </dgm:pt>
    <dgm:pt modelId="{35AE2045-CB0D-48AE-A7A7-421615DC4E50}" type="parTrans" cxnId="{5DE5B35F-F47D-435A-B125-0B7383F6BDC7}">
      <dgm:prSet/>
      <dgm:spPr/>
      <dgm:t>
        <a:bodyPr/>
        <a:lstStyle/>
        <a:p>
          <a:endParaRPr lang="en-GB" sz="2000"/>
        </a:p>
      </dgm:t>
    </dgm:pt>
    <dgm:pt modelId="{614E66DE-D788-47F8-8764-428D35BD58F2}" type="sibTrans" cxnId="{5DE5B35F-F47D-435A-B125-0B7383F6BDC7}">
      <dgm:prSet/>
      <dgm:spPr/>
      <dgm:t>
        <a:bodyPr/>
        <a:lstStyle/>
        <a:p>
          <a:endParaRPr lang="en-GB" sz="2000"/>
        </a:p>
      </dgm:t>
    </dgm:pt>
    <dgm:pt modelId="{D5847B7B-7E45-422F-B148-190000F066D0}" type="pres">
      <dgm:prSet presAssocID="{F9CA4804-AACF-4477-B74C-2F8558ACE1D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467E89D-54B8-4D47-B197-78B22ABCA3DF}" type="pres">
      <dgm:prSet presAssocID="{E3A004E8-E017-4EDF-989F-DFEB1FE4BE8E}" presName="composite" presStyleCnt="0"/>
      <dgm:spPr/>
    </dgm:pt>
    <dgm:pt modelId="{99EA246B-3AB6-4D3E-A8C0-21228F51D2E6}" type="pres">
      <dgm:prSet presAssocID="{E3A004E8-E017-4EDF-989F-DFEB1FE4BE8E}" presName="bgChev" presStyleLbl="node1" presStyleIdx="0" presStyleCnt="3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/>
        </a:p>
      </dgm:t>
    </dgm:pt>
    <dgm:pt modelId="{1AF412D7-0182-4D13-A5C3-6C5F6F97EC99}" type="pres">
      <dgm:prSet presAssocID="{E3A004E8-E017-4EDF-989F-DFEB1FE4BE8E}" presName="tx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24A2F7-E189-4FF8-BFA7-1A7C8C40ACB7}" type="pres">
      <dgm:prSet presAssocID="{AD866F72-D59A-4647-8968-FB8B1A3A8BF6}" presName="compositeSpace" presStyleCnt="0"/>
      <dgm:spPr/>
    </dgm:pt>
    <dgm:pt modelId="{F3232ACF-A9A4-41D2-A518-1B9F726E9567}" type="pres">
      <dgm:prSet presAssocID="{9643C3AE-64C5-4D86-86D8-95C99AEDDEFA}" presName="composite" presStyleCnt="0"/>
      <dgm:spPr/>
    </dgm:pt>
    <dgm:pt modelId="{420783C6-8F5B-45CE-9906-7D822CF161AA}" type="pres">
      <dgm:prSet presAssocID="{9643C3AE-64C5-4D86-86D8-95C99AEDDEFA}" presName="bgChev" presStyleLbl="node1" presStyleIdx="1" presStyleCnt="3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</dgm:pt>
    <dgm:pt modelId="{88B2522B-269A-4504-B10E-7F506D7DA7D0}" type="pres">
      <dgm:prSet presAssocID="{9643C3AE-64C5-4D86-86D8-95C99AEDDEFA}" presName="txNode" presStyleLbl="fgAcc1" presStyleIdx="1" presStyleCnt="3" custLinFactNeighborX="-610" custLinFactNeighborY="37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644E16-8060-4B1A-8D62-7F2A8C1627A2}" type="pres">
      <dgm:prSet presAssocID="{C4765DDE-6C9D-4C47-8A55-CAFF3F7D536A}" presName="compositeSpace" presStyleCnt="0"/>
      <dgm:spPr/>
    </dgm:pt>
    <dgm:pt modelId="{5A7A5BDA-9512-4872-87CC-9518B80DC3D9}" type="pres">
      <dgm:prSet presAssocID="{293D13C1-73DF-4C50-8A52-453B04B330A4}" presName="composite" presStyleCnt="0"/>
      <dgm:spPr/>
    </dgm:pt>
    <dgm:pt modelId="{0C7F053C-F5B3-4052-A21D-D695B11B124B}" type="pres">
      <dgm:prSet presAssocID="{293D13C1-73DF-4C50-8A52-453B04B330A4}" presName="bgChev" presStyleLbl="node1" presStyleIdx="2" presStyleCnt="3" custLinFactNeighborX="11151" custLinFactNeighborY="534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</dgm:pt>
    <dgm:pt modelId="{311C6123-A42A-468E-9A17-9E6B7E2F35C0}" type="pres">
      <dgm:prSet presAssocID="{293D13C1-73DF-4C50-8A52-453B04B330A4}" presName="tx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419F985-049E-49B3-96C2-A97BFCAD6B71}" srcId="{F9CA4804-AACF-4477-B74C-2F8558ACE1D5}" destId="{E3A004E8-E017-4EDF-989F-DFEB1FE4BE8E}" srcOrd="0" destOrd="0" parTransId="{094342C2-8A35-4F09-8492-830C7F601B4F}" sibTransId="{AD866F72-D59A-4647-8968-FB8B1A3A8BF6}"/>
    <dgm:cxn modelId="{AB0E4D19-80B7-42E9-B7A3-E329829F7B90}" type="presOf" srcId="{E3A004E8-E017-4EDF-989F-DFEB1FE4BE8E}" destId="{1AF412D7-0182-4D13-A5C3-6C5F6F97EC99}" srcOrd="0" destOrd="0" presId="urn:microsoft.com/office/officeart/2005/8/layout/chevronAccent+Icon"/>
    <dgm:cxn modelId="{BCCE3B5A-4C08-4F86-863F-E531564DC630}" type="presOf" srcId="{293D13C1-73DF-4C50-8A52-453B04B330A4}" destId="{311C6123-A42A-468E-9A17-9E6B7E2F35C0}" srcOrd="0" destOrd="0" presId="urn:microsoft.com/office/officeart/2005/8/layout/chevronAccent+Icon"/>
    <dgm:cxn modelId="{1F02F0B9-F57C-430E-8BB7-3E9AFD75252F}" srcId="{F9CA4804-AACF-4477-B74C-2F8558ACE1D5}" destId="{9643C3AE-64C5-4D86-86D8-95C99AEDDEFA}" srcOrd="1" destOrd="0" parTransId="{37EB519A-B659-434D-9992-9031BF0276E6}" sibTransId="{C4765DDE-6C9D-4C47-8A55-CAFF3F7D536A}"/>
    <dgm:cxn modelId="{DFC78C8F-F26E-4D72-A3D8-020B5AC84431}" type="presOf" srcId="{F9CA4804-AACF-4477-B74C-2F8558ACE1D5}" destId="{D5847B7B-7E45-422F-B148-190000F066D0}" srcOrd="0" destOrd="0" presId="urn:microsoft.com/office/officeart/2005/8/layout/chevronAccent+Icon"/>
    <dgm:cxn modelId="{5DE5B35F-F47D-435A-B125-0B7383F6BDC7}" srcId="{F9CA4804-AACF-4477-B74C-2F8558ACE1D5}" destId="{293D13C1-73DF-4C50-8A52-453B04B330A4}" srcOrd="2" destOrd="0" parTransId="{35AE2045-CB0D-48AE-A7A7-421615DC4E50}" sibTransId="{614E66DE-D788-47F8-8764-428D35BD58F2}"/>
    <dgm:cxn modelId="{CFEB1C7C-7FAF-4419-967E-F84245EF4B24}" type="presOf" srcId="{9643C3AE-64C5-4D86-86D8-95C99AEDDEFA}" destId="{88B2522B-269A-4504-B10E-7F506D7DA7D0}" srcOrd="0" destOrd="0" presId="urn:microsoft.com/office/officeart/2005/8/layout/chevronAccent+Icon"/>
    <dgm:cxn modelId="{EF290133-3E28-4091-B503-D63F12333AF1}" type="presParOf" srcId="{D5847B7B-7E45-422F-B148-190000F066D0}" destId="{7467E89D-54B8-4D47-B197-78B22ABCA3DF}" srcOrd="0" destOrd="0" presId="urn:microsoft.com/office/officeart/2005/8/layout/chevronAccent+Icon"/>
    <dgm:cxn modelId="{F533520E-9710-422E-9457-655783279694}" type="presParOf" srcId="{7467E89D-54B8-4D47-B197-78B22ABCA3DF}" destId="{99EA246B-3AB6-4D3E-A8C0-21228F51D2E6}" srcOrd="0" destOrd="0" presId="urn:microsoft.com/office/officeart/2005/8/layout/chevronAccent+Icon"/>
    <dgm:cxn modelId="{A2C9465D-251C-4FCA-A44C-B946A1306D61}" type="presParOf" srcId="{7467E89D-54B8-4D47-B197-78B22ABCA3DF}" destId="{1AF412D7-0182-4D13-A5C3-6C5F6F97EC99}" srcOrd="1" destOrd="0" presId="urn:microsoft.com/office/officeart/2005/8/layout/chevronAccent+Icon"/>
    <dgm:cxn modelId="{7FCBEC8C-985F-48F6-AAC3-398708C3BFA2}" type="presParOf" srcId="{D5847B7B-7E45-422F-B148-190000F066D0}" destId="{F024A2F7-E189-4FF8-BFA7-1A7C8C40ACB7}" srcOrd="1" destOrd="0" presId="urn:microsoft.com/office/officeart/2005/8/layout/chevronAccent+Icon"/>
    <dgm:cxn modelId="{CF6BF0DC-12D2-4FC2-BA00-FD1107F7E0A2}" type="presParOf" srcId="{D5847B7B-7E45-422F-B148-190000F066D0}" destId="{F3232ACF-A9A4-41D2-A518-1B9F726E9567}" srcOrd="2" destOrd="0" presId="urn:microsoft.com/office/officeart/2005/8/layout/chevronAccent+Icon"/>
    <dgm:cxn modelId="{98C70241-EA98-429E-8D2E-6054553E75F5}" type="presParOf" srcId="{F3232ACF-A9A4-41D2-A518-1B9F726E9567}" destId="{420783C6-8F5B-45CE-9906-7D822CF161AA}" srcOrd="0" destOrd="0" presId="urn:microsoft.com/office/officeart/2005/8/layout/chevronAccent+Icon"/>
    <dgm:cxn modelId="{5F77911C-70E6-4ABF-A944-0DFCE83868D3}" type="presParOf" srcId="{F3232ACF-A9A4-41D2-A518-1B9F726E9567}" destId="{88B2522B-269A-4504-B10E-7F506D7DA7D0}" srcOrd="1" destOrd="0" presId="urn:microsoft.com/office/officeart/2005/8/layout/chevronAccent+Icon"/>
    <dgm:cxn modelId="{AD00C830-043A-46CB-AF27-54AD006E4259}" type="presParOf" srcId="{D5847B7B-7E45-422F-B148-190000F066D0}" destId="{EC644E16-8060-4B1A-8D62-7F2A8C1627A2}" srcOrd="3" destOrd="0" presId="urn:microsoft.com/office/officeart/2005/8/layout/chevronAccent+Icon"/>
    <dgm:cxn modelId="{4F5BF426-95B5-4AF1-93B7-52CABE16DF10}" type="presParOf" srcId="{D5847B7B-7E45-422F-B148-190000F066D0}" destId="{5A7A5BDA-9512-4872-87CC-9518B80DC3D9}" srcOrd="4" destOrd="0" presId="urn:microsoft.com/office/officeart/2005/8/layout/chevronAccent+Icon"/>
    <dgm:cxn modelId="{512945E1-D5B2-48D9-92B3-EEEE31EC6689}" type="presParOf" srcId="{5A7A5BDA-9512-4872-87CC-9518B80DC3D9}" destId="{0C7F053C-F5B3-4052-A21D-D695B11B124B}" srcOrd="0" destOrd="0" presId="urn:microsoft.com/office/officeart/2005/8/layout/chevronAccent+Icon"/>
    <dgm:cxn modelId="{CE32510F-EF72-4402-9091-426FAEF32A35}" type="presParOf" srcId="{5A7A5BDA-9512-4872-87CC-9518B80DC3D9}" destId="{311C6123-A42A-468E-9A17-9E6B7E2F35C0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CA4804-AACF-4477-B74C-2F8558ACE1D5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3A004E8-E017-4EDF-989F-DFEB1FE4BE8E}">
      <dgm:prSet phldrT="[Text]" custT="1"/>
      <dgm:spPr/>
      <dgm:t>
        <a:bodyPr/>
        <a:lstStyle/>
        <a:p>
          <a:r>
            <a:rPr lang="en-GB" sz="2400" dirty="0" smtClean="0"/>
            <a:t>Task Manager</a:t>
          </a:r>
          <a:endParaRPr lang="en-GB" sz="2400" dirty="0"/>
        </a:p>
      </dgm:t>
    </dgm:pt>
    <dgm:pt modelId="{094342C2-8A35-4F09-8492-830C7F601B4F}" type="parTrans" cxnId="{5419F985-049E-49B3-96C2-A97BFCAD6B71}">
      <dgm:prSet/>
      <dgm:spPr/>
      <dgm:t>
        <a:bodyPr/>
        <a:lstStyle/>
        <a:p>
          <a:endParaRPr lang="en-GB" sz="2000"/>
        </a:p>
      </dgm:t>
    </dgm:pt>
    <dgm:pt modelId="{AD866F72-D59A-4647-8968-FB8B1A3A8BF6}" type="sibTrans" cxnId="{5419F985-049E-49B3-96C2-A97BFCAD6B71}">
      <dgm:prSet/>
      <dgm:spPr/>
      <dgm:t>
        <a:bodyPr/>
        <a:lstStyle/>
        <a:p>
          <a:endParaRPr lang="en-GB" sz="2000"/>
        </a:p>
      </dgm:t>
    </dgm:pt>
    <dgm:pt modelId="{9643C3AE-64C5-4D86-86D8-95C99AEDDEFA}">
      <dgm:prSet phldrT="[Text]" custT="1"/>
      <dgm:spPr/>
      <dgm:t>
        <a:bodyPr/>
        <a:lstStyle/>
        <a:p>
          <a:r>
            <a:rPr lang="en-GB" sz="2400" dirty="0" smtClean="0"/>
            <a:t>Curriculum Deliverer</a:t>
          </a:r>
          <a:endParaRPr lang="en-GB" sz="2400" dirty="0"/>
        </a:p>
      </dgm:t>
    </dgm:pt>
    <dgm:pt modelId="{37EB519A-B659-434D-9992-9031BF0276E6}" type="parTrans" cxnId="{1F02F0B9-F57C-430E-8BB7-3E9AFD75252F}">
      <dgm:prSet/>
      <dgm:spPr/>
      <dgm:t>
        <a:bodyPr/>
        <a:lstStyle/>
        <a:p>
          <a:endParaRPr lang="en-GB" sz="2000"/>
        </a:p>
      </dgm:t>
    </dgm:pt>
    <dgm:pt modelId="{C4765DDE-6C9D-4C47-8A55-CAFF3F7D536A}" type="sibTrans" cxnId="{1F02F0B9-F57C-430E-8BB7-3E9AFD75252F}">
      <dgm:prSet/>
      <dgm:spPr/>
      <dgm:t>
        <a:bodyPr/>
        <a:lstStyle/>
        <a:p>
          <a:endParaRPr lang="en-GB" sz="2000"/>
        </a:p>
      </dgm:t>
    </dgm:pt>
    <dgm:pt modelId="{293D13C1-73DF-4C50-8A52-453B04B330A4}">
      <dgm:prSet phldrT="[Text]" custT="1"/>
      <dgm:spPr/>
      <dgm:t>
        <a:bodyPr/>
        <a:lstStyle/>
        <a:p>
          <a:r>
            <a:rPr lang="en-GB" sz="2400" dirty="0" smtClean="0"/>
            <a:t>Concept/skill Builder</a:t>
          </a:r>
          <a:endParaRPr lang="en-GB" sz="2400" dirty="0"/>
        </a:p>
      </dgm:t>
    </dgm:pt>
    <dgm:pt modelId="{35AE2045-CB0D-48AE-A7A7-421615DC4E50}" type="parTrans" cxnId="{5DE5B35F-F47D-435A-B125-0B7383F6BDC7}">
      <dgm:prSet/>
      <dgm:spPr/>
      <dgm:t>
        <a:bodyPr/>
        <a:lstStyle/>
        <a:p>
          <a:endParaRPr lang="en-GB" sz="2000"/>
        </a:p>
      </dgm:t>
    </dgm:pt>
    <dgm:pt modelId="{614E66DE-D788-47F8-8764-428D35BD58F2}" type="sibTrans" cxnId="{5DE5B35F-F47D-435A-B125-0B7383F6BDC7}">
      <dgm:prSet/>
      <dgm:spPr/>
      <dgm:t>
        <a:bodyPr/>
        <a:lstStyle/>
        <a:p>
          <a:endParaRPr lang="en-GB" sz="2000"/>
        </a:p>
      </dgm:t>
    </dgm:pt>
    <dgm:pt modelId="{D5847B7B-7E45-422F-B148-190000F066D0}" type="pres">
      <dgm:prSet presAssocID="{F9CA4804-AACF-4477-B74C-2F8558ACE1D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467E89D-54B8-4D47-B197-78B22ABCA3DF}" type="pres">
      <dgm:prSet presAssocID="{E3A004E8-E017-4EDF-989F-DFEB1FE4BE8E}" presName="composite" presStyleCnt="0"/>
      <dgm:spPr/>
    </dgm:pt>
    <dgm:pt modelId="{99EA246B-3AB6-4D3E-A8C0-21228F51D2E6}" type="pres">
      <dgm:prSet presAssocID="{E3A004E8-E017-4EDF-989F-DFEB1FE4BE8E}" presName="bgChev" presStyleLbl="node1" presStyleIdx="0" presStyleCnt="3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/>
        </a:p>
      </dgm:t>
    </dgm:pt>
    <dgm:pt modelId="{1AF412D7-0182-4D13-A5C3-6C5F6F97EC99}" type="pres">
      <dgm:prSet presAssocID="{E3A004E8-E017-4EDF-989F-DFEB1FE4BE8E}" presName="tx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24A2F7-E189-4FF8-BFA7-1A7C8C40ACB7}" type="pres">
      <dgm:prSet presAssocID="{AD866F72-D59A-4647-8968-FB8B1A3A8BF6}" presName="compositeSpace" presStyleCnt="0"/>
      <dgm:spPr/>
    </dgm:pt>
    <dgm:pt modelId="{F3232ACF-A9A4-41D2-A518-1B9F726E9567}" type="pres">
      <dgm:prSet presAssocID="{9643C3AE-64C5-4D86-86D8-95C99AEDDEFA}" presName="composite" presStyleCnt="0"/>
      <dgm:spPr/>
    </dgm:pt>
    <dgm:pt modelId="{420783C6-8F5B-45CE-9906-7D822CF161AA}" type="pres">
      <dgm:prSet presAssocID="{9643C3AE-64C5-4D86-86D8-95C99AEDDEFA}" presName="bgChev" presStyleLbl="node1" presStyleIdx="1" presStyleCnt="3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</dgm:pt>
    <dgm:pt modelId="{88B2522B-269A-4504-B10E-7F506D7DA7D0}" type="pres">
      <dgm:prSet presAssocID="{9643C3AE-64C5-4D86-86D8-95C99AEDDEFA}" presName="txNode" presStyleLbl="fgAcc1" presStyleIdx="1" presStyleCnt="3" custLinFactNeighborX="-610" custLinFactNeighborY="37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644E16-8060-4B1A-8D62-7F2A8C1627A2}" type="pres">
      <dgm:prSet presAssocID="{C4765DDE-6C9D-4C47-8A55-CAFF3F7D536A}" presName="compositeSpace" presStyleCnt="0"/>
      <dgm:spPr/>
    </dgm:pt>
    <dgm:pt modelId="{5A7A5BDA-9512-4872-87CC-9518B80DC3D9}" type="pres">
      <dgm:prSet presAssocID="{293D13C1-73DF-4C50-8A52-453B04B330A4}" presName="composite" presStyleCnt="0"/>
      <dgm:spPr/>
    </dgm:pt>
    <dgm:pt modelId="{0C7F053C-F5B3-4052-A21D-D695B11B124B}" type="pres">
      <dgm:prSet presAssocID="{293D13C1-73DF-4C50-8A52-453B04B330A4}" presName="bgChev" presStyleLbl="node1" presStyleIdx="2" presStyleCnt="3" custLinFactNeighborX="11151" custLinFactNeighborY="534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</dgm:pt>
    <dgm:pt modelId="{311C6123-A42A-468E-9A17-9E6B7E2F35C0}" type="pres">
      <dgm:prSet presAssocID="{293D13C1-73DF-4C50-8A52-453B04B330A4}" presName="tx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811E795-862D-4AE7-B8A3-125AEABB667A}" type="presOf" srcId="{F9CA4804-AACF-4477-B74C-2F8558ACE1D5}" destId="{D5847B7B-7E45-422F-B148-190000F066D0}" srcOrd="0" destOrd="0" presId="urn:microsoft.com/office/officeart/2005/8/layout/chevronAccent+Icon"/>
    <dgm:cxn modelId="{5419F985-049E-49B3-96C2-A97BFCAD6B71}" srcId="{F9CA4804-AACF-4477-B74C-2F8558ACE1D5}" destId="{E3A004E8-E017-4EDF-989F-DFEB1FE4BE8E}" srcOrd="0" destOrd="0" parTransId="{094342C2-8A35-4F09-8492-830C7F601B4F}" sibTransId="{AD866F72-D59A-4647-8968-FB8B1A3A8BF6}"/>
    <dgm:cxn modelId="{8B90A53B-5A57-46AE-A18B-BBA03FE26058}" type="presOf" srcId="{E3A004E8-E017-4EDF-989F-DFEB1FE4BE8E}" destId="{1AF412D7-0182-4D13-A5C3-6C5F6F97EC99}" srcOrd="0" destOrd="0" presId="urn:microsoft.com/office/officeart/2005/8/layout/chevronAccent+Icon"/>
    <dgm:cxn modelId="{E77C949B-0441-46B7-A554-F15E49F294B4}" type="presOf" srcId="{9643C3AE-64C5-4D86-86D8-95C99AEDDEFA}" destId="{88B2522B-269A-4504-B10E-7F506D7DA7D0}" srcOrd="0" destOrd="0" presId="urn:microsoft.com/office/officeart/2005/8/layout/chevronAccent+Icon"/>
    <dgm:cxn modelId="{B4987C94-4145-4790-B422-15B3F45487BF}" type="presOf" srcId="{293D13C1-73DF-4C50-8A52-453B04B330A4}" destId="{311C6123-A42A-468E-9A17-9E6B7E2F35C0}" srcOrd="0" destOrd="0" presId="urn:microsoft.com/office/officeart/2005/8/layout/chevronAccent+Icon"/>
    <dgm:cxn modelId="{1F02F0B9-F57C-430E-8BB7-3E9AFD75252F}" srcId="{F9CA4804-AACF-4477-B74C-2F8558ACE1D5}" destId="{9643C3AE-64C5-4D86-86D8-95C99AEDDEFA}" srcOrd="1" destOrd="0" parTransId="{37EB519A-B659-434D-9992-9031BF0276E6}" sibTransId="{C4765DDE-6C9D-4C47-8A55-CAFF3F7D536A}"/>
    <dgm:cxn modelId="{5DE5B35F-F47D-435A-B125-0B7383F6BDC7}" srcId="{F9CA4804-AACF-4477-B74C-2F8558ACE1D5}" destId="{293D13C1-73DF-4C50-8A52-453B04B330A4}" srcOrd="2" destOrd="0" parTransId="{35AE2045-CB0D-48AE-A7A7-421615DC4E50}" sibTransId="{614E66DE-D788-47F8-8764-428D35BD58F2}"/>
    <dgm:cxn modelId="{040A0214-3732-4ACC-AEB4-5AC395C6EFF2}" type="presParOf" srcId="{D5847B7B-7E45-422F-B148-190000F066D0}" destId="{7467E89D-54B8-4D47-B197-78B22ABCA3DF}" srcOrd="0" destOrd="0" presId="urn:microsoft.com/office/officeart/2005/8/layout/chevronAccent+Icon"/>
    <dgm:cxn modelId="{47D01B38-A830-49C8-A26D-565D5CC9F406}" type="presParOf" srcId="{7467E89D-54B8-4D47-B197-78B22ABCA3DF}" destId="{99EA246B-3AB6-4D3E-A8C0-21228F51D2E6}" srcOrd="0" destOrd="0" presId="urn:microsoft.com/office/officeart/2005/8/layout/chevronAccent+Icon"/>
    <dgm:cxn modelId="{F4BDE1CE-C6F9-4966-8367-29C1CABBAB6E}" type="presParOf" srcId="{7467E89D-54B8-4D47-B197-78B22ABCA3DF}" destId="{1AF412D7-0182-4D13-A5C3-6C5F6F97EC99}" srcOrd="1" destOrd="0" presId="urn:microsoft.com/office/officeart/2005/8/layout/chevronAccent+Icon"/>
    <dgm:cxn modelId="{A54248E8-0767-4067-B985-2E0C2DDB9D25}" type="presParOf" srcId="{D5847B7B-7E45-422F-B148-190000F066D0}" destId="{F024A2F7-E189-4FF8-BFA7-1A7C8C40ACB7}" srcOrd="1" destOrd="0" presId="urn:microsoft.com/office/officeart/2005/8/layout/chevronAccent+Icon"/>
    <dgm:cxn modelId="{93990642-679A-4E4D-99A9-6FBA266E6008}" type="presParOf" srcId="{D5847B7B-7E45-422F-B148-190000F066D0}" destId="{F3232ACF-A9A4-41D2-A518-1B9F726E9567}" srcOrd="2" destOrd="0" presId="urn:microsoft.com/office/officeart/2005/8/layout/chevronAccent+Icon"/>
    <dgm:cxn modelId="{F2403549-25A9-4F11-94B7-70C2FE939F84}" type="presParOf" srcId="{F3232ACF-A9A4-41D2-A518-1B9F726E9567}" destId="{420783C6-8F5B-45CE-9906-7D822CF161AA}" srcOrd="0" destOrd="0" presId="urn:microsoft.com/office/officeart/2005/8/layout/chevronAccent+Icon"/>
    <dgm:cxn modelId="{8822706D-EE79-440B-80DF-2CC924D0EDF6}" type="presParOf" srcId="{F3232ACF-A9A4-41D2-A518-1B9F726E9567}" destId="{88B2522B-269A-4504-B10E-7F506D7DA7D0}" srcOrd="1" destOrd="0" presId="urn:microsoft.com/office/officeart/2005/8/layout/chevronAccent+Icon"/>
    <dgm:cxn modelId="{E76A71B5-40CD-4591-8025-787CA4644F27}" type="presParOf" srcId="{D5847B7B-7E45-422F-B148-190000F066D0}" destId="{EC644E16-8060-4B1A-8D62-7F2A8C1627A2}" srcOrd="3" destOrd="0" presId="urn:microsoft.com/office/officeart/2005/8/layout/chevronAccent+Icon"/>
    <dgm:cxn modelId="{FF988521-E541-4BCA-B500-011107307012}" type="presParOf" srcId="{D5847B7B-7E45-422F-B148-190000F066D0}" destId="{5A7A5BDA-9512-4872-87CC-9518B80DC3D9}" srcOrd="4" destOrd="0" presId="urn:microsoft.com/office/officeart/2005/8/layout/chevronAccent+Icon"/>
    <dgm:cxn modelId="{51BD7BE3-5052-4E12-8F9A-F62F94A3CFB5}" type="presParOf" srcId="{5A7A5BDA-9512-4872-87CC-9518B80DC3D9}" destId="{0C7F053C-F5B3-4052-A21D-D695B11B124B}" srcOrd="0" destOrd="0" presId="urn:microsoft.com/office/officeart/2005/8/layout/chevronAccent+Icon"/>
    <dgm:cxn modelId="{2325DC5D-6D62-4D4D-8BFE-3D9C836CD502}" type="presParOf" srcId="{5A7A5BDA-9512-4872-87CC-9518B80DC3D9}" destId="{311C6123-A42A-468E-9A17-9E6B7E2F35C0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AEBB4B-6324-4B69-BF03-8F11BEFA4A56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2F035BC-0D91-4D4A-A0A9-1ACE5BDF085A}">
      <dgm:prSet phldrT="[Text]"/>
      <dgm:spPr/>
      <dgm:t>
        <a:bodyPr/>
        <a:lstStyle/>
        <a:p>
          <a:r>
            <a:rPr lang="en-GB" dirty="0" smtClean="0"/>
            <a:t>Task Manager</a:t>
          </a:r>
          <a:endParaRPr lang="en-GB" dirty="0"/>
        </a:p>
      </dgm:t>
    </dgm:pt>
    <dgm:pt modelId="{2BD0521A-81DA-488F-8CB4-597BA1A07E81}" type="parTrans" cxnId="{02FFE6D2-9C3A-4B9E-915A-AC0225EAADF0}">
      <dgm:prSet/>
      <dgm:spPr/>
      <dgm:t>
        <a:bodyPr/>
        <a:lstStyle/>
        <a:p>
          <a:endParaRPr lang="en-GB"/>
        </a:p>
      </dgm:t>
    </dgm:pt>
    <dgm:pt modelId="{49A51728-C5EF-4A6A-89DD-64EA6D5344B2}" type="sibTrans" cxnId="{02FFE6D2-9C3A-4B9E-915A-AC0225EAADF0}">
      <dgm:prSet/>
      <dgm:spPr/>
      <dgm:t>
        <a:bodyPr/>
        <a:lstStyle/>
        <a:p>
          <a:endParaRPr lang="en-GB"/>
        </a:p>
      </dgm:t>
    </dgm:pt>
    <dgm:pt modelId="{13E856DF-978D-484C-A8E6-1EF174130288}">
      <dgm:prSet phldrT="[Text]"/>
      <dgm:spPr/>
      <dgm:t>
        <a:bodyPr/>
        <a:lstStyle/>
        <a:p>
          <a:r>
            <a:rPr lang="en-GB" b="1" dirty="0" smtClean="0"/>
            <a:t>Near beginning of ITE</a:t>
          </a:r>
          <a:endParaRPr lang="en-GB" b="1" dirty="0"/>
        </a:p>
      </dgm:t>
    </dgm:pt>
    <dgm:pt modelId="{A7972835-5B31-4084-A4FF-ABC423902942}" type="parTrans" cxnId="{DC2B8F29-2D29-4454-BDB0-5B81168241BA}">
      <dgm:prSet/>
      <dgm:spPr/>
      <dgm:t>
        <a:bodyPr/>
        <a:lstStyle/>
        <a:p>
          <a:endParaRPr lang="en-GB"/>
        </a:p>
      </dgm:t>
    </dgm:pt>
    <dgm:pt modelId="{A12C879A-68B9-4654-B2CC-4477E0010933}" type="sibTrans" cxnId="{DC2B8F29-2D29-4454-BDB0-5B81168241BA}">
      <dgm:prSet/>
      <dgm:spPr/>
      <dgm:t>
        <a:bodyPr/>
        <a:lstStyle/>
        <a:p>
          <a:endParaRPr lang="en-GB"/>
        </a:p>
      </dgm:t>
    </dgm:pt>
    <dgm:pt modelId="{5285A40B-8CB8-4C5B-86C3-9990E1B8125E}">
      <dgm:prSet phldrT="[Text]"/>
      <dgm:spPr/>
      <dgm:t>
        <a:bodyPr/>
        <a:lstStyle/>
        <a:p>
          <a:r>
            <a:rPr lang="en-GB" dirty="0" smtClean="0"/>
            <a:t>Informed by experience as pupil</a:t>
          </a:r>
          <a:endParaRPr lang="en-GB" dirty="0"/>
        </a:p>
      </dgm:t>
    </dgm:pt>
    <dgm:pt modelId="{244EDAA8-594C-42D9-85E0-D7F815AE409F}" type="parTrans" cxnId="{CD547EFB-5871-4621-A01B-C35CBEE38F1B}">
      <dgm:prSet/>
      <dgm:spPr/>
      <dgm:t>
        <a:bodyPr/>
        <a:lstStyle/>
        <a:p>
          <a:endParaRPr lang="en-GB"/>
        </a:p>
      </dgm:t>
    </dgm:pt>
    <dgm:pt modelId="{CA6DFA1B-8C76-4A7F-8363-803D52A59CEE}" type="sibTrans" cxnId="{CD547EFB-5871-4621-A01B-C35CBEE38F1B}">
      <dgm:prSet/>
      <dgm:spPr/>
      <dgm:t>
        <a:bodyPr/>
        <a:lstStyle/>
        <a:p>
          <a:endParaRPr lang="en-GB"/>
        </a:p>
      </dgm:t>
    </dgm:pt>
    <dgm:pt modelId="{643114B4-EB5D-4222-B7D2-43264603EBFC}">
      <dgm:prSet phldrT="[Text]"/>
      <dgm:spPr/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Likely to revert</a:t>
          </a:r>
          <a:endParaRPr lang="en-GB" b="1" dirty="0">
            <a:solidFill>
              <a:schemeClr val="tx1"/>
            </a:solidFill>
          </a:endParaRPr>
        </a:p>
      </dgm:t>
    </dgm:pt>
    <dgm:pt modelId="{39721999-BE08-4889-896F-87AADA102883}" type="parTrans" cxnId="{EF41FB16-DD3D-4A7C-B62E-DEEA989E322F}">
      <dgm:prSet/>
      <dgm:spPr/>
      <dgm:t>
        <a:bodyPr/>
        <a:lstStyle/>
        <a:p>
          <a:endParaRPr lang="en-GB"/>
        </a:p>
      </dgm:t>
    </dgm:pt>
    <dgm:pt modelId="{B4373C7E-E682-49EC-A120-C6A0D6F07767}" type="sibTrans" cxnId="{EF41FB16-DD3D-4A7C-B62E-DEEA989E322F}">
      <dgm:prSet/>
      <dgm:spPr/>
      <dgm:t>
        <a:bodyPr/>
        <a:lstStyle/>
        <a:p>
          <a:endParaRPr lang="en-GB"/>
        </a:p>
      </dgm:t>
    </dgm:pt>
    <dgm:pt modelId="{1ECFEB71-4626-462E-A93C-2C34164EFC49}" type="pres">
      <dgm:prSet presAssocID="{C1AEBB4B-6324-4B69-BF03-8F11BEFA4A5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EEAFB550-2ABD-431F-9296-577BDD16D30C}" type="pres">
      <dgm:prSet presAssocID="{82F035BC-0D91-4D4A-A0A9-1ACE5BDF085A}" presName="singleCycle" presStyleCnt="0"/>
      <dgm:spPr/>
    </dgm:pt>
    <dgm:pt modelId="{CD0EFBC9-805A-47F9-9F1E-B62D753AF4F3}" type="pres">
      <dgm:prSet presAssocID="{82F035BC-0D91-4D4A-A0A9-1ACE5BDF085A}" presName="singleCenter" presStyleLbl="node1" presStyleIdx="0" presStyleCnt="4" custScaleX="183333" custScaleY="94010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D42FA9B2-DBF2-491A-82D1-C123A30EC937}" type="pres">
      <dgm:prSet presAssocID="{A7972835-5B31-4084-A4FF-ABC423902942}" presName="Name56" presStyleLbl="parChTrans1D2" presStyleIdx="0" presStyleCnt="3"/>
      <dgm:spPr/>
      <dgm:t>
        <a:bodyPr/>
        <a:lstStyle/>
        <a:p>
          <a:endParaRPr lang="en-GB"/>
        </a:p>
      </dgm:t>
    </dgm:pt>
    <dgm:pt modelId="{262E66CE-84D7-4E5C-9FAB-0F6AD5720D9E}" type="pres">
      <dgm:prSet presAssocID="{13E856DF-978D-484C-A8E6-1EF174130288}" presName="text0" presStyleLbl="node1" presStyleIdx="1" presStyleCnt="4" custScaleX="189676" custRadScaleRad="63353" custRadScaleInc="92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C6F423-61F5-41F8-BA2E-2F0B4736BE69}" type="pres">
      <dgm:prSet presAssocID="{244EDAA8-594C-42D9-85E0-D7F815AE409F}" presName="Name56" presStyleLbl="parChTrans1D2" presStyleIdx="1" presStyleCnt="3"/>
      <dgm:spPr/>
      <dgm:t>
        <a:bodyPr/>
        <a:lstStyle/>
        <a:p>
          <a:endParaRPr lang="en-GB"/>
        </a:p>
      </dgm:t>
    </dgm:pt>
    <dgm:pt modelId="{6A659856-6303-46E7-8D5A-813FAE6EEDAD}" type="pres">
      <dgm:prSet presAssocID="{5285A40B-8CB8-4C5B-86C3-9990E1B8125E}" presName="text0" presStyleLbl="node1" presStyleIdx="2" presStyleCnt="4" custScaleX="1693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5B0361-6276-4022-AC53-392585ED44A1}" type="pres">
      <dgm:prSet presAssocID="{39721999-BE08-4889-896F-87AADA102883}" presName="Name56" presStyleLbl="parChTrans1D2" presStyleIdx="2" presStyleCnt="3"/>
      <dgm:spPr/>
      <dgm:t>
        <a:bodyPr/>
        <a:lstStyle/>
        <a:p>
          <a:endParaRPr lang="en-GB"/>
        </a:p>
      </dgm:t>
    </dgm:pt>
    <dgm:pt modelId="{2A2DD2B2-BC17-475F-ABF1-7C5F12D02374}" type="pres">
      <dgm:prSet presAssocID="{643114B4-EB5D-4222-B7D2-43264603EBFC}" presName="text0" presStyleLbl="node1" presStyleIdx="3" presStyleCnt="4" custScaleX="167098" custRadScaleRad="75494" custRadScaleInc="-1245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E265782-D9D8-473A-BB75-57EB0870E5E5}" type="presOf" srcId="{39721999-BE08-4889-896F-87AADA102883}" destId="{DF5B0361-6276-4022-AC53-392585ED44A1}" srcOrd="0" destOrd="0" presId="urn:microsoft.com/office/officeart/2008/layout/RadialCluster"/>
    <dgm:cxn modelId="{22F8657B-CCCA-4808-BABB-42E1E9736378}" type="presOf" srcId="{82F035BC-0D91-4D4A-A0A9-1ACE5BDF085A}" destId="{CD0EFBC9-805A-47F9-9F1E-B62D753AF4F3}" srcOrd="0" destOrd="0" presId="urn:microsoft.com/office/officeart/2008/layout/RadialCluster"/>
    <dgm:cxn modelId="{9E8E39C0-4DB2-4E2D-922A-B4D816189D74}" type="presOf" srcId="{A7972835-5B31-4084-A4FF-ABC423902942}" destId="{D42FA9B2-DBF2-491A-82D1-C123A30EC937}" srcOrd="0" destOrd="0" presId="urn:microsoft.com/office/officeart/2008/layout/RadialCluster"/>
    <dgm:cxn modelId="{03E1513F-EC5F-4A45-8DD2-824259A47020}" type="presOf" srcId="{5285A40B-8CB8-4C5B-86C3-9990E1B8125E}" destId="{6A659856-6303-46E7-8D5A-813FAE6EEDAD}" srcOrd="0" destOrd="0" presId="urn:microsoft.com/office/officeart/2008/layout/RadialCluster"/>
    <dgm:cxn modelId="{F03FEC06-01F4-4524-A316-B235142A288D}" type="presOf" srcId="{C1AEBB4B-6324-4B69-BF03-8F11BEFA4A56}" destId="{1ECFEB71-4626-462E-A93C-2C34164EFC49}" srcOrd="0" destOrd="0" presId="urn:microsoft.com/office/officeart/2008/layout/RadialCluster"/>
    <dgm:cxn modelId="{EF41FB16-DD3D-4A7C-B62E-DEEA989E322F}" srcId="{82F035BC-0D91-4D4A-A0A9-1ACE5BDF085A}" destId="{643114B4-EB5D-4222-B7D2-43264603EBFC}" srcOrd="2" destOrd="0" parTransId="{39721999-BE08-4889-896F-87AADA102883}" sibTransId="{B4373C7E-E682-49EC-A120-C6A0D6F07767}"/>
    <dgm:cxn modelId="{DC2B8F29-2D29-4454-BDB0-5B81168241BA}" srcId="{82F035BC-0D91-4D4A-A0A9-1ACE5BDF085A}" destId="{13E856DF-978D-484C-A8E6-1EF174130288}" srcOrd="0" destOrd="0" parTransId="{A7972835-5B31-4084-A4FF-ABC423902942}" sibTransId="{A12C879A-68B9-4654-B2CC-4477E0010933}"/>
    <dgm:cxn modelId="{CD547EFB-5871-4621-A01B-C35CBEE38F1B}" srcId="{82F035BC-0D91-4D4A-A0A9-1ACE5BDF085A}" destId="{5285A40B-8CB8-4C5B-86C3-9990E1B8125E}" srcOrd="1" destOrd="0" parTransId="{244EDAA8-594C-42D9-85E0-D7F815AE409F}" sibTransId="{CA6DFA1B-8C76-4A7F-8363-803D52A59CEE}"/>
    <dgm:cxn modelId="{02FFE6D2-9C3A-4B9E-915A-AC0225EAADF0}" srcId="{C1AEBB4B-6324-4B69-BF03-8F11BEFA4A56}" destId="{82F035BC-0D91-4D4A-A0A9-1ACE5BDF085A}" srcOrd="0" destOrd="0" parTransId="{2BD0521A-81DA-488F-8CB4-597BA1A07E81}" sibTransId="{49A51728-C5EF-4A6A-89DD-64EA6D5344B2}"/>
    <dgm:cxn modelId="{DD2FFEDE-0C18-496F-A8A3-491EBFC99B65}" type="presOf" srcId="{643114B4-EB5D-4222-B7D2-43264603EBFC}" destId="{2A2DD2B2-BC17-475F-ABF1-7C5F12D02374}" srcOrd="0" destOrd="0" presId="urn:microsoft.com/office/officeart/2008/layout/RadialCluster"/>
    <dgm:cxn modelId="{E4767F19-EF67-4983-AFB9-5D5422B403A6}" type="presOf" srcId="{244EDAA8-594C-42D9-85E0-D7F815AE409F}" destId="{21C6F423-61F5-41F8-BA2E-2F0B4736BE69}" srcOrd="0" destOrd="0" presId="urn:microsoft.com/office/officeart/2008/layout/RadialCluster"/>
    <dgm:cxn modelId="{0AB83201-AEB8-4CD3-A839-8258678D9D89}" type="presOf" srcId="{13E856DF-978D-484C-A8E6-1EF174130288}" destId="{262E66CE-84D7-4E5C-9FAB-0F6AD5720D9E}" srcOrd="0" destOrd="0" presId="urn:microsoft.com/office/officeart/2008/layout/RadialCluster"/>
    <dgm:cxn modelId="{49E36788-D894-4AB0-94FE-3CEA5E2E86DB}" type="presParOf" srcId="{1ECFEB71-4626-462E-A93C-2C34164EFC49}" destId="{EEAFB550-2ABD-431F-9296-577BDD16D30C}" srcOrd="0" destOrd="0" presId="urn:microsoft.com/office/officeart/2008/layout/RadialCluster"/>
    <dgm:cxn modelId="{3A458CFD-02AF-4A82-BF3C-4353F12B7E6A}" type="presParOf" srcId="{EEAFB550-2ABD-431F-9296-577BDD16D30C}" destId="{CD0EFBC9-805A-47F9-9F1E-B62D753AF4F3}" srcOrd="0" destOrd="0" presId="urn:microsoft.com/office/officeart/2008/layout/RadialCluster"/>
    <dgm:cxn modelId="{685291C3-7EC8-42D9-97B1-89E6BECE9867}" type="presParOf" srcId="{EEAFB550-2ABD-431F-9296-577BDD16D30C}" destId="{D42FA9B2-DBF2-491A-82D1-C123A30EC937}" srcOrd="1" destOrd="0" presId="urn:microsoft.com/office/officeart/2008/layout/RadialCluster"/>
    <dgm:cxn modelId="{0F49A32E-657A-4962-A83A-03CB24671E26}" type="presParOf" srcId="{EEAFB550-2ABD-431F-9296-577BDD16D30C}" destId="{262E66CE-84D7-4E5C-9FAB-0F6AD5720D9E}" srcOrd="2" destOrd="0" presId="urn:microsoft.com/office/officeart/2008/layout/RadialCluster"/>
    <dgm:cxn modelId="{77C15450-DDA3-49E8-9A1B-384A2540521A}" type="presParOf" srcId="{EEAFB550-2ABD-431F-9296-577BDD16D30C}" destId="{21C6F423-61F5-41F8-BA2E-2F0B4736BE69}" srcOrd="3" destOrd="0" presId="urn:microsoft.com/office/officeart/2008/layout/RadialCluster"/>
    <dgm:cxn modelId="{105F0F72-6B36-4BBE-A73D-EC4C6F5959E5}" type="presParOf" srcId="{EEAFB550-2ABD-431F-9296-577BDD16D30C}" destId="{6A659856-6303-46E7-8D5A-813FAE6EEDAD}" srcOrd="4" destOrd="0" presId="urn:microsoft.com/office/officeart/2008/layout/RadialCluster"/>
    <dgm:cxn modelId="{9AA59F27-783E-4061-810E-05544767E72C}" type="presParOf" srcId="{EEAFB550-2ABD-431F-9296-577BDD16D30C}" destId="{DF5B0361-6276-4022-AC53-392585ED44A1}" srcOrd="5" destOrd="0" presId="urn:microsoft.com/office/officeart/2008/layout/RadialCluster"/>
    <dgm:cxn modelId="{8F33CBF7-2190-4ED9-8681-DFA2978E4461}" type="presParOf" srcId="{EEAFB550-2ABD-431F-9296-577BDD16D30C}" destId="{2A2DD2B2-BC17-475F-ABF1-7C5F12D02374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AEBB4B-6324-4B69-BF03-8F11BEFA4A56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2F035BC-0D91-4D4A-A0A9-1ACE5BDF085A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GB" dirty="0" smtClean="0"/>
            <a:t>Curriculum Deliverer</a:t>
          </a:r>
          <a:endParaRPr lang="en-GB" dirty="0"/>
        </a:p>
      </dgm:t>
    </dgm:pt>
    <dgm:pt modelId="{2BD0521A-81DA-488F-8CB4-597BA1A07E81}" type="parTrans" cxnId="{02FFE6D2-9C3A-4B9E-915A-AC0225EAADF0}">
      <dgm:prSet/>
      <dgm:spPr/>
      <dgm:t>
        <a:bodyPr/>
        <a:lstStyle/>
        <a:p>
          <a:endParaRPr lang="en-GB"/>
        </a:p>
      </dgm:t>
    </dgm:pt>
    <dgm:pt modelId="{49A51728-C5EF-4A6A-89DD-64EA6D5344B2}" type="sibTrans" cxnId="{02FFE6D2-9C3A-4B9E-915A-AC0225EAADF0}">
      <dgm:prSet/>
      <dgm:spPr/>
      <dgm:t>
        <a:bodyPr/>
        <a:lstStyle/>
        <a:p>
          <a:endParaRPr lang="en-GB"/>
        </a:p>
      </dgm:t>
    </dgm:pt>
    <dgm:pt modelId="{13E856DF-978D-484C-A8E6-1EF174130288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GB" b="1" dirty="0" smtClean="0"/>
            <a:t>Next Stage of Development</a:t>
          </a:r>
          <a:endParaRPr lang="en-GB" b="1" dirty="0"/>
        </a:p>
      </dgm:t>
    </dgm:pt>
    <dgm:pt modelId="{A7972835-5B31-4084-A4FF-ABC423902942}" type="parTrans" cxnId="{DC2B8F29-2D29-4454-BDB0-5B81168241BA}">
      <dgm:prSet/>
      <dgm:spPr/>
      <dgm:t>
        <a:bodyPr/>
        <a:lstStyle/>
        <a:p>
          <a:endParaRPr lang="en-GB"/>
        </a:p>
      </dgm:t>
    </dgm:pt>
    <dgm:pt modelId="{A12C879A-68B9-4654-B2CC-4477E0010933}" type="sibTrans" cxnId="{DC2B8F29-2D29-4454-BDB0-5B81168241BA}">
      <dgm:prSet/>
      <dgm:spPr/>
      <dgm:t>
        <a:bodyPr/>
        <a:lstStyle/>
        <a:p>
          <a:endParaRPr lang="en-GB"/>
        </a:p>
      </dgm:t>
    </dgm:pt>
    <dgm:pt modelId="{5285A40B-8CB8-4C5B-86C3-9990E1B8125E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Can stick in this category</a:t>
          </a:r>
          <a:endParaRPr lang="en-GB" b="1" dirty="0">
            <a:solidFill>
              <a:schemeClr val="tx1"/>
            </a:solidFill>
          </a:endParaRPr>
        </a:p>
      </dgm:t>
    </dgm:pt>
    <dgm:pt modelId="{244EDAA8-594C-42D9-85E0-D7F815AE409F}" type="parTrans" cxnId="{CD547EFB-5871-4621-A01B-C35CBEE38F1B}">
      <dgm:prSet/>
      <dgm:spPr/>
      <dgm:t>
        <a:bodyPr/>
        <a:lstStyle/>
        <a:p>
          <a:endParaRPr lang="en-GB"/>
        </a:p>
      </dgm:t>
    </dgm:pt>
    <dgm:pt modelId="{CA6DFA1B-8C76-4A7F-8363-803D52A59CEE}" type="sibTrans" cxnId="{CD547EFB-5871-4621-A01B-C35CBEE38F1B}">
      <dgm:prSet/>
      <dgm:spPr/>
      <dgm:t>
        <a:bodyPr/>
        <a:lstStyle/>
        <a:p>
          <a:endParaRPr lang="en-GB"/>
        </a:p>
      </dgm:t>
    </dgm:pt>
    <dgm:pt modelId="{643114B4-EB5D-4222-B7D2-43264603EBFC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GB" dirty="0" smtClean="0"/>
            <a:t>Prescribed curricula very dominant factor</a:t>
          </a:r>
          <a:endParaRPr lang="en-GB" dirty="0"/>
        </a:p>
      </dgm:t>
    </dgm:pt>
    <dgm:pt modelId="{39721999-BE08-4889-896F-87AADA102883}" type="parTrans" cxnId="{EF41FB16-DD3D-4A7C-B62E-DEEA989E322F}">
      <dgm:prSet/>
      <dgm:spPr/>
      <dgm:t>
        <a:bodyPr/>
        <a:lstStyle/>
        <a:p>
          <a:endParaRPr lang="en-GB"/>
        </a:p>
      </dgm:t>
    </dgm:pt>
    <dgm:pt modelId="{B4373C7E-E682-49EC-A120-C6A0D6F07767}" type="sibTrans" cxnId="{EF41FB16-DD3D-4A7C-B62E-DEEA989E322F}">
      <dgm:prSet/>
      <dgm:spPr/>
      <dgm:t>
        <a:bodyPr/>
        <a:lstStyle/>
        <a:p>
          <a:endParaRPr lang="en-GB"/>
        </a:p>
      </dgm:t>
    </dgm:pt>
    <dgm:pt modelId="{1ECFEB71-4626-462E-A93C-2C34164EFC49}" type="pres">
      <dgm:prSet presAssocID="{C1AEBB4B-6324-4B69-BF03-8F11BEFA4A5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EEAFB550-2ABD-431F-9296-577BDD16D30C}" type="pres">
      <dgm:prSet presAssocID="{82F035BC-0D91-4D4A-A0A9-1ACE5BDF085A}" presName="singleCycle" presStyleCnt="0"/>
      <dgm:spPr/>
    </dgm:pt>
    <dgm:pt modelId="{CD0EFBC9-805A-47F9-9F1E-B62D753AF4F3}" type="pres">
      <dgm:prSet presAssocID="{82F035BC-0D91-4D4A-A0A9-1ACE5BDF085A}" presName="singleCenter" presStyleLbl="node1" presStyleIdx="0" presStyleCnt="4" custScaleX="183333" custScaleY="94010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D42FA9B2-DBF2-491A-82D1-C123A30EC937}" type="pres">
      <dgm:prSet presAssocID="{A7972835-5B31-4084-A4FF-ABC423902942}" presName="Name56" presStyleLbl="parChTrans1D2" presStyleIdx="0" presStyleCnt="3"/>
      <dgm:spPr/>
      <dgm:t>
        <a:bodyPr/>
        <a:lstStyle/>
        <a:p>
          <a:endParaRPr lang="en-GB"/>
        </a:p>
      </dgm:t>
    </dgm:pt>
    <dgm:pt modelId="{262E66CE-84D7-4E5C-9FAB-0F6AD5720D9E}" type="pres">
      <dgm:prSet presAssocID="{13E856DF-978D-484C-A8E6-1EF174130288}" presName="text0" presStyleLbl="node1" presStyleIdx="1" presStyleCnt="4" custScaleX="177239" custRadScaleRad="65109" custRadScaleInc="210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C6F423-61F5-41F8-BA2E-2F0B4736BE69}" type="pres">
      <dgm:prSet presAssocID="{244EDAA8-594C-42D9-85E0-D7F815AE409F}" presName="Name56" presStyleLbl="parChTrans1D2" presStyleIdx="1" presStyleCnt="3"/>
      <dgm:spPr/>
      <dgm:t>
        <a:bodyPr/>
        <a:lstStyle/>
        <a:p>
          <a:endParaRPr lang="en-GB"/>
        </a:p>
      </dgm:t>
    </dgm:pt>
    <dgm:pt modelId="{6A659856-6303-46E7-8D5A-813FAE6EEDAD}" type="pres">
      <dgm:prSet presAssocID="{5285A40B-8CB8-4C5B-86C3-9990E1B8125E}" presName="text0" presStyleLbl="node1" presStyleIdx="2" presStyleCnt="4" custScaleX="22534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5B0361-6276-4022-AC53-392585ED44A1}" type="pres">
      <dgm:prSet presAssocID="{39721999-BE08-4889-896F-87AADA102883}" presName="Name56" presStyleLbl="parChTrans1D2" presStyleIdx="2" presStyleCnt="3"/>
      <dgm:spPr/>
      <dgm:t>
        <a:bodyPr/>
        <a:lstStyle/>
        <a:p>
          <a:endParaRPr lang="en-GB"/>
        </a:p>
      </dgm:t>
    </dgm:pt>
    <dgm:pt modelId="{2A2DD2B2-BC17-475F-ABF1-7C5F12D02374}" type="pres">
      <dgm:prSet presAssocID="{643114B4-EB5D-4222-B7D2-43264603EBFC}" presName="text0" presStyleLbl="node1" presStyleIdx="3" presStyleCnt="4" custScaleX="18575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F66F373-DC4A-4C8F-978E-C2C1F8A6E4BE}" type="presOf" srcId="{39721999-BE08-4889-896F-87AADA102883}" destId="{DF5B0361-6276-4022-AC53-392585ED44A1}" srcOrd="0" destOrd="0" presId="urn:microsoft.com/office/officeart/2008/layout/RadialCluster"/>
    <dgm:cxn modelId="{DC2B8F29-2D29-4454-BDB0-5B81168241BA}" srcId="{82F035BC-0D91-4D4A-A0A9-1ACE5BDF085A}" destId="{13E856DF-978D-484C-A8E6-1EF174130288}" srcOrd="0" destOrd="0" parTransId="{A7972835-5B31-4084-A4FF-ABC423902942}" sibTransId="{A12C879A-68B9-4654-B2CC-4477E0010933}"/>
    <dgm:cxn modelId="{3BA9A86B-0250-43D8-A818-8FC3C246C588}" type="presOf" srcId="{82F035BC-0D91-4D4A-A0A9-1ACE5BDF085A}" destId="{CD0EFBC9-805A-47F9-9F1E-B62D753AF4F3}" srcOrd="0" destOrd="0" presId="urn:microsoft.com/office/officeart/2008/layout/RadialCluster"/>
    <dgm:cxn modelId="{64647D42-0EF4-4CFD-9DD0-653BF62F6F04}" type="presOf" srcId="{C1AEBB4B-6324-4B69-BF03-8F11BEFA4A56}" destId="{1ECFEB71-4626-462E-A93C-2C34164EFC49}" srcOrd="0" destOrd="0" presId="urn:microsoft.com/office/officeart/2008/layout/RadialCluster"/>
    <dgm:cxn modelId="{EF41FB16-DD3D-4A7C-B62E-DEEA989E322F}" srcId="{82F035BC-0D91-4D4A-A0A9-1ACE5BDF085A}" destId="{643114B4-EB5D-4222-B7D2-43264603EBFC}" srcOrd="2" destOrd="0" parTransId="{39721999-BE08-4889-896F-87AADA102883}" sibTransId="{B4373C7E-E682-49EC-A120-C6A0D6F07767}"/>
    <dgm:cxn modelId="{6B4857CC-C90F-4C11-AF28-B613BD05AD23}" type="presOf" srcId="{13E856DF-978D-484C-A8E6-1EF174130288}" destId="{262E66CE-84D7-4E5C-9FAB-0F6AD5720D9E}" srcOrd="0" destOrd="0" presId="urn:microsoft.com/office/officeart/2008/layout/RadialCluster"/>
    <dgm:cxn modelId="{02FFE6D2-9C3A-4B9E-915A-AC0225EAADF0}" srcId="{C1AEBB4B-6324-4B69-BF03-8F11BEFA4A56}" destId="{82F035BC-0D91-4D4A-A0A9-1ACE5BDF085A}" srcOrd="0" destOrd="0" parTransId="{2BD0521A-81DA-488F-8CB4-597BA1A07E81}" sibTransId="{49A51728-C5EF-4A6A-89DD-64EA6D5344B2}"/>
    <dgm:cxn modelId="{98910169-84A7-420F-BB76-9DA3C6CAE0CF}" type="presOf" srcId="{A7972835-5B31-4084-A4FF-ABC423902942}" destId="{D42FA9B2-DBF2-491A-82D1-C123A30EC937}" srcOrd="0" destOrd="0" presId="urn:microsoft.com/office/officeart/2008/layout/RadialCluster"/>
    <dgm:cxn modelId="{CD547EFB-5871-4621-A01B-C35CBEE38F1B}" srcId="{82F035BC-0D91-4D4A-A0A9-1ACE5BDF085A}" destId="{5285A40B-8CB8-4C5B-86C3-9990E1B8125E}" srcOrd="1" destOrd="0" parTransId="{244EDAA8-594C-42D9-85E0-D7F815AE409F}" sibTransId="{CA6DFA1B-8C76-4A7F-8363-803D52A59CEE}"/>
    <dgm:cxn modelId="{5F105C8B-FBD3-43DF-BCB2-0D7EAB0CE3DA}" type="presOf" srcId="{643114B4-EB5D-4222-B7D2-43264603EBFC}" destId="{2A2DD2B2-BC17-475F-ABF1-7C5F12D02374}" srcOrd="0" destOrd="0" presId="urn:microsoft.com/office/officeart/2008/layout/RadialCluster"/>
    <dgm:cxn modelId="{50141F8B-7DC3-4354-BAB9-01F63DB7A006}" type="presOf" srcId="{244EDAA8-594C-42D9-85E0-D7F815AE409F}" destId="{21C6F423-61F5-41F8-BA2E-2F0B4736BE69}" srcOrd="0" destOrd="0" presId="urn:microsoft.com/office/officeart/2008/layout/RadialCluster"/>
    <dgm:cxn modelId="{98A6CADC-136C-432D-977A-76C7F3B29A04}" type="presOf" srcId="{5285A40B-8CB8-4C5B-86C3-9990E1B8125E}" destId="{6A659856-6303-46E7-8D5A-813FAE6EEDAD}" srcOrd="0" destOrd="0" presId="urn:microsoft.com/office/officeart/2008/layout/RadialCluster"/>
    <dgm:cxn modelId="{E3260BC1-0CFE-4A00-BAD2-D2D70E06C632}" type="presParOf" srcId="{1ECFEB71-4626-462E-A93C-2C34164EFC49}" destId="{EEAFB550-2ABD-431F-9296-577BDD16D30C}" srcOrd="0" destOrd="0" presId="urn:microsoft.com/office/officeart/2008/layout/RadialCluster"/>
    <dgm:cxn modelId="{0811A154-20A0-4BEF-B031-2A01263D6931}" type="presParOf" srcId="{EEAFB550-2ABD-431F-9296-577BDD16D30C}" destId="{CD0EFBC9-805A-47F9-9F1E-B62D753AF4F3}" srcOrd="0" destOrd="0" presId="urn:microsoft.com/office/officeart/2008/layout/RadialCluster"/>
    <dgm:cxn modelId="{FD221B48-4A58-48C7-BEEE-16C45B13F84E}" type="presParOf" srcId="{EEAFB550-2ABD-431F-9296-577BDD16D30C}" destId="{D42FA9B2-DBF2-491A-82D1-C123A30EC937}" srcOrd="1" destOrd="0" presId="urn:microsoft.com/office/officeart/2008/layout/RadialCluster"/>
    <dgm:cxn modelId="{3EBB75C8-0920-42CE-861D-2CE5AB5FACAC}" type="presParOf" srcId="{EEAFB550-2ABD-431F-9296-577BDD16D30C}" destId="{262E66CE-84D7-4E5C-9FAB-0F6AD5720D9E}" srcOrd="2" destOrd="0" presId="urn:microsoft.com/office/officeart/2008/layout/RadialCluster"/>
    <dgm:cxn modelId="{C00A4A03-D5DF-48D2-8959-73E97663559A}" type="presParOf" srcId="{EEAFB550-2ABD-431F-9296-577BDD16D30C}" destId="{21C6F423-61F5-41F8-BA2E-2F0B4736BE69}" srcOrd="3" destOrd="0" presId="urn:microsoft.com/office/officeart/2008/layout/RadialCluster"/>
    <dgm:cxn modelId="{3A228124-95C9-4A6B-ABA7-326F36766988}" type="presParOf" srcId="{EEAFB550-2ABD-431F-9296-577BDD16D30C}" destId="{6A659856-6303-46E7-8D5A-813FAE6EEDAD}" srcOrd="4" destOrd="0" presId="urn:microsoft.com/office/officeart/2008/layout/RadialCluster"/>
    <dgm:cxn modelId="{DF2F4F3C-349E-43EE-BDC9-1B895B3F8E06}" type="presParOf" srcId="{EEAFB550-2ABD-431F-9296-577BDD16D30C}" destId="{DF5B0361-6276-4022-AC53-392585ED44A1}" srcOrd="5" destOrd="0" presId="urn:microsoft.com/office/officeart/2008/layout/RadialCluster"/>
    <dgm:cxn modelId="{026E4327-400B-43A4-B296-6619141ADD80}" type="presParOf" srcId="{EEAFB550-2ABD-431F-9296-577BDD16D30C}" destId="{2A2DD2B2-BC17-475F-ABF1-7C5F12D02374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AEBB4B-6324-4B69-BF03-8F11BEFA4A56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2F035BC-0D91-4D4A-A0A9-1ACE5BDF085A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 dirty="0" smtClean="0"/>
            <a:t>Concept/skill builder</a:t>
          </a:r>
          <a:endParaRPr lang="en-GB" dirty="0"/>
        </a:p>
      </dgm:t>
    </dgm:pt>
    <dgm:pt modelId="{2BD0521A-81DA-488F-8CB4-597BA1A07E81}" type="parTrans" cxnId="{02FFE6D2-9C3A-4B9E-915A-AC0225EAADF0}">
      <dgm:prSet/>
      <dgm:spPr/>
      <dgm:t>
        <a:bodyPr/>
        <a:lstStyle/>
        <a:p>
          <a:endParaRPr lang="en-GB"/>
        </a:p>
      </dgm:t>
    </dgm:pt>
    <dgm:pt modelId="{49A51728-C5EF-4A6A-89DD-64EA6D5344B2}" type="sibTrans" cxnId="{02FFE6D2-9C3A-4B9E-915A-AC0225EAADF0}">
      <dgm:prSet/>
      <dgm:spPr/>
      <dgm:t>
        <a:bodyPr/>
        <a:lstStyle/>
        <a:p>
          <a:endParaRPr lang="en-GB"/>
        </a:p>
      </dgm:t>
    </dgm:pt>
    <dgm:pt modelId="{13E856DF-978D-484C-A8E6-1EF174130288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Towards the end of ITE</a:t>
          </a:r>
          <a:endParaRPr lang="en-GB" b="1" dirty="0">
            <a:solidFill>
              <a:schemeClr val="bg1"/>
            </a:solidFill>
          </a:endParaRPr>
        </a:p>
      </dgm:t>
    </dgm:pt>
    <dgm:pt modelId="{A7972835-5B31-4084-A4FF-ABC423902942}" type="parTrans" cxnId="{DC2B8F29-2D29-4454-BDB0-5B81168241BA}">
      <dgm:prSet/>
      <dgm:spPr/>
      <dgm:t>
        <a:bodyPr/>
        <a:lstStyle/>
        <a:p>
          <a:endParaRPr lang="en-GB"/>
        </a:p>
      </dgm:t>
    </dgm:pt>
    <dgm:pt modelId="{A12C879A-68B9-4654-B2CC-4477E0010933}" type="sibTrans" cxnId="{DC2B8F29-2D29-4454-BDB0-5B81168241BA}">
      <dgm:prSet/>
      <dgm:spPr/>
      <dgm:t>
        <a:bodyPr/>
        <a:lstStyle/>
        <a:p>
          <a:endParaRPr lang="en-GB"/>
        </a:p>
      </dgm:t>
    </dgm:pt>
    <dgm:pt modelId="{5285A40B-8CB8-4C5B-86C3-9990E1B8125E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 dirty="0" smtClean="0"/>
            <a:t>Need access to multiple contested perspectives </a:t>
          </a:r>
          <a:endParaRPr lang="en-GB" dirty="0"/>
        </a:p>
      </dgm:t>
    </dgm:pt>
    <dgm:pt modelId="{244EDAA8-594C-42D9-85E0-D7F815AE409F}" type="parTrans" cxnId="{CD547EFB-5871-4621-A01B-C35CBEE38F1B}">
      <dgm:prSet/>
      <dgm:spPr/>
      <dgm:t>
        <a:bodyPr/>
        <a:lstStyle/>
        <a:p>
          <a:endParaRPr lang="en-GB"/>
        </a:p>
      </dgm:t>
    </dgm:pt>
    <dgm:pt modelId="{CA6DFA1B-8C76-4A7F-8363-803D52A59CEE}" type="sibTrans" cxnId="{CD547EFB-5871-4621-A01B-C35CBEE38F1B}">
      <dgm:prSet/>
      <dgm:spPr/>
      <dgm:t>
        <a:bodyPr/>
        <a:lstStyle/>
        <a:p>
          <a:endParaRPr lang="en-GB"/>
        </a:p>
      </dgm:t>
    </dgm:pt>
    <dgm:pt modelId="{643114B4-EB5D-4222-B7D2-43264603EBFC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 sz="1600" b="1" dirty="0" smtClean="0">
              <a:solidFill>
                <a:schemeClr val="tx1"/>
              </a:solidFill>
            </a:rPr>
            <a:t>Need iterative  experiences</a:t>
          </a:r>
          <a:br>
            <a:rPr lang="en-GB" sz="1600" b="1" dirty="0" smtClean="0">
              <a:solidFill>
                <a:schemeClr val="tx1"/>
              </a:solidFill>
            </a:rPr>
          </a:br>
          <a:r>
            <a:rPr lang="en-GB" sz="1600" b="1" dirty="0" smtClean="0">
              <a:solidFill>
                <a:schemeClr val="tx1"/>
              </a:solidFill>
            </a:rPr>
            <a:t>/dialogue</a:t>
          </a:r>
          <a:endParaRPr lang="en-GB" sz="1600" b="1" dirty="0">
            <a:solidFill>
              <a:schemeClr val="tx1"/>
            </a:solidFill>
          </a:endParaRPr>
        </a:p>
      </dgm:t>
    </dgm:pt>
    <dgm:pt modelId="{39721999-BE08-4889-896F-87AADA102883}" type="parTrans" cxnId="{EF41FB16-DD3D-4A7C-B62E-DEEA989E322F}">
      <dgm:prSet/>
      <dgm:spPr/>
      <dgm:t>
        <a:bodyPr/>
        <a:lstStyle/>
        <a:p>
          <a:endParaRPr lang="en-GB"/>
        </a:p>
      </dgm:t>
    </dgm:pt>
    <dgm:pt modelId="{B4373C7E-E682-49EC-A120-C6A0D6F07767}" type="sibTrans" cxnId="{EF41FB16-DD3D-4A7C-B62E-DEEA989E322F}">
      <dgm:prSet/>
      <dgm:spPr/>
      <dgm:t>
        <a:bodyPr/>
        <a:lstStyle/>
        <a:p>
          <a:endParaRPr lang="en-GB"/>
        </a:p>
      </dgm:t>
    </dgm:pt>
    <dgm:pt modelId="{1ECFEB71-4626-462E-A93C-2C34164EFC49}" type="pres">
      <dgm:prSet presAssocID="{C1AEBB4B-6324-4B69-BF03-8F11BEFA4A5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EEAFB550-2ABD-431F-9296-577BDD16D30C}" type="pres">
      <dgm:prSet presAssocID="{82F035BC-0D91-4D4A-A0A9-1ACE5BDF085A}" presName="singleCycle" presStyleCnt="0"/>
      <dgm:spPr/>
    </dgm:pt>
    <dgm:pt modelId="{CD0EFBC9-805A-47F9-9F1E-B62D753AF4F3}" type="pres">
      <dgm:prSet presAssocID="{82F035BC-0D91-4D4A-A0A9-1ACE5BDF085A}" presName="singleCenter" presStyleLbl="node1" presStyleIdx="0" presStyleCnt="4" custScaleX="183333" custScaleY="94010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D42FA9B2-DBF2-491A-82D1-C123A30EC937}" type="pres">
      <dgm:prSet presAssocID="{A7972835-5B31-4084-A4FF-ABC423902942}" presName="Name56" presStyleLbl="parChTrans1D2" presStyleIdx="0" presStyleCnt="3"/>
      <dgm:spPr/>
      <dgm:t>
        <a:bodyPr/>
        <a:lstStyle/>
        <a:p>
          <a:endParaRPr lang="en-GB"/>
        </a:p>
      </dgm:t>
    </dgm:pt>
    <dgm:pt modelId="{262E66CE-84D7-4E5C-9FAB-0F6AD5720D9E}" type="pres">
      <dgm:prSet presAssocID="{13E856DF-978D-484C-A8E6-1EF174130288}" presName="text0" presStyleLbl="node1" presStyleIdx="1" presStyleCnt="4" custScaleX="177239" custRadScaleRad="65318" custRadScaleInc="793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C6F423-61F5-41F8-BA2E-2F0B4736BE69}" type="pres">
      <dgm:prSet presAssocID="{244EDAA8-594C-42D9-85E0-D7F815AE409F}" presName="Name56" presStyleLbl="parChTrans1D2" presStyleIdx="1" presStyleCnt="3"/>
      <dgm:spPr/>
      <dgm:t>
        <a:bodyPr/>
        <a:lstStyle/>
        <a:p>
          <a:endParaRPr lang="en-GB"/>
        </a:p>
      </dgm:t>
    </dgm:pt>
    <dgm:pt modelId="{6A659856-6303-46E7-8D5A-813FAE6EEDAD}" type="pres">
      <dgm:prSet presAssocID="{5285A40B-8CB8-4C5B-86C3-9990E1B8125E}" presName="text0" presStyleLbl="node1" presStyleIdx="2" presStyleCnt="4" custScaleX="225348" custRadScaleRad="61530" custRadScaleInc="4058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5B0361-6276-4022-AC53-392585ED44A1}" type="pres">
      <dgm:prSet presAssocID="{39721999-BE08-4889-896F-87AADA102883}" presName="Name56" presStyleLbl="parChTrans1D2" presStyleIdx="2" presStyleCnt="3"/>
      <dgm:spPr/>
      <dgm:t>
        <a:bodyPr/>
        <a:lstStyle/>
        <a:p>
          <a:endParaRPr lang="en-GB"/>
        </a:p>
      </dgm:t>
    </dgm:pt>
    <dgm:pt modelId="{2A2DD2B2-BC17-475F-ABF1-7C5F12D02374}" type="pres">
      <dgm:prSet presAssocID="{643114B4-EB5D-4222-B7D2-43264603EBFC}" presName="text0" presStyleLbl="node1" presStyleIdx="3" presStyleCnt="4" custScaleX="185755" custRadScaleRad="97459" custRadScaleInc="20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7F6DDED-96E6-42E6-B662-C596EC2CD04B}" type="presOf" srcId="{A7972835-5B31-4084-A4FF-ABC423902942}" destId="{D42FA9B2-DBF2-491A-82D1-C123A30EC937}" srcOrd="0" destOrd="0" presId="urn:microsoft.com/office/officeart/2008/layout/RadialCluster"/>
    <dgm:cxn modelId="{F4542038-27FE-4B79-ADE8-C7481AA1F3BE}" type="presOf" srcId="{39721999-BE08-4889-896F-87AADA102883}" destId="{DF5B0361-6276-4022-AC53-392585ED44A1}" srcOrd="0" destOrd="0" presId="urn:microsoft.com/office/officeart/2008/layout/RadialCluster"/>
    <dgm:cxn modelId="{DC2B8F29-2D29-4454-BDB0-5B81168241BA}" srcId="{82F035BC-0D91-4D4A-A0A9-1ACE5BDF085A}" destId="{13E856DF-978D-484C-A8E6-1EF174130288}" srcOrd="0" destOrd="0" parTransId="{A7972835-5B31-4084-A4FF-ABC423902942}" sibTransId="{A12C879A-68B9-4654-B2CC-4477E0010933}"/>
    <dgm:cxn modelId="{1892CED1-85E0-47C0-B3DB-1E230A0F0AEE}" type="presOf" srcId="{643114B4-EB5D-4222-B7D2-43264603EBFC}" destId="{2A2DD2B2-BC17-475F-ABF1-7C5F12D02374}" srcOrd="0" destOrd="0" presId="urn:microsoft.com/office/officeart/2008/layout/RadialCluster"/>
    <dgm:cxn modelId="{EF41FB16-DD3D-4A7C-B62E-DEEA989E322F}" srcId="{82F035BC-0D91-4D4A-A0A9-1ACE5BDF085A}" destId="{643114B4-EB5D-4222-B7D2-43264603EBFC}" srcOrd="2" destOrd="0" parTransId="{39721999-BE08-4889-896F-87AADA102883}" sibTransId="{B4373C7E-E682-49EC-A120-C6A0D6F07767}"/>
    <dgm:cxn modelId="{3D8F910A-70FA-4CF8-8F65-AFACCA8F7A72}" type="presOf" srcId="{244EDAA8-594C-42D9-85E0-D7F815AE409F}" destId="{21C6F423-61F5-41F8-BA2E-2F0B4736BE69}" srcOrd="0" destOrd="0" presId="urn:microsoft.com/office/officeart/2008/layout/RadialCluster"/>
    <dgm:cxn modelId="{02FFE6D2-9C3A-4B9E-915A-AC0225EAADF0}" srcId="{C1AEBB4B-6324-4B69-BF03-8F11BEFA4A56}" destId="{82F035BC-0D91-4D4A-A0A9-1ACE5BDF085A}" srcOrd="0" destOrd="0" parTransId="{2BD0521A-81DA-488F-8CB4-597BA1A07E81}" sibTransId="{49A51728-C5EF-4A6A-89DD-64EA6D5344B2}"/>
    <dgm:cxn modelId="{94E22729-28DD-4D0F-9E11-503E790D06A8}" type="presOf" srcId="{82F035BC-0D91-4D4A-A0A9-1ACE5BDF085A}" destId="{CD0EFBC9-805A-47F9-9F1E-B62D753AF4F3}" srcOrd="0" destOrd="0" presId="urn:microsoft.com/office/officeart/2008/layout/RadialCluster"/>
    <dgm:cxn modelId="{CD547EFB-5871-4621-A01B-C35CBEE38F1B}" srcId="{82F035BC-0D91-4D4A-A0A9-1ACE5BDF085A}" destId="{5285A40B-8CB8-4C5B-86C3-9990E1B8125E}" srcOrd="1" destOrd="0" parTransId="{244EDAA8-594C-42D9-85E0-D7F815AE409F}" sibTransId="{CA6DFA1B-8C76-4A7F-8363-803D52A59CEE}"/>
    <dgm:cxn modelId="{C2821141-AC9C-445C-B26E-4DD23F691050}" type="presOf" srcId="{C1AEBB4B-6324-4B69-BF03-8F11BEFA4A56}" destId="{1ECFEB71-4626-462E-A93C-2C34164EFC49}" srcOrd="0" destOrd="0" presId="urn:microsoft.com/office/officeart/2008/layout/RadialCluster"/>
    <dgm:cxn modelId="{C9E10DD0-713E-424B-AB12-600BA41EA165}" type="presOf" srcId="{5285A40B-8CB8-4C5B-86C3-9990E1B8125E}" destId="{6A659856-6303-46E7-8D5A-813FAE6EEDAD}" srcOrd="0" destOrd="0" presId="urn:microsoft.com/office/officeart/2008/layout/RadialCluster"/>
    <dgm:cxn modelId="{7EAB622C-A7AD-4509-835E-286104EF1BF3}" type="presOf" srcId="{13E856DF-978D-484C-A8E6-1EF174130288}" destId="{262E66CE-84D7-4E5C-9FAB-0F6AD5720D9E}" srcOrd="0" destOrd="0" presId="urn:microsoft.com/office/officeart/2008/layout/RadialCluster"/>
    <dgm:cxn modelId="{2FB6E4C4-2565-4017-8B4F-23C4AD7A76EB}" type="presParOf" srcId="{1ECFEB71-4626-462E-A93C-2C34164EFC49}" destId="{EEAFB550-2ABD-431F-9296-577BDD16D30C}" srcOrd="0" destOrd="0" presId="urn:microsoft.com/office/officeart/2008/layout/RadialCluster"/>
    <dgm:cxn modelId="{9C0820D7-F3EF-4FFC-8C71-1CB01E7B0916}" type="presParOf" srcId="{EEAFB550-2ABD-431F-9296-577BDD16D30C}" destId="{CD0EFBC9-805A-47F9-9F1E-B62D753AF4F3}" srcOrd="0" destOrd="0" presId="urn:microsoft.com/office/officeart/2008/layout/RadialCluster"/>
    <dgm:cxn modelId="{22599DB3-0DB3-4227-AB92-7E8EE30E5EED}" type="presParOf" srcId="{EEAFB550-2ABD-431F-9296-577BDD16D30C}" destId="{D42FA9B2-DBF2-491A-82D1-C123A30EC937}" srcOrd="1" destOrd="0" presId="urn:microsoft.com/office/officeart/2008/layout/RadialCluster"/>
    <dgm:cxn modelId="{9734F42F-82D2-448E-8BF4-30ED107040A0}" type="presParOf" srcId="{EEAFB550-2ABD-431F-9296-577BDD16D30C}" destId="{262E66CE-84D7-4E5C-9FAB-0F6AD5720D9E}" srcOrd="2" destOrd="0" presId="urn:microsoft.com/office/officeart/2008/layout/RadialCluster"/>
    <dgm:cxn modelId="{0D5684A8-04E2-4692-A7F1-44FCAB38E128}" type="presParOf" srcId="{EEAFB550-2ABD-431F-9296-577BDD16D30C}" destId="{21C6F423-61F5-41F8-BA2E-2F0B4736BE69}" srcOrd="3" destOrd="0" presId="urn:microsoft.com/office/officeart/2008/layout/RadialCluster"/>
    <dgm:cxn modelId="{C33EFB20-9622-4D5D-B1DA-F98AA0F5959A}" type="presParOf" srcId="{EEAFB550-2ABD-431F-9296-577BDD16D30C}" destId="{6A659856-6303-46E7-8D5A-813FAE6EEDAD}" srcOrd="4" destOrd="0" presId="urn:microsoft.com/office/officeart/2008/layout/RadialCluster"/>
    <dgm:cxn modelId="{86186B1F-6EC4-4F20-9274-0CD1426AA4B3}" type="presParOf" srcId="{EEAFB550-2ABD-431F-9296-577BDD16D30C}" destId="{DF5B0361-6276-4022-AC53-392585ED44A1}" srcOrd="5" destOrd="0" presId="urn:microsoft.com/office/officeart/2008/layout/RadialCluster"/>
    <dgm:cxn modelId="{FDD1DDB5-0CFB-40BB-B7CD-6EDD716EC559}" type="presParOf" srcId="{EEAFB550-2ABD-431F-9296-577BDD16D30C}" destId="{2A2DD2B2-BC17-475F-ABF1-7C5F12D02374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892F339-0650-409F-964D-D99CFDFA866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2937BA30-86E3-40E9-B973-C8A056F8333D}">
      <dgm:prSet phldrT="[Text]" custT="1"/>
      <dgm:spPr/>
      <dgm:t>
        <a:bodyPr/>
        <a:lstStyle/>
        <a:p>
          <a:pPr algn="ctr"/>
          <a:r>
            <a:rPr lang="en-GB" sz="2000" b="1" dirty="0" smtClean="0"/>
            <a:t>My research in teacher development:</a:t>
          </a:r>
        </a:p>
        <a:p>
          <a:pPr algn="l"/>
          <a:r>
            <a:rPr lang="en-GB" sz="1050" dirty="0" smtClean="0"/>
            <a:t>Involves membership  of a critically reflective community of practice </a:t>
          </a:r>
        </a:p>
        <a:p>
          <a:pPr algn="l"/>
          <a:r>
            <a:rPr lang="en-GB" sz="1050" dirty="0" smtClean="0"/>
            <a:t>Most likely  in learning organisations that are  conducive to this </a:t>
          </a:r>
        </a:p>
        <a:p>
          <a:pPr algn="ctr"/>
          <a:endParaRPr lang="en-GB" sz="500" dirty="0"/>
        </a:p>
      </dgm:t>
    </dgm:pt>
    <dgm:pt modelId="{4D0E1C4E-B8B6-41DD-A408-4846DDF118A5}" type="parTrans" cxnId="{EF12E630-E42B-4290-A8B2-411647919A38}">
      <dgm:prSet/>
      <dgm:spPr/>
      <dgm:t>
        <a:bodyPr/>
        <a:lstStyle/>
        <a:p>
          <a:endParaRPr lang="en-GB"/>
        </a:p>
      </dgm:t>
    </dgm:pt>
    <dgm:pt modelId="{464D6D44-9272-4384-B084-2CC65AAEA6AB}" type="sibTrans" cxnId="{EF12E630-E42B-4290-A8B2-411647919A38}">
      <dgm:prSet/>
      <dgm:spPr/>
      <dgm:t>
        <a:bodyPr/>
        <a:lstStyle/>
        <a:p>
          <a:endParaRPr lang="en-GB"/>
        </a:p>
      </dgm:t>
    </dgm:pt>
    <dgm:pt modelId="{1BDD4E19-4FC9-4FB4-8F62-45C346881B4E}">
      <dgm:prSet phldrT="[Text]" custT="1"/>
      <dgm:spPr/>
      <dgm:t>
        <a:bodyPr/>
        <a:lstStyle/>
        <a:p>
          <a:pPr algn="ctr"/>
          <a:r>
            <a:rPr lang="en-GB" sz="2000" b="1" i="0" dirty="0" smtClean="0"/>
            <a:t>Crisis and Regional Response</a:t>
          </a:r>
        </a:p>
        <a:p>
          <a:pPr algn="l"/>
          <a:r>
            <a:rPr lang="en-GB" sz="1400" dirty="0" smtClean="0"/>
            <a:t>Not enough teachers coming in </a:t>
          </a:r>
        </a:p>
        <a:p>
          <a:pPr algn="l"/>
          <a:r>
            <a:rPr lang="en-GB" sz="1400" dirty="0" smtClean="0"/>
            <a:t>Not enough teachers staying</a:t>
          </a:r>
        </a:p>
        <a:p>
          <a:pPr algn="l"/>
          <a:r>
            <a:rPr lang="en-GB" sz="1400" dirty="0" smtClean="0"/>
            <a:t>Support and development unclear and not guaranteed</a:t>
          </a:r>
          <a:endParaRPr lang="en-GB" sz="1000" dirty="0" smtClean="0"/>
        </a:p>
      </dgm:t>
    </dgm:pt>
    <dgm:pt modelId="{B1202C41-C451-4706-ACDD-FC9A6BE36AE0}" type="parTrans" cxnId="{819FAF30-00FD-4AF3-B0BF-B2E4180D7CC4}">
      <dgm:prSet/>
      <dgm:spPr/>
      <dgm:t>
        <a:bodyPr/>
        <a:lstStyle/>
        <a:p>
          <a:endParaRPr lang="en-GB"/>
        </a:p>
      </dgm:t>
    </dgm:pt>
    <dgm:pt modelId="{B9F755CA-AC2E-4752-BDEE-73B921EF8E56}" type="sibTrans" cxnId="{819FAF30-00FD-4AF3-B0BF-B2E4180D7CC4}">
      <dgm:prSet/>
      <dgm:spPr/>
      <dgm:t>
        <a:bodyPr/>
        <a:lstStyle/>
        <a:p>
          <a:endParaRPr lang="en-GB"/>
        </a:p>
      </dgm:t>
    </dgm:pt>
    <dgm:pt modelId="{E95630FA-11F5-42A7-A9E2-0EC790FBDCEE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n-GB" sz="2000" b="1" dirty="0" smtClean="0"/>
            <a:t>Carter Review</a:t>
          </a:r>
        </a:p>
        <a:p>
          <a:pPr algn="l"/>
          <a:r>
            <a:rPr lang="en-GB" sz="1400" dirty="0" smtClean="0"/>
            <a:t>Not long enough</a:t>
          </a:r>
        </a:p>
        <a:p>
          <a:pPr algn="l"/>
          <a:r>
            <a:rPr lang="en-GB" sz="1400" dirty="0" smtClean="0"/>
            <a:t>Not joined up to early career</a:t>
          </a:r>
        </a:p>
        <a:p>
          <a:pPr algn="l"/>
          <a:r>
            <a:rPr lang="en-GB" sz="1400" dirty="0" smtClean="0"/>
            <a:t>Need to strengthen use of evidence and systematic enquiry</a:t>
          </a:r>
          <a:endParaRPr lang="en-GB" sz="1400" dirty="0"/>
        </a:p>
      </dgm:t>
    </dgm:pt>
    <dgm:pt modelId="{518182AF-924C-4653-8E79-62C1FEB592EE}" type="parTrans" cxnId="{CC663151-AE1F-4A12-BBC0-6EB63623A8D1}">
      <dgm:prSet/>
      <dgm:spPr/>
      <dgm:t>
        <a:bodyPr/>
        <a:lstStyle/>
        <a:p>
          <a:endParaRPr lang="en-GB"/>
        </a:p>
      </dgm:t>
    </dgm:pt>
    <dgm:pt modelId="{D33E51F4-D454-45D8-8886-ACC25D0AF335}" type="sibTrans" cxnId="{CC663151-AE1F-4A12-BBC0-6EB63623A8D1}">
      <dgm:prSet/>
      <dgm:spPr/>
      <dgm:t>
        <a:bodyPr/>
        <a:lstStyle/>
        <a:p>
          <a:endParaRPr lang="en-GB"/>
        </a:p>
      </dgm:t>
    </dgm:pt>
    <dgm:pt modelId="{84C9883B-320C-411A-8B2A-5D333FA787F9}" type="pres">
      <dgm:prSet presAssocID="{9892F339-0650-409F-964D-D99CFDFA8664}" presName="compositeShape" presStyleCnt="0">
        <dgm:presLayoutVars>
          <dgm:chMax val="7"/>
          <dgm:dir/>
          <dgm:resizeHandles val="exact"/>
        </dgm:presLayoutVars>
      </dgm:prSet>
      <dgm:spPr/>
    </dgm:pt>
    <dgm:pt modelId="{CBE1515C-1AA0-4E0B-A9D4-16DEA0D4915B}" type="pres">
      <dgm:prSet presAssocID="{2937BA30-86E3-40E9-B973-C8A056F8333D}" presName="circ1" presStyleLbl="vennNode1" presStyleIdx="0" presStyleCnt="3" custLinFactNeighborY="-6736"/>
      <dgm:spPr/>
      <dgm:t>
        <a:bodyPr/>
        <a:lstStyle/>
        <a:p>
          <a:endParaRPr lang="en-GB"/>
        </a:p>
      </dgm:t>
    </dgm:pt>
    <dgm:pt modelId="{0359ADF0-4B83-4C6F-ABDF-7B9D0ACE7496}" type="pres">
      <dgm:prSet presAssocID="{2937BA30-86E3-40E9-B973-C8A056F8333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C04F54-AFCD-470E-A5F9-3D5ED1D2667D}" type="pres">
      <dgm:prSet presAssocID="{1BDD4E19-4FC9-4FB4-8F62-45C346881B4E}" presName="circ2" presStyleLbl="vennNode1" presStyleIdx="1" presStyleCnt="3"/>
      <dgm:spPr/>
      <dgm:t>
        <a:bodyPr/>
        <a:lstStyle/>
        <a:p>
          <a:endParaRPr lang="en-GB"/>
        </a:p>
      </dgm:t>
    </dgm:pt>
    <dgm:pt modelId="{B4931A2C-AD11-40F7-81AA-E5206468DA7C}" type="pres">
      <dgm:prSet presAssocID="{1BDD4E19-4FC9-4FB4-8F62-45C346881B4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DFCE9F-E688-4437-B361-27AC90B7B8D1}" type="pres">
      <dgm:prSet presAssocID="{E95630FA-11F5-42A7-A9E2-0EC790FBDCEE}" presName="circ3" presStyleLbl="vennNode1" presStyleIdx="2" presStyleCnt="3" custLinFactNeighborX="808" custLinFactNeighborY="665"/>
      <dgm:spPr/>
      <dgm:t>
        <a:bodyPr/>
        <a:lstStyle/>
        <a:p>
          <a:endParaRPr lang="en-GB"/>
        </a:p>
      </dgm:t>
    </dgm:pt>
    <dgm:pt modelId="{5E1E110A-541A-40F5-B8D8-64571FFB2D79}" type="pres">
      <dgm:prSet presAssocID="{E95630FA-11F5-42A7-A9E2-0EC790FBDCE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84206D5-D0BA-4336-8C2F-D191A05E102C}" type="presOf" srcId="{1BDD4E19-4FC9-4FB4-8F62-45C346881B4E}" destId="{B4931A2C-AD11-40F7-81AA-E5206468DA7C}" srcOrd="1" destOrd="0" presId="urn:microsoft.com/office/officeart/2005/8/layout/venn1"/>
    <dgm:cxn modelId="{CDA267CA-90B5-4BEE-A326-140338E9E7AD}" type="presOf" srcId="{9892F339-0650-409F-964D-D99CFDFA8664}" destId="{84C9883B-320C-411A-8B2A-5D333FA787F9}" srcOrd="0" destOrd="0" presId="urn:microsoft.com/office/officeart/2005/8/layout/venn1"/>
    <dgm:cxn modelId="{3A739D25-3214-403E-912E-AE59D971B376}" type="presOf" srcId="{2937BA30-86E3-40E9-B973-C8A056F8333D}" destId="{CBE1515C-1AA0-4E0B-A9D4-16DEA0D4915B}" srcOrd="0" destOrd="0" presId="urn:microsoft.com/office/officeart/2005/8/layout/venn1"/>
    <dgm:cxn modelId="{EF12E630-E42B-4290-A8B2-411647919A38}" srcId="{9892F339-0650-409F-964D-D99CFDFA8664}" destId="{2937BA30-86E3-40E9-B973-C8A056F8333D}" srcOrd="0" destOrd="0" parTransId="{4D0E1C4E-B8B6-41DD-A408-4846DDF118A5}" sibTransId="{464D6D44-9272-4384-B084-2CC65AAEA6AB}"/>
    <dgm:cxn modelId="{819FAF30-00FD-4AF3-B0BF-B2E4180D7CC4}" srcId="{9892F339-0650-409F-964D-D99CFDFA8664}" destId="{1BDD4E19-4FC9-4FB4-8F62-45C346881B4E}" srcOrd="1" destOrd="0" parTransId="{B1202C41-C451-4706-ACDD-FC9A6BE36AE0}" sibTransId="{B9F755CA-AC2E-4752-BDEE-73B921EF8E56}"/>
    <dgm:cxn modelId="{1FD8FD2F-30EF-477D-BA86-7E1CD39758D0}" type="presOf" srcId="{E95630FA-11F5-42A7-A9E2-0EC790FBDCEE}" destId="{5E1E110A-541A-40F5-B8D8-64571FFB2D79}" srcOrd="1" destOrd="0" presId="urn:microsoft.com/office/officeart/2005/8/layout/venn1"/>
    <dgm:cxn modelId="{1D2499E7-6791-42BB-A7BE-896BD3919C44}" type="presOf" srcId="{E95630FA-11F5-42A7-A9E2-0EC790FBDCEE}" destId="{9CDFCE9F-E688-4437-B361-27AC90B7B8D1}" srcOrd="0" destOrd="0" presId="urn:microsoft.com/office/officeart/2005/8/layout/venn1"/>
    <dgm:cxn modelId="{1A709C04-D77A-456E-A1F0-7EB9F4A009AD}" type="presOf" srcId="{2937BA30-86E3-40E9-B973-C8A056F8333D}" destId="{0359ADF0-4B83-4C6F-ABDF-7B9D0ACE7496}" srcOrd="1" destOrd="0" presId="urn:microsoft.com/office/officeart/2005/8/layout/venn1"/>
    <dgm:cxn modelId="{38A1C8CB-563D-4F25-ADF4-F68737E14705}" type="presOf" srcId="{1BDD4E19-4FC9-4FB4-8F62-45C346881B4E}" destId="{BCC04F54-AFCD-470E-A5F9-3D5ED1D2667D}" srcOrd="0" destOrd="0" presId="urn:microsoft.com/office/officeart/2005/8/layout/venn1"/>
    <dgm:cxn modelId="{CC663151-AE1F-4A12-BBC0-6EB63623A8D1}" srcId="{9892F339-0650-409F-964D-D99CFDFA8664}" destId="{E95630FA-11F5-42A7-A9E2-0EC790FBDCEE}" srcOrd="2" destOrd="0" parTransId="{518182AF-924C-4653-8E79-62C1FEB592EE}" sibTransId="{D33E51F4-D454-45D8-8886-ACC25D0AF335}"/>
    <dgm:cxn modelId="{8CFC1D45-D76A-40AE-807C-2E88196A6E26}" type="presParOf" srcId="{84C9883B-320C-411A-8B2A-5D333FA787F9}" destId="{CBE1515C-1AA0-4E0B-A9D4-16DEA0D4915B}" srcOrd="0" destOrd="0" presId="urn:microsoft.com/office/officeart/2005/8/layout/venn1"/>
    <dgm:cxn modelId="{CDDB82F1-2118-4B27-A6D0-92145201A704}" type="presParOf" srcId="{84C9883B-320C-411A-8B2A-5D333FA787F9}" destId="{0359ADF0-4B83-4C6F-ABDF-7B9D0ACE7496}" srcOrd="1" destOrd="0" presId="urn:microsoft.com/office/officeart/2005/8/layout/venn1"/>
    <dgm:cxn modelId="{9FC39070-3452-482E-9ACE-CBE7D8AFCBE7}" type="presParOf" srcId="{84C9883B-320C-411A-8B2A-5D333FA787F9}" destId="{BCC04F54-AFCD-470E-A5F9-3D5ED1D2667D}" srcOrd="2" destOrd="0" presId="urn:microsoft.com/office/officeart/2005/8/layout/venn1"/>
    <dgm:cxn modelId="{62BB55BE-C59E-43D6-996A-B1AF523DA372}" type="presParOf" srcId="{84C9883B-320C-411A-8B2A-5D333FA787F9}" destId="{B4931A2C-AD11-40F7-81AA-E5206468DA7C}" srcOrd="3" destOrd="0" presId="urn:microsoft.com/office/officeart/2005/8/layout/venn1"/>
    <dgm:cxn modelId="{CF39A20C-B77C-4C4F-9E0F-648FF018C983}" type="presParOf" srcId="{84C9883B-320C-411A-8B2A-5D333FA787F9}" destId="{9CDFCE9F-E688-4437-B361-27AC90B7B8D1}" srcOrd="4" destOrd="0" presId="urn:microsoft.com/office/officeart/2005/8/layout/venn1"/>
    <dgm:cxn modelId="{2FC1254C-C614-4A4D-86C7-DF43B92B9FA0}" type="presParOf" srcId="{84C9883B-320C-411A-8B2A-5D333FA787F9}" destId="{5E1E110A-541A-40F5-B8D8-64571FFB2D7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892F339-0650-409F-964D-D99CFDFA866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2937BA30-86E3-40E9-B973-C8A056F8333D}">
      <dgm:prSet phldrT="[Text]" custT="1"/>
      <dgm:spPr/>
      <dgm:t>
        <a:bodyPr/>
        <a:lstStyle/>
        <a:p>
          <a:pPr algn="ctr"/>
          <a:r>
            <a:rPr lang="en-GB" sz="2000" b="1" dirty="0" smtClean="0"/>
            <a:t>My research in teacher development:</a:t>
          </a:r>
        </a:p>
        <a:p>
          <a:pPr algn="l"/>
          <a:r>
            <a:rPr lang="en-GB" sz="1050" dirty="0" smtClean="0"/>
            <a:t>Involves membership  of a critically reflective community of practice </a:t>
          </a:r>
        </a:p>
        <a:p>
          <a:pPr algn="l"/>
          <a:r>
            <a:rPr lang="en-GB" sz="1050" dirty="0" smtClean="0"/>
            <a:t>Most likely  in learning organisations that are  conducive to this </a:t>
          </a:r>
        </a:p>
        <a:p>
          <a:pPr algn="ctr"/>
          <a:endParaRPr lang="en-GB" sz="500" dirty="0"/>
        </a:p>
      </dgm:t>
    </dgm:pt>
    <dgm:pt modelId="{4D0E1C4E-B8B6-41DD-A408-4846DDF118A5}" type="parTrans" cxnId="{EF12E630-E42B-4290-A8B2-411647919A38}">
      <dgm:prSet/>
      <dgm:spPr/>
      <dgm:t>
        <a:bodyPr/>
        <a:lstStyle/>
        <a:p>
          <a:endParaRPr lang="en-GB"/>
        </a:p>
      </dgm:t>
    </dgm:pt>
    <dgm:pt modelId="{464D6D44-9272-4384-B084-2CC65AAEA6AB}" type="sibTrans" cxnId="{EF12E630-E42B-4290-A8B2-411647919A38}">
      <dgm:prSet/>
      <dgm:spPr/>
      <dgm:t>
        <a:bodyPr/>
        <a:lstStyle/>
        <a:p>
          <a:endParaRPr lang="en-GB"/>
        </a:p>
      </dgm:t>
    </dgm:pt>
    <dgm:pt modelId="{1BDD4E19-4FC9-4FB4-8F62-45C346881B4E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n-GB" sz="2000" b="1" i="0" dirty="0" smtClean="0"/>
            <a:t>Crisis and Regional Response</a:t>
          </a:r>
        </a:p>
        <a:p>
          <a:pPr algn="l"/>
          <a:r>
            <a:rPr lang="en-GB" sz="1400" dirty="0" smtClean="0"/>
            <a:t>Not enough teachers coming in </a:t>
          </a:r>
        </a:p>
        <a:p>
          <a:pPr algn="l"/>
          <a:r>
            <a:rPr lang="en-GB" sz="1400" dirty="0" smtClean="0"/>
            <a:t>Not enough teachers staying</a:t>
          </a:r>
        </a:p>
        <a:p>
          <a:pPr algn="l"/>
          <a:r>
            <a:rPr lang="en-GB" sz="1400" dirty="0" smtClean="0"/>
            <a:t>Support and development unclear and not guaranteed</a:t>
          </a:r>
          <a:endParaRPr lang="en-GB" sz="1000" dirty="0" smtClean="0"/>
        </a:p>
      </dgm:t>
    </dgm:pt>
    <dgm:pt modelId="{B1202C41-C451-4706-ACDD-FC9A6BE36AE0}" type="parTrans" cxnId="{819FAF30-00FD-4AF3-B0BF-B2E4180D7CC4}">
      <dgm:prSet/>
      <dgm:spPr/>
      <dgm:t>
        <a:bodyPr/>
        <a:lstStyle/>
        <a:p>
          <a:endParaRPr lang="en-GB"/>
        </a:p>
      </dgm:t>
    </dgm:pt>
    <dgm:pt modelId="{B9F755CA-AC2E-4752-BDEE-73B921EF8E56}" type="sibTrans" cxnId="{819FAF30-00FD-4AF3-B0BF-B2E4180D7CC4}">
      <dgm:prSet/>
      <dgm:spPr/>
      <dgm:t>
        <a:bodyPr/>
        <a:lstStyle/>
        <a:p>
          <a:endParaRPr lang="en-GB"/>
        </a:p>
      </dgm:t>
    </dgm:pt>
    <dgm:pt modelId="{E95630FA-11F5-42A7-A9E2-0EC790FBDCEE}">
      <dgm:prSet phldrT="[Text]" custT="1"/>
      <dgm:spPr/>
      <dgm:t>
        <a:bodyPr/>
        <a:lstStyle/>
        <a:p>
          <a:pPr algn="ctr"/>
          <a:r>
            <a:rPr lang="en-GB" sz="2000" b="1" dirty="0" smtClean="0"/>
            <a:t>Carter Review</a:t>
          </a:r>
        </a:p>
        <a:p>
          <a:pPr algn="l"/>
          <a:r>
            <a:rPr lang="en-GB" sz="1400" dirty="0" smtClean="0"/>
            <a:t>Not long enough</a:t>
          </a:r>
        </a:p>
        <a:p>
          <a:pPr algn="l"/>
          <a:r>
            <a:rPr lang="en-GB" sz="1400" dirty="0" smtClean="0"/>
            <a:t>Not joined up to early career</a:t>
          </a:r>
        </a:p>
        <a:p>
          <a:pPr algn="l"/>
          <a:r>
            <a:rPr lang="en-GB" sz="1400" dirty="0" smtClean="0"/>
            <a:t>Need to strengthen use of evidence and systematic enquiry</a:t>
          </a:r>
          <a:endParaRPr lang="en-GB" sz="1400" dirty="0"/>
        </a:p>
      </dgm:t>
    </dgm:pt>
    <dgm:pt modelId="{518182AF-924C-4653-8E79-62C1FEB592EE}" type="parTrans" cxnId="{CC663151-AE1F-4A12-BBC0-6EB63623A8D1}">
      <dgm:prSet/>
      <dgm:spPr/>
      <dgm:t>
        <a:bodyPr/>
        <a:lstStyle/>
        <a:p>
          <a:endParaRPr lang="en-GB"/>
        </a:p>
      </dgm:t>
    </dgm:pt>
    <dgm:pt modelId="{D33E51F4-D454-45D8-8886-ACC25D0AF335}" type="sibTrans" cxnId="{CC663151-AE1F-4A12-BBC0-6EB63623A8D1}">
      <dgm:prSet/>
      <dgm:spPr/>
      <dgm:t>
        <a:bodyPr/>
        <a:lstStyle/>
        <a:p>
          <a:endParaRPr lang="en-GB"/>
        </a:p>
      </dgm:t>
    </dgm:pt>
    <dgm:pt modelId="{84C9883B-320C-411A-8B2A-5D333FA787F9}" type="pres">
      <dgm:prSet presAssocID="{9892F339-0650-409F-964D-D99CFDFA8664}" presName="compositeShape" presStyleCnt="0">
        <dgm:presLayoutVars>
          <dgm:chMax val="7"/>
          <dgm:dir/>
          <dgm:resizeHandles val="exact"/>
        </dgm:presLayoutVars>
      </dgm:prSet>
      <dgm:spPr/>
    </dgm:pt>
    <dgm:pt modelId="{CBE1515C-1AA0-4E0B-A9D4-16DEA0D4915B}" type="pres">
      <dgm:prSet presAssocID="{2937BA30-86E3-40E9-B973-C8A056F8333D}" presName="circ1" presStyleLbl="vennNode1" presStyleIdx="0" presStyleCnt="3" custLinFactNeighborY="-6736"/>
      <dgm:spPr/>
      <dgm:t>
        <a:bodyPr/>
        <a:lstStyle/>
        <a:p>
          <a:endParaRPr lang="en-GB"/>
        </a:p>
      </dgm:t>
    </dgm:pt>
    <dgm:pt modelId="{0359ADF0-4B83-4C6F-ABDF-7B9D0ACE7496}" type="pres">
      <dgm:prSet presAssocID="{2937BA30-86E3-40E9-B973-C8A056F8333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C04F54-AFCD-470E-A5F9-3D5ED1D2667D}" type="pres">
      <dgm:prSet presAssocID="{1BDD4E19-4FC9-4FB4-8F62-45C346881B4E}" presName="circ2" presStyleLbl="vennNode1" presStyleIdx="1" presStyleCnt="3"/>
      <dgm:spPr/>
      <dgm:t>
        <a:bodyPr/>
        <a:lstStyle/>
        <a:p>
          <a:endParaRPr lang="en-GB"/>
        </a:p>
      </dgm:t>
    </dgm:pt>
    <dgm:pt modelId="{B4931A2C-AD11-40F7-81AA-E5206468DA7C}" type="pres">
      <dgm:prSet presAssocID="{1BDD4E19-4FC9-4FB4-8F62-45C346881B4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DFCE9F-E688-4437-B361-27AC90B7B8D1}" type="pres">
      <dgm:prSet presAssocID="{E95630FA-11F5-42A7-A9E2-0EC790FBDCEE}" presName="circ3" presStyleLbl="vennNode1" presStyleIdx="2" presStyleCnt="3" custLinFactNeighborX="808" custLinFactNeighborY="665"/>
      <dgm:spPr/>
      <dgm:t>
        <a:bodyPr/>
        <a:lstStyle/>
        <a:p>
          <a:endParaRPr lang="en-GB"/>
        </a:p>
      </dgm:t>
    </dgm:pt>
    <dgm:pt modelId="{5E1E110A-541A-40F5-B8D8-64571FFB2D79}" type="pres">
      <dgm:prSet presAssocID="{E95630FA-11F5-42A7-A9E2-0EC790FBDCE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C4C9594-4CD5-4B45-938F-B410C3C60E7A}" type="presOf" srcId="{E95630FA-11F5-42A7-A9E2-0EC790FBDCEE}" destId="{9CDFCE9F-E688-4437-B361-27AC90B7B8D1}" srcOrd="0" destOrd="0" presId="urn:microsoft.com/office/officeart/2005/8/layout/venn1"/>
    <dgm:cxn modelId="{3A54C779-E0C9-4762-B4A6-87E9D5A1B917}" type="presOf" srcId="{2937BA30-86E3-40E9-B973-C8A056F8333D}" destId="{CBE1515C-1AA0-4E0B-A9D4-16DEA0D4915B}" srcOrd="0" destOrd="0" presId="urn:microsoft.com/office/officeart/2005/8/layout/venn1"/>
    <dgm:cxn modelId="{EF12E630-E42B-4290-A8B2-411647919A38}" srcId="{9892F339-0650-409F-964D-D99CFDFA8664}" destId="{2937BA30-86E3-40E9-B973-C8A056F8333D}" srcOrd="0" destOrd="0" parTransId="{4D0E1C4E-B8B6-41DD-A408-4846DDF118A5}" sibTransId="{464D6D44-9272-4384-B084-2CC65AAEA6AB}"/>
    <dgm:cxn modelId="{F8355AEC-44AA-4C0F-B6D7-9155C93E69FF}" type="presOf" srcId="{1BDD4E19-4FC9-4FB4-8F62-45C346881B4E}" destId="{B4931A2C-AD11-40F7-81AA-E5206468DA7C}" srcOrd="1" destOrd="0" presId="urn:microsoft.com/office/officeart/2005/8/layout/venn1"/>
    <dgm:cxn modelId="{2D3BE451-47BE-4A30-9867-01307BB98528}" type="presOf" srcId="{E95630FA-11F5-42A7-A9E2-0EC790FBDCEE}" destId="{5E1E110A-541A-40F5-B8D8-64571FFB2D79}" srcOrd="1" destOrd="0" presId="urn:microsoft.com/office/officeart/2005/8/layout/venn1"/>
    <dgm:cxn modelId="{51AC41F6-87C4-4F83-98BC-D3A190D608DC}" type="presOf" srcId="{2937BA30-86E3-40E9-B973-C8A056F8333D}" destId="{0359ADF0-4B83-4C6F-ABDF-7B9D0ACE7496}" srcOrd="1" destOrd="0" presId="urn:microsoft.com/office/officeart/2005/8/layout/venn1"/>
    <dgm:cxn modelId="{819FAF30-00FD-4AF3-B0BF-B2E4180D7CC4}" srcId="{9892F339-0650-409F-964D-D99CFDFA8664}" destId="{1BDD4E19-4FC9-4FB4-8F62-45C346881B4E}" srcOrd="1" destOrd="0" parTransId="{B1202C41-C451-4706-ACDD-FC9A6BE36AE0}" sibTransId="{B9F755CA-AC2E-4752-BDEE-73B921EF8E56}"/>
    <dgm:cxn modelId="{FB3CADA2-A76B-4D6A-9D61-46B17F7435EB}" type="presOf" srcId="{9892F339-0650-409F-964D-D99CFDFA8664}" destId="{84C9883B-320C-411A-8B2A-5D333FA787F9}" srcOrd="0" destOrd="0" presId="urn:microsoft.com/office/officeart/2005/8/layout/venn1"/>
    <dgm:cxn modelId="{A4AE952B-9425-4363-92B2-0A2D9033FABE}" type="presOf" srcId="{1BDD4E19-4FC9-4FB4-8F62-45C346881B4E}" destId="{BCC04F54-AFCD-470E-A5F9-3D5ED1D2667D}" srcOrd="0" destOrd="0" presId="urn:microsoft.com/office/officeart/2005/8/layout/venn1"/>
    <dgm:cxn modelId="{CC663151-AE1F-4A12-BBC0-6EB63623A8D1}" srcId="{9892F339-0650-409F-964D-D99CFDFA8664}" destId="{E95630FA-11F5-42A7-A9E2-0EC790FBDCEE}" srcOrd="2" destOrd="0" parTransId="{518182AF-924C-4653-8E79-62C1FEB592EE}" sibTransId="{D33E51F4-D454-45D8-8886-ACC25D0AF335}"/>
    <dgm:cxn modelId="{FB0C1CE2-B169-43EA-99C8-C79EDEB9F089}" type="presParOf" srcId="{84C9883B-320C-411A-8B2A-5D333FA787F9}" destId="{CBE1515C-1AA0-4E0B-A9D4-16DEA0D4915B}" srcOrd="0" destOrd="0" presId="urn:microsoft.com/office/officeart/2005/8/layout/venn1"/>
    <dgm:cxn modelId="{34CABFAF-5EF7-42F3-AD41-19DBAA5B1366}" type="presParOf" srcId="{84C9883B-320C-411A-8B2A-5D333FA787F9}" destId="{0359ADF0-4B83-4C6F-ABDF-7B9D0ACE7496}" srcOrd="1" destOrd="0" presId="urn:microsoft.com/office/officeart/2005/8/layout/venn1"/>
    <dgm:cxn modelId="{965ACD9B-2890-49C6-AB4A-B9735C34C0D8}" type="presParOf" srcId="{84C9883B-320C-411A-8B2A-5D333FA787F9}" destId="{BCC04F54-AFCD-470E-A5F9-3D5ED1D2667D}" srcOrd="2" destOrd="0" presId="urn:microsoft.com/office/officeart/2005/8/layout/venn1"/>
    <dgm:cxn modelId="{54C6DA08-6B7D-4DD8-80BD-169107CCBE9C}" type="presParOf" srcId="{84C9883B-320C-411A-8B2A-5D333FA787F9}" destId="{B4931A2C-AD11-40F7-81AA-E5206468DA7C}" srcOrd="3" destOrd="0" presId="urn:microsoft.com/office/officeart/2005/8/layout/venn1"/>
    <dgm:cxn modelId="{20944E26-D1BC-4732-BB84-AB4A4E5A94C6}" type="presParOf" srcId="{84C9883B-320C-411A-8B2A-5D333FA787F9}" destId="{9CDFCE9F-E688-4437-B361-27AC90B7B8D1}" srcOrd="4" destOrd="0" presId="urn:microsoft.com/office/officeart/2005/8/layout/venn1"/>
    <dgm:cxn modelId="{24FB14E9-9A8D-4FF4-83AB-EB14D7E4CC56}" type="presParOf" srcId="{84C9883B-320C-411A-8B2A-5D333FA787F9}" destId="{5E1E110A-541A-40F5-B8D8-64571FFB2D7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0D5A1-4265-40CF-8429-5E8CB78D7B62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DC740-C4A2-4A75-97E3-365FA1B0C9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579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C5127-2BE2-4F51-9C4A-AF87552E5FF0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828B8-706C-4E01-AEED-D493434EE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591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828B8-706C-4E01-AEED-D493434EE9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91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0213" y="273050"/>
            <a:ext cx="5864225" cy="43989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BB7FA-2627-47C9-9258-FDF90D155C04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927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30213" y="273050"/>
            <a:ext cx="5864225" cy="43989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5A14A539-37E2-42BD-9EA9-5F8893F29D16}" type="slidenum">
              <a:rPr lang="en-GB" altLang="en-US" smtClean="0"/>
              <a:pPr eaLnBrk="1" hangingPunct="1"/>
              <a:t>19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905810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30213" y="273050"/>
            <a:ext cx="5864225" cy="43989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54E98BE4-C7CE-4726-97A7-C3BB331F6948}" type="slidenum">
              <a:rPr lang="en-GB" altLang="en-US" smtClean="0"/>
              <a:pPr eaLnBrk="1" hangingPunct="1"/>
              <a:t>20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001975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1800" y="273050"/>
            <a:ext cx="5862638" cy="43989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BB7FA-2627-47C9-9258-FDF90D155C04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927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1800" y="273050"/>
            <a:ext cx="5862638" cy="43989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BB7FA-2627-47C9-9258-FDF90D155C04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927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E4B1D-ADB2-4F15-8389-44110F300007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72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E4B1D-ADB2-4F15-8389-44110F300007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918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E4B1D-ADB2-4F15-8389-44110F300007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891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820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ADC9-726A-4BAA-B5B1-ECEE0C38022E}" type="datetime1">
              <a:rPr lang="en-GB" smtClean="0"/>
              <a:t>21/06/2017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8E5A-76C0-453E-B1E0-BC4AB04722D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8429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E4B1D-ADB2-4F15-8389-44110F300007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40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E4B1D-ADB2-4F15-8389-44110F300007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420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E4B1D-ADB2-4F15-8389-44110F300007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934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E4B1D-ADB2-4F15-8389-44110F300007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02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E4B1D-ADB2-4F15-8389-44110F300007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4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E4B1D-ADB2-4F15-8389-44110F300007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67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E4B1D-ADB2-4F15-8389-44110F300007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62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E4B1D-ADB2-4F15-8389-44110F300007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979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E4B1D-ADB2-4F15-8389-44110F300007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595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80" r:id="rId12"/>
    <p:sldLayoutId id="214748368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18" Type="http://schemas.openxmlformats.org/officeDocument/2006/relationships/diagramLayout" Target="../diagrams/layout7.xml"/><Relationship Id="rId3" Type="http://schemas.openxmlformats.org/officeDocument/2006/relationships/diagramLayout" Target="../diagrams/layout4.xml"/><Relationship Id="rId21" Type="http://schemas.microsoft.com/office/2007/relationships/diagramDrawing" Target="../diagrams/drawing7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diagramData" Target="../diagrams/data7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20" Type="http://schemas.openxmlformats.org/officeDocument/2006/relationships/diagramColors" Target="../diagrams/colors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19" Type="http://schemas.openxmlformats.org/officeDocument/2006/relationships/diagramQuickStyle" Target="../diagrams/quickStyle7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7664" y="2382207"/>
            <a:ext cx="57606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 Development, Recruitment and Retention - Learning from the Carter Review :</a:t>
            </a:r>
          </a:p>
          <a:p>
            <a:pPr algn="ctr"/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D</a:t>
            </a:r>
            <a:r>
              <a:rPr lang="en-GB" dirty="0" smtClean="0"/>
              <a:t>evelopments </a:t>
            </a:r>
            <a:r>
              <a:rPr lang="en-GB" dirty="0"/>
              <a:t>in local and regional ITE/CPD </a:t>
            </a:r>
            <a:endParaRPr lang="en-GB" dirty="0" smtClean="0"/>
          </a:p>
          <a:p>
            <a:pPr algn="ctr"/>
            <a:r>
              <a:rPr lang="en-GB" dirty="0" smtClean="0"/>
              <a:t>The role of Universities</a:t>
            </a:r>
            <a:r>
              <a:rPr lang="en-GB" dirty="0"/>
              <a:t> </a:t>
            </a:r>
            <a:r>
              <a:rPr lang="en-GB" dirty="0" smtClean="0"/>
              <a:t>and multi-organisational collaboration </a:t>
            </a:r>
            <a:r>
              <a:rPr lang="en-GB" dirty="0"/>
              <a:t>in school improvement)</a:t>
            </a:r>
            <a:endParaRPr lang="en-GB" i="1" dirty="0">
              <a:cs typeface="Arial" panose="020B0604020202020204" pitchFamily="34" charset="0"/>
            </a:endParaRPr>
          </a:p>
          <a:p>
            <a:pPr algn="ctr"/>
            <a:endParaRPr lang="en-GB" i="1" dirty="0">
              <a:cs typeface="Arial" panose="020B0604020202020204" pitchFamily="34" charset="0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1835696" y="4899234"/>
            <a:ext cx="497724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Prof Sam Twiselton</a:t>
            </a:r>
            <a:b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en-GB" sz="16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Director of Sheffield Institute of Education</a:t>
            </a: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en-GB" sz="12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Member of Advisory Panel for the Carter Review</a:t>
            </a:r>
            <a:br>
              <a:rPr lang="en-GB" sz="12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en-GB" sz="12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Member of the Advisory Panel for ITT Behaviour Report</a:t>
            </a:r>
            <a:br>
              <a:rPr lang="en-GB" sz="12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en-GB" sz="12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en-GB" sz="12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en-GB" sz="14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@samtwiselton</a:t>
            </a:r>
            <a:br>
              <a:rPr lang="en-GB" sz="14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en-GB" sz="14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s.twiselton@shu.ac.uk</a:t>
            </a:r>
            <a:r>
              <a:rPr lang="en-GB" sz="1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en-GB" sz="1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</a:br>
            <a:r>
              <a:rPr lang="en-GB" sz="1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22nd June 2017</a:t>
            </a:r>
            <a:br>
              <a:rPr lang="en-GB" sz="1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</a:br>
            <a:r>
              <a:rPr lang="en-GB" sz="28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en-GB" sz="28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</a:br>
            <a:endParaRPr lang="en-GB" sz="16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1928" y="1196752"/>
            <a:ext cx="804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EXCELLENCE IN EDUCATION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Picture 5" descr="https://staff.shu.ac.uk/marketing/brand/Documents/SIOE_215_229_72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3140348" cy="83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0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0" y="55563"/>
            <a:ext cx="6634163" cy="6373812"/>
            <a:chOff x="1" y="56198"/>
            <a:chExt cx="6633419" cy="6372534"/>
          </a:xfrm>
        </p:grpSpPr>
        <p:pic>
          <p:nvPicPr>
            <p:cNvPr id="15370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38092"/>
              <a:ext cx="6371485" cy="5990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2510578" y="56198"/>
              <a:ext cx="4122842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latin typeface="Arial" pitchFamily="34" charset="0"/>
                  <a:ea typeface="MS PGothic" pitchFamily="34" charset="-128"/>
                </a:rPr>
                <a:t>Big Picture</a:t>
              </a:r>
            </a:p>
          </p:txBody>
        </p:sp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929188" y="995363"/>
            <a:ext cx="4216400" cy="5340350"/>
            <a:chOff x="4928658" y="995680"/>
            <a:chExt cx="4216825" cy="5340550"/>
          </a:xfrm>
        </p:grpSpPr>
        <p:pic>
          <p:nvPicPr>
            <p:cNvPr id="15365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508427">
              <a:off x="5675629" y="1491421"/>
              <a:ext cx="2628900" cy="173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5483" y="3577141"/>
              <a:ext cx="3810000" cy="2141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4928658" y="5505233"/>
              <a:ext cx="4122842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latin typeface="Arial" pitchFamily="34" charset="0"/>
                  <a:ea typeface="MS PGothic" pitchFamily="34" charset="-128"/>
                </a:rPr>
                <a:t>Detail</a:t>
              </a:r>
            </a:p>
          </p:txBody>
        </p:sp>
        <p:sp>
          <p:nvSpPr>
            <p:cNvPr id="9" name="Right Arrow 8"/>
            <p:cNvSpPr/>
            <p:nvPr/>
          </p:nvSpPr>
          <p:spPr>
            <a:xfrm rot="2164809">
              <a:off x="6130516" y="3053157"/>
              <a:ext cx="1117713" cy="558821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endParaRPr lang="en-GB" altLang="en-US">
                <a:solidFill>
                  <a:srgbClr val="FFFFFF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 rot="2164809">
              <a:off x="6065423" y="995680"/>
              <a:ext cx="1117713" cy="558821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endParaRPr lang="en-GB" altLang="en-US">
                <a:solidFill>
                  <a:srgbClr val="FFFFFF"/>
                </a:solidFill>
                <a:latin typeface="Arial" charset="0"/>
                <a:ea typeface="ＭＳ Ｐゴシック" pitchFamily="34" charset="-128"/>
              </a:endParaRPr>
            </a:p>
          </p:txBody>
        </p:sp>
      </p:grpSp>
      <p:sp>
        <p:nvSpPr>
          <p:cNvPr id="11" name="Curved Left Arrow 10"/>
          <p:cNvSpPr/>
          <p:nvPr/>
        </p:nvSpPr>
        <p:spPr>
          <a:xfrm rot="8817131">
            <a:off x="715963" y="1882775"/>
            <a:ext cx="1784350" cy="5368925"/>
          </a:xfrm>
          <a:prstGeom prst="curvedLeftArrow">
            <a:avLst>
              <a:gd name="adj1" fmla="val 20095"/>
              <a:gd name="adj2" fmla="val 50000"/>
              <a:gd name="adj3" fmla="val 250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en-GB" altLang="en-US"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004880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79400" y="2184401"/>
          <a:ext cx="8369300" cy="250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/>
        </p:nvGraphicFramePr>
        <p:xfrm>
          <a:off x="-977900" y="72013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4" name="Diagram 3"/>
          <p:cNvGraphicFramePr/>
          <p:nvPr/>
        </p:nvGraphicFramePr>
        <p:xfrm>
          <a:off x="1677987" y="76646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7800" y="4751388"/>
            <a:ext cx="8148638" cy="1281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23900" indent="-3238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altLang="en-US" sz="2000" b="1">
                <a:latin typeface="Arial" charset="0"/>
              </a:rPr>
              <a:t>A continuum or a cycle?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altLang="en-US" sz="2000" b="1">
                <a:latin typeface="Arial" charset="0"/>
              </a:rPr>
              <a:t>A vicious circle? A trap to try and avoid?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altLang="en-US" sz="2000" b="1">
                <a:latin typeface="Arial" charset="0"/>
              </a:rPr>
              <a:t>Something much more messy – but also all of the above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altLang="en-US" sz="2000" b="1">
                <a:latin typeface="Arial" charset="0"/>
              </a:rPr>
              <a:t>NOT JUST RELEVANT TO ITE OR JUST CONFINED TO SCHOOLS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endParaRPr lang="en-GB" altLang="en-US" sz="2200" b="1"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–"/>
            </a:pPr>
            <a:endParaRPr lang="en-GB" altLang="en-US" b="1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7041" y="188640"/>
            <a:ext cx="870744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latin typeface="Arial" pitchFamily="34" charset="0"/>
                <a:ea typeface="MS PGothic" pitchFamily="34" charset="-128"/>
              </a:rPr>
              <a:t>A developmental 'continuum'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4492620" y="76646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240157792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P spid="5" grpId="0" animBg="1"/>
      <p:bldGraphic spid="7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0825" y="1562100"/>
            <a:ext cx="8504238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77875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000" b="1">
                <a:latin typeface="Arial" charset="0"/>
              </a:rPr>
              <a:t>More likely to be/stay a Task Manager or Curriculum Deliverer if:</a:t>
            </a:r>
          </a:p>
          <a:p>
            <a:pPr eaLnBrk="1" hangingPunct="1"/>
            <a:endParaRPr lang="en-GB" altLang="en-US" sz="2000" b="1">
              <a:latin typeface="Arial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GB" altLang="en-US" sz="2200">
                <a:latin typeface="Arial" charset="0"/>
              </a:rPr>
              <a:t>Very crowded and prescriptive curriculum - stops asking 'why'?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en-US" sz="2200">
                <a:latin typeface="Arial" charset="0"/>
              </a:rPr>
              <a:t>No built in developmental programme or time for reflection  - no time for anaylsis and debate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539750" y="188913"/>
            <a:ext cx="82153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3200" b="1">
                <a:latin typeface="Arial" charset="0"/>
                <a:ea typeface="ＭＳ Ｐゴシック" pitchFamily="34" charset="-128"/>
              </a:rPr>
              <a:t>THE IMPACT OF CONTEXT AND CULTURE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0825" y="3789363"/>
            <a:ext cx="8535988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812800" indent="-3778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000" b="1">
                <a:solidFill>
                  <a:srgbClr val="000000"/>
                </a:solidFill>
                <a:latin typeface="Arial" charset="0"/>
              </a:rPr>
              <a:t>More likely to become/remain a Concept/Skill Builder if:</a:t>
            </a:r>
          </a:p>
          <a:p>
            <a:pPr eaLnBrk="1" hangingPunct="1"/>
            <a:endParaRPr lang="en-GB" altLang="en-US" sz="2000" b="1">
              <a:solidFill>
                <a:srgbClr val="000000"/>
              </a:solidFill>
              <a:latin typeface="Arial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GB" altLang="en-US" sz="2200">
                <a:solidFill>
                  <a:srgbClr val="000000"/>
                </a:solidFill>
                <a:latin typeface="Arial" charset="0"/>
              </a:rPr>
              <a:t>Contexts conducive to articulation and professional engagement with subject 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altLang="en-US" sz="2200">
                <a:solidFill>
                  <a:srgbClr val="000000"/>
                </a:solidFill>
                <a:latin typeface="Arial" charset="0"/>
              </a:rPr>
              <a:t>Able to compare/contrast/critique approaches</a:t>
            </a:r>
          </a:p>
        </p:txBody>
      </p:sp>
    </p:spTree>
    <p:extLst>
      <p:ext uri="{BB962C8B-B14F-4D97-AF65-F5344CB8AC3E}">
        <p14:creationId xmlns:p14="http://schemas.microsoft.com/office/powerpoint/2010/main" val="227388009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1"/>
          <p:cNvGrpSpPr>
            <a:grpSpLocks/>
          </p:cNvGrpSpPr>
          <p:nvPr/>
        </p:nvGrpSpPr>
        <p:grpSpPr bwMode="auto">
          <a:xfrm>
            <a:off x="0" y="2781300"/>
            <a:ext cx="5364163" cy="4076700"/>
            <a:chOff x="0" y="1752"/>
            <a:chExt cx="3379" cy="2568"/>
          </a:xfrm>
        </p:grpSpPr>
        <p:pic>
          <p:nvPicPr>
            <p:cNvPr id="19470" name="Picture 15" descr="School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61"/>
              <a:ext cx="1837" cy="1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AutoShape 16"/>
            <p:cNvSpPr>
              <a:spLocks noChangeArrowheads="1"/>
            </p:cNvSpPr>
            <p:nvPr/>
          </p:nvSpPr>
          <p:spPr bwMode="auto">
            <a:xfrm>
              <a:off x="1701" y="3866"/>
              <a:ext cx="1678" cy="454"/>
            </a:xfrm>
            <a:prstGeom prst="rightArrow">
              <a:avLst>
                <a:gd name="adj1" fmla="val 50000"/>
                <a:gd name="adj2" fmla="val 9240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GB" altLang="en-US" sz="2400" dirty="0">
                  <a:latin typeface="Arial" pitchFamily="34" charset="0"/>
                  <a:ea typeface="MS PGothic" pitchFamily="34" charset="-128"/>
                </a:rPr>
                <a:t>Practitioner</a:t>
              </a:r>
            </a:p>
          </p:txBody>
        </p:sp>
        <p:sp>
          <p:nvSpPr>
            <p:cNvPr id="5" name="AutoShape 17"/>
            <p:cNvSpPr>
              <a:spLocks noChangeArrowheads="1"/>
            </p:cNvSpPr>
            <p:nvPr/>
          </p:nvSpPr>
          <p:spPr bwMode="auto">
            <a:xfrm rot="-1445370">
              <a:off x="1655" y="3067"/>
              <a:ext cx="1587" cy="454"/>
            </a:xfrm>
            <a:prstGeom prst="rightArrow">
              <a:avLst>
                <a:gd name="adj1" fmla="val 50000"/>
                <a:gd name="adj2" fmla="val 8739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GB" altLang="en-US" sz="2400" dirty="0">
                  <a:latin typeface="Arial" pitchFamily="34" charset="0"/>
                  <a:ea typeface="MS PGothic" pitchFamily="34" charset="-128"/>
                </a:rPr>
                <a:t>Pupil focus</a:t>
              </a:r>
            </a:p>
          </p:txBody>
        </p:sp>
        <p:sp>
          <p:nvSpPr>
            <p:cNvPr id="6" name="AutoShape 18"/>
            <p:cNvSpPr>
              <a:spLocks noChangeArrowheads="1"/>
            </p:cNvSpPr>
            <p:nvPr/>
          </p:nvSpPr>
          <p:spPr bwMode="auto">
            <a:xfrm rot="-3304767">
              <a:off x="1134" y="2363"/>
              <a:ext cx="1496" cy="454"/>
            </a:xfrm>
            <a:prstGeom prst="rightArrow">
              <a:avLst>
                <a:gd name="adj1" fmla="val 50000"/>
                <a:gd name="adj2" fmla="val 8237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GB" altLang="en-US" sz="2400" dirty="0">
                  <a:latin typeface="Arial" pitchFamily="34" charset="0"/>
                  <a:ea typeface="MS PGothic" pitchFamily="34" charset="-128"/>
                </a:rPr>
                <a:t>Immediacy</a:t>
              </a:r>
            </a:p>
          </p:txBody>
        </p:sp>
        <p:sp>
          <p:nvSpPr>
            <p:cNvPr id="7" name="AutoShape 19"/>
            <p:cNvSpPr>
              <a:spLocks noChangeArrowheads="1"/>
            </p:cNvSpPr>
            <p:nvPr/>
          </p:nvSpPr>
          <p:spPr bwMode="auto">
            <a:xfrm rot="-5400000">
              <a:off x="137" y="2183"/>
              <a:ext cx="1315" cy="454"/>
            </a:xfrm>
            <a:prstGeom prst="rightArrow">
              <a:avLst>
                <a:gd name="adj1" fmla="val 50000"/>
                <a:gd name="adj2" fmla="val 7241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GB" altLang="en-US" sz="2400" dirty="0">
                  <a:latin typeface="Arial" pitchFamily="34" charset="0"/>
                  <a:ea typeface="MS PGothic" pitchFamily="34" charset="-128"/>
                </a:rPr>
                <a:t>Relevance</a:t>
              </a:r>
            </a:p>
          </p:txBody>
        </p:sp>
      </p:grpSp>
      <p:pic>
        <p:nvPicPr>
          <p:cNvPr id="19459" name="Picture 2" descr="https://staff.shu.ac.uk/marketing/brand/Documents/SIOE_215_229_72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115888"/>
            <a:ext cx="3140075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Box 15"/>
          <p:cNvSpPr txBox="1">
            <a:spLocks noChangeArrowheads="1"/>
          </p:cNvSpPr>
          <p:nvPr/>
        </p:nvSpPr>
        <p:spPr bwMode="auto">
          <a:xfrm>
            <a:off x="3279775" y="188913"/>
            <a:ext cx="59007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3000" b="1">
                <a:latin typeface="Arial" charset="0"/>
                <a:ea typeface="ＭＳ Ｐゴシック" pitchFamily="34" charset="-128"/>
              </a:rPr>
              <a:t>The best teacher development?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195513" y="1052513"/>
            <a:ext cx="6697662" cy="6142037"/>
            <a:chOff x="2195513" y="1052513"/>
            <a:chExt cx="6697662" cy="6142037"/>
          </a:xfrm>
        </p:grpSpPr>
        <p:grpSp>
          <p:nvGrpSpPr>
            <p:cNvPr id="19462" name="Group 22"/>
            <p:cNvGrpSpPr>
              <a:grpSpLocks/>
            </p:cNvGrpSpPr>
            <p:nvPr/>
          </p:nvGrpSpPr>
          <p:grpSpPr bwMode="auto">
            <a:xfrm>
              <a:off x="2195513" y="1052513"/>
              <a:ext cx="6697662" cy="6142037"/>
              <a:chOff x="1383" y="644"/>
              <a:chExt cx="4219" cy="3869"/>
            </a:xfrm>
          </p:grpSpPr>
          <p:pic>
            <p:nvPicPr>
              <p:cNvPr id="19464" name="Picture 5" descr="degrees200px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9" y="644"/>
                <a:ext cx="1643" cy="1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AutoShape 8"/>
              <p:cNvSpPr>
                <a:spLocks noChangeArrowheads="1"/>
              </p:cNvSpPr>
              <p:nvPr/>
            </p:nvSpPr>
            <p:spPr bwMode="auto">
              <a:xfrm rot="-707834">
                <a:off x="1383" y="1298"/>
                <a:ext cx="2624" cy="687"/>
              </a:xfrm>
              <a:prstGeom prst="leftArrow">
                <a:avLst>
                  <a:gd name="adj1" fmla="val 50000"/>
                  <a:gd name="adj2" fmla="val 9548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GB" altLang="en-US" sz="2000" dirty="0">
                    <a:latin typeface="Arial" pitchFamily="34" charset="0"/>
                    <a:ea typeface="MS PGothic" pitchFamily="34" charset="-128"/>
                  </a:rPr>
                  <a:t>Bigger picture</a:t>
                </a:r>
              </a:p>
            </p:txBody>
          </p:sp>
          <p:sp>
            <p:nvSpPr>
              <p:cNvPr id="11" name="AutoShape 9"/>
              <p:cNvSpPr>
                <a:spLocks noChangeArrowheads="1"/>
              </p:cNvSpPr>
              <p:nvPr/>
            </p:nvSpPr>
            <p:spPr bwMode="auto">
              <a:xfrm rot="-5400000">
                <a:off x="3747" y="3046"/>
                <a:ext cx="1966" cy="544"/>
              </a:xfrm>
              <a:prstGeom prst="leftArrow">
                <a:avLst>
                  <a:gd name="adj1" fmla="val 50000"/>
                  <a:gd name="adj2" fmla="val 10132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GB" altLang="en-US" sz="2000" dirty="0" smtClean="0">
                    <a:latin typeface="Arial" pitchFamily="34" charset="0"/>
                    <a:ea typeface="MS PGothic" pitchFamily="34" charset="-128"/>
                  </a:rPr>
                  <a:t>Academic </a:t>
                </a:r>
                <a:r>
                  <a:rPr lang="en-GB" altLang="en-US" sz="2000" dirty="0">
                    <a:latin typeface="Arial" pitchFamily="34" charset="0"/>
                    <a:ea typeface="MS PGothic" pitchFamily="34" charset="-128"/>
                  </a:rPr>
                  <a:t>frameworks</a:t>
                </a:r>
              </a:p>
            </p:txBody>
          </p:sp>
          <p:sp>
            <p:nvSpPr>
              <p:cNvPr id="12" name="AutoShape 12"/>
              <p:cNvSpPr>
                <a:spLocks noChangeArrowheads="1"/>
              </p:cNvSpPr>
              <p:nvPr/>
            </p:nvSpPr>
            <p:spPr bwMode="auto">
              <a:xfrm>
                <a:off x="1565" y="754"/>
                <a:ext cx="2358" cy="589"/>
              </a:xfrm>
              <a:prstGeom prst="leftArrow">
                <a:avLst>
                  <a:gd name="adj1" fmla="val 50000"/>
                  <a:gd name="adj2" fmla="val 10008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GB" altLang="en-US" sz="2000" dirty="0" smtClean="0">
                    <a:latin typeface="Arial" pitchFamily="34" charset="0"/>
                    <a:ea typeface="MS PGothic" pitchFamily="34" charset="-128"/>
                  </a:rPr>
                  <a:t>       Research/co-enquiry </a:t>
                </a:r>
                <a:endParaRPr lang="en-GB" altLang="en-US" sz="2000" dirty="0">
                  <a:latin typeface="Arial" pitchFamily="34" charset="0"/>
                  <a:ea typeface="MS PGothic" pitchFamily="34" charset="-128"/>
                </a:endParaRPr>
              </a:p>
            </p:txBody>
          </p:sp>
          <p:sp>
            <p:nvSpPr>
              <p:cNvPr id="13" name="AutoShape 20"/>
              <p:cNvSpPr>
                <a:spLocks noChangeArrowheads="1"/>
              </p:cNvSpPr>
              <p:nvPr/>
            </p:nvSpPr>
            <p:spPr bwMode="auto">
              <a:xfrm rot="-3061549">
                <a:off x="2430" y="2732"/>
                <a:ext cx="2567" cy="995"/>
              </a:xfrm>
              <a:prstGeom prst="leftArrow">
                <a:avLst>
                  <a:gd name="adj1" fmla="val 40130"/>
                  <a:gd name="adj2" fmla="val 8886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GB" altLang="en-US" sz="2000" dirty="0">
                    <a:latin typeface="Arial" pitchFamily="34" charset="0"/>
                    <a:ea typeface="MS PGothic" pitchFamily="34" charset="-128"/>
                  </a:rPr>
                  <a:t>Compare/contrast/contest</a:t>
                </a:r>
              </a:p>
            </p:txBody>
          </p:sp>
          <p:sp>
            <p:nvSpPr>
              <p:cNvPr id="14" name="AutoShape 10"/>
              <p:cNvSpPr>
                <a:spLocks noChangeArrowheads="1"/>
              </p:cNvSpPr>
              <p:nvPr/>
            </p:nvSpPr>
            <p:spPr bwMode="auto">
              <a:xfrm rot="-1503488">
                <a:off x="1837" y="1842"/>
                <a:ext cx="2358" cy="680"/>
              </a:xfrm>
              <a:prstGeom prst="leftArrow">
                <a:avLst>
                  <a:gd name="adj1" fmla="val 50000"/>
                  <a:gd name="adj2" fmla="val 86691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defTabSz="4349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GB" altLang="en-US" sz="2000" dirty="0">
                    <a:latin typeface="Arial" pitchFamily="34" charset="0"/>
                    <a:ea typeface="MS PGothic" pitchFamily="34" charset="-128"/>
                  </a:rPr>
                  <a:t>Depth and breadth</a:t>
                </a:r>
              </a:p>
            </p:txBody>
          </p:sp>
        </p:grpSp>
        <p:sp>
          <p:nvSpPr>
            <p:cNvPr id="17" name="AutoShape 10"/>
            <p:cNvSpPr>
              <a:spLocks noChangeArrowheads="1"/>
            </p:cNvSpPr>
            <p:nvPr/>
          </p:nvSpPr>
          <p:spPr bwMode="auto">
            <a:xfrm rot="19805628">
              <a:off x="3300413" y="3643313"/>
              <a:ext cx="3743325" cy="1079500"/>
            </a:xfrm>
            <a:prstGeom prst="leftArrow">
              <a:avLst>
                <a:gd name="adj1" fmla="val 50000"/>
                <a:gd name="adj2" fmla="val 8669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defTabSz="4349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GB" altLang="en-US" sz="2000" dirty="0" smtClean="0">
                  <a:latin typeface="Arial" pitchFamily="34" charset="0"/>
                  <a:ea typeface="MS PGothic" pitchFamily="34" charset="-128"/>
                </a:rPr>
                <a:t>Distance/objectivity</a:t>
              </a:r>
              <a:endParaRPr lang="en-GB" altLang="en-US" sz="2000" dirty="0">
                <a:latin typeface="Arial" pitchFamily="34" charset="0"/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94329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42130701"/>
              </p:ext>
            </p:extLst>
          </p:nvPr>
        </p:nvGraphicFramePr>
        <p:xfrm>
          <a:off x="899592" y="609172"/>
          <a:ext cx="756084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48986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8E5A-76C0-453E-B1E0-BC4AB04722D5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54" t="25683" r="15380" b="7778"/>
          <a:stretch/>
        </p:blipFill>
        <p:spPr bwMode="auto">
          <a:xfrm>
            <a:off x="1691680" y="116632"/>
            <a:ext cx="7366000" cy="4436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0" t="8899" r="19341"/>
          <a:stretch/>
        </p:blipFill>
        <p:spPr bwMode="auto">
          <a:xfrm>
            <a:off x="107504" y="3645024"/>
            <a:ext cx="4648200" cy="3123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72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820472" y="6309320"/>
            <a:ext cx="514400" cy="365125"/>
          </a:xfrm>
          <a:prstGeom prst="rect">
            <a:avLst/>
          </a:prstGeom>
        </p:spPr>
        <p:txBody>
          <a:bodyPr/>
          <a:lstStyle/>
          <a:p>
            <a:fld id="{5DB98E5A-76C0-453E-B1E0-BC4AB04722D5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1026" name="Picture 2" descr="Strong school alliances driving up teaching standar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084" y="1175476"/>
            <a:ext cx="2065412" cy="1342519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ssets.digital.cabinet-office.gov.uk/government/uploads/system/uploads/feature/image/18660/s630_G_DH1904130023-960x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557" y="3069708"/>
            <a:ext cx="2065412" cy="1376942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teacher with pupils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611" y="4942416"/>
            <a:ext cx="2053885" cy="122288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95535" y="476672"/>
            <a:ext cx="6053583" cy="369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GB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The Advisory Group</a:t>
            </a:r>
          </a:p>
          <a:p>
            <a:pPr hangingPunct="0"/>
            <a:endParaRPr lang="en-GB" sz="2400" dirty="0" smtClean="0">
              <a:latin typeface="Calibri" panose="020F0502020204030204" pitchFamily="34" charset="0"/>
            </a:endParaRPr>
          </a:p>
          <a:p>
            <a:pPr marL="342900" indent="-342900" hangingPunct="0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r>
              <a:rPr lang="en-GB" dirty="0">
                <a:latin typeface="Calibri" panose="020F0502020204030204" pitchFamily="34" charset="0"/>
              </a:rPr>
              <a:t>An advisory group </a:t>
            </a:r>
            <a:r>
              <a:rPr lang="en-GB" dirty="0" smtClean="0">
                <a:latin typeface="Calibri" panose="020F0502020204030204" pitchFamily="34" charset="0"/>
              </a:rPr>
              <a:t>was appointed</a:t>
            </a:r>
            <a:r>
              <a:rPr lang="en-GB" dirty="0">
                <a:latin typeface="Calibri" panose="020F0502020204030204" pitchFamily="34" charset="0"/>
              </a:rPr>
              <a:t>, representing a diverse range of views, to support this work on the review. The members of the </a:t>
            </a:r>
            <a:r>
              <a:rPr lang="en-GB" dirty="0" smtClean="0">
                <a:latin typeface="Calibri" panose="020F0502020204030204" pitchFamily="34" charset="0"/>
              </a:rPr>
              <a:t>group:</a:t>
            </a:r>
            <a:endParaRPr lang="en-GB" dirty="0">
              <a:latin typeface="Calibri" panose="020F0502020204030204" pitchFamily="34" charset="0"/>
            </a:endParaRPr>
          </a:p>
          <a:p>
            <a:pPr marL="800100" lvl="1" indent="-342900" hangingPunct="0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</a:rPr>
              <a:t>Professor Samantha </a:t>
            </a:r>
            <a:r>
              <a:rPr lang="en-GB" sz="1600" dirty="0" err="1">
                <a:latin typeface="Calibri" panose="020F0502020204030204" pitchFamily="34" charset="0"/>
              </a:rPr>
              <a:t>Twiselton</a:t>
            </a:r>
            <a:r>
              <a:rPr lang="en-GB" sz="1600" dirty="0">
                <a:latin typeface="Calibri" panose="020F0502020204030204" pitchFamily="34" charset="0"/>
              </a:rPr>
              <a:t> (Sheffield Hallam University)</a:t>
            </a:r>
          </a:p>
          <a:p>
            <a:pPr marL="800100" lvl="1" indent="-342900" hangingPunct="0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</a:rPr>
              <a:t>Dr Louise Walker (Manchester University)</a:t>
            </a:r>
          </a:p>
          <a:p>
            <a:pPr marL="800100" lvl="1" indent="-342900" hangingPunct="0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</a:rPr>
              <a:t>Sir Dan Moynihan (Harris Federation)</a:t>
            </a:r>
          </a:p>
          <a:p>
            <a:pPr marL="800100" lvl="1" indent="-342900" hangingPunct="0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</a:rPr>
              <a:t>Judith </a:t>
            </a:r>
            <a:r>
              <a:rPr lang="en-GB" sz="1600" dirty="0" err="1">
                <a:latin typeface="Calibri" panose="020F0502020204030204" pitchFamily="34" charset="0"/>
              </a:rPr>
              <a:t>O’Kane</a:t>
            </a:r>
            <a:r>
              <a:rPr lang="en-GB" sz="1600" dirty="0">
                <a:latin typeface="Calibri" panose="020F0502020204030204" pitchFamily="34" charset="0"/>
              </a:rPr>
              <a:t> OBE </a:t>
            </a:r>
            <a:r>
              <a:rPr lang="en-GB" sz="1600" dirty="0" smtClean="0">
                <a:latin typeface="Calibri" panose="020F0502020204030204" pitchFamily="34" charset="0"/>
              </a:rPr>
              <a:t>(Bright Futures Education Trust)</a:t>
            </a:r>
            <a:endParaRPr lang="en-GB" sz="1600" dirty="0">
              <a:latin typeface="Calibri" panose="020F0502020204030204" pitchFamily="34" charset="0"/>
            </a:endParaRPr>
          </a:p>
          <a:p>
            <a:pPr marL="800100" lvl="1" indent="-342900" hangingPunct="0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</a:rPr>
              <a:t>Daisy Christodoulou (ARK Schools)</a:t>
            </a:r>
          </a:p>
        </p:txBody>
      </p:sp>
      <p:sp>
        <p:nvSpPr>
          <p:cNvPr id="2" name="Rectangle 1"/>
          <p:cNvSpPr/>
          <p:nvPr/>
        </p:nvSpPr>
        <p:spPr>
          <a:xfrm>
            <a:off x="395536" y="4818912"/>
            <a:ext cx="6192688" cy="92333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i="1" dirty="0"/>
              <a:t>'</a:t>
            </a:r>
            <a:r>
              <a:rPr lang="en-GB" i="1" dirty="0" smtClean="0"/>
              <a:t>Sadly</a:t>
            </a:r>
            <a:r>
              <a:rPr lang="en-GB" i="1" dirty="0"/>
              <a:t>, this is nothing short of a scandalous selection of political appointments, the  majority of whom have little if </a:t>
            </a:r>
            <a:r>
              <a:rPr lang="en-GB" i="1" dirty="0" smtClean="0"/>
              <a:t>any, </a:t>
            </a:r>
            <a:r>
              <a:rPr lang="en-GB" i="1" dirty="0"/>
              <a:t>meaningful experience of ITT</a:t>
            </a:r>
            <a:r>
              <a:rPr lang="en-GB" i="1" dirty="0" smtClean="0"/>
              <a:t>.'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09951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945388" y="6334125"/>
            <a:ext cx="514400" cy="365125"/>
          </a:xfrm>
          <a:prstGeom prst="rect">
            <a:avLst/>
          </a:prstGeom>
        </p:spPr>
        <p:txBody>
          <a:bodyPr/>
          <a:lstStyle/>
          <a:p>
            <a:fld id="{5DB98E5A-76C0-453E-B1E0-BC4AB04722D5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24971"/>
            <a:ext cx="4608512" cy="377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301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1560" y="404664"/>
            <a:ext cx="7775575" cy="345226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By the end of the Review:</a:t>
            </a:r>
          </a:p>
          <a:p>
            <a:pPr marL="0" indent="0">
              <a:buNone/>
            </a:pPr>
            <a:r>
              <a:rPr lang="en-GB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Possible </a:t>
            </a:r>
            <a:r>
              <a:rPr lang="en-GB" sz="1800" b="0" i="1" dirty="0">
                <a:latin typeface="Calibri" panose="020F0502020204030204" pitchFamily="34" charset="0"/>
                <a:cs typeface="Calibri" panose="020F0502020204030204" pitchFamily="34" charset="0"/>
              </a:rPr>
              <a:t>debates around whether ITT should be delivered by School-Centred Initial Teacher Training providers (SCITTs) or universities, School Direct or not, are not terribly helpful in this process. </a:t>
            </a:r>
            <a:r>
              <a:rPr lang="en-GB" sz="18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truth is that partnership is the key</a:t>
            </a:r>
            <a:r>
              <a:rPr lang="en-GB" sz="1800" b="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GB" sz="1800" b="0" i="1" dirty="0">
                <a:latin typeface="Calibri" panose="020F0502020204030204" pitchFamily="34" charset="0"/>
                <a:cs typeface="Calibri" panose="020F0502020204030204" pitchFamily="34" charset="0"/>
              </a:rPr>
              <a:t> Sometimes universities will take the lead, sometimes and increasingly, it will be the schools that lead the way. </a:t>
            </a:r>
            <a:endParaRPr lang="en-GB" sz="1800" b="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800" b="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However</a:t>
            </a:r>
            <a:r>
              <a:rPr lang="en-GB" sz="1800" b="0" i="1" dirty="0">
                <a:latin typeface="Calibri" panose="020F0502020204030204" pitchFamily="34" charset="0"/>
                <a:cs typeface="Calibri" panose="020F0502020204030204" pitchFamily="34" charset="0"/>
              </a:rPr>
              <a:t>, neither can do it alone and our review has made </a:t>
            </a:r>
            <a:r>
              <a:rPr lang="en-GB" sz="18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recommendations that emphasise the strength of working together </a:t>
            </a:r>
            <a:r>
              <a:rPr lang="en-GB" sz="1800" b="0" i="1" dirty="0">
                <a:latin typeface="Calibri" panose="020F0502020204030204" pitchFamily="34" charset="0"/>
                <a:cs typeface="Calibri" panose="020F0502020204030204" pitchFamily="34" charset="0"/>
              </a:rPr>
              <a:t>within a system that is increasingly school led</a:t>
            </a:r>
            <a:r>
              <a:rPr lang="en-GB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1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Foreword by</a:t>
            </a:r>
            <a:br>
              <a:rPr lang="en-GB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Sir </a:t>
            </a:r>
            <a:r>
              <a:rPr lang="en-GB" sz="1800" b="0" i="1" dirty="0">
                <a:latin typeface="Calibri" panose="020F0502020204030204" pitchFamily="34" charset="0"/>
                <a:cs typeface="Calibri" panose="020F0502020204030204" pitchFamily="34" charset="0"/>
              </a:rPr>
              <a:t>Andrew Carter OBE</a:t>
            </a:r>
          </a:p>
          <a:p>
            <a:pPr marL="0" indent="0">
              <a:buNone/>
            </a:pPr>
            <a:endParaRPr lang="en-GB" sz="1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29650" y="6334125"/>
            <a:ext cx="514350" cy="365125"/>
          </a:xfrm>
        </p:spPr>
        <p:txBody>
          <a:bodyPr/>
          <a:lstStyle/>
          <a:p>
            <a:fld id="{5DB98E5A-76C0-453E-B1E0-BC4AB04722D5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39"/>
          <a:stretch/>
        </p:blipFill>
        <p:spPr bwMode="auto">
          <a:xfrm>
            <a:off x="3148692" y="4011350"/>
            <a:ext cx="5480958" cy="25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46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20150" y="6308725"/>
            <a:ext cx="5143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826EB1A-F107-4A0A-BFD1-C09C7706E26D}" type="slidenum">
              <a:rPr lang="en-GB" altLang="en-US" smtClean="0">
                <a:solidFill>
                  <a:srgbClr val="898989"/>
                </a:solidFill>
              </a:rPr>
              <a:pPr eaLnBrk="1" hangingPunct="1"/>
              <a:t>19</a:t>
            </a:fld>
            <a:endParaRPr lang="en-GB" altLang="en-US" smtClean="0">
              <a:solidFill>
                <a:srgbClr val="898989"/>
              </a:solidFill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288" y="957263"/>
            <a:ext cx="6053137" cy="520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r>
              <a:rPr lang="en-GB" altLang="en-US" b="1"/>
              <a:t>The scope of the review included all ITT routes (HEI, SCITT, School Direct as well as Teach First) and a range of subjects and phases. </a:t>
            </a:r>
          </a:p>
          <a:p>
            <a:pPr eaLnBrk="1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endParaRPr lang="en-GB" altLang="en-US" b="1"/>
          </a:p>
          <a:p>
            <a:pPr eaLnBrk="1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r>
              <a:rPr lang="en-GB" altLang="en-US" b="1"/>
              <a:t>A comprehensive assessment of the content of ITT provision in England</a:t>
            </a:r>
          </a:p>
          <a:p>
            <a:pPr eaLnBrk="1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endParaRPr lang="en-GB" altLang="en-US" b="1"/>
          </a:p>
          <a:p>
            <a:pPr eaLnBrk="1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r>
              <a:rPr lang="en-GB" altLang="en-US" b="1"/>
              <a:t>Which types of delivery arrangements are key to equipping student teachers with the required skills and knowledge to become outstanding teachers. </a:t>
            </a:r>
          </a:p>
          <a:p>
            <a:pPr eaLnBrk="1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endParaRPr lang="en-GB" altLang="en-US" b="1"/>
          </a:p>
          <a:p>
            <a:pPr eaLnBrk="1">
              <a:lnSpc>
                <a:spcPct val="120000"/>
              </a:lnSpc>
              <a:spcAft>
                <a:spcPts val="600"/>
              </a:spcAft>
              <a:buClr>
                <a:srgbClr val="1F497D"/>
              </a:buClr>
              <a:buFont typeface="Wingdings" pitchFamily="2" charset="2"/>
              <a:buChar char="§"/>
            </a:pPr>
            <a:r>
              <a:rPr lang="en-GB" altLang="en-US" b="1"/>
              <a:t>How close the system is to delivering high quality ITT across the board and recommend ways to address any identified weaknesses. </a:t>
            </a:r>
          </a:p>
        </p:txBody>
      </p:sp>
      <p:pic>
        <p:nvPicPr>
          <p:cNvPr id="1028" name="Picture 4" descr="https://assets.digital.cabinet-office.gov.uk/government/uploads/system/uploads/feature/image/18660/s630_G_DH1904130023-960x6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557" y="3069708"/>
            <a:ext cx="2065412" cy="1376942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teacher with pupils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611" y="4942416"/>
            <a:ext cx="2053885" cy="122288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00863" y="209550"/>
            <a:ext cx="2124075" cy="2476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431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66888591"/>
              </p:ext>
            </p:extLst>
          </p:nvPr>
        </p:nvGraphicFramePr>
        <p:xfrm>
          <a:off x="899592" y="609172"/>
          <a:ext cx="756084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74742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20150" y="6308725"/>
            <a:ext cx="5143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9FF02B5-0680-4999-AFB2-7A82B25653F5}" type="slidenum">
              <a:rPr lang="en-GB" altLang="en-US" smtClean="0">
                <a:solidFill>
                  <a:srgbClr val="898989"/>
                </a:solidFill>
              </a:rPr>
              <a:pPr eaLnBrk="1" hangingPunct="1"/>
              <a:t>20</a:t>
            </a:fld>
            <a:endParaRPr lang="en-GB" altLang="en-US" smtClean="0">
              <a:solidFill>
                <a:srgbClr val="898989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0760" y="548680"/>
            <a:ext cx="8351838" cy="6583341"/>
          </a:xfrm>
          <a:prstGeom prst="rect">
            <a:avLst/>
          </a:prstGeom>
        </p:spPr>
        <p:txBody>
          <a:bodyPr>
            <a:spAutoFit/>
          </a:bodyPr>
          <a:lstStyle/>
          <a:p>
            <a:pPr hangingPunct="0">
              <a:defRPr/>
            </a:pPr>
            <a:r>
              <a:rPr lang="en-GB" sz="2400" b="1" dirty="0">
                <a:solidFill>
                  <a:schemeClr val="accent4">
                    <a:lumMod val="50000"/>
                  </a:schemeClr>
                </a:solidFill>
              </a:rPr>
              <a:t>The Review Process</a:t>
            </a:r>
          </a:p>
          <a:p>
            <a:pPr hangingPunct="0">
              <a:defRPr/>
            </a:pPr>
            <a:endParaRPr lang="en-GB" sz="2400" b="1" dirty="0">
              <a:solidFill>
                <a:schemeClr val="tx2"/>
              </a:solidFill>
            </a:endParaRPr>
          </a:p>
          <a:p>
            <a:pPr marL="0" lvl="2" hangingPunct="0">
              <a:lnSpc>
                <a:spcPct val="120000"/>
              </a:lnSpc>
              <a:spcAft>
                <a:spcPts val="600"/>
              </a:spcAft>
              <a:buClr>
                <a:srgbClr val="8064A2">
                  <a:lumMod val="50000"/>
                </a:srgbClr>
              </a:buClr>
              <a:defRPr/>
            </a:pPr>
            <a:r>
              <a:rPr lang="en-GB" sz="2000" dirty="0">
                <a:solidFill>
                  <a:prstClr val="black"/>
                </a:solidFill>
              </a:rPr>
              <a:t>We gathered a wide range of evidence and views through a range of activities including:</a:t>
            </a:r>
          </a:p>
          <a:p>
            <a:pPr marL="800100" lvl="2" indent="-342900" hangingPunct="0">
              <a:lnSpc>
                <a:spcPct val="120000"/>
              </a:lnSpc>
              <a:spcAft>
                <a:spcPts val="600"/>
              </a:spcAft>
              <a:buClr>
                <a:srgbClr val="8064A2">
                  <a:lumMod val="50000"/>
                </a:srgbClr>
              </a:buClr>
              <a:buFont typeface="Wingdings" pitchFamily="2" charset="2"/>
              <a:buChar char="§"/>
              <a:defRPr/>
            </a:pPr>
            <a:r>
              <a:rPr lang="en-GB" b="1" dirty="0">
                <a:solidFill>
                  <a:prstClr val="black"/>
                </a:solidFill>
              </a:rPr>
              <a:t>A review of the existing evidence base </a:t>
            </a:r>
            <a:r>
              <a:rPr lang="en-GB" dirty="0">
                <a:solidFill>
                  <a:prstClr val="black"/>
                </a:solidFill>
              </a:rPr>
              <a:t>including international evidence, Ofsted evidence and findings from the Newly Qualified Teacher (NQT) survey</a:t>
            </a:r>
          </a:p>
          <a:p>
            <a:pPr marL="800100" lvl="2" indent="-342900" hangingPunct="0">
              <a:lnSpc>
                <a:spcPct val="120000"/>
              </a:lnSpc>
              <a:spcAft>
                <a:spcPts val="600"/>
              </a:spcAft>
              <a:buClr>
                <a:srgbClr val="8064A2">
                  <a:lumMod val="50000"/>
                </a:srgbClr>
              </a:buClr>
              <a:buFont typeface="Wingdings" pitchFamily="2" charset="2"/>
              <a:buChar char="§"/>
              <a:defRPr/>
            </a:pPr>
            <a:r>
              <a:rPr lang="en-GB" b="1" dirty="0">
                <a:solidFill>
                  <a:prstClr val="black"/>
                </a:solidFill>
              </a:rPr>
              <a:t>A call for evidence </a:t>
            </a:r>
            <a:r>
              <a:rPr lang="en-GB" dirty="0">
                <a:solidFill>
                  <a:prstClr val="black"/>
                </a:solidFill>
              </a:rPr>
              <a:t>that received 148 responses from a range of individuals and institutions, including universities, professional bodies, schools, teachers and trainees</a:t>
            </a:r>
          </a:p>
          <a:p>
            <a:pPr marL="800100" lvl="2" indent="-342900" hangingPunct="0">
              <a:lnSpc>
                <a:spcPct val="120000"/>
              </a:lnSpc>
              <a:spcAft>
                <a:spcPts val="600"/>
              </a:spcAft>
              <a:buClr>
                <a:srgbClr val="8064A2">
                  <a:lumMod val="50000"/>
                </a:srgbClr>
              </a:buClr>
              <a:buFont typeface="Wingdings" pitchFamily="2" charset="2"/>
              <a:buChar char="§"/>
              <a:defRPr/>
            </a:pPr>
            <a:r>
              <a:rPr lang="en-GB" b="1" dirty="0">
                <a:solidFill>
                  <a:prstClr val="black"/>
                </a:solidFill>
              </a:rPr>
              <a:t>11 themed roundtable discussions with sector experts</a:t>
            </a:r>
          </a:p>
          <a:p>
            <a:pPr marL="800100" lvl="2" indent="-342900" hangingPunct="0">
              <a:lnSpc>
                <a:spcPct val="120000"/>
              </a:lnSpc>
              <a:spcAft>
                <a:spcPts val="600"/>
              </a:spcAft>
              <a:buClr>
                <a:srgbClr val="8064A2">
                  <a:lumMod val="50000"/>
                </a:srgbClr>
              </a:buClr>
              <a:buFont typeface="Wingdings" pitchFamily="2" charset="2"/>
              <a:buChar char="§"/>
              <a:defRPr/>
            </a:pPr>
            <a:r>
              <a:rPr lang="en-GB" b="1" dirty="0">
                <a:solidFill>
                  <a:prstClr val="black"/>
                </a:solidFill>
              </a:rPr>
              <a:t>24 meetings and discussions with experts and stakeholders</a:t>
            </a:r>
          </a:p>
          <a:p>
            <a:pPr marL="800100" lvl="2" indent="-342900" hangingPunct="0">
              <a:lnSpc>
                <a:spcPct val="120000"/>
              </a:lnSpc>
              <a:spcAft>
                <a:spcPts val="600"/>
              </a:spcAft>
              <a:buClr>
                <a:srgbClr val="8064A2">
                  <a:lumMod val="50000"/>
                </a:srgbClr>
              </a:buClr>
              <a:buFont typeface="Wingdings" pitchFamily="2" charset="2"/>
              <a:buChar char="§"/>
              <a:defRPr/>
            </a:pPr>
            <a:r>
              <a:rPr lang="en-GB" b="1" dirty="0">
                <a:solidFill>
                  <a:prstClr val="black"/>
                </a:solidFill>
              </a:rPr>
              <a:t>31 visits to ITT providers and schools involved in ITT</a:t>
            </a:r>
            <a:r>
              <a:rPr lang="en-GB" dirty="0">
                <a:solidFill>
                  <a:prstClr val="black"/>
                </a:solidFill>
              </a:rPr>
              <a:t>, involving meetings with trainers, mentors, head teachers as well as current and former trainees</a:t>
            </a:r>
          </a:p>
          <a:p>
            <a:pPr marL="800100" lvl="2" indent="-342900" hangingPunct="0">
              <a:lnSpc>
                <a:spcPct val="120000"/>
              </a:lnSpc>
              <a:spcAft>
                <a:spcPts val="600"/>
              </a:spcAft>
              <a:buClr>
                <a:srgbClr val="8064A2">
                  <a:lumMod val="50000"/>
                </a:srgbClr>
              </a:buClr>
              <a:buFont typeface="Wingdings" pitchFamily="2" charset="2"/>
              <a:buChar char="§"/>
              <a:defRPr/>
            </a:pPr>
            <a:r>
              <a:rPr lang="en-GB" b="1" dirty="0">
                <a:solidFill>
                  <a:prstClr val="black"/>
                </a:solidFill>
              </a:rPr>
              <a:t>A review of course materials </a:t>
            </a:r>
            <a:r>
              <a:rPr lang="en-GB" dirty="0">
                <a:solidFill>
                  <a:prstClr val="black"/>
                </a:solidFill>
              </a:rPr>
              <a:t>from ~150 programmes. </a:t>
            </a:r>
            <a:endParaRPr lang="en-GB" sz="2000" dirty="0">
              <a:solidFill>
                <a:prstClr val="black"/>
              </a:solidFill>
            </a:endParaRPr>
          </a:p>
          <a:p>
            <a:pPr marL="800100" lvl="2" indent="-342900" hangingPunct="0">
              <a:lnSpc>
                <a:spcPct val="120000"/>
              </a:lnSpc>
              <a:spcAft>
                <a:spcPts val="600"/>
              </a:spcAft>
              <a:buClr>
                <a:srgbClr val="8064A2">
                  <a:lumMod val="50000"/>
                </a:srgbClr>
              </a:buClr>
              <a:buFont typeface="Wingdings" pitchFamily="2" charset="2"/>
              <a:buChar char="§"/>
              <a:defRPr/>
            </a:pPr>
            <a:r>
              <a:rPr lang="en-GB" b="1" dirty="0">
                <a:solidFill>
                  <a:prstClr val="black"/>
                </a:solidFill>
              </a:rPr>
              <a:t>A survey of trainee and applicant opinions about ITT course information </a:t>
            </a:r>
            <a:endParaRPr lang="en-GB" dirty="0">
              <a:solidFill>
                <a:prstClr val="black"/>
              </a:solidFill>
            </a:endParaRPr>
          </a:p>
          <a:p>
            <a:pPr marL="800100" lvl="2" indent="-342900" hangingPunct="0">
              <a:lnSpc>
                <a:spcPct val="120000"/>
              </a:lnSpc>
              <a:spcAft>
                <a:spcPts val="60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§"/>
              <a:defRPr/>
            </a:pPr>
            <a:endParaRPr lang="en-GB" b="1" dirty="0"/>
          </a:p>
          <a:p>
            <a:pPr marL="0" lvl="2" hangingPunct="0">
              <a:lnSpc>
                <a:spcPct val="120000"/>
              </a:lnSpc>
              <a:spcAft>
                <a:spcPts val="600"/>
              </a:spcAft>
              <a:buClr>
                <a:schemeClr val="accent4">
                  <a:lumMod val="50000"/>
                </a:schemeClr>
              </a:buClr>
              <a:defRPr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7342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hangingPunct="0">
              <a:spcAft>
                <a:spcPts val="1200"/>
              </a:spcAft>
            </a:pPr>
            <a:r>
              <a:rPr lang="en-GB" sz="2800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Key Findings: What does good course content look like</a:t>
            </a:r>
            <a:r>
              <a:rPr lang="en-GB" sz="28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?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83568" y="1053306"/>
            <a:ext cx="3811587" cy="4679950"/>
          </a:xfrm>
        </p:spPr>
        <p:txBody>
          <a:bodyPr>
            <a:noAutofit/>
          </a:bodyPr>
          <a:lstStyle/>
          <a:p>
            <a:pPr marL="0" lvl="1" indent="0">
              <a:spcAft>
                <a:spcPts val="1200"/>
              </a:spcAft>
              <a:buNone/>
            </a:pPr>
            <a:r>
              <a:rPr lang="en-GB" sz="2000" b="1" dirty="0">
                <a:latin typeface="Calibri" panose="020F0502020204030204" pitchFamily="34" charset="0"/>
              </a:rPr>
              <a:t>The most effective </a:t>
            </a:r>
            <a:r>
              <a:rPr lang="en-GB" sz="2000" b="1" dirty="0" smtClean="0">
                <a:latin typeface="Calibri" panose="020F0502020204030204" pitchFamily="34" charset="0"/>
              </a:rPr>
              <a:t>ITT courses :</a:t>
            </a:r>
          </a:p>
          <a:p>
            <a:pPr marL="342900" lvl="1" indent="-342900">
              <a:spcAft>
                <a:spcPts val="1200"/>
              </a:spcAft>
            </a:pPr>
            <a:r>
              <a:rPr lang="en-GB" sz="1800" dirty="0">
                <a:latin typeface="Calibri" panose="020F0502020204030204" pitchFamily="34" charset="0"/>
              </a:rPr>
              <a:t>f</a:t>
            </a:r>
            <a:r>
              <a:rPr lang="en-GB" sz="1800" dirty="0" smtClean="0">
                <a:latin typeface="Calibri" panose="020F0502020204030204" pitchFamily="34" charset="0"/>
              </a:rPr>
              <a:t>orm the </a:t>
            </a:r>
            <a:r>
              <a:rPr lang="en-GB" sz="1800" dirty="0">
                <a:latin typeface="Calibri" panose="020F0502020204030204" pitchFamily="34" charset="0"/>
              </a:rPr>
              <a:t>basis for </a:t>
            </a:r>
            <a:r>
              <a:rPr lang="en-GB" sz="1800" dirty="0" smtClean="0">
                <a:latin typeface="Calibri" panose="020F0502020204030204" pitchFamily="34" charset="0"/>
              </a:rPr>
              <a:t>on-going development</a:t>
            </a:r>
          </a:p>
          <a:p>
            <a:pPr marL="342900" lvl="1" indent="-342900">
              <a:spcAft>
                <a:spcPts val="1200"/>
              </a:spcAft>
            </a:pPr>
            <a:r>
              <a:rPr lang="en-GB" sz="1800" dirty="0" smtClean="0">
                <a:latin typeface="Calibri" panose="020F0502020204030204" pitchFamily="34" charset="0"/>
              </a:rPr>
              <a:t>have </a:t>
            </a:r>
            <a:r>
              <a:rPr lang="en-GB" sz="1800" dirty="0">
                <a:latin typeface="Calibri" panose="020F0502020204030204" pitchFamily="34" charset="0"/>
              </a:rPr>
              <a:t>a relentless and explicit focus on </a:t>
            </a:r>
            <a:r>
              <a:rPr lang="en-GB" sz="1800" dirty="0" smtClean="0">
                <a:latin typeface="Calibri" panose="020F0502020204030204" pitchFamily="34" charset="0"/>
              </a:rPr>
              <a:t>pupil focused mission</a:t>
            </a:r>
            <a:endParaRPr lang="en-GB" sz="1800" dirty="0">
              <a:latin typeface="Calibri" panose="020F0502020204030204" pitchFamily="34" charset="0"/>
            </a:endParaRPr>
          </a:p>
          <a:p>
            <a:pPr marL="342900" lvl="1" indent="-342900">
              <a:spcAft>
                <a:spcPts val="1200"/>
              </a:spcAft>
            </a:pPr>
            <a:r>
              <a:rPr lang="en-GB" sz="1800" dirty="0" smtClean="0">
                <a:latin typeface="Calibri" panose="020F0502020204030204" pitchFamily="34" charset="0"/>
              </a:rPr>
              <a:t>show </a:t>
            </a:r>
            <a:r>
              <a:rPr lang="en-GB" sz="1800" dirty="0">
                <a:latin typeface="Calibri" panose="020F0502020204030204" pitchFamily="34" charset="0"/>
              </a:rPr>
              <a:t>why engaging with research is important and how to do this well</a:t>
            </a:r>
          </a:p>
          <a:p>
            <a:pPr marL="342900" lvl="1" indent="-342900">
              <a:spcAft>
                <a:spcPts val="1200"/>
              </a:spcAft>
            </a:pPr>
            <a:r>
              <a:rPr lang="en-GB" sz="1800" dirty="0">
                <a:latin typeface="Calibri" panose="020F0502020204030204" pitchFamily="34" charset="0"/>
              </a:rPr>
              <a:t>equip new teachers to use summative as well as formative </a:t>
            </a:r>
            <a:r>
              <a:rPr lang="en-GB" sz="1800" dirty="0" smtClean="0">
                <a:latin typeface="Calibri" panose="020F0502020204030204" pitchFamily="34" charset="0"/>
              </a:rPr>
              <a:t>assessment</a:t>
            </a:r>
            <a:endParaRPr lang="en-GB" sz="1800" dirty="0">
              <a:latin typeface="Calibri" panose="020F0502020204030204" pitchFamily="34" charset="0"/>
            </a:endParaRPr>
          </a:p>
          <a:p>
            <a:pPr marL="342900" lvl="1" indent="-342900">
              <a:spcAft>
                <a:spcPts val="1200"/>
              </a:spcAft>
            </a:pPr>
            <a:r>
              <a:rPr lang="en-GB" sz="1800" dirty="0">
                <a:latin typeface="Calibri" panose="020F0502020204030204" pitchFamily="34" charset="0"/>
              </a:rPr>
              <a:t>include most common SEND issues and practical strategies for addressing these</a:t>
            </a:r>
          </a:p>
          <a:p>
            <a:pPr>
              <a:spcAft>
                <a:spcPts val="1200"/>
              </a:spcAft>
            </a:pPr>
            <a:endParaRPr lang="en-GB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4008" y="1053306"/>
            <a:ext cx="4176464" cy="4679950"/>
          </a:xfrm>
        </p:spPr>
        <p:txBody>
          <a:bodyPr>
            <a:noAutofit/>
          </a:bodyPr>
          <a:lstStyle/>
          <a:p>
            <a:pPr marL="0" lvl="1" indent="0">
              <a:spcAft>
                <a:spcPts val="1200"/>
              </a:spcAft>
              <a:buNone/>
            </a:pPr>
            <a:r>
              <a:rPr lang="en-GB" sz="2000" b="1" dirty="0">
                <a:latin typeface="Calibri" panose="020F0502020204030204" pitchFamily="34" charset="0"/>
              </a:rPr>
              <a:t>Trainees </a:t>
            </a:r>
            <a:r>
              <a:rPr lang="en-GB" sz="2000" b="1" dirty="0" smtClean="0">
                <a:latin typeface="Calibri" panose="020F0502020204030204" pitchFamily="34" charset="0"/>
              </a:rPr>
              <a:t>should:</a:t>
            </a:r>
          </a:p>
          <a:p>
            <a:pPr marL="342900" lvl="1" indent="-342900">
              <a:spcAft>
                <a:spcPts val="1200"/>
              </a:spcAft>
            </a:pPr>
            <a:r>
              <a:rPr lang="en-GB" sz="1800" dirty="0" smtClean="0">
                <a:latin typeface="Calibri" panose="020F0502020204030204" pitchFamily="34" charset="0"/>
              </a:rPr>
              <a:t>be </a:t>
            </a:r>
            <a:r>
              <a:rPr lang="en-GB" sz="1800" dirty="0">
                <a:latin typeface="Calibri" panose="020F0502020204030204" pitchFamily="34" charset="0"/>
              </a:rPr>
              <a:t>taught child and adolescent </a:t>
            </a:r>
            <a:r>
              <a:rPr lang="en-GB" sz="1800" dirty="0" smtClean="0">
                <a:latin typeface="Calibri" panose="020F0502020204030204" pitchFamily="34" charset="0"/>
              </a:rPr>
              <a:t>development</a:t>
            </a:r>
          </a:p>
          <a:p>
            <a:pPr marL="342900" lvl="1" indent="-342900">
              <a:spcAft>
                <a:spcPts val="1200"/>
              </a:spcAft>
            </a:pPr>
            <a:r>
              <a:rPr lang="en-GB" sz="1800" dirty="0" smtClean="0">
                <a:latin typeface="Calibri" panose="020F0502020204030204" pitchFamily="34" charset="0"/>
              </a:rPr>
              <a:t>be </a:t>
            </a:r>
            <a:r>
              <a:rPr lang="en-GB" sz="1800" dirty="0">
                <a:latin typeface="Calibri" panose="020F0502020204030204" pitchFamily="34" charset="0"/>
              </a:rPr>
              <a:t>given practical advice on behaviour management </a:t>
            </a:r>
            <a:endParaRPr lang="en-GB" sz="1800" dirty="0" smtClean="0">
              <a:latin typeface="Calibri" panose="020F0502020204030204" pitchFamily="34" charset="0"/>
            </a:endParaRPr>
          </a:p>
          <a:p>
            <a:pPr marL="342900" lvl="1" indent="-342900">
              <a:spcAft>
                <a:spcPts val="1200"/>
              </a:spcAft>
            </a:pPr>
            <a:r>
              <a:rPr lang="en-GB" sz="1800" dirty="0" smtClean="0">
                <a:latin typeface="Calibri" panose="020F0502020204030204" pitchFamily="34" charset="0"/>
              </a:rPr>
              <a:t>assess/address </a:t>
            </a:r>
            <a:r>
              <a:rPr lang="en-GB" sz="1800" dirty="0">
                <a:latin typeface="Calibri" panose="020F0502020204030204" pitchFamily="34" charset="0"/>
              </a:rPr>
              <a:t>gaps and misconceptions in </a:t>
            </a:r>
            <a:r>
              <a:rPr lang="en-GB" sz="1800" dirty="0" smtClean="0">
                <a:latin typeface="Calibri" panose="020F0502020204030204" pitchFamily="34" charset="0"/>
              </a:rPr>
              <a:t>subject </a:t>
            </a:r>
            <a:r>
              <a:rPr lang="en-GB" sz="1800" dirty="0">
                <a:latin typeface="Calibri" panose="020F0502020204030204" pitchFamily="34" charset="0"/>
              </a:rPr>
              <a:t>knowledge, </a:t>
            </a:r>
            <a:r>
              <a:rPr lang="en-GB" sz="1800" dirty="0" smtClean="0">
                <a:latin typeface="Calibri" panose="020F0502020204030204" pitchFamily="34" charset="0"/>
              </a:rPr>
              <a:t>and subject-specific </a:t>
            </a:r>
            <a:r>
              <a:rPr lang="en-GB" sz="1800" dirty="0">
                <a:latin typeface="Calibri" panose="020F0502020204030204" pitchFamily="34" charset="0"/>
              </a:rPr>
              <a:t>pedagogy  </a:t>
            </a:r>
            <a:endParaRPr lang="en-GB" sz="1800" dirty="0" smtClean="0">
              <a:latin typeface="Calibri" panose="020F0502020204030204" pitchFamily="34" charset="0"/>
            </a:endParaRPr>
          </a:p>
          <a:p>
            <a:pPr marL="342900" lvl="1" indent="-342900">
              <a:spcAft>
                <a:spcPts val="1200"/>
              </a:spcAft>
            </a:pPr>
            <a:r>
              <a:rPr lang="en-GB" sz="1800" dirty="0" smtClean="0">
                <a:latin typeface="Calibri" panose="020F0502020204030204" pitchFamily="34" charset="0"/>
              </a:rPr>
              <a:t>have an on-going </a:t>
            </a:r>
            <a:r>
              <a:rPr lang="en-GB" sz="1800" dirty="0">
                <a:latin typeface="Calibri" panose="020F0502020204030204" pitchFamily="34" charset="0"/>
              </a:rPr>
              <a:t>focus on professionalism </a:t>
            </a:r>
            <a:r>
              <a:rPr lang="en-GB" sz="1800" dirty="0" smtClean="0">
                <a:latin typeface="Calibri" panose="020F0502020204030204" pitchFamily="34" charset="0"/>
              </a:rPr>
              <a:t> and </a:t>
            </a:r>
            <a:r>
              <a:rPr lang="en-GB" sz="1800" dirty="0">
                <a:latin typeface="Calibri" panose="020F0502020204030204" pitchFamily="34" charset="0"/>
              </a:rPr>
              <a:t>resilience </a:t>
            </a:r>
            <a:endParaRPr lang="en-GB" sz="1800" dirty="0" smtClean="0">
              <a:latin typeface="Calibri" panose="020F0502020204030204" pitchFamily="34" charset="0"/>
            </a:endParaRPr>
          </a:p>
          <a:p>
            <a:pPr marL="342900" lvl="1" indent="-342900">
              <a:spcAft>
                <a:spcPts val="1200"/>
              </a:spcAft>
            </a:pPr>
            <a:r>
              <a:rPr lang="en-GB" sz="1800" dirty="0" smtClean="0">
                <a:latin typeface="Calibri" panose="020F0502020204030204" pitchFamily="34" charset="0"/>
              </a:rPr>
              <a:t>be </a:t>
            </a:r>
            <a:r>
              <a:rPr lang="en-GB" sz="1800" dirty="0">
                <a:latin typeface="Calibri" panose="020F0502020204030204" pitchFamily="34" charset="0"/>
              </a:rPr>
              <a:t>given significant time and </a:t>
            </a:r>
            <a:r>
              <a:rPr lang="en-GB" sz="1800" dirty="0" smtClean="0">
                <a:latin typeface="Calibri" panose="020F0502020204030204" pitchFamily="34" charset="0"/>
              </a:rPr>
              <a:t>emphasis on planning</a:t>
            </a:r>
            <a:endParaRPr lang="en-GB" sz="1800" dirty="0">
              <a:latin typeface="Calibri" panose="020F0502020204030204" pitchFamily="34" charset="0"/>
            </a:endParaRPr>
          </a:p>
          <a:p>
            <a:pPr marL="342900" lvl="1" indent="-342900">
              <a:spcAft>
                <a:spcPts val="1200"/>
              </a:spcAft>
            </a:pPr>
            <a:endParaRPr lang="en-GB" sz="1800" dirty="0"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945388" y="6334125"/>
            <a:ext cx="514400" cy="365125"/>
          </a:xfrm>
          <a:prstGeom prst="rect">
            <a:avLst/>
          </a:prstGeom>
        </p:spPr>
        <p:txBody>
          <a:bodyPr/>
          <a:lstStyle/>
          <a:p>
            <a:fld id="{5DB98E5A-76C0-453E-B1E0-BC4AB04722D5}" type="slidenum">
              <a:rPr lang="en-GB" sz="1100" smtClean="0"/>
              <a:pPr/>
              <a:t>21</a:t>
            </a:fld>
            <a:endParaRPr lang="en-GB" sz="1100" dirty="0"/>
          </a:p>
        </p:txBody>
      </p:sp>
      <p:sp>
        <p:nvSpPr>
          <p:cNvPr id="2" name="Rectangle 1"/>
          <p:cNvSpPr/>
          <p:nvPr/>
        </p:nvSpPr>
        <p:spPr>
          <a:xfrm>
            <a:off x="467544" y="260648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2803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446007"/>
            <a:ext cx="8135615" cy="648419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GB" sz="28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Key Findings: What does good ITT Delivery look </a:t>
            </a:r>
            <a:r>
              <a:rPr lang="en-GB" sz="28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like?</a:t>
            </a:r>
            <a:endParaRPr lang="en-GB" sz="28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>
            <a:normAutofit/>
          </a:bodyPr>
          <a:lstStyle/>
          <a:p>
            <a:pPr marL="342900" lvl="1" indent="-342900" hangingPunct="0">
              <a:spcAft>
                <a:spcPts val="1200"/>
              </a:spcAft>
              <a:buClr>
                <a:schemeClr val="accent4">
                  <a:lumMod val="50000"/>
                </a:schemeClr>
              </a:buClr>
            </a:pPr>
            <a:r>
              <a:rPr lang="en-GB" sz="1800" dirty="0">
                <a:latin typeface="Calibri" panose="020F0502020204030204" pitchFamily="34" charset="0"/>
              </a:rPr>
              <a:t>Across all routes, </a:t>
            </a:r>
            <a:r>
              <a:rPr lang="en-GB" sz="1800" b="1" dirty="0">
                <a:latin typeface="Calibri" panose="020F0502020204030204" pitchFamily="34" charset="0"/>
              </a:rPr>
              <a:t>schools should play a leading </a:t>
            </a:r>
            <a:r>
              <a:rPr lang="en-GB" sz="1800" b="1" dirty="0" smtClean="0">
                <a:latin typeface="Calibri" panose="020F0502020204030204" pitchFamily="34" charset="0"/>
              </a:rPr>
              <a:t>role</a:t>
            </a:r>
          </a:p>
          <a:p>
            <a:pPr marL="342900" lvl="1" indent="-342900" hangingPunct="0">
              <a:spcAft>
                <a:spcPts val="1200"/>
              </a:spcAft>
              <a:buClr>
                <a:schemeClr val="accent4">
                  <a:lumMod val="50000"/>
                </a:schemeClr>
              </a:buClr>
            </a:pPr>
            <a:r>
              <a:rPr lang="en-GB" sz="1800" dirty="0" smtClean="0">
                <a:latin typeface="Calibri" panose="020F0502020204030204" pitchFamily="34" charset="0"/>
              </a:rPr>
              <a:t>High </a:t>
            </a:r>
            <a:r>
              <a:rPr lang="en-GB" sz="1800" dirty="0">
                <a:latin typeface="Calibri" panose="020F0502020204030204" pitchFamily="34" charset="0"/>
              </a:rPr>
              <a:t>quality mentoring is critically important for ITT. Outstanding teachers and subject experts, who are also skilled in deconstructing their own </a:t>
            </a:r>
            <a:r>
              <a:rPr lang="en-GB" sz="1800" dirty="0" smtClean="0">
                <a:latin typeface="Calibri" panose="020F0502020204030204" pitchFamily="34" charset="0"/>
              </a:rPr>
              <a:t>practice</a:t>
            </a:r>
            <a:endParaRPr lang="en-GB" sz="1800" dirty="0">
              <a:latin typeface="Calibri" panose="020F0502020204030204" pitchFamily="34" charset="0"/>
            </a:endParaRPr>
          </a:p>
          <a:p>
            <a:pPr marL="342900" lvl="1" indent="-342900">
              <a:spcAft>
                <a:spcPts val="1200"/>
              </a:spcAft>
            </a:pPr>
            <a:r>
              <a:rPr lang="en-GB" sz="1800" b="1" dirty="0" smtClean="0">
                <a:latin typeface="Calibri" panose="020F0502020204030204" pitchFamily="34" charset="0"/>
              </a:rPr>
              <a:t>The </a:t>
            </a:r>
            <a:r>
              <a:rPr lang="en-GB" sz="1800" b="1" dirty="0">
                <a:latin typeface="Calibri" panose="020F0502020204030204" pitchFamily="34" charset="0"/>
              </a:rPr>
              <a:t>most effective partnerships include a range of types of schools and expertise, ideally including Special Schools and Pupil Referral Units (</a:t>
            </a:r>
            <a:r>
              <a:rPr lang="en-GB" sz="1800" b="1" dirty="0" err="1">
                <a:latin typeface="Calibri" panose="020F0502020204030204" pitchFamily="34" charset="0"/>
              </a:rPr>
              <a:t>PRUs</a:t>
            </a:r>
            <a:r>
              <a:rPr lang="en-GB" sz="1800" b="1" dirty="0">
                <a:latin typeface="Calibri" panose="020F0502020204030204" pitchFamily="34" charset="0"/>
              </a:rPr>
              <a:t>) as well as a university</a:t>
            </a:r>
          </a:p>
          <a:p>
            <a:pPr>
              <a:spcAft>
                <a:spcPts val="1200"/>
              </a:spcAft>
            </a:pPr>
            <a:endParaRPr lang="en-GB" sz="1800" b="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>
            <a:noAutofit/>
          </a:bodyPr>
          <a:lstStyle/>
          <a:p>
            <a:pPr marL="342900" lvl="1" indent="-342900">
              <a:spcAft>
                <a:spcPts val="1200"/>
              </a:spcAft>
            </a:pPr>
            <a:r>
              <a:rPr lang="en-GB" sz="1800" dirty="0" smtClean="0">
                <a:latin typeface="Calibri" panose="020F0502020204030204" pitchFamily="34" charset="0"/>
              </a:rPr>
              <a:t>Clear benefits </a:t>
            </a:r>
            <a:r>
              <a:rPr lang="en-GB" sz="1800" dirty="0">
                <a:latin typeface="Calibri" panose="020F0502020204030204" pitchFamily="34" charset="0"/>
              </a:rPr>
              <a:t>of experiencing school as early as possible in the </a:t>
            </a:r>
            <a:endParaRPr lang="en-GB" sz="1800" dirty="0" smtClean="0">
              <a:latin typeface="Calibri" panose="020F0502020204030204" pitchFamily="34" charset="0"/>
            </a:endParaRPr>
          </a:p>
          <a:p>
            <a:pPr marL="342900" lvl="1" indent="-342900">
              <a:spcAft>
                <a:spcPts val="1200"/>
              </a:spcAft>
            </a:pPr>
            <a:r>
              <a:rPr lang="en-GB" sz="1800" dirty="0" smtClean="0">
                <a:latin typeface="Calibri" panose="020F0502020204030204" pitchFamily="34" charset="0"/>
              </a:rPr>
              <a:t>Built-in </a:t>
            </a:r>
            <a:r>
              <a:rPr lang="en-GB" sz="1800" dirty="0">
                <a:latin typeface="Calibri" panose="020F0502020204030204" pitchFamily="34" charset="0"/>
              </a:rPr>
              <a:t>opportunities to observe outstanding teaching in a range of contexts</a:t>
            </a:r>
          </a:p>
          <a:p>
            <a:pPr marL="342900" lvl="1" indent="-342900">
              <a:spcAft>
                <a:spcPts val="1200"/>
              </a:spcAft>
            </a:pPr>
            <a:r>
              <a:rPr lang="en-GB" sz="1800" b="1" dirty="0" smtClean="0">
                <a:latin typeface="Calibri" panose="020F0502020204030204" pitchFamily="34" charset="0"/>
              </a:rPr>
              <a:t>Beyond </a:t>
            </a:r>
            <a:r>
              <a:rPr lang="en-GB" sz="1800" b="1" dirty="0">
                <a:latin typeface="Calibri" panose="020F0502020204030204" pitchFamily="34" charset="0"/>
              </a:rPr>
              <a:t>traditional placement models to  carefully crafted and integrated school-based experiences</a:t>
            </a:r>
          </a:p>
          <a:p>
            <a:pPr marL="342900" lvl="1" indent="-342900">
              <a:spcAft>
                <a:spcPts val="1200"/>
              </a:spcAft>
            </a:pPr>
            <a:r>
              <a:rPr lang="en-GB" sz="1800" b="1" dirty="0">
                <a:latin typeface="Calibri" panose="020F0502020204030204" pitchFamily="34" charset="0"/>
              </a:rPr>
              <a:t>Systematic coming together in peer groups and subject communities</a:t>
            </a:r>
          </a:p>
          <a:p>
            <a:pPr marL="342900" lvl="1" indent="-342900">
              <a:spcAft>
                <a:spcPts val="1200"/>
              </a:spcAft>
            </a:pPr>
            <a:r>
              <a:rPr lang="en-GB" sz="1800" b="1" dirty="0" smtClean="0">
                <a:latin typeface="Calibri" panose="020F0502020204030204" pitchFamily="34" charset="0"/>
              </a:rPr>
              <a:t>It </a:t>
            </a:r>
            <a:r>
              <a:rPr lang="en-GB" sz="1800" b="1" dirty="0">
                <a:latin typeface="Calibri" panose="020F0502020204030204" pitchFamily="34" charset="0"/>
              </a:rPr>
              <a:t>is critical that progression between ITT and the NQT year is as seamless as possible</a:t>
            </a:r>
          </a:p>
          <a:p>
            <a:pPr marL="342900" lvl="1" indent="-342900">
              <a:spcAft>
                <a:spcPts val="1200"/>
              </a:spcAft>
            </a:pPr>
            <a:endParaRPr lang="en-GB" sz="1800" dirty="0"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8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945388" y="6334125"/>
            <a:ext cx="514400" cy="365125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1200"/>
              </a:spcAft>
            </a:pPr>
            <a:fld id="{5DB98E5A-76C0-453E-B1E0-BC4AB04722D5}" type="slidenum">
              <a:rPr lang="en-GB" smtClean="0"/>
              <a:pPr>
                <a:spcAft>
                  <a:spcPts val="1200"/>
                </a:spcAft>
              </a:pPr>
              <a:t>22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190695" y="6093296"/>
            <a:ext cx="8309272" cy="1029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hangingPunct="0">
              <a:lnSpc>
                <a:spcPct val="120000"/>
              </a:lnSpc>
              <a:spcAft>
                <a:spcPts val="120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§"/>
            </a:pPr>
            <a:endParaRPr lang="en-GB" sz="2000" dirty="0">
              <a:latin typeface="Calibri" panose="020F0502020204030204" pitchFamily="34" charset="0"/>
            </a:endParaRPr>
          </a:p>
          <a:p>
            <a:pPr marL="342900" indent="-342900" hangingPunct="0">
              <a:lnSpc>
                <a:spcPct val="120000"/>
              </a:lnSpc>
              <a:spcAft>
                <a:spcPts val="1200"/>
              </a:spcAft>
              <a:buClr>
                <a:srgbClr val="1F497D"/>
              </a:buClr>
              <a:buFont typeface="Wingdings" pitchFamily="2" charset="2"/>
              <a:buChar char="§"/>
            </a:pPr>
            <a:endParaRPr lang="en-GB" sz="24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54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85725"/>
            <a:ext cx="2405062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itle 1"/>
          <p:cNvSpPr txBox="1">
            <a:spLocks noGrp="1"/>
          </p:cNvSpPr>
          <p:nvPr>
            <p:ph type="title"/>
          </p:nvPr>
        </p:nvSpPr>
        <p:spPr>
          <a:xfrm>
            <a:off x="293688" y="260350"/>
            <a:ext cx="7775575" cy="649288"/>
          </a:xfrm>
        </p:spPr>
        <p:txBody>
          <a:bodyPr>
            <a:normAutofit fontScale="90000"/>
          </a:bodyPr>
          <a:lstStyle/>
          <a:p>
            <a:r>
              <a:rPr lang="en-GB" altLang="en-US" sz="4000" b="1" dirty="0" smtClean="0">
                <a:latin typeface="Calibri" pitchFamily="34" charset="0"/>
                <a:cs typeface="Calibri" pitchFamily="34" charset="0"/>
              </a:rPr>
              <a:t>REFLECTIONS ON CARTER 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95300" y="896938"/>
            <a:ext cx="7373938" cy="1871662"/>
            <a:chOff x="510729" y="1052735"/>
            <a:chExt cx="7373613" cy="1728193"/>
          </a:xfrm>
        </p:grpSpPr>
        <p:sp>
          <p:nvSpPr>
            <p:cNvPr id="5" name="Right Arrow 4"/>
            <p:cNvSpPr/>
            <p:nvPr/>
          </p:nvSpPr>
          <p:spPr>
            <a:xfrm>
              <a:off x="612325" y="1052735"/>
              <a:ext cx="7272017" cy="96597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>
                <a:cs typeface="Calibri" panose="020F0502020204030204" pitchFamily="34" charset="0"/>
              </a:endParaRPr>
            </a:p>
            <a:p>
              <a:pPr algn="ctr">
                <a:defRPr/>
              </a:pPr>
              <a:r>
                <a:rPr lang="en-GB" dirty="0">
                  <a:cs typeface="Calibri" panose="020F0502020204030204" pitchFamily="34" charset="0"/>
                </a:rPr>
                <a:t>The review found a lot of very good practice BUT:</a:t>
              </a:r>
            </a:p>
            <a:p>
              <a:pPr algn="ctr">
                <a:defRPr/>
              </a:pPr>
              <a:endParaRPr lang="en-GB" dirty="0"/>
            </a:p>
          </p:txBody>
        </p:sp>
        <p:sp>
          <p:nvSpPr>
            <p:cNvPr id="7" name="Left Arrow 6"/>
            <p:cNvSpPr/>
            <p:nvPr/>
          </p:nvSpPr>
          <p:spPr>
            <a:xfrm>
              <a:off x="510729" y="1772449"/>
              <a:ext cx="7200583" cy="1008479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dirty="0">
                  <a:cs typeface="Calibri" panose="020F0502020204030204" pitchFamily="34" charset="0"/>
                </a:rPr>
                <a:t>An inconsistent picture as to what is included and how it is delivered</a:t>
              </a:r>
              <a:endParaRPr lang="en-GB" dirty="0"/>
            </a:p>
          </p:txBody>
        </p:sp>
      </p:grpSp>
      <p:sp>
        <p:nvSpPr>
          <p:cNvPr id="9" name="Right Arrow 8"/>
          <p:cNvSpPr/>
          <p:nvPr/>
        </p:nvSpPr>
        <p:spPr>
          <a:xfrm>
            <a:off x="474663" y="4365104"/>
            <a:ext cx="7272337" cy="1220788"/>
          </a:xfrm>
          <a:prstGeom prst="rightArrow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r>
              <a:rPr lang="en-GB" sz="1600" b="1" dirty="0" smtClean="0"/>
              <a:t>The system is fractured nationally and regionally - coordination is lacking systemically</a:t>
            </a:r>
            <a:endParaRPr lang="en-GB" sz="1600" b="1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74663" y="2565400"/>
            <a:ext cx="7343775" cy="2087563"/>
            <a:chOff x="474738" y="2636912"/>
            <a:chExt cx="7343660" cy="2088232"/>
          </a:xfrm>
        </p:grpSpPr>
        <p:sp>
          <p:nvSpPr>
            <p:cNvPr id="8" name="Right Arrow 7"/>
            <p:cNvSpPr/>
            <p:nvPr/>
          </p:nvSpPr>
          <p:spPr>
            <a:xfrm>
              <a:off x="546174" y="2636912"/>
              <a:ext cx="7272224" cy="129581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lvl="1" algn="ctr" hangingPunct="0">
                <a:spcAft>
                  <a:spcPts val="600"/>
                </a:spcAft>
                <a:buClr>
                  <a:srgbClr val="1F497D"/>
                </a:buClr>
                <a:defRPr/>
              </a:pPr>
              <a:r>
                <a:rPr lang="en-GB" sz="1600" b="1" dirty="0"/>
                <a:t>The best </a:t>
              </a:r>
              <a:r>
                <a:rPr lang="en-GB" sz="1600" b="1" dirty="0" smtClean="0"/>
                <a:t>carefully craft </a:t>
              </a:r>
              <a:r>
                <a:rPr lang="en-GB" sz="1600" b="1" dirty="0"/>
                <a:t>and </a:t>
              </a:r>
              <a:r>
                <a:rPr lang="en-GB" sz="1600" b="1" dirty="0" smtClean="0"/>
                <a:t>integrate types of knowledge and experiences </a:t>
              </a:r>
              <a:r>
                <a:rPr lang="en-GB" sz="1600" b="1" dirty="0" smtClean="0">
                  <a:cs typeface="Calibri" panose="020F0502020204030204" pitchFamily="34" charset="0"/>
                </a:rPr>
                <a:t>HOW</a:t>
              </a:r>
              <a:r>
                <a:rPr lang="en-GB" sz="1600" b="1" dirty="0">
                  <a:cs typeface="Calibri" panose="020F0502020204030204" pitchFamily="34" charset="0"/>
                </a:rPr>
                <a:t>, WHO, WHERE, WHEN and HOW OFTEN  as important (if not more) than </a:t>
              </a:r>
              <a:r>
                <a:rPr lang="en-GB" sz="1600" b="1" dirty="0" smtClean="0">
                  <a:cs typeface="Calibri" panose="020F0502020204030204" pitchFamily="34" charset="0"/>
                </a:rPr>
                <a:t>WHAT</a:t>
              </a:r>
              <a:endParaRPr lang="en-GB" sz="1600" b="1" dirty="0"/>
            </a:p>
          </p:txBody>
        </p:sp>
        <p:sp>
          <p:nvSpPr>
            <p:cNvPr id="10" name="Left Arrow 9"/>
            <p:cNvSpPr/>
            <p:nvPr/>
          </p:nvSpPr>
          <p:spPr>
            <a:xfrm>
              <a:off x="474738" y="3572250"/>
              <a:ext cx="7219837" cy="1152894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lvl="1" algn="ctr">
                <a:defRPr/>
              </a:pPr>
              <a:r>
                <a:rPr lang="en-GB" sz="1600" b="1" dirty="0"/>
                <a:t>Some MATs and TSAs create a seamless join from ITE to NQT/RQT but this is variable regionally and nationally </a:t>
              </a:r>
            </a:p>
          </p:txBody>
        </p:sp>
      </p:grpSp>
      <p:sp>
        <p:nvSpPr>
          <p:cNvPr id="12" name="Right Arrow 11"/>
          <p:cNvSpPr/>
          <p:nvPr/>
        </p:nvSpPr>
        <p:spPr>
          <a:xfrm>
            <a:off x="649802" y="5133027"/>
            <a:ext cx="7250112" cy="173513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b="1" dirty="0">
                <a:cs typeface="Calibri" panose="020F0502020204030204" pitchFamily="34" charset="0"/>
              </a:rPr>
              <a:t>ITE IS NOT LONG ENOUGH AND NOT SUFFICIENTLY JOINED TO EARLY CAREER SUPPORT</a:t>
            </a:r>
          </a:p>
        </p:txBody>
      </p:sp>
    </p:spTree>
    <p:extLst>
      <p:ext uri="{BB962C8B-B14F-4D97-AF65-F5344CB8AC3E}">
        <p14:creationId xmlns:p14="http://schemas.microsoft.com/office/powerpoint/2010/main" val="74723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945388" y="6334125"/>
            <a:ext cx="514400" cy="365125"/>
          </a:xfrm>
          <a:prstGeom prst="rect">
            <a:avLst/>
          </a:prstGeom>
        </p:spPr>
        <p:txBody>
          <a:bodyPr/>
          <a:lstStyle/>
          <a:p>
            <a:fld id="{5DB98E5A-76C0-453E-B1E0-BC4AB04722D5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24971"/>
            <a:ext cx="4608512" cy="377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221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49884404"/>
              </p:ext>
            </p:extLst>
          </p:nvPr>
        </p:nvGraphicFramePr>
        <p:xfrm>
          <a:off x="899592" y="609172"/>
          <a:ext cx="756084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48986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14" t="12381" r="29822" b="3999"/>
          <a:stretch>
            <a:fillRect/>
          </a:stretch>
        </p:blipFill>
        <p:spPr bwMode="auto">
          <a:xfrm>
            <a:off x="4716016" y="372914"/>
            <a:ext cx="3751263" cy="49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1" t="11523" r="40298" b="4333"/>
          <a:stretch>
            <a:fillRect/>
          </a:stretch>
        </p:blipFill>
        <p:spPr bwMode="auto">
          <a:xfrm>
            <a:off x="434146" y="404664"/>
            <a:ext cx="3719512" cy="4935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6" t="19483" r="36190" b="4871"/>
          <a:stretch/>
        </p:blipFill>
        <p:spPr bwMode="auto">
          <a:xfrm>
            <a:off x="3491881" y="2840921"/>
            <a:ext cx="4494550" cy="4009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08891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136904" cy="720080"/>
          </a:xfrm>
        </p:spPr>
        <p:txBody>
          <a:bodyPr>
            <a:normAutofit/>
          </a:bodyPr>
          <a:lstStyle/>
          <a:p>
            <a:r>
              <a:rPr lang="en-GB" sz="3600" b="1" dirty="0"/>
              <a:t>I</a:t>
            </a:r>
            <a:r>
              <a:rPr lang="en-GB" sz="3600" b="1" dirty="0" smtClean="0"/>
              <a:t>n South Yorkshire...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194" y="980728"/>
            <a:ext cx="8784976" cy="4525963"/>
          </a:xfrm>
        </p:spPr>
        <p:txBody>
          <a:bodyPr>
            <a:noAutofit/>
          </a:bodyPr>
          <a:lstStyle/>
          <a:p>
            <a:r>
              <a:rPr lang="en-GB" sz="2000" dirty="0" smtClean="0"/>
              <a:t>Attainment </a:t>
            </a:r>
            <a:r>
              <a:rPr lang="en-GB" sz="2000" dirty="0"/>
              <a:t>is too </a:t>
            </a:r>
            <a:r>
              <a:rPr lang="en-GB" sz="2000" dirty="0" smtClean="0"/>
              <a:t>low and too variable. </a:t>
            </a:r>
          </a:p>
          <a:p>
            <a:endParaRPr lang="en-GB" sz="1400" dirty="0" smtClean="0"/>
          </a:p>
          <a:p>
            <a:r>
              <a:rPr lang="en-GB" sz="2000" dirty="0"/>
              <a:t>G</a:t>
            </a:r>
            <a:r>
              <a:rPr lang="en-GB" sz="2000" dirty="0" smtClean="0"/>
              <a:t>ood </a:t>
            </a:r>
            <a:r>
              <a:rPr lang="en-GB" sz="2000" dirty="0"/>
              <a:t>practice in MATs and TSAs </a:t>
            </a:r>
            <a:r>
              <a:rPr lang="en-GB" sz="2000" dirty="0" smtClean="0"/>
              <a:t>but too little regional strategic </a:t>
            </a:r>
            <a:r>
              <a:rPr lang="en-GB" sz="2000" dirty="0"/>
              <a:t>and </a:t>
            </a:r>
            <a:r>
              <a:rPr lang="en-GB" sz="2000" dirty="0" smtClean="0"/>
              <a:t>collaborative work</a:t>
            </a:r>
          </a:p>
          <a:p>
            <a:endParaRPr lang="en-GB" sz="1600" dirty="0" smtClean="0"/>
          </a:p>
          <a:p>
            <a:r>
              <a:rPr lang="en-GB" sz="2000" dirty="0" smtClean="0"/>
              <a:t>School </a:t>
            </a:r>
            <a:r>
              <a:rPr lang="en-GB" sz="2000" dirty="0"/>
              <a:t>success is </a:t>
            </a:r>
            <a:r>
              <a:rPr lang="en-GB" sz="2000" dirty="0" smtClean="0"/>
              <a:t>variable - Percentage of children in good/outstanding primary schools:</a:t>
            </a:r>
          </a:p>
          <a:p>
            <a:pPr lvl="1"/>
            <a:r>
              <a:rPr lang="en-GB" sz="1600" dirty="0"/>
              <a:t>National average - 90</a:t>
            </a:r>
            <a:r>
              <a:rPr lang="en-GB" sz="1600" dirty="0" smtClean="0"/>
              <a:t>%,  Doncaster </a:t>
            </a:r>
            <a:r>
              <a:rPr lang="en-GB" sz="1600" dirty="0"/>
              <a:t>(77</a:t>
            </a:r>
            <a:r>
              <a:rPr lang="en-GB" sz="1600" dirty="0" smtClean="0"/>
              <a:t>%),  Sheffield </a:t>
            </a:r>
            <a:r>
              <a:rPr lang="en-GB" sz="1600" dirty="0"/>
              <a:t>(</a:t>
            </a:r>
            <a:r>
              <a:rPr lang="en-GB" sz="1600" dirty="0" smtClean="0"/>
              <a:t>80%),  Barnsley </a:t>
            </a:r>
            <a:r>
              <a:rPr lang="en-GB" sz="1600" dirty="0"/>
              <a:t>(86</a:t>
            </a:r>
            <a:r>
              <a:rPr lang="en-GB" sz="1600" dirty="0" smtClean="0"/>
              <a:t>%), Rotherham </a:t>
            </a:r>
            <a:r>
              <a:rPr lang="en-GB" sz="1600" dirty="0"/>
              <a:t>(82</a:t>
            </a:r>
            <a:r>
              <a:rPr lang="en-GB" sz="1600" dirty="0" smtClean="0"/>
              <a:t>%) </a:t>
            </a:r>
          </a:p>
          <a:p>
            <a:endParaRPr lang="en-GB" sz="1600" dirty="0"/>
          </a:p>
          <a:p>
            <a:r>
              <a:rPr lang="en-GB" sz="2000" dirty="0"/>
              <a:t>Percentage of children in good/outstanding </a:t>
            </a:r>
            <a:r>
              <a:rPr lang="en-GB" sz="2000" dirty="0" smtClean="0"/>
              <a:t>secondary </a:t>
            </a:r>
            <a:r>
              <a:rPr lang="en-GB" sz="2000" dirty="0"/>
              <a:t>schools:</a:t>
            </a:r>
          </a:p>
          <a:p>
            <a:pPr lvl="1"/>
            <a:r>
              <a:rPr lang="en-GB" sz="1600" dirty="0"/>
              <a:t>National average - </a:t>
            </a:r>
            <a:r>
              <a:rPr lang="en-GB" sz="1600" dirty="0" smtClean="0"/>
              <a:t>81%  Doncaster </a:t>
            </a:r>
            <a:r>
              <a:rPr lang="en-GB" sz="1600" dirty="0"/>
              <a:t>(52</a:t>
            </a:r>
            <a:r>
              <a:rPr lang="en-GB" sz="1600" dirty="0" smtClean="0"/>
              <a:t>%),  Barnsley </a:t>
            </a:r>
            <a:r>
              <a:rPr lang="en-GB" sz="1600" dirty="0"/>
              <a:t>(66</a:t>
            </a:r>
            <a:r>
              <a:rPr lang="en-GB" sz="1600" dirty="0" smtClean="0"/>
              <a:t>%), Sheffield (79%), Rotherham (91%)</a:t>
            </a:r>
          </a:p>
          <a:p>
            <a:pPr lvl="1"/>
            <a:endParaRPr lang="en-GB" sz="1200" dirty="0"/>
          </a:p>
          <a:p>
            <a:r>
              <a:rPr lang="en-GB" sz="2000" dirty="0" smtClean="0"/>
              <a:t>Percentage of most deprived children who attend good or outstanding schools</a:t>
            </a:r>
            <a:r>
              <a:rPr lang="en-GB" sz="2000" dirty="0"/>
              <a:t>: </a:t>
            </a:r>
            <a:endParaRPr lang="en-GB" sz="2000" dirty="0" smtClean="0"/>
          </a:p>
          <a:p>
            <a:pPr lvl="1"/>
            <a:r>
              <a:rPr lang="en-GB" sz="1600" dirty="0" smtClean="0"/>
              <a:t>Nationally - 82%, in Doncaster (53%),  Barnsley (59%) </a:t>
            </a:r>
            <a:r>
              <a:rPr lang="en-GB" sz="1600" dirty="0"/>
              <a:t>, </a:t>
            </a:r>
            <a:r>
              <a:rPr lang="en-GB" sz="1600" dirty="0" smtClean="0"/>
              <a:t>Rotherham (65%)  Sheffield (74%) </a:t>
            </a:r>
            <a:r>
              <a:rPr lang="en-GB" sz="1600" dirty="0"/>
              <a:t>.</a:t>
            </a:r>
            <a:endParaRPr lang="en-GB" sz="1600" dirty="0" smtClean="0"/>
          </a:p>
          <a:p>
            <a:pPr lvl="1"/>
            <a:endParaRPr lang="en-GB" sz="1600" dirty="0" smtClean="0"/>
          </a:p>
          <a:p>
            <a:r>
              <a:rPr lang="en-GB" sz="3600" b="1" dirty="0" smtClean="0"/>
              <a:t>There is a need for regional reform.</a:t>
            </a:r>
            <a:endParaRPr lang="en-GB" sz="3600" b="1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8740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Teacher workforce in S Yorkshire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More </a:t>
            </a:r>
            <a:r>
              <a:rPr lang="en-GB" sz="2400" dirty="0"/>
              <a:t>affluent schools in Yorkshire and Humber have more stable </a:t>
            </a:r>
            <a:r>
              <a:rPr lang="en-GB" sz="2400" dirty="0" smtClean="0"/>
              <a:t>workforce - most deprived have the opposite</a:t>
            </a:r>
          </a:p>
          <a:p>
            <a:endParaRPr lang="en-GB" sz="2400" dirty="0" smtClean="0"/>
          </a:p>
          <a:p>
            <a:r>
              <a:rPr lang="en-GB" sz="2400" dirty="0" smtClean="0"/>
              <a:t>There has been a significant year on year rise in the </a:t>
            </a:r>
            <a:r>
              <a:rPr lang="en-GB" sz="2400" dirty="0"/>
              <a:t>number of teachers</a:t>
            </a:r>
            <a:r>
              <a:rPr lang="en-GB" sz="2400" dirty="0" smtClean="0"/>
              <a:t>:</a:t>
            </a:r>
          </a:p>
          <a:p>
            <a:pPr lvl="1"/>
            <a:r>
              <a:rPr lang="en-GB" sz="1800" dirty="0" smtClean="0"/>
              <a:t>leaving the profession for non retirement reasons</a:t>
            </a:r>
          </a:p>
          <a:p>
            <a:pPr lvl="1"/>
            <a:r>
              <a:rPr lang="en-GB" sz="1800" dirty="0" smtClean="0"/>
              <a:t>considering leaving the profession</a:t>
            </a:r>
          </a:p>
          <a:p>
            <a:pPr lvl="1"/>
            <a:r>
              <a:rPr lang="en-GB" sz="1800" dirty="0" smtClean="0"/>
              <a:t>reporting that they do not feel engaged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778255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4" t="12999" r="31914" b="8199"/>
          <a:stretch/>
        </p:blipFill>
        <p:spPr bwMode="auto">
          <a:xfrm>
            <a:off x="251520" y="141689"/>
            <a:ext cx="2920894" cy="45689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5" t="11069" r="53179" b="18577"/>
          <a:stretch/>
        </p:blipFill>
        <p:spPr bwMode="auto">
          <a:xfrm>
            <a:off x="5724128" y="164407"/>
            <a:ext cx="3069629" cy="44500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5" t="22444" r="23496" b="10000"/>
          <a:stretch/>
        </p:blipFill>
        <p:spPr bwMode="auto">
          <a:xfrm>
            <a:off x="1979712" y="3880166"/>
            <a:ext cx="4385784" cy="29969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3347864" y="1352698"/>
            <a:ext cx="3695054" cy="1644253"/>
          </a:xfrm>
          <a:prstGeom prst="wedgeRect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Systemic </a:t>
            </a:r>
            <a:r>
              <a:rPr lang="en-GB" sz="1400" b="1" dirty="0">
                <a:solidFill>
                  <a:schemeClr val="tx1"/>
                </a:solidFill>
              </a:rPr>
              <a:t>change for the young people of SCR communities depends on something more: a coherent, shared commitment to addressing weaknesses, building on strengths and mobilising knowledge and resource across the entire City Region. </a:t>
            </a:r>
          </a:p>
        </p:txBody>
      </p:sp>
      <p:sp>
        <p:nvSpPr>
          <p:cNvPr id="12" name="Rectangular Callout 11"/>
          <p:cNvSpPr/>
          <p:nvPr/>
        </p:nvSpPr>
        <p:spPr>
          <a:xfrm>
            <a:off x="5953002" y="4027589"/>
            <a:ext cx="3190998" cy="1368152"/>
          </a:xfrm>
          <a:prstGeom prst="wedgeRectCallout">
            <a:avLst/>
          </a:prstGeom>
          <a:solidFill>
            <a:srgbClr val="FFFF0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tx1"/>
                </a:solidFill>
              </a:rPr>
              <a:t>A great teacher in every classroom.</a:t>
            </a:r>
          </a:p>
          <a:p>
            <a:r>
              <a:rPr lang="en-GB" sz="1400" b="1" dirty="0">
                <a:solidFill>
                  <a:schemeClr val="tx1"/>
                </a:solidFill>
              </a:rPr>
              <a:t>System collaboration and clear/high </a:t>
            </a:r>
            <a:endParaRPr lang="en-GB" sz="1400" b="1" dirty="0" smtClean="0">
              <a:solidFill>
                <a:schemeClr val="tx1"/>
              </a:solidFill>
            </a:endParaRPr>
          </a:p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System </a:t>
            </a:r>
            <a:r>
              <a:rPr lang="en-GB" sz="1400" b="1" dirty="0">
                <a:solidFill>
                  <a:schemeClr val="tx1"/>
                </a:solidFill>
              </a:rPr>
              <a:t>collaboration and clear/high quality routes into teaching supports successful teacher training</a:t>
            </a:r>
            <a:r>
              <a:rPr lang="en-GB" sz="1400" b="1" dirty="0" smtClean="0">
                <a:solidFill>
                  <a:schemeClr val="tx1"/>
                </a:solidFill>
              </a:rPr>
              <a:t>. 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6896" y="4425733"/>
            <a:ext cx="3190998" cy="1368152"/>
          </a:xfrm>
          <a:prstGeom prst="wedgeRect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tx1"/>
                </a:solidFill>
              </a:rPr>
              <a:t>New partnerships and communications mechanisms </a:t>
            </a:r>
            <a:r>
              <a:rPr lang="en-GB" sz="1400" b="1" dirty="0" smtClean="0">
                <a:solidFill>
                  <a:schemeClr val="tx1"/>
                </a:solidFill>
              </a:rPr>
              <a:t>are essential </a:t>
            </a:r>
            <a:r>
              <a:rPr lang="en-GB" sz="1400" b="1" dirty="0">
                <a:solidFill>
                  <a:schemeClr val="tx1"/>
                </a:solidFill>
              </a:rPr>
              <a:t>to ensure that excellent practice is shared </a:t>
            </a:r>
            <a:r>
              <a:rPr lang="en-GB" sz="1400" b="1" dirty="0" smtClean="0">
                <a:solidFill>
                  <a:schemeClr val="tx1"/>
                </a:solidFill>
              </a:rPr>
              <a:t>across different </a:t>
            </a:r>
            <a:r>
              <a:rPr lang="en-GB" sz="1400" b="1" dirty="0">
                <a:solidFill>
                  <a:schemeClr val="tx1"/>
                </a:solidFill>
              </a:rPr>
              <a:t>institutions </a:t>
            </a:r>
            <a:r>
              <a:rPr lang="en-GB" sz="1400" b="1" dirty="0" smtClean="0">
                <a:solidFill>
                  <a:schemeClr val="tx1"/>
                </a:solidFill>
              </a:rPr>
              <a:t>...  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72414" y="115674"/>
            <a:ext cx="2542362" cy="120032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</a:rPr>
              <a:t>The time is right -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An appetite to</a:t>
            </a:r>
            <a:br>
              <a:rPr lang="en-US" sz="24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collaborate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39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90557877"/>
              </p:ext>
            </p:extLst>
          </p:nvPr>
        </p:nvGraphicFramePr>
        <p:xfrm>
          <a:off x="899592" y="609172"/>
          <a:ext cx="756084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6090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368104"/>
            <a:ext cx="4135046" cy="684632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OBJECTIVES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64052"/>
            <a:ext cx="5256584" cy="4691437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GB" sz="2000" dirty="0">
                <a:latin typeface="+mj-lt"/>
              </a:rPr>
              <a:t>T</a:t>
            </a:r>
            <a:r>
              <a:rPr lang="en-GB" sz="2000" dirty="0" smtClean="0">
                <a:latin typeface="+mj-lt"/>
              </a:rPr>
              <a:t>o bring stakeholders together to </a:t>
            </a:r>
            <a:r>
              <a:rPr lang="en-GB" sz="2000" dirty="0">
                <a:latin typeface="+mj-lt"/>
              </a:rPr>
              <a:t>collaborate more strategically </a:t>
            </a:r>
            <a:r>
              <a:rPr lang="en-GB" sz="2000" dirty="0" smtClean="0">
                <a:latin typeface="+mj-lt"/>
              </a:rPr>
              <a:t>to </a:t>
            </a:r>
            <a:r>
              <a:rPr lang="en-GB" sz="2000" dirty="0">
                <a:latin typeface="+mj-lt"/>
              </a:rPr>
              <a:t>improve educational attainment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latin typeface="+mj-lt"/>
              </a:rPr>
              <a:t>T</a:t>
            </a:r>
            <a:r>
              <a:rPr lang="en-GB" sz="2000" dirty="0" smtClean="0">
                <a:latin typeface="+mj-lt"/>
              </a:rPr>
              <a:t>o agree </a:t>
            </a:r>
            <a:r>
              <a:rPr lang="en-GB" sz="2000" dirty="0">
                <a:latin typeface="+mj-lt"/>
              </a:rPr>
              <a:t>an initial focus on the quality of the teaching workforce 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latin typeface="+mj-lt"/>
              </a:rPr>
              <a:t>T</a:t>
            </a:r>
            <a:r>
              <a:rPr lang="en-GB" sz="2000" dirty="0" smtClean="0">
                <a:latin typeface="+mj-lt"/>
              </a:rPr>
              <a:t>o make </a:t>
            </a:r>
            <a:r>
              <a:rPr lang="en-GB" sz="2000" dirty="0">
                <a:latin typeface="+mj-lt"/>
              </a:rPr>
              <a:t>a step change in the recruitment, retention and development of teachers </a:t>
            </a:r>
            <a:r>
              <a:rPr lang="en-GB" sz="2000" dirty="0" smtClean="0">
                <a:latin typeface="+mj-lt"/>
              </a:rPr>
              <a:t>in </a:t>
            </a:r>
            <a:r>
              <a:rPr lang="en-GB" sz="2000" dirty="0">
                <a:latin typeface="+mj-lt"/>
              </a:rPr>
              <a:t>the SCR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latin typeface="+mj-lt"/>
              </a:rPr>
              <a:t>T</a:t>
            </a:r>
            <a:r>
              <a:rPr lang="en-GB" sz="2000" dirty="0" smtClean="0">
                <a:latin typeface="+mj-lt"/>
              </a:rPr>
              <a:t>o develop a model for ITE/NQT/RQT/RQT+1 development  to attract, develop and retain excellent teachers in the region</a:t>
            </a:r>
            <a:endParaRPr lang="en-GB" sz="2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an 3"/>
          <p:cNvSpPr/>
          <p:nvPr/>
        </p:nvSpPr>
        <p:spPr>
          <a:xfrm>
            <a:off x="5714008" y="836712"/>
            <a:ext cx="3096344" cy="1008112"/>
          </a:xfrm>
          <a:prstGeom prst="can">
            <a:avLst>
              <a:gd name="adj" fmla="val 39971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SHEFFIELD CITY REGION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" name="Can 4"/>
          <p:cNvSpPr/>
          <p:nvPr/>
        </p:nvSpPr>
        <p:spPr>
          <a:xfrm>
            <a:off x="5899442" y="1915848"/>
            <a:ext cx="2736304" cy="1008112"/>
          </a:xfrm>
          <a:prstGeom prst="can">
            <a:avLst>
              <a:gd name="adj" fmla="val 34687"/>
            </a:avLst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EDUCATIONAL ATTAINMENT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6" name="Can 5"/>
          <p:cNvSpPr/>
          <p:nvPr/>
        </p:nvSpPr>
        <p:spPr>
          <a:xfrm>
            <a:off x="6165294" y="3016935"/>
            <a:ext cx="2193771" cy="1008112"/>
          </a:xfrm>
          <a:prstGeom prst="can">
            <a:avLst>
              <a:gd name="adj" fmla="val 35567"/>
            </a:avLst>
          </a:prstGeom>
          <a:solidFill>
            <a:schemeClr val="accent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QUALITY OF TEACHING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7" name="Can 6"/>
          <p:cNvSpPr/>
          <p:nvPr/>
        </p:nvSpPr>
        <p:spPr>
          <a:xfrm>
            <a:off x="6363817" y="4170538"/>
            <a:ext cx="1808583" cy="792088"/>
          </a:xfrm>
          <a:prstGeom prst="can">
            <a:avLst>
              <a:gd name="adj" fmla="val 417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TEACHER RECRUITMENT, DEVELOPMENT RETENTION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>
            <a:off x="6527159" y="5463024"/>
            <a:ext cx="1552878" cy="742989"/>
          </a:xfrm>
          <a:prstGeom prst="can">
            <a:avLst>
              <a:gd name="adj" fmla="val 417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PROPOSAL </a:t>
            </a:r>
            <a:r>
              <a:rPr lang="en-GB" sz="1100" b="1" dirty="0" smtClean="0">
                <a:solidFill>
                  <a:schemeClr val="bg1"/>
                </a:solidFill>
              </a:rPr>
              <a:t>AGREED WITH </a:t>
            </a:r>
            <a:r>
              <a:rPr lang="en-GB" sz="1100" b="1" dirty="0">
                <a:solidFill>
                  <a:schemeClr val="bg1"/>
                </a:solidFill>
              </a:rPr>
              <a:t>SOS </a:t>
            </a:r>
            <a:r>
              <a:rPr lang="en-GB" sz="1100" b="1" dirty="0" smtClean="0">
                <a:solidFill>
                  <a:schemeClr val="bg1"/>
                </a:solidFill>
              </a:rPr>
              <a:t>DFE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7088088" y="5077593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2" descr="C:\Users\dmdmw\Desktop\New folder (2)\Partnerships for Attainment Logo Teal A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0513"/>
            <a:ext cx="1728192" cy="60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98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mdmw\Desktop\New folder (2)\Partnerships for Attainment Logo Teal A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0513"/>
            <a:ext cx="1728192" cy="60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20538" y="508698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Proposal: </a:t>
            </a:r>
            <a:b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SCR stakeholders </a:t>
            </a:r>
            <a:r>
              <a:rPr lang="en-GB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 ITE provider </a:t>
            </a: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partnerships will: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80853" y="5085184"/>
            <a:ext cx="7935563" cy="1422740"/>
            <a:chOff x="380853" y="4869203"/>
            <a:chExt cx="7935563" cy="1422740"/>
          </a:xfrm>
        </p:grpSpPr>
        <p:sp>
          <p:nvSpPr>
            <p:cNvPr id="3" name="Rectangle 2"/>
            <p:cNvSpPr/>
            <p:nvPr/>
          </p:nvSpPr>
          <p:spPr>
            <a:xfrm>
              <a:off x="380853" y="4869203"/>
              <a:ext cx="420524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</a:t>
              </a:r>
              <a:r>
                <a:rPr lang="en-GB" b="1" dirty="0">
                  <a:latin typeface="Calibri" panose="020F0502020204030204" pitchFamily="34" charset="0"/>
                  <a:cs typeface="Calibri" panose="020F0502020204030204" pitchFamily="34" charset="0"/>
                </a:rPr>
                <a:t>) </a:t>
              </a:r>
              <a:r>
                <a:rPr lang="en-GB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develop </a:t>
              </a:r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a collaborative approach to early career (</a:t>
              </a:r>
              <a:r>
                <a:rPr lang="en-GB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NQT/RQT/RQT+1) </a:t>
              </a:r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support and </a:t>
              </a:r>
              <a:r>
                <a:rPr lang="en-GB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development pathways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ight Arrow 8"/>
            <p:cNvSpPr/>
            <p:nvPr/>
          </p:nvSpPr>
          <p:spPr>
            <a:xfrm>
              <a:off x="4716016" y="4923791"/>
              <a:ext cx="3600400" cy="136815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Guaranteed support building on  regional and personal needs</a:t>
              </a:r>
              <a:endParaRPr lang="en-GB" sz="16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71376" y="1424759"/>
            <a:ext cx="7867446" cy="1224136"/>
            <a:chOff x="448970" y="1083038"/>
            <a:chExt cx="7867446" cy="1224136"/>
          </a:xfrm>
        </p:grpSpPr>
        <p:sp>
          <p:nvSpPr>
            <p:cNvPr id="2" name="Right Arrow 1"/>
            <p:cNvSpPr/>
            <p:nvPr/>
          </p:nvSpPr>
          <p:spPr>
            <a:xfrm>
              <a:off x="4716016" y="1083038"/>
              <a:ext cx="3600400" cy="12241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Careful calculation and oversight of ability to meet local needs </a:t>
              </a:r>
              <a:endParaRPr lang="en-GB" sz="14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448970" y="1314801"/>
              <a:ext cx="405232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Aft>
                  <a:spcPts val="1200"/>
                </a:spcAft>
              </a:pPr>
              <a:r>
                <a:rPr lang="en-GB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a)  </a:t>
              </a: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work </a:t>
              </a: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together to </a:t>
              </a: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market </a:t>
              </a: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and recruit </a:t>
              </a: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 calculated </a:t>
              </a: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ITE </a:t>
              </a: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places needed </a:t>
              </a: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for the region - a common charter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71376" y="2648895"/>
            <a:ext cx="7883755" cy="1224136"/>
            <a:chOff x="415172" y="2274323"/>
            <a:chExt cx="7883755" cy="1224136"/>
          </a:xfrm>
        </p:grpSpPr>
        <p:sp>
          <p:nvSpPr>
            <p:cNvPr id="7" name="Right Arrow 6"/>
            <p:cNvSpPr/>
            <p:nvPr/>
          </p:nvSpPr>
          <p:spPr>
            <a:xfrm>
              <a:off x="4698527" y="2274323"/>
              <a:ext cx="3600400" cy="12241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Pooling/maximising of collective expertise and contexts to create </a:t>
              </a:r>
              <a:r>
                <a:rPr lang="en-GB" sz="1200" dirty="0"/>
                <a:t>compelling regional ITE/Early Career 'offer</a:t>
              </a:r>
              <a:r>
                <a:rPr lang="en-GB" sz="1200" dirty="0" smtClean="0"/>
                <a:t>'</a:t>
              </a:r>
              <a:endParaRPr lang="en-GB" sz="12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5172" y="2563224"/>
              <a:ext cx="402895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Aft>
                  <a:spcPts val="1200"/>
                </a:spcAft>
              </a:pPr>
              <a:r>
                <a:rPr lang="en-GB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b) </a:t>
              </a: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develop </a:t>
              </a: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 collective enhanced model for ITE tailored to regional need.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95536" y="3904452"/>
            <a:ext cx="7862454" cy="1224136"/>
            <a:chOff x="395536" y="3645024"/>
            <a:chExt cx="7862454" cy="1224136"/>
          </a:xfrm>
        </p:grpSpPr>
        <p:sp>
          <p:nvSpPr>
            <p:cNvPr id="8" name="Right Arrow 7"/>
            <p:cNvSpPr/>
            <p:nvPr/>
          </p:nvSpPr>
          <p:spPr>
            <a:xfrm>
              <a:off x="4657590" y="3645024"/>
              <a:ext cx="3600400" cy="12241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Addressing 'cold spots', ensuring variety of experience</a:t>
              </a:r>
              <a:endParaRPr lang="en-GB" sz="16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95536" y="3795427"/>
              <a:ext cx="375200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Aft>
                  <a:spcPts val="1200"/>
                </a:spcAft>
              </a:pPr>
              <a:r>
                <a:rPr lang="en-GB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c) </a:t>
              </a:r>
              <a:r>
                <a:rPr lang="en-GB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give </a:t>
              </a: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exposure to and engagement with the schools with the greatest needs.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779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mdmw\Desktop\New folder (2)\Partnerships for Attainment Logo Teal A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0513"/>
            <a:ext cx="1728192" cy="60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94177" y="1268760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Further </a:t>
            </a:r>
            <a:r>
              <a:rPr lang="en-GB" sz="2400" b="1" dirty="0" smtClean="0"/>
              <a:t>considerations: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9552" y="1844824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Early career routes that allow teachers to work across the region in a range of ways</a:t>
            </a:r>
            <a:r>
              <a:rPr lang="en-GB" dirty="0"/>
              <a:t> (e.g. Fast Track to leadership, specialisation in e.g. SEND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New attractive career paths for teachers who are experts in T&amp;L to become teacher trainers and researchers </a:t>
            </a:r>
            <a:r>
              <a:rPr lang="en-GB" dirty="0"/>
              <a:t>whilst keeping up to date with reality of the current demands on teachers by retaining part of their week in teaching.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Collective ways of using teaching, schools, </a:t>
            </a:r>
            <a:r>
              <a:rPr lang="en-GB" b="1" dirty="0" smtClean="0"/>
              <a:t>MATs, TSAs, ITE </a:t>
            </a:r>
            <a:r>
              <a:rPr lang="en-GB" b="1" dirty="0"/>
              <a:t>providers and universities as a vehicle to enhance social mobility for the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26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mdmw\Desktop\New folder (2)\Partnerships for Attainment Logo Teal A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0513"/>
            <a:ext cx="1728192" cy="60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9512" y="836712"/>
            <a:ext cx="5668888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b="1" dirty="0" smtClean="0"/>
          </a:p>
          <a:p>
            <a:r>
              <a:rPr lang="en-GB" b="1" dirty="0" smtClean="0"/>
              <a:t>Meetings </a:t>
            </a:r>
            <a:r>
              <a:rPr lang="en-GB" b="1" dirty="0"/>
              <a:t>have been held with</a:t>
            </a:r>
            <a:r>
              <a:rPr lang="en-GB" b="1" dirty="0" smtClean="0"/>
              <a:t>:</a:t>
            </a:r>
          </a:p>
          <a:p>
            <a:endParaRPr lang="en-GB" sz="9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DfE and NCTL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DfE secondment to lead</a:t>
            </a:r>
            <a:endParaRPr lang="en-GB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Hallam SCITT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University of Sheffield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Doncaster SCITT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National MFL SCITT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Teach First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All lead partnership schools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Relevant MATs and TSAs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Head teacher groups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LAs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Learn Sheffield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Team Doncaster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Regional School Commissioner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CEO of the Chartered College of </a:t>
            </a:r>
            <a:br>
              <a:rPr lang="en-GB" dirty="0" smtClean="0"/>
            </a:br>
            <a:r>
              <a:rPr lang="en-GB" dirty="0" smtClean="0"/>
              <a:t>Teaching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Chair of Teaching School Council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Chair of DfE CPD Expert Panel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OFSTED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331640" y="152080"/>
            <a:ext cx="4135046" cy="684632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PROGRESS TO DATE</a:t>
            </a:r>
            <a:endParaRPr lang="en-GB" sz="2400" b="1" dirty="0"/>
          </a:p>
        </p:txBody>
      </p:sp>
      <p:sp>
        <p:nvSpPr>
          <p:cNvPr id="2" name="Left Arrow Callout 1"/>
          <p:cNvSpPr/>
          <p:nvPr/>
        </p:nvSpPr>
        <p:spPr>
          <a:xfrm>
            <a:off x="3707904" y="360513"/>
            <a:ext cx="5184576" cy="6408712"/>
          </a:xfrm>
          <a:prstGeom prst="leftArrowCallout">
            <a:avLst>
              <a:gd name="adj1" fmla="val 8443"/>
              <a:gd name="adj2" fmla="val 22185"/>
              <a:gd name="adj3" fmla="val 12985"/>
              <a:gd name="adj4" fmla="val 810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/>
              <a:t>There is an appetite to collaborate</a:t>
            </a:r>
          </a:p>
          <a:p>
            <a:endParaRPr lang="en-GB" sz="1600" dirty="0" smtClean="0"/>
          </a:p>
          <a:p>
            <a:r>
              <a:rPr lang="en-GB" sz="1600" dirty="0" smtClean="0"/>
              <a:t>3 year allocations key</a:t>
            </a:r>
          </a:p>
          <a:p>
            <a:endParaRPr lang="en-GB" sz="1600" dirty="0" smtClean="0"/>
          </a:p>
          <a:p>
            <a:r>
              <a:rPr lang="en-GB" sz="1600" dirty="0"/>
              <a:t>Meeting recruitment </a:t>
            </a:r>
            <a:r>
              <a:rPr lang="en-GB" sz="1600" dirty="0" smtClean="0"/>
              <a:t>DfE/NCTL priority </a:t>
            </a:r>
          </a:p>
          <a:p>
            <a:endParaRPr lang="en-GB" sz="1200" dirty="0"/>
          </a:p>
          <a:p>
            <a:r>
              <a:rPr lang="en-GB" sz="1600" dirty="0" smtClean="0"/>
              <a:t>Top level principles quickly agreed </a:t>
            </a:r>
            <a:r>
              <a:rPr lang="en-GB" sz="1600" dirty="0"/>
              <a:t>- </a:t>
            </a:r>
            <a:r>
              <a:rPr lang="en-GB" sz="1600" dirty="0" smtClean="0"/>
              <a:t>need </a:t>
            </a:r>
            <a:r>
              <a:rPr lang="en-GB" sz="1600" dirty="0"/>
              <a:t>to retain 'brands' but collaborate to enhance </a:t>
            </a:r>
          </a:p>
          <a:p>
            <a:endParaRPr lang="en-GB" sz="1200" dirty="0" smtClean="0"/>
          </a:p>
          <a:p>
            <a:r>
              <a:rPr lang="en-GB" sz="1600" dirty="0" smtClean="0"/>
              <a:t>Neutral governance vital</a:t>
            </a:r>
            <a:endParaRPr lang="en-GB" sz="1600" dirty="0"/>
          </a:p>
          <a:p>
            <a:endParaRPr lang="en-GB" sz="1200" dirty="0" smtClean="0"/>
          </a:p>
          <a:p>
            <a:r>
              <a:rPr lang="en-GB" sz="1600" dirty="0" smtClean="0"/>
              <a:t>Some issues re 'cold </a:t>
            </a:r>
            <a:r>
              <a:rPr lang="en-GB" sz="1600" dirty="0"/>
              <a:t>spots</a:t>
            </a:r>
            <a:r>
              <a:rPr lang="en-GB" sz="1600" dirty="0" smtClean="0"/>
              <a:t>'</a:t>
            </a:r>
          </a:p>
          <a:p>
            <a:endParaRPr lang="en-GB" sz="1200" dirty="0" smtClean="0"/>
          </a:p>
          <a:p>
            <a:r>
              <a:rPr lang="en-GB" sz="1600" dirty="0" smtClean="0"/>
              <a:t>Potential re pathways/ secondment /sabbatical  opportunities</a:t>
            </a:r>
          </a:p>
          <a:p>
            <a:endParaRPr lang="en-GB" sz="1200" dirty="0"/>
          </a:p>
          <a:p>
            <a:r>
              <a:rPr lang="en-GB" sz="1600" dirty="0" smtClean="0"/>
              <a:t>Potential to pilot CCT and CPD standard</a:t>
            </a:r>
          </a:p>
          <a:p>
            <a:endParaRPr lang="en-GB" sz="1200" dirty="0"/>
          </a:p>
          <a:p>
            <a:r>
              <a:rPr lang="en-GB" sz="1600" dirty="0" smtClean="0"/>
              <a:t>Link to Northern Powerhouse</a:t>
            </a:r>
          </a:p>
          <a:p>
            <a:endParaRPr lang="en-GB" sz="1200" dirty="0"/>
          </a:p>
          <a:p>
            <a:r>
              <a:rPr lang="en-GB" sz="1600" dirty="0" smtClean="0"/>
              <a:t>Logistic </a:t>
            </a:r>
            <a:r>
              <a:rPr lang="en-GB" sz="1600" dirty="0"/>
              <a:t>challenges </a:t>
            </a:r>
          </a:p>
          <a:p>
            <a:endParaRPr lang="en-GB" sz="1200" dirty="0" smtClean="0"/>
          </a:p>
          <a:p>
            <a:r>
              <a:rPr lang="en-GB" sz="1600" dirty="0" smtClean="0"/>
              <a:t>Link to Doncaster OA</a:t>
            </a:r>
          </a:p>
          <a:p>
            <a:endParaRPr lang="en-GB" sz="1600" dirty="0" smtClean="0"/>
          </a:p>
          <a:p>
            <a:r>
              <a:rPr lang="en-GB" sz="1600" dirty="0"/>
              <a:t>SoS support - but purdah delay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University  </a:t>
            </a:r>
            <a:r>
              <a:rPr lang="en-GB" sz="1600" dirty="0"/>
              <a:t>as 'convener ' recognised and valued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3208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3" t="17306" r="38571" b="9769"/>
          <a:stretch/>
        </p:blipFill>
        <p:spPr bwMode="auto">
          <a:xfrm>
            <a:off x="251520" y="2420888"/>
            <a:ext cx="4635490" cy="4331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1" t="17648" r="37755" b="9116"/>
          <a:stretch/>
        </p:blipFill>
        <p:spPr bwMode="auto">
          <a:xfrm>
            <a:off x="4499992" y="390990"/>
            <a:ext cx="4392488" cy="40597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08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8E5A-76C0-453E-B1E0-BC4AB04722D5}" type="slidenum">
              <a:rPr lang="en-GB" smtClean="0"/>
              <a:pPr/>
              <a:t>35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394319" y="476672"/>
            <a:ext cx="8679809" cy="5019040"/>
            <a:chOff x="488878" y="673869"/>
            <a:chExt cx="8679809" cy="5019040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1757291" y="673869"/>
              <a:ext cx="6128385" cy="2767965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>
            <a:xfrm flipV="1">
              <a:off x="3015615" y="2924944"/>
              <a:ext cx="6128385" cy="276796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Isosceles Triangle 5"/>
            <p:cNvSpPr/>
            <p:nvPr/>
          </p:nvSpPr>
          <p:spPr>
            <a:xfrm>
              <a:off x="488878" y="3441834"/>
              <a:ext cx="2536825" cy="2251075"/>
            </a:xfrm>
            <a:prstGeom prst="triangle">
              <a:avLst/>
            </a:prstGeom>
            <a:gradFill flip="none" rotWithShape="1">
              <a:gsLst>
                <a:gs pos="14000">
                  <a:srgbClr val="1F497D"/>
                </a:gs>
                <a:gs pos="58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4200000" scaled="0"/>
              <a:tileRect/>
            </a:gra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  <a:t>RECRUITMENT - a regional ITE guarantee</a:t>
              </a:r>
              <a: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  <a:t/>
              </a:r>
              <a:b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</a:br>
              <a:r>
                <a:rPr kumimoji="0" lang="en-GB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  <a:t>linked </a:t>
              </a:r>
              <a: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  <a:t>to early career development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MS Mincho"/>
                <a:cs typeface="+mn-cs"/>
              </a:endParaRPr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2555776" y="2466260"/>
              <a:ext cx="2536825" cy="2251075"/>
            </a:xfrm>
            <a:prstGeom prst="triangle">
              <a:avLst/>
            </a:prstGeom>
            <a:gradFill flip="none" rotWithShape="1">
              <a:gsLst>
                <a:gs pos="14000">
                  <a:srgbClr val="1F497D"/>
                </a:gs>
                <a:gs pos="58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4200000" scaled="0"/>
              <a:tileRect/>
            </a:gra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  <a:t>RETENTION</a:t>
              </a:r>
              <a:b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</a:b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  <a:t>Ongoing </a:t>
              </a:r>
              <a:r>
                <a:rPr kumimoji="0" lang="en-GB" sz="12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  <a:t>CPD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  <a:t> and </a:t>
              </a: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  <a:t>recognition - pooling expertise in the region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MS Mincho"/>
                <a:cs typeface="+mn-cs"/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4572000" y="1590252"/>
              <a:ext cx="2536825" cy="2251075"/>
            </a:xfrm>
            <a:prstGeom prst="triangle">
              <a:avLst/>
            </a:prstGeom>
            <a:gradFill flip="none" rotWithShape="1">
              <a:gsLst>
                <a:gs pos="14000">
                  <a:schemeClr val="tx2"/>
                </a:gs>
                <a:gs pos="58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42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050" b="1" dirty="0">
                  <a:solidFill>
                    <a:srgbClr val="000000"/>
                  </a:solidFill>
                  <a:effectLst/>
                  <a:ea typeface="MS Mincho"/>
                </a:rPr>
                <a:t>PROFESSIONAL </a:t>
              </a:r>
              <a:r>
                <a:rPr lang="en-GB" sz="1100" b="1" dirty="0">
                  <a:solidFill>
                    <a:srgbClr val="000000"/>
                  </a:solidFill>
                  <a:effectLst/>
                  <a:ea typeface="MS Mincho"/>
                </a:rPr>
                <a:t>DEVELOPMENT</a:t>
              </a:r>
              <a:br>
                <a:rPr lang="en-GB" sz="1100" b="1" dirty="0">
                  <a:solidFill>
                    <a:srgbClr val="000000"/>
                  </a:solidFill>
                  <a:effectLst/>
                  <a:ea typeface="MS Mincho"/>
                </a:rPr>
              </a:br>
              <a:r>
                <a:rPr lang="en-GB" sz="1100" b="1" dirty="0">
                  <a:solidFill>
                    <a:srgbClr val="000000"/>
                  </a:solidFill>
                  <a:effectLst/>
                  <a:ea typeface="MS Mincho"/>
                </a:rPr>
                <a:t>joined up to Subject and Pedagogy</a:t>
              </a:r>
              <a:endParaRPr lang="en-GB" sz="1200" dirty="0">
                <a:effectLst/>
                <a:latin typeface="Arial"/>
                <a:ea typeface="MS Mincho"/>
              </a:endParaRPr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6631862" y="673869"/>
              <a:ext cx="2536825" cy="2251075"/>
            </a:xfrm>
            <a:prstGeom prst="triangle">
              <a:avLst/>
            </a:prstGeom>
            <a:gradFill flip="none" rotWithShape="1">
              <a:gsLst>
                <a:gs pos="14000">
                  <a:srgbClr val="1F497D"/>
                </a:gs>
                <a:gs pos="58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4200000" scaled="0"/>
              <a:tileRect/>
            </a:gra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  <a:t>LEADERSHIP SUCCESSION </a:t>
              </a:r>
              <a:br>
                <a:rPr kumimoji="0" lang="en-GB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</a:br>
              <a:r>
                <a:rPr kumimoji="0" lang="en-GB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Mincho"/>
                  <a:cs typeface="+mn-cs"/>
                </a:rPr>
                <a:t>joined up to creative use of workforce</a:t>
              </a: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MS Mincho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488878" y="2912695"/>
              <a:ext cx="6143625" cy="277558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251520" y="1502118"/>
            <a:ext cx="7746166" cy="3784964"/>
            <a:chOff x="553816" y="1718752"/>
            <a:chExt cx="7746166" cy="3784964"/>
          </a:xfrm>
        </p:grpSpPr>
        <p:sp>
          <p:nvSpPr>
            <p:cNvPr id="14" name="Text Box 2"/>
            <p:cNvSpPr txBox="1"/>
            <p:nvPr/>
          </p:nvSpPr>
          <p:spPr>
            <a:xfrm rot="20129466">
              <a:off x="553816" y="1718752"/>
              <a:ext cx="7574509" cy="5457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b="1" dirty="0">
                  <a:effectLst/>
                  <a:latin typeface="Arial"/>
                  <a:ea typeface="MS Mincho"/>
                </a:rPr>
                <a:t> </a:t>
              </a:r>
              <a:r>
                <a:rPr lang="en-GB" sz="2800" b="1" dirty="0" smtClean="0">
                  <a:ln w="15773" cap="flat" cmpd="sng" algn="ctr">
                    <a:gradFill>
                      <a:gsLst>
                        <a:gs pos="25000">
                          <a:srgbClr val="0A4080"/>
                        </a:gs>
                        <a:gs pos="80000">
                          <a:srgbClr val="7DA6EA"/>
                        </a:gs>
                      </a:gsLst>
                      <a:lin ang="5400000" scaled="0"/>
                    </a:gra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41275" dist="12700" dir="12000000" algn="tl">
                      <a:srgbClr val="000000">
                        <a:alpha val="40000"/>
                      </a:srgbClr>
                    </a:outerShdw>
                  </a:effectLst>
                  <a:latin typeface="Arial"/>
                  <a:ea typeface="MS Mincho"/>
                </a:rPr>
                <a:t>Collaboration/Coherence at Regional </a:t>
              </a:r>
              <a:r>
                <a:rPr lang="en-GB" sz="2800" b="1" dirty="0">
                  <a:ln w="15773" cap="flat" cmpd="sng" algn="ctr">
                    <a:gradFill>
                      <a:gsLst>
                        <a:gs pos="25000">
                          <a:srgbClr val="0A4080"/>
                        </a:gs>
                        <a:gs pos="80000">
                          <a:srgbClr val="7DA6EA"/>
                        </a:gs>
                      </a:gsLst>
                      <a:lin ang="5400000" scaled="0"/>
                    </a:gra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41275" dist="12700" dir="12000000" algn="tl">
                      <a:srgbClr val="000000">
                        <a:alpha val="40000"/>
                      </a:srgbClr>
                    </a:outerShdw>
                  </a:effectLst>
                  <a:latin typeface="Arial"/>
                  <a:ea typeface="MS Mincho"/>
                </a:rPr>
                <a:t>L</a:t>
              </a:r>
              <a:r>
                <a:rPr lang="en-GB" sz="2800" b="1" dirty="0" smtClean="0">
                  <a:ln w="15773" cap="flat" cmpd="sng" algn="ctr">
                    <a:gradFill>
                      <a:gsLst>
                        <a:gs pos="25000">
                          <a:srgbClr val="0A4080"/>
                        </a:gs>
                        <a:gs pos="80000">
                          <a:srgbClr val="7DA6EA"/>
                        </a:gs>
                      </a:gsLst>
                      <a:lin ang="5400000" scaled="0"/>
                    </a:gra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41275" dist="12700" dir="12000000" algn="tl">
                      <a:srgbClr val="000000">
                        <a:alpha val="40000"/>
                      </a:srgbClr>
                    </a:outerShdw>
                  </a:effectLst>
                  <a:latin typeface="Arial"/>
                  <a:ea typeface="MS Mincho"/>
                </a:rPr>
                <a:t>evel</a:t>
              </a:r>
              <a:endParaRPr lang="en-GB" sz="1400" dirty="0">
                <a:effectLst/>
                <a:latin typeface="Arial"/>
                <a:ea typeface="MS Mincho"/>
              </a:endParaRPr>
            </a:p>
          </p:txBody>
        </p:sp>
        <p:sp>
          <p:nvSpPr>
            <p:cNvPr id="15" name="Text Box 3"/>
            <p:cNvSpPr txBox="1"/>
            <p:nvPr/>
          </p:nvSpPr>
          <p:spPr>
            <a:xfrm rot="20129466">
              <a:off x="2889527" y="4598083"/>
              <a:ext cx="5410455" cy="90563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2400" b="1" dirty="0">
                  <a:ln w="15773" cap="flat" cmpd="sng" algn="ctr">
                    <a:gradFill>
                      <a:gsLst>
                        <a:gs pos="25000">
                          <a:srgbClr val="0A4080"/>
                        </a:gs>
                        <a:gs pos="80000">
                          <a:srgbClr val="7DA6EA"/>
                        </a:gs>
                      </a:gsLst>
                      <a:lin ang="5400000" scaled="0"/>
                    </a:gra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41275" dist="12700" dir="12000000" algn="tl">
                      <a:srgbClr val="000000">
                        <a:alpha val="40000"/>
                      </a:srgbClr>
                    </a:outerShdw>
                  </a:effectLst>
                  <a:latin typeface="Arial"/>
                  <a:ea typeface="MS Mincho"/>
                </a:rPr>
                <a:t>C</a:t>
              </a:r>
              <a:r>
                <a:rPr lang="en-GB" sz="2400" b="1" dirty="0" smtClean="0">
                  <a:ln w="15773" cap="flat" cmpd="sng" algn="ctr">
                    <a:gradFill>
                      <a:gsLst>
                        <a:gs pos="25000">
                          <a:srgbClr val="0A4080"/>
                        </a:gs>
                        <a:gs pos="80000">
                          <a:srgbClr val="7DA6EA"/>
                        </a:gs>
                      </a:gsLst>
                      <a:lin ang="5400000" scaled="0"/>
                    </a:gra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41275" dist="12700" dir="12000000" algn="tl">
                      <a:srgbClr val="000000">
                        <a:alpha val="40000"/>
                      </a:srgbClr>
                    </a:outerShdw>
                  </a:effectLst>
                  <a:latin typeface="Arial"/>
                  <a:ea typeface="MS Mincho"/>
                </a:rPr>
                <a:t>reate new Middle </a:t>
              </a:r>
              <a:r>
                <a:rPr lang="en-GB" sz="2400" b="1" dirty="0">
                  <a:ln w="15773" cap="flat" cmpd="sng" algn="ctr">
                    <a:gradFill>
                      <a:gsLst>
                        <a:gs pos="25000">
                          <a:srgbClr val="0A4080"/>
                        </a:gs>
                        <a:gs pos="80000">
                          <a:srgbClr val="7DA6EA"/>
                        </a:gs>
                      </a:gsLst>
                      <a:lin ang="5400000" scaled="0"/>
                    </a:gra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41275" dist="12700" dir="12000000" algn="tl">
                      <a:srgbClr val="000000">
                        <a:alpha val="40000"/>
                      </a:srgbClr>
                    </a:outerShdw>
                  </a:effectLst>
                  <a:latin typeface="Arial"/>
                  <a:ea typeface="MS Mincho"/>
                </a:rPr>
                <a:t>Tier - </a:t>
              </a:r>
              <a:br>
                <a:rPr lang="en-GB" sz="2400" b="1" dirty="0">
                  <a:ln w="15773" cap="flat" cmpd="sng" algn="ctr">
                    <a:gradFill>
                      <a:gsLst>
                        <a:gs pos="25000">
                          <a:srgbClr val="0A4080"/>
                        </a:gs>
                        <a:gs pos="80000">
                          <a:srgbClr val="7DA6EA"/>
                        </a:gs>
                      </a:gsLst>
                      <a:lin ang="5400000" scaled="0"/>
                    </a:gra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41275" dist="12700" dir="12000000" algn="tl">
                      <a:srgbClr val="000000">
                        <a:alpha val="40000"/>
                      </a:srgbClr>
                    </a:outerShdw>
                  </a:effectLst>
                  <a:latin typeface="Arial"/>
                  <a:ea typeface="MS Mincho"/>
                </a:rPr>
              </a:br>
              <a:r>
                <a:rPr lang="en-GB" sz="2400" b="1" dirty="0">
                  <a:ln w="15773" cap="flat" cmpd="sng" algn="ctr">
                    <a:gradFill>
                      <a:gsLst>
                        <a:gs pos="25000">
                          <a:srgbClr val="0A4080"/>
                        </a:gs>
                        <a:gs pos="80000">
                          <a:srgbClr val="7DA6EA"/>
                        </a:gs>
                      </a:gsLst>
                      <a:lin ang="5400000" scaled="0"/>
                    </a:gra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41275" dist="12700" dir="12000000" algn="tl">
                      <a:srgbClr val="000000">
                        <a:alpha val="40000"/>
                      </a:srgbClr>
                    </a:outerShdw>
                  </a:effectLst>
                  <a:latin typeface="Arial"/>
                  <a:ea typeface="MS Mincho"/>
                </a:rPr>
                <a:t>Role of </a:t>
              </a:r>
              <a:r>
                <a:rPr lang="en-GB" sz="2400" b="1" dirty="0" smtClean="0">
                  <a:ln w="15773" cap="flat" cmpd="sng" algn="ctr">
                    <a:gradFill>
                      <a:gsLst>
                        <a:gs pos="25000">
                          <a:srgbClr val="0A4080"/>
                        </a:gs>
                        <a:gs pos="80000">
                          <a:srgbClr val="7DA6EA"/>
                        </a:gs>
                      </a:gsLst>
                      <a:lin ang="5400000" scaled="0"/>
                    </a:gra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41275" dist="12700" dir="12000000" algn="tl">
                      <a:srgbClr val="000000">
                        <a:alpha val="40000"/>
                      </a:srgbClr>
                    </a:outerShdw>
                  </a:effectLst>
                  <a:latin typeface="Arial"/>
                  <a:ea typeface="MS Mincho"/>
                </a:rPr>
                <a:t>Partnerships, </a:t>
              </a:r>
              <a:r>
                <a:rPr lang="en-GB" sz="2400" b="1" dirty="0" smtClean="0">
                  <a:ln w="15773" cap="flat" cmpd="sng" algn="ctr">
                    <a:gradFill>
                      <a:gsLst>
                        <a:gs pos="25000">
                          <a:srgbClr val="0A4080"/>
                        </a:gs>
                        <a:gs pos="80000">
                          <a:srgbClr val="7DA6EA"/>
                        </a:gs>
                      </a:gsLst>
                      <a:lin ang="5400000" scaled="0"/>
                    </a:gradFill>
                    <a:prstDash val="solid"/>
                    <a:round/>
                  </a:ln>
                  <a:solidFill>
                    <a:srgbClr val="FF0000"/>
                  </a:solidFill>
                  <a:effectLst>
                    <a:outerShdw blurRad="41275" dist="12700" dir="12000000" algn="tl">
                      <a:srgbClr val="000000">
                        <a:alpha val="40000"/>
                      </a:srgbClr>
                    </a:outerShdw>
                  </a:effectLst>
                  <a:latin typeface="Arial"/>
                  <a:ea typeface="MS Mincho"/>
                </a:rPr>
                <a:t>including HEI </a:t>
              </a:r>
              <a:endParaRPr lang="en-GB" sz="1200" dirty="0">
                <a:solidFill>
                  <a:srgbClr val="FF0000"/>
                </a:solidFill>
                <a:effectLst/>
                <a:latin typeface="Arial"/>
                <a:ea typeface="MS Mincho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386565" y="5845284"/>
            <a:ext cx="4705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CHAOS TO COHESION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2" descr="C:\Users\dmdmw\Desktop\New folder (2)\Partnerships for Attainment Logo Teal A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0513"/>
            <a:ext cx="1728192" cy="60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4" r="30829"/>
          <a:stretch/>
        </p:blipFill>
        <p:spPr bwMode="auto">
          <a:xfrm>
            <a:off x="2292472" y="263062"/>
            <a:ext cx="2434452" cy="1190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7925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6457" y="530053"/>
            <a:ext cx="5276122" cy="374984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087" y="3104175"/>
            <a:ext cx="4311512" cy="336386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85763" y="1238250"/>
            <a:ext cx="8062912" cy="587375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b="1" dirty="0"/>
              <a:t>PRACTITIONER EXPERTISE</a:t>
            </a:r>
          </a:p>
        </p:txBody>
      </p:sp>
      <p:sp>
        <p:nvSpPr>
          <p:cNvPr id="20" name="Rectangle 19"/>
          <p:cNvSpPr/>
          <p:nvPr/>
        </p:nvSpPr>
        <p:spPr>
          <a:xfrm rot="16200000">
            <a:off x="579437" y="3123667"/>
            <a:ext cx="5826125" cy="587375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000" b="1" dirty="0">
                <a:solidFill>
                  <a:schemeClr val="accent2">
                    <a:lumMod val="50000"/>
                  </a:schemeClr>
                </a:solidFill>
              </a:rPr>
              <a:t>BIGGER</a:t>
            </a: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           </a:t>
            </a: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</a:t>
            </a:r>
            <a:r>
              <a:rPr lang="en-GB" sz="2000" b="1" dirty="0">
                <a:solidFill>
                  <a:schemeClr val="accent2">
                    <a:lumMod val="50000"/>
                  </a:schemeClr>
                </a:solidFill>
              </a:rPr>
              <a:t>PICTURE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85763" y="3443288"/>
            <a:ext cx="8062912" cy="587375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400" b="1" dirty="0"/>
              <a:t>PUPIL</a:t>
            </a:r>
            <a:r>
              <a:rPr lang="en-GB" sz="2800" b="1" dirty="0"/>
              <a:t>        </a:t>
            </a:r>
            <a:r>
              <a:rPr lang="en-GB" sz="2800" b="1" dirty="0" smtClean="0"/>
              <a:t>   </a:t>
            </a:r>
            <a:r>
              <a:rPr lang="en-GB" sz="2400" b="1" dirty="0" smtClean="0"/>
              <a:t>KNOWLEDGE</a:t>
            </a:r>
            <a:r>
              <a:rPr lang="en-GB" sz="2800" b="1" dirty="0" smtClean="0"/>
              <a:t>              </a:t>
            </a:r>
            <a:r>
              <a:rPr lang="en-GB" sz="2400" b="1" dirty="0" smtClean="0"/>
              <a:t>SCHOOL</a:t>
            </a:r>
            <a:endParaRPr lang="en-GB" sz="2400" b="1" dirty="0"/>
          </a:p>
        </p:txBody>
      </p:sp>
      <p:sp>
        <p:nvSpPr>
          <p:cNvPr id="19" name="Rectangle 18"/>
          <p:cNvSpPr/>
          <p:nvPr/>
        </p:nvSpPr>
        <p:spPr>
          <a:xfrm rot="16200000">
            <a:off x="-1066800" y="3149600"/>
            <a:ext cx="5826125" cy="587375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b="1" dirty="0">
                <a:solidFill>
                  <a:schemeClr val="accent2">
                    <a:lumMod val="50000"/>
                  </a:schemeClr>
                </a:solidFill>
              </a:rPr>
              <a:t>ACADEMIC       FRAMEWORK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86440" y="4493215"/>
            <a:ext cx="8062912" cy="585787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b="1" dirty="0" smtClean="0"/>
              <a:t>IMMEDIACY/RELEVANCE   APPLICATION           LINK TO OUTCOMES      </a:t>
            </a:r>
            <a:endParaRPr lang="en-GB" b="1" dirty="0"/>
          </a:p>
        </p:txBody>
      </p:sp>
      <p:sp>
        <p:nvSpPr>
          <p:cNvPr id="22" name="Rectangle 21"/>
          <p:cNvSpPr/>
          <p:nvPr/>
        </p:nvSpPr>
        <p:spPr>
          <a:xfrm rot="16200000">
            <a:off x="2384425" y="3123667"/>
            <a:ext cx="5826125" cy="587375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RESEARCH        </a:t>
            </a: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EVIDENCE                 </a:t>
            </a: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CO-INQUIRY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85763" y="2266950"/>
            <a:ext cx="8062912" cy="587375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b="1" dirty="0"/>
              <a:t>CONTEXTUAL UNDERSTANDING</a:t>
            </a:r>
          </a:p>
        </p:txBody>
      </p:sp>
      <p:sp>
        <p:nvSpPr>
          <p:cNvPr id="23" name="Rectangle 22"/>
          <p:cNvSpPr/>
          <p:nvPr/>
        </p:nvSpPr>
        <p:spPr>
          <a:xfrm rot="16200000">
            <a:off x="4510880" y="3262088"/>
            <a:ext cx="5826125" cy="585787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>
                <a:solidFill>
                  <a:schemeClr val="accent2">
                    <a:lumMod val="50000"/>
                  </a:schemeClr>
                </a:solidFill>
              </a:rPr>
              <a:t>COMPARE  CONTRAST CRITIQUE</a:t>
            </a:r>
          </a:p>
        </p:txBody>
      </p:sp>
    </p:spTree>
    <p:extLst>
      <p:ext uri="{BB962C8B-B14F-4D97-AF65-F5344CB8AC3E}">
        <p14:creationId xmlns:p14="http://schemas.microsoft.com/office/powerpoint/2010/main" val="295367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0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1950" y="1844675"/>
            <a:ext cx="2998788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5" name="Cloud Callout 4"/>
          <p:cNvSpPr/>
          <p:nvPr/>
        </p:nvSpPr>
        <p:spPr>
          <a:xfrm>
            <a:off x="6413500" y="1562100"/>
            <a:ext cx="2212975" cy="1435100"/>
          </a:xfrm>
          <a:prstGeom prst="cloudCallout">
            <a:avLst>
              <a:gd name="adj1" fmla="val -69506"/>
              <a:gd name="adj2" fmla="val 250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Arial" pitchFamily="34" charset="0"/>
              </a:rPr>
              <a:t>I need him to keep busy</a:t>
            </a:r>
          </a:p>
        </p:txBody>
      </p:sp>
      <p:sp>
        <p:nvSpPr>
          <p:cNvPr id="6" name="Cloud Callout 5"/>
          <p:cNvSpPr/>
          <p:nvPr/>
        </p:nvSpPr>
        <p:spPr>
          <a:xfrm>
            <a:off x="6826250" y="3095625"/>
            <a:ext cx="1965325" cy="1244600"/>
          </a:xfrm>
          <a:prstGeom prst="cloudCallout">
            <a:avLst>
              <a:gd name="adj1" fmla="val -92983"/>
              <a:gd name="adj2" fmla="val -136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Arial" pitchFamily="34" charset="0"/>
              </a:rPr>
              <a:t>I want to feel in control</a:t>
            </a:r>
          </a:p>
        </p:txBody>
      </p:sp>
      <p:sp>
        <p:nvSpPr>
          <p:cNvPr id="7" name="Cloud Callout 6"/>
          <p:cNvSpPr/>
          <p:nvPr/>
        </p:nvSpPr>
        <p:spPr>
          <a:xfrm>
            <a:off x="323850" y="1782763"/>
            <a:ext cx="2066925" cy="1435100"/>
          </a:xfrm>
          <a:prstGeom prst="cloudCallout">
            <a:avLst>
              <a:gd name="adj1" fmla="val 67745"/>
              <a:gd name="adj2" fmla="val 398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Arial" pitchFamily="34" charset="0"/>
              </a:rPr>
              <a:t>I want to get through this task</a:t>
            </a:r>
          </a:p>
        </p:txBody>
      </p:sp>
      <p:sp>
        <p:nvSpPr>
          <p:cNvPr id="8" name="Cloud Callout 7"/>
          <p:cNvSpPr/>
          <p:nvPr/>
        </p:nvSpPr>
        <p:spPr>
          <a:xfrm>
            <a:off x="404813" y="3717925"/>
            <a:ext cx="2097087" cy="1330325"/>
          </a:xfrm>
          <a:prstGeom prst="cloudCallout">
            <a:avLst>
              <a:gd name="adj1" fmla="val 64318"/>
              <a:gd name="adj2" fmla="val -642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Arial" pitchFamily="34" charset="0"/>
              </a:rPr>
              <a:t>I don't want it to be too noisy</a:t>
            </a:r>
          </a:p>
        </p:txBody>
      </p:sp>
      <p:sp>
        <p:nvSpPr>
          <p:cNvPr id="9" name="Cloud Callout 8"/>
          <p:cNvSpPr/>
          <p:nvPr/>
        </p:nvSpPr>
        <p:spPr>
          <a:xfrm>
            <a:off x="5219700" y="4338638"/>
            <a:ext cx="2205038" cy="1238250"/>
          </a:xfrm>
          <a:prstGeom prst="cloudCallout">
            <a:avLst>
              <a:gd name="adj1" fmla="val -29277"/>
              <a:gd name="adj2" fmla="val -722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Arial" pitchFamily="34" charset="0"/>
              </a:rPr>
              <a:t>I want it to be finished by the end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00269" y="3952200"/>
            <a:ext cx="2791812" cy="861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ea typeface="ＭＳ Ｐゴシック" pitchFamily="34" charset="-128"/>
              </a:rPr>
              <a:t>Martha</a:t>
            </a:r>
          </a:p>
        </p:txBody>
      </p:sp>
      <p:sp>
        <p:nvSpPr>
          <p:cNvPr id="9225" name="TextBox 1"/>
          <p:cNvSpPr txBox="1">
            <a:spLocks noChangeArrowheads="1"/>
          </p:cNvSpPr>
          <p:nvPr/>
        </p:nvSpPr>
        <p:spPr bwMode="auto">
          <a:xfrm>
            <a:off x="379413" y="1093788"/>
            <a:ext cx="8247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>
                <a:latin typeface="Arial" charset="0"/>
              </a:rPr>
              <a:t>Student teachers talking about their decisions in the classroom  moment by moment – do any of the comments ring a bell?</a:t>
            </a:r>
          </a:p>
        </p:txBody>
      </p:sp>
      <p:sp>
        <p:nvSpPr>
          <p:cNvPr id="9226" name="TextBox 11"/>
          <p:cNvSpPr txBox="1">
            <a:spLocks noChangeArrowheads="1"/>
          </p:cNvSpPr>
          <p:nvPr/>
        </p:nvSpPr>
        <p:spPr bwMode="auto">
          <a:xfrm>
            <a:off x="827088" y="404813"/>
            <a:ext cx="68405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3600" b="1">
                <a:latin typeface="Arial" charset="0"/>
              </a:rPr>
              <a:t>MY RESEARCH</a:t>
            </a:r>
          </a:p>
        </p:txBody>
      </p:sp>
    </p:spTree>
    <p:extLst>
      <p:ext uri="{BB962C8B-B14F-4D97-AF65-F5344CB8AC3E}">
        <p14:creationId xmlns:p14="http://schemas.microsoft.com/office/powerpoint/2010/main" val="342813238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good%20or%20bad%20teach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1833" y="2172567"/>
            <a:ext cx="3691468" cy="2768601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1042988" y="1012825"/>
            <a:ext cx="6842125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10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3200" b="1">
                <a:latin typeface="Arial" charset="0"/>
                <a:ea typeface="ＭＳ Ｐゴシック" pitchFamily="34" charset="-128"/>
              </a:rPr>
              <a:t>Three types of teacher - or three points on a sliding scale: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379164" y="3540517"/>
          <a:ext cx="8369300" cy="4713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45" name="Picture 2" descr="https://staff.shu.ac.uk/marketing/brand/Documents/SIOE_215_229_72dpi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115888"/>
            <a:ext cx="3140075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0669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0"/>
          <p:cNvSpPr>
            <a:spLocks noChangeArrowheads="1"/>
          </p:cNvSpPr>
          <p:nvPr/>
        </p:nvSpPr>
        <p:spPr bwMode="auto">
          <a:xfrm>
            <a:off x="171450" y="3429000"/>
            <a:ext cx="2520950" cy="949325"/>
          </a:xfrm>
          <a:prstGeom prst="wedgeRoundRectCallout">
            <a:avLst>
              <a:gd name="adj1" fmla="val 76245"/>
              <a:gd name="adj2" fmla="val -29849"/>
              <a:gd name="adj3" fmla="val 16667"/>
            </a:avLst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GB" sz="1600" b="1" dirty="0">
                <a:latin typeface="Arial" pitchFamily="34" charset="0"/>
              </a:rPr>
              <a:t>I wanted them to get the </a:t>
            </a: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GB" sz="1600" b="1" dirty="0">
                <a:latin typeface="Arial" pitchFamily="34" charset="0"/>
              </a:rPr>
              <a:t>sheet filled in</a:t>
            </a:r>
          </a:p>
        </p:txBody>
      </p:sp>
      <p:sp>
        <p:nvSpPr>
          <p:cNvPr id="3" name="AutoShape 17"/>
          <p:cNvSpPr>
            <a:spLocks noChangeArrowheads="1"/>
          </p:cNvSpPr>
          <p:nvPr/>
        </p:nvSpPr>
        <p:spPr bwMode="auto">
          <a:xfrm>
            <a:off x="5619750" y="3375025"/>
            <a:ext cx="3119438" cy="1143000"/>
          </a:xfrm>
          <a:prstGeom prst="wedgeRoundRectCallout">
            <a:avLst>
              <a:gd name="adj1" fmla="val -66333"/>
              <a:gd name="adj2" fmla="val -46389"/>
              <a:gd name="adj3" fmla="val 16667"/>
            </a:avLst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GB" sz="1600" b="1" dirty="0">
                <a:latin typeface="Arial" pitchFamily="34" charset="0"/>
              </a:rPr>
              <a:t>Really I was just concentrating </a:t>
            </a: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GB" sz="1600" b="1" dirty="0">
                <a:latin typeface="Arial" pitchFamily="34" charset="0"/>
              </a:rPr>
              <a:t>on getting it done.</a:t>
            </a:r>
          </a:p>
        </p:txBody>
      </p:sp>
      <p:sp>
        <p:nvSpPr>
          <p:cNvPr id="4" name="AutoShape 16"/>
          <p:cNvSpPr>
            <a:spLocks noChangeArrowheads="1"/>
          </p:cNvSpPr>
          <p:nvPr/>
        </p:nvSpPr>
        <p:spPr bwMode="auto">
          <a:xfrm>
            <a:off x="5619750" y="1008063"/>
            <a:ext cx="3027363" cy="1125537"/>
          </a:xfrm>
          <a:prstGeom prst="wedgeRoundRectCallout">
            <a:avLst>
              <a:gd name="adj1" fmla="val -76009"/>
              <a:gd name="adj2" fmla="val 53106"/>
              <a:gd name="adj3" fmla="val 16667"/>
            </a:avLst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>
            <a:noFill/>
          </a:ln>
          <a:effectLst>
            <a:outerShdw blurRad="50800" dist="38100" dir="2700000" algn="tl" rotWithShape="0">
              <a:srgbClr val="00000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GB" sz="1600" b="1" dirty="0">
                <a:latin typeface="Arial" pitchFamily="34" charset="0"/>
              </a:rPr>
              <a:t>My role was organisation - </a:t>
            </a: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GB" sz="1600" b="1" dirty="0">
                <a:latin typeface="Arial" pitchFamily="34" charset="0"/>
              </a:rPr>
              <a:t>make sure they went in</a:t>
            </a: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GB" sz="1600" b="1" dirty="0">
                <a:latin typeface="Arial" pitchFamily="34" charset="0"/>
              </a:rPr>
              <a:t> turns - went clockwise. </a:t>
            </a:r>
          </a:p>
        </p:txBody>
      </p:sp>
      <p:sp>
        <p:nvSpPr>
          <p:cNvPr id="5" name="AutoShape 15"/>
          <p:cNvSpPr>
            <a:spLocks noChangeArrowheads="1"/>
          </p:cNvSpPr>
          <p:nvPr/>
        </p:nvSpPr>
        <p:spPr bwMode="auto">
          <a:xfrm>
            <a:off x="79375" y="1125538"/>
            <a:ext cx="2692400" cy="1600200"/>
          </a:xfrm>
          <a:prstGeom prst="wedgeRoundRectCallout">
            <a:avLst>
              <a:gd name="adj1" fmla="val 74069"/>
              <a:gd name="adj2" fmla="val 23907"/>
              <a:gd name="adj3" fmla="val 16667"/>
            </a:avLst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GB" sz="1600" b="1" dirty="0">
                <a:latin typeface="Arial" pitchFamily="34" charset="0"/>
              </a:rPr>
              <a:t>I didn’t want them to start </a:t>
            </a: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GB" sz="1600" b="1" dirty="0">
                <a:latin typeface="Arial" pitchFamily="34" charset="0"/>
              </a:rPr>
              <a:t>being silly, that was really</a:t>
            </a: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GB" sz="1600" b="1" dirty="0">
                <a:latin typeface="Arial" pitchFamily="34" charset="0"/>
              </a:rPr>
              <a:t> the main thing I was </a:t>
            </a: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GB" sz="1600" b="1" dirty="0">
                <a:latin typeface="Arial" pitchFamily="34" charset="0"/>
              </a:rPr>
              <a:t>thinking about</a:t>
            </a:r>
          </a:p>
        </p:txBody>
      </p:sp>
      <p:pic>
        <p:nvPicPr>
          <p:cNvPr id="6" name="Picture 15" descr="http://onlineteachercertificationprograms.info/wp-content/uploads/2011/01/nervousWoman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3738" y="1328183"/>
            <a:ext cx="1795462" cy="332160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1" name="AutoShape 5" descr="2Q=="/>
          <p:cNvSpPr>
            <a:spLocks noChangeAspect="1" noChangeArrowheads="1"/>
          </p:cNvSpPr>
          <p:nvPr/>
        </p:nvSpPr>
        <p:spPr bwMode="auto">
          <a:xfrm>
            <a:off x="3290888" y="2538413"/>
            <a:ext cx="25622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 altLang="en-US" sz="2400">
              <a:latin typeface="Arial" charset="0"/>
            </a:endParaRPr>
          </a:p>
        </p:txBody>
      </p:sp>
      <p:sp>
        <p:nvSpPr>
          <p:cNvPr id="11272" name="AutoShape 7" descr="2Q=="/>
          <p:cNvSpPr>
            <a:spLocks noChangeAspect="1" noChangeArrowheads="1"/>
          </p:cNvSpPr>
          <p:nvPr/>
        </p:nvSpPr>
        <p:spPr bwMode="auto">
          <a:xfrm>
            <a:off x="3290888" y="2538413"/>
            <a:ext cx="25622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 altLang="en-US" sz="2400">
              <a:latin typeface="Arial" charset="0"/>
            </a:endParaRPr>
          </a:p>
        </p:txBody>
      </p:sp>
      <p:sp>
        <p:nvSpPr>
          <p:cNvPr id="11273" name="AutoShape 9" descr="iStock_000004729952Small"/>
          <p:cNvSpPr>
            <a:spLocks noChangeAspect="1" noChangeArrowheads="1"/>
          </p:cNvSpPr>
          <p:nvPr/>
        </p:nvSpPr>
        <p:spPr bwMode="auto">
          <a:xfrm>
            <a:off x="2009775" y="1647825"/>
            <a:ext cx="512445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 altLang="en-US" sz="2400">
              <a:latin typeface="Arial" charset="0"/>
            </a:endParaRPr>
          </a:p>
        </p:txBody>
      </p:sp>
      <p:sp>
        <p:nvSpPr>
          <p:cNvPr id="11274" name="AutoShape 11" descr="iStock_000004729952Small"/>
          <p:cNvSpPr>
            <a:spLocks noChangeAspect="1" noChangeArrowheads="1"/>
          </p:cNvSpPr>
          <p:nvPr/>
        </p:nvSpPr>
        <p:spPr bwMode="auto">
          <a:xfrm>
            <a:off x="2009775" y="1647825"/>
            <a:ext cx="512445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 altLang="en-US" sz="2400">
              <a:latin typeface="Arial" charset="0"/>
            </a:endParaRPr>
          </a:p>
        </p:txBody>
      </p:sp>
      <p:sp>
        <p:nvSpPr>
          <p:cNvPr id="11275" name="AutoShape 13" descr="incompetent teacher"/>
          <p:cNvSpPr>
            <a:spLocks noChangeAspect="1" noChangeArrowheads="1"/>
          </p:cNvSpPr>
          <p:nvPr/>
        </p:nvSpPr>
        <p:spPr bwMode="auto">
          <a:xfrm>
            <a:off x="2009775" y="1647825"/>
            <a:ext cx="512445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 altLang="en-US" sz="2400">
              <a:latin typeface="Arial" charset="0"/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114300" y="4797425"/>
            <a:ext cx="719455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indent="-5556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2">
              <a:buFont typeface="Symbol" pitchFamily="18" charset="2"/>
              <a:buNone/>
            </a:pPr>
            <a:r>
              <a:rPr lang="en-GB" altLang="en-US" sz="1600" b="1">
                <a:latin typeface="Arial" charset="0"/>
              </a:rPr>
              <a:t>Classrooms should look busy.</a:t>
            </a:r>
          </a:p>
          <a:p>
            <a:pPr lvl="2">
              <a:buFont typeface="Symbol" pitchFamily="18" charset="2"/>
              <a:buNone/>
            </a:pPr>
            <a:endParaRPr lang="en-GB" altLang="en-US" sz="1600" b="1">
              <a:latin typeface="Arial" charset="0"/>
            </a:endParaRPr>
          </a:p>
          <a:p>
            <a:pPr lvl="2">
              <a:buFont typeface="Symbol" pitchFamily="18" charset="2"/>
              <a:buNone/>
            </a:pPr>
            <a:r>
              <a:rPr lang="en-GB" altLang="en-US" sz="1600" b="1">
                <a:latin typeface="Arial" charset="0"/>
              </a:rPr>
              <a:t>Classrooms should look orderly.</a:t>
            </a:r>
          </a:p>
          <a:p>
            <a:pPr lvl="2">
              <a:buFont typeface="Symbol" pitchFamily="18" charset="2"/>
              <a:buNone/>
            </a:pPr>
            <a:endParaRPr lang="en-GB" altLang="en-US" sz="1600" b="1">
              <a:latin typeface="Arial" charset="0"/>
            </a:endParaRPr>
          </a:p>
          <a:p>
            <a:pPr lvl="2"/>
            <a:r>
              <a:rPr lang="en-GB" altLang="en-US" sz="1600" b="1">
                <a:latin typeface="Arial" charset="0"/>
              </a:rPr>
              <a:t>Children should complete their tasks. Teachers should be in control</a:t>
            </a:r>
            <a:r>
              <a:rPr lang="en-GB" altLang="en-US" sz="2000" b="1">
                <a:latin typeface="Arial" charset="0"/>
              </a:rPr>
              <a:t>.</a:t>
            </a:r>
          </a:p>
        </p:txBody>
      </p:sp>
      <p:sp>
        <p:nvSpPr>
          <p:cNvPr id="11277" name="Rectangle 19"/>
          <p:cNvSpPr>
            <a:spLocks noChangeArrowheads="1"/>
          </p:cNvSpPr>
          <p:nvPr/>
        </p:nvSpPr>
        <p:spPr bwMode="auto">
          <a:xfrm>
            <a:off x="4303713" y="115888"/>
            <a:ext cx="42291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3600" b="1">
                <a:latin typeface="Arial" charset="0"/>
                <a:ea typeface="ＭＳ Ｐゴシック" pitchFamily="34" charset="-128"/>
              </a:rPr>
              <a:t>TASK MANAGERS</a:t>
            </a:r>
          </a:p>
        </p:txBody>
      </p:sp>
      <p:pic>
        <p:nvPicPr>
          <p:cNvPr id="11278" name="Picture 2" descr="https://staff.shu.ac.uk/marketing/brand/Documents/SIOE_215_229_72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115888"/>
            <a:ext cx="3140075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8150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3" grpId="0" animBg="1" autoUpdateAnimBg="0"/>
      <p:bldP spid="4" grpId="0" animBg="1" autoUpdateAnimBg="0"/>
      <p:bldP spid="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loud Callout 2"/>
          <p:cNvSpPr/>
          <p:nvPr/>
        </p:nvSpPr>
        <p:spPr>
          <a:xfrm>
            <a:off x="6494463" y="3538538"/>
            <a:ext cx="2597150" cy="1522412"/>
          </a:xfrm>
          <a:prstGeom prst="cloudCallout">
            <a:avLst>
              <a:gd name="adj1" fmla="val -63505"/>
              <a:gd name="adj2" fmla="val -3158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en-GB" altLang="en-US" sz="17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I was mainly trying to get through the plan </a:t>
            </a:r>
            <a:endParaRPr lang="en-GB" altLang="en-US" sz="2000">
              <a:solidFill>
                <a:schemeClr val="bg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5" name="Cloud Callout 4"/>
          <p:cNvSpPr/>
          <p:nvPr/>
        </p:nvSpPr>
        <p:spPr>
          <a:xfrm>
            <a:off x="34925" y="908050"/>
            <a:ext cx="2619375" cy="2065338"/>
          </a:xfrm>
          <a:prstGeom prst="cloudCallout">
            <a:avLst>
              <a:gd name="adj1" fmla="val 65401"/>
              <a:gd name="adj2" fmla="val 40169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en-GB" altLang="en-US" sz="17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It was in the scheme…</a:t>
            </a:r>
          </a:p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en-GB" altLang="en-US" sz="170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that was what was next.</a:t>
            </a:r>
            <a:endParaRPr lang="en-GB" altLang="en-US" sz="2000">
              <a:solidFill>
                <a:schemeClr val="bg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41275" y="3213100"/>
            <a:ext cx="2730500" cy="1943100"/>
          </a:xfrm>
          <a:prstGeom prst="cloudCallout">
            <a:avLst>
              <a:gd name="adj1" fmla="val 63364"/>
              <a:gd name="adj2" fmla="val -31389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700" dirty="0">
                <a:latin typeface="Arial" pitchFamily="34" charset="0"/>
              </a:rPr>
              <a:t>My lesson plan focuses on this feature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6900" y="2492375"/>
            <a:ext cx="2943225" cy="197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594726" y="4305870"/>
            <a:ext cx="1779654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000" b="1" spc="100" dirty="0" err="1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ea typeface="ＭＳ Ｐゴシック" pitchFamily="34" charset="-128"/>
              </a:rPr>
              <a:t>Sajid</a:t>
            </a:r>
            <a:endParaRPr lang="en-US" sz="50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15900" y="5229225"/>
            <a:ext cx="817245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363538" indent="-476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2">
              <a:buFont typeface="Symbol" pitchFamily="18" charset="2"/>
              <a:buNone/>
            </a:pPr>
            <a:r>
              <a:rPr lang="en-GB" altLang="en-US" sz="1400" b="1">
                <a:latin typeface="Arial" charset="0"/>
              </a:rPr>
              <a:t>Learning is prescribed. Learning is dictated by someone else.</a:t>
            </a:r>
            <a:br>
              <a:rPr lang="en-GB" altLang="en-US" sz="1400" b="1">
                <a:latin typeface="Arial" charset="0"/>
              </a:rPr>
            </a:br>
            <a:endParaRPr lang="en-GB" altLang="en-US" sz="1400" b="1">
              <a:latin typeface="Arial" charset="0"/>
            </a:endParaRPr>
          </a:p>
          <a:p>
            <a:pPr lvl="2">
              <a:buFont typeface="Symbol" pitchFamily="18" charset="2"/>
              <a:buNone/>
            </a:pPr>
            <a:r>
              <a:rPr lang="en-GB" altLang="en-US" sz="1400" b="1">
                <a:latin typeface="Arial" charset="0"/>
              </a:rPr>
              <a:t>The curriculum is a goal in itself. Beyond this it is hard to give a reason why the learning is important.</a:t>
            </a:r>
          </a:p>
        </p:txBody>
      </p:sp>
      <p:sp>
        <p:nvSpPr>
          <p:cNvPr id="12296" name="Rectangle 9"/>
          <p:cNvSpPr>
            <a:spLocks noChangeArrowheads="1"/>
          </p:cNvSpPr>
          <p:nvPr/>
        </p:nvSpPr>
        <p:spPr bwMode="auto">
          <a:xfrm>
            <a:off x="1258888" y="-26988"/>
            <a:ext cx="6392862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3600" b="1">
                <a:latin typeface="Arial" charset="0"/>
                <a:ea typeface="ＭＳ Ｐゴシック" pitchFamily="34" charset="-128"/>
              </a:rPr>
              <a:t>CURRICULUM DELIVERERS</a:t>
            </a:r>
          </a:p>
        </p:txBody>
      </p:sp>
      <p:sp>
        <p:nvSpPr>
          <p:cNvPr id="4" name="Cloud Callout 3"/>
          <p:cNvSpPr/>
          <p:nvPr/>
        </p:nvSpPr>
        <p:spPr>
          <a:xfrm>
            <a:off x="3136900" y="836613"/>
            <a:ext cx="2338388" cy="1320800"/>
          </a:xfrm>
          <a:prstGeom prst="cloudCallout">
            <a:avLst>
              <a:gd name="adj1" fmla="val 13412"/>
              <a:gd name="adj2" fmla="val 74579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700" dirty="0">
                <a:latin typeface="Arial" pitchFamily="34" charset="0"/>
              </a:rPr>
              <a:t>I have objectives to meet</a:t>
            </a:r>
          </a:p>
        </p:txBody>
      </p:sp>
      <p:sp>
        <p:nvSpPr>
          <p:cNvPr id="2" name="Cloud Callout 1"/>
          <p:cNvSpPr/>
          <p:nvPr/>
        </p:nvSpPr>
        <p:spPr>
          <a:xfrm>
            <a:off x="5932488" y="628650"/>
            <a:ext cx="3168650" cy="2409825"/>
          </a:xfrm>
          <a:prstGeom prst="cloudCallout">
            <a:avLst>
              <a:gd name="adj1" fmla="val -59791"/>
              <a:gd name="adj2" fmla="val 2754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GB" sz="1700" dirty="0">
                <a:solidFill>
                  <a:schemeClr val="bg1"/>
                </a:solidFill>
                <a:latin typeface="Arial" pitchFamily="34" charset="0"/>
              </a:rPr>
              <a:t>To be honest I don’t know why -  it was just what I was told to do – it’s what they always do</a:t>
            </a:r>
          </a:p>
        </p:txBody>
      </p:sp>
    </p:spTree>
    <p:extLst>
      <p:ext uri="{BB962C8B-B14F-4D97-AF65-F5344CB8AC3E}">
        <p14:creationId xmlns:p14="http://schemas.microsoft.com/office/powerpoint/2010/main" val="35765639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/>
      <p:bldP spid="4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Callout 1"/>
          <p:cNvSpPr/>
          <p:nvPr/>
        </p:nvSpPr>
        <p:spPr>
          <a:xfrm>
            <a:off x="4630738" y="884238"/>
            <a:ext cx="2444750" cy="1098550"/>
          </a:xfrm>
          <a:prstGeom prst="cloudCallout">
            <a:avLst>
              <a:gd name="adj1" fmla="val -15073"/>
              <a:gd name="adj2" fmla="val 114823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700" dirty="0">
                <a:solidFill>
                  <a:schemeClr val="tx1"/>
                </a:solidFill>
                <a:latin typeface="Arial" pitchFamily="34" charset="0"/>
              </a:rPr>
              <a:t>I wanted them to 'get' the text</a:t>
            </a:r>
          </a:p>
        </p:txBody>
      </p:sp>
      <p:sp>
        <p:nvSpPr>
          <p:cNvPr id="3" name="Cloud Callout 2"/>
          <p:cNvSpPr/>
          <p:nvPr/>
        </p:nvSpPr>
        <p:spPr>
          <a:xfrm>
            <a:off x="6516688" y="1530350"/>
            <a:ext cx="2528887" cy="1576388"/>
          </a:xfrm>
          <a:prstGeom prst="cloudCallout">
            <a:avLst>
              <a:gd name="adj1" fmla="val -62344"/>
              <a:gd name="adj2" fmla="val 37962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700" dirty="0">
                <a:solidFill>
                  <a:schemeClr val="tx1"/>
                </a:solidFill>
                <a:latin typeface="Arial" pitchFamily="34" charset="0"/>
              </a:rPr>
              <a:t>I wanted them to see how it works so they could do it later</a:t>
            </a:r>
          </a:p>
        </p:txBody>
      </p:sp>
      <p:sp>
        <p:nvSpPr>
          <p:cNvPr id="4" name="Cloud Callout 3"/>
          <p:cNvSpPr/>
          <p:nvPr/>
        </p:nvSpPr>
        <p:spPr>
          <a:xfrm>
            <a:off x="2068513" y="650875"/>
            <a:ext cx="2503487" cy="1770063"/>
          </a:xfrm>
          <a:prstGeom prst="cloudCallout">
            <a:avLst>
              <a:gd name="adj1" fmla="val 39236"/>
              <a:gd name="adj2" fmla="val 5872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700" dirty="0">
                <a:solidFill>
                  <a:schemeClr val="tx1"/>
                </a:solidFill>
                <a:latin typeface="Arial" pitchFamily="34" charset="0"/>
              </a:rPr>
              <a:t>I needed them to see which were the effective words</a:t>
            </a:r>
          </a:p>
        </p:txBody>
      </p:sp>
      <p:sp>
        <p:nvSpPr>
          <p:cNvPr id="5" name="Cloud Callout 4"/>
          <p:cNvSpPr/>
          <p:nvPr/>
        </p:nvSpPr>
        <p:spPr>
          <a:xfrm>
            <a:off x="250825" y="2187575"/>
            <a:ext cx="2587625" cy="1457325"/>
          </a:xfrm>
          <a:prstGeom prst="cloudCallout">
            <a:avLst>
              <a:gd name="adj1" fmla="val 68722"/>
              <a:gd name="adj2" fmla="val 1975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700" dirty="0">
                <a:solidFill>
                  <a:schemeClr val="tx1"/>
                </a:solidFill>
                <a:latin typeface="Arial" pitchFamily="34" charset="0"/>
              </a:rPr>
              <a:t>I was trying to get him to make the link</a:t>
            </a:r>
          </a:p>
        </p:txBody>
      </p:sp>
      <p:sp>
        <p:nvSpPr>
          <p:cNvPr id="6" name="Cloud Callout 5"/>
          <p:cNvSpPr/>
          <p:nvPr/>
        </p:nvSpPr>
        <p:spPr>
          <a:xfrm>
            <a:off x="168275" y="3722688"/>
            <a:ext cx="2944813" cy="1506537"/>
          </a:xfrm>
          <a:prstGeom prst="cloudCallout">
            <a:avLst>
              <a:gd name="adj1" fmla="val 56302"/>
              <a:gd name="adj2" fmla="val -31675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700" dirty="0">
                <a:solidFill>
                  <a:schemeClr val="tx1"/>
                </a:solidFill>
                <a:latin typeface="Arial" pitchFamily="34" charset="0"/>
              </a:rPr>
              <a:t>I knew she would be able to use it in her writing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8838" y="2565400"/>
            <a:ext cx="290195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991343" y="4439434"/>
            <a:ext cx="1516761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ea typeface="ＭＳ Ｐゴシック" pitchFamily="34" charset="-128"/>
              </a:rPr>
              <a:t>Lisa</a:t>
            </a:r>
          </a:p>
        </p:txBody>
      </p:sp>
      <p:sp>
        <p:nvSpPr>
          <p:cNvPr id="9" name="Cloud Callout 8"/>
          <p:cNvSpPr/>
          <p:nvPr/>
        </p:nvSpPr>
        <p:spPr>
          <a:xfrm>
            <a:off x="6319838" y="3282950"/>
            <a:ext cx="2873375" cy="2193925"/>
          </a:xfrm>
          <a:prstGeom prst="cloudCallout">
            <a:avLst>
              <a:gd name="adj1" fmla="val -52976"/>
              <a:gd name="adj2" fmla="val -40843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r>
              <a:rPr lang="en-GB" altLang="en-US" sz="1700" dirty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rPr>
              <a:t>I knew they had to really get it - to understand .. before they could use it properly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-142875" y="5211763"/>
            <a:ext cx="8132763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363538" indent="-476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2">
              <a:buFont typeface="Symbol" pitchFamily="18" charset="2"/>
              <a:buNone/>
            </a:pPr>
            <a:r>
              <a:rPr lang="en-GB" altLang="en-US" sz="1400" b="1">
                <a:latin typeface="Arial" charset="0"/>
              </a:rPr>
              <a:t>Focused on the subject and why it matters. The concepts and skills are key. </a:t>
            </a:r>
          </a:p>
          <a:p>
            <a:pPr lvl="2">
              <a:buFont typeface="Symbol" pitchFamily="18" charset="2"/>
              <a:buNone/>
            </a:pPr>
            <a:endParaRPr lang="en-GB" altLang="en-US" sz="1400" b="1">
              <a:latin typeface="Arial" charset="0"/>
            </a:endParaRPr>
          </a:p>
          <a:p>
            <a:pPr lvl="2">
              <a:buFont typeface="Symbol" pitchFamily="18" charset="2"/>
              <a:buNone/>
            </a:pPr>
            <a:r>
              <a:rPr lang="en-GB" altLang="en-US" sz="1400" b="1">
                <a:latin typeface="Arial" charset="0"/>
              </a:rPr>
              <a:t>Tasks only a vehicle for learning. The main goal lies beyond the lesson - transferable and transformative learning within and beyond subjects.</a:t>
            </a:r>
          </a:p>
        </p:txBody>
      </p:sp>
      <p:sp>
        <p:nvSpPr>
          <p:cNvPr id="13323" name="Rectangle 13"/>
          <p:cNvSpPr>
            <a:spLocks noChangeArrowheads="1"/>
          </p:cNvSpPr>
          <p:nvPr/>
        </p:nvSpPr>
        <p:spPr bwMode="auto">
          <a:xfrm>
            <a:off x="1285875" y="0"/>
            <a:ext cx="63817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3600" b="1">
                <a:latin typeface="Arial" charset="0"/>
                <a:ea typeface="ＭＳ Ｐゴシック" pitchFamily="34" charset="-128"/>
              </a:rPr>
              <a:t>CONCEPT/SKILL BUILDERS</a:t>
            </a:r>
          </a:p>
        </p:txBody>
      </p:sp>
    </p:spTree>
    <p:extLst>
      <p:ext uri="{BB962C8B-B14F-4D97-AF65-F5344CB8AC3E}">
        <p14:creationId xmlns:p14="http://schemas.microsoft.com/office/powerpoint/2010/main" val="318373809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4" grpId="1" animBg="1"/>
      <p:bldP spid="5" grpId="0" animBg="1"/>
      <p:bldP spid="6" grpId="0" animBg="1"/>
      <p:bldP spid="9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14573" y="404664"/>
            <a:ext cx="579113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Arial" pitchFamily="34" charset="0"/>
                <a:ea typeface="MS PGothic" pitchFamily="34" charset="-128"/>
              </a:rPr>
              <a:t>Tochon</a:t>
            </a:r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Arial" pitchFamily="34" charset="0"/>
                <a:ea typeface="MS PGothic" pitchFamily="34" charset="-128"/>
              </a:rPr>
              <a:t> and </a:t>
            </a:r>
            <a:r>
              <a:rPr lang="en-US" sz="4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Arial" pitchFamily="34" charset="0"/>
                <a:ea typeface="MS PGothic" pitchFamily="34" charset="-128"/>
              </a:rPr>
              <a:t>Munby</a:t>
            </a:r>
            <a:endParaRPr lang="en-US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Arial" pitchFamily="34" charset="0"/>
              <a:ea typeface="MS PGothic" pitchFamily="34" charset="-128"/>
            </a:endParaRPr>
          </a:p>
        </p:txBody>
      </p:sp>
      <p:pic>
        <p:nvPicPr>
          <p:cNvPr id="1433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14325"/>
            <a:ext cx="1512888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87325" y="1511300"/>
            <a:ext cx="8794750" cy="3035300"/>
            <a:chOff x="187325" y="1511300"/>
            <a:chExt cx="8794750" cy="3034671"/>
          </a:xfrm>
        </p:grpSpPr>
        <p:sp>
          <p:nvSpPr>
            <p:cNvPr id="14350" name="Rectangle 1"/>
            <p:cNvSpPr>
              <a:spLocks noChangeArrowheads="1"/>
            </p:cNvSpPr>
            <p:nvPr/>
          </p:nvSpPr>
          <p:spPr bwMode="auto">
            <a:xfrm>
              <a:off x="295275" y="1511300"/>
              <a:ext cx="8686800" cy="436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lvl="1" eaLnBrk="1" hangingPunct="1">
                <a:lnSpc>
                  <a:spcPct val="80000"/>
                </a:lnSpc>
              </a:pPr>
              <a:r>
                <a:rPr lang="en-GB" altLang="en-US" sz="2800" b="1">
                  <a:latin typeface="Arial" charset="0"/>
                </a:rPr>
                <a:t>Expert teachers </a:t>
              </a:r>
              <a:r>
                <a:rPr lang="en-GB" altLang="en-US" sz="2000">
                  <a:latin typeface="Arial" charset="0"/>
                </a:rPr>
                <a:t>- </a:t>
              </a:r>
              <a:r>
                <a:rPr lang="en-GB" altLang="en-US" sz="2000" i="1">
                  <a:latin typeface="Arial" charset="0"/>
                </a:rPr>
                <a:t>synchronic notion of teacher time  </a:t>
              </a:r>
            </a:p>
          </p:txBody>
        </p:sp>
        <p:grpSp>
          <p:nvGrpSpPr>
            <p:cNvPr id="14351" name="Group 11"/>
            <p:cNvGrpSpPr>
              <a:grpSpLocks/>
            </p:cNvGrpSpPr>
            <p:nvPr/>
          </p:nvGrpSpPr>
          <p:grpSpPr bwMode="auto">
            <a:xfrm>
              <a:off x="187325" y="2162069"/>
              <a:ext cx="3965575" cy="2383902"/>
              <a:chOff x="250825" y="2794000"/>
              <a:chExt cx="3965575" cy="2383902"/>
            </a:xfrm>
          </p:grpSpPr>
          <p:pic>
            <p:nvPicPr>
              <p:cNvPr id="7" name="Picture 2" descr="http://www.at-bristol.org.uk/assets/images/blog/Inspiring%20Interactions%20-%20Everyone%20hard%20at%20work!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2950" y="3031874"/>
                <a:ext cx="2857500" cy="1905000"/>
              </a:xfrm>
              <a:prstGeom prst="rect">
                <a:avLst/>
              </a:prstGeom>
              <a:noFill/>
              <a:effectLst>
                <a:softEdge rad="317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4353" name="Group 8"/>
              <p:cNvGrpSpPr>
                <a:grpSpLocks/>
              </p:cNvGrpSpPr>
              <p:nvPr/>
            </p:nvGrpSpPr>
            <p:grpSpPr bwMode="auto">
              <a:xfrm>
                <a:off x="250825" y="2794000"/>
                <a:ext cx="3965575" cy="2383902"/>
                <a:chOff x="250825" y="2794000"/>
                <a:chExt cx="3965575" cy="2383902"/>
              </a:xfrm>
            </p:grpSpPr>
            <p:sp>
              <p:nvSpPr>
                <p:cNvPr id="9" name="Down Arrow 8"/>
                <p:cNvSpPr/>
                <p:nvPr/>
              </p:nvSpPr>
              <p:spPr>
                <a:xfrm>
                  <a:off x="2032000" y="2793971"/>
                  <a:ext cx="139700" cy="361875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/>
                  <a:endParaRPr lang="en-GB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10" name="Up Arrow 9"/>
                <p:cNvSpPr/>
                <p:nvPr/>
              </p:nvSpPr>
              <p:spPr>
                <a:xfrm>
                  <a:off x="2032000" y="4695402"/>
                  <a:ext cx="152400" cy="482500"/>
                </a:xfrm>
                <a:prstGeom prst="up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/>
                  <a:endParaRPr lang="en-GB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11" name="Right Arrow 10"/>
                <p:cNvSpPr/>
                <p:nvPr/>
              </p:nvSpPr>
              <p:spPr>
                <a:xfrm>
                  <a:off x="250825" y="3885945"/>
                  <a:ext cx="625475" cy="98405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/>
                  <a:endParaRPr lang="en-GB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12" name="Left Arrow 11"/>
                <p:cNvSpPr/>
                <p:nvPr/>
              </p:nvSpPr>
              <p:spPr>
                <a:xfrm rot="19895792">
                  <a:off x="3414713" y="3114580"/>
                  <a:ext cx="615950" cy="98405"/>
                </a:xfrm>
                <a:prstGeom prst="lef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/>
                  <a:endParaRPr lang="en-GB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13" name="Left Arrow 12"/>
                <p:cNvSpPr/>
                <p:nvPr/>
              </p:nvSpPr>
              <p:spPr>
                <a:xfrm rot="1872593">
                  <a:off x="3414713" y="4765238"/>
                  <a:ext cx="615950" cy="98405"/>
                </a:xfrm>
                <a:prstGeom prst="lef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/>
                  <a:endParaRPr lang="en-GB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14" name="Left Arrow 13"/>
                <p:cNvSpPr/>
                <p:nvPr/>
              </p:nvSpPr>
              <p:spPr>
                <a:xfrm>
                  <a:off x="3600450" y="3885945"/>
                  <a:ext cx="615950" cy="98405"/>
                </a:xfrm>
                <a:prstGeom prst="lef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/>
                  <a:endParaRPr lang="en-GB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15" name="Left Arrow 14"/>
                <p:cNvSpPr/>
                <p:nvPr/>
              </p:nvSpPr>
              <p:spPr>
                <a:xfrm rot="8482383">
                  <a:off x="568325" y="4844596"/>
                  <a:ext cx="615950" cy="98405"/>
                </a:xfrm>
                <a:prstGeom prst="lef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/>
                  <a:endParaRPr lang="en-GB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16" name="Left Arrow 15"/>
                <p:cNvSpPr/>
                <p:nvPr/>
              </p:nvSpPr>
              <p:spPr>
                <a:xfrm rot="12990233">
                  <a:off x="482600" y="3114580"/>
                  <a:ext cx="615950" cy="98405"/>
                </a:xfrm>
                <a:prstGeom prst="lef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/>
                  <a:endParaRPr lang="en-GB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endParaRPr>
                </a:p>
              </p:txBody>
            </p:sp>
          </p:grpSp>
        </p:grp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331788" y="2882900"/>
            <a:ext cx="8248650" cy="3282950"/>
            <a:chOff x="332264" y="3173147"/>
            <a:chExt cx="8248650" cy="3283021"/>
          </a:xfrm>
        </p:grpSpPr>
        <p:sp>
          <p:nvSpPr>
            <p:cNvPr id="14342" name="Rectangle 3"/>
            <p:cNvSpPr>
              <a:spLocks noChangeArrowheads="1"/>
            </p:cNvSpPr>
            <p:nvPr/>
          </p:nvSpPr>
          <p:spPr bwMode="auto">
            <a:xfrm>
              <a:off x="332264" y="6019031"/>
              <a:ext cx="8248650" cy="437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lvl="1" eaLnBrk="1" hangingPunct="1">
                <a:lnSpc>
                  <a:spcPct val="80000"/>
                </a:lnSpc>
              </a:pPr>
              <a:r>
                <a:rPr lang="en-GB" altLang="en-US" sz="2800" b="1">
                  <a:latin typeface="Arial" charset="0"/>
                </a:rPr>
                <a:t>Novice teachers </a:t>
              </a:r>
              <a:r>
                <a:rPr lang="en-GB" altLang="en-US" sz="2000" i="1">
                  <a:latin typeface="Arial" charset="0"/>
                </a:rPr>
                <a:t>-  diachronic time epistemology</a:t>
              </a:r>
              <a:endParaRPr lang="en-GB" altLang="en-US" sz="2000">
                <a:latin typeface="Arial" charset="0"/>
              </a:endParaRPr>
            </a:p>
          </p:txBody>
        </p:sp>
        <p:grpSp>
          <p:nvGrpSpPr>
            <p:cNvPr id="14343" name="Group 12"/>
            <p:cNvGrpSpPr>
              <a:grpSpLocks/>
            </p:cNvGrpSpPr>
            <p:nvPr/>
          </p:nvGrpSpPr>
          <p:grpSpPr bwMode="auto">
            <a:xfrm>
              <a:off x="5278913" y="3173147"/>
              <a:ext cx="3302001" cy="2769505"/>
              <a:chOff x="5448297" y="2682828"/>
              <a:chExt cx="3302001" cy="2769505"/>
            </a:xfrm>
          </p:grpSpPr>
          <p:pic>
            <p:nvPicPr>
              <p:cNvPr id="20" name="Picture 14" descr="iStock_000004729952Small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48297" y="2682828"/>
                <a:ext cx="3302001" cy="2263591"/>
              </a:xfrm>
              <a:prstGeom prst="rect">
                <a:avLst/>
              </a:prstGeom>
              <a:noFill/>
              <a:effectLst>
                <a:softEdge rad="317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4345" name="Group 10"/>
              <p:cNvGrpSpPr>
                <a:grpSpLocks/>
              </p:cNvGrpSpPr>
              <p:nvPr/>
            </p:nvGrpSpPr>
            <p:grpSpPr bwMode="auto">
              <a:xfrm>
                <a:off x="5587998" y="4957521"/>
                <a:ext cx="2527300" cy="494812"/>
                <a:chOff x="5587998" y="4957521"/>
                <a:chExt cx="2527300" cy="494812"/>
              </a:xfrm>
            </p:grpSpPr>
            <p:sp>
              <p:nvSpPr>
                <p:cNvPr id="22" name="Up Arrow 21"/>
                <p:cNvSpPr/>
                <p:nvPr/>
              </p:nvSpPr>
              <p:spPr>
                <a:xfrm>
                  <a:off x="5587998" y="4957765"/>
                  <a:ext cx="152400" cy="482611"/>
                </a:xfrm>
                <a:prstGeom prst="up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/>
                  <a:endParaRPr lang="en-GB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23" name="Up Arrow 22"/>
                <p:cNvSpPr/>
                <p:nvPr/>
              </p:nvSpPr>
              <p:spPr>
                <a:xfrm>
                  <a:off x="6375398" y="4957765"/>
                  <a:ext cx="152400" cy="482611"/>
                </a:xfrm>
                <a:prstGeom prst="up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/>
                  <a:endParaRPr lang="en-GB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24" name="Up Arrow 23"/>
                <p:cNvSpPr/>
                <p:nvPr/>
              </p:nvSpPr>
              <p:spPr>
                <a:xfrm>
                  <a:off x="7205660" y="4970465"/>
                  <a:ext cx="152400" cy="481023"/>
                </a:xfrm>
                <a:prstGeom prst="up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/>
                  <a:endParaRPr lang="en-GB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25" name="Up Arrow 24"/>
                <p:cNvSpPr/>
                <p:nvPr/>
              </p:nvSpPr>
              <p:spPr>
                <a:xfrm>
                  <a:off x="7962898" y="4970465"/>
                  <a:ext cx="152400" cy="482611"/>
                </a:xfrm>
                <a:prstGeom prst="up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/>
                  <a:endParaRPr lang="en-GB" altLang="en-US">
                    <a:solidFill>
                      <a:srgbClr val="FFFFFF"/>
                    </a:solidFill>
                    <a:latin typeface="Arial" charset="0"/>
                    <a:ea typeface="ＭＳ Ｐゴシック" pitchFamily="34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0336312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8588</TotalTime>
  <Words>2340</Words>
  <Application>Microsoft Office PowerPoint</Application>
  <PresentationFormat>On-screen Show (4:3)</PresentationFormat>
  <Paragraphs>339</Paragraphs>
  <Slides>36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MS Mincho</vt:lpstr>
      <vt:lpstr>MS PGothic</vt:lpstr>
      <vt:lpstr>MS PGothic</vt:lpstr>
      <vt:lpstr>Arial</vt:lpstr>
      <vt:lpstr>Calibri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Key Findings: What does good course content look like?</vt:lpstr>
      <vt:lpstr>Key Findings: What does good ITT Delivery look like?</vt:lpstr>
      <vt:lpstr>REFLECTIONS ON CARTER </vt:lpstr>
      <vt:lpstr>PowerPoint Presentation</vt:lpstr>
      <vt:lpstr>PowerPoint Presentation</vt:lpstr>
      <vt:lpstr>PowerPoint Presentation</vt:lpstr>
      <vt:lpstr>In South Yorkshire...</vt:lpstr>
      <vt:lpstr>Teacher workforce in S Yorkshire</vt:lpstr>
      <vt:lpstr>PowerPoint Presentation</vt:lpstr>
      <vt:lpstr>OBJECTIVES</vt:lpstr>
      <vt:lpstr>PowerPoint Presentation</vt:lpstr>
      <vt:lpstr>PowerPoint Presentation</vt:lpstr>
      <vt:lpstr>PROGRESS TO DATE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 Planning</dc:title>
  <dc:creator>David Owen</dc:creator>
  <cp:lastModifiedBy>Newton, Georgina</cp:lastModifiedBy>
  <cp:revision>154</cp:revision>
  <cp:lastPrinted>2017-06-08T14:23:06Z</cp:lastPrinted>
  <dcterms:created xsi:type="dcterms:W3CDTF">2016-07-29T12:10:07Z</dcterms:created>
  <dcterms:modified xsi:type="dcterms:W3CDTF">2017-06-21T13:28:13Z</dcterms:modified>
</cp:coreProperties>
</file>