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0.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1.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714" r:id="rId4"/>
    <p:sldMasterId id="2147483727" r:id="rId5"/>
    <p:sldMasterId id="2147483739" r:id="rId6"/>
    <p:sldMasterId id="2147483751" r:id="rId7"/>
    <p:sldMasterId id="2147483764" r:id="rId8"/>
    <p:sldMasterId id="2147483776" r:id="rId9"/>
    <p:sldMasterId id="2147483788" r:id="rId10"/>
    <p:sldMasterId id="2147483801" r:id="rId11"/>
    <p:sldMasterId id="2147483813" r:id="rId12"/>
  </p:sldMasterIdLst>
  <p:notesMasterIdLst>
    <p:notesMasterId r:id="rId39"/>
  </p:notesMasterIdLst>
  <p:handoutMasterIdLst>
    <p:handoutMasterId r:id="rId40"/>
  </p:handoutMasterIdLst>
  <p:sldIdLst>
    <p:sldId id="256" r:id="rId13"/>
    <p:sldId id="277" r:id="rId14"/>
    <p:sldId id="258" r:id="rId15"/>
    <p:sldId id="286" r:id="rId16"/>
    <p:sldId id="259" r:id="rId17"/>
    <p:sldId id="279" r:id="rId18"/>
    <p:sldId id="290" r:id="rId19"/>
    <p:sldId id="289" r:id="rId20"/>
    <p:sldId id="260" r:id="rId21"/>
    <p:sldId id="270" r:id="rId22"/>
    <p:sldId id="261" r:id="rId23"/>
    <p:sldId id="272" r:id="rId24"/>
    <p:sldId id="281" r:id="rId25"/>
    <p:sldId id="287" r:id="rId26"/>
    <p:sldId id="282" r:id="rId27"/>
    <p:sldId id="283" r:id="rId28"/>
    <p:sldId id="284" r:id="rId29"/>
    <p:sldId id="285" r:id="rId30"/>
    <p:sldId id="288" r:id="rId31"/>
    <p:sldId id="268" r:id="rId32"/>
    <p:sldId id="262" r:id="rId33"/>
    <p:sldId id="274" r:id="rId34"/>
    <p:sldId id="276" r:id="rId35"/>
    <p:sldId id="275" r:id="rId36"/>
    <p:sldId id="278" r:id="rId37"/>
    <p:sldId id="280" r:id="rId3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snapToGrid="0">
      <p:cViewPr varScale="1">
        <p:scale>
          <a:sx n="74" d="100"/>
          <a:sy n="74" d="100"/>
        </p:scale>
        <p:origin x="5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1C308C-7817-9849-9955-8DCB3C4208AE}"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n-US"/>
        </a:p>
      </dgm:t>
    </dgm:pt>
    <dgm:pt modelId="{D3709D14-499B-A04C-911C-E56D35BDD003}">
      <dgm:prSet phldrT="[Text]" custT="1"/>
      <dgm:spPr/>
      <dgm:t>
        <a:bodyPr/>
        <a:lstStyle/>
        <a:p>
          <a:r>
            <a:rPr lang="en-US" sz="2400" dirty="0" smtClean="0"/>
            <a:t>Survival</a:t>
          </a:r>
          <a:endParaRPr lang="en-US" sz="2400" dirty="0"/>
        </a:p>
      </dgm:t>
    </dgm:pt>
    <dgm:pt modelId="{59637823-2530-8B46-B900-15A519A7AE61}" type="parTrans" cxnId="{5A6B7A3D-2755-584C-A3DC-83A5BE1674D0}">
      <dgm:prSet/>
      <dgm:spPr/>
      <dgm:t>
        <a:bodyPr/>
        <a:lstStyle/>
        <a:p>
          <a:endParaRPr lang="en-US"/>
        </a:p>
      </dgm:t>
    </dgm:pt>
    <dgm:pt modelId="{01DBF48A-1139-6641-A286-965D7C345E5C}" type="sibTrans" cxnId="{5A6B7A3D-2755-584C-A3DC-83A5BE1674D0}">
      <dgm:prSet/>
      <dgm:spPr/>
      <dgm:t>
        <a:bodyPr/>
        <a:lstStyle/>
        <a:p>
          <a:endParaRPr lang="en-US"/>
        </a:p>
      </dgm:t>
    </dgm:pt>
    <dgm:pt modelId="{8429F849-F18D-194E-8FA5-DD34C70DAE4C}">
      <dgm:prSet phldrT="[Text]" custT="1"/>
      <dgm:spPr/>
      <dgm:t>
        <a:bodyPr/>
        <a:lstStyle/>
        <a:p>
          <a:r>
            <a:rPr lang="en-US" sz="2400" dirty="0" smtClean="0"/>
            <a:t> Consolidation</a:t>
          </a:r>
          <a:endParaRPr lang="en-US" sz="2400" dirty="0"/>
        </a:p>
      </dgm:t>
    </dgm:pt>
    <dgm:pt modelId="{351DCC34-EB1E-4C44-A65F-E9DDA38BD543}" type="parTrans" cxnId="{7E7C935C-AE89-E44D-B5BF-3EB45943D155}">
      <dgm:prSet/>
      <dgm:spPr/>
      <dgm:t>
        <a:bodyPr/>
        <a:lstStyle/>
        <a:p>
          <a:endParaRPr lang="en-US"/>
        </a:p>
      </dgm:t>
    </dgm:pt>
    <dgm:pt modelId="{426320A2-21AF-4D40-BDB3-49BB0B300D95}" type="sibTrans" cxnId="{7E7C935C-AE89-E44D-B5BF-3EB45943D155}">
      <dgm:prSet/>
      <dgm:spPr/>
      <dgm:t>
        <a:bodyPr/>
        <a:lstStyle/>
        <a:p>
          <a:endParaRPr lang="en-US"/>
        </a:p>
      </dgm:t>
    </dgm:pt>
    <dgm:pt modelId="{9A2F0424-04DB-8F4B-BBB9-2D347ED47CC9}">
      <dgm:prSet phldrT="[Text]" custT="1"/>
      <dgm:spPr/>
      <dgm:t>
        <a:bodyPr/>
        <a:lstStyle/>
        <a:p>
          <a:r>
            <a:rPr lang="en-US" sz="2400" dirty="0" smtClean="0"/>
            <a:t>Renewal</a:t>
          </a:r>
          <a:endParaRPr lang="en-US" sz="2400" dirty="0"/>
        </a:p>
      </dgm:t>
    </dgm:pt>
    <dgm:pt modelId="{B3E2F402-60C4-4840-84D1-D5DB55E16413}" type="parTrans" cxnId="{E15BA61C-2202-2B45-9CA8-1BED7FD63A83}">
      <dgm:prSet/>
      <dgm:spPr/>
      <dgm:t>
        <a:bodyPr/>
        <a:lstStyle/>
        <a:p>
          <a:endParaRPr lang="en-US"/>
        </a:p>
      </dgm:t>
    </dgm:pt>
    <dgm:pt modelId="{8A1294FA-3689-754F-9409-05D6629CD1FA}" type="sibTrans" cxnId="{E15BA61C-2202-2B45-9CA8-1BED7FD63A83}">
      <dgm:prSet/>
      <dgm:spPr/>
      <dgm:t>
        <a:bodyPr/>
        <a:lstStyle/>
        <a:p>
          <a:endParaRPr lang="en-US"/>
        </a:p>
      </dgm:t>
    </dgm:pt>
    <dgm:pt modelId="{C4CF6AB4-E065-4146-AFD2-BF14AA02D011}">
      <dgm:prSet phldrT="[Text]" custT="1"/>
      <dgm:spPr/>
      <dgm:t>
        <a:bodyPr/>
        <a:lstStyle/>
        <a:p>
          <a:r>
            <a:rPr lang="en-US" sz="2400" dirty="0" smtClean="0"/>
            <a:t>Maturity</a:t>
          </a:r>
          <a:endParaRPr lang="en-US" sz="2400" dirty="0"/>
        </a:p>
      </dgm:t>
    </dgm:pt>
    <dgm:pt modelId="{A151BA2A-38A9-464D-A0A0-8B1DD01F8893}" type="parTrans" cxnId="{5C011996-0391-AD46-B694-7A5F8BE17565}">
      <dgm:prSet/>
      <dgm:spPr/>
      <dgm:t>
        <a:bodyPr/>
        <a:lstStyle/>
        <a:p>
          <a:endParaRPr lang="en-US"/>
        </a:p>
      </dgm:t>
    </dgm:pt>
    <dgm:pt modelId="{E65FB7E3-93F2-2947-B598-F38C32C16155}" type="sibTrans" cxnId="{5C011996-0391-AD46-B694-7A5F8BE17565}">
      <dgm:prSet/>
      <dgm:spPr/>
      <dgm:t>
        <a:bodyPr/>
        <a:lstStyle/>
        <a:p>
          <a:endParaRPr lang="en-US"/>
        </a:p>
      </dgm:t>
    </dgm:pt>
    <dgm:pt modelId="{C8E8780C-512E-A448-8134-E90992A9660D}" type="pres">
      <dgm:prSet presAssocID="{6B1C308C-7817-9849-9955-8DCB3C4208AE}" presName="rootnode" presStyleCnt="0">
        <dgm:presLayoutVars>
          <dgm:chMax/>
          <dgm:chPref/>
          <dgm:dir/>
          <dgm:animLvl val="lvl"/>
        </dgm:presLayoutVars>
      </dgm:prSet>
      <dgm:spPr/>
      <dgm:t>
        <a:bodyPr/>
        <a:lstStyle/>
        <a:p>
          <a:endParaRPr lang="en-US"/>
        </a:p>
      </dgm:t>
    </dgm:pt>
    <dgm:pt modelId="{FDEDF904-18F5-5B47-AAE8-C11A1CCD4829}" type="pres">
      <dgm:prSet presAssocID="{D3709D14-499B-A04C-911C-E56D35BDD003}" presName="composite" presStyleCnt="0"/>
      <dgm:spPr/>
    </dgm:pt>
    <dgm:pt modelId="{F5CE0CA3-15F6-944F-A0E1-C8A4BCEA056D}" type="pres">
      <dgm:prSet presAssocID="{D3709D14-499B-A04C-911C-E56D35BDD003}" presName="LShape" presStyleLbl="alignNode1" presStyleIdx="0" presStyleCnt="7"/>
      <dgm:spPr/>
    </dgm:pt>
    <dgm:pt modelId="{C40B06FA-4FDE-AB49-B3CB-8BAC7EDE4362}" type="pres">
      <dgm:prSet presAssocID="{D3709D14-499B-A04C-911C-E56D35BDD003}" presName="ParentText" presStyleLbl="revTx" presStyleIdx="0" presStyleCnt="4">
        <dgm:presLayoutVars>
          <dgm:chMax val="0"/>
          <dgm:chPref val="0"/>
          <dgm:bulletEnabled val="1"/>
        </dgm:presLayoutVars>
      </dgm:prSet>
      <dgm:spPr/>
      <dgm:t>
        <a:bodyPr/>
        <a:lstStyle/>
        <a:p>
          <a:endParaRPr lang="en-US"/>
        </a:p>
      </dgm:t>
    </dgm:pt>
    <dgm:pt modelId="{88FA1ADC-4164-4945-A92D-444557E41C4A}" type="pres">
      <dgm:prSet presAssocID="{D3709D14-499B-A04C-911C-E56D35BDD003}" presName="Triangle" presStyleLbl="alignNode1" presStyleIdx="1" presStyleCnt="7"/>
      <dgm:spPr/>
    </dgm:pt>
    <dgm:pt modelId="{CC14D986-DA56-0C49-B04E-6EFE83F6AF4A}" type="pres">
      <dgm:prSet presAssocID="{01DBF48A-1139-6641-A286-965D7C345E5C}" presName="sibTrans" presStyleCnt="0"/>
      <dgm:spPr/>
    </dgm:pt>
    <dgm:pt modelId="{68A1BAFE-6769-654C-ABF1-CF8C426131FF}" type="pres">
      <dgm:prSet presAssocID="{01DBF48A-1139-6641-A286-965D7C345E5C}" presName="space" presStyleCnt="0"/>
      <dgm:spPr/>
    </dgm:pt>
    <dgm:pt modelId="{EEC99A6C-C5A4-AE41-AD5C-4B9F1DD60749}" type="pres">
      <dgm:prSet presAssocID="{8429F849-F18D-194E-8FA5-DD34C70DAE4C}" presName="composite" presStyleCnt="0"/>
      <dgm:spPr/>
    </dgm:pt>
    <dgm:pt modelId="{7D035E4A-4C57-4A4A-B8AC-8C2731B3750D}" type="pres">
      <dgm:prSet presAssocID="{8429F849-F18D-194E-8FA5-DD34C70DAE4C}" presName="LShape" presStyleLbl="alignNode1" presStyleIdx="2" presStyleCnt="7"/>
      <dgm:spPr/>
    </dgm:pt>
    <dgm:pt modelId="{E19BA93C-4F61-1E45-BFD2-5A9AC7C924E6}" type="pres">
      <dgm:prSet presAssocID="{8429F849-F18D-194E-8FA5-DD34C70DAE4C}" presName="ParentText" presStyleLbl="revTx" presStyleIdx="1" presStyleCnt="4" custScaleX="120471">
        <dgm:presLayoutVars>
          <dgm:chMax val="0"/>
          <dgm:chPref val="0"/>
          <dgm:bulletEnabled val="1"/>
        </dgm:presLayoutVars>
      </dgm:prSet>
      <dgm:spPr/>
      <dgm:t>
        <a:bodyPr/>
        <a:lstStyle/>
        <a:p>
          <a:endParaRPr lang="en-US"/>
        </a:p>
      </dgm:t>
    </dgm:pt>
    <dgm:pt modelId="{01BB2359-16B6-6D48-A351-6238C7AA5839}" type="pres">
      <dgm:prSet presAssocID="{8429F849-F18D-194E-8FA5-DD34C70DAE4C}" presName="Triangle" presStyleLbl="alignNode1" presStyleIdx="3" presStyleCnt="7"/>
      <dgm:spPr/>
    </dgm:pt>
    <dgm:pt modelId="{8B241DBD-A418-B048-A915-7E90384E2386}" type="pres">
      <dgm:prSet presAssocID="{426320A2-21AF-4D40-BDB3-49BB0B300D95}" presName="sibTrans" presStyleCnt="0"/>
      <dgm:spPr/>
    </dgm:pt>
    <dgm:pt modelId="{E40B50E1-94A2-664E-85EA-56C6DB56C15F}" type="pres">
      <dgm:prSet presAssocID="{426320A2-21AF-4D40-BDB3-49BB0B300D95}" presName="space" presStyleCnt="0"/>
      <dgm:spPr/>
    </dgm:pt>
    <dgm:pt modelId="{25A98E07-CCE9-CD49-9C98-FFECF9ED0609}" type="pres">
      <dgm:prSet presAssocID="{9A2F0424-04DB-8F4B-BBB9-2D347ED47CC9}" presName="composite" presStyleCnt="0"/>
      <dgm:spPr/>
    </dgm:pt>
    <dgm:pt modelId="{1BCC8173-7B91-6D4B-906F-71DBB9147848}" type="pres">
      <dgm:prSet presAssocID="{9A2F0424-04DB-8F4B-BBB9-2D347ED47CC9}" presName="LShape" presStyleLbl="alignNode1" presStyleIdx="4" presStyleCnt="7"/>
      <dgm:spPr/>
    </dgm:pt>
    <dgm:pt modelId="{21AEB8C6-5190-7D48-8E8C-33E9390D1315}" type="pres">
      <dgm:prSet presAssocID="{9A2F0424-04DB-8F4B-BBB9-2D347ED47CC9}" presName="ParentText" presStyleLbl="revTx" presStyleIdx="2" presStyleCnt="4">
        <dgm:presLayoutVars>
          <dgm:chMax val="0"/>
          <dgm:chPref val="0"/>
          <dgm:bulletEnabled val="1"/>
        </dgm:presLayoutVars>
      </dgm:prSet>
      <dgm:spPr/>
      <dgm:t>
        <a:bodyPr/>
        <a:lstStyle/>
        <a:p>
          <a:endParaRPr lang="en-US"/>
        </a:p>
      </dgm:t>
    </dgm:pt>
    <dgm:pt modelId="{68754627-25D7-034F-93E5-6B9BB1EB8C50}" type="pres">
      <dgm:prSet presAssocID="{9A2F0424-04DB-8F4B-BBB9-2D347ED47CC9}" presName="Triangle" presStyleLbl="alignNode1" presStyleIdx="5" presStyleCnt="7"/>
      <dgm:spPr/>
    </dgm:pt>
    <dgm:pt modelId="{7214E3A4-8A3D-024D-BCC9-C5B76757CD05}" type="pres">
      <dgm:prSet presAssocID="{8A1294FA-3689-754F-9409-05D6629CD1FA}" presName="sibTrans" presStyleCnt="0"/>
      <dgm:spPr/>
    </dgm:pt>
    <dgm:pt modelId="{536B3D58-7EE9-A94A-8AC7-F9234DA0FC6E}" type="pres">
      <dgm:prSet presAssocID="{8A1294FA-3689-754F-9409-05D6629CD1FA}" presName="space" presStyleCnt="0"/>
      <dgm:spPr/>
    </dgm:pt>
    <dgm:pt modelId="{52D1215F-1C22-D844-9280-F18D2CD68D5C}" type="pres">
      <dgm:prSet presAssocID="{C4CF6AB4-E065-4146-AFD2-BF14AA02D011}" presName="composite" presStyleCnt="0"/>
      <dgm:spPr/>
    </dgm:pt>
    <dgm:pt modelId="{F498D236-F632-5645-A09C-568F49FBECF3}" type="pres">
      <dgm:prSet presAssocID="{C4CF6AB4-E065-4146-AFD2-BF14AA02D011}" presName="LShape" presStyleLbl="alignNode1" presStyleIdx="6" presStyleCnt="7"/>
      <dgm:spPr/>
    </dgm:pt>
    <dgm:pt modelId="{03096B57-4AF3-A444-ACAE-692C5F5DFCE2}" type="pres">
      <dgm:prSet presAssocID="{C4CF6AB4-E065-4146-AFD2-BF14AA02D011}" presName="ParentText" presStyleLbl="revTx" presStyleIdx="3" presStyleCnt="4">
        <dgm:presLayoutVars>
          <dgm:chMax val="0"/>
          <dgm:chPref val="0"/>
          <dgm:bulletEnabled val="1"/>
        </dgm:presLayoutVars>
      </dgm:prSet>
      <dgm:spPr/>
      <dgm:t>
        <a:bodyPr/>
        <a:lstStyle/>
        <a:p>
          <a:endParaRPr lang="en-US"/>
        </a:p>
      </dgm:t>
    </dgm:pt>
  </dgm:ptLst>
  <dgm:cxnLst>
    <dgm:cxn modelId="{029EB4B5-054F-462D-8BB5-CC7CD7A5B756}" type="presOf" srcId="{D3709D14-499B-A04C-911C-E56D35BDD003}" destId="{C40B06FA-4FDE-AB49-B3CB-8BAC7EDE4362}" srcOrd="0" destOrd="0" presId="urn:microsoft.com/office/officeart/2009/3/layout/StepUpProcess"/>
    <dgm:cxn modelId="{CFE8ED5E-3CAE-45FA-9A9A-5EC586FD2660}" type="presOf" srcId="{9A2F0424-04DB-8F4B-BBB9-2D347ED47CC9}" destId="{21AEB8C6-5190-7D48-8E8C-33E9390D1315}" srcOrd="0" destOrd="0" presId="urn:microsoft.com/office/officeart/2009/3/layout/StepUpProcess"/>
    <dgm:cxn modelId="{5C011996-0391-AD46-B694-7A5F8BE17565}" srcId="{6B1C308C-7817-9849-9955-8DCB3C4208AE}" destId="{C4CF6AB4-E065-4146-AFD2-BF14AA02D011}" srcOrd="3" destOrd="0" parTransId="{A151BA2A-38A9-464D-A0A0-8B1DD01F8893}" sibTransId="{E65FB7E3-93F2-2947-B598-F38C32C16155}"/>
    <dgm:cxn modelId="{7E7C935C-AE89-E44D-B5BF-3EB45943D155}" srcId="{6B1C308C-7817-9849-9955-8DCB3C4208AE}" destId="{8429F849-F18D-194E-8FA5-DD34C70DAE4C}" srcOrd="1" destOrd="0" parTransId="{351DCC34-EB1E-4C44-A65F-E9DDA38BD543}" sibTransId="{426320A2-21AF-4D40-BDB3-49BB0B300D95}"/>
    <dgm:cxn modelId="{6FA275EA-58B8-485A-BEAE-50FAB1B44D29}" type="presOf" srcId="{6B1C308C-7817-9849-9955-8DCB3C4208AE}" destId="{C8E8780C-512E-A448-8134-E90992A9660D}" srcOrd="0" destOrd="0" presId="urn:microsoft.com/office/officeart/2009/3/layout/StepUpProcess"/>
    <dgm:cxn modelId="{E15BA61C-2202-2B45-9CA8-1BED7FD63A83}" srcId="{6B1C308C-7817-9849-9955-8DCB3C4208AE}" destId="{9A2F0424-04DB-8F4B-BBB9-2D347ED47CC9}" srcOrd="2" destOrd="0" parTransId="{B3E2F402-60C4-4840-84D1-D5DB55E16413}" sibTransId="{8A1294FA-3689-754F-9409-05D6629CD1FA}"/>
    <dgm:cxn modelId="{82B40362-9FAE-4D83-8945-40E99AF8BA09}" type="presOf" srcId="{C4CF6AB4-E065-4146-AFD2-BF14AA02D011}" destId="{03096B57-4AF3-A444-ACAE-692C5F5DFCE2}" srcOrd="0" destOrd="0" presId="urn:microsoft.com/office/officeart/2009/3/layout/StepUpProcess"/>
    <dgm:cxn modelId="{5A6B7A3D-2755-584C-A3DC-83A5BE1674D0}" srcId="{6B1C308C-7817-9849-9955-8DCB3C4208AE}" destId="{D3709D14-499B-A04C-911C-E56D35BDD003}" srcOrd="0" destOrd="0" parTransId="{59637823-2530-8B46-B900-15A519A7AE61}" sibTransId="{01DBF48A-1139-6641-A286-965D7C345E5C}"/>
    <dgm:cxn modelId="{DA49F2D7-BBB1-4122-AC80-7BCAF22DE2D7}" type="presOf" srcId="{8429F849-F18D-194E-8FA5-DD34C70DAE4C}" destId="{E19BA93C-4F61-1E45-BFD2-5A9AC7C924E6}" srcOrd="0" destOrd="0" presId="urn:microsoft.com/office/officeart/2009/3/layout/StepUpProcess"/>
    <dgm:cxn modelId="{2EF2D309-E175-44C4-A6A3-0E456AAAE59A}" type="presParOf" srcId="{C8E8780C-512E-A448-8134-E90992A9660D}" destId="{FDEDF904-18F5-5B47-AAE8-C11A1CCD4829}" srcOrd="0" destOrd="0" presId="urn:microsoft.com/office/officeart/2009/3/layout/StepUpProcess"/>
    <dgm:cxn modelId="{F912D089-2289-44E6-A56B-58DCB438C640}" type="presParOf" srcId="{FDEDF904-18F5-5B47-AAE8-C11A1CCD4829}" destId="{F5CE0CA3-15F6-944F-A0E1-C8A4BCEA056D}" srcOrd="0" destOrd="0" presId="urn:microsoft.com/office/officeart/2009/3/layout/StepUpProcess"/>
    <dgm:cxn modelId="{D09B2A61-3E8E-4F1F-A9E6-A7F7788771FD}" type="presParOf" srcId="{FDEDF904-18F5-5B47-AAE8-C11A1CCD4829}" destId="{C40B06FA-4FDE-AB49-B3CB-8BAC7EDE4362}" srcOrd="1" destOrd="0" presId="urn:microsoft.com/office/officeart/2009/3/layout/StepUpProcess"/>
    <dgm:cxn modelId="{6641BED0-5081-46FE-90A2-283043905BA0}" type="presParOf" srcId="{FDEDF904-18F5-5B47-AAE8-C11A1CCD4829}" destId="{88FA1ADC-4164-4945-A92D-444557E41C4A}" srcOrd="2" destOrd="0" presId="urn:microsoft.com/office/officeart/2009/3/layout/StepUpProcess"/>
    <dgm:cxn modelId="{25025AAC-47BE-4B58-AE7A-45B3027CA51C}" type="presParOf" srcId="{C8E8780C-512E-A448-8134-E90992A9660D}" destId="{CC14D986-DA56-0C49-B04E-6EFE83F6AF4A}" srcOrd="1" destOrd="0" presId="urn:microsoft.com/office/officeart/2009/3/layout/StepUpProcess"/>
    <dgm:cxn modelId="{1D898C3C-D563-4936-8C6D-C585BD5B9F6E}" type="presParOf" srcId="{CC14D986-DA56-0C49-B04E-6EFE83F6AF4A}" destId="{68A1BAFE-6769-654C-ABF1-CF8C426131FF}" srcOrd="0" destOrd="0" presId="urn:microsoft.com/office/officeart/2009/3/layout/StepUpProcess"/>
    <dgm:cxn modelId="{1B3E3EED-3CB4-480F-A6D3-4B411889360B}" type="presParOf" srcId="{C8E8780C-512E-A448-8134-E90992A9660D}" destId="{EEC99A6C-C5A4-AE41-AD5C-4B9F1DD60749}" srcOrd="2" destOrd="0" presId="urn:microsoft.com/office/officeart/2009/3/layout/StepUpProcess"/>
    <dgm:cxn modelId="{6C202B18-7A87-41CB-B69A-04D1EA953619}" type="presParOf" srcId="{EEC99A6C-C5A4-AE41-AD5C-4B9F1DD60749}" destId="{7D035E4A-4C57-4A4A-B8AC-8C2731B3750D}" srcOrd="0" destOrd="0" presId="urn:microsoft.com/office/officeart/2009/3/layout/StepUpProcess"/>
    <dgm:cxn modelId="{5BF416CC-3FDC-4249-BB71-E06DD549F456}" type="presParOf" srcId="{EEC99A6C-C5A4-AE41-AD5C-4B9F1DD60749}" destId="{E19BA93C-4F61-1E45-BFD2-5A9AC7C924E6}" srcOrd="1" destOrd="0" presId="urn:microsoft.com/office/officeart/2009/3/layout/StepUpProcess"/>
    <dgm:cxn modelId="{231DE02E-9320-4D8E-9EEF-666A50AF8ECB}" type="presParOf" srcId="{EEC99A6C-C5A4-AE41-AD5C-4B9F1DD60749}" destId="{01BB2359-16B6-6D48-A351-6238C7AA5839}" srcOrd="2" destOrd="0" presId="urn:microsoft.com/office/officeart/2009/3/layout/StepUpProcess"/>
    <dgm:cxn modelId="{C6573006-7CCE-4532-BD01-1B3D646635B5}" type="presParOf" srcId="{C8E8780C-512E-A448-8134-E90992A9660D}" destId="{8B241DBD-A418-B048-A915-7E90384E2386}" srcOrd="3" destOrd="0" presId="urn:microsoft.com/office/officeart/2009/3/layout/StepUpProcess"/>
    <dgm:cxn modelId="{AB466BD4-69F2-45D3-A4E5-42B71292A362}" type="presParOf" srcId="{8B241DBD-A418-B048-A915-7E90384E2386}" destId="{E40B50E1-94A2-664E-85EA-56C6DB56C15F}" srcOrd="0" destOrd="0" presId="urn:microsoft.com/office/officeart/2009/3/layout/StepUpProcess"/>
    <dgm:cxn modelId="{144F53C9-0E26-4D4F-9D49-52B96F42066B}" type="presParOf" srcId="{C8E8780C-512E-A448-8134-E90992A9660D}" destId="{25A98E07-CCE9-CD49-9C98-FFECF9ED0609}" srcOrd="4" destOrd="0" presId="urn:microsoft.com/office/officeart/2009/3/layout/StepUpProcess"/>
    <dgm:cxn modelId="{8E89A3AE-0A60-4C5C-8A3C-06AA115EF4B7}" type="presParOf" srcId="{25A98E07-CCE9-CD49-9C98-FFECF9ED0609}" destId="{1BCC8173-7B91-6D4B-906F-71DBB9147848}" srcOrd="0" destOrd="0" presId="urn:microsoft.com/office/officeart/2009/3/layout/StepUpProcess"/>
    <dgm:cxn modelId="{94D40CEC-41C2-47C6-8E5D-9EA8FF311DA6}" type="presParOf" srcId="{25A98E07-CCE9-CD49-9C98-FFECF9ED0609}" destId="{21AEB8C6-5190-7D48-8E8C-33E9390D1315}" srcOrd="1" destOrd="0" presId="urn:microsoft.com/office/officeart/2009/3/layout/StepUpProcess"/>
    <dgm:cxn modelId="{C566864A-72B3-463D-8AC6-18A1CD10C532}" type="presParOf" srcId="{25A98E07-CCE9-CD49-9C98-FFECF9ED0609}" destId="{68754627-25D7-034F-93E5-6B9BB1EB8C50}" srcOrd="2" destOrd="0" presId="urn:microsoft.com/office/officeart/2009/3/layout/StepUpProcess"/>
    <dgm:cxn modelId="{AC91EB25-9F00-4DCA-B2C0-647CB5C39F3E}" type="presParOf" srcId="{C8E8780C-512E-A448-8134-E90992A9660D}" destId="{7214E3A4-8A3D-024D-BCC9-C5B76757CD05}" srcOrd="5" destOrd="0" presId="urn:microsoft.com/office/officeart/2009/3/layout/StepUpProcess"/>
    <dgm:cxn modelId="{B9B3E7A0-8BCA-47A9-86DA-6B811765A577}" type="presParOf" srcId="{7214E3A4-8A3D-024D-BCC9-C5B76757CD05}" destId="{536B3D58-7EE9-A94A-8AC7-F9234DA0FC6E}" srcOrd="0" destOrd="0" presId="urn:microsoft.com/office/officeart/2009/3/layout/StepUpProcess"/>
    <dgm:cxn modelId="{CF31C138-D427-423E-9B01-514E9F88740C}" type="presParOf" srcId="{C8E8780C-512E-A448-8134-E90992A9660D}" destId="{52D1215F-1C22-D844-9280-F18D2CD68D5C}" srcOrd="6" destOrd="0" presId="urn:microsoft.com/office/officeart/2009/3/layout/StepUpProcess"/>
    <dgm:cxn modelId="{EB61BFC3-F4AA-41BF-9339-31E3F936A9BC}" type="presParOf" srcId="{52D1215F-1C22-D844-9280-F18D2CD68D5C}" destId="{F498D236-F632-5645-A09C-568F49FBECF3}" srcOrd="0" destOrd="0" presId="urn:microsoft.com/office/officeart/2009/3/layout/StepUpProcess"/>
    <dgm:cxn modelId="{98CB112A-323D-40E8-8940-4CCA5658F54B}" type="presParOf" srcId="{52D1215F-1C22-D844-9280-F18D2CD68D5C}" destId="{03096B57-4AF3-A444-ACAE-692C5F5DFCE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A8CB1770-1074-47BB-8180-FCC3757FD4E6}" type="datetimeFigureOut">
              <a:rPr lang="en-GB" smtClean="0"/>
              <a:t>28/06/2017</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3B52CCBB-F551-44F0-85D8-9E0BACC793B9}" type="slidenum">
              <a:rPr lang="en-GB" smtClean="0"/>
              <a:t>‹#›</a:t>
            </a:fld>
            <a:endParaRPr lang="en-GB"/>
          </a:p>
        </p:txBody>
      </p:sp>
    </p:spTree>
    <p:extLst>
      <p:ext uri="{BB962C8B-B14F-4D97-AF65-F5344CB8AC3E}">
        <p14:creationId xmlns:p14="http://schemas.microsoft.com/office/powerpoint/2010/main" val="1523299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AF1D6D9-6339-496C-80EA-C4BBE02E0FB3}" type="datetimeFigureOut">
              <a:rPr lang="en-GB" smtClean="0"/>
              <a:t>28/06/2017</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39492AC-C1D1-4257-BF6E-26C36A18FC8E}" type="slidenum">
              <a:rPr lang="en-GB" smtClean="0"/>
              <a:t>‹#›</a:t>
            </a:fld>
            <a:endParaRPr lang="en-GB"/>
          </a:p>
        </p:txBody>
      </p:sp>
    </p:spTree>
    <p:extLst>
      <p:ext uri="{BB962C8B-B14F-4D97-AF65-F5344CB8AC3E}">
        <p14:creationId xmlns:p14="http://schemas.microsoft.com/office/powerpoint/2010/main" val="135364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that this is a framework</a:t>
            </a:r>
            <a:r>
              <a:rPr lang="en-US" baseline="0" dirty="0" smtClean="0"/>
              <a:t> representing the development of BSTs.</a:t>
            </a:r>
          </a:p>
          <a:p>
            <a:r>
              <a:rPr lang="en-US" baseline="0" dirty="0" smtClean="0"/>
              <a:t>During AP1 they are likely to be in the first two stages – many will display some aspects of each stage</a:t>
            </a:r>
          </a:p>
          <a:p>
            <a:r>
              <a:rPr lang="en-US" baseline="0" dirty="0" smtClean="0"/>
              <a:t>Some will jump over the ‘survival’ stage quickly, others wont. However we must not give up on them – we must give them time to develop </a:t>
            </a:r>
          </a:p>
          <a:p>
            <a:endParaRPr lang="en-US" baseline="0" dirty="0" smtClean="0"/>
          </a:p>
        </p:txBody>
      </p:sp>
      <p:sp>
        <p:nvSpPr>
          <p:cNvPr id="4" name="Slide Number Placeholder 3"/>
          <p:cNvSpPr>
            <a:spLocks noGrp="1"/>
          </p:cNvSpPr>
          <p:nvPr>
            <p:ph type="sldNum" sz="quarter" idx="10"/>
          </p:nvPr>
        </p:nvSpPr>
        <p:spPr/>
        <p:txBody>
          <a:bodyPr/>
          <a:lstStyle/>
          <a:p>
            <a:fld id="{CC43DC78-E1F3-4C3B-86B5-4616E86F48C9}" type="slidenum">
              <a:rPr lang="en-GB" smtClean="0"/>
              <a:pPr/>
              <a:t>3</a:t>
            </a:fld>
            <a:endParaRPr lang="en-GB"/>
          </a:p>
        </p:txBody>
      </p:sp>
    </p:spTree>
    <p:extLst>
      <p:ext uri="{BB962C8B-B14F-4D97-AF65-F5344CB8AC3E}">
        <p14:creationId xmlns:p14="http://schemas.microsoft.com/office/powerpoint/2010/main" val="9333730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996463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54598621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8812281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20482653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41832937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4488477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194200285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5A340FB6-9916-4744-A588-88582159FB2B}" type="datetimeFigureOut">
              <a:rPr lang="en-GB" smtClean="0"/>
              <a:pPr>
                <a:defRPr/>
              </a:pPr>
              <a:t>28/06/2017</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1B5FE55-7890-4B92-8DAC-E9A4D1B54585}" type="slidenum">
              <a:rPr lang="en-GB" smtClean="0"/>
              <a:pPr>
                <a:defRPr/>
              </a:pPr>
              <a:t>‹#›</a:t>
            </a:fld>
            <a:endParaRPr lang="en-GB"/>
          </a:p>
        </p:txBody>
      </p:sp>
    </p:spTree>
    <p:extLst>
      <p:ext uri="{BB962C8B-B14F-4D97-AF65-F5344CB8AC3E}">
        <p14:creationId xmlns:p14="http://schemas.microsoft.com/office/powerpoint/2010/main" val="180264580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7EA2E35-467A-4B59-82DC-CA561B91D6DD}" type="datetimeFigureOut">
              <a:rPr lang="en-GB" smtClean="0"/>
              <a:pPr>
                <a:defRPr/>
              </a:pPr>
              <a:t>28/06/2017</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730FB9F-F625-4E59-ABB6-F6A9692E4283}" type="slidenum">
              <a:rPr lang="en-GB" smtClean="0"/>
              <a:pPr>
                <a:defRPr/>
              </a:pPr>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401459025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89F47B15-667E-4BCF-8B3A-A77556EB54EA}" type="datetimeFigureOut">
              <a:rPr lang="en-GB" smtClean="0"/>
              <a:pPr>
                <a:defRPr/>
              </a:pPr>
              <a:t>28/06/2017</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6C46B6B-B495-4202-9733-F50C9C7FB744}" type="slidenum">
              <a:rPr lang="en-GB" smtClean="0"/>
              <a:pPr>
                <a:defRPr/>
              </a:pPr>
              <a:t>‹#›</a:t>
            </a:fld>
            <a:endParaRPr lang="en-GB"/>
          </a:p>
        </p:txBody>
      </p:sp>
    </p:spTree>
    <p:extLst>
      <p:ext uri="{BB962C8B-B14F-4D97-AF65-F5344CB8AC3E}">
        <p14:creationId xmlns:p14="http://schemas.microsoft.com/office/powerpoint/2010/main" val="63097277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7ADAC0FC-96BA-4D10-9D73-BF78231C6B28}" type="datetimeFigureOut">
              <a:rPr lang="en-GB" smtClean="0"/>
              <a:pPr>
                <a:defRPr/>
              </a:pPr>
              <a:t>28/06/2017</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E133AD48-89ED-4225-9717-C63FF82E1232}" type="slidenum">
              <a:rPr lang="en-GB" smtClean="0"/>
              <a:pPr>
                <a:defRPr/>
              </a:pPr>
              <a:t>‹#›</a:t>
            </a:fld>
            <a:endParaRPr lang="en-GB"/>
          </a:p>
        </p:txBody>
      </p:sp>
    </p:spTree>
    <p:extLst>
      <p:ext uri="{BB962C8B-B14F-4D97-AF65-F5344CB8AC3E}">
        <p14:creationId xmlns:p14="http://schemas.microsoft.com/office/powerpoint/2010/main" val="420631708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8A09EE57-8035-41DD-9C26-3C6F5DAA7CFD}" type="datetimeFigureOut">
              <a:rPr lang="en-GB" smtClean="0"/>
              <a:pPr>
                <a:defRPr/>
              </a:pPr>
              <a:t>28/06/2017</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37C80DCE-CC63-41F3-B3BF-2DC7C1BD5F8C}" type="slidenum">
              <a:rPr lang="en-GB" smtClean="0"/>
              <a:pPr>
                <a:defRPr/>
              </a:pPr>
              <a:t>‹#›</a:t>
            </a:fld>
            <a:endParaRPr lang="en-GB"/>
          </a:p>
        </p:txBody>
      </p:sp>
    </p:spTree>
    <p:extLst>
      <p:ext uri="{BB962C8B-B14F-4D97-AF65-F5344CB8AC3E}">
        <p14:creationId xmlns:p14="http://schemas.microsoft.com/office/powerpoint/2010/main" val="691351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63401706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A0DAF2E-DC61-4E6E-94AB-B60AED80656E}" type="datetimeFigureOut">
              <a:rPr lang="en-GB" smtClean="0"/>
              <a:pPr>
                <a:defRPr/>
              </a:pPr>
              <a:t>28/06/2017</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20B71BE9-486E-45C4-86CB-5A5F3C3951AF}" type="slidenum">
              <a:rPr lang="en-GB" smtClean="0"/>
              <a:pPr>
                <a:defRPr/>
              </a:pPr>
              <a:t>‹#›</a:t>
            </a:fld>
            <a:endParaRPr lang="en-GB"/>
          </a:p>
        </p:txBody>
      </p:sp>
    </p:spTree>
    <p:extLst>
      <p:ext uri="{BB962C8B-B14F-4D97-AF65-F5344CB8AC3E}">
        <p14:creationId xmlns:p14="http://schemas.microsoft.com/office/powerpoint/2010/main" val="222901150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F9898C3-4A5E-46F2-8CA9-97065EF60EB5}" type="datetimeFigureOut">
              <a:rPr lang="en-GB" smtClean="0"/>
              <a:pPr>
                <a:defRPr/>
              </a:pPr>
              <a:t>28/06/2017</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E527412-71D6-44C2-A9F5-635BC2763565}" type="slidenum">
              <a:rPr lang="en-GB" smtClean="0"/>
              <a:pPr>
                <a:defRPr/>
              </a:pPr>
              <a:t>‹#›</a:t>
            </a:fld>
            <a:endParaRPr lang="en-GB"/>
          </a:p>
        </p:txBody>
      </p:sp>
    </p:spTree>
    <p:extLst>
      <p:ext uri="{BB962C8B-B14F-4D97-AF65-F5344CB8AC3E}">
        <p14:creationId xmlns:p14="http://schemas.microsoft.com/office/powerpoint/2010/main" val="46235919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2D78D83-690E-44A6-9615-6E3773D09219}" type="datetimeFigureOut">
              <a:rPr lang="en-GB" smtClean="0"/>
              <a:pPr>
                <a:defRPr/>
              </a:pPr>
              <a:t>28/06/2017</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6B233AE-E9D9-464A-AA2D-6B972A04F9AF}" type="slidenum">
              <a:rPr lang="en-GB" smtClean="0"/>
              <a:pPr>
                <a:defRPr/>
              </a:pPr>
              <a:t>‹#›</a:t>
            </a:fld>
            <a:endParaRPr lang="en-GB"/>
          </a:p>
        </p:txBody>
      </p:sp>
    </p:spTree>
    <p:extLst>
      <p:ext uri="{BB962C8B-B14F-4D97-AF65-F5344CB8AC3E}">
        <p14:creationId xmlns:p14="http://schemas.microsoft.com/office/powerpoint/2010/main" val="235604898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A4A34E77-4970-41AE-8E37-D8248A576885}" type="datetimeFigureOut">
              <a:rPr lang="en-GB" smtClean="0"/>
              <a:pPr>
                <a:defRPr/>
              </a:pPr>
              <a:t>28/06/2017</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6B9CED2-2637-4A41-9192-F691BFD70E77}" type="slidenum">
              <a:rPr lang="en-GB" smtClean="0"/>
              <a:pPr>
                <a:defRPr/>
              </a:pPr>
              <a:t>‹#›</a:t>
            </a:fld>
            <a:endParaRPr lang="en-GB"/>
          </a:p>
        </p:txBody>
      </p:sp>
    </p:spTree>
    <p:extLst>
      <p:ext uri="{BB962C8B-B14F-4D97-AF65-F5344CB8AC3E}">
        <p14:creationId xmlns:p14="http://schemas.microsoft.com/office/powerpoint/2010/main" val="29395075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E9B04DF-1EF5-402B-A3AD-220EAF3DB805}" type="datetimeFigureOut">
              <a:rPr lang="en-GB" smtClean="0"/>
              <a:pPr>
                <a:defRPr/>
              </a:pPr>
              <a:t>28/06/2017</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8284ABD-F176-4BF4-91E7-E32687AA688D}" type="slidenum">
              <a:rPr lang="en-GB" smtClean="0"/>
              <a:pPr>
                <a:defRPr/>
              </a:pPr>
              <a:t>‹#›</a:t>
            </a:fld>
            <a:endParaRPr lang="en-GB"/>
          </a:p>
        </p:txBody>
      </p:sp>
    </p:spTree>
    <p:extLst>
      <p:ext uri="{BB962C8B-B14F-4D97-AF65-F5344CB8AC3E}">
        <p14:creationId xmlns:p14="http://schemas.microsoft.com/office/powerpoint/2010/main" val="310842321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982731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2429533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5925653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174065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28/06/2017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5093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54541576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28/06/2017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00268381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28/06/2017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38447167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1854981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62366256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9334784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2540891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4906519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55604507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326058988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986478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22809774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28/06/2017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01235213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28/06/2017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8339392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28/06/2017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25806717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088237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411833206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170025030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179214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862289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00699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371940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28/06/2017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150743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28/06/2017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742211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28/06/2017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83639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5793078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320386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210318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4574562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391427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35391802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9446786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17637565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6018253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28/06/2017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24338169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28/06/2017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58148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1477556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28/06/2017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3286269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5160432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7736771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10396926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244064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0785724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30454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7721122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27263834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500822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33145224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6937922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9003820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4836930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4332946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41621683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9327934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6530424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255310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835747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8001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71254551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27860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28/06/2017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827878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28/06/2017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830316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28/06/2017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2066715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23138812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231911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9790519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8806660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2608368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926786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9221995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6661867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2211829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28/06/2017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3222130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28/06/2017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26311563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28/06/2017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00650103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54440631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5619401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49690322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90046135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325526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39503986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183644625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10723814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12434576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47369367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05338477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75956894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12418311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0471692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73502846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537998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110326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49671692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570561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57140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626471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285688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28/06/2017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67693088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28/06/2017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8669030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28/06/2017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1613778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319339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01271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9573250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1351259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76841785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19361010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4561875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208922146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16036929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28/06/2017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63657702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28/06/2017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421572886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28/06/2017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08552115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796651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theme" Target="../theme/theme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image" Target="../media/image2.png"/><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image" Target="../media/image1.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image" Target="../media/image6.jpeg"/><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1.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3.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theme" Target="../theme/theme12.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2.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6.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image" Target="../media/image2.png"/><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1.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6.jpe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9.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theme" Target="../theme/theme9.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55254ED8-04EE-4798-9923-71E01A7887E3}" type="datetimeFigureOut">
              <a:rPr lang="en-GB" smtClean="0"/>
              <a:t>28/06/2017</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4685768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55254ED8-04EE-4798-9923-71E01A7887E3}" type="datetimeFigureOut">
              <a:rPr lang="en-GB" smtClean="0"/>
              <a:t>28/06/2017</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329559280"/>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4049875850"/>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1321975461"/>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67005875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34694468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55254ED8-04EE-4798-9923-71E01A7887E3}" type="datetimeFigureOut">
              <a:rPr lang="en-GB" smtClean="0"/>
              <a:t>28/06/2017</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4016839205"/>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342221043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1210004038"/>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55254ED8-04EE-4798-9923-71E01A7887E3}" type="datetimeFigureOut">
              <a:rPr lang="en-GB" smtClean="0"/>
              <a:t>28/06/2017</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055370175"/>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1398391812"/>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4067524523"/>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5.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05.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05.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05.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05.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05.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05.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25.xml.rels><?xml version="1.0" encoding="UTF-8" standalone="yes"?>
<Relationships xmlns="http://schemas.openxmlformats.org/package/2006/relationships"><Relationship Id="rId2" Type="http://schemas.openxmlformats.org/officeDocument/2006/relationships/hyperlink" Target="http://moodle.warwick.ac.uk/course/view.php?id=20414" TargetMode="External"/><Relationship Id="rId1" Type="http://schemas.openxmlformats.org/officeDocument/2006/relationships/slideLayout" Target="../slideLayouts/slideLayout110.xml"/></Relationships>
</file>

<file path=ppt/slides/_rels/slide26.xml.rels><?xml version="1.0" encoding="UTF-8" standalone="yes"?>
<Relationships xmlns="http://schemas.openxmlformats.org/package/2006/relationships"><Relationship Id="rId2" Type="http://schemas.openxmlformats.org/officeDocument/2006/relationships/hyperlink" Target="mailto:kate.hamer@warwick.ac.uk" TargetMode="External"/><Relationship Id="rId1" Type="http://schemas.openxmlformats.org/officeDocument/2006/relationships/slideLayout" Target="../slideLayouts/slideLayout110.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0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5.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6371" y="3923094"/>
            <a:ext cx="5562002" cy="957999"/>
          </a:xfrm>
          <a:solidFill>
            <a:srgbClr val="7030A0"/>
          </a:solidFill>
        </p:spPr>
        <p:txBody>
          <a:bodyPr/>
          <a:lstStyle/>
          <a:p>
            <a:r>
              <a:rPr lang="en-GB" dirty="0" smtClean="0">
                <a:solidFill>
                  <a:schemeClr val="bg1">
                    <a:lumMod val="95000"/>
                  </a:schemeClr>
                </a:solidFill>
              </a:rPr>
              <a:t>Examining best practice </a:t>
            </a:r>
            <a:endParaRPr lang="en-GB" dirty="0">
              <a:solidFill>
                <a:schemeClr val="bg1">
                  <a:lumMod val="95000"/>
                </a:schemeClr>
              </a:solidFill>
            </a:endParaRPr>
          </a:p>
        </p:txBody>
      </p:sp>
      <p:sp>
        <p:nvSpPr>
          <p:cNvPr id="3" name="Subtitle 2"/>
          <p:cNvSpPr>
            <a:spLocks noGrp="1"/>
          </p:cNvSpPr>
          <p:nvPr>
            <p:ph type="subTitle" idx="1"/>
          </p:nvPr>
        </p:nvSpPr>
        <p:spPr>
          <a:xfrm>
            <a:off x="671373" y="5257874"/>
            <a:ext cx="8534400" cy="1327299"/>
          </a:xfrm>
        </p:spPr>
        <p:txBody>
          <a:bodyPr/>
          <a:lstStyle/>
          <a:p>
            <a:r>
              <a:rPr lang="en-GB" sz="2400" dirty="0"/>
              <a:t>Mentoring as a </a:t>
            </a:r>
            <a:r>
              <a:rPr lang="en-GB" sz="2400" dirty="0" smtClean="0"/>
              <a:t>broad </a:t>
            </a:r>
            <a:r>
              <a:rPr lang="en-US" sz="2400" dirty="0" smtClean="0"/>
              <a:t>concept </a:t>
            </a:r>
            <a:r>
              <a:rPr lang="en-US" sz="2400" dirty="0"/>
              <a:t>is changing, and is increasingly being ‘associated with </a:t>
            </a:r>
            <a:r>
              <a:rPr lang="en-US" sz="2400" dirty="0" smtClean="0"/>
              <a:t>collaboration...working together and not just working with</a:t>
            </a:r>
            <a:r>
              <a:rPr lang="en-GB" sz="2400" dirty="0" smtClean="0"/>
              <a:t>’ </a:t>
            </a:r>
            <a:r>
              <a:rPr lang="en-GB" sz="2400" dirty="0" err="1" smtClean="0"/>
              <a:t>Lofthouse</a:t>
            </a:r>
            <a:r>
              <a:rPr lang="en-GB" sz="2400" dirty="0" smtClean="0"/>
              <a:t> 2015</a:t>
            </a:r>
            <a:endParaRPr lang="en-GB" sz="2400" dirty="0"/>
          </a:p>
        </p:txBody>
      </p:sp>
    </p:spTree>
    <p:extLst>
      <p:ext uri="{BB962C8B-B14F-4D97-AF65-F5344CB8AC3E}">
        <p14:creationId xmlns:p14="http://schemas.microsoft.com/office/powerpoint/2010/main" val="30917565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763" y="1580882"/>
            <a:ext cx="6864439" cy="1066800"/>
          </a:xfrm>
        </p:spPr>
        <p:style>
          <a:lnRef idx="1">
            <a:schemeClr val="accent1"/>
          </a:lnRef>
          <a:fillRef idx="2">
            <a:schemeClr val="accent1"/>
          </a:fillRef>
          <a:effectRef idx="1">
            <a:schemeClr val="accent1"/>
          </a:effectRef>
          <a:fontRef idx="minor">
            <a:schemeClr val="dk1"/>
          </a:fontRef>
        </p:style>
        <p:txBody>
          <a:bodyPr/>
          <a:lstStyle/>
          <a:p>
            <a:r>
              <a:rPr lang="en-GB" sz="6600" b="0" dirty="0" smtClean="0"/>
              <a:t>It’s all in the detail </a:t>
            </a:r>
            <a:endParaRPr lang="en-GB" sz="6600" b="0" dirty="0"/>
          </a:p>
        </p:txBody>
      </p:sp>
      <p:sp>
        <p:nvSpPr>
          <p:cNvPr id="3" name="Content Placeholder 2"/>
          <p:cNvSpPr>
            <a:spLocks noGrp="1"/>
          </p:cNvSpPr>
          <p:nvPr>
            <p:ph idx="1"/>
          </p:nvPr>
        </p:nvSpPr>
        <p:spPr>
          <a:xfrm>
            <a:off x="8770511" y="4456090"/>
            <a:ext cx="2524261" cy="734096"/>
          </a:xfrm>
        </p:spPr>
        <p:txBody>
          <a:bodyPr/>
          <a:lstStyle/>
          <a:p>
            <a:pPr marL="0" indent="0">
              <a:buNone/>
            </a:pPr>
            <a:r>
              <a:rPr lang="en-GB" dirty="0" smtClean="0"/>
              <a:t>Polly Giddings </a:t>
            </a:r>
            <a:endParaRPr lang="en-GB" dirty="0"/>
          </a:p>
        </p:txBody>
      </p:sp>
      <p:sp>
        <p:nvSpPr>
          <p:cNvPr id="4" name="TextBox 3"/>
          <p:cNvSpPr txBox="1"/>
          <p:nvPr/>
        </p:nvSpPr>
        <p:spPr>
          <a:xfrm>
            <a:off x="2665927" y="5422006"/>
            <a:ext cx="8885830" cy="369332"/>
          </a:xfrm>
          <a:prstGeom prst="rect">
            <a:avLst/>
          </a:prstGeom>
          <a:noFill/>
        </p:spPr>
        <p:txBody>
          <a:bodyPr wrap="none" rtlCol="0">
            <a:spAutoFit/>
          </a:bodyPr>
          <a:lstStyle/>
          <a:p>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“owning the change” is the most important hallmark for the </a:t>
            </a:r>
            <a:r>
              <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rPr>
              <a:t>[train]</a:t>
            </a:r>
            <a:r>
              <a:rPr lang="en-GB" dirty="0" err="1" smtClean="0">
                <a:solidFill>
                  <a:srgbClr val="0070C0"/>
                </a:solidFill>
                <a:latin typeface="Tahoma" panose="020B0604030504040204" pitchFamily="34" charset="0"/>
                <a:ea typeface="Tahoma" panose="020B0604030504040204" pitchFamily="34" charset="0"/>
                <a:cs typeface="Tahoma" panose="020B0604030504040204" pitchFamily="34" charset="0"/>
              </a:rPr>
              <a:t>ee</a:t>
            </a:r>
            <a:r>
              <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rPr>
              <a:t> </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a:t>
            </a:r>
            <a:r>
              <a:rPr lang="en-GB" dirty="0" err="1">
                <a:solidFill>
                  <a:srgbClr val="0070C0"/>
                </a:solidFill>
                <a:latin typeface="Tahoma" panose="020B0604030504040204" pitchFamily="34" charset="0"/>
                <a:ea typeface="Tahoma" panose="020B0604030504040204" pitchFamily="34" charset="0"/>
                <a:cs typeface="Tahoma" panose="020B0604030504040204" pitchFamily="34" charset="0"/>
              </a:rPr>
              <a:t>Garver</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 2008)</a:t>
            </a:r>
          </a:p>
        </p:txBody>
      </p:sp>
    </p:spTree>
    <p:extLst>
      <p:ext uri="{BB962C8B-B14F-4D97-AF65-F5344CB8AC3E}">
        <p14:creationId xmlns:p14="http://schemas.microsoft.com/office/powerpoint/2010/main" val="482058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828" y="255355"/>
            <a:ext cx="4212008" cy="866448"/>
          </a:xfrm>
        </p:spPr>
        <p:txBody>
          <a:bodyPr/>
          <a:lstStyle/>
          <a:p>
            <a:r>
              <a:rPr lang="en-US" sz="3200" dirty="0">
                <a:solidFill>
                  <a:srgbClr val="3D6595"/>
                </a:solidFill>
              </a:rPr>
              <a:t>Renewal</a:t>
            </a:r>
          </a:p>
        </p:txBody>
      </p:sp>
      <p:sp>
        <p:nvSpPr>
          <p:cNvPr id="3" name="Content Placeholder 2"/>
          <p:cNvSpPr>
            <a:spLocks noGrp="1"/>
          </p:cNvSpPr>
          <p:nvPr>
            <p:ph sz="half" idx="1"/>
          </p:nvPr>
        </p:nvSpPr>
        <p:spPr>
          <a:xfrm>
            <a:off x="781828" y="1183160"/>
            <a:ext cx="4076500" cy="4491680"/>
          </a:xfrm>
        </p:spPr>
        <p:txBody>
          <a:bodyPr/>
          <a:lstStyle/>
          <a:p>
            <a:pPr marL="0" indent="0">
              <a:buNone/>
            </a:pPr>
            <a:r>
              <a:rPr lang="en-US" sz="2400" dirty="0">
                <a:solidFill>
                  <a:srgbClr val="3D6595"/>
                </a:solidFill>
              </a:rPr>
              <a:t>Characteristics</a:t>
            </a:r>
          </a:p>
          <a:p>
            <a:r>
              <a:rPr lang="en-US" sz="2000" dirty="0">
                <a:solidFill>
                  <a:srgbClr val="000000"/>
                </a:solidFill>
              </a:rPr>
              <a:t>Routines now embedded – but sometimes boring!</a:t>
            </a:r>
          </a:p>
          <a:p>
            <a:r>
              <a:rPr lang="en-US" sz="2000" dirty="0">
                <a:solidFill>
                  <a:srgbClr val="000000"/>
                </a:solidFill>
              </a:rPr>
              <a:t>Mastering a range of strategies</a:t>
            </a:r>
          </a:p>
          <a:p>
            <a:r>
              <a:rPr lang="en-US" sz="2000" dirty="0">
                <a:solidFill>
                  <a:srgbClr val="000000"/>
                </a:solidFill>
              </a:rPr>
              <a:t>Self-critical - striving to improve</a:t>
            </a:r>
          </a:p>
          <a:p>
            <a:r>
              <a:rPr lang="en-US" sz="2000" dirty="0">
                <a:solidFill>
                  <a:srgbClr val="000000"/>
                </a:solidFill>
              </a:rPr>
              <a:t>Self-motivated – offering suggestions – designing resources, organising  after-school clubs,</a:t>
            </a:r>
          </a:p>
          <a:p>
            <a:r>
              <a:rPr lang="en-US" sz="2000" dirty="0">
                <a:solidFill>
                  <a:srgbClr val="000000"/>
                </a:solidFill>
              </a:rPr>
              <a:t>Questioning – </a:t>
            </a:r>
          </a:p>
          <a:p>
            <a:pPr marL="0" indent="0">
              <a:buNone/>
            </a:pPr>
            <a:r>
              <a:rPr lang="en-US" sz="2000" dirty="0">
                <a:solidFill>
                  <a:srgbClr val="000000"/>
                </a:solidFill>
              </a:rPr>
              <a:t>  ‘Do you think I should….?’</a:t>
            </a:r>
          </a:p>
          <a:p>
            <a:pPr marL="0" indent="0">
              <a:buNone/>
            </a:pPr>
            <a:r>
              <a:rPr lang="en-US" sz="2000" dirty="0">
                <a:solidFill>
                  <a:srgbClr val="000000"/>
                </a:solidFill>
              </a:rPr>
              <a:t>  ‘I’m not sure that works for me’</a:t>
            </a:r>
          </a:p>
          <a:p>
            <a:endParaRPr lang="en-US" sz="2000" dirty="0">
              <a:solidFill>
                <a:srgbClr val="000000"/>
              </a:solidFill>
            </a:endParaRPr>
          </a:p>
          <a:p>
            <a:endParaRPr lang="en-US" sz="2000" dirty="0">
              <a:solidFill>
                <a:srgbClr val="000000"/>
              </a:solidFill>
            </a:endParaRPr>
          </a:p>
          <a:p>
            <a:endParaRPr lang="en-US" dirty="0">
              <a:solidFill>
                <a:srgbClr val="000000"/>
              </a:solidFill>
            </a:endParaRPr>
          </a:p>
        </p:txBody>
      </p:sp>
      <p:sp>
        <p:nvSpPr>
          <p:cNvPr id="4" name="Content Placeholder 3"/>
          <p:cNvSpPr>
            <a:spLocks noGrp="1"/>
          </p:cNvSpPr>
          <p:nvPr>
            <p:ph sz="half" idx="2"/>
          </p:nvPr>
        </p:nvSpPr>
        <p:spPr>
          <a:xfrm>
            <a:off x="6062518" y="1121803"/>
            <a:ext cx="5080000" cy="4114800"/>
          </a:xfrm>
        </p:spPr>
        <p:txBody>
          <a:bodyPr>
            <a:normAutofit/>
          </a:bodyPr>
          <a:lstStyle/>
          <a:p>
            <a:pPr marL="0" indent="0">
              <a:buNone/>
            </a:pPr>
            <a:r>
              <a:rPr lang="en-US" sz="2400" dirty="0">
                <a:solidFill>
                  <a:srgbClr val="3D6595"/>
                </a:solidFill>
              </a:rPr>
              <a:t>Mentoring &gt; coaching</a:t>
            </a:r>
          </a:p>
          <a:p>
            <a:pPr marL="0" indent="0">
              <a:buNone/>
            </a:pPr>
            <a:endParaRPr lang="en-US" sz="2400" dirty="0">
              <a:solidFill>
                <a:srgbClr val="3D6595"/>
              </a:solidFill>
            </a:endParaRPr>
          </a:p>
          <a:p>
            <a:r>
              <a:rPr lang="en-US" sz="2000" dirty="0">
                <a:solidFill>
                  <a:srgbClr val="000000"/>
                </a:solidFill>
              </a:rPr>
              <a:t>Listening</a:t>
            </a:r>
          </a:p>
          <a:p>
            <a:r>
              <a:rPr lang="en-US" sz="2000" dirty="0">
                <a:solidFill>
                  <a:srgbClr val="000000"/>
                </a:solidFill>
              </a:rPr>
              <a:t>Questioning</a:t>
            </a:r>
          </a:p>
          <a:p>
            <a:r>
              <a:rPr lang="en-US" sz="2000" dirty="0">
                <a:solidFill>
                  <a:srgbClr val="000000"/>
                </a:solidFill>
              </a:rPr>
              <a:t>Allowing them to take chances, make mistakes and reflect on what might have worked</a:t>
            </a:r>
          </a:p>
          <a:p>
            <a:r>
              <a:rPr lang="en-US" sz="2000" dirty="0">
                <a:solidFill>
                  <a:srgbClr val="000000"/>
                </a:solidFill>
              </a:rPr>
              <a:t>Letting them explore beyond the classroom and the school</a:t>
            </a:r>
          </a:p>
          <a:p>
            <a:endParaRPr lang="en-US" sz="2000" dirty="0">
              <a:solidFill>
                <a:srgbClr val="000000"/>
              </a:solidFill>
            </a:endParaRPr>
          </a:p>
          <a:p>
            <a:endParaRPr lang="en-US" sz="2000" dirty="0">
              <a:solidFill>
                <a:srgbClr val="000000"/>
              </a:solidFill>
            </a:endParaRPr>
          </a:p>
          <a:p>
            <a:pPr marL="0" indent="0">
              <a:buNone/>
            </a:pPr>
            <a:endParaRPr lang="en-US" sz="2400" dirty="0"/>
          </a:p>
        </p:txBody>
      </p:sp>
    </p:spTree>
    <p:extLst>
      <p:ext uri="{BB962C8B-B14F-4D97-AF65-F5344CB8AC3E}">
        <p14:creationId xmlns:p14="http://schemas.microsoft.com/office/powerpoint/2010/main" val="12786667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216" y="756634"/>
            <a:ext cx="9208394" cy="1066800"/>
          </a:xfrm>
        </p:spPr>
        <p:style>
          <a:lnRef idx="1">
            <a:schemeClr val="accent1"/>
          </a:lnRef>
          <a:fillRef idx="2">
            <a:schemeClr val="accent1"/>
          </a:fillRef>
          <a:effectRef idx="1">
            <a:schemeClr val="accent1"/>
          </a:effectRef>
          <a:fontRef idx="minor">
            <a:schemeClr val="dk1"/>
          </a:fontRef>
        </p:style>
        <p:txBody>
          <a:bodyPr/>
          <a:lstStyle/>
          <a:p>
            <a:r>
              <a:rPr lang="en-GB" sz="6600" b="0" dirty="0" smtClean="0"/>
              <a:t>The learning conversation </a:t>
            </a:r>
            <a:endParaRPr lang="en-GB" sz="6600" b="0" dirty="0"/>
          </a:p>
        </p:txBody>
      </p:sp>
      <p:sp>
        <p:nvSpPr>
          <p:cNvPr id="3" name="Content Placeholder 2"/>
          <p:cNvSpPr>
            <a:spLocks noGrp="1"/>
          </p:cNvSpPr>
          <p:nvPr>
            <p:ph idx="1"/>
          </p:nvPr>
        </p:nvSpPr>
        <p:spPr>
          <a:xfrm>
            <a:off x="888643" y="2450742"/>
            <a:ext cx="10363200" cy="862884"/>
          </a:xfrm>
        </p:spPr>
        <p:txBody>
          <a:bodyPr/>
          <a:lstStyle/>
          <a:p>
            <a:r>
              <a:rPr lang="en-GB" dirty="0"/>
              <a:t>4</a:t>
            </a:r>
            <a:r>
              <a:rPr lang="en-GB" dirty="0" smtClean="0"/>
              <a:t> different case studies. </a:t>
            </a:r>
          </a:p>
        </p:txBody>
      </p:sp>
      <p:sp>
        <p:nvSpPr>
          <p:cNvPr id="4" name="TextBox 3"/>
          <p:cNvSpPr txBox="1"/>
          <p:nvPr/>
        </p:nvSpPr>
        <p:spPr>
          <a:xfrm>
            <a:off x="2768959" y="4806806"/>
            <a:ext cx="8912180" cy="923330"/>
          </a:xfrm>
          <a:prstGeom prst="rect">
            <a:avLst/>
          </a:prstGeom>
          <a:noFill/>
        </p:spPr>
        <p:txBody>
          <a:bodyPr wrap="square" rtlCol="0">
            <a:spAutoFit/>
          </a:bodyPr>
          <a:lstStyle/>
          <a:p>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Socrates was an exponent of deep questioning, and critical debate. </a:t>
            </a:r>
            <a:endPar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rPr>
              <a:t>Applying </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this principle to coaching where the coach is </a:t>
            </a:r>
            <a:r>
              <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rPr>
              <a:t>truly </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curious and does not already know the answer has been </a:t>
            </a:r>
            <a:r>
              <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rPr>
              <a:t>shown </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to provide superlative results (Bell, 2013)</a:t>
            </a:r>
          </a:p>
        </p:txBody>
      </p:sp>
      <p:sp>
        <p:nvSpPr>
          <p:cNvPr id="5" name="TextBox 4"/>
          <p:cNvSpPr txBox="1"/>
          <p:nvPr/>
        </p:nvSpPr>
        <p:spPr>
          <a:xfrm>
            <a:off x="8628845" y="3940935"/>
            <a:ext cx="2587953" cy="584775"/>
          </a:xfrm>
          <a:prstGeom prst="rect">
            <a:avLst/>
          </a:prstGeom>
          <a:noFill/>
        </p:spPr>
        <p:txBody>
          <a:bodyPr wrap="none" rtlCol="0">
            <a:spAutoFit/>
          </a:bodyPr>
          <a:lstStyle/>
          <a:p>
            <a:r>
              <a:rPr lang="en-GB" sz="3200" dirty="0" smtClean="0"/>
              <a:t>Lindsay James</a:t>
            </a:r>
            <a:r>
              <a:rPr lang="en-GB" dirty="0" smtClean="0"/>
              <a:t> </a:t>
            </a:r>
            <a:endParaRPr lang="en-GB" dirty="0"/>
          </a:p>
        </p:txBody>
      </p:sp>
    </p:spTree>
    <p:extLst>
      <p:ext uri="{BB962C8B-B14F-4D97-AF65-F5344CB8AC3E}">
        <p14:creationId xmlns:p14="http://schemas.microsoft.com/office/powerpoint/2010/main" val="1676795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206" y="233345"/>
            <a:ext cx="10363200" cy="1066800"/>
          </a:xfrm>
        </p:spPr>
        <p:txBody>
          <a:bodyPr/>
          <a:lstStyle/>
          <a:p>
            <a:r>
              <a:rPr lang="en-GB" dirty="0" smtClean="0"/>
              <a:t>Ingredients of an Expert Mentor</a:t>
            </a:r>
            <a:endParaRPr lang="en-GB" dirty="0"/>
          </a:p>
        </p:txBody>
      </p:sp>
      <p:pic>
        <p:nvPicPr>
          <p:cNvPr id="102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4026" y="1460090"/>
            <a:ext cx="4972050" cy="421957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bwMode="auto">
          <a:xfrm flipH="1">
            <a:off x="7344696" y="1460089"/>
            <a:ext cx="1800000"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p:cNvCxnSpPr/>
          <p:nvPr/>
        </p:nvCxnSpPr>
        <p:spPr bwMode="auto">
          <a:xfrm flipH="1">
            <a:off x="7344696" y="2801433"/>
            <a:ext cx="1800000"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p:cNvCxnSpPr/>
          <p:nvPr/>
        </p:nvCxnSpPr>
        <p:spPr bwMode="auto">
          <a:xfrm flipH="1">
            <a:off x="7344696" y="3916549"/>
            <a:ext cx="1800000"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p:nvPr/>
        </p:nvCxnSpPr>
        <p:spPr bwMode="auto">
          <a:xfrm>
            <a:off x="2138516" y="2304097"/>
            <a:ext cx="2161805"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p:nvPr/>
        </p:nvCxnSpPr>
        <p:spPr bwMode="auto">
          <a:xfrm>
            <a:off x="2138516" y="3569877"/>
            <a:ext cx="2161805"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p:cNvCxnSpPr/>
          <p:nvPr/>
        </p:nvCxnSpPr>
        <p:spPr bwMode="auto">
          <a:xfrm>
            <a:off x="2138516" y="4835657"/>
            <a:ext cx="2161805"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9268137" y="1195451"/>
            <a:ext cx="1515543" cy="369332"/>
          </a:xfrm>
          <a:prstGeom prst="rect">
            <a:avLst/>
          </a:prstGeom>
          <a:noFill/>
        </p:spPr>
        <p:txBody>
          <a:bodyPr wrap="none" rtlCol="0">
            <a:spAutoFit/>
          </a:bodyPr>
          <a:lstStyle/>
          <a:p>
            <a:r>
              <a:rPr lang="en-GB" b="1" dirty="0" smtClean="0"/>
              <a:t>Approachable</a:t>
            </a:r>
            <a:endParaRPr lang="en-GB" b="1" dirty="0"/>
          </a:p>
        </p:txBody>
      </p:sp>
      <p:sp>
        <p:nvSpPr>
          <p:cNvPr id="14" name="TextBox 13"/>
          <p:cNvSpPr txBox="1"/>
          <p:nvPr/>
        </p:nvSpPr>
        <p:spPr>
          <a:xfrm>
            <a:off x="9268137" y="2582765"/>
            <a:ext cx="2911118" cy="369332"/>
          </a:xfrm>
          <a:prstGeom prst="rect">
            <a:avLst/>
          </a:prstGeom>
          <a:noFill/>
        </p:spPr>
        <p:txBody>
          <a:bodyPr wrap="none" rtlCol="0">
            <a:spAutoFit/>
          </a:bodyPr>
          <a:lstStyle/>
          <a:p>
            <a:r>
              <a:rPr lang="en-GB" b="1" dirty="0" smtClean="0"/>
              <a:t>Compassionate / Personable</a:t>
            </a:r>
            <a:endParaRPr lang="en-GB" b="1" dirty="0"/>
          </a:p>
        </p:txBody>
      </p:sp>
      <p:sp>
        <p:nvSpPr>
          <p:cNvPr id="15" name="TextBox 14"/>
          <p:cNvSpPr txBox="1"/>
          <p:nvPr/>
        </p:nvSpPr>
        <p:spPr>
          <a:xfrm>
            <a:off x="9245863" y="3773445"/>
            <a:ext cx="1124860" cy="369332"/>
          </a:xfrm>
          <a:prstGeom prst="rect">
            <a:avLst/>
          </a:prstGeom>
          <a:noFill/>
        </p:spPr>
        <p:txBody>
          <a:bodyPr wrap="none" rtlCol="0">
            <a:spAutoFit/>
          </a:bodyPr>
          <a:lstStyle/>
          <a:p>
            <a:r>
              <a:rPr lang="en-GB" b="1" dirty="0" smtClean="0"/>
              <a:t>Reflective</a:t>
            </a:r>
            <a:endParaRPr lang="en-GB" b="1" dirty="0"/>
          </a:p>
        </p:txBody>
      </p:sp>
      <p:sp>
        <p:nvSpPr>
          <p:cNvPr id="16" name="TextBox 15"/>
          <p:cNvSpPr txBox="1"/>
          <p:nvPr/>
        </p:nvSpPr>
        <p:spPr>
          <a:xfrm>
            <a:off x="755406" y="2108089"/>
            <a:ext cx="1170577" cy="369332"/>
          </a:xfrm>
          <a:prstGeom prst="rect">
            <a:avLst/>
          </a:prstGeom>
          <a:noFill/>
        </p:spPr>
        <p:txBody>
          <a:bodyPr wrap="none" rtlCol="0">
            <a:spAutoFit/>
          </a:bodyPr>
          <a:lstStyle/>
          <a:p>
            <a:r>
              <a:rPr lang="en-GB" b="1" dirty="0" smtClean="0"/>
              <a:t>Adaptable</a:t>
            </a:r>
            <a:endParaRPr lang="en-GB" b="1" dirty="0"/>
          </a:p>
        </p:txBody>
      </p:sp>
      <p:sp>
        <p:nvSpPr>
          <p:cNvPr id="17" name="TextBox 16"/>
          <p:cNvSpPr txBox="1"/>
          <p:nvPr/>
        </p:nvSpPr>
        <p:spPr>
          <a:xfrm>
            <a:off x="814043" y="3404113"/>
            <a:ext cx="1053302" cy="369332"/>
          </a:xfrm>
          <a:prstGeom prst="rect">
            <a:avLst/>
          </a:prstGeom>
          <a:noFill/>
        </p:spPr>
        <p:txBody>
          <a:bodyPr wrap="none" rtlCol="0">
            <a:spAutoFit/>
          </a:bodyPr>
          <a:lstStyle/>
          <a:p>
            <a:r>
              <a:rPr lang="en-GB" b="1" dirty="0" smtClean="0"/>
              <a:t>A ‘Guide’</a:t>
            </a:r>
            <a:endParaRPr lang="en-GB" b="1" dirty="0"/>
          </a:p>
        </p:txBody>
      </p:sp>
      <p:sp>
        <p:nvSpPr>
          <p:cNvPr id="18" name="TextBox 17"/>
          <p:cNvSpPr txBox="1"/>
          <p:nvPr/>
        </p:nvSpPr>
        <p:spPr>
          <a:xfrm>
            <a:off x="582922" y="4700137"/>
            <a:ext cx="1304011" cy="369332"/>
          </a:xfrm>
          <a:prstGeom prst="rect">
            <a:avLst/>
          </a:prstGeom>
          <a:noFill/>
        </p:spPr>
        <p:txBody>
          <a:bodyPr wrap="none" rtlCol="0">
            <a:spAutoFit/>
          </a:bodyPr>
          <a:lstStyle/>
          <a:p>
            <a:r>
              <a:rPr lang="en-GB" b="1" dirty="0" smtClean="0"/>
              <a:t>Courageous</a:t>
            </a:r>
            <a:endParaRPr lang="en-GB" b="1" dirty="0"/>
          </a:p>
        </p:txBody>
      </p:sp>
    </p:spTree>
    <p:extLst>
      <p:ext uri="{BB962C8B-B14F-4D97-AF65-F5344CB8AC3E}">
        <p14:creationId xmlns:p14="http://schemas.microsoft.com/office/powerpoint/2010/main" val="28939087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975" y="228600"/>
            <a:ext cx="10363200" cy="1066800"/>
          </a:xfrm>
        </p:spPr>
        <p:txBody>
          <a:bodyPr/>
          <a:lstStyle/>
          <a:p>
            <a:r>
              <a:rPr lang="en-GB" dirty="0" smtClean="0"/>
              <a:t>However…one size does not fit all!</a:t>
            </a:r>
            <a:endParaRPr lang="en-GB" dirty="0"/>
          </a:p>
        </p:txBody>
      </p:sp>
      <p:sp>
        <p:nvSpPr>
          <p:cNvPr id="4" name="AutoShape 2" descr="Image result for not a one size fits all educ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09276" y="1295400"/>
            <a:ext cx="4760597" cy="4382729"/>
          </a:xfrm>
        </p:spPr>
      </p:pic>
    </p:spTree>
    <p:extLst>
      <p:ext uri="{BB962C8B-B14F-4D97-AF65-F5344CB8AC3E}">
        <p14:creationId xmlns:p14="http://schemas.microsoft.com/office/powerpoint/2010/main" val="34045412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A – The ‘Resistant’ </a:t>
            </a:r>
            <a:r>
              <a:rPr lang="en-GB" dirty="0"/>
              <a:t>O</a:t>
            </a:r>
            <a:r>
              <a:rPr lang="en-GB" dirty="0" smtClean="0"/>
              <a:t>ne</a:t>
            </a:r>
            <a:endParaRPr lang="en-GB" dirty="0"/>
          </a:p>
        </p:txBody>
      </p:sp>
      <p:sp>
        <p:nvSpPr>
          <p:cNvPr id="4" name="AutoShape 2" descr="Image result for facial expressions know it al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49919" y="1366376"/>
            <a:ext cx="3941983" cy="2956488"/>
          </a:xfrm>
        </p:spPr>
      </p:pic>
      <p:sp>
        <p:nvSpPr>
          <p:cNvPr id="7" name="AutoShape 4" descr="Image result for friends ros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6" descr="Image result for friends ros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extBox 9"/>
          <p:cNvSpPr txBox="1"/>
          <p:nvPr/>
        </p:nvSpPr>
        <p:spPr>
          <a:xfrm>
            <a:off x="612775" y="1139398"/>
            <a:ext cx="1573636" cy="369332"/>
          </a:xfrm>
          <a:prstGeom prst="rect">
            <a:avLst/>
          </a:prstGeom>
          <a:noFill/>
        </p:spPr>
        <p:txBody>
          <a:bodyPr wrap="none" rtlCol="0">
            <a:spAutoFit/>
          </a:bodyPr>
          <a:lstStyle/>
          <a:p>
            <a:r>
              <a:rPr lang="en-GB" b="1" u="sng" dirty="0" smtClean="0"/>
              <a:t>Characteristics</a:t>
            </a:r>
            <a:endParaRPr lang="en-GB" b="1" u="sng" dirty="0"/>
          </a:p>
        </p:txBody>
      </p:sp>
      <p:sp>
        <p:nvSpPr>
          <p:cNvPr id="11" name="TextBox 10"/>
          <p:cNvSpPr txBox="1"/>
          <p:nvPr/>
        </p:nvSpPr>
        <p:spPr>
          <a:xfrm>
            <a:off x="7341475" y="1153046"/>
            <a:ext cx="1106778" cy="369332"/>
          </a:xfrm>
          <a:prstGeom prst="rect">
            <a:avLst/>
          </a:prstGeom>
          <a:noFill/>
        </p:spPr>
        <p:txBody>
          <a:bodyPr wrap="none" rtlCol="0">
            <a:spAutoFit/>
          </a:bodyPr>
          <a:lstStyle/>
          <a:p>
            <a:r>
              <a:rPr lang="en-GB" b="1" u="sng" dirty="0" smtClean="0"/>
              <a:t>Approach</a:t>
            </a:r>
            <a:endParaRPr lang="en-GB" b="1" u="sng" dirty="0"/>
          </a:p>
        </p:txBody>
      </p:sp>
      <p:sp>
        <p:nvSpPr>
          <p:cNvPr id="3" name="TextBox 2"/>
          <p:cNvSpPr txBox="1"/>
          <p:nvPr/>
        </p:nvSpPr>
        <p:spPr>
          <a:xfrm>
            <a:off x="519368" y="1522378"/>
            <a:ext cx="2473894" cy="3139321"/>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Disengaged during feedback</a:t>
            </a:r>
          </a:p>
          <a:p>
            <a:pPr marL="285750" indent="-285750">
              <a:buFont typeface="Arial" panose="020B0604020202020204" pitchFamily="34" charset="0"/>
              <a:buChar char="•"/>
            </a:pPr>
            <a:r>
              <a:rPr lang="en-GB" dirty="0" smtClean="0"/>
              <a:t>Agrees with everything you say!</a:t>
            </a:r>
          </a:p>
          <a:p>
            <a:pPr marL="285750" indent="-285750">
              <a:buFont typeface="Arial" panose="020B0604020202020204" pitchFamily="34" charset="0"/>
              <a:buChar char="•"/>
            </a:pPr>
            <a:r>
              <a:rPr lang="en-GB" dirty="0" smtClean="0"/>
              <a:t>Aggressive questioning</a:t>
            </a:r>
          </a:p>
          <a:p>
            <a:pPr marL="285750" indent="-285750">
              <a:buFont typeface="Arial" panose="020B0604020202020204" pitchFamily="34" charset="0"/>
              <a:buChar char="•"/>
            </a:pPr>
            <a:r>
              <a:rPr lang="en-GB" dirty="0" smtClean="0"/>
              <a:t>Disinclined to make suggested changes to lesson plans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
        <p:nvSpPr>
          <p:cNvPr id="6" name="TextBox 5"/>
          <p:cNvSpPr txBox="1"/>
          <p:nvPr/>
        </p:nvSpPr>
        <p:spPr>
          <a:xfrm>
            <a:off x="7248559" y="1522378"/>
            <a:ext cx="4815621" cy="480131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Encourage self reflection through questioning during feedback.</a:t>
            </a:r>
          </a:p>
          <a:p>
            <a:pPr marL="285750" indent="-285750">
              <a:buFont typeface="Arial" panose="020B0604020202020204" pitchFamily="34" charset="0"/>
              <a:buChar char="•"/>
            </a:pPr>
            <a:r>
              <a:rPr lang="en-GB" dirty="0" smtClean="0"/>
              <a:t>Give a clear set of targets that are measurable – this means that they have to follow through with </a:t>
            </a:r>
            <a:r>
              <a:rPr lang="en-GB" dirty="0" err="1" smtClean="0"/>
              <a:t>actioning</a:t>
            </a:r>
            <a:r>
              <a:rPr lang="en-GB" dirty="0" smtClean="0"/>
              <a:t> them – not just agreeing at the time.</a:t>
            </a:r>
          </a:p>
          <a:p>
            <a:pPr marL="285750" indent="-285750">
              <a:buFont typeface="Arial" panose="020B0604020202020204" pitchFamily="34" charset="0"/>
              <a:buChar char="•"/>
            </a:pPr>
            <a:r>
              <a:rPr lang="en-GB" dirty="0" smtClean="0"/>
              <a:t>Don’t be scared to have a courageous conversation with them about their attitude – never forget that you are the expert!</a:t>
            </a:r>
          </a:p>
          <a:p>
            <a:pPr marL="285750" indent="-285750">
              <a:buFont typeface="Arial" panose="020B0604020202020204" pitchFamily="34" charset="0"/>
              <a:buChar char="•"/>
            </a:pPr>
            <a:r>
              <a:rPr lang="en-GB" dirty="0" smtClean="0"/>
              <a:t>Set strict deadlines for suggested changes to be made.</a:t>
            </a:r>
          </a:p>
          <a:p>
            <a:pPr marL="285750" indent="-285750">
              <a:buFont typeface="Arial" panose="020B0604020202020204" pitchFamily="34" charset="0"/>
              <a:buChar char="•"/>
            </a:pPr>
            <a:r>
              <a:rPr lang="en-GB" dirty="0" smtClean="0"/>
              <a:t>Be a coach – often the resister will need to be ‘coached’ into a different way of thinking – be patient: they will have an opinion that they need to voice – listen to it, acknowledge it and guide them to alternative points of view.</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6397641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B – The ‘Disorganised’ One</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09099" y="1295400"/>
            <a:ext cx="3390948" cy="2852426"/>
          </a:xfrm>
        </p:spPr>
      </p:pic>
      <p:sp>
        <p:nvSpPr>
          <p:cNvPr id="5" name="TextBox 4"/>
          <p:cNvSpPr txBox="1"/>
          <p:nvPr/>
        </p:nvSpPr>
        <p:spPr>
          <a:xfrm>
            <a:off x="817491" y="1295400"/>
            <a:ext cx="1573636" cy="369332"/>
          </a:xfrm>
          <a:prstGeom prst="rect">
            <a:avLst/>
          </a:prstGeom>
          <a:noFill/>
        </p:spPr>
        <p:txBody>
          <a:bodyPr wrap="none" rtlCol="0">
            <a:spAutoFit/>
          </a:bodyPr>
          <a:lstStyle/>
          <a:p>
            <a:r>
              <a:rPr lang="en-GB" b="1" u="sng" dirty="0" smtClean="0"/>
              <a:t>Characteristics</a:t>
            </a:r>
            <a:endParaRPr lang="en-GB" b="1" u="sng" dirty="0"/>
          </a:p>
        </p:txBody>
      </p:sp>
      <p:sp>
        <p:nvSpPr>
          <p:cNvPr id="6" name="TextBox 5"/>
          <p:cNvSpPr txBox="1"/>
          <p:nvPr/>
        </p:nvSpPr>
        <p:spPr>
          <a:xfrm>
            <a:off x="7511241" y="1295400"/>
            <a:ext cx="1106778" cy="369332"/>
          </a:xfrm>
          <a:prstGeom prst="rect">
            <a:avLst/>
          </a:prstGeom>
          <a:noFill/>
        </p:spPr>
        <p:txBody>
          <a:bodyPr wrap="none" rtlCol="0">
            <a:spAutoFit/>
          </a:bodyPr>
          <a:lstStyle/>
          <a:p>
            <a:r>
              <a:rPr lang="en-GB" b="1" u="sng" dirty="0" smtClean="0"/>
              <a:t>Approach</a:t>
            </a:r>
            <a:endParaRPr lang="en-GB" b="1" u="sng" dirty="0"/>
          </a:p>
        </p:txBody>
      </p:sp>
      <p:sp>
        <p:nvSpPr>
          <p:cNvPr id="3" name="TextBox 2"/>
          <p:cNvSpPr txBox="1"/>
          <p:nvPr/>
        </p:nvSpPr>
        <p:spPr>
          <a:xfrm>
            <a:off x="586853" y="1839502"/>
            <a:ext cx="3125337" cy="230832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Flustered</a:t>
            </a:r>
          </a:p>
          <a:p>
            <a:pPr marL="285750" indent="-285750">
              <a:buFont typeface="Arial" panose="020B0604020202020204" pitchFamily="34" charset="0"/>
              <a:buChar char="•"/>
            </a:pPr>
            <a:r>
              <a:rPr lang="en-GB" dirty="0" smtClean="0"/>
              <a:t>Agrees to everything…good intentions</a:t>
            </a:r>
          </a:p>
          <a:p>
            <a:pPr marL="285750" indent="-285750">
              <a:buFont typeface="Arial" panose="020B0604020202020204" pitchFamily="34" charset="0"/>
              <a:buChar char="•"/>
            </a:pPr>
            <a:r>
              <a:rPr lang="en-GB" dirty="0" smtClean="0"/>
              <a:t>Often misses a deadline</a:t>
            </a:r>
          </a:p>
          <a:p>
            <a:pPr marL="285750" indent="-285750">
              <a:buFont typeface="Arial" panose="020B0604020202020204" pitchFamily="34" charset="0"/>
              <a:buChar char="•"/>
            </a:pPr>
            <a:r>
              <a:rPr lang="en-GB" dirty="0" smtClean="0"/>
              <a:t>Doesn’t make notes</a:t>
            </a:r>
          </a:p>
          <a:p>
            <a:pPr marL="285750" indent="-285750">
              <a:buFont typeface="Arial" panose="020B0604020202020204" pitchFamily="34" charset="0"/>
              <a:buChar char="•"/>
            </a:pPr>
            <a:r>
              <a:rPr lang="en-GB" dirty="0" smtClean="0"/>
              <a:t>Messy!</a:t>
            </a:r>
          </a:p>
          <a:p>
            <a:pPr marL="285750" indent="-285750">
              <a:buFont typeface="Arial" panose="020B0604020202020204" pitchFamily="34" charset="0"/>
              <a:buChar char="•"/>
            </a:pPr>
            <a:r>
              <a:rPr lang="en-GB" dirty="0" smtClean="0"/>
              <a:t>Always in a rush when there has been plenty of time.</a:t>
            </a:r>
            <a:endParaRPr lang="en-GB" dirty="0"/>
          </a:p>
        </p:txBody>
      </p:sp>
      <p:sp>
        <p:nvSpPr>
          <p:cNvPr id="8" name="TextBox 7"/>
          <p:cNvSpPr txBox="1"/>
          <p:nvPr/>
        </p:nvSpPr>
        <p:spPr>
          <a:xfrm>
            <a:off x="7296956" y="1664732"/>
            <a:ext cx="4895044" cy="4247317"/>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Start small – can you help them create a systematic approach towards their training year.</a:t>
            </a:r>
          </a:p>
          <a:p>
            <a:pPr marL="285750" indent="-285750">
              <a:buFont typeface="Arial" panose="020B0604020202020204" pitchFamily="34" charset="0"/>
              <a:buChar char="•"/>
            </a:pPr>
            <a:r>
              <a:rPr lang="en-GB" dirty="0" smtClean="0"/>
              <a:t>Don’t let them take on too much – ensure that they are on top of their workload before they take on additional tasks.</a:t>
            </a:r>
          </a:p>
          <a:p>
            <a:pPr marL="285750" indent="-285750">
              <a:buFont typeface="Arial" panose="020B0604020202020204" pitchFamily="34" charset="0"/>
              <a:buChar char="•"/>
            </a:pPr>
            <a:r>
              <a:rPr lang="en-GB" dirty="0" smtClean="0"/>
              <a:t>Put the emphasis on them to make notes during mentor meetings / feedback – this way they have no excuse for forgetting anything.</a:t>
            </a:r>
          </a:p>
          <a:p>
            <a:pPr marL="285750" indent="-285750">
              <a:buFont typeface="Arial" panose="020B0604020202020204" pitchFamily="34" charset="0"/>
              <a:buChar char="•"/>
            </a:pPr>
            <a:r>
              <a:rPr lang="en-GB" dirty="0" smtClean="0"/>
              <a:t>Give them an area to keep their belongings/paperwork in  - it is their responsibility to keep this area tidy.</a:t>
            </a:r>
          </a:p>
          <a:p>
            <a:pPr marL="285750" indent="-285750">
              <a:buFont typeface="Arial" panose="020B0604020202020204" pitchFamily="34" charset="0"/>
              <a:buChar char="•"/>
            </a:pPr>
            <a:r>
              <a:rPr lang="en-GB" dirty="0" smtClean="0"/>
              <a:t>Set strict time boundaries –  i.e. if they have a lesson after lunch, set an expectation of what time you want them to go to the classroom.</a:t>
            </a:r>
            <a:endParaRPr lang="en-GB" dirty="0"/>
          </a:p>
        </p:txBody>
      </p:sp>
    </p:spTree>
    <p:extLst>
      <p:ext uri="{BB962C8B-B14F-4D97-AF65-F5344CB8AC3E}">
        <p14:creationId xmlns:p14="http://schemas.microsoft.com/office/powerpoint/2010/main" val="41559412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C – The ‘Needy’ One </a:t>
            </a: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52884" y="1524816"/>
            <a:ext cx="2832919" cy="4218586"/>
          </a:xfrm>
        </p:spPr>
      </p:pic>
      <p:sp>
        <p:nvSpPr>
          <p:cNvPr id="7" name="TextBox 6"/>
          <p:cNvSpPr txBox="1"/>
          <p:nvPr/>
        </p:nvSpPr>
        <p:spPr>
          <a:xfrm>
            <a:off x="612775" y="1110734"/>
            <a:ext cx="1573636" cy="369332"/>
          </a:xfrm>
          <a:prstGeom prst="rect">
            <a:avLst/>
          </a:prstGeom>
          <a:noFill/>
        </p:spPr>
        <p:txBody>
          <a:bodyPr wrap="none" rtlCol="0">
            <a:spAutoFit/>
          </a:bodyPr>
          <a:lstStyle/>
          <a:p>
            <a:r>
              <a:rPr lang="en-GB" b="1" u="sng" dirty="0" smtClean="0"/>
              <a:t>Characteristics</a:t>
            </a:r>
            <a:endParaRPr lang="en-GB" b="1" u="sng" dirty="0"/>
          </a:p>
        </p:txBody>
      </p:sp>
      <p:sp>
        <p:nvSpPr>
          <p:cNvPr id="8" name="TextBox 7"/>
          <p:cNvSpPr txBox="1"/>
          <p:nvPr/>
        </p:nvSpPr>
        <p:spPr>
          <a:xfrm>
            <a:off x="6497835" y="1110734"/>
            <a:ext cx="1106778" cy="369332"/>
          </a:xfrm>
          <a:prstGeom prst="rect">
            <a:avLst/>
          </a:prstGeom>
          <a:noFill/>
        </p:spPr>
        <p:txBody>
          <a:bodyPr wrap="none" rtlCol="0">
            <a:spAutoFit/>
          </a:bodyPr>
          <a:lstStyle/>
          <a:p>
            <a:r>
              <a:rPr lang="en-GB" b="1" u="sng" dirty="0" smtClean="0"/>
              <a:t>Approach</a:t>
            </a:r>
            <a:endParaRPr lang="en-GB" b="1" u="sng" dirty="0"/>
          </a:p>
        </p:txBody>
      </p:sp>
      <p:sp>
        <p:nvSpPr>
          <p:cNvPr id="3" name="TextBox 2"/>
          <p:cNvSpPr txBox="1"/>
          <p:nvPr/>
        </p:nvSpPr>
        <p:spPr>
          <a:xfrm>
            <a:off x="612775" y="1524816"/>
            <a:ext cx="2840109" cy="230832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Need for constant reassurance</a:t>
            </a:r>
          </a:p>
          <a:p>
            <a:pPr marL="285750" indent="-285750">
              <a:buFont typeface="Arial" panose="020B0604020202020204" pitchFamily="34" charset="0"/>
              <a:buChar char="•"/>
            </a:pPr>
            <a:r>
              <a:rPr lang="en-GB" dirty="0" smtClean="0"/>
              <a:t>‘flitting’ about</a:t>
            </a:r>
          </a:p>
          <a:p>
            <a:pPr marL="285750" indent="-285750">
              <a:buFont typeface="Arial" panose="020B0604020202020204" pitchFamily="34" charset="0"/>
              <a:buChar char="•"/>
            </a:pPr>
            <a:r>
              <a:rPr lang="en-GB" dirty="0" smtClean="0"/>
              <a:t>Emails out of work hours</a:t>
            </a:r>
          </a:p>
          <a:p>
            <a:pPr marL="285750" indent="-285750">
              <a:buFont typeface="Arial" panose="020B0604020202020204" pitchFamily="34" charset="0"/>
              <a:buChar char="•"/>
            </a:pPr>
            <a:r>
              <a:rPr lang="en-GB" dirty="0" smtClean="0"/>
              <a:t>Unable to find positives in their lessons</a:t>
            </a:r>
          </a:p>
          <a:p>
            <a:pPr marL="285750" indent="-285750">
              <a:buFont typeface="Arial" panose="020B0604020202020204" pitchFamily="34" charset="0"/>
              <a:buChar char="•"/>
            </a:pPr>
            <a:r>
              <a:rPr lang="en-GB" dirty="0" smtClean="0"/>
              <a:t>Asking for additional mentor meetings</a:t>
            </a:r>
          </a:p>
        </p:txBody>
      </p:sp>
      <p:sp>
        <p:nvSpPr>
          <p:cNvPr id="4" name="TextBox 3"/>
          <p:cNvSpPr txBox="1"/>
          <p:nvPr/>
        </p:nvSpPr>
        <p:spPr>
          <a:xfrm>
            <a:off x="6497835" y="1524816"/>
            <a:ext cx="5123894" cy="4524315"/>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Demonstrate that you are compassionate person and be willing to reassure them. They will need this when they are in their survival stage!</a:t>
            </a:r>
          </a:p>
          <a:p>
            <a:pPr marL="285750" indent="-285750">
              <a:buFont typeface="Arial" panose="020B0604020202020204" pitchFamily="34" charset="0"/>
              <a:buChar char="•"/>
            </a:pPr>
            <a:r>
              <a:rPr lang="en-GB" dirty="0" smtClean="0"/>
              <a:t>At the same time, they need boundaries…we are all busy – you need to ensure that you look after yourself as well as time. Have set time slots to see them in during school hours and limit the hours you are willing to communicate with them in the evening/weekend.</a:t>
            </a:r>
          </a:p>
          <a:p>
            <a:pPr marL="285750" indent="-285750">
              <a:buFont typeface="Arial" panose="020B0604020202020204" pitchFamily="34" charset="0"/>
              <a:buChar char="•"/>
            </a:pPr>
            <a:r>
              <a:rPr lang="en-GB" dirty="0" smtClean="0"/>
              <a:t>Have feedback rules – they </a:t>
            </a:r>
            <a:r>
              <a:rPr lang="en-GB" u="sng" dirty="0" smtClean="0"/>
              <a:t>have to</a:t>
            </a:r>
            <a:r>
              <a:rPr lang="en-GB" dirty="0" smtClean="0"/>
              <a:t> come up with at least one ‘what went well’ and one ‘even </a:t>
            </a:r>
            <a:r>
              <a:rPr lang="en-GB" smtClean="0"/>
              <a:t>better if’. </a:t>
            </a:r>
            <a:r>
              <a:rPr lang="en-GB" dirty="0" smtClean="0"/>
              <a:t>Start small and build them up – they will soon be recognising their strengths and growing in confidence. </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8285852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D – The ‘Laid Back’ One</a:t>
            </a:r>
            <a:endParaRPr lang="en-GB"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30148" y="1469141"/>
            <a:ext cx="4318000" cy="2684206"/>
          </a:xfrm>
        </p:spPr>
      </p:pic>
      <p:sp>
        <p:nvSpPr>
          <p:cNvPr id="4" name="AutoShape 2" descr="Image result for laid back pers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TextBox 5"/>
          <p:cNvSpPr txBox="1"/>
          <p:nvPr/>
        </p:nvSpPr>
        <p:spPr>
          <a:xfrm>
            <a:off x="460375" y="1104209"/>
            <a:ext cx="1573636" cy="369332"/>
          </a:xfrm>
          <a:prstGeom prst="rect">
            <a:avLst/>
          </a:prstGeom>
          <a:noFill/>
        </p:spPr>
        <p:txBody>
          <a:bodyPr wrap="none" rtlCol="0">
            <a:spAutoFit/>
          </a:bodyPr>
          <a:lstStyle/>
          <a:p>
            <a:r>
              <a:rPr lang="en-GB" b="1" u="sng" dirty="0" smtClean="0"/>
              <a:t>Characteristics</a:t>
            </a:r>
            <a:endParaRPr lang="en-GB" b="1" u="sng" dirty="0"/>
          </a:p>
        </p:txBody>
      </p:sp>
      <p:sp>
        <p:nvSpPr>
          <p:cNvPr id="7" name="TextBox 6"/>
          <p:cNvSpPr txBox="1"/>
          <p:nvPr/>
        </p:nvSpPr>
        <p:spPr>
          <a:xfrm>
            <a:off x="8144285" y="1099809"/>
            <a:ext cx="1106778" cy="369332"/>
          </a:xfrm>
          <a:prstGeom prst="rect">
            <a:avLst/>
          </a:prstGeom>
          <a:noFill/>
        </p:spPr>
        <p:txBody>
          <a:bodyPr wrap="none" rtlCol="0">
            <a:spAutoFit/>
          </a:bodyPr>
          <a:lstStyle/>
          <a:p>
            <a:r>
              <a:rPr lang="en-GB" b="1" u="sng" dirty="0" smtClean="0"/>
              <a:t>Approach</a:t>
            </a:r>
            <a:endParaRPr lang="en-GB" b="1" u="sng" dirty="0"/>
          </a:p>
        </p:txBody>
      </p:sp>
      <p:sp>
        <p:nvSpPr>
          <p:cNvPr id="8" name="TextBox 7"/>
          <p:cNvSpPr txBox="1"/>
          <p:nvPr/>
        </p:nvSpPr>
        <p:spPr>
          <a:xfrm>
            <a:off x="337471" y="1575976"/>
            <a:ext cx="3142634" cy="2031325"/>
          </a:xfrm>
          <a:prstGeom prst="rect">
            <a:avLst/>
          </a:prstGeom>
          <a:noFill/>
        </p:spPr>
        <p:txBody>
          <a:bodyPr wrap="square" rtlCol="0">
            <a:spAutoFit/>
          </a:bodyPr>
          <a:lstStyle/>
          <a:p>
            <a:pPr marL="285750" indent="-285750">
              <a:buFont typeface="Arial" panose="020B0604020202020204" pitchFamily="34" charset="0"/>
              <a:buChar char="•"/>
            </a:pPr>
            <a:r>
              <a:rPr lang="en-GB" dirty="0" smtClean="0"/>
              <a:t>Outwardly calm</a:t>
            </a:r>
          </a:p>
          <a:p>
            <a:pPr marL="285750" indent="-285750">
              <a:buFont typeface="Arial" panose="020B0604020202020204" pitchFamily="34" charset="0"/>
              <a:buChar char="•"/>
            </a:pPr>
            <a:r>
              <a:rPr lang="en-GB" dirty="0" smtClean="0"/>
              <a:t>Leaves tasks to the last minute</a:t>
            </a:r>
          </a:p>
          <a:p>
            <a:pPr marL="285750" indent="-285750">
              <a:buFont typeface="Arial" panose="020B0604020202020204" pitchFamily="34" charset="0"/>
              <a:buChar char="•"/>
            </a:pPr>
            <a:r>
              <a:rPr lang="en-GB" dirty="0" smtClean="0"/>
              <a:t>Slow to implement suggested changes</a:t>
            </a:r>
          </a:p>
          <a:p>
            <a:pPr marL="285750" indent="-285750">
              <a:buFont typeface="Arial" panose="020B0604020202020204" pitchFamily="34" charset="0"/>
              <a:buChar char="•"/>
            </a:pPr>
            <a:r>
              <a:rPr lang="en-GB" dirty="0" smtClean="0"/>
              <a:t>Can sometimes struggle with behaviour</a:t>
            </a:r>
          </a:p>
        </p:txBody>
      </p:sp>
      <p:sp>
        <p:nvSpPr>
          <p:cNvPr id="3" name="TextBox 2"/>
          <p:cNvSpPr txBox="1"/>
          <p:nvPr/>
        </p:nvSpPr>
        <p:spPr>
          <a:xfrm>
            <a:off x="7248148" y="1571575"/>
            <a:ext cx="4707877" cy="507831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Short regular check in’s to make sure that they are update with their tasks throughout the week.</a:t>
            </a:r>
          </a:p>
          <a:p>
            <a:pPr marL="285750" indent="-285750">
              <a:buFont typeface="Arial" panose="020B0604020202020204" pitchFamily="34" charset="0"/>
              <a:buChar char="•"/>
            </a:pPr>
            <a:r>
              <a:rPr lang="en-GB" dirty="0" smtClean="0"/>
              <a:t>‘Triangulate’ with them – ensure you are on top of all of their university tasks and deadlines and make they are building in time to complete them on top of their school commitments.</a:t>
            </a:r>
          </a:p>
          <a:p>
            <a:pPr marL="285750" indent="-285750">
              <a:buFont typeface="Arial" panose="020B0604020202020204" pitchFamily="34" charset="0"/>
              <a:buChar char="•"/>
            </a:pPr>
            <a:r>
              <a:rPr lang="en-GB" dirty="0" smtClean="0"/>
              <a:t>Short deadlines – if changes need to be made then make sure they have to send them back to you quickly </a:t>
            </a:r>
            <a:r>
              <a:rPr lang="en-GB" dirty="0" err="1" smtClean="0"/>
              <a:t>i.e</a:t>
            </a:r>
            <a:r>
              <a:rPr lang="en-GB" dirty="0" smtClean="0"/>
              <a:t> 24 hour turnaround</a:t>
            </a:r>
          </a:p>
          <a:p>
            <a:pPr marL="285750" indent="-285750">
              <a:buFont typeface="Arial" panose="020B0604020202020204" pitchFamily="34" charset="0"/>
              <a:buChar char="•"/>
            </a:pPr>
            <a:r>
              <a:rPr lang="en-GB" dirty="0" smtClean="0"/>
              <a:t>Make sure that they are aware of school expectations for behaviour. If the ‘laid back’ attitude creeps into the classroom then it can lead to lesson disruption. Support them to have structures in place.</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0518149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Of course, you could end up with an amalgamation of them all…</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47961" y="1656694"/>
            <a:ext cx="6696075" cy="3348038"/>
          </a:xfrm>
        </p:spPr>
      </p:pic>
      <p:sp>
        <p:nvSpPr>
          <p:cNvPr id="6" name="TextBox 5"/>
          <p:cNvSpPr txBox="1"/>
          <p:nvPr/>
        </p:nvSpPr>
        <p:spPr>
          <a:xfrm>
            <a:off x="2288194" y="5366027"/>
            <a:ext cx="7615611" cy="461665"/>
          </a:xfrm>
          <a:prstGeom prst="rect">
            <a:avLst/>
          </a:prstGeom>
          <a:noFill/>
        </p:spPr>
        <p:txBody>
          <a:bodyPr wrap="none" rtlCol="0">
            <a:spAutoFit/>
          </a:bodyPr>
          <a:lstStyle/>
          <a:p>
            <a:r>
              <a:rPr lang="en-GB" sz="2400" b="1" dirty="0" smtClean="0"/>
              <a:t>And you might just need to mix up the layers of your cake!</a:t>
            </a:r>
            <a:endParaRPr lang="en-GB" sz="2400" b="1" dirty="0"/>
          </a:p>
        </p:txBody>
      </p:sp>
      <p:sp>
        <p:nvSpPr>
          <p:cNvPr id="3" name="TextBox 2"/>
          <p:cNvSpPr txBox="1"/>
          <p:nvPr/>
        </p:nvSpPr>
        <p:spPr>
          <a:xfrm>
            <a:off x="368711" y="6327058"/>
            <a:ext cx="3847720" cy="369332"/>
          </a:xfrm>
          <a:prstGeom prst="rect">
            <a:avLst/>
          </a:prstGeom>
          <a:noFill/>
        </p:spPr>
        <p:txBody>
          <a:bodyPr wrap="none" rtlCol="0">
            <a:spAutoFit/>
          </a:bodyPr>
          <a:lstStyle/>
          <a:p>
            <a:r>
              <a:rPr lang="en-GB" dirty="0" smtClean="0"/>
              <a:t>Contact: stjamesl@caludoncastle.co.uk</a:t>
            </a:r>
            <a:endParaRPr lang="en-GB" dirty="0"/>
          </a:p>
        </p:txBody>
      </p:sp>
    </p:spTree>
    <p:extLst>
      <p:ext uri="{BB962C8B-B14F-4D97-AF65-F5344CB8AC3E}">
        <p14:creationId xmlns:p14="http://schemas.microsoft.com/office/powerpoint/2010/main" val="14280559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5470" y="637503"/>
            <a:ext cx="6043680" cy="4332704"/>
          </a:xfrm>
          <a:prstGeom prst="rect">
            <a:avLst/>
          </a:prstGeom>
        </p:spPr>
      </p:pic>
      <p:sp>
        <p:nvSpPr>
          <p:cNvPr id="3" name="TextBox 2"/>
          <p:cNvSpPr txBox="1"/>
          <p:nvPr/>
        </p:nvSpPr>
        <p:spPr>
          <a:xfrm>
            <a:off x="193078" y="5140123"/>
            <a:ext cx="4748544" cy="76944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sz="4400" dirty="0" smtClean="0"/>
              <a:t>Find the connection</a:t>
            </a:r>
            <a:endParaRPr lang="en-GB" sz="4400" dirty="0"/>
          </a:p>
        </p:txBody>
      </p:sp>
    </p:spTree>
    <p:extLst>
      <p:ext uri="{BB962C8B-B14F-4D97-AF65-F5344CB8AC3E}">
        <p14:creationId xmlns:p14="http://schemas.microsoft.com/office/powerpoint/2010/main" val="6307806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3235" y="1258401"/>
            <a:ext cx="3485891" cy="369332"/>
          </a:xfrm>
          <a:prstGeom prst="rect">
            <a:avLst/>
          </a:prstGeom>
          <a:solidFill>
            <a:srgbClr val="FFC000"/>
          </a:solidFill>
          <a:ln>
            <a:solidFill>
              <a:srgbClr val="FFC000"/>
            </a:solidFill>
          </a:ln>
        </p:spPr>
        <p:txBody>
          <a:bodyPr wrap="none" rtlCol="0">
            <a:spAutoFit/>
          </a:bodyPr>
          <a:lstStyle/>
          <a:p>
            <a:r>
              <a:rPr lang="en-GB" dirty="0" smtClean="0"/>
              <a:t>A mediocre mentor gives feedback </a:t>
            </a:r>
            <a:endParaRPr lang="en-GB" dirty="0"/>
          </a:p>
        </p:txBody>
      </p:sp>
      <p:sp>
        <p:nvSpPr>
          <p:cNvPr id="3" name="TextBox 2"/>
          <p:cNvSpPr txBox="1"/>
          <p:nvPr/>
        </p:nvSpPr>
        <p:spPr>
          <a:xfrm>
            <a:off x="3014868" y="2351454"/>
            <a:ext cx="5602624" cy="584775"/>
          </a:xfrm>
          <a:prstGeom prst="rect">
            <a:avLst/>
          </a:prstGeom>
          <a:solidFill>
            <a:srgbClr val="92D050"/>
          </a:solidFill>
        </p:spPr>
        <p:txBody>
          <a:bodyPr wrap="none" rtlCol="0">
            <a:spAutoFit/>
          </a:bodyPr>
          <a:lstStyle/>
          <a:p>
            <a:r>
              <a:rPr lang="en-GB" sz="3200" dirty="0" smtClean="0"/>
              <a:t>A good mentor creates dialogue </a:t>
            </a:r>
            <a:endParaRPr lang="en-GB" sz="3200" dirty="0"/>
          </a:p>
        </p:txBody>
      </p:sp>
      <p:sp>
        <p:nvSpPr>
          <p:cNvPr id="4" name="TextBox 3"/>
          <p:cNvSpPr txBox="1"/>
          <p:nvPr/>
        </p:nvSpPr>
        <p:spPr>
          <a:xfrm>
            <a:off x="1328202" y="3746481"/>
            <a:ext cx="9478107" cy="646331"/>
          </a:xfrm>
          <a:prstGeom prst="rect">
            <a:avLst/>
          </a:prstGeom>
          <a:solidFill>
            <a:schemeClr val="accent2">
              <a:lumMod val="40000"/>
              <a:lumOff val="60000"/>
            </a:schemeClr>
          </a:solidFill>
        </p:spPr>
        <p:txBody>
          <a:bodyPr wrap="none" rtlCol="0">
            <a:spAutoFit/>
          </a:bodyPr>
          <a:lstStyle/>
          <a:p>
            <a:r>
              <a:rPr lang="en-GB" sz="3600" dirty="0" smtClean="0"/>
              <a:t>A great mentor facilitates a learning conversation </a:t>
            </a:r>
            <a:endParaRPr lang="en-GB" sz="3600" dirty="0"/>
          </a:p>
        </p:txBody>
      </p:sp>
      <p:sp>
        <p:nvSpPr>
          <p:cNvPr id="5" name="TextBox 4"/>
          <p:cNvSpPr txBox="1"/>
          <p:nvPr/>
        </p:nvSpPr>
        <p:spPr>
          <a:xfrm>
            <a:off x="309092" y="5203064"/>
            <a:ext cx="11989629" cy="646331"/>
          </a:xfrm>
          <a:prstGeom prst="rect">
            <a:avLst/>
          </a:prstGeom>
          <a:noFill/>
        </p:spPr>
        <p:txBody>
          <a:bodyPr wrap="none" rtlCol="0">
            <a:spAutoFit/>
          </a:bodyPr>
          <a:lstStyle/>
          <a:p>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S Walton, Head of Warwickshire School Improvement Services uses the term “coaching with edge” (</a:t>
            </a:r>
            <a:r>
              <a:rPr lang="en-GB" dirty="0" err="1">
                <a:solidFill>
                  <a:srgbClr val="0070C0"/>
                </a:solidFill>
                <a:latin typeface="Tahoma" panose="020B0604030504040204" pitchFamily="34" charset="0"/>
                <a:ea typeface="Tahoma" panose="020B0604030504040204" pitchFamily="34" charset="0"/>
                <a:cs typeface="Tahoma" panose="020B0604030504040204" pitchFamily="34" charset="0"/>
              </a:rPr>
              <a:t>Beere</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 2013) </a:t>
            </a:r>
            <a:endPar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rPr>
              <a:t>to </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describe a conversation containing critical challenge which promotes honest self-reflection</a:t>
            </a:r>
          </a:p>
        </p:txBody>
      </p:sp>
    </p:spTree>
    <p:extLst>
      <p:ext uri="{BB962C8B-B14F-4D97-AF65-F5344CB8AC3E}">
        <p14:creationId xmlns:p14="http://schemas.microsoft.com/office/powerpoint/2010/main" val="189887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981" y="270164"/>
            <a:ext cx="10363200" cy="1066800"/>
          </a:xfrm>
        </p:spPr>
        <p:txBody>
          <a:bodyPr/>
          <a:lstStyle/>
          <a:p>
            <a:r>
              <a:rPr lang="en-US" sz="3200" dirty="0">
                <a:solidFill>
                  <a:srgbClr val="3D6595"/>
                </a:solidFill>
              </a:rPr>
              <a:t>Maturity</a:t>
            </a:r>
          </a:p>
        </p:txBody>
      </p:sp>
      <p:sp>
        <p:nvSpPr>
          <p:cNvPr id="3" name="Content Placeholder 2"/>
          <p:cNvSpPr>
            <a:spLocks noGrp="1"/>
          </p:cNvSpPr>
          <p:nvPr>
            <p:ph sz="half" idx="1"/>
          </p:nvPr>
        </p:nvSpPr>
        <p:spPr>
          <a:xfrm>
            <a:off x="709091" y="1336964"/>
            <a:ext cx="4076500" cy="4347664"/>
          </a:xfrm>
        </p:spPr>
        <p:txBody>
          <a:bodyPr>
            <a:normAutofit/>
          </a:bodyPr>
          <a:lstStyle/>
          <a:p>
            <a:pPr marL="0" indent="0">
              <a:buNone/>
            </a:pPr>
            <a:r>
              <a:rPr lang="en-US" sz="2400" dirty="0">
                <a:solidFill>
                  <a:srgbClr val="3D6595"/>
                </a:solidFill>
              </a:rPr>
              <a:t>Characteristics</a:t>
            </a:r>
          </a:p>
          <a:p>
            <a:r>
              <a:rPr lang="en-US" sz="2000" dirty="0">
                <a:solidFill>
                  <a:srgbClr val="000000"/>
                </a:solidFill>
              </a:rPr>
              <a:t>Developing own beliefs, teaching style and strategies</a:t>
            </a:r>
          </a:p>
          <a:p>
            <a:r>
              <a:rPr lang="en-US" sz="2000" dirty="0">
                <a:solidFill>
                  <a:srgbClr val="000000"/>
                </a:solidFill>
              </a:rPr>
              <a:t>Asking deeper questions – </a:t>
            </a:r>
          </a:p>
          <a:p>
            <a:pPr marL="0" indent="0">
              <a:buNone/>
            </a:pPr>
            <a:r>
              <a:rPr lang="en-US" sz="2000" dirty="0">
                <a:solidFill>
                  <a:srgbClr val="000000"/>
                </a:solidFill>
              </a:rPr>
              <a:t>   ‘How can I …….’</a:t>
            </a:r>
          </a:p>
          <a:p>
            <a:pPr marL="0" indent="0">
              <a:buNone/>
            </a:pPr>
            <a:r>
              <a:rPr lang="en-US" sz="2000" dirty="0">
                <a:solidFill>
                  <a:srgbClr val="000000"/>
                </a:solidFill>
              </a:rPr>
              <a:t>   ‘I’m not sure that’s the best </a:t>
            </a:r>
          </a:p>
          <a:p>
            <a:pPr marL="0" indent="0">
              <a:buNone/>
            </a:pPr>
            <a:r>
              <a:rPr lang="en-US" sz="2000" dirty="0">
                <a:solidFill>
                  <a:srgbClr val="000000"/>
                </a:solidFill>
              </a:rPr>
              <a:t>    solution for….’</a:t>
            </a:r>
          </a:p>
          <a:p>
            <a:r>
              <a:rPr lang="en-US" sz="2000" dirty="0">
                <a:solidFill>
                  <a:srgbClr val="000000"/>
                </a:solidFill>
              </a:rPr>
              <a:t>Exploring wider examples,  opportunities, views, etc.</a:t>
            </a:r>
          </a:p>
          <a:p>
            <a:r>
              <a:rPr lang="en-US" sz="2000" dirty="0">
                <a:solidFill>
                  <a:srgbClr val="000000"/>
                </a:solidFill>
              </a:rPr>
              <a:t>Rearranging the classroom</a:t>
            </a:r>
          </a:p>
          <a:p>
            <a:pPr marL="0" indent="0">
              <a:buNone/>
            </a:pPr>
            <a:endParaRPr lang="en-US" sz="2000" dirty="0">
              <a:solidFill>
                <a:srgbClr val="000000"/>
              </a:solidFill>
            </a:endParaRPr>
          </a:p>
          <a:p>
            <a:endParaRPr lang="en-US" sz="2000" dirty="0">
              <a:solidFill>
                <a:srgbClr val="000000"/>
              </a:solidFill>
            </a:endParaRPr>
          </a:p>
        </p:txBody>
      </p:sp>
      <p:sp>
        <p:nvSpPr>
          <p:cNvPr id="4" name="Content Placeholder 3"/>
          <p:cNvSpPr>
            <a:spLocks noGrp="1"/>
          </p:cNvSpPr>
          <p:nvPr>
            <p:ph sz="half" idx="2"/>
          </p:nvPr>
        </p:nvSpPr>
        <p:spPr>
          <a:xfrm>
            <a:off x="6078828" y="1336964"/>
            <a:ext cx="4192909" cy="3960441"/>
          </a:xfrm>
        </p:spPr>
        <p:txBody>
          <a:bodyPr/>
          <a:lstStyle/>
          <a:p>
            <a:pPr marL="0" indent="0">
              <a:buNone/>
            </a:pPr>
            <a:r>
              <a:rPr lang="en-US" sz="2400" dirty="0">
                <a:solidFill>
                  <a:srgbClr val="3D6595"/>
                </a:solidFill>
              </a:rPr>
              <a:t>Coaching</a:t>
            </a:r>
          </a:p>
          <a:p>
            <a:pPr marL="0" indent="0">
              <a:buNone/>
            </a:pPr>
            <a:endParaRPr lang="en-US" sz="2000" dirty="0">
              <a:solidFill>
                <a:srgbClr val="3D6595"/>
              </a:solidFill>
            </a:endParaRPr>
          </a:p>
          <a:p>
            <a:r>
              <a:rPr lang="en-US" sz="2000" dirty="0">
                <a:solidFill>
                  <a:srgbClr val="000000"/>
                </a:solidFill>
              </a:rPr>
              <a:t>Use of coaching conversations</a:t>
            </a:r>
          </a:p>
          <a:p>
            <a:pPr marL="0" indent="0">
              <a:buNone/>
            </a:pPr>
            <a:r>
              <a:rPr lang="en-US" sz="2000" dirty="0">
                <a:solidFill>
                  <a:srgbClr val="000000"/>
                </a:solidFill>
              </a:rPr>
              <a:t>   ‘What would you like to achieve </a:t>
            </a:r>
          </a:p>
          <a:p>
            <a:pPr marL="0" indent="0">
              <a:buNone/>
            </a:pPr>
            <a:r>
              <a:rPr lang="en-US" sz="2000" dirty="0">
                <a:solidFill>
                  <a:srgbClr val="000000"/>
                </a:solidFill>
              </a:rPr>
              <a:t>    this week?’</a:t>
            </a:r>
          </a:p>
          <a:p>
            <a:pPr marL="0" indent="0">
              <a:buNone/>
            </a:pPr>
            <a:r>
              <a:rPr lang="en-US" sz="2000" dirty="0">
                <a:solidFill>
                  <a:srgbClr val="000000"/>
                </a:solidFill>
              </a:rPr>
              <a:t>   ‘What areas/targets would you</a:t>
            </a:r>
          </a:p>
          <a:p>
            <a:pPr marL="0" indent="0">
              <a:buNone/>
            </a:pPr>
            <a:r>
              <a:rPr lang="en-US" sz="2000" dirty="0">
                <a:solidFill>
                  <a:srgbClr val="000000"/>
                </a:solidFill>
              </a:rPr>
              <a:t>    like to work on this week?’</a:t>
            </a:r>
          </a:p>
          <a:p>
            <a:pPr marL="0" indent="0">
              <a:buNone/>
            </a:pPr>
            <a:r>
              <a:rPr lang="en-US" sz="2000" dirty="0">
                <a:solidFill>
                  <a:srgbClr val="000000"/>
                </a:solidFill>
              </a:rPr>
              <a:t>   ‘Why do you think that worked?’</a:t>
            </a:r>
          </a:p>
          <a:p>
            <a:pPr marL="0" indent="0">
              <a:buNone/>
            </a:pPr>
            <a:r>
              <a:rPr lang="en-US" sz="2000" dirty="0">
                <a:solidFill>
                  <a:srgbClr val="000000"/>
                </a:solidFill>
              </a:rPr>
              <a:t>   </a:t>
            </a:r>
          </a:p>
          <a:p>
            <a:pPr marL="0" indent="0">
              <a:buNone/>
            </a:pPr>
            <a:endParaRPr lang="en-US" dirty="0"/>
          </a:p>
        </p:txBody>
      </p:sp>
    </p:spTree>
    <p:extLst>
      <p:ext uri="{BB962C8B-B14F-4D97-AF65-F5344CB8AC3E}">
        <p14:creationId xmlns:p14="http://schemas.microsoft.com/office/powerpoint/2010/main" val="21522513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6463" y="1724891"/>
            <a:ext cx="7415645" cy="1631216"/>
          </a:xfrm>
          <a:prstGeom prst="rect">
            <a:avLst/>
          </a:prstGeom>
        </p:spPr>
        <p:txBody>
          <a:bodyPr wrap="square">
            <a:spAutoFit/>
          </a:bodyPr>
          <a:lstStyle/>
          <a:p>
            <a:r>
              <a:rPr lang="en-GB" sz="2000" dirty="0" smtClean="0"/>
              <a:t>Like success, failure is many things to many people. </a:t>
            </a:r>
          </a:p>
          <a:p>
            <a:r>
              <a:rPr lang="en-GB" sz="2000" dirty="0" smtClean="0"/>
              <a:t>With Positive Mental Attitude, failure is a learning experience, a rung on the ladder, a plateau at which to get your thoughts in order and prepare to try again.’</a:t>
            </a:r>
          </a:p>
          <a:p>
            <a:r>
              <a:rPr lang="en-GB" sz="2000" dirty="0" smtClean="0"/>
              <a:t>                                                                               W. Clement Stone. </a:t>
            </a:r>
            <a:endParaRPr lang="en-GB" sz="2000" dirty="0"/>
          </a:p>
        </p:txBody>
      </p:sp>
      <p:sp>
        <p:nvSpPr>
          <p:cNvPr id="3" name="TextBox 2"/>
          <p:cNvSpPr txBox="1"/>
          <p:nvPr/>
        </p:nvSpPr>
        <p:spPr>
          <a:xfrm>
            <a:off x="471054" y="571499"/>
            <a:ext cx="6426952" cy="707886"/>
          </a:xfrm>
          <a:prstGeom prst="rect">
            <a:avLst/>
          </a:prstGeom>
          <a:noFill/>
        </p:spPr>
        <p:txBody>
          <a:bodyPr wrap="none" rtlCol="0">
            <a:spAutoFit/>
          </a:bodyPr>
          <a:lstStyle/>
          <a:p>
            <a:r>
              <a:rPr lang="en-GB" sz="4000" dirty="0" smtClean="0"/>
              <a:t>Encouraging experimentation </a:t>
            </a:r>
            <a:endParaRPr lang="en-GB" sz="4000" dirty="0"/>
          </a:p>
        </p:txBody>
      </p:sp>
      <p:sp>
        <p:nvSpPr>
          <p:cNvPr id="4" name="TextBox 3"/>
          <p:cNvSpPr txBox="1"/>
          <p:nvPr/>
        </p:nvSpPr>
        <p:spPr>
          <a:xfrm>
            <a:off x="901521" y="4803821"/>
            <a:ext cx="10196766" cy="646331"/>
          </a:xfrm>
          <a:prstGeom prst="rect">
            <a:avLst/>
          </a:prstGeom>
          <a:noFill/>
        </p:spPr>
        <p:txBody>
          <a:bodyPr wrap="none" rtlCol="0">
            <a:spAutoFit/>
          </a:bodyPr>
          <a:lstStyle/>
          <a:p>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Some models have moved beyond goal-setting and focus upon experiencing the </a:t>
            </a:r>
            <a:endPar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rPr>
              <a:t>richness </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of learning that comes from experimenting, reflecting and analysing (Megginson, 2012)</a:t>
            </a:r>
            <a:endParaRPr lang="en-US" dirty="0">
              <a:solidFill>
                <a:srgbClr val="0070C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853494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9427335" cy="1066800"/>
          </a:xfrm>
        </p:spPr>
        <p:style>
          <a:lnRef idx="1">
            <a:schemeClr val="accent1"/>
          </a:lnRef>
          <a:fillRef idx="2">
            <a:schemeClr val="accent1"/>
          </a:fillRef>
          <a:effectRef idx="1">
            <a:schemeClr val="accent1"/>
          </a:effectRef>
          <a:fontRef idx="minor">
            <a:schemeClr val="dk1"/>
          </a:fontRef>
        </p:style>
        <p:txBody>
          <a:bodyPr/>
          <a:lstStyle/>
          <a:p>
            <a:r>
              <a:rPr lang="en-GB" sz="6600" b="0" dirty="0" smtClean="0"/>
              <a:t>Transformational learning </a:t>
            </a:r>
            <a:endParaRPr lang="en-GB" sz="6600" b="0" dirty="0"/>
          </a:p>
        </p:txBody>
      </p:sp>
      <p:sp>
        <p:nvSpPr>
          <p:cNvPr id="3" name="Content Placeholder 2"/>
          <p:cNvSpPr>
            <a:spLocks noGrp="1"/>
          </p:cNvSpPr>
          <p:nvPr>
            <p:ph idx="1"/>
          </p:nvPr>
        </p:nvSpPr>
        <p:spPr>
          <a:xfrm>
            <a:off x="8022056" y="4173898"/>
            <a:ext cx="2924987" cy="797348"/>
          </a:xfrm>
        </p:spPr>
        <p:txBody>
          <a:bodyPr/>
          <a:lstStyle/>
          <a:p>
            <a:pPr marL="0" indent="0">
              <a:buNone/>
            </a:pPr>
            <a:r>
              <a:rPr lang="en-GB" dirty="0" smtClean="0"/>
              <a:t>Kerry Mills  </a:t>
            </a:r>
            <a:endParaRPr lang="en-GB" dirty="0"/>
          </a:p>
        </p:txBody>
      </p:sp>
      <p:sp>
        <p:nvSpPr>
          <p:cNvPr id="4" name="TextBox 3"/>
          <p:cNvSpPr txBox="1"/>
          <p:nvPr/>
        </p:nvSpPr>
        <p:spPr>
          <a:xfrm>
            <a:off x="525746" y="2395470"/>
            <a:ext cx="10650288" cy="1077218"/>
          </a:xfrm>
          <a:prstGeom prst="rect">
            <a:avLst/>
          </a:prstGeom>
          <a:noFill/>
        </p:spPr>
        <p:txBody>
          <a:bodyPr wrap="none" rtlCol="0">
            <a:spAutoFit/>
          </a:bodyPr>
          <a:lstStyle/>
          <a:p>
            <a:r>
              <a:rPr lang="en-GB" sz="3200" b="1" dirty="0" smtClean="0"/>
              <a:t>This is about becoming open to possibilities and perspectives </a:t>
            </a:r>
          </a:p>
          <a:p>
            <a:pPr algn="ctr"/>
            <a:r>
              <a:rPr lang="en-GB" sz="3200" b="1" dirty="0" smtClean="0"/>
              <a:t>by critically reflecting on one’s experiences together</a:t>
            </a:r>
            <a:endParaRPr lang="en-GB" sz="3200" b="1" dirty="0"/>
          </a:p>
        </p:txBody>
      </p:sp>
      <p:sp>
        <p:nvSpPr>
          <p:cNvPr id="5" name="TextBox 4"/>
          <p:cNvSpPr txBox="1"/>
          <p:nvPr/>
        </p:nvSpPr>
        <p:spPr>
          <a:xfrm>
            <a:off x="1107583" y="5215943"/>
            <a:ext cx="10765255" cy="646331"/>
          </a:xfrm>
          <a:prstGeom prst="rect">
            <a:avLst/>
          </a:prstGeom>
          <a:noFill/>
        </p:spPr>
        <p:txBody>
          <a:bodyPr wrap="none" rtlCol="0">
            <a:spAutoFit/>
          </a:bodyPr>
          <a:lstStyle/>
          <a:p>
            <a:r>
              <a:rPr lang="en-US" dirty="0">
                <a:solidFill>
                  <a:srgbClr val="0070C0"/>
                </a:solidFill>
                <a:latin typeface="Tahoma" panose="020B0604030504040204" pitchFamily="34" charset="0"/>
                <a:ea typeface="Tahoma" panose="020B0604030504040204" pitchFamily="34" charset="0"/>
                <a:cs typeface="Tahoma" panose="020B0604030504040204" pitchFamily="34" charset="0"/>
              </a:rPr>
              <a:t>Successful coaching extracts the best out of individuals on both sides of the dialogue (Gallwey, 2009) </a:t>
            </a:r>
            <a:endParaRPr lang="en-US"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US" dirty="0" smtClean="0">
                <a:solidFill>
                  <a:srgbClr val="0070C0"/>
                </a:solidFill>
                <a:latin typeface="Tahoma" panose="020B0604030504040204" pitchFamily="34" charset="0"/>
                <a:ea typeface="Tahoma" panose="020B0604030504040204" pitchFamily="34" charset="0"/>
                <a:cs typeface="Tahoma" panose="020B0604030504040204" pitchFamily="34" charset="0"/>
              </a:rPr>
              <a:t>and </a:t>
            </a:r>
            <a:r>
              <a:rPr lang="en-US" dirty="0">
                <a:solidFill>
                  <a:srgbClr val="0070C0"/>
                </a:solidFill>
                <a:latin typeface="Tahoma" panose="020B0604030504040204" pitchFamily="34" charset="0"/>
                <a:ea typeface="Tahoma" panose="020B0604030504040204" pitchFamily="34" charset="0"/>
                <a:cs typeface="Tahoma" panose="020B0604030504040204" pitchFamily="34" charset="0"/>
              </a:rPr>
              <a:t>therefore results in reciprocal benefit (Cohen, 2011).</a:t>
            </a:r>
          </a:p>
        </p:txBody>
      </p:sp>
    </p:spTree>
    <p:extLst>
      <p:ext uri="{BB962C8B-B14F-4D97-AF65-F5344CB8AC3E}">
        <p14:creationId xmlns:p14="http://schemas.microsoft.com/office/powerpoint/2010/main" val="13280672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89656" y="2783863"/>
            <a:ext cx="6096000" cy="2554545"/>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r>
              <a:rPr lang="en-GB" sz="4000" dirty="0">
                <a:solidFill>
                  <a:srgbClr val="000000"/>
                </a:solidFill>
                <a:latin typeface="Calibri" panose="020F0502020204030204" pitchFamily="34" charset="0"/>
                <a:ea typeface="Calibri" panose="020F0502020204030204" pitchFamily="34" charset="0"/>
              </a:rPr>
              <a:t>H</a:t>
            </a:r>
            <a:r>
              <a:rPr lang="en-GB" sz="4000" dirty="0" smtClean="0">
                <a:solidFill>
                  <a:srgbClr val="000000"/>
                </a:solidFill>
                <a:latin typeface="Calibri" panose="020F0502020204030204" pitchFamily="34" charset="0"/>
                <a:ea typeface="Calibri" panose="020F0502020204030204" pitchFamily="34" charset="0"/>
              </a:rPr>
              <a:t>ow </a:t>
            </a:r>
            <a:r>
              <a:rPr lang="en-GB" sz="4000" dirty="0">
                <a:solidFill>
                  <a:srgbClr val="000000"/>
                </a:solidFill>
                <a:latin typeface="Calibri" panose="020F0502020204030204" pitchFamily="34" charset="0"/>
                <a:ea typeface="Calibri" panose="020F0502020204030204" pitchFamily="34" charset="0"/>
              </a:rPr>
              <a:t>to map student progress using a working document to link targets throughout the year. </a:t>
            </a:r>
            <a:endParaRPr lang="en-GB" sz="4000" dirty="0"/>
          </a:p>
        </p:txBody>
      </p:sp>
      <p:sp>
        <p:nvSpPr>
          <p:cNvPr id="4" name="TextBox 3"/>
          <p:cNvSpPr txBox="1"/>
          <p:nvPr/>
        </p:nvSpPr>
        <p:spPr>
          <a:xfrm>
            <a:off x="8439468" y="4586879"/>
            <a:ext cx="2422458" cy="584775"/>
          </a:xfrm>
          <a:prstGeom prst="rect">
            <a:avLst/>
          </a:prstGeom>
          <a:noFill/>
        </p:spPr>
        <p:txBody>
          <a:bodyPr wrap="none" rtlCol="0">
            <a:spAutoFit/>
          </a:bodyPr>
          <a:lstStyle/>
          <a:p>
            <a:r>
              <a:rPr lang="en-GB" sz="3200" dirty="0" smtClean="0"/>
              <a:t>Sarah Pooley </a:t>
            </a:r>
            <a:endParaRPr lang="en-GB" sz="3200" dirty="0"/>
          </a:p>
        </p:txBody>
      </p:sp>
      <p:sp>
        <p:nvSpPr>
          <p:cNvPr id="2" name="TextBox 1"/>
          <p:cNvSpPr txBox="1"/>
          <p:nvPr/>
        </p:nvSpPr>
        <p:spPr>
          <a:xfrm>
            <a:off x="412124" y="932899"/>
            <a:ext cx="10326545" cy="92333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sz="5400" dirty="0" smtClean="0"/>
              <a:t>How can we piece all this together? </a:t>
            </a:r>
            <a:endParaRPr lang="en-GB" sz="5400" dirty="0"/>
          </a:p>
        </p:txBody>
      </p:sp>
    </p:spTree>
    <p:extLst>
      <p:ext uri="{BB962C8B-B14F-4D97-AF65-F5344CB8AC3E}">
        <p14:creationId xmlns:p14="http://schemas.microsoft.com/office/powerpoint/2010/main" val="40463547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5763" y="875763"/>
            <a:ext cx="8795036" cy="2123658"/>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sz="6600" dirty="0" smtClean="0"/>
              <a:t>Collaborating to develop </a:t>
            </a:r>
          </a:p>
          <a:p>
            <a:pPr algn="ctr"/>
            <a:r>
              <a:rPr lang="en-GB" sz="6600" dirty="0" smtClean="0"/>
              <a:t>a mentoring culture</a:t>
            </a:r>
            <a:endParaRPr lang="en-GB" sz="6600" dirty="0"/>
          </a:p>
        </p:txBody>
      </p:sp>
      <p:sp>
        <p:nvSpPr>
          <p:cNvPr id="3" name="TextBox 2"/>
          <p:cNvSpPr txBox="1"/>
          <p:nvPr/>
        </p:nvSpPr>
        <p:spPr>
          <a:xfrm>
            <a:off x="1890092" y="3477297"/>
            <a:ext cx="5707460" cy="769441"/>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GB" sz="4400" b="1" dirty="0" smtClean="0"/>
              <a:t>The Mentoring Manual </a:t>
            </a:r>
            <a:endParaRPr lang="en-GB" sz="4400" b="1" dirty="0"/>
          </a:p>
        </p:txBody>
      </p:sp>
      <p:sp>
        <p:nvSpPr>
          <p:cNvPr id="4" name="TextBox 3"/>
          <p:cNvSpPr txBox="1"/>
          <p:nvPr/>
        </p:nvSpPr>
        <p:spPr>
          <a:xfrm>
            <a:off x="7959144" y="4919730"/>
            <a:ext cx="2325701" cy="584775"/>
          </a:xfrm>
          <a:prstGeom prst="rect">
            <a:avLst/>
          </a:prstGeom>
          <a:noFill/>
        </p:spPr>
        <p:txBody>
          <a:bodyPr wrap="none" rtlCol="0">
            <a:spAutoFit/>
          </a:bodyPr>
          <a:lstStyle/>
          <a:p>
            <a:r>
              <a:rPr lang="en-GB" sz="3200" dirty="0" smtClean="0"/>
              <a:t>Kate And Abi</a:t>
            </a:r>
            <a:endParaRPr lang="en-GB" sz="3200" dirty="0"/>
          </a:p>
        </p:txBody>
      </p:sp>
      <p:sp>
        <p:nvSpPr>
          <p:cNvPr id="6" name="TextBox 5"/>
          <p:cNvSpPr txBox="1"/>
          <p:nvPr/>
        </p:nvSpPr>
        <p:spPr>
          <a:xfrm>
            <a:off x="875763" y="5100034"/>
            <a:ext cx="5535170" cy="646331"/>
          </a:xfrm>
          <a:prstGeom prst="rect">
            <a:avLst/>
          </a:prstGeom>
          <a:solidFill>
            <a:schemeClr val="accent4">
              <a:lumMod val="85000"/>
              <a:lumOff val="15000"/>
            </a:schemeClr>
          </a:solidFill>
        </p:spPr>
        <p:txBody>
          <a:bodyPr wrap="none" rtlCol="0">
            <a:spAutoFit/>
          </a:bodyPr>
          <a:lstStyle/>
          <a:p>
            <a:r>
              <a:rPr lang="en-GB" dirty="0">
                <a:hlinkClick r:id="rId2"/>
              </a:rPr>
              <a:t>http://</a:t>
            </a:r>
            <a:r>
              <a:rPr lang="en-GB" dirty="0" smtClean="0">
                <a:hlinkClick r:id="rId2"/>
              </a:rPr>
              <a:t>moodle.warwick.ac.uk/course/view.php?id=20414</a:t>
            </a:r>
            <a:endParaRPr lang="en-GB" dirty="0" smtClean="0"/>
          </a:p>
          <a:p>
            <a:endParaRPr lang="en-GB" dirty="0"/>
          </a:p>
        </p:txBody>
      </p:sp>
    </p:spTree>
    <p:extLst>
      <p:ext uri="{BB962C8B-B14F-4D97-AF65-F5344CB8AC3E}">
        <p14:creationId xmlns:p14="http://schemas.microsoft.com/office/powerpoint/2010/main" val="12469522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2434" y="734096"/>
            <a:ext cx="3537828" cy="1107996"/>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sz="6600" dirty="0" smtClean="0"/>
              <a:t>Thankyou</a:t>
            </a:r>
            <a:endParaRPr lang="en-GB" sz="6600" dirty="0"/>
          </a:p>
        </p:txBody>
      </p:sp>
      <p:sp>
        <p:nvSpPr>
          <p:cNvPr id="3" name="TextBox 2"/>
          <p:cNvSpPr txBox="1"/>
          <p:nvPr/>
        </p:nvSpPr>
        <p:spPr>
          <a:xfrm>
            <a:off x="1068904" y="2717442"/>
            <a:ext cx="7451655" cy="584775"/>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en-GB" sz="3200" dirty="0" smtClean="0"/>
              <a:t>Any questions: </a:t>
            </a:r>
            <a:r>
              <a:rPr lang="en-GB" sz="3200" dirty="0" smtClean="0">
                <a:hlinkClick r:id="rId2"/>
              </a:rPr>
              <a:t>kate.hamer@warwick.ac.uk</a:t>
            </a:r>
            <a:r>
              <a:rPr lang="en-GB" sz="3200" dirty="0" smtClean="0"/>
              <a:t> </a:t>
            </a:r>
            <a:endParaRPr lang="en-GB" sz="3200" dirty="0"/>
          </a:p>
        </p:txBody>
      </p:sp>
      <p:sp>
        <p:nvSpPr>
          <p:cNvPr id="4" name="TextBox 3"/>
          <p:cNvSpPr txBox="1"/>
          <p:nvPr/>
        </p:nvSpPr>
        <p:spPr>
          <a:xfrm>
            <a:off x="1683026" y="4177567"/>
            <a:ext cx="7641066" cy="1323439"/>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GB" sz="4000" dirty="0" smtClean="0"/>
              <a:t>Please complete the feedback form </a:t>
            </a:r>
          </a:p>
          <a:p>
            <a:pPr algn="ctr"/>
            <a:r>
              <a:rPr lang="en-GB" sz="4000" dirty="0" smtClean="0"/>
              <a:t>for our ongoing development. </a:t>
            </a:r>
            <a:endParaRPr lang="en-GB" sz="4000" dirty="0"/>
          </a:p>
        </p:txBody>
      </p:sp>
    </p:spTree>
    <p:extLst>
      <p:ext uri="{BB962C8B-B14F-4D97-AF65-F5344CB8AC3E}">
        <p14:creationId xmlns:p14="http://schemas.microsoft.com/office/powerpoint/2010/main" val="1096109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648" y="178249"/>
            <a:ext cx="8784976" cy="2376264"/>
          </a:xfrm>
        </p:spPr>
        <p:txBody>
          <a:bodyPr/>
          <a:lstStyle/>
          <a:p>
            <a:pPr algn="ctr"/>
            <a:r>
              <a:rPr lang="en-US" sz="3200" dirty="0">
                <a:solidFill>
                  <a:srgbClr val="3D6595"/>
                </a:solidFill>
              </a:rPr>
              <a:t>Stages of training matched to stages of learning</a:t>
            </a:r>
            <a:br>
              <a:rPr lang="en-US" sz="3200" dirty="0">
                <a:solidFill>
                  <a:srgbClr val="3D6595"/>
                </a:solidFill>
              </a:rPr>
            </a:br>
            <a:r>
              <a:rPr lang="en-US" sz="2400" dirty="0">
                <a:solidFill>
                  <a:schemeClr val="tx1"/>
                </a:solidFill>
              </a:rPr>
              <a:t/>
            </a:r>
            <a:br>
              <a:rPr lang="en-US" sz="2400" dirty="0">
                <a:solidFill>
                  <a:schemeClr val="tx1"/>
                </a:solidFill>
              </a:rPr>
            </a:br>
            <a:r>
              <a:rPr lang="en-US" sz="2400" dirty="0">
                <a:solidFill>
                  <a:schemeClr val="tx1"/>
                </a:solidFill>
              </a:rPr>
              <a:t/>
            </a:r>
            <a:br>
              <a:rPr lang="en-US" sz="2400" dirty="0">
                <a:solidFill>
                  <a:schemeClr val="tx1"/>
                </a:solidFill>
              </a:rPr>
            </a:br>
            <a:r>
              <a:rPr lang="en-US" sz="2400" dirty="0">
                <a:solidFill>
                  <a:schemeClr val="tx1"/>
                </a:solidFill>
              </a:rPr>
              <a:t>Helps to explain the trainee’s actions and reactions</a:t>
            </a:r>
            <a:endParaRPr lang="en-US" sz="3200" dirty="0">
              <a:solidFill>
                <a:srgbClr val="3D6595"/>
              </a:solidFill>
            </a:endParaRP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421473341"/>
              </p:ext>
            </p:extLst>
          </p:nvPr>
        </p:nvGraphicFramePr>
        <p:xfrm>
          <a:off x="869373" y="2844730"/>
          <a:ext cx="8856984" cy="3240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063465" y="4464910"/>
            <a:ext cx="4252318" cy="1200329"/>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dirty="0" smtClean="0">
                <a:solidFill>
                  <a:schemeClr val="tx1"/>
                </a:solidFill>
              </a:rPr>
              <a:t>Awareness of these stages of development </a:t>
            </a:r>
          </a:p>
          <a:p>
            <a:r>
              <a:rPr lang="en-US" dirty="0" smtClean="0">
                <a:solidFill>
                  <a:schemeClr val="tx1"/>
                </a:solidFill>
              </a:rPr>
              <a:t>means support is appropriate and </a:t>
            </a:r>
          </a:p>
          <a:p>
            <a:r>
              <a:rPr lang="en-US" dirty="0" smtClean="0">
                <a:solidFill>
                  <a:schemeClr val="tx1"/>
                </a:solidFill>
              </a:rPr>
              <a:t>beneficial to the trainee</a:t>
            </a:r>
            <a:br>
              <a:rPr lang="en-US" dirty="0" smtClean="0">
                <a:solidFill>
                  <a:schemeClr val="tx1"/>
                </a:solidFill>
              </a:rPr>
            </a:br>
            <a:endParaRPr lang="en-GB" dirty="0"/>
          </a:p>
        </p:txBody>
      </p:sp>
    </p:spTree>
    <p:extLst>
      <p:ext uri="{BB962C8B-B14F-4D97-AF65-F5344CB8AC3E}">
        <p14:creationId xmlns:p14="http://schemas.microsoft.com/office/powerpoint/2010/main" val="41241258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Survival Stage…what does it look like?</a:t>
            </a:r>
            <a:endParaRPr lang="en-GB" dirty="0"/>
          </a:p>
        </p:txBody>
      </p:sp>
      <p:sp>
        <p:nvSpPr>
          <p:cNvPr id="3" name="Content Placeholder 2"/>
          <p:cNvSpPr>
            <a:spLocks noGrp="1"/>
          </p:cNvSpPr>
          <p:nvPr>
            <p:ph sz="half" idx="1"/>
          </p:nvPr>
        </p:nvSpPr>
        <p:spPr/>
        <p:txBody>
          <a:bodyPr/>
          <a:lstStyle/>
          <a:p>
            <a:pPr marL="0" indent="0">
              <a:buNone/>
            </a:pPr>
            <a:r>
              <a:rPr lang="en-US" u="sng" dirty="0">
                <a:solidFill>
                  <a:srgbClr val="3D6595"/>
                </a:solidFill>
              </a:rPr>
              <a:t>Characteristics</a:t>
            </a:r>
            <a:endParaRPr lang="en-GB" u="sng" dirty="0"/>
          </a:p>
        </p:txBody>
      </p:sp>
      <p:sp>
        <p:nvSpPr>
          <p:cNvPr id="4" name="Content Placeholder 3"/>
          <p:cNvSpPr>
            <a:spLocks noGrp="1"/>
          </p:cNvSpPr>
          <p:nvPr>
            <p:ph sz="half" idx="2"/>
          </p:nvPr>
        </p:nvSpPr>
        <p:spPr/>
        <p:txBody>
          <a:bodyPr/>
          <a:lstStyle/>
          <a:p>
            <a:pPr marL="0" indent="0">
              <a:buNone/>
            </a:pPr>
            <a:r>
              <a:rPr lang="en-US" u="sng" dirty="0">
                <a:solidFill>
                  <a:srgbClr val="3D6595"/>
                </a:solidFill>
              </a:rPr>
              <a:t>Mentoring</a:t>
            </a:r>
            <a:endParaRPr lang="en-GB" u="sng" dirty="0"/>
          </a:p>
        </p:txBody>
      </p:sp>
    </p:spTree>
    <p:extLst>
      <p:ext uri="{BB962C8B-B14F-4D97-AF65-F5344CB8AC3E}">
        <p14:creationId xmlns:p14="http://schemas.microsoft.com/office/powerpoint/2010/main" val="1882500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6291" y="348873"/>
            <a:ext cx="2339800" cy="692744"/>
          </a:xfrm>
        </p:spPr>
        <p:txBody>
          <a:bodyPr/>
          <a:lstStyle/>
          <a:p>
            <a:r>
              <a:rPr lang="en-US" sz="3200" dirty="0">
                <a:solidFill>
                  <a:srgbClr val="3D6595"/>
                </a:solidFill>
              </a:rPr>
              <a:t>Survival</a:t>
            </a:r>
          </a:p>
        </p:txBody>
      </p:sp>
      <p:sp>
        <p:nvSpPr>
          <p:cNvPr id="3" name="Content Placeholder 2"/>
          <p:cNvSpPr>
            <a:spLocks noGrp="1"/>
          </p:cNvSpPr>
          <p:nvPr>
            <p:ph sz="half" idx="1"/>
          </p:nvPr>
        </p:nvSpPr>
        <p:spPr>
          <a:xfrm>
            <a:off x="1166291" y="1187857"/>
            <a:ext cx="4320480" cy="4563688"/>
          </a:xfrm>
        </p:spPr>
        <p:txBody>
          <a:bodyPr>
            <a:normAutofit lnSpcReduction="10000"/>
          </a:bodyPr>
          <a:lstStyle/>
          <a:p>
            <a:pPr marL="0" indent="0">
              <a:buNone/>
            </a:pPr>
            <a:r>
              <a:rPr lang="en-US" sz="2400" dirty="0">
                <a:solidFill>
                  <a:srgbClr val="3D6595"/>
                </a:solidFill>
              </a:rPr>
              <a:t>Characteristics </a:t>
            </a:r>
            <a:r>
              <a:rPr lang="en-US" sz="1800" dirty="0"/>
              <a:t>(of a trainee in this stage of development)</a:t>
            </a:r>
          </a:p>
          <a:p>
            <a:r>
              <a:rPr lang="en-US" sz="2000" dirty="0">
                <a:solidFill>
                  <a:srgbClr val="000000"/>
                </a:solidFill>
              </a:rPr>
              <a:t>Coping – day by day</a:t>
            </a:r>
          </a:p>
          <a:p>
            <a:r>
              <a:rPr lang="en-US" sz="2000" dirty="0">
                <a:solidFill>
                  <a:srgbClr val="000000"/>
                </a:solidFill>
              </a:rPr>
              <a:t>Self – completely self focused</a:t>
            </a:r>
          </a:p>
          <a:p>
            <a:r>
              <a:rPr lang="en-US" sz="2000" dirty="0">
                <a:solidFill>
                  <a:srgbClr val="000000"/>
                </a:solidFill>
              </a:rPr>
              <a:t>Blame – the context, the children</a:t>
            </a:r>
          </a:p>
          <a:p>
            <a:r>
              <a:rPr lang="en-US" sz="2000" dirty="0">
                <a:solidFill>
                  <a:srgbClr val="000000"/>
                </a:solidFill>
              </a:rPr>
              <a:t>Confusion – no clear rules and routines</a:t>
            </a:r>
          </a:p>
          <a:p>
            <a:r>
              <a:rPr lang="en-US" sz="2000" dirty="0">
                <a:solidFill>
                  <a:srgbClr val="000000"/>
                </a:solidFill>
              </a:rPr>
              <a:t>Script – keeping to script – not aware of children’s lack of engagement</a:t>
            </a:r>
          </a:p>
          <a:p>
            <a:r>
              <a:rPr lang="en-US" sz="2000" dirty="0">
                <a:solidFill>
                  <a:srgbClr val="000000"/>
                </a:solidFill>
              </a:rPr>
              <a:t>Doubts – </a:t>
            </a:r>
          </a:p>
          <a:p>
            <a:pPr marL="0" indent="0">
              <a:buNone/>
            </a:pPr>
            <a:r>
              <a:rPr lang="en-US" sz="2000" dirty="0">
                <a:solidFill>
                  <a:srgbClr val="000000"/>
                </a:solidFill>
              </a:rPr>
              <a:t>  ‘Can I get to the end of the week?’</a:t>
            </a:r>
          </a:p>
          <a:p>
            <a:pPr marL="0" indent="0">
              <a:buNone/>
            </a:pPr>
            <a:r>
              <a:rPr lang="en-US" sz="2000" dirty="0">
                <a:solidFill>
                  <a:srgbClr val="000000"/>
                </a:solidFill>
              </a:rPr>
              <a:t>  ‘Can I really do this day after day?’</a:t>
            </a:r>
          </a:p>
          <a:p>
            <a:pPr marL="0" indent="0">
              <a:buNone/>
            </a:pPr>
            <a:endParaRPr lang="en-US" sz="1800" dirty="0"/>
          </a:p>
        </p:txBody>
      </p:sp>
      <p:sp>
        <p:nvSpPr>
          <p:cNvPr id="4" name="Content Placeholder 3"/>
          <p:cNvSpPr>
            <a:spLocks noGrp="1"/>
          </p:cNvSpPr>
          <p:nvPr>
            <p:ph sz="half" idx="2"/>
          </p:nvPr>
        </p:nvSpPr>
        <p:spPr>
          <a:xfrm>
            <a:off x="6456768" y="1187857"/>
            <a:ext cx="4032448" cy="3960441"/>
          </a:xfrm>
        </p:spPr>
        <p:txBody>
          <a:bodyPr>
            <a:normAutofit lnSpcReduction="10000"/>
          </a:bodyPr>
          <a:lstStyle/>
          <a:p>
            <a:pPr marL="0" indent="0">
              <a:buNone/>
            </a:pPr>
            <a:r>
              <a:rPr lang="en-US" sz="2400" dirty="0">
                <a:solidFill>
                  <a:srgbClr val="3D6595"/>
                </a:solidFill>
              </a:rPr>
              <a:t>Mentoring </a:t>
            </a:r>
            <a:r>
              <a:rPr lang="en-US" sz="1800" dirty="0">
                <a:solidFill>
                  <a:srgbClr val="000000"/>
                </a:solidFill>
              </a:rPr>
              <a:t>(skills and training used by the mentor)</a:t>
            </a:r>
            <a:endParaRPr lang="en-US" sz="2400" dirty="0">
              <a:solidFill>
                <a:srgbClr val="3D6595"/>
              </a:solidFill>
            </a:endParaRPr>
          </a:p>
          <a:p>
            <a:r>
              <a:rPr lang="en-US" sz="2000" dirty="0">
                <a:solidFill>
                  <a:srgbClr val="000000"/>
                </a:solidFill>
              </a:rPr>
              <a:t>Clear guidance</a:t>
            </a:r>
          </a:p>
          <a:p>
            <a:r>
              <a:rPr lang="en-US" sz="2000" dirty="0">
                <a:solidFill>
                  <a:srgbClr val="000000"/>
                </a:solidFill>
              </a:rPr>
              <a:t>Specific suggestions</a:t>
            </a:r>
          </a:p>
          <a:p>
            <a:r>
              <a:rPr lang="en-US" sz="2000" dirty="0">
                <a:solidFill>
                  <a:srgbClr val="000000"/>
                </a:solidFill>
              </a:rPr>
              <a:t>Sharing resources</a:t>
            </a:r>
          </a:p>
          <a:p>
            <a:r>
              <a:rPr lang="en-US" sz="2000" dirty="0">
                <a:solidFill>
                  <a:srgbClr val="000000"/>
                </a:solidFill>
              </a:rPr>
              <a:t>Multiple options</a:t>
            </a:r>
          </a:p>
          <a:p>
            <a:pPr marL="0" indent="0">
              <a:buNone/>
            </a:pPr>
            <a:r>
              <a:rPr lang="en-US" sz="2000" dirty="0">
                <a:solidFill>
                  <a:srgbClr val="000000"/>
                </a:solidFill>
              </a:rPr>
              <a:t> </a:t>
            </a:r>
          </a:p>
          <a:p>
            <a:pPr marL="0" indent="0">
              <a:buNone/>
            </a:pPr>
            <a:r>
              <a:rPr lang="en-US" sz="2000" dirty="0">
                <a:solidFill>
                  <a:srgbClr val="000000"/>
                </a:solidFill>
              </a:rPr>
              <a:t> ‘Try this – if it doesn’t work, then try this</a:t>
            </a:r>
          </a:p>
          <a:p>
            <a:pPr marL="0" indent="0">
              <a:buNone/>
            </a:pPr>
            <a:r>
              <a:rPr lang="en-US" sz="2000" dirty="0">
                <a:solidFill>
                  <a:srgbClr val="000000"/>
                </a:solidFill>
              </a:rPr>
              <a:t>  </a:t>
            </a:r>
            <a:r>
              <a:rPr lang="en-US" sz="2000" dirty="0" smtClean="0">
                <a:solidFill>
                  <a:srgbClr val="000000"/>
                </a:solidFill>
              </a:rPr>
              <a:t>‘This </a:t>
            </a:r>
            <a:r>
              <a:rPr lang="en-US" sz="2000" dirty="0">
                <a:solidFill>
                  <a:srgbClr val="000000"/>
                </a:solidFill>
              </a:rPr>
              <a:t>is what I would use – you try it and then we’ll talk’</a:t>
            </a:r>
          </a:p>
          <a:p>
            <a:endParaRPr lang="en-US" sz="2000" dirty="0">
              <a:solidFill>
                <a:srgbClr val="000000"/>
              </a:solidFill>
            </a:endParaRPr>
          </a:p>
          <a:p>
            <a:pPr marL="0" indent="0">
              <a:buNone/>
            </a:pPr>
            <a:endParaRPr lang="en-US" sz="2400" dirty="0">
              <a:solidFill>
                <a:srgbClr val="3D6595"/>
              </a:solidFill>
            </a:endParaRPr>
          </a:p>
        </p:txBody>
      </p:sp>
    </p:spTree>
    <p:extLst>
      <p:ext uri="{BB962C8B-B14F-4D97-AF65-F5344CB8AC3E}">
        <p14:creationId xmlns:p14="http://schemas.microsoft.com/office/powerpoint/2010/main" val="1015824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19706" y="1506829"/>
            <a:ext cx="5775171" cy="1107996"/>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sz="6600" dirty="0"/>
              <a:t>Where </a:t>
            </a:r>
            <a:r>
              <a:rPr lang="en-GB" sz="6600" dirty="0" smtClean="0"/>
              <a:t>to start</a:t>
            </a:r>
            <a:r>
              <a:rPr lang="en-GB" sz="6600" dirty="0"/>
              <a:t>? </a:t>
            </a:r>
          </a:p>
        </p:txBody>
      </p:sp>
      <p:sp>
        <p:nvSpPr>
          <p:cNvPr id="3" name="TextBox 2"/>
          <p:cNvSpPr txBox="1"/>
          <p:nvPr/>
        </p:nvSpPr>
        <p:spPr>
          <a:xfrm>
            <a:off x="8989454" y="4816699"/>
            <a:ext cx="2534668" cy="584775"/>
          </a:xfrm>
          <a:prstGeom prst="rect">
            <a:avLst/>
          </a:prstGeom>
          <a:noFill/>
        </p:spPr>
        <p:txBody>
          <a:bodyPr wrap="none" rtlCol="0">
            <a:spAutoFit/>
          </a:bodyPr>
          <a:lstStyle/>
          <a:p>
            <a:r>
              <a:rPr lang="en-GB" sz="3200" dirty="0" smtClean="0"/>
              <a:t>Rose Churchill</a:t>
            </a:r>
            <a:endParaRPr lang="en-GB" sz="3200" dirty="0"/>
          </a:p>
        </p:txBody>
      </p:sp>
    </p:spTree>
    <p:extLst>
      <p:ext uri="{BB962C8B-B14F-4D97-AF65-F5344CB8AC3E}">
        <p14:creationId xmlns:p14="http://schemas.microsoft.com/office/powerpoint/2010/main" val="1242511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840" y="90152"/>
            <a:ext cx="4095797" cy="1143000"/>
          </a:xfrm>
        </p:spPr>
        <p:txBody>
          <a:bodyPr>
            <a:normAutofit fontScale="90000"/>
          </a:bodyPr>
          <a:lstStyle/>
          <a:p>
            <a:pPr algn="l"/>
            <a:r>
              <a:rPr lang="en-US" dirty="0" smtClean="0"/>
              <a:t>Joe’s self analysis</a:t>
            </a:r>
            <a:endParaRPr lang="en-US" dirty="0"/>
          </a:p>
        </p:txBody>
      </p:sp>
      <p:pic>
        <p:nvPicPr>
          <p:cNvPr id="3" name="Picture 2"/>
          <p:cNvPicPr>
            <a:picLocks noChangeAspect="1"/>
          </p:cNvPicPr>
          <p:nvPr/>
        </p:nvPicPr>
        <p:blipFill>
          <a:blip r:embed="rId2"/>
          <a:stretch>
            <a:fillRect/>
          </a:stretch>
        </p:blipFill>
        <p:spPr>
          <a:xfrm rot="16200000">
            <a:off x="4209280" y="-188859"/>
            <a:ext cx="5765377" cy="8045004"/>
          </a:xfrm>
          <a:prstGeom prst="rect">
            <a:avLst/>
          </a:prstGeom>
        </p:spPr>
      </p:pic>
    </p:spTree>
    <p:extLst>
      <p:ext uri="{BB962C8B-B14F-4D97-AF65-F5344CB8AC3E}">
        <p14:creationId xmlns:p14="http://schemas.microsoft.com/office/powerpoint/2010/main" val="34858800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082" y="0"/>
            <a:ext cx="3881170" cy="846786"/>
          </a:xfrm>
        </p:spPr>
        <p:txBody>
          <a:bodyPr>
            <a:normAutofit fontScale="90000"/>
          </a:bodyPr>
          <a:lstStyle/>
          <a:p>
            <a:pPr algn="l"/>
            <a:r>
              <a:rPr lang="en-US" dirty="0" smtClean="0"/>
              <a:t>Rose’s response</a:t>
            </a:r>
            <a:endParaRPr lang="en-US" dirty="0"/>
          </a:p>
        </p:txBody>
      </p:sp>
      <p:pic>
        <p:nvPicPr>
          <p:cNvPr id="3" name="Picture 2"/>
          <p:cNvPicPr>
            <a:picLocks noChangeAspect="1"/>
          </p:cNvPicPr>
          <p:nvPr/>
        </p:nvPicPr>
        <p:blipFill>
          <a:blip r:embed="rId2"/>
          <a:stretch>
            <a:fillRect/>
          </a:stretch>
        </p:blipFill>
        <p:spPr>
          <a:xfrm rot="16200000">
            <a:off x="3061530" y="-251230"/>
            <a:ext cx="6030643" cy="8006368"/>
          </a:xfrm>
          <a:prstGeom prst="rect">
            <a:avLst/>
          </a:prstGeom>
        </p:spPr>
      </p:pic>
    </p:spTree>
    <p:extLst>
      <p:ext uri="{BB962C8B-B14F-4D97-AF65-F5344CB8AC3E}">
        <p14:creationId xmlns:p14="http://schemas.microsoft.com/office/powerpoint/2010/main" val="19460839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084" y="235298"/>
            <a:ext cx="4284016" cy="866448"/>
          </a:xfrm>
        </p:spPr>
        <p:txBody>
          <a:bodyPr/>
          <a:lstStyle/>
          <a:p>
            <a:r>
              <a:rPr lang="en-US" sz="3200" dirty="0">
                <a:solidFill>
                  <a:srgbClr val="3D6595"/>
                </a:solidFill>
              </a:rPr>
              <a:t>Consolidation</a:t>
            </a:r>
          </a:p>
        </p:txBody>
      </p:sp>
      <p:sp>
        <p:nvSpPr>
          <p:cNvPr id="3" name="Content Placeholder 2"/>
          <p:cNvSpPr>
            <a:spLocks noGrp="1"/>
          </p:cNvSpPr>
          <p:nvPr>
            <p:ph sz="half" idx="1"/>
          </p:nvPr>
        </p:nvSpPr>
        <p:spPr>
          <a:xfrm>
            <a:off x="1041600" y="1259865"/>
            <a:ext cx="4076500" cy="4491680"/>
          </a:xfrm>
        </p:spPr>
        <p:txBody>
          <a:bodyPr>
            <a:normAutofit/>
          </a:bodyPr>
          <a:lstStyle/>
          <a:p>
            <a:pPr marL="0" indent="0">
              <a:buNone/>
            </a:pPr>
            <a:r>
              <a:rPr lang="en-US" sz="2400" dirty="0">
                <a:solidFill>
                  <a:srgbClr val="3D6595"/>
                </a:solidFill>
              </a:rPr>
              <a:t>Characteristics</a:t>
            </a:r>
          </a:p>
          <a:p>
            <a:pPr marL="0" indent="0">
              <a:buNone/>
            </a:pPr>
            <a:endParaRPr lang="en-US" sz="2400" dirty="0">
              <a:solidFill>
                <a:srgbClr val="3D6595"/>
              </a:solidFill>
            </a:endParaRPr>
          </a:p>
          <a:p>
            <a:r>
              <a:rPr lang="en-US" sz="2000" dirty="0">
                <a:solidFill>
                  <a:srgbClr val="000000"/>
                </a:solidFill>
              </a:rPr>
              <a:t>Implementing rules and routines </a:t>
            </a:r>
          </a:p>
          <a:p>
            <a:r>
              <a:rPr lang="en-US" sz="2000" dirty="0">
                <a:solidFill>
                  <a:srgbClr val="000000"/>
                </a:solidFill>
              </a:rPr>
              <a:t>Beginning to question – </a:t>
            </a:r>
          </a:p>
          <a:p>
            <a:pPr marL="0" indent="0">
              <a:buNone/>
            </a:pPr>
            <a:r>
              <a:rPr lang="en-US" sz="2000" dirty="0">
                <a:solidFill>
                  <a:srgbClr val="000000"/>
                </a:solidFill>
              </a:rPr>
              <a:t>    ‘Should I try it this way?’</a:t>
            </a:r>
          </a:p>
          <a:p>
            <a:r>
              <a:rPr lang="en-US" sz="2000" dirty="0">
                <a:solidFill>
                  <a:srgbClr val="000000"/>
                </a:solidFill>
              </a:rPr>
              <a:t>Focusing on individuals and groups – but not yet managing all the children,</a:t>
            </a:r>
          </a:p>
          <a:p>
            <a:pPr marL="0" indent="0">
              <a:buNone/>
            </a:pPr>
            <a:r>
              <a:rPr lang="en-US" sz="2000" dirty="0">
                <a:solidFill>
                  <a:srgbClr val="000000"/>
                </a:solidFill>
              </a:rPr>
              <a:t>    e.g. SEN, G&amp;T, EAL, etc.</a:t>
            </a:r>
          </a:p>
        </p:txBody>
      </p:sp>
      <p:sp>
        <p:nvSpPr>
          <p:cNvPr id="4" name="Content Placeholder 3"/>
          <p:cNvSpPr>
            <a:spLocks noGrp="1"/>
          </p:cNvSpPr>
          <p:nvPr>
            <p:ph sz="half" idx="2"/>
          </p:nvPr>
        </p:nvSpPr>
        <p:spPr>
          <a:xfrm>
            <a:off x="6154956" y="1138867"/>
            <a:ext cx="4059237" cy="4194752"/>
          </a:xfrm>
        </p:spPr>
        <p:txBody>
          <a:bodyPr>
            <a:normAutofit/>
          </a:bodyPr>
          <a:lstStyle/>
          <a:p>
            <a:pPr marL="0" indent="0">
              <a:buNone/>
            </a:pPr>
            <a:r>
              <a:rPr lang="en-US" sz="2400" dirty="0">
                <a:solidFill>
                  <a:srgbClr val="3D6595"/>
                </a:solidFill>
              </a:rPr>
              <a:t>Mentoring</a:t>
            </a:r>
          </a:p>
          <a:p>
            <a:pPr marL="0" indent="0">
              <a:buNone/>
            </a:pPr>
            <a:endParaRPr lang="en-US" sz="2000" dirty="0">
              <a:solidFill>
                <a:srgbClr val="3D6595"/>
              </a:solidFill>
            </a:endParaRPr>
          </a:p>
          <a:p>
            <a:r>
              <a:rPr lang="en-US" sz="2000" dirty="0">
                <a:solidFill>
                  <a:srgbClr val="000000"/>
                </a:solidFill>
              </a:rPr>
              <a:t>Encouraging the trainee to have a go – being there to support them</a:t>
            </a:r>
          </a:p>
          <a:p>
            <a:r>
              <a:rPr lang="en-US" sz="2000" dirty="0">
                <a:solidFill>
                  <a:srgbClr val="000000"/>
                </a:solidFill>
              </a:rPr>
              <a:t>Joint exploration and teaching</a:t>
            </a:r>
          </a:p>
          <a:p>
            <a:r>
              <a:rPr lang="en-US" sz="2000" dirty="0">
                <a:solidFill>
                  <a:srgbClr val="000000"/>
                </a:solidFill>
              </a:rPr>
              <a:t>Exchanging ideas and exploring resources</a:t>
            </a:r>
          </a:p>
          <a:p>
            <a:r>
              <a:rPr lang="en-US" sz="2000" dirty="0">
                <a:solidFill>
                  <a:srgbClr val="000000"/>
                </a:solidFill>
              </a:rPr>
              <a:t>Encouraging them to talk to other trainees and colleagues</a:t>
            </a:r>
          </a:p>
          <a:p>
            <a:r>
              <a:rPr lang="en-US" sz="2000" dirty="0">
                <a:solidFill>
                  <a:srgbClr val="000000"/>
                </a:solidFill>
              </a:rPr>
              <a:t>Reviewing documentation and children’s specific needs</a:t>
            </a:r>
          </a:p>
        </p:txBody>
      </p:sp>
    </p:spTree>
    <p:extLst>
      <p:ext uri="{BB962C8B-B14F-4D97-AF65-F5344CB8AC3E}">
        <p14:creationId xmlns:p14="http://schemas.microsoft.com/office/powerpoint/2010/main" val="2890911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3_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Warwick2</Template>
  <TotalTime>2202</TotalTime>
  <Words>1489</Words>
  <Application>Microsoft Office PowerPoint</Application>
  <PresentationFormat>Widescreen</PresentationFormat>
  <Paragraphs>186</Paragraphs>
  <Slides>26</Slides>
  <Notes>1</Notes>
  <HiddenSlides>0</HiddenSlides>
  <MMClips>0</MMClips>
  <ScaleCrop>false</ScaleCrop>
  <HeadingPairs>
    <vt:vector size="6" baseType="variant">
      <vt:variant>
        <vt:lpstr>Fonts Used</vt:lpstr>
      </vt:variant>
      <vt:variant>
        <vt:i4>4</vt:i4>
      </vt:variant>
      <vt:variant>
        <vt:lpstr>Theme</vt:lpstr>
      </vt:variant>
      <vt:variant>
        <vt:i4>12</vt:i4>
      </vt:variant>
      <vt:variant>
        <vt:lpstr>Slide Titles</vt:lpstr>
      </vt:variant>
      <vt:variant>
        <vt:i4>26</vt:i4>
      </vt:variant>
    </vt:vector>
  </HeadingPairs>
  <TitlesOfParts>
    <vt:vector size="42" baseType="lpstr">
      <vt:lpstr>Arial</vt:lpstr>
      <vt:lpstr>Calibri</vt:lpstr>
      <vt:lpstr>Tahoma</vt:lpstr>
      <vt:lpstr>Times New Roman</vt:lpstr>
      <vt:lpstr>Warwick2</vt:lpstr>
      <vt:lpstr>1_Custom Design</vt:lpstr>
      <vt:lpstr>Custom Design</vt:lpstr>
      <vt:lpstr>1_Warwick2</vt:lpstr>
      <vt:lpstr>2_Custom Design</vt:lpstr>
      <vt:lpstr>3_Custom Design</vt:lpstr>
      <vt:lpstr>2_Warwick2</vt:lpstr>
      <vt:lpstr>4_Custom Design</vt:lpstr>
      <vt:lpstr>5_Custom Design</vt:lpstr>
      <vt:lpstr>3_Warwick2</vt:lpstr>
      <vt:lpstr>6_Custom Design</vt:lpstr>
      <vt:lpstr>7_Custom Design</vt:lpstr>
      <vt:lpstr>Examining best practice </vt:lpstr>
      <vt:lpstr>PowerPoint Presentation</vt:lpstr>
      <vt:lpstr>Stages of training matched to stages of learning   Helps to explain the trainee’s actions and reactions</vt:lpstr>
      <vt:lpstr>Survival Stage…what does it look like?</vt:lpstr>
      <vt:lpstr>Survival</vt:lpstr>
      <vt:lpstr>PowerPoint Presentation</vt:lpstr>
      <vt:lpstr>Joe’s self analysis</vt:lpstr>
      <vt:lpstr>Rose’s response</vt:lpstr>
      <vt:lpstr>Consolidation</vt:lpstr>
      <vt:lpstr>It’s all in the detail </vt:lpstr>
      <vt:lpstr>Renewal</vt:lpstr>
      <vt:lpstr>The learning conversation </vt:lpstr>
      <vt:lpstr>Ingredients of an Expert Mentor</vt:lpstr>
      <vt:lpstr>However…one size does not fit all!</vt:lpstr>
      <vt:lpstr>Case Study A – The ‘Resistant’ One</vt:lpstr>
      <vt:lpstr>Case Study B – The ‘Disorganised’ One</vt:lpstr>
      <vt:lpstr>Case Study C – The ‘Needy’ One </vt:lpstr>
      <vt:lpstr>Case Study D – The ‘Laid Back’ One</vt:lpstr>
      <vt:lpstr>Of course, you could end up with an amalgamation of them all…</vt:lpstr>
      <vt:lpstr>PowerPoint Presentation</vt:lpstr>
      <vt:lpstr>Maturity</vt:lpstr>
      <vt:lpstr>PowerPoint Presentation</vt:lpstr>
      <vt:lpstr>Transformational learning </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Hamer, Kate</dc:creator>
  <cp:lastModifiedBy>Thompson, Rachel</cp:lastModifiedBy>
  <cp:revision>90</cp:revision>
  <cp:lastPrinted>2017-06-16T14:08:11Z</cp:lastPrinted>
  <dcterms:created xsi:type="dcterms:W3CDTF">2017-06-12T11:00:54Z</dcterms:created>
  <dcterms:modified xsi:type="dcterms:W3CDTF">2017-06-28T13:40:02Z</dcterms:modified>
</cp:coreProperties>
</file>