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Lst>
  <p:handoutMasterIdLst>
    <p:handoutMasterId r:id="rId20"/>
  </p:handoutMasterIdLst>
  <p:sldIdLst>
    <p:sldId id="256" r:id="rId2"/>
    <p:sldId id="270" r:id="rId3"/>
    <p:sldId id="259" r:id="rId4"/>
    <p:sldId id="279" r:id="rId5"/>
    <p:sldId id="280" r:id="rId6"/>
    <p:sldId id="281" r:id="rId7"/>
    <p:sldId id="282" r:id="rId8"/>
    <p:sldId id="291" r:id="rId9"/>
    <p:sldId id="283" r:id="rId10"/>
    <p:sldId id="286" r:id="rId11"/>
    <p:sldId id="285" r:id="rId12"/>
    <p:sldId id="284" r:id="rId13"/>
    <p:sldId id="288" r:id="rId14"/>
    <p:sldId id="290" r:id="rId15"/>
    <p:sldId id="278" r:id="rId16"/>
    <p:sldId id="292" r:id="rId17"/>
    <p:sldId id="289" r:id="rId18"/>
    <p:sldId id="271" r:id="rId1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95"/>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AB1BAEF4-8419-4AF3-AE66-FB2C7373283F}" type="datetimeFigureOut">
              <a:rPr lang="en-GB" smtClean="0"/>
              <a:t>28/06/2017</a:t>
            </a:fld>
            <a:endParaRPr lang="en-GB"/>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7F1F7E2C-0BC6-47C2-A8E1-3A97BCD6574D}" type="slidenum">
              <a:rPr lang="en-GB" smtClean="0"/>
              <a:t>‹#›</a:t>
            </a:fld>
            <a:endParaRPr lang="en-GB"/>
          </a:p>
        </p:txBody>
      </p:sp>
    </p:spTree>
    <p:extLst>
      <p:ext uri="{BB962C8B-B14F-4D97-AF65-F5344CB8AC3E}">
        <p14:creationId xmlns:p14="http://schemas.microsoft.com/office/powerpoint/2010/main" val="480735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AD8D91A-A2EE-4B54-B3C6-F6C67903BA9C}" type="datetime1">
              <a:rPr lang="en-US" smtClean="0"/>
              <a:pPr/>
              <a:t>6/28/2017</a:t>
            </a:fld>
            <a:endParaRPr lang="en-US" dirty="0"/>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A84A37A-AFC2-4A01-80A1-FC20F2C0D5BB}" type="slidenum">
              <a:rPr lang="en-US" smtClean="0"/>
              <a:pPr/>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GB"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6A404122-9A3A-4FD8-98B8-22631F32846C}" type="datetime1">
              <a:rPr lang="en-US" smtClean="0"/>
              <a:pPr/>
              <a:t>6/28/2017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259A7B8-0EC4-44C9-AFEF-25E144F11C06}" type="datetime1">
              <a:rPr lang="en-US" smtClean="0"/>
              <a:pPr/>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2BB47B5-C739-4DAE-AACD-CC58CA843AC4}" type="datetime1">
              <a:rPr lang="en-US" smtClean="0"/>
              <a:pPr/>
              <a:t>6/28/2017</a:t>
            </a:fld>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GB"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Date Placeholder 4"/>
          <p:cNvSpPr>
            <a:spLocks noGrp="1"/>
          </p:cNvSpPr>
          <p:nvPr>
            <p:ph type="dt" sz="half" idx="10"/>
          </p:nvPr>
        </p:nvSpPr>
        <p:spPr/>
        <p:txBody>
          <a:bodyPr/>
          <a:lstStyle/>
          <a:p>
            <a:fld id="{3E72AE48-94E6-46E0-BE32-5F0716DE9115}" type="datetime1">
              <a:rPr lang="en-US" smtClean="0"/>
              <a:pPr/>
              <a:t>6/28/2017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fld id="{0884C285-8BCE-48FC-97D9-E2837AF38351}" type="datetime1">
              <a:rPr lang="en-US" smtClean="0"/>
              <a:pPr/>
              <a:t>6/28/2017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0E70D3E6-EF16-4488-94A4-211508FE4682}" type="datetime1">
              <a:rPr lang="en-US" smtClean="0"/>
              <a:pPr/>
              <a:t>6/28/2017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077FB3B-20DA-4D0E-BF16-8262B7156612}" type="datetime1">
              <a:rPr lang="en-US" smtClean="0"/>
              <a:pPr/>
              <a:t>6/28/2017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Date Placeholder 4"/>
          <p:cNvSpPr>
            <a:spLocks noGrp="1"/>
          </p:cNvSpPr>
          <p:nvPr>
            <p:ph type="dt" sz="half" idx="10"/>
          </p:nvPr>
        </p:nvSpPr>
        <p:spPr/>
        <p:txBody>
          <a:bodyPr/>
          <a:lstStyle/>
          <a:p>
            <a:fld id="{8C273C2C-6BD0-40EC-8D8D-4D51F089C5EB}" type="datetime1">
              <a:rPr lang="en-US" smtClean="0"/>
              <a:pPr/>
              <a:t>6/28/2017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GB"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5" name="Date Placeholder 4"/>
          <p:cNvSpPr>
            <a:spLocks noGrp="1"/>
          </p:cNvSpPr>
          <p:nvPr>
            <p:ph type="dt" sz="half" idx="10"/>
          </p:nvPr>
        </p:nvSpPr>
        <p:spPr/>
        <p:txBody>
          <a:bodyPr/>
          <a:lstStyle/>
          <a:p>
            <a:fld id="{2D377F5C-EDA7-4864-9756-35769B0E62CF}" type="datetime1">
              <a:rPr lang="en-US" smtClean="0"/>
              <a:pPr/>
              <a:t>6/28/2017</a:t>
            </a:fld>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GB"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88B99C93-F56F-46AB-9EB8-53614A95B15F}" type="datetime1">
              <a:rPr lang="en-US" smtClean="0"/>
              <a:pPr/>
              <a:t>6/28/2017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A84A37A-AFC2-4A01-80A1-FC20F2C0D5BB}" type="slidenum">
              <a:rPr lang="en-US" smtClean="0"/>
              <a:pPr/>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GB"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hf sldNum="0" hdr="0" ftr="0" dt="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2805" y="4648199"/>
            <a:ext cx="6553200" cy="577863"/>
          </a:xfrm>
        </p:spPr>
        <p:txBody>
          <a:bodyPr>
            <a:normAutofit fontScale="62500" lnSpcReduction="20000"/>
          </a:bodyPr>
          <a:lstStyle/>
          <a:p>
            <a:r>
              <a:rPr lang="en-US" dirty="0" smtClean="0"/>
              <a:t>Dean Howes</a:t>
            </a:r>
          </a:p>
          <a:p>
            <a:r>
              <a:rPr lang="en-US" dirty="0" smtClean="0"/>
              <a:t>Teaching Fellow</a:t>
            </a:r>
          </a:p>
          <a:p>
            <a:r>
              <a:rPr lang="en-US" dirty="0" smtClean="0"/>
              <a:t>Mindfulness, Wellbeing, Coaching and mentoring</a:t>
            </a:r>
            <a:endParaRPr lang="en-US" dirty="0"/>
          </a:p>
        </p:txBody>
      </p:sp>
      <p:sp>
        <p:nvSpPr>
          <p:cNvPr id="3" name="Title 2"/>
          <p:cNvSpPr>
            <a:spLocks noGrp="1"/>
          </p:cNvSpPr>
          <p:nvPr>
            <p:ph type="ctrTitle"/>
          </p:nvPr>
        </p:nvSpPr>
        <p:spPr/>
        <p:txBody>
          <a:bodyPr/>
          <a:lstStyle/>
          <a:p>
            <a:r>
              <a:rPr lang="en-US" sz="2800" dirty="0" smtClean="0"/>
              <a:t>Teacher mental Well-being</a:t>
            </a:r>
            <a:endParaRPr lang="en-US" sz="2800"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184" y="330118"/>
            <a:ext cx="8686800" cy="2117086"/>
          </a:xfrm>
          <a:prstGeom prst="round2DiagRect">
            <a:avLst>
              <a:gd name="adj1" fmla="val 16667"/>
              <a:gd name="adj2" fmla="val 0"/>
            </a:avLst>
          </a:prstGeom>
          <a:ln w="3175"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3856583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sp>
        <p:nvSpPr>
          <p:cNvPr id="3" name="Content Placeholder 2"/>
          <p:cNvSpPr>
            <a:spLocks noGrp="1"/>
          </p:cNvSpPr>
          <p:nvPr>
            <p:ph sz="half" idx="1"/>
          </p:nvPr>
        </p:nvSpPr>
        <p:spPr>
          <a:xfrm>
            <a:off x="426128" y="1719070"/>
            <a:ext cx="8201037" cy="4596669"/>
          </a:xfrm>
        </p:spPr>
        <p:txBody>
          <a:bodyPr>
            <a:normAutofit fontScale="77500" lnSpcReduction="20000"/>
          </a:bodyPr>
          <a:lstStyle/>
          <a:p>
            <a:endParaRPr lang="en-US" dirty="0" smtClean="0"/>
          </a:p>
          <a:p>
            <a:r>
              <a:rPr lang="en-US" dirty="0" smtClean="0"/>
              <a:t>Factors associated with good mental health</a:t>
            </a:r>
          </a:p>
          <a:p>
            <a:pPr lvl="1"/>
            <a:r>
              <a:rPr lang="en-US" dirty="0" smtClean="0"/>
              <a:t>Non judgement</a:t>
            </a:r>
          </a:p>
          <a:p>
            <a:pPr lvl="1"/>
            <a:r>
              <a:rPr lang="en-US" dirty="0" smtClean="0"/>
              <a:t>Non agenda</a:t>
            </a:r>
          </a:p>
          <a:p>
            <a:pPr lvl="1"/>
            <a:r>
              <a:rPr lang="en-US" dirty="0" smtClean="0"/>
              <a:t>Acceptance (self and other)</a:t>
            </a:r>
          </a:p>
          <a:p>
            <a:pPr lvl="1"/>
            <a:r>
              <a:rPr lang="en-US" dirty="0" smtClean="0"/>
              <a:t>Connecting with the awe and wonder of experience</a:t>
            </a:r>
          </a:p>
          <a:p>
            <a:pPr lvl="1"/>
            <a:r>
              <a:rPr lang="en-US" dirty="0" smtClean="0"/>
              <a:t>A focus upon the present moment</a:t>
            </a:r>
          </a:p>
          <a:p>
            <a:pPr lvl="1"/>
            <a:r>
              <a:rPr lang="en-US" dirty="0" smtClean="0"/>
              <a:t>Compassion (self and other)</a:t>
            </a:r>
          </a:p>
          <a:p>
            <a:pPr lvl="1"/>
            <a:r>
              <a:rPr lang="en-US" dirty="0" smtClean="0"/>
              <a:t>Embodiment, flow</a:t>
            </a:r>
          </a:p>
          <a:p>
            <a:pPr lvl="1"/>
            <a:r>
              <a:rPr lang="en-US" dirty="0" smtClean="0"/>
              <a:t>Focus upon experience</a:t>
            </a:r>
          </a:p>
          <a:p>
            <a:pPr lvl="1"/>
            <a:r>
              <a:rPr lang="en-US" dirty="0" smtClean="0"/>
              <a:t>Focus on performance</a:t>
            </a:r>
          </a:p>
          <a:p>
            <a:pPr lvl="1"/>
            <a:r>
              <a:rPr lang="en-US" dirty="0"/>
              <a:t>P</a:t>
            </a:r>
            <a:r>
              <a:rPr lang="en-US" dirty="0" smtClean="0"/>
              <a:t>hysical, intellectual, emotional, social stimulation</a:t>
            </a:r>
          </a:p>
          <a:p>
            <a:pPr lvl="1"/>
            <a:r>
              <a:rPr lang="en-US" dirty="0" smtClean="0"/>
              <a:t>Experience of positive emotions (especially appreciation)</a:t>
            </a:r>
          </a:p>
          <a:p>
            <a:pPr lvl="1"/>
            <a:r>
              <a:rPr lang="en-US" dirty="0" smtClean="0"/>
              <a:t>*Authentic expression of actual and ‘checked’ emotion</a:t>
            </a:r>
          </a:p>
          <a:p>
            <a:pPr lvl="1"/>
            <a:r>
              <a:rPr lang="en-US" dirty="0" smtClean="0"/>
              <a:t>…</a:t>
            </a:r>
            <a:endParaRPr lang="en-US" dirty="0"/>
          </a:p>
        </p:txBody>
      </p:sp>
    </p:spTree>
    <p:extLst>
      <p:ext uri="{BB962C8B-B14F-4D97-AF65-F5344CB8AC3E}">
        <p14:creationId xmlns:p14="http://schemas.microsoft.com/office/powerpoint/2010/main" val="238281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down)">
                                      <p:cBhvr>
                                        <p:cTn id="13" dur="500"/>
                                        <p:tgtEl>
                                          <p:spTgt spid="3">
                                            <p:txEl>
                                              <p:pRg st="3" end="3"/>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ipe(down)">
                                      <p:cBhvr>
                                        <p:cTn id="16" dur="500"/>
                                        <p:tgtEl>
                                          <p:spTgt spid="3">
                                            <p:txEl>
                                              <p:pRg st="4" end="4"/>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wipe(down)">
                                      <p:cBhvr>
                                        <p:cTn id="19" dur="500"/>
                                        <p:tgtEl>
                                          <p:spTgt spid="3">
                                            <p:txEl>
                                              <p:pRg st="5" end="5"/>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wipe(down)">
                                      <p:cBhvr>
                                        <p:cTn id="25" dur="500"/>
                                        <p:tgtEl>
                                          <p:spTgt spid="3">
                                            <p:txEl>
                                              <p:pRg st="7" end="7"/>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wipe(down)">
                                      <p:cBhvr>
                                        <p:cTn id="28" dur="500"/>
                                        <p:tgtEl>
                                          <p:spTgt spid="3">
                                            <p:txEl>
                                              <p:pRg st="8" end="8"/>
                                            </p:txEl>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wipe(down)">
                                      <p:cBhvr>
                                        <p:cTn id="31" dur="500"/>
                                        <p:tgtEl>
                                          <p:spTgt spid="3">
                                            <p:txEl>
                                              <p:pRg st="9" end="9"/>
                                            </p:tx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wipe(down)">
                                      <p:cBhvr>
                                        <p:cTn id="34" dur="500"/>
                                        <p:tgtEl>
                                          <p:spTgt spid="3">
                                            <p:txEl>
                                              <p:pRg st="10" end="10"/>
                                            </p:tx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Effect transition="in" filter="wipe(down)">
                                      <p:cBhvr>
                                        <p:cTn id="37" dur="500"/>
                                        <p:tgtEl>
                                          <p:spTgt spid="3">
                                            <p:txEl>
                                              <p:pRg st="11" end="11"/>
                                            </p:txEl>
                                          </p:spTgt>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3">
                                            <p:txEl>
                                              <p:pRg st="12" end="12"/>
                                            </p:txEl>
                                          </p:spTgt>
                                        </p:tgtEl>
                                        <p:attrNameLst>
                                          <p:attrName>style.visibility</p:attrName>
                                        </p:attrNameLst>
                                      </p:cBhvr>
                                      <p:to>
                                        <p:strVal val="visible"/>
                                      </p:to>
                                    </p:set>
                                    <p:animEffect transition="in" filter="wipe(down)">
                                      <p:cBhvr>
                                        <p:cTn id="40" dur="500"/>
                                        <p:tgtEl>
                                          <p:spTgt spid="3">
                                            <p:txEl>
                                              <p:pRg st="12" end="12"/>
                                            </p:txEl>
                                          </p:spTgt>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animEffect transition="in" filter="wipe(down)">
                                      <p:cBhvr>
                                        <p:cTn id="43" dur="500"/>
                                        <p:tgtEl>
                                          <p:spTgt spid="3">
                                            <p:txEl>
                                              <p:pRg st="13" end="13"/>
                                            </p:txEl>
                                          </p:spTgt>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
                                            <p:txEl>
                                              <p:pRg st="14" end="14"/>
                                            </p:txEl>
                                          </p:spTgt>
                                        </p:tgtEl>
                                        <p:attrNameLst>
                                          <p:attrName>style.visibility</p:attrName>
                                        </p:attrNameLst>
                                      </p:cBhvr>
                                      <p:to>
                                        <p:strVal val="visible"/>
                                      </p:to>
                                    </p:set>
                                    <p:animEffect transition="in" filter="wipe(down)">
                                      <p:cBhvr>
                                        <p:cTn id="46"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sp>
        <p:nvSpPr>
          <p:cNvPr id="4" name="Oval 3"/>
          <p:cNvSpPr/>
          <p:nvPr/>
        </p:nvSpPr>
        <p:spPr>
          <a:xfrm>
            <a:off x="1956390" y="2296634"/>
            <a:ext cx="3476847" cy="3530009"/>
          </a:xfrm>
          <a:prstGeom prst="ellipse">
            <a:avLst/>
          </a:prstGeom>
          <a:solidFill>
            <a:schemeClr val="accent3">
              <a:lumMod val="60000"/>
              <a:lumOff val="40000"/>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3926958" y="2296633"/>
            <a:ext cx="3476847" cy="3530009"/>
          </a:xfrm>
          <a:prstGeom prst="ellipse">
            <a:avLst/>
          </a:prstGeom>
          <a:solidFill>
            <a:schemeClr val="accent2">
              <a:lumMod val="60000"/>
              <a:lumOff val="40000"/>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Line Callout 2 4"/>
          <p:cNvSpPr/>
          <p:nvPr/>
        </p:nvSpPr>
        <p:spPr>
          <a:xfrm>
            <a:off x="7040527" y="2094615"/>
            <a:ext cx="1945758" cy="818707"/>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Pupil</a:t>
            </a:r>
            <a:endParaRPr lang="en-GB" dirty="0"/>
          </a:p>
        </p:txBody>
      </p:sp>
      <p:sp>
        <p:nvSpPr>
          <p:cNvPr id="8" name="Line Callout 2 7"/>
          <p:cNvSpPr/>
          <p:nvPr/>
        </p:nvSpPr>
        <p:spPr>
          <a:xfrm flipH="1">
            <a:off x="398720" y="1869560"/>
            <a:ext cx="1945758" cy="818707"/>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Teacher</a:t>
            </a:r>
            <a:endParaRPr lang="en-GB" dirty="0"/>
          </a:p>
        </p:txBody>
      </p:sp>
      <p:sp>
        <p:nvSpPr>
          <p:cNvPr id="9" name="Line Callout 2 8"/>
          <p:cNvSpPr/>
          <p:nvPr/>
        </p:nvSpPr>
        <p:spPr>
          <a:xfrm rot="5400000">
            <a:off x="4528582" y="4983127"/>
            <a:ext cx="636181" cy="2557131"/>
          </a:xfrm>
          <a:prstGeom prst="borderCallout2">
            <a:avLst>
              <a:gd name="adj1" fmla="val 18750"/>
              <a:gd name="adj2" fmla="val -8333"/>
              <a:gd name="adj3" fmla="val 18750"/>
              <a:gd name="adj4" fmla="val -16667"/>
              <a:gd name="adj5" fmla="val 53872"/>
              <a:gd name="adj6" fmla="val -146946"/>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dirty="0" smtClean="0"/>
              <a:t>Teacher – Pupil interactions</a:t>
            </a:r>
            <a:endParaRPr lang="en-GB" dirty="0"/>
          </a:p>
        </p:txBody>
      </p:sp>
    </p:spTree>
    <p:extLst>
      <p:ext uri="{BB962C8B-B14F-4D97-AF65-F5344CB8AC3E}">
        <p14:creationId xmlns:p14="http://schemas.microsoft.com/office/powerpoint/2010/main" val="21528925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grpSp>
        <p:nvGrpSpPr>
          <p:cNvPr id="24" name="Group 23"/>
          <p:cNvGrpSpPr/>
          <p:nvPr/>
        </p:nvGrpSpPr>
        <p:grpSpPr>
          <a:xfrm>
            <a:off x="453776" y="1730820"/>
            <a:ext cx="8260672" cy="4946581"/>
            <a:chOff x="131478" y="0"/>
            <a:chExt cx="8598612" cy="5517597"/>
          </a:xfrm>
        </p:grpSpPr>
        <p:sp>
          <p:nvSpPr>
            <p:cNvPr id="25" name="Rectangle 24"/>
            <p:cNvSpPr/>
            <p:nvPr/>
          </p:nvSpPr>
          <p:spPr>
            <a:xfrm>
              <a:off x="750857" y="2673588"/>
              <a:ext cx="3600400" cy="21962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6" name="Rectangle 25"/>
            <p:cNvSpPr/>
            <p:nvPr/>
          </p:nvSpPr>
          <p:spPr>
            <a:xfrm>
              <a:off x="4351257" y="468052"/>
              <a:ext cx="3600400" cy="21962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7" name="Rectangle 26"/>
            <p:cNvSpPr/>
            <p:nvPr/>
          </p:nvSpPr>
          <p:spPr>
            <a:xfrm>
              <a:off x="4351257" y="2673588"/>
              <a:ext cx="3600400" cy="21962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8" name="Rectangle 27"/>
            <p:cNvSpPr/>
            <p:nvPr/>
          </p:nvSpPr>
          <p:spPr>
            <a:xfrm>
              <a:off x="750857" y="468052"/>
              <a:ext cx="3600400" cy="21962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9" name="TextBox 11"/>
            <p:cNvSpPr txBox="1"/>
            <p:nvPr/>
          </p:nvSpPr>
          <p:spPr>
            <a:xfrm rot="16200000">
              <a:off x="-1087067" y="2406181"/>
              <a:ext cx="2932804" cy="495714"/>
            </a:xfrm>
            <a:prstGeom prst="rect">
              <a:avLst/>
            </a:prstGeom>
            <a:noFill/>
          </p:spPr>
          <p:txBody>
            <a:bodyPr wrap="square" rtlCol="0">
              <a:noAutofit/>
            </a:bodyPr>
            <a:lstStyle/>
            <a:p>
              <a:pPr algn="ctr">
                <a:spcAft>
                  <a:spcPts val="0"/>
                </a:spcAft>
              </a:pPr>
              <a:r>
                <a:rPr lang="en-GB" sz="2200" b="1" kern="120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Low Performance</a:t>
              </a:r>
              <a:endParaRPr lang="en-GB" sz="1200">
                <a:effectLst/>
                <a:latin typeface="Times New Roman" panose="02020603050405020304" pitchFamily="18" charset="0"/>
                <a:ea typeface="Times New Roman" panose="02020603050405020304" pitchFamily="18" charset="0"/>
              </a:endParaRPr>
            </a:p>
          </p:txBody>
        </p:sp>
        <p:sp>
          <p:nvSpPr>
            <p:cNvPr id="30" name="TextBox 12"/>
            <p:cNvSpPr txBox="1"/>
            <p:nvPr/>
          </p:nvSpPr>
          <p:spPr>
            <a:xfrm rot="5400000">
              <a:off x="6933625" y="2439716"/>
              <a:ext cx="3000970" cy="495714"/>
            </a:xfrm>
            <a:prstGeom prst="rect">
              <a:avLst/>
            </a:prstGeom>
            <a:noFill/>
          </p:spPr>
          <p:txBody>
            <a:bodyPr wrap="square" rtlCol="0">
              <a:noAutofit/>
            </a:bodyPr>
            <a:lstStyle/>
            <a:p>
              <a:pPr algn="ctr">
                <a:spcAft>
                  <a:spcPts val="0"/>
                </a:spcAft>
              </a:pPr>
              <a:r>
                <a:rPr lang="en-GB" sz="2200" b="1" kern="1200">
                  <a:solidFill>
                    <a:srgbClr val="00B050"/>
                  </a:solidFill>
                  <a:effectLst/>
                  <a:latin typeface="Calibri" panose="020F0502020204030204" pitchFamily="34" charset="0"/>
                  <a:ea typeface="Times New Roman" panose="02020603050405020304" pitchFamily="18" charset="0"/>
                  <a:cs typeface="Arial" panose="020B0604020202020204" pitchFamily="34" charset="0"/>
                </a:rPr>
                <a:t>High Performance</a:t>
              </a:r>
              <a:endParaRPr lang="en-GB" sz="1200">
                <a:effectLst/>
                <a:latin typeface="Times New Roman" panose="02020603050405020304" pitchFamily="18" charset="0"/>
                <a:ea typeface="Times New Roman" panose="02020603050405020304" pitchFamily="18" charset="0"/>
              </a:endParaRPr>
            </a:p>
          </p:txBody>
        </p:sp>
        <p:sp>
          <p:nvSpPr>
            <p:cNvPr id="31" name="TextBox 13"/>
            <p:cNvSpPr txBox="1"/>
            <p:nvPr/>
          </p:nvSpPr>
          <p:spPr>
            <a:xfrm>
              <a:off x="2763967" y="4951978"/>
              <a:ext cx="3360083" cy="490624"/>
            </a:xfrm>
            <a:prstGeom prst="rect">
              <a:avLst/>
            </a:prstGeom>
            <a:noFill/>
          </p:spPr>
          <p:txBody>
            <a:bodyPr wrap="square" rtlCol="0">
              <a:noAutofit/>
            </a:bodyPr>
            <a:lstStyle/>
            <a:p>
              <a:pPr algn="ctr">
                <a:spcAft>
                  <a:spcPts val="0"/>
                </a:spcAft>
              </a:pPr>
              <a:r>
                <a:rPr lang="en-GB" sz="1800" b="1"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Low arousal (low Heart Rate)</a:t>
              </a:r>
              <a:endParaRPr lang="en-GB" sz="1200">
                <a:effectLst/>
                <a:latin typeface="Times New Roman" panose="02020603050405020304" pitchFamily="18" charset="0"/>
                <a:ea typeface="Times New Roman" panose="02020603050405020304" pitchFamily="18" charset="0"/>
              </a:endParaRPr>
            </a:p>
          </p:txBody>
        </p:sp>
        <p:sp>
          <p:nvSpPr>
            <p:cNvPr id="32" name="TextBox 14"/>
            <p:cNvSpPr txBox="1"/>
            <p:nvPr/>
          </p:nvSpPr>
          <p:spPr>
            <a:xfrm>
              <a:off x="2704081" y="25142"/>
              <a:ext cx="3478006" cy="490624"/>
            </a:xfrm>
            <a:prstGeom prst="rect">
              <a:avLst/>
            </a:prstGeom>
            <a:noFill/>
          </p:spPr>
          <p:txBody>
            <a:bodyPr wrap="square" rtlCol="0">
              <a:noAutofit/>
            </a:bodyPr>
            <a:lstStyle/>
            <a:p>
              <a:pPr algn="ctr">
                <a:spcAft>
                  <a:spcPts val="0"/>
                </a:spcAft>
              </a:pPr>
              <a:r>
                <a:rPr lang="en-GB" sz="1800" b="1"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High arousal (high Heart Rate)</a:t>
              </a:r>
              <a:endParaRPr lang="en-GB" sz="1200">
                <a:effectLst/>
                <a:latin typeface="Times New Roman" panose="02020603050405020304" pitchFamily="18" charset="0"/>
                <a:ea typeface="Times New Roman" panose="02020603050405020304" pitchFamily="18" charset="0"/>
              </a:endParaRPr>
            </a:p>
          </p:txBody>
        </p:sp>
        <p:sp>
          <p:nvSpPr>
            <p:cNvPr id="33" name="TextBox 15"/>
            <p:cNvSpPr txBox="1"/>
            <p:nvPr/>
          </p:nvSpPr>
          <p:spPr>
            <a:xfrm rot="18893169">
              <a:off x="944145" y="1209226"/>
              <a:ext cx="4185873" cy="2237629"/>
            </a:xfrm>
            <a:prstGeom prst="rect">
              <a:avLst/>
            </a:prstGeom>
            <a:noFill/>
          </p:spPr>
          <p:txBody>
            <a:bodyPr wrap="square" rtlCol="0">
              <a:noAutofit/>
            </a:bodyPr>
            <a:lstStyle/>
            <a:p>
              <a:pPr>
                <a:spcAft>
                  <a:spcPts val="0"/>
                </a:spcAft>
              </a:pPr>
              <a:r>
                <a:rPr lang="en-GB" sz="6000" b="1" kern="1200">
                  <a:solidFill>
                    <a:srgbClr val="D9D9D9"/>
                  </a:solidFill>
                  <a:effectLst/>
                  <a:latin typeface="Calibri" panose="020F0502020204030204" pitchFamily="34" charset="0"/>
                  <a:ea typeface="Times New Roman" panose="02020603050405020304" pitchFamily="18" charset="0"/>
                  <a:cs typeface="Arial" panose="020B0604020202020204" pitchFamily="34" charset="0"/>
                </a:rPr>
                <a:t>Negative</a:t>
              </a:r>
              <a:endParaRPr lang="en-GB" sz="1200">
                <a:effectLst/>
                <a:latin typeface="Times New Roman" panose="02020603050405020304" pitchFamily="18" charset="0"/>
                <a:ea typeface="Times New Roman" panose="02020603050405020304" pitchFamily="18" charset="0"/>
              </a:endParaRPr>
            </a:p>
            <a:p>
              <a:pPr>
                <a:spcAft>
                  <a:spcPts val="0"/>
                </a:spcAft>
              </a:pPr>
              <a:r>
                <a:rPr lang="en-GB" sz="6000" b="1" kern="1200">
                  <a:solidFill>
                    <a:srgbClr val="D9D9D9"/>
                  </a:solidFill>
                  <a:effectLst/>
                  <a:latin typeface="Calibri" panose="020F0502020204030204" pitchFamily="34" charset="0"/>
                  <a:ea typeface="Times New Roman" panose="02020603050405020304" pitchFamily="18" charset="0"/>
                  <a:cs typeface="Arial" panose="020B0604020202020204" pitchFamily="34" charset="0"/>
                </a:rPr>
                <a:t>Emotions</a:t>
              </a:r>
              <a:endParaRPr lang="en-GB" sz="1200">
                <a:effectLst/>
                <a:latin typeface="Times New Roman" panose="02020603050405020304" pitchFamily="18" charset="0"/>
                <a:ea typeface="Times New Roman" panose="02020603050405020304" pitchFamily="18" charset="0"/>
              </a:endParaRPr>
            </a:p>
          </p:txBody>
        </p:sp>
        <p:sp>
          <p:nvSpPr>
            <p:cNvPr id="34" name="TextBox 16"/>
            <p:cNvSpPr txBox="1"/>
            <p:nvPr/>
          </p:nvSpPr>
          <p:spPr>
            <a:xfrm rot="18893169">
              <a:off x="4480009" y="978737"/>
              <a:ext cx="4185873" cy="2237629"/>
            </a:xfrm>
            <a:prstGeom prst="rect">
              <a:avLst/>
            </a:prstGeom>
            <a:noFill/>
          </p:spPr>
          <p:txBody>
            <a:bodyPr wrap="square" rtlCol="0">
              <a:noAutofit/>
            </a:bodyPr>
            <a:lstStyle/>
            <a:p>
              <a:pPr>
                <a:spcAft>
                  <a:spcPts val="0"/>
                </a:spcAft>
              </a:pPr>
              <a:r>
                <a:rPr lang="en-GB" sz="6000" b="1" kern="1200">
                  <a:solidFill>
                    <a:srgbClr val="D9D9D9"/>
                  </a:solidFill>
                  <a:effectLst/>
                  <a:latin typeface="Calibri" panose="020F0502020204030204" pitchFamily="34" charset="0"/>
                  <a:ea typeface="Times New Roman" panose="02020603050405020304" pitchFamily="18" charset="0"/>
                  <a:cs typeface="Arial" panose="020B0604020202020204" pitchFamily="34" charset="0"/>
                </a:rPr>
                <a:t>Positive</a:t>
              </a:r>
              <a:endParaRPr lang="en-GB" sz="1200">
                <a:effectLst/>
                <a:latin typeface="Times New Roman" panose="02020603050405020304" pitchFamily="18" charset="0"/>
                <a:ea typeface="Times New Roman" panose="02020603050405020304" pitchFamily="18" charset="0"/>
              </a:endParaRPr>
            </a:p>
            <a:p>
              <a:pPr>
                <a:spcAft>
                  <a:spcPts val="0"/>
                </a:spcAft>
              </a:pPr>
              <a:r>
                <a:rPr lang="en-GB" sz="6000" b="1" kern="1200">
                  <a:solidFill>
                    <a:srgbClr val="D9D9D9"/>
                  </a:solidFill>
                  <a:effectLst/>
                  <a:latin typeface="Calibri" panose="020F0502020204030204" pitchFamily="34" charset="0"/>
                  <a:ea typeface="Times New Roman" panose="02020603050405020304" pitchFamily="18" charset="0"/>
                  <a:cs typeface="Arial" panose="020B0604020202020204" pitchFamily="34" charset="0"/>
                </a:rPr>
                <a:t>Emotions</a:t>
              </a:r>
              <a:endParaRPr lang="en-GB" sz="1200">
                <a:effectLst/>
                <a:latin typeface="Times New Roman" panose="02020603050405020304" pitchFamily="18" charset="0"/>
                <a:ea typeface="Times New Roman" panose="02020603050405020304" pitchFamily="18" charset="0"/>
              </a:endParaRPr>
            </a:p>
          </p:txBody>
        </p:sp>
        <p:sp>
          <p:nvSpPr>
            <p:cNvPr id="35" name="TextBox 17"/>
            <p:cNvSpPr txBox="1"/>
            <p:nvPr/>
          </p:nvSpPr>
          <p:spPr>
            <a:xfrm>
              <a:off x="160257" y="0"/>
              <a:ext cx="1071500" cy="614332"/>
            </a:xfrm>
            <a:prstGeom prst="rect">
              <a:avLst/>
            </a:prstGeom>
            <a:noFill/>
          </p:spPr>
          <p:txBody>
            <a:bodyPr wrap="square" rtlCol="0">
              <a:noAutofit/>
            </a:bodyPr>
            <a:lstStyle/>
            <a:p>
              <a:pPr>
                <a:spcAft>
                  <a:spcPts val="0"/>
                </a:spcAft>
              </a:pPr>
              <a:r>
                <a:rPr lang="en-GB" sz="2400" b="1" kern="120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Stress</a:t>
              </a:r>
              <a:endParaRPr lang="en-GB" sz="1200">
                <a:effectLst/>
                <a:latin typeface="Times New Roman" panose="02020603050405020304" pitchFamily="18" charset="0"/>
                <a:ea typeface="Times New Roman" panose="02020603050405020304" pitchFamily="18" charset="0"/>
              </a:endParaRPr>
            </a:p>
          </p:txBody>
        </p:sp>
        <p:sp>
          <p:nvSpPr>
            <p:cNvPr id="36" name="TextBox 18"/>
            <p:cNvSpPr txBox="1"/>
            <p:nvPr/>
          </p:nvSpPr>
          <p:spPr>
            <a:xfrm>
              <a:off x="7070430" y="0"/>
              <a:ext cx="1659660" cy="614332"/>
            </a:xfrm>
            <a:prstGeom prst="rect">
              <a:avLst/>
            </a:prstGeom>
            <a:noFill/>
          </p:spPr>
          <p:txBody>
            <a:bodyPr wrap="square" rtlCol="0">
              <a:noAutofit/>
            </a:bodyPr>
            <a:lstStyle/>
            <a:p>
              <a:pPr algn="r">
                <a:spcAft>
                  <a:spcPts val="0"/>
                </a:spcAft>
              </a:pPr>
              <a:r>
                <a:rPr lang="en-GB" sz="2400" b="1" kern="1200">
                  <a:solidFill>
                    <a:srgbClr val="00B050"/>
                  </a:solidFill>
                  <a:effectLst/>
                  <a:latin typeface="Calibri" panose="020F0502020204030204" pitchFamily="34" charset="0"/>
                  <a:ea typeface="Times New Roman" panose="02020603050405020304" pitchFamily="18" charset="0"/>
                  <a:cs typeface="Arial" panose="020B0604020202020204" pitchFamily="34" charset="0"/>
                </a:rPr>
                <a:t>Resilience</a:t>
              </a:r>
              <a:endParaRPr lang="en-GB" sz="1200">
                <a:effectLst/>
                <a:latin typeface="Times New Roman" panose="02020603050405020304" pitchFamily="18" charset="0"/>
                <a:ea typeface="Times New Roman" panose="02020603050405020304" pitchFamily="18" charset="0"/>
              </a:endParaRPr>
            </a:p>
          </p:txBody>
        </p:sp>
        <p:sp>
          <p:nvSpPr>
            <p:cNvPr id="37" name="TextBox 19"/>
            <p:cNvSpPr txBox="1"/>
            <p:nvPr/>
          </p:nvSpPr>
          <p:spPr>
            <a:xfrm rot="16200000">
              <a:off x="29812" y="2406867"/>
              <a:ext cx="1440930" cy="493940"/>
            </a:xfrm>
            <a:prstGeom prst="rect">
              <a:avLst/>
            </a:prstGeom>
            <a:solidFill>
              <a:schemeClr val="bg1"/>
            </a:solidFill>
            <a:ln>
              <a:solidFill>
                <a:srgbClr val="FF0000"/>
              </a:solidFill>
            </a:ln>
          </p:spPr>
          <p:txBody>
            <a:bodyPr wrap="square" rtlCol="0">
              <a:noAutofit/>
            </a:bodyPr>
            <a:lstStyle/>
            <a:p>
              <a:pPr algn="ctr">
                <a:spcAft>
                  <a:spcPts val="0"/>
                </a:spcAft>
              </a:pPr>
              <a:r>
                <a:rPr lang="en-GB" sz="2200" b="1" kern="120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Cortisol</a:t>
              </a:r>
              <a:endParaRPr lang="en-GB" sz="1200">
                <a:effectLst/>
                <a:latin typeface="Times New Roman" panose="02020603050405020304" pitchFamily="18" charset="0"/>
                <a:ea typeface="Times New Roman" panose="02020603050405020304" pitchFamily="18" charset="0"/>
              </a:endParaRPr>
            </a:p>
          </p:txBody>
        </p:sp>
        <p:sp>
          <p:nvSpPr>
            <p:cNvPr id="38" name="TextBox 20"/>
            <p:cNvSpPr txBox="1"/>
            <p:nvPr/>
          </p:nvSpPr>
          <p:spPr>
            <a:xfrm rot="5400000">
              <a:off x="7374683" y="2453260"/>
              <a:ext cx="1155109" cy="493940"/>
            </a:xfrm>
            <a:prstGeom prst="rect">
              <a:avLst/>
            </a:prstGeom>
            <a:solidFill>
              <a:schemeClr val="bg1"/>
            </a:solidFill>
            <a:ln>
              <a:solidFill>
                <a:srgbClr val="00B050"/>
              </a:solidFill>
            </a:ln>
          </p:spPr>
          <p:txBody>
            <a:bodyPr wrap="square" rtlCol="0">
              <a:noAutofit/>
            </a:bodyPr>
            <a:lstStyle/>
            <a:p>
              <a:pPr algn="ctr">
                <a:spcAft>
                  <a:spcPts val="0"/>
                </a:spcAft>
              </a:pPr>
              <a:r>
                <a:rPr lang="en-GB" sz="2200" b="1" kern="1200">
                  <a:solidFill>
                    <a:srgbClr val="00B050"/>
                  </a:solidFill>
                  <a:effectLst/>
                  <a:latin typeface="Calibri" panose="020F0502020204030204" pitchFamily="34" charset="0"/>
                  <a:ea typeface="Times New Roman" panose="02020603050405020304" pitchFamily="18" charset="0"/>
                  <a:cs typeface="Arial" panose="020B0604020202020204" pitchFamily="34" charset="0"/>
                </a:rPr>
                <a:t>DHEA</a:t>
              </a:r>
              <a:endParaRPr lang="en-GB" sz="1200">
                <a:effectLst/>
                <a:latin typeface="Times New Roman" panose="02020603050405020304" pitchFamily="18" charset="0"/>
                <a:ea typeface="Times New Roman" panose="02020603050405020304" pitchFamily="18" charset="0"/>
              </a:endParaRPr>
            </a:p>
          </p:txBody>
        </p:sp>
        <p:sp>
          <p:nvSpPr>
            <p:cNvPr id="39" name="TextBox 21"/>
            <p:cNvSpPr txBox="1"/>
            <p:nvPr/>
          </p:nvSpPr>
          <p:spPr>
            <a:xfrm>
              <a:off x="160257" y="4903228"/>
              <a:ext cx="1071500" cy="614332"/>
            </a:xfrm>
            <a:prstGeom prst="rect">
              <a:avLst/>
            </a:prstGeom>
            <a:noFill/>
          </p:spPr>
          <p:txBody>
            <a:bodyPr wrap="square" rtlCol="0">
              <a:noAutofit/>
            </a:bodyPr>
            <a:lstStyle/>
            <a:p>
              <a:pPr>
                <a:spcAft>
                  <a:spcPts val="0"/>
                </a:spcAft>
              </a:pPr>
              <a:r>
                <a:rPr lang="en-GB" sz="2400" b="1" kern="120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Stress</a:t>
              </a:r>
              <a:endParaRPr lang="en-GB" sz="1200">
                <a:effectLst/>
                <a:latin typeface="Times New Roman" panose="02020603050405020304" pitchFamily="18" charset="0"/>
                <a:ea typeface="Times New Roman" panose="02020603050405020304" pitchFamily="18" charset="0"/>
              </a:endParaRPr>
            </a:p>
          </p:txBody>
        </p:sp>
        <p:sp>
          <p:nvSpPr>
            <p:cNvPr id="40" name="TextBox 22"/>
            <p:cNvSpPr txBox="1"/>
            <p:nvPr/>
          </p:nvSpPr>
          <p:spPr>
            <a:xfrm>
              <a:off x="7070430" y="4903265"/>
              <a:ext cx="1659660" cy="614332"/>
            </a:xfrm>
            <a:prstGeom prst="rect">
              <a:avLst/>
            </a:prstGeom>
            <a:noFill/>
          </p:spPr>
          <p:txBody>
            <a:bodyPr wrap="square" rtlCol="0">
              <a:noAutofit/>
            </a:bodyPr>
            <a:lstStyle/>
            <a:p>
              <a:pPr algn="r">
                <a:spcAft>
                  <a:spcPts val="0"/>
                </a:spcAft>
              </a:pPr>
              <a:r>
                <a:rPr lang="en-GB" sz="2400" b="1" kern="1200">
                  <a:solidFill>
                    <a:srgbClr val="00B050"/>
                  </a:solidFill>
                  <a:effectLst/>
                  <a:latin typeface="Calibri" panose="020F0502020204030204" pitchFamily="34" charset="0"/>
                  <a:ea typeface="Times New Roman" panose="02020603050405020304" pitchFamily="18" charset="0"/>
                  <a:cs typeface="Arial" panose="020B0604020202020204" pitchFamily="34" charset="0"/>
                </a:rPr>
                <a:t>Resilience</a:t>
              </a:r>
              <a:endParaRPr lang="en-GB" sz="1200">
                <a:effectLst/>
                <a:latin typeface="Times New Roman" panose="02020603050405020304" pitchFamily="18" charset="0"/>
                <a:ea typeface="Times New Roman" panose="02020603050405020304" pitchFamily="18" charset="0"/>
              </a:endParaRPr>
            </a:p>
          </p:txBody>
        </p:sp>
        <p:pic>
          <p:nvPicPr>
            <p:cNvPr id="41" name="Picture 40"/>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2905" y="1836852"/>
              <a:ext cx="2949575" cy="1296144"/>
            </a:xfrm>
            <a:prstGeom prst="rect">
              <a:avLst/>
            </a:prstGeom>
            <a:noFill/>
            <a:extLst>
              <a:ext uri="{909E8E84-426E-40dd-AFC4-6F175D3DCCD1}">
                <a14:hiddenFill xmlns:a14="http://schemas.microsoft.com/office/drawing/2010/main" xmlns="" xmlns:mc="http://schemas.openxmlformats.org/markup-compatibility/2006" xmlns:lc="http://schemas.openxmlformats.org/drawingml/2006/lockedCanvas">
                  <a:solidFill>
                    <a:srgbClr val="FFFFFF"/>
                  </a:solidFill>
                </a14:hiddenFill>
              </a:ext>
            </a:extLst>
          </p:spPr>
        </p:pic>
        <p:pic>
          <p:nvPicPr>
            <p:cNvPr id="42" name="Picture 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0601" y="1598652"/>
              <a:ext cx="2667000" cy="1822376"/>
            </a:xfrm>
            <a:prstGeom prst="rect">
              <a:avLst/>
            </a:prstGeom>
            <a:noFill/>
            <a:extLst>
              <a:ext uri="{909E8E84-426E-40dd-AFC4-6F175D3DCCD1}">
                <a14:hiddenFill xmlns:a14="http://schemas.microsoft.com/office/drawing/2010/main" xmlns="" xmlns:mc="http://schemas.openxmlformats.org/markup-compatibility/2006" xmlns:lc="http://schemas.openxmlformats.org/drawingml/2006/lockedCanvas">
                  <a:solidFill>
                    <a:srgbClr val="FFFFFF"/>
                  </a:solidFill>
                </a14:hiddenFill>
              </a:ext>
            </a:extLst>
          </p:spPr>
        </p:pic>
      </p:grpSp>
    </p:spTree>
    <p:extLst>
      <p:ext uri="{BB962C8B-B14F-4D97-AF65-F5344CB8AC3E}">
        <p14:creationId xmlns:p14="http://schemas.microsoft.com/office/powerpoint/2010/main" val="32713429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sp>
        <p:nvSpPr>
          <p:cNvPr id="3" name="Content Placeholder 2"/>
          <p:cNvSpPr>
            <a:spLocks noGrp="1"/>
          </p:cNvSpPr>
          <p:nvPr>
            <p:ph sz="half" idx="1"/>
          </p:nvPr>
        </p:nvSpPr>
        <p:spPr>
          <a:xfrm>
            <a:off x="426128" y="1719070"/>
            <a:ext cx="8201037" cy="4596669"/>
          </a:xfrm>
        </p:spPr>
        <p:txBody>
          <a:bodyPr>
            <a:normAutofit fontScale="77500" lnSpcReduction="20000"/>
          </a:bodyPr>
          <a:lstStyle/>
          <a:p>
            <a:endParaRPr lang="en-US" dirty="0" smtClean="0"/>
          </a:p>
          <a:p>
            <a:r>
              <a:rPr lang="en-US" dirty="0" smtClean="0"/>
              <a:t>Factors associated with good mental health</a:t>
            </a:r>
          </a:p>
          <a:p>
            <a:pPr lvl="1"/>
            <a:r>
              <a:rPr lang="en-US" dirty="0" smtClean="0"/>
              <a:t>Non judgement</a:t>
            </a:r>
          </a:p>
          <a:p>
            <a:pPr lvl="1"/>
            <a:r>
              <a:rPr lang="en-US" dirty="0" smtClean="0"/>
              <a:t>Non agenda</a:t>
            </a:r>
          </a:p>
          <a:p>
            <a:pPr lvl="1"/>
            <a:r>
              <a:rPr lang="en-US" dirty="0" smtClean="0"/>
              <a:t>Acceptance (self and other)</a:t>
            </a:r>
          </a:p>
          <a:p>
            <a:pPr lvl="1"/>
            <a:r>
              <a:rPr lang="en-US" dirty="0" smtClean="0"/>
              <a:t>Connecting with the awe and wonder of experience</a:t>
            </a:r>
          </a:p>
          <a:p>
            <a:pPr lvl="1"/>
            <a:r>
              <a:rPr lang="en-US" dirty="0" smtClean="0"/>
              <a:t>A focus upon the present moment</a:t>
            </a:r>
          </a:p>
          <a:p>
            <a:pPr lvl="1"/>
            <a:r>
              <a:rPr lang="en-US" dirty="0" smtClean="0"/>
              <a:t>Compassion (self and other)</a:t>
            </a:r>
          </a:p>
          <a:p>
            <a:pPr lvl="1"/>
            <a:r>
              <a:rPr lang="en-US" dirty="0" smtClean="0"/>
              <a:t>Embodiment, flow</a:t>
            </a:r>
          </a:p>
          <a:p>
            <a:pPr lvl="1"/>
            <a:r>
              <a:rPr lang="en-US" dirty="0" smtClean="0"/>
              <a:t>Focus upon experience</a:t>
            </a:r>
          </a:p>
          <a:p>
            <a:pPr lvl="1"/>
            <a:r>
              <a:rPr lang="en-US" dirty="0" smtClean="0"/>
              <a:t>Focus on performance</a:t>
            </a:r>
          </a:p>
          <a:p>
            <a:pPr lvl="1"/>
            <a:r>
              <a:rPr lang="en-US" dirty="0"/>
              <a:t>P</a:t>
            </a:r>
            <a:r>
              <a:rPr lang="en-US" dirty="0" smtClean="0"/>
              <a:t>hysical, intellectual, emotional, social stimulation</a:t>
            </a:r>
          </a:p>
          <a:p>
            <a:pPr lvl="1"/>
            <a:r>
              <a:rPr lang="en-US" dirty="0" smtClean="0"/>
              <a:t>Experience of positive emotions (especially appreciation)</a:t>
            </a:r>
          </a:p>
          <a:p>
            <a:pPr lvl="1"/>
            <a:r>
              <a:rPr lang="en-US" dirty="0" smtClean="0"/>
              <a:t>*Authentic expression of actual and ‘checked’ emotion</a:t>
            </a:r>
          </a:p>
          <a:p>
            <a:pPr lvl="1"/>
            <a:r>
              <a:rPr lang="en-US" dirty="0" smtClean="0"/>
              <a:t>…</a:t>
            </a:r>
            <a:endParaRPr lang="en-US" dirty="0"/>
          </a:p>
        </p:txBody>
      </p:sp>
      <p:sp>
        <p:nvSpPr>
          <p:cNvPr id="4" name="Line Callout 1 3"/>
          <p:cNvSpPr/>
          <p:nvPr/>
        </p:nvSpPr>
        <p:spPr>
          <a:xfrm>
            <a:off x="5539563" y="3657601"/>
            <a:ext cx="3402419" cy="1137684"/>
          </a:xfrm>
          <a:prstGeom prst="borderCallout1">
            <a:avLst>
              <a:gd name="adj1" fmla="val 43984"/>
              <a:gd name="adj2" fmla="val -3333"/>
              <a:gd name="adj3" fmla="val 69509"/>
              <a:gd name="adj4" fmla="val -214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Qualities of a mindful experience (</a:t>
            </a:r>
            <a:r>
              <a:rPr lang="en-GB" dirty="0" err="1" smtClean="0"/>
              <a:t>Kabat</a:t>
            </a:r>
            <a:r>
              <a:rPr lang="en-GB" dirty="0" smtClean="0"/>
              <a:t>-Zinn, 2013)</a:t>
            </a:r>
            <a:endParaRPr lang="en-GB" dirty="0"/>
          </a:p>
        </p:txBody>
      </p:sp>
    </p:spTree>
    <p:extLst>
      <p:ext uri="{BB962C8B-B14F-4D97-AF65-F5344CB8AC3E}">
        <p14:creationId xmlns:p14="http://schemas.microsoft.com/office/powerpoint/2010/main" val="642354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sp>
        <p:nvSpPr>
          <p:cNvPr id="3" name="Content Placeholder 2"/>
          <p:cNvSpPr>
            <a:spLocks noGrp="1"/>
          </p:cNvSpPr>
          <p:nvPr>
            <p:ph sz="half" idx="1"/>
          </p:nvPr>
        </p:nvSpPr>
        <p:spPr>
          <a:xfrm>
            <a:off x="426128" y="1719070"/>
            <a:ext cx="8201037" cy="4596669"/>
          </a:xfrm>
        </p:spPr>
        <p:txBody>
          <a:bodyPr>
            <a:normAutofit lnSpcReduction="10000"/>
          </a:bodyPr>
          <a:lstStyle/>
          <a:p>
            <a:endParaRPr lang="en-US" dirty="0" smtClean="0"/>
          </a:p>
          <a:p>
            <a:r>
              <a:rPr lang="en-US" dirty="0" smtClean="0"/>
              <a:t>Modern Mindfulness</a:t>
            </a:r>
            <a:endParaRPr lang="en-US" dirty="0"/>
          </a:p>
          <a:p>
            <a:pPr lvl="1"/>
            <a:r>
              <a:rPr lang="en-US" dirty="0" smtClean="0"/>
              <a:t>Secular</a:t>
            </a:r>
          </a:p>
          <a:p>
            <a:pPr lvl="1"/>
            <a:r>
              <a:rPr lang="en-US" dirty="0" smtClean="0"/>
              <a:t>Biological, psychological underpinnings</a:t>
            </a:r>
          </a:p>
          <a:p>
            <a:pPr lvl="1"/>
            <a:r>
              <a:rPr lang="en-US" dirty="0" smtClean="0"/>
              <a:t>Mind, body, emotions</a:t>
            </a:r>
          </a:p>
          <a:p>
            <a:pPr lvl="1"/>
            <a:r>
              <a:rPr lang="en-US" dirty="0" smtClean="0"/>
              <a:t>Inside-out approach</a:t>
            </a:r>
          </a:p>
          <a:p>
            <a:pPr lvl="1"/>
            <a:r>
              <a:rPr lang="en-US" dirty="0" smtClean="0"/>
              <a:t>Can be a mental health wellbeing technique OR a deeper personal journey</a:t>
            </a:r>
          </a:p>
          <a:p>
            <a:pPr lvl="1"/>
            <a:r>
              <a:rPr lang="en-US" dirty="0" smtClean="0"/>
              <a:t>Increasingly applied in education </a:t>
            </a:r>
          </a:p>
          <a:p>
            <a:pPr lvl="1"/>
            <a:r>
              <a:rPr lang="en-US" dirty="0" smtClean="0"/>
              <a:t>Foundational practice include mindful breathing, the body scan and non-attachment techniques</a:t>
            </a:r>
          </a:p>
        </p:txBody>
      </p:sp>
      <p:pic>
        <p:nvPicPr>
          <p:cNvPr id="5" name="Picture 4"/>
          <p:cNvPicPr>
            <a:picLocks noChangeAspect="1"/>
          </p:cNvPicPr>
          <p:nvPr/>
        </p:nvPicPr>
        <p:blipFill>
          <a:blip r:embed="rId2"/>
          <a:stretch>
            <a:fillRect/>
          </a:stretch>
        </p:blipFill>
        <p:spPr>
          <a:xfrm>
            <a:off x="7227481" y="1930365"/>
            <a:ext cx="1587500" cy="1790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51411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down)">
                                      <p:cBhvr>
                                        <p:cTn id="13" dur="500"/>
                                        <p:tgtEl>
                                          <p:spTgt spid="3">
                                            <p:txEl>
                                              <p:pRg st="3" end="3"/>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ipe(down)">
                                      <p:cBhvr>
                                        <p:cTn id="16" dur="500"/>
                                        <p:tgtEl>
                                          <p:spTgt spid="3">
                                            <p:txEl>
                                              <p:pRg st="4" end="4"/>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wipe(down)">
                                      <p:cBhvr>
                                        <p:cTn id="19" dur="500"/>
                                        <p:tgtEl>
                                          <p:spTgt spid="3">
                                            <p:txEl>
                                              <p:pRg st="5" end="5"/>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wipe(down)">
                                      <p:cBhvr>
                                        <p:cTn id="25" dur="500"/>
                                        <p:tgtEl>
                                          <p:spTgt spid="3">
                                            <p:txEl>
                                              <p:pRg st="7" end="7"/>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wipe(down)">
                                      <p:cBhvr>
                                        <p:cTn id="2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r>
              <a:rPr lang="en-US" dirty="0" smtClean="0"/>
              <a:t>conclusions</a:t>
            </a:r>
            <a:endParaRPr lang="en-US" dirty="0"/>
          </a:p>
        </p:txBody>
      </p:sp>
      <p:sp>
        <p:nvSpPr>
          <p:cNvPr id="3" name="Vertical Text Placeholder 2"/>
          <p:cNvSpPr>
            <a:spLocks noGrp="1"/>
          </p:cNvSpPr>
          <p:nvPr>
            <p:ph type="body" orient="vert" idx="1"/>
          </p:nvPr>
        </p:nvSpPr>
        <p:spPr>
          <a:xfrm>
            <a:off x="457200" y="380999"/>
            <a:ext cx="6172200" cy="6477001"/>
          </a:xfrm>
        </p:spPr>
        <p:txBody>
          <a:bodyPr vert="horz">
            <a:normAutofit/>
          </a:bodyPr>
          <a:lstStyle/>
          <a:p>
            <a:pPr marL="114300" indent="0">
              <a:buNone/>
            </a:pPr>
            <a:endParaRPr lang="en-GB" dirty="0" smtClean="0"/>
          </a:p>
          <a:p>
            <a:r>
              <a:rPr lang="en-GB" dirty="0" smtClean="0"/>
              <a:t>Teacher mental wellbeing now recognised as important</a:t>
            </a:r>
          </a:p>
          <a:p>
            <a:r>
              <a:rPr lang="en-GB" dirty="0" smtClean="0"/>
              <a:t>We know a lot about why teachers and teaching environments are vulnerable</a:t>
            </a:r>
          </a:p>
          <a:p>
            <a:r>
              <a:rPr lang="en-GB" dirty="0" smtClean="0"/>
              <a:t>There are many techniques, projects, initiative and programmes designed to help</a:t>
            </a:r>
          </a:p>
          <a:p>
            <a:r>
              <a:rPr lang="en-GB" dirty="0" smtClean="0"/>
              <a:t>Mindfulness is one that seems to underpin the others</a:t>
            </a:r>
          </a:p>
          <a:p>
            <a:r>
              <a:rPr lang="en-GB" dirty="0" smtClean="0"/>
              <a:t>There are issues about whether all techniques are too focused upon the individual as opposed to wider structural problems</a:t>
            </a:r>
          </a:p>
          <a:p>
            <a:endParaRPr lang="en-US" dirty="0"/>
          </a:p>
        </p:txBody>
      </p:sp>
    </p:spTree>
    <p:extLst>
      <p:ext uri="{BB962C8B-B14F-4D97-AF65-F5344CB8AC3E}">
        <p14:creationId xmlns:p14="http://schemas.microsoft.com/office/powerpoint/2010/main" val="2412769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r>
              <a:rPr lang="en-US" dirty="0" smtClean="0"/>
              <a:t>conclusions</a:t>
            </a:r>
            <a:endParaRPr lang="en-US" dirty="0"/>
          </a:p>
        </p:txBody>
      </p:sp>
      <p:sp>
        <p:nvSpPr>
          <p:cNvPr id="4" name="Vertical Text Placeholder 3"/>
          <p:cNvSpPr>
            <a:spLocks noGrp="1"/>
          </p:cNvSpPr>
          <p:nvPr>
            <p:ph type="body" orient="vert" idx="1"/>
          </p:nvPr>
        </p:nvSpPr>
        <p:spPr>
          <a:xfrm rot="16200000">
            <a:off x="457200" y="380999"/>
            <a:ext cx="6172200" cy="5791201"/>
          </a:xfrm>
        </p:spPr>
        <p:txBody>
          <a:bodyPr>
            <a:normAutofit/>
          </a:bodyPr>
          <a:lstStyle/>
          <a:p>
            <a:r>
              <a:rPr lang="en-GB" i="1" smtClean="0"/>
              <a:t>Kathryn </a:t>
            </a:r>
            <a:r>
              <a:rPr lang="en-GB" i="1" dirty="0" err="1" smtClean="0"/>
              <a:t>Lovewell</a:t>
            </a:r>
            <a:r>
              <a:rPr lang="en-GB" i="1" dirty="0"/>
              <a:t> </a:t>
            </a:r>
            <a:r>
              <a:rPr lang="en-GB" i="1" dirty="0" smtClean="0"/>
              <a:t>(</a:t>
            </a:r>
            <a:r>
              <a:rPr lang="en-US" i="1" dirty="0" smtClean="0"/>
              <a:t>National </a:t>
            </a:r>
            <a:r>
              <a:rPr lang="en-US" i="1" dirty="0"/>
              <a:t>Teacher Enquiry Network Easter 2013 </a:t>
            </a:r>
            <a:r>
              <a:rPr lang="en-US" i="1" dirty="0" smtClean="0"/>
              <a:t>newsletter)</a:t>
            </a:r>
          </a:p>
          <a:p>
            <a:pPr marL="114300" indent="0">
              <a:buNone/>
            </a:pPr>
            <a:endParaRPr lang="en-US" dirty="0" smtClean="0"/>
          </a:p>
          <a:p>
            <a:pPr lvl="1"/>
            <a:r>
              <a:rPr lang="en-US" dirty="0" smtClean="0"/>
              <a:t>Teaching </a:t>
            </a:r>
            <a:r>
              <a:rPr lang="en-US" dirty="0"/>
              <a:t>at its best arises from healthy teachers who are well rested, open minded, clear thinking and compassionate towards the challenges of learning.   A </a:t>
            </a:r>
            <a:r>
              <a:rPr lang="en-US" i="1" dirty="0"/>
              <a:t>Mindful </a:t>
            </a:r>
            <a:r>
              <a:rPr lang="en-US" dirty="0"/>
              <a:t>teacher is fully present, able to support and encourage whilst simultaneously challenge their students to reach beyond expectations or self doubt.  Relaxed teachers are flexible teachers.  Flexible teachers are more likely to be resilient. </a:t>
            </a:r>
            <a:endParaRPr lang="en-GB" dirty="0"/>
          </a:p>
        </p:txBody>
      </p:sp>
    </p:spTree>
    <p:extLst>
      <p:ext uri="{BB962C8B-B14F-4D97-AF65-F5344CB8AC3E}">
        <p14:creationId xmlns:p14="http://schemas.microsoft.com/office/powerpoint/2010/main" val="6901712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r>
              <a:rPr lang="en-US" dirty="0" smtClean="0"/>
              <a:t>conclusions</a:t>
            </a:r>
            <a:endParaRPr lang="en-US" dirty="0"/>
          </a:p>
        </p:txBody>
      </p:sp>
      <p:sp>
        <p:nvSpPr>
          <p:cNvPr id="3" name="Vertical Text Placeholder 2"/>
          <p:cNvSpPr>
            <a:spLocks noGrp="1"/>
          </p:cNvSpPr>
          <p:nvPr>
            <p:ph type="body" orient="vert" idx="1"/>
          </p:nvPr>
        </p:nvSpPr>
        <p:spPr>
          <a:xfrm>
            <a:off x="457200" y="380999"/>
            <a:ext cx="6172200" cy="6477001"/>
          </a:xfrm>
        </p:spPr>
        <p:txBody>
          <a:bodyPr vert="horz">
            <a:normAutofit/>
          </a:bodyPr>
          <a:lstStyle/>
          <a:p>
            <a:pPr marL="114300" indent="0">
              <a:buNone/>
            </a:pPr>
            <a:endParaRPr lang="en-GB" dirty="0" smtClean="0"/>
          </a:p>
          <a:p>
            <a:r>
              <a:rPr lang="en-GB" dirty="0" smtClean="0"/>
              <a:t>Further information</a:t>
            </a:r>
          </a:p>
          <a:p>
            <a:pPr marL="114300" indent="0">
              <a:buNone/>
            </a:pPr>
            <a:endParaRPr lang="en-GB" dirty="0" smtClean="0"/>
          </a:p>
          <a:p>
            <a:pPr lvl="1"/>
            <a:r>
              <a:rPr lang="en-GB" sz="1600" dirty="0" smtClean="0">
                <a:solidFill>
                  <a:schemeClr val="tx1"/>
                </a:solidFill>
              </a:rPr>
              <a:t>Dean.Howes@warwick.ac.uk</a:t>
            </a:r>
          </a:p>
          <a:p>
            <a:pPr marL="411480" lvl="1" indent="0">
              <a:buNone/>
            </a:pPr>
            <a:endParaRPr lang="en-GB" sz="1600" dirty="0" smtClean="0">
              <a:solidFill>
                <a:schemeClr val="tx1"/>
              </a:solidFill>
            </a:endParaRPr>
          </a:p>
          <a:p>
            <a:pPr lvl="1"/>
            <a:r>
              <a:rPr lang="en-GB" sz="1600" dirty="0">
                <a:solidFill>
                  <a:schemeClr val="tx1"/>
                </a:solidFill>
              </a:rPr>
              <a:t>https://</a:t>
            </a:r>
            <a:r>
              <a:rPr lang="en-GB" sz="1600" dirty="0" smtClean="0">
                <a:solidFill>
                  <a:schemeClr val="tx1"/>
                </a:solidFill>
              </a:rPr>
              <a:t>www.educationsupportpartnership.org.uk/sites/default/files/resources/looking_after_teacher_wellbeing.pdf</a:t>
            </a:r>
          </a:p>
          <a:p>
            <a:pPr marL="411480" lvl="1" indent="0">
              <a:buNone/>
            </a:pPr>
            <a:endParaRPr lang="en-GB" sz="1600" dirty="0" smtClean="0">
              <a:solidFill>
                <a:schemeClr val="tx1"/>
              </a:solidFill>
            </a:endParaRPr>
          </a:p>
          <a:p>
            <a:pPr lvl="1"/>
            <a:r>
              <a:rPr lang="en-GB" sz="1600" dirty="0">
                <a:solidFill>
                  <a:schemeClr val="tx1"/>
                </a:solidFill>
              </a:rPr>
              <a:t>https://</a:t>
            </a:r>
            <a:r>
              <a:rPr lang="en-GB" sz="1600" dirty="0" smtClean="0">
                <a:solidFill>
                  <a:schemeClr val="tx1"/>
                </a:solidFill>
              </a:rPr>
              <a:t>www.theguardian.com/teacher-network/2016/jun/05/teachers-five-ways-to-boost-mental-health-mindfulness</a:t>
            </a:r>
          </a:p>
          <a:p>
            <a:pPr marL="411480" lvl="1" indent="0">
              <a:buNone/>
            </a:pPr>
            <a:endParaRPr lang="en-GB" sz="1600" dirty="0">
              <a:solidFill>
                <a:schemeClr val="tx1"/>
              </a:solidFill>
            </a:endParaRPr>
          </a:p>
          <a:p>
            <a:pPr lvl="1"/>
            <a:r>
              <a:rPr lang="en-GB" sz="1600" dirty="0" smtClean="0">
                <a:solidFill>
                  <a:schemeClr val="tx1"/>
                </a:solidFill>
              </a:rPr>
              <a:t>https</a:t>
            </a:r>
            <a:r>
              <a:rPr lang="en-GB" sz="1600" dirty="0">
                <a:solidFill>
                  <a:schemeClr val="tx1"/>
                </a:solidFill>
              </a:rPr>
              <a:t>://</a:t>
            </a:r>
            <a:r>
              <a:rPr lang="en-GB" sz="1600" dirty="0" smtClean="0">
                <a:solidFill>
                  <a:schemeClr val="tx1"/>
                </a:solidFill>
              </a:rPr>
              <a:t>greatergood.berkeley.edu/article/item/seven_ways_mindfulness_can_help_teachers</a:t>
            </a:r>
          </a:p>
          <a:p>
            <a:pPr marL="411480" lvl="1" indent="0">
              <a:buNone/>
            </a:pPr>
            <a:endParaRPr lang="en-GB" sz="1600" dirty="0" smtClean="0">
              <a:solidFill>
                <a:schemeClr val="tx1"/>
              </a:solidFill>
            </a:endParaRPr>
          </a:p>
          <a:p>
            <a:pPr lvl="1"/>
            <a:r>
              <a:rPr lang="en-GB" sz="1600" dirty="0" smtClean="0">
                <a:solidFill>
                  <a:schemeClr val="tx1"/>
                </a:solidFill>
              </a:rPr>
              <a:t>“Happy Teachers Change the World” by Katherine </a:t>
            </a:r>
            <a:r>
              <a:rPr lang="en-GB" sz="1600" dirty="0" err="1" smtClean="0">
                <a:solidFill>
                  <a:schemeClr val="tx1"/>
                </a:solidFill>
              </a:rPr>
              <a:t>Weare</a:t>
            </a:r>
            <a:r>
              <a:rPr lang="en-GB" sz="1600" dirty="0" smtClean="0">
                <a:solidFill>
                  <a:schemeClr val="tx1"/>
                </a:solidFill>
              </a:rPr>
              <a:t> and </a:t>
            </a:r>
            <a:r>
              <a:rPr lang="en-GB" sz="1600" dirty="0" err="1" smtClean="0">
                <a:solidFill>
                  <a:schemeClr val="tx1"/>
                </a:solidFill>
              </a:rPr>
              <a:t>Thich</a:t>
            </a:r>
            <a:r>
              <a:rPr lang="en-GB" sz="1600" dirty="0" smtClean="0">
                <a:solidFill>
                  <a:schemeClr val="tx1"/>
                </a:solidFill>
              </a:rPr>
              <a:t> </a:t>
            </a:r>
            <a:r>
              <a:rPr lang="en-GB" sz="1600" dirty="0" err="1" smtClean="0">
                <a:solidFill>
                  <a:schemeClr val="tx1"/>
                </a:solidFill>
              </a:rPr>
              <a:t>Nhat</a:t>
            </a:r>
            <a:r>
              <a:rPr lang="en-GB" sz="1600" dirty="0" smtClean="0">
                <a:solidFill>
                  <a:schemeClr val="tx1"/>
                </a:solidFill>
              </a:rPr>
              <a:t> Hanh (2017)</a:t>
            </a:r>
            <a:endParaRPr lang="en-GB" dirty="0" smtClean="0">
              <a:solidFill>
                <a:schemeClr val="tx1"/>
              </a:solidFill>
            </a:endParaRPr>
          </a:p>
          <a:p>
            <a:endParaRPr lang="en-US" dirty="0"/>
          </a:p>
        </p:txBody>
      </p:sp>
    </p:spTree>
    <p:extLst>
      <p:ext uri="{BB962C8B-B14F-4D97-AF65-F5344CB8AC3E}">
        <p14:creationId xmlns:p14="http://schemas.microsoft.com/office/powerpoint/2010/main" val="32965935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Text Placeholder 2"/>
          <p:cNvSpPr>
            <a:spLocks noGrp="1"/>
          </p:cNvSpPr>
          <p:nvPr>
            <p:ph type="body" idx="1"/>
          </p:nvPr>
        </p:nvSpPr>
        <p:spPr/>
        <p:txBody>
          <a:bodyPr/>
          <a:lstStyle/>
          <a:p>
            <a:r>
              <a:rPr lang="en-US" dirty="0" smtClean="0"/>
              <a:t>Are there any questions?</a:t>
            </a:r>
            <a:endParaRPr lang="en-US" dirty="0"/>
          </a:p>
        </p:txBody>
      </p:sp>
      <p:pic>
        <p:nvPicPr>
          <p:cNvPr id="4" name="Picture 3"/>
          <p:cNvPicPr>
            <a:picLocks noChangeAspect="1"/>
          </p:cNvPicPr>
          <p:nvPr/>
        </p:nvPicPr>
        <p:blipFill>
          <a:blip r:embed="rId2"/>
          <a:stretch>
            <a:fillRect/>
          </a:stretch>
        </p:blipFill>
        <p:spPr>
          <a:xfrm>
            <a:off x="3771900" y="654458"/>
            <a:ext cx="1587500" cy="1790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97948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entre_for_Lifelong_Learning,_Westwood_campus,_Warwick_University.JPG"/>
          <p:cNvPicPr>
            <a:picLocks noGrp="1" noChangeAspect="1"/>
          </p:cNvPicPr>
          <p:nvPr>
            <p:ph type="pic" idx="1"/>
          </p:nvPr>
        </p:nvPicPr>
        <p:blipFill>
          <a:blip r:embed="rId2" cstate="screen">
            <a:extLst>
              <a:ext uri="{28A0092B-C50C-407E-A947-70E740481C1C}">
                <a14:useLocalDpi xmlns:a14="http://schemas.microsoft.com/office/drawing/2010/main"/>
              </a:ext>
            </a:extLst>
          </a:blip>
          <a:srcRect l="16" r="16"/>
          <a:stretch>
            <a:fillRect/>
          </a:stretch>
        </p:blipFill>
        <p:spPr/>
      </p:pic>
      <p:sp>
        <p:nvSpPr>
          <p:cNvPr id="3" name="Text Placeholder 2"/>
          <p:cNvSpPr>
            <a:spLocks noGrp="1"/>
          </p:cNvSpPr>
          <p:nvPr>
            <p:ph type="body" sz="half" idx="2"/>
          </p:nvPr>
        </p:nvSpPr>
        <p:spPr/>
        <p:txBody>
          <a:bodyPr/>
          <a:lstStyle/>
          <a:p>
            <a:r>
              <a:rPr lang="en-US" dirty="0" smtClean="0"/>
              <a:t>Westwood Campus</a:t>
            </a:r>
            <a:endParaRPr lang="en-US" dirty="0"/>
          </a:p>
        </p:txBody>
      </p:sp>
      <p:sp>
        <p:nvSpPr>
          <p:cNvPr id="4" name="Title 3"/>
          <p:cNvSpPr>
            <a:spLocks noGrp="1"/>
          </p:cNvSpPr>
          <p:nvPr>
            <p:ph type="title"/>
          </p:nvPr>
        </p:nvSpPr>
        <p:spPr/>
        <p:txBody>
          <a:bodyPr/>
          <a:lstStyle/>
          <a:p>
            <a:r>
              <a:rPr lang="en-US" dirty="0" smtClean="0"/>
              <a:t>The Centre for Lifelong Learning	</a:t>
            </a:r>
            <a:endParaRPr lang="en-US" dirty="0"/>
          </a:p>
        </p:txBody>
      </p:sp>
    </p:spTree>
    <p:extLst>
      <p:ext uri="{BB962C8B-B14F-4D97-AF65-F5344CB8AC3E}">
        <p14:creationId xmlns:p14="http://schemas.microsoft.com/office/powerpoint/2010/main" val="20490741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sp>
        <p:nvSpPr>
          <p:cNvPr id="3" name="Content Placeholder 2"/>
          <p:cNvSpPr>
            <a:spLocks noGrp="1"/>
          </p:cNvSpPr>
          <p:nvPr>
            <p:ph sz="half" idx="1"/>
          </p:nvPr>
        </p:nvSpPr>
        <p:spPr>
          <a:xfrm>
            <a:off x="426128" y="1719071"/>
            <a:ext cx="5068223" cy="4407408"/>
          </a:xfrm>
        </p:spPr>
        <p:txBody>
          <a:bodyPr/>
          <a:lstStyle/>
          <a:p>
            <a:endParaRPr lang="en-US" dirty="0" smtClean="0"/>
          </a:p>
          <a:p>
            <a:r>
              <a:rPr lang="en-US" dirty="0" smtClean="0"/>
              <a:t>TES, 2017</a:t>
            </a:r>
          </a:p>
          <a:p>
            <a:pPr lvl="1"/>
            <a:r>
              <a:rPr lang="en-US" dirty="0" smtClean="0"/>
              <a:t>45% of teachers </a:t>
            </a:r>
            <a:r>
              <a:rPr lang="en-US" dirty="0"/>
              <a:t>said that their mental health was “poor” or “very poor</a:t>
            </a:r>
            <a:r>
              <a:rPr lang="en-US" dirty="0" smtClean="0"/>
              <a:t>”</a:t>
            </a:r>
          </a:p>
          <a:p>
            <a:pPr lvl="1"/>
            <a:r>
              <a:rPr lang="en-US" dirty="0" smtClean="0"/>
              <a:t>15% </a:t>
            </a:r>
            <a:r>
              <a:rPr lang="en-US" dirty="0"/>
              <a:t>reported taking medication because of the stresses of their </a:t>
            </a:r>
            <a:r>
              <a:rPr lang="en-US" dirty="0" smtClean="0"/>
              <a:t>work</a:t>
            </a:r>
            <a:endParaRPr lang="en-US" dirty="0"/>
          </a:p>
        </p:txBody>
      </p:sp>
      <p:pic>
        <p:nvPicPr>
          <p:cNvPr id="4" name="Picture 3"/>
          <p:cNvPicPr>
            <a:picLocks noChangeAspect="1"/>
          </p:cNvPicPr>
          <p:nvPr/>
        </p:nvPicPr>
        <p:blipFill rotWithShape="1">
          <a:blip r:embed="rId2"/>
          <a:srcRect l="6263" t="17276" r="58885" b="8285"/>
          <a:stretch/>
        </p:blipFill>
        <p:spPr>
          <a:xfrm>
            <a:off x="5494351" y="2146852"/>
            <a:ext cx="3127139" cy="4174435"/>
          </a:xfrm>
          <a:prstGeom prst="rect">
            <a:avLst/>
          </a:prstGeom>
        </p:spPr>
      </p:pic>
    </p:spTree>
    <p:extLst>
      <p:ext uri="{BB962C8B-B14F-4D97-AF65-F5344CB8AC3E}">
        <p14:creationId xmlns:p14="http://schemas.microsoft.com/office/powerpoint/2010/main" val="1422643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up)">
                                      <p:cBhvr>
                                        <p:cTn id="10" dur="500"/>
                                        <p:tgtEl>
                                          <p:spTgt spid="3">
                                            <p:txEl>
                                              <p:pRg st="2" end="2"/>
                                            </p:tx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up)">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sp>
        <p:nvSpPr>
          <p:cNvPr id="3" name="Content Placeholder 2"/>
          <p:cNvSpPr>
            <a:spLocks noGrp="1"/>
          </p:cNvSpPr>
          <p:nvPr>
            <p:ph sz="half" idx="1"/>
          </p:nvPr>
        </p:nvSpPr>
        <p:spPr>
          <a:xfrm>
            <a:off x="426128" y="1719071"/>
            <a:ext cx="8201037" cy="4407408"/>
          </a:xfrm>
        </p:spPr>
        <p:txBody>
          <a:bodyPr>
            <a:normAutofit/>
          </a:bodyPr>
          <a:lstStyle/>
          <a:p>
            <a:endParaRPr lang="en-US" dirty="0" smtClean="0"/>
          </a:p>
          <a:p>
            <a:r>
              <a:rPr lang="en-US" dirty="0"/>
              <a:t>Kevin Courtney, General Secretary of the National Union of </a:t>
            </a:r>
            <a:r>
              <a:rPr lang="en-US" dirty="0" smtClean="0"/>
              <a:t>Teachers (April 2017)</a:t>
            </a:r>
          </a:p>
          <a:p>
            <a:pPr marL="114300" indent="0">
              <a:buNone/>
            </a:pPr>
            <a:r>
              <a:rPr lang="en-US" dirty="0" smtClean="0"/>
              <a:t> </a:t>
            </a:r>
          </a:p>
          <a:p>
            <a:pPr lvl="1"/>
            <a:r>
              <a:rPr lang="en-US" dirty="0" smtClean="0"/>
              <a:t>“Workloads, brought about through endless assessment, performance related pay and </a:t>
            </a:r>
            <a:r>
              <a:rPr lang="en-US" dirty="0" err="1" smtClean="0"/>
              <a:t>Ofsted</a:t>
            </a:r>
            <a:r>
              <a:rPr lang="en-US" dirty="0" smtClean="0"/>
              <a:t>, are creating a toxic environment in schools, leading to many teachers leaving the profession through stress and exhaustion.”</a:t>
            </a:r>
            <a:endParaRPr lang="en-US" dirty="0"/>
          </a:p>
        </p:txBody>
      </p:sp>
    </p:spTree>
    <p:extLst>
      <p:ext uri="{BB962C8B-B14F-4D97-AF65-F5344CB8AC3E}">
        <p14:creationId xmlns:p14="http://schemas.microsoft.com/office/powerpoint/2010/main" val="1465700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sp>
        <p:nvSpPr>
          <p:cNvPr id="3" name="Content Placeholder 2"/>
          <p:cNvSpPr>
            <a:spLocks noGrp="1"/>
          </p:cNvSpPr>
          <p:nvPr>
            <p:ph sz="half" idx="1"/>
          </p:nvPr>
        </p:nvSpPr>
        <p:spPr>
          <a:xfrm>
            <a:off x="426128" y="1719071"/>
            <a:ext cx="8201037" cy="4407408"/>
          </a:xfrm>
        </p:spPr>
        <p:txBody>
          <a:bodyPr>
            <a:normAutofit/>
          </a:bodyPr>
          <a:lstStyle/>
          <a:p>
            <a:endParaRPr lang="en-US" dirty="0" smtClean="0"/>
          </a:p>
          <a:p>
            <a:r>
              <a:rPr lang="en-US" dirty="0"/>
              <a:t>Kevin Courtney, General Secretary of the National Union of </a:t>
            </a:r>
            <a:r>
              <a:rPr lang="en-US" dirty="0" smtClean="0"/>
              <a:t>Teachers (April 2017) </a:t>
            </a:r>
          </a:p>
          <a:p>
            <a:pPr marL="114300" indent="0">
              <a:buNone/>
            </a:pPr>
            <a:endParaRPr lang="en-US" dirty="0" smtClean="0"/>
          </a:p>
          <a:p>
            <a:pPr lvl="1"/>
            <a:r>
              <a:rPr lang="en-US" dirty="0" smtClean="0"/>
              <a:t>“</a:t>
            </a:r>
            <a:r>
              <a:rPr lang="en-US" dirty="0"/>
              <a:t>The findings of the most recent Department for Education workload survey revealed average weekly working time for all classroom teachers and middle leaders at an unacceptable and unsustainable 54.4 </a:t>
            </a:r>
            <a:r>
              <a:rPr lang="en-US" dirty="0" smtClean="0"/>
              <a:t>hours.”</a:t>
            </a:r>
            <a:endParaRPr lang="en-US" dirty="0"/>
          </a:p>
        </p:txBody>
      </p:sp>
    </p:spTree>
    <p:extLst>
      <p:ext uri="{BB962C8B-B14F-4D97-AF65-F5344CB8AC3E}">
        <p14:creationId xmlns:p14="http://schemas.microsoft.com/office/powerpoint/2010/main" val="471844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844" y="2115878"/>
            <a:ext cx="4780917" cy="4082903"/>
          </a:xfrm>
          <a:prstGeom prst="rect">
            <a:avLst/>
          </a:prstGeom>
        </p:spPr>
      </p:pic>
      <p:pic>
        <p:nvPicPr>
          <p:cNvPr id="1026" name="Picture 2" descr="Image result for pink 3 motivators at work"/>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23834" y="2115878"/>
            <a:ext cx="4436190" cy="3851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600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sp>
        <p:nvSpPr>
          <p:cNvPr id="3" name="Content Placeholder 2"/>
          <p:cNvSpPr>
            <a:spLocks noGrp="1"/>
          </p:cNvSpPr>
          <p:nvPr>
            <p:ph sz="half" idx="1"/>
          </p:nvPr>
        </p:nvSpPr>
        <p:spPr>
          <a:xfrm>
            <a:off x="426128" y="1719070"/>
            <a:ext cx="8201037" cy="4596669"/>
          </a:xfrm>
        </p:spPr>
        <p:txBody>
          <a:bodyPr>
            <a:normAutofit fontScale="77500" lnSpcReduction="20000"/>
          </a:bodyPr>
          <a:lstStyle/>
          <a:p>
            <a:endParaRPr lang="en-US" dirty="0" smtClean="0"/>
          </a:p>
          <a:p>
            <a:r>
              <a:rPr lang="en-US" dirty="0" smtClean="0"/>
              <a:t>Factors associated with poor mental health</a:t>
            </a:r>
          </a:p>
          <a:p>
            <a:pPr lvl="1"/>
            <a:r>
              <a:rPr lang="en-US" dirty="0" smtClean="0"/>
              <a:t>Judgement</a:t>
            </a:r>
          </a:p>
          <a:p>
            <a:pPr lvl="1"/>
            <a:r>
              <a:rPr lang="en-US" dirty="0" smtClean="0"/>
              <a:t>Agenda</a:t>
            </a:r>
          </a:p>
          <a:p>
            <a:pPr lvl="1"/>
            <a:r>
              <a:rPr lang="en-US" dirty="0" smtClean="0"/>
              <a:t>Non acceptance</a:t>
            </a:r>
          </a:p>
          <a:p>
            <a:pPr lvl="1"/>
            <a:r>
              <a:rPr lang="en-US" dirty="0" smtClean="0"/>
              <a:t>Rumination</a:t>
            </a:r>
          </a:p>
          <a:p>
            <a:pPr lvl="1"/>
            <a:r>
              <a:rPr lang="en-US" dirty="0" smtClean="0"/>
              <a:t>Worry</a:t>
            </a:r>
          </a:p>
          <a:p>
            <a:pPr lvl="1"/>
            <a:r>
              <a:rPr lang="en-US" dirty="0" smtClean="0"/>
              <a:t>Non-compassion</a:t>
            </a:r>
          </a:p>
          <a:p>
            <a:pPr lvl="1"/>
            <a:r>
              <a:rPr lang="en-US" dirty="0" smtClean="0"/>
              <a:t>Lack of purpose/holistic visioning</a:t>
            </a:r>
          </a:p>
          <a:p>
            <a:pPr lvl="1"/>
            <a:r>
              <a:rPr lang="en-US" dirty="0" smtClean="0"/>
              <a:t>Focus on procedures rather than experience</a:t>
            </a:r>
          </a:p>
          <a:p>
            <a:pPr lvl="1"/>
            <a:r>
              <a:rPr lang="en-US" dirty="0" smtClean="0"/>
              <a:t>Focus on outcome rather than performance</a:t>
            </a:r>
          </a:p>
          <a:p>
            <a:pPr lvl="1"/>
            <a:r>
              <a:rPr lang="en-US" dirty="0" smtClean="0"/>
              <a:t>Lack of physical, intellectual, emotional, social stimulation</a:t>
            </a:r>
          </a:p>
          <a:p>
            <a:pPr lvl="1"/>
            <a:r>
              <a:rPr lang="en-US" dirty="0" smtClean="0"/>
              <a:t>Experience of negative emotions (especially frustration)</a:t>
            </a:r>
          </a:p>
          <a:p>
            <a:pPr lvl="1"/>
            <a:r>
              <a:rPr lang="en-US" dirty="0" smtClean="0"/>
              <a:t>Non-expression of authentic emotions</a:t>
            </a:r>
          </a:p>
          <a:p>
            <a:pPr lvl="1"/>
            <a:r>
              <a:rPr lang="en-US" dirty="0" smtClean="0"/>
              <a:t>…</a:t>
            </a:r>
            <a:endParaRPr lang="en-US" dirty="0"/>
          </a:p>
        </p:txBody>
      </p:sp>
    </p:spTree>
    <p:extLst>
      <p:ext uri="{BB962C8B-B14F-4D97-AF65-F5344CB8AC3E}">
        <p14:creationId xmlns:p14="http://schemas.microsoft.com/office/powerpoint/2010/main" val="1919299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down)">
                                      <p:cBhvr>
                                        <p:cTn id="13" dur="500"/>
                                        <p:tgtEl>
                                          <p:spTgt spid="3">
                                            <p:txEl>
                                              <p:pRg st="3" end="3"/>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ipe(down)">
                                      <p:cBhvr>
                                        <p:cTn id="16" dur="500"/>
                                        <p:tgtEl>
                                          <p:spTgt spid="3">
                                            <p:txEl>
                                              <p:pRg st="4" end="4"/>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wipe(down)">
                                      <p:cBhvr>
                                        <p:cTn id="19" dur="500"/>
                                        <p:tgtEl>
                                          <p:spTgt spid="3">
                                            <p:txEl>
                                              <p:pRg st="5" end="5"/>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wipe(down)">
                                      <p:cBhvr>
                                        <p:cTn id="25" dur="500"/>
                                        <p:tgtEl>
                                          <p:spTgt spid="3">
                                            <p:txEl>
                                              <p:pRg st="7" end="7"/>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wipe(down)">
                                      <p:cBhvr>
                                        <p:cTn id="28" dur="500"/>
                                        <p:tgtEl>
                                          <p:spTgt spid="3">
                                            <p:txEl>
                                              <p:pRg st="8" end="8"/>
                                            </p:txEl>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wipe(down)">
                                      <p:cBhvr>
                                        <p:cTn id="31" dur="500"/>
                                        <p:tgtEl>
                                          <p:spTgt spid="3">
                                            <p:txEl>
                                              <p:pRg st="9" end="9"/>
                                            </p:tx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wipe(down)">
                                      <p:cBhvr>
                                        <p:cTn id="34" dur="500"/>
                                        <p:tgtEl>
                                          <p:spTgt spid="3">
                                            <p:txEl>
                                              <p:pRg st="10" end="10"/>
                                            </p:tx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Effect transition="in" filter="wipe(down)">
                                      <p:cBhvr>
                                        <p:cTn id="37" dur="500"/>
                                        <p:tgtEl>
                                          <p:spTgt spid="3">
                                            <p:txEl>
                                              <p:pRg st="11" end="11"/>
                                            </p:txEl>
                                          </p:spTgt>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3">
                                            <p:txEl>
                                              <p:pRg st="12" end="12"/>
                                            </p:txEl>
                                          </p:spTgt>
                                        </p:tgtEl>
                                        <p:attrNameLst>
                                          <p:attrName>style.visibility</p:attrName>
                                        </p:attrNameLst>
                                      </p:cBhvr>
                                      <p:to>
                                        <p:strVal val="visible"/>
                                      </p:to>
                                    </p:set>
                                    <p:animEffect transition="in" filter="wipe(down)">
                                      <p:cBhvr>
                                        <p:cTn id="40" dur="500"/>
                                        <p:tgtEl>
                                          <p:spTgt spid="3">
                                            <p:txEl>
                                              <p:pRg st="12" end="12"/>
                                            </p:txEl>
                                          </p:spTgt>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animEffect transition="in" filter="wipe(down)">
                                      <p:cBhvr>
                                        <p:cTn id="43" dur="500"/>
                                        <p:tgtEl>
                                          <p:spTgt spid="3">
                                            <p:txEl>
                                              <p:pRg st="13" end="13"/>
                                            </p:txEl>
                                          </p:spTgt>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
                                            <p:txEl>
                                              <p:pRg st="14" end="14"/>
                                            </p:txEl>
                                          </p:spTgt>
                                        </p:tgtEl>
                                        <p:attrNameLst>
                                          <p:attrName>style.visibility</p:attrName>
                                        </p:attrNameLst>
                                      </p:cBhvr>
                                      <p:to>
                                        <p:strVal val="visible"/>
                                      </p:to>
                                    </p:set>
                                    <p:animEffect transition="in" filter="wipe(down)">
                                      <p:cBhvr>
                                        <p:cTn id="46"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sp>
        <p:nvSpPr>
          <p:cNvPr id="4" name="Oval 3"/>
          <p:cNvSpPr/>
          <p:nvPr/>
        </p:nvSpPr>
        <p:spPr>
          <a:xfrm>
            <a:off x="1956390" y="2296634"/>
            <a:ext cx="3476847" cy="3530009"/>
          </a:xfrm>
          <a:prstGeom prst="ellipse">
            <a:avLst/>
          </a:prstGeom>
          <a:solidFill>
            <a:schemeClr val="accent3">
              <a:lumMod val="60000"/>
              <a:lumOff val="40000"/>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3926958" y="2296633"/>
            <a:ext cx="3476847" cy="3530009"/>
          </a:xfrm>
          <a:prstGeom prst="ellipse">
            <a:avLst/>
          </a:prstGeom>
          <a:solidFill>
            <a:schemeClr val="accent2">
              <a:lumMod val="60000"/>
              <a:lumOff val="40000"/>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Line Callout 2 4"/>
          <p:cNvSpPr/>
          <p:nvPr/>
        </p:nvSpPr>
        <p:spPr>
          <a:xfrm>
            <a:off x="7040527" y="2094615"/>
            <a:ext cx="1945758" cy="818707"/>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Pupil</a:t>
            </a:r>
            <a:endParaRPr lang="en-GB" dirty="0"/>
          </a:p>
        </p:txBody>
      </p:sp>
      <p:sp>
        <p:nvSpPr>
          <p:cNvPr id="8" name="Line Callout 2 7"/>
          <p:cNvSpPr/>
          <p:nvPr/>
        </p:nvSpPr>
        <p:spPr>
          <a:xfrm flipH="1">
            <a:off x="398720" y="1869560"/>
            <a:ext cx="1945758" cy="818707"/>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Teacher</a:t>
            </a:r>
            <a:endParaRPr lang="en-GB" dirty="0"/>
          </a:p>
        </p:txBody>
      </p:sp>
      <p:sp>
        <p:nvSpPr>
          <p:cNvPr id="9" name="Line Callout 2 8"/>
          <p:cNvSpPr/>
          <p:nvPr/>
        </p:nvSpPr>
        <p:spPr>
          <a:xfrm rot="5400000">
            <a:off x="4528582" y="4983127"/>
            <a:ext cx="636181" cy="2557131"/>
          </a:xfrm>
          <a:prstGeom prst="borderCallout2">
            <a:avLst>
              <a:gd name="adj1" fmla="val 18750"/>
              <a:gd name="adj2" fmla="val -8333"/>
              <a:gd name="adj3" fmla="val 18750"/>
              <a:gd name="adj4" fmla="val -16667"/>
              <a:gd name="adj5" fmla="val 53872"/>
              <a:gd name="adj6" fmla="val -146946"/>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dirty="0" smtClean="0"/>
              <a:t>Teacher – Pupil interactions</a:t>
            </a:r>
            <a:endParaRPr lang="en-GB" dirty="0"/>
          </a:p>
        </p:txBody>
      </p:sp>
    </p:spTree>
    <p:extLst>
      <p:ext uri="{BB962C8B-B14F-4D97-AF65-F5344CB8AC3E}">
        <p14:creationId xmlns:p14="http://schemas.microsoft.com/office/powerpoint/2010/main" val="13287666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Teacher mental wellbeing</a:t>
            </a:r>
            <a:endParaRPr lang="en-US" dirty="0"/>
          </a:p>
        </p:txBody>
      </p:sp>
      <p:pic>
        <p:nvPicPr>
          <p:cNvPr id="2050" name="Picture 2" descr="Image result for wellbein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2829" y="2406065"/>
            <a:ext cx="8467270" cy="3320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8662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363</TotalTime>
  <Words>577</Words>
  <Application>Microsoft Office PowerPoint</Application>
  <PresentationFormat>On-screen Show (4:3)</PresentationFormat>
  <Paragraphs>131</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Book Antiqua</vt:lpstr>
      <vt:lpstr>Calibri</vt:lpstr>
      <vt:lpstr>Century Gothic</vt:lpstr>
      <vt:lpstr>Times New Roman</vt:lpstr>
      <vt:lpstr>Apothecary</vt:lpstr>
      <vt:lpstr>Teacher mental Well-being</vt:lpstr>
      <vt:lpstr>The Centre for Lifelong Learning </vt:lpstr>
      <vt:lpstr>Teacher mental wellbeing</vt:lpstr>
      <vt:lpstr>Teacher mental wellbeing</vt:lpstr>
      <vt:lpstr>Teacher mental wellbeing</vt:lpstr>
      <vt:lpstr>Teacher mental wellbeing</vt:lpstr>
      <vt:lpstr>Teacher mental wellbeing</vt:lpstr>
      <vt:lpstr>Teacher mental wellbeing</vt:lpstr>
      <vt:lpstr>Teacher mental wellbeing</vt:lpstr>
      <vt:lpstr>Teacher mental wellbeing</vt:lpstr>
      <vt:lpstr>Teacher mental wellbeing</vt:lpstr>
      <vt:lpstr>Teacher mental wellbeing</vt:lpstr>
      <vt:lpstr>Teacher mental wellbeing</vt:lpstr>
      <vt:lpstr>Teacher mental wellbeing</vt:lpstr>
      <vt:lpstr>conclusions</vt:lpstr>
      <vt:lpstr>conclusions</vt:lpstr>
      <vt:lpstr>conclusions</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Reflection upon the mindfulness courses and interventions offered by the centre of lifelong learning at the university of warwick</dc:title>
  <dc:creator>Dean Howes</dc:creator>
  <cp:lastModifiedBy>Thompson, Rachel</cp:lastModifiedBy>
  <cp:revision>51</cp:revision>
  <cp:lastPrinted>2017-06-21T12:26:35Z</cp:lastPrinted>
  <dcterms:created xsi:type="dcterms:W3CDTF">2017-06-11T11:59:10Z</dcterms:created>
  <dcterms:modified xsi:type="dcterms:W3CDTF">2017-06-28T12:02:55Z</dcterms:modified>
</cp:coreProperties>
</file>