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16"/>
  </p:notesMasterIdLst>
  <p:sldIdLst>
    <p:sldId id="256" r:id="rId3"/>
    <p:sldId id="267" r:id="rId4"/>
    <p:sldId id="273" r:id="rId5"/>
    <p:sldId id="274" r:id="rId6"/>
    <p:sldId id="257" r:id="rId7"/>
    <p:sldId id="258" r:id="rId8"/>
    <p:sldId id="260" r:id="rId9"/>
    <p:sldId id="261" r:id="rId10"/>
    <p:sldId id="276" r:id="rId11"/>
    <p:sldId id="275" r:id="rId12"/>
    <p:sldId id="277" r:id="rId13"/>
    <p:sldId id="272"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22" autoAdjust="0"/>
    <p:restoredTop sz="92543" autoAdjust="0"/>
  </p:normalViewPr>
  <p:slideViewPr>
    <p:cSldViewPr snapToGrid="0">
      <p:cViewPr varScale="1">
        <p:scale>
          <a:sx n="110" d="100"/>
          <a:sy n="110" d="100"/>
        </p:scale>
        <p:origin x="33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A41A83-550B-478A-B685-39EEDB8D17E6}" type="datetimeFigureOut">
              <a:rPr lang="en-GB" smtClean="0"/>
              <a:t>05/06/2020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BCE0D5-5B8B-4CCB-902C-D8EB30619C59}" type="slidenum">
              <a:rPr lang="en-GB" smtClean="0"/>
              <a:t>‹#›</a:t>
            </a:fld>
            <a:endParaRPr lang="en-GB"/>
          </a:p>
        </p:txBody>
      </p:sp>
    </p:spTree>
    <p:extLst>
      <p:ext uri="{BB962C8B-B14F-4D97-AF65-F5344CB8AC3E}">
        <p14:creationId xmlns:p14="http://schemas.microsoft.com/office/powerpoint/2010/main" val="3694811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a:t>
            </a:r>
            <a:r>
              <a:rPr lang="en-GB" baseline="0" dirty="0" smtClean="0"/>
              <a:t> like? Monthly hour – say 2-3 pm, then subject 3-4 to do tasks, get work in shape to facilitate TF work </a:t>
            </a:r>
            <a:br>
              <a:rPr lang="en-GB" baseline="0" dirty="0" smtClean="0"/>
            </a:br>
            <a:r>
              <a:rPr lang="en-GB" baseline="0" dirty="0" smtClean="0"/>
              <a:t/>
            </a:r>
            <a:br>
              <a:rPr lang="en-GB" baseline="0" dirty="0" smtClean="0"/>
            </a:br>
            <a:r>
              <a:rPr lang="en-GB" baseline="0" dirty="0" smtClean="0"/>
              <a:t>Consideration – RP tasks – thematic (Task 1 Teacher Philosophy) – Task 2 (Around Prevent/Safeguarding – upload certificate of safeguarding completion by Oct half term) – Task 3 – Planning – Term 4 Assessment – Term 5 ? – Term 6 Pupil Progression</a:t>
            </a:r>
            <a:endParaRPr lang="en-GB" dirty="0"/>
          </a:p>
        </p:txBody>
      </p:sp>
      <p:sp>
        <p:nvSpPr>
          <p:cNvPr id="4" name="Slide Number Placeholder 3"/>
          <p:cNvSpPr>
            <a:spLocks noGrp="1"/>
          </p:cNvSpPr>
          <p:nvPr>
            <p:ph type="sldNum" sz="quarter" idx="10"/>
          </p:nvPr>
        </p:nvSpPr>
        <p:spPr/>
        <p:txBody>
          <a:bodyPr/>
          <a:lstStyle/>
          <a:p>
            <a:fld id="{F1183626-5995-495A-9124-21F22EDCAB1B}" type="slidenum">
              <a:rPr lang="en-GB" smtClean="0"/>
              <a:t>2</a:t>
            </a:fld>
            <a:endParaRPr lang="en-GB"/>
          </a:p>
        </p:txBody>
      </p:sp>
    </p:spTree>
    <p:extLst>
      <p:ext uri="{BB962C8B-B14F-4D97-AF65-F5344CB8AC3E}">
        <p14:creationId xmlns:p14="http://schemas.microsoft.com/office/powerpoint/2010/main" val="139066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PDP being</a:t>
            </a:r>
            <a:r>
              <a:rPr lang="en-GB" baseline="0" dirty="0" smtClean="0"/>
              <a:t> an awareness of the bigger picture, not navel gazing</a:t>
            </a:r>
            <a:endParaRPr lang="en-GB" dirty="0"/>
          </a:p>
        </p:txBody>
      </p:sp>
      <p:sp>
        <p:nvSpPr>
          <p:cNvPr id="4" name="Slide Number Placeholder 3"/>
          <p:cNvSpPr>
            <a:spLocks noGrp="1"/>
          </p:cNvSpPr>
          <p:nvPr>
            <p:ph type="sldNum" sz="quarter" idx="10"/>
          </p:nvPr>
        </p:nvSpPr>
        <p:spPr/>
        <p:txBody>
          <a:bodyPr/>
          <a:lstStyle/>
          <a:p>
            <a:fld id="{FCBCE0D5-5B8B-4CCB-902C-D8EB30619C59}" type="slidenum">
              <a:rPr lang="en-GB" smtClean="0"/>
              <a:t>9</a:t>
            </a:fld>
            <a:endParaRPr lang="en-GB"/>
          </a:p>
        </p:txBody>
      </p:sp>
    </p:spTree>
    <p:extLst>
      <p:ext uri="{BB962C8B-B14F-4D97-AF65-F5344CB8AC3E}">
        <p14:creationId xmlns:p14="http://schemas.microsoft.com/office/powerpoint/2010/main" val="2261233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 what we’re after</a:t>
            </a:r>
            <a:endParaRPr lang="en-GB" dirty="0"/>
          </a:p>
        </p:txBody>
      </p:sp>
      <p:sp>
        <p:nvSpPr>
          <p:cNvPr id="4" name="Slide Number Placeholder 3"/>
          <p:cNvSpPr>
            <a:spLocks noGrp="1"/>
          </p:cNvSpPr>
          <p:nvPr>
            <p:ph type="sldNum" sz="quarter" idx="10"/>
          </p:nvPr>
        </p:nvSpPr>
        <p:spPr/>
        <p:txBody>
          <a:bodyPr/>
          <a:lstStyle/>
          <a:p>
            <a:fld id="{FCBCE0D5-5B8B-4CCB-902C-D8EB30619C59}" type="slidenum">
              <a:rPr lang="en-GB" smtClean="0"/>
              <a:t>11</a:t>
            </a:fld>
            <a:endParaRPr lang="en-GB"/>
          </a:p>
        </p:txBody>
      </p:sp>
    </p:spTree>
    <p:extLst>
      <p:ext uri="{BB962C8B-B14F-4D97-AF65-F5344CB8AC3E}">
        <p14:creationId xmlns:p14="http://schemas.microsoft.com/office/powerpoint/2010/main" val="2665213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25569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287047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2395139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1849660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6/5/2020</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45342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9222B8-E014-48F0-A673-E9A6EBBFCF61}" type="datetimeFigureOut">
              <a:rPr lang="en-GB" smtClean="0"/>
              <a:t>05/06/2020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953494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29222B8-E014-48F0-A673-E9A6EBBFCF61}" type="datetimeFigureOut">
              <a:rPr lang="en-GB" smtClean="0"/>
              <a:t>05/06/2020</a:t>
            </a:fld>
            <a:endParaRPr lang="en-GB"/>
          </a:p>
        </p:txBody>
      </p:sp>
      <p:sp>
        <p:nvSpPr>
          <p:cNvPr id="5" name="Footer Placeholder 4"/>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6161983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9222B8-E014-48F0-A673-E9A6EBBFCF61}" type="datetimeFigureOut">
              <a:rPr lang="en-GB" smtClean="0"/>
              <a:t>05/06/2020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1425856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9222B8-E014-48F0-A673-E9A6EBBFCF61}" type="datetimeFigureOut">
              <a:rPr lang="en-GB" smtClean="0"/>
              <a:t>05/06/2020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12733172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29222B8-E014-48F0-A673-E9A6EBBFCF61}" type="datetimeFigureOut">
              <a:rPr lang="en-GB" smtClean="0"/>
              <a:t>05/06/2020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2968146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9222B8-E014-48F0-A673-E9A6EBBFCF61}" type="datetimeFigureOut">
              <a:rPr lang="en-GB" smtClean="0"/>
              <a:t>05/06/2020</a:t>
            </a:fld>
            <a:endParaRPr lang="en-GB"/>
          </a:p>
        </p:txBody>
      </p:sp>
      <p:sp>
        <p:nvSpPr>
          <p:cNvPr id="3" name="Footer Placeholder 2"/>
          <p:cNvSpPr>
            <a:spLocks noGrp="1"/>
          </p:cNvSpPr>
          <p:nvPr>
            <p:ph type="ftr" sz="quarter" idx="11"/>
          </p:nvPr>
        </p:nvSpPr>
        <p:spPr/>
        <p:txBody>
          <a:bodyPr/>
          <a:lstStyle/>
          <a:p>
            <a:endParaRPr lang="en-GB"/>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2966515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4750796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29222B8-E014-48F0-A673-E9A6EBBFCF61}" type="datetimeFigureOut">
              <a:rPr lang="en-GB" smtClean="0"/>
              <a:t>05/06/2020</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1458325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29222B8-E014-48F0-A673-E9A6EBBFCF61}" type="datetimeFigureOut">
              <a:rPr lang="en-GB" smtClean="0"/>
              <a:t>05/06/2020</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16962582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29222B8-E014-48F0-A673-E9A6EBBFCF61}" type="datetimeFigureOut">
              <a:rPr lang="en-GB" smtClean="0"/>
              <a:t>05/06/2020</a:t>
            </a:fld>
            <a:endParaRPr lang="en-GB"/>
          </a:p>
        </p:txBody>
      </p:sp>
      <p:sp>
        <p:nvSpPr>
          <p:cNvPr id="6" name="Footer Placeholder 5"/>
          <p:cNvSpPr>
            <a:spLocks noGrp="1"/>
          </p:cNvSpPr>
          <p:nvPr>
            <p:ph type="ftr" sz="quarter" idx="11"/>
          </p:nvPr>
        </p:nvSpPr>
        <p:spPr/>
        <p:txBody>
          <a:bodyPr/>
          <a:lstStyle/>
          <a:p>
            <a:endParaRPr lang="en-GB"/>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34576425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629222B8-E014-48F0-A673-E9A6EBBFCF61}" type="datetimeFigureOut">
              <a:rPr lang="en-GB" smtClean="0"/>
              <a:t>05/06/2020</a:t>
            </a:fld>
            <a:endParaRPr lang="en-GB"/>
          </a:p>
        </p:txBody>
      </p:sp>
      <p:sp>
        <p:nvSpPr>
          <p:cNvPr id="5" name="Footer Placeholder 4"/>
          <p:cNvSpPr>
            <a:spLocks noGrp="1"/>
          </p:cNvSpPr>
          <p:nvPr>
            <p:ph type="ftr" sz="quarter" idx="11"/>
          </p:nvPr>
        </p:nvSpPr>
        <p:spPr/>
        <p:txBody>
          <a:bodyPr/>
          <a:lstStyle/>
          <a:p>
            <a:endParaRPr lang="en-GB"/>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34578972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629222B8-E014-48F0-A673-E9A6EBBFCF61}" type="datetimeFigureOut">
              <a:rPr lang="en-GB" smtClean="0"/>
              <a:t>05/06/2020</a:t>
            </a:fld>
            <a:endParaRPr lang="en-GB"/>
          </a:p>
        </p:txBody>
      </p:sp>
      <p:sp>
        <p:nvSpPr>
          <p:cNvPr id="5" name="Footer Placeholder 4"/>
          <p:cNvSpPr>
            <a:spLocks noGrp="1"/>
          </p:cNvSpPr>
          <p:nvPr>
            <p:ph type="ftr" sz="quarter" idx="11"/>
          </p:nvPr>
        </p:nvSpPr>
        <p:spPr/>
        <p:txBody>
          <a:bodyPr/>
          <a:lstStyle/>
          <a:p>
            <a:endParaRPr lang="en-GB"/>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23782047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29222B8-E014-48F0-A673-E9A6EBBFCF61}" type="datetimeFigureOut">
              <a:rPr lang="en-GB" smtClean="0"/>
              <a:t>05/06/2020</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83327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29222B8-E014-48F0-A673-E9A6EBBFCF61}" type="datetimeFigureOut">
              <a:rPr lang="en-GB" smtClean="0"/>
              <a:t>05/06/2020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2282655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29222B8-E014-48F0-A673-E9A6EBBFCF61}" type="datetimeFigureOut">
              <a:rPr lang="en-GB" smtClean="0"/>
              <a:t>05/06/2020</a:t>
            </a:fld>
            <a:endParaRPr lang="en-GB"/>
          </a:p>
        </p:txBody>
      </p:sp>
      <p:sp>
        <p:nvSpPr>
          <p:cNvPr id="8" name="Footer Placeholder 7"/>
          <p:cNvSpPr>
            <a:spLocks noGrp="1"/>
          </p:cNvSpPr>
          <p:nvPr>
            <p:ph type="ftr" sz="quarter" idx="11"/>
          </p:nvPr>
        </p:nvSpPr>
        <p:spPr>
          <a:xfrm>
            <a:off x="561111" y="6391838"/>
            <a:ext cx="3644282" cy="304801"/>
          </a:xfrm>
        </p:spPr>
        <p:txBody>
          <a:bodyPr/>
          <a:lstStyle/>
          <a:p>
            <a:endParaRPr lang="en-GB"/>
          </a:p>
        </p:txBody>
      </p:sp>
      <p:sp>
        <p:nvSpPr>
          <p:cNvPr id="9" name="Slide Number Placeholder 8"/>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26837116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629222B8-E014-48F0-A673-E9A6EBBFCF61}" type="datetimeFigureOut">
              <a:rPr lang="en-GB" smtClean="0"/>
              <a:t>05/06/2020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25352791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629222B8-E014-48F0-A673-E9A6EBBFCF61}" type="datetimeFigureOut">
              <a:rPr lang="en-GB" smtClean="0"/>
              <a:t>05/06/2020</a:t>
            </a:fld>
            <a:endParaRPr lang="en-GB"/>
          </a:p>
        </p:txBody>
      </p:sp>
      <p:sp>
        <p:nvSpPr>
          <p:cNvPr id="5" name="Footer Placeholder 4"/>
          <p:cNvSpPr>
            <a:spLocks noGrp="1"/>
          </p:cNvSpPr>
          <p:nvPr>
            <p:ph type="ftr" sz="quarter" idx="11"/>
          </p:nvPr>
        </p:nvSpPr>
        <p:spPr/>
        <p:txBody>
          <a:bodyPr/>
          <a:lstStyle/>
          <a:p>
            <a:endParaRPr lang="en-GB"/>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FCF78E-9F2C-418D-97F7-EAFB3B4D1ACD}" type="slidenum">
              <a:rPr lang="en-GB" smtClean="0"/>
              <a:t>‹#›</a:t>
            </a:fld>
            <a:endParaRPr lang="en-GB"/>
          </a:p>
        </p:txBody>
      </p:sp>
    </p:spTree>
    <p:extLst>
      <p:ext uri="{BB962C8B-B14F-4D97-AF65-F5344CB8AC3E}">
        <p14:creationId xmlns:p14="http://schemas.microsoft.com/office/powerpoint/2010/main" val="2030445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440604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2926197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1058202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3819463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145312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603335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fld id="{629222B8-E014-48F0-A673-E9A6EBBFCF61}" type="datetimeFigureOut">
              <a:rPr lang="en-GB" smtClean="0"/>
              <a:t>05/06/2020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55487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6.jpe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629222B8-E014-48F0-A673-E9A6EBBFCF61}" type="datetimeFigureOut">
              <a:rPr lang="en-GB" smtClean="0"/>
              <a:t>05/06/2020</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28372990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629222B8-E014-48F0-A673-E9A6EBBFCF61}" type="datetimeFigureOut">
              <a:rPr lang="en-GB" smtClean="0"/>
              <a:t>05/06/2020</a:t>
            </a:fld>
            <a:endParaRPr lang="en-GB"/>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GB"/>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9FCF78E-9F2C-418D-97F7-EAFB3B4D1ACD}" type="slidenum">
              <a:rPr lang="en-GB" smtClean="0"/>
              <a:t>‹#›</a:t>
            </a:fld>
            <a:endParaRPr lang="en-GB"/>
          </a:p>
        </p:txBody>
      </p:sp>
    </p:spTree>
    <p:extLst>
      <p:ext uri="{BB962C8B-B14F-4D97-AF65-F5344CB8AC3E}">
        <p14:creationId xmlns:p14="http://schemas.microsoft.com/office/powerpoint/2010/main" val="211679405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665522/Teachers_standard_information.pdf" TargetMode="Externa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9.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hyperlink" Target="https://query.prod.cms.rt.microsoft.com/cms/api/am/binary/RE1UMWz"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926" y="4732409"/>
            <a:ext cx="9409045" cy="1296144"/>
          </a:xfrm>
        </p:spPr>
        <p:txBody>
          <a:bodyPr/>
          <a:lstStyle/>
          <a:p>
            <a:r>
              <a:rPr lang="en-GB" dirty="0"/>
              <a:t>All for One, and One Note for </a:t>
            </a:r>
            <a:r>
              <a:rPr lang="en-GB" dirty="0" smtClean="0"/>
              <a:t>all</a:t>
            </a:r>
            <a:br>
              <a:rPr lang="en-GB" dirty="0" smtClean="0"/>
            </a:br>
            <a:r>
              <a:rPr lang="en-GB" dirty="0" smtClean="0"/>
              <a:t>Warwick </a:t>
            </a:r>
            <a:r>
              <a:rPr lang="en-GB" smtClean="0"/>
              <a:t>Partnership Conference 18 June 2020</a:t>
            </a:r>
            <a:r>
              <a:rPr lang="en-GB" smtClean="0"/>
              <a:t> </a:t>
            </a:r>
            <a:endParaRPr lang="en-GB" dirty="0"/>
          </a:p>
        </p:txBody>
      </p:sp>
      <p:pic>
        <p:nvPicPr>
          <p:cNvPr id="1026" name="Picture 2" descr="Image result for muskehound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9306685" y="-1"/>
            <a:ext cx="2885315" cy="288531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2" descr="Image result for OneNote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74782" y="5824050"/>
            <a:ext cx="1300587" cy="963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7352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the tasks? </a:t>
            </a:r>
            <a:r>
              <a:rPr lang="en-GB" dirty="0" smtClean="0"/>
              <a:t>(May be tweaked for 2020-21)</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8049521"/>
              </p:ext>
            </p:extLst>
          </p:nvPr>
        </p:nvGraphicFramePr>
        <p:xfrm>
          <a:off x="339306" y="1295400"/>
          <a:ext cx="11381117" cy="4664867"/>
        </p:xfrm>
        <a:graphic>
          <a:graphicData uri="http://schemas.openxmlformats.org/drawingml/2006/table">
            <a:tbl>
              <a:tblPr>
                <a:tableStyleId>{35758FB7-9AC5-4552-8A53-C91805E547FA}</a:tableStyleId>
              </a:tblPr>
              <a:tblGrid>
                <a:gridCol w="1240892">
                  <a:extLst>
                    <a:ext uri="{9D8B030D-6E8A-4147-A177-3AD203B41FA5}">
                      <a16:colId xmlns:a16="http://schemas.microsoft.com/office/drawing/2014/main" val="174745405"/>
                    </a:ext>
                  </a:extLst>
                </a:gridCol>
                <a:gridCol w="6730904">
                  <a:extLst>
                    <a:ext uri="{9D8B030D-6E8A-4147-A177-3AD203B41FA5}">
                      <a16:colId xmlns:a16="http://schemas.microsoft.com/office/drawing/2014/main" val="3468399306"/>
                    </a:ext>
                  </a:extLst>
                </a:gridCol>
                <a:gridCol w="1529181">
                  <a:extLst>
                    <a:ext uri="{9D8B030D-6E8A-4147-A177-3AD203B41FA5}">
                      <a16:colId xmlns:a16="http://schemas.microsoft.com/office/drawing/2014/main" val="3927187817"/>
                    </a:ext>
                  </a:extLst>
                </a:gridCol>
                <a:gridCol w="1880140">
                  <a:extLst>
                    <a:ext uri="{9D8B030D-6E8A-4147-A177-3AD203B41FA5}">
                      <a16:colId xmlns:a16="http://schemas.microsoft.com/office/drawing/2014/main" val="4149883252"/>
                    </a:ext>
                  </a:extLst>
                </a:gridCol>
              </a:tblGrid>
              <a:tr h="587421">
                <a:tc>
                  <a:txBody>
                    <a:bodyPr/>
                    <a:lstStyle/>
                    <a:p>
                      <a:pPr algn="l" fontAlgn="b"/>
                      <a:r>
                        <a:rPr lang="en-GB" sz="1800" u="none" strike="noStrike">
                          <a:effectLst/>
                        </a:rPr>
                        <a:t>Time</a:t>
                      </a:r>
                      <a:endParaRPr lang="en-GB" sz="1800" b="1" i="0" u="none" strike="noStrike">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a:effectLst/>
                        </a:rPr>
                        <a:t>Title</a:t>
                      </a:r>
                      <a:endParaRPr lang="en-GB" sz="1800" b="1" i="0" u="none" strike="noStrike">
                        <a:solidFill>
                          <a:srgbClr val="FFFFFF"/>
                        </a:solidFill>
                        <a:effectLst/>
                        <a:latin typeface="Calibri" panose="020F0502020204030204" pitchFamily="34" charset="0"/>
                      </a:endParaRPr>
                    </a:p>
                  </a:txBody>
                  <a:tcPr marL="4280" marR="4280" marT="4280" marB="0" anchor="ctr"/>
                </a:tc>
                <a:tc>
                  <a:txBody>
                    <a:bodyPr/>
                    <a:lstStyle/>
                    <a:p>
                      <a:pPr algn="l" fontAlgn="b"/>
                      <a:r>
                        <a:rPr lang="en-GB" sz="1800" u="none" strike="noStrike">
                          <a:effectLst/>
                        </a:rPr>
                        <a:t>University coverage</a:t>
                      </a:r>
                      <a:endParaRPr lang="en-GB" sz="1800" b="1" i="0" u="none" strike="noStrike">
                        <a:solidFill>
                          <a:srgbClr val="FFFFFF"/>
                        </a:solidFill>
                        <a:effectLst/>
                        <a:latin typeface="Calibri" panose="020F0502020204030204" pitchFamily="34" charset="0"/>
                      </a:endParaRPr>
                    </a:p>
                  </a:txBody>
                  <a:tcPr marL="4280" marR="4280" marT="4280" marB="0" anchor="b"/>
                </a:tc>
                <a:tc>
                  <a:txBody>
                    <a:bodyPr/>
                    <a:lstStyle/>
                    <a:p>
                      <a:pPr algn="l" fontAlgn="b"/>
                      <a:r>
                        <a:rPr lang="en-GB" sz="1800" u="none" strike="noStrike">
                          <a:effectLst/>
                        </a:rPr>
                        <a:t>Notes</a:t>
                      </a:r>
                      <a:endParaRPr lang="en-GB" sz="1800" b="1" i="0" u="none" strike="noStrike">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1674218792"/>
                  </a:ext>
                </a:extLst>
              </a:tr>
              <a:tr h="587421">
                <a:tc>
                  <a:txBody>
                    <a:bodyPr/>
                    <a:lstStyle/>
                    <a:p>
                      <a:pPr algn="l" fontAlgn="b"/>
                      <a:r>
                        <a:rPr lang="en-GB" sz="1800" u="none" strike="noStrike">
                          <a:effectLst/>
                        </a:rPr>
                        <a:t>Term 1 Half term 1</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a:effectLst/>
                        </a:rPr>
                        <a:t>Task 1: Teaching Philosophy</a:t>
                      </a:r>
                      <a:endParaRPr lang="en-GB" sz="1800" b="0" i="0" u="none" strike="noStrike">
                        <a:solidFill>
                          <a:srgbClr val="FFFFFF"/>
                        </a:solidFill>
                        <a:effectLst/>
                        <a:latin typeface="Calibri" panose="020F0502020204030204" pitchFamily="34" charset="0"/>
                      </a:endParaRPr>
                    </a:p>
                  </a:txBody>
                  <a:tcPr marL="269638" marR="4280" marT="4280" marB="0" anchor="ctr"/>
                </a:tc>
                <a:tc>
                  <a:txBody>
                    <a:bodyPr/>
                    <a:lstStyle/>
                    <a:p>
                      <a:pPr algn="l" fontAlgn="b"/>
                      <a:r>
                        <a:rPr lang="en-GB" sz="1800" u="none" strike="noStrike">
                          <a:effectLst/>
                        </a:rPr>
                        <a:t>Induction Week 48 and 49</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b"/>
                      <a:endParaRPr lang="en-GB" sz="1800" b="0" i="0" u="none" strike="noStrike">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483794329"/>
                  </a:ext>
                </a:extLst>
              </a:tr>
              <a:tr h="587421">
                <a:tc>
                  <a:txBody>
                    <a:bodyPr/>
                    <a:lstStyle/>
                    <a:p>
                      <a:pPr algn="l" fontAlgn="b"/>
                      <a:r>
                        <a:rPr lang="en-GB" sz="1800" u="none" strike="noStrike">
                          <a:effectLst/>
                        </a:rPr>
                        <a:t>Term 1 Half term 2</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dirty="0">
                          <a:effectLst/>
                        </a:rPr>
                        <a:t>Task 2: From observations in your school, what does good behaviour management look like in your subject?</a:t>
                      </a:r>
                      <a:endParaRPr lang="en-GB" sz="1800" b="0" i="0" u="none" strike="noStrike" dirty="0">
                        <a:solidFill>
                          <a:srgbClr val="FFFFFF"/>
                        </a:solidFill>
                        <a:effectLst/>
                        <a:latin typeface="Calibri" panose="020F0502020204030204" pitchFamily="34" charset="0"/>
                      </a:endParaRPr>
                    </a:p>
                  </a:txBody>
                  <a:tcPr marL="269638" marR="4280" marT="4280" marB="0" anchor="ctr"/>
                </a:tc>
                <a:tc>
                  <a:txBody>
                    <a:bodyPr/>
                    <a:lstStyle/>
                    <a:p>
                      <a:pPr algn="l" fontAlgn="b"/>
                      <a:r>
                        <a:rPr lang="en-GB" sz="1800" u="none" strike="noStrike">
                          <a:effectLst/>
                        </a:rPr>
                        <a:t>Week 7</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b"/>
                      <a:endParaRPr lang="en-GB" sz="1800" b="0" i="0" u="none" strike="noStrike">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507772007"/>
                  </a:ext>
                </a:extLst>
              </a:tr>
              <a:tr h="587421">
                <a:tc>
                  <a:txBody>
                    <a:bodyPr/>
                    <a:lstStyle/>
                    <a:p>
                      <a:pPr algn="l" fontAlgn="b"/>
                      <a:r>
                        <a:rPr lang="en-GB" sz="1800" u="none" strike="noStrike">
                          <a:effectLst/>
                        </a:rPr>
                        <a:t>Term 2 Half term 1</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a:effectLst/>
                        </a:rPr>
                        <a:t>Task 3: Implications of the cross phase conference or Integrating TEL into my subject teaching </a:t>
                      </a:r>
                      <a:endParaRPr lang="en-GB" sz="1800" b="0" i="0" u="none" strike="noStrike">
                        <a:solidFill>
                          <a:srgbClr val="FFFFFF"/>
                        </a:solidFill>
                        <a:effectLst/>
                        <a:latin typeface="Calibri" panose="020F0502020204030204" pitchFamily="34" charset="0"/>
                      </a:endParaRPr>
                    </a:p>
                  </a:txBody>
                  <a:tcPr marL="269638" marR="4280" marT="4280" marB="0" anchor="ctr"/>
                </a:tc>
                <a:tc>
                  <a:txBody>
                    <a:bodyPr/>
                    <a:lstStyle/>
                    <a:p>
                      <a:pPr algn="l" fontAlgn="b"/>
                      <a:r>
                        <a:rPr lang="en-GB" sz="1800" u="none" strike="noStrike">
                          <a:effectLst/>
                        </a:rPr>
                        <a:t>Week 16/Week 19</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b"/>
                      <a:r>
                        <a:rPr lang="en-GB" sz="1800" u="none" strike="noStrike">
                          <a:effectLst/>
                        </a:rPr>
                        <a:t>There are 2 titles to choose from</a:t>
                      </a:r>
                      <a:endParaRPr lang="en-GB" sz="1800" b="0" i="0" u="none" strike="noStrike">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1873571737"/>
                  </a:ext>
                </a:extLst>
              </a:tr>
              <a:tr h="587421">
                <a:tc>
                  <a:txBody>
                    <a:bodyPr/>
                    <a:lstStyle/>
                    <a:p>
                      <a:pPr algn="l" fontAlgn="b"/>
                      <a:r>
                        <a:rPr lang="en-GB" sz="1800" u="none" strike="noStrike">
                          <a:effectLst/>
                        </a:rPr>
                        <a:t>Term 2 Half term 2</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a:effectLst/>
                        </a:rPr>
                        <a:t>Task 4: Teaching all students in an inclusive style</a:t>
                      </a:r>
                      <a:endParaRPr lang="en-GB" sz="1800" b="0" i="0" u="none" strike="noStrike">
                        <a:solidFill>
                          <a:srgbClr val="FFFFFF"/>
                        </a:solidFill>
                        <a:effectLst/>
                        <a:latin typeface="Calibri" panose="020F0502020204030204" pitchFamily="34" charset="0"/>
                      </a:endParaRPr>
                    </a:p>
                  </a:txBody>
                  <a:tcPr marL="269638" marR="4280" marT="4280" marB="0" anchor="ctr"/>
                </a:tc>
                <a:tc>
                  <a:txBody>
                    <a:bodyPr/>
                    <a:lstStyle/>
                    <a:p>
                      <a:pPr algn="l" fontAlgn="b"/>
                      <a:r>
                        <a:rPr lang="en-GB" sz="1800" u="none" strike="noStrike">
                          <a:effectLst/>
                        </a:rPr>
                        <a:t>Week 25</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b"/>
                      <a:endParaRPr lang="en-GB" sz="1800" b="0" i="0" u="none" strike="noStrike">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4289024112"/>
                  </a:ext>
                </a:extLst>
              </a:tr>
              <a:tr h="587421">
                <a:tc>
                  <a:txBody>
                    <a:bodyPr/>
                    <a:lstStyle/>
                    <a:p>
                      <a:pPr algn="l" fontAlgn="b"/>
                      <a:r>
                        <a:rPr lang="en-GB" sz="1800" u="none" strike="noStrike" dirty="0">
                          <a:effectLst/>
                        </a:rPr>
                        <a:t>Term 3 Half term 1</a:t>
                      </a:r>
                      <a:endParaRPr lang="en-GB" sz="1800" b="0" i="0" u="none" strike="noStrike" dirty="0">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dirty="0">
                          <a:effectLst/>
                        </a:rPr>
                        <a:t>Task 5: Evidence Bundle (Progress over time)</a:t>
                      </a:r>
                      <a:endParaRPr lang="en-GB" sz="1800" b="0" i="0" u="none" strike="noStrike" dirty="0">
                        <a:solidFill>
                          <a:srgbClr val="FFFFFF"/>
                        </a:solidFill>
                        <a:effectLst/>
                        <a:latin typeface="Calibri" panose="020F0502020204030204" pitchFamily="34" charset="0"/>
                      </a:endParaRPr>
                    </a:p>
                  </a:txBody>
                  <a:tcPr marL="269638" marR="4280" marT="4280" marB="0" anchor="ctr"/>
                </a:tc>
                <a:tc>
                  <a:txBody>
                    <a:bodyPr/>
                    <a:lstStyle/>
                    <a:p>
                      <a:pPr algn="l" fontAlgn="b"/>
                      <a:r>
                        <a:rPr lang="en-GB" sz="1800" u="none" strike="noStrike" dirty="0">
                          <a:effectLst/>
                        </a:rPr>
                        <a:t>Week 29 onwards</a:t>
                      </a:r>
                      <a:endParaRPr lang="en-GB" sz="1800" b="0" i="0" u="none" strike="noStrike" dirty="0">
                        <a:solidFill>
                          <a:srgbClr val="FFFFFF"/>
                        </a:solidFill>
                        <a:effectLst/>
                        <a:latin typeface="Calibri" panose="020F0502020204030204" pitchFamily="34" charset="0"/>
                      </a:endParaRPr>
                    </a:p>
                  </a:txBody>
                  <a:tcPr marL="4280" marR="4280" marT="4280" marB="0" anchor="b"/>
                </a:tc>
                <a:tc>
                  <a:txBody>
                    <a:bodyPr/>
                    <a:lstStyle/>
                    <a:p>
                      <a:pPr algn="l" fontAlgn="b"/>
                      <a:endParaRPr lang="en-GB" sz="1800" b="0" i="0" u="none" strike="noStrike">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2117838274"/>
                  </a:ext>
                </a:extLst>
              </a:tr>
              <a:tr h="587421">
                <a:tc>
                  <a:txBody>
                    <a:bodyPr/>
                    <a:lstStyle/>
                    <a:p>
                      <a:pPr algn="l" fontAlgn="b"/>
                      <a:r>
                        <a:rPr lang="en-GB" sz="1800" u="none" strike="noStrike">
                          <a:effectLst/>
                        </a:rPr>
                        <a:t>Term 3 Half term 2</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a:effectLst/>
                        </a:rPr>
                        <a:t>Task 6: What are your pastoral responsibilities as a tutor? </a:t>
                      </a:r>
                      <a:endParaRPr lang="en-GB" sz="1800" b="0" i="0" u="none" strike="noStrike">
                        <a:solidFill>
                          <a:srgbClr val="FFFFFF"/>
                        </a:solidFill>
                        <a:effectLst/>
                        <a:latin typeface="Calibri" panose="020F0502020204030204" pitchFamily="34" charset="0"/>
                      </a:endParaRPr>
                    </a:p>
                  </a:txBody>
                  <a:tcPr marL="269638" marR="4280" marT="4280" marB="0" anchor="ctr"/>
                </a:tc>
                <a:tc>
                  <a:txBody>
                    <a:bodyPr/>
                    <a:lstStyle/>
                    <a:p>
                      <a:pPr algn="l" fontAlgn="b"/>
                      <a:r>
                        <a:rPr lang="en-GB" sz="1800" u="none" strike="noStrike">
                          <a:effectLst/>
                        </a:rPr>
                        <a:t>Week 34</a:t>
                      </a:r>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b"/>
                      <a:endParaRPr lang="en-GB" sz="1800" b="0" i="0" u="none" strike="noStrike">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659710240"/>
                  </a:ext>
                </a:extLst>
              </a:tr>
              <a:tr h="296627">
                <a:tc>
                  <a:txBody>
                    <a:bodyPr/>
                    <a:lstStyle/>
                    <a:p>
                      <a:pPr algn="l" fontAlgn="b"/>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ctr"/>
                      <a:r>
                        <a:rPr lang="en-GB" sz="1800" u="none" strike="noStrike">
                          <a:effectLst/>
                        </a:rPr>
                        <a:t>Task 7: (Revisit your Teaching Philosophy) - this will be discussed at your viva</a:t>
                      </a:r>
                      <a:endParaRPr lang="en-GB" sz="1800" b="0" i="0" u="none" strike="noStrike">
                        <a:solidFill>
                          <a:srgbClr val="FFFFFF"/>
                        </a:solidFill>
                        <a:effectLst/>
                        <a:latin typeface="Calibri" panose="020F0502020204030204" pitchFamily="34" charset="0"/>
                      </a:endParaRPr>
                    </a:p>
                  </a:txBody>
                  <a:tcPr marL="269638" marR="4280" marT="4280" marB="0" anchor="ctr"/>
                </a:tc>
                <a:tc>
                  <a:txBody>
                    <a:bodyPr/>
                    <a:lstStyle/>
                    <a:p>
                      <a:pPr algn="l" fontAlgn="b"/>
                      <a:endParaRPr lang="en-GB" sz="1800" b="0" i="0" u="none" strike="noStrike">
                        <a:solidFill>
                          <a:srgbClr val="FFFFFF"/>
                        </a:solidFill>
                        <a:effectLst/>
                        <a:latin typeface="Calibri" panose="020F0502020204030204" pitchFamily="34" charset="0"/>
                      </a:endParaRPr>
                    </a:p>
                  </a:txBody>
                  <a:tcPr marL="4280" marR="4280" marT="4280" marB="0" anchor="b"/>
                </a:tc>
                <a:tc>
                  <a:txBody>
                    <a:bodyPr/>
                    <a:lstStyle/>
                    <a:p>
                      <a:pPr algn="l" fontAlgn="b"/>
                      <a:endParaRPr lang="en-GB" sz="1800" b="0" i="0" u="none" strike="noStrike" dirty="0">
                        <a:solidFill>
                          <a:srgbClr val="FFFFFF"/>
                        </a:solidFill>
                        <a:effectLst/>
                        <a:latin typeface="Calibri" panose="020F0502020204030204" pitchFamily="34" charset="0"/>
                      </a:endParaRPr>
                    </a:p>
                  </a:txBody>
                  <a:tcPr marL="4280" marR="4280" marT="4280" marB="0" anchor="b"/>
                </a:tc>
                <a:extLst>
                  <a:ext uri="{0D108BD9-81ED-4DB2-BD59-A6C34878D82A}">
                    <a16:rowId xmlns:a16="http://schemas.microsoft.com/office/drawing/2014/main" val="109939730"/>
                  </a:ext>
                </a:extLst>
              </a:tr>
            </a:tbl>
          </a:graphicData>
        </a:graphic>
      </p:graphicFrame>
      <p:sp>
        <p:nvSpPr>
          <p:cNvPr id="3" name="Rectangle 2"/>
          <p:cNvSpPr/>
          <p:nvPr/>
        </p:nvSpPr>
        <p:spPr bwMode="auto">
          <a:xfrm>
            <a:off x="1573116" y="4230210"/>
            <a:ext cx="6725824" cy="580709"/>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ctr"/>
            <a:r>
              <a:rPr lang="en-GB" sz="2400" dirty="0"/>
              <a:t>Task 5: </a:t>
            </a:r>
            <a:r>
              <a:rPr lang="en-GB" sz="2400" dirty="0" smtClean="0"/>
              <a:t>Teaching in challenging circumstances</a:t>
            </a:r>
            <a:endParaRPr lang="en-GB" sz="2400" dirty="0">
              <a:solidFill>
                <a:srgbClr val="FFFFFF"/>
              </a:solidFill>
              <a:latin typeface="Calibri" panose="020F0502020204030204" pitchFamily="34" charset="0"/>
            </a:endParaRPr>
          </a:p>
        </p:txBody>
      </p:sp>
    </p:spTree>
    <p:extLst>
      <p:ext uri="{BB962C8B-B14F-4D97-AF65-F5344CB8AC3E}">
        <p14:creationId xmlns:p14="http://schemas.microsoft.com/office/powerpoint/2010/main" val="124916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098" name="Picture 2" descr="Image result for funny motivational poster quote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59789" y="-39969"/>
            <a:ext cx="8430883" cy="6744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15526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PDP: What is required:</a:t>
            </a:r>
            <a:endParaRPr lang="en-GB" dirty="0"/>
          </a:p>
        </p:txBody>
      </p:sp>
      <p:sp>
        <p:nvSpPr>
          <p:cNvPr id="3" name="Content Placeholder 2"/>
          <p:cNvSpPr>
            <a:spLocks noGrp="1"/>
          </p:cNvSpPr>
          <p:nvPr>
            <p:ph idx="1"/>
          </p:nvPr>
        </p:nvSpPr>
        <p:spPr/>
        <p:txBody>
          <a:bodyPr/>
          <a:lstStyle/>
          <a:p>
            <a:r>
              <a:rPr lang="en-GB" dirty="0" smtClean="0"/>
              <a:t>450-550 words (/- 10% of 500)</a:t>
            </a:r>
          </a:p>
          <a:p>
            <a:r>
              <a:rPr lang="en-GB" dirty="0" smtClean="0"/>
              <a:t>Links to </a:t>
            </a:r>
            <a:r>
              <a:rPr lang="en-GB" dirty="0" smtClean="0">
                <a:hlinkClick r:id="rId3"/>
              </a:rPr>
              <a:t>Teachers’ Standards</a:t>
            </a:r>
            <a:endParaRPr lang="en-GB" dirty="0" smtClean="0"/>
          </a:p>
          <a:p>
            <a:r>
              <a:rPr lang="en-GB" dirty="0" smtClean="0"/>
              <a:t>2 suitable references (Harvard Style)</a:t>
            </a:r>
          </a:p>
          <a:p>
            <a:pPr lvl="1"/>
            <a:r>
              <a:rPr lang="en-GB" dirty="0" smtClean="0"/>
              <a:t>Behaviour Management (Dix)( Hattie)</a:t>
            </a:r>
          </a:p>
          <a:p>
            <a:pPr lvl="1"/>
            <a:r>
              <a:rPr lang="en-GB" dirty="0" smtClean="0"/>
              <a:t>Inclusive style (Subject link), SEND </a:t>
            </a:r>
            <a:r>
              <a:rPr lang="en-GB" dirty="0" err="1" smtClean="0"/>
              <a:t>dept</a:t>
            </a:r>
            <a:endParaRPr lang="en-GB" dirty="0"/>
          </a:p>
          <a:p>
            <a:pPr lvl="1"/>
            <a:endParaRPr lang="en-GB" dirty="0"/>
          </a:p>
          <a:p>
            <a:pPr lvl="1"/>
            <a:r>
              <a:rPr lang="en-GB" dirty="0" smtClean="0"/>
              <a:t>Ideally not TES articles, motivational poster quotes</a:t>
            </a:r>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2036609102"/>
              </p:ext>
            </p:extLst>
          </p:nvPr>
        </p:nvGraphicFramePr>
        <p:xfrm>
          <a:off x="9063038" y="1449388"/>
          <a:ext cx="1584325" cy="371475"/>
        </p:xfrm>
        <a:graphic>
          <a:graphicData uri="http://schemas.openxmlformats.org/presentationml/2006/ole">
            <mc:AlternateContent xmlns:mc="http://schemas.openxmlformats.org/markup-compatibility/2006">
              <mc:Choice xmlns:v="urn:schemas-microsoft-com:vml" Requires="v">
                <p:oleObj spid="_x0000_s2062" name="Packager Shell Object" showAsIcon="1" r:id="rId4" imgW="1584000" imgH="372240" progId="Package">
                  <p:embed/>
                </p:oleObj>
              </mc:Choice>
              <mc:Fallback>
                <p:oleObj name="Packager Shell Object" showAsIcon="1" r:id="rId4" imgW="1584000" imgH="372240" progId="Package">
                  <p:embed/>
                  <p:pic>
                    <p:nvPicPr>
                      <p:cNvPr id="0" name=""/>
                      <p:cNvPicPr/>
                      <p:nvPr/>
                    </p:nvPicPr>
                    <p:blipFill>
                      <a:blip r:embed="rId5"/>
                      <a:stretch>
                        <a:fillRect/>
                      </a:stretch>
                    </p:blipFill>
                    <p:spPr>
                      <a:xfrm>
                        <a:off x="9063038" y="1449388"/>
                        <a:ext cx="1584325" cy="371475"/>
                      </a:xfrm>
                      <a:prstGeom prst="rect">
                        <a:avLst/>
                      </a:prstGeom>
                    </p:spPr>
                  </p:pic>
                </p:oleObj>
              </mc:Fallback>
            </mc:AlternateContent>
          </a:graphicData>
        </a:graphic>
      </p:graphicFrame>
    </p:spTree>
    <p:extLst>
      <p:ext uri="{BB962C8B-B14F-4D97-AF65-F5344CB8AC3E}">
        <p14:creationId xmlns:p14="http://schemas.microsoft.com/office/powerpoint/2010/main" val="4133391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Exemplar Tasks (WAGOLL) (500 words)</a:t>
            </a:r>
            <a:endParaRPr lang="en-GB" dirty="0"/>
          </a:p>
        </p:txBody>
      </p:sp>
      <p:sp>
        <p:nvSpPr>
          <p:cNvPr id="3" name="Content Placeholder 2"/>
          <p:cNvSpPr>
            <a:spLocks noGrp="1"/>
          </p:cNvSpPr>
          <p:nvPr>
            <p:ph idx="1"/>
          </p:nvPr>
        </p:nvSpPr>
        <p:spPr>
          <a:xfrm>
            <a:off x="128516" y="1064526"/>
            <a:ext cx="11934967" cy="4899546"/>
          </a:xfrm>
        </p:spPr>
        <p:txBody>
          <a:bodyPr/>
          <a:lstStyle/>
          <a:p>
            <a:pPr marL="0" indent="0">
              <a:buNone/>
            </a:pPr>
            <a:r>
              <a:rPr lang="en-GB" sz="1200" b="1" dirty="0" smtClean="0"/>
              <a:t>What </a:t>
            </a:r>
            <a:r>
              <a:rPr lang="en-GB" sz="1200" b="1" dirty="0"/>
              <a:t>is your teaching philosophy? How has this originated and can you evaluate how your educational touchstones will impact on the teacher you aspire to be? </a:t>
            </a:r>
            <a:endParaRPr lang="en-GB" sz="1200" b="1" dirty="0" smtClean="0"/>
          </a:p>
          <a:p>
            <a:pPr marL="0" indent="0">
              <a:buNone/>
            </a:pPr>
            <a:r>
              <a:rPr lang="en-GB" sz="1200" dirty="0" smtClean="0"/>
              <a:t>‘</a:t>
            </a:r>
            <a:r>
              <a:rPr lang="en-GB" sz="1200" dirty="0"/>
              <a:t>Education is the kindling of a flame not, the filling of a vessel’ (Socrates). In my eyes, to teach is to inspire, to cultivate, to motivate. I want to facilitate engaging debates and challenging discussions, letting lessons respond and change if an exciting idea is explored.</a:t>
            </a:r>
            <a:br>
              <a:rPr lang="en-GB" sz="1200" dirty="0"/>
            </a:br>
            <a:r>
              <a:rPr lang="en-GB" sz="1200" dirty="0"/>
              <a:t> </a:t>
            </a:r>
          </a:p>
          <a:p>
            <a:pPr marL="0" indent="0">
              <a:buNone/>
            </a:pPr>
            <a:r>
              <a:rPr lang="en-GB" sz="1200" dirty="0"/>
              <a:t>I want to inspire gifted and talented students to aim even higher by setting ‘high expectations which inspire, motivate and challenge pupils’ (</a:t>
            </a:r>
            <a:r>
              <a:rPr lang="en-GB" sz="1200" b="1" dirty="0"/>
              <a:t>TS1</a:t>
            </a:r>
            <a:r>
              <a:rPr lang="en-GB" sz="1200" dirty="0"/>
              <a:t>). Teaching standard 1 is all about challenging students and stretching their abilities, regardless of their backgrounds. As someone who attended a poor secondary school in a mainly working class town, this is important to me. I was a high achiever in my secondary school, but did not feel pushed to my potential. A part of this was uninspiring teachers, and the general lack of aspiration among students. As a teacher I want to ‘promote the value of scholarship’ (</a:t>
            </a:r>
            <a:r>
              <a:rPr lang="en-GB" sz="1200" b="1" dirty="0"/>
              <a:t>TS3</a:t>
            </a:r>
            <a:r>
              <a:rPr lang="en-GB" sz="1200" dirty="0"/>
              <a:t>) by showing my enthusiasm for computing and inspiring students to think about where they want their paths to lead. I want to fuel passion, not just for computing, but for every subject; all knowledge is good.</a:t>
            </a:r>
            <a:br>
              <a:rPr lang="en-GB" sz="1200" dirty="0"/>
            </a:br>
            <a:r>
              <a:rPr lang="en-GB" sz="1200" dirty="0"/>
              <a:t> </a:t>
            </a:r>
            <a:endParaRPr lang="en-GB" sz="1200" dirty="0" smtClean="0"/>
          </a:p>
          <a:p>
            <a:pPr marL="0" indent="0">
              <a:buNone/>
            </a:pPr>
            <a:r>
              <a:rPr lang="en-GB" sz="1200" dirty="0" smtClean="0"/>
              <a:t>Increasing female participation in Computing after KS3 is important to me; there were barely any females on my undergraduate Computer Science course. Even in my limited time thus far at </a:t>
            </a:r>
            <a:r>
              <a:rPr lang="en-GB" sz="1200" dirty="0" err="1" smtClean="0"/>
              <a:t>Finham</a:t>
            </a:r>
            <a:r>
              <a:rPr lang="en-GB" sz="1200" dirty="0" smtClean="0"/>
              <a:t> Park, it is clear that Computing continues to attract more boys, with only a few girls continuing the subject at A-level. The Higher Education Statistics Agency (2018) found that in the 2016/17 academic year, 81% of Computer Science students at university were male. What is the reason for this stark contrast? Microsoft (2018) found that young women had misconceptions about STEM careers and lacked female STEM role models. As a female in Computing, I hope to inspire the girls I teach to break social norms and challenge stereotypes.</a:t>
            </a:r>
            <a:br>
              <a:rPr lang="en-GB" sz="1200" dirty="0" smtClean="0"/>
            </a:br>
            <a:r>
              <a:rPr lang="en-GB" sz="1200" dirty="0" smtClean="0"/>
              <a:t> </a:t>
            </a:r>
          </a:p>
          <a:p>
            <a:pPr marL="0" indent="0">
              <a:buNone/>
            </a:pPr>
            <a:r>
              <a:rPr lang="en-GB" sz="1200" dirty="0" smtClean="0"/>
              <a:t>The </a:t>
            </a:r>
            <a:r>
              <a:rPr lang="en-GB" sz="1200" dirty="0"/>
              <a:t>right personality traits are important to become a good teacher: ‘What the teacher is, is more important than what he teaches’ (Karl Menninger). After evaluating my own traits, I find myself to have a lot of honesty, compassion, integrity and gratitude. It is not just my role to be a student’s more knowledgeable other (Vygotsky, 1980), but also a mentor, a role model, somebody they can trust. In </a:t>
            </a:r>
            <a:r>
              <a:rPr lang="en-GB" sz="1200" b="1" dirty="0"/>
              <a:t>part two</a:t>
            </a:r>
            <a:r>
              <a:rPr lang="en-GB" sz="1200" dirty="0"/>
              <a:t> the Teaching Standards, it says as a teacher I should ‘treat students with dignity, building relationships rooted in mutual respect’ (Department for Education, 2013). It is important to recognise that whatever a child’s background, they are entitled to receive a high standard of education that will equip them with the right </a:t>
            </a:r>
            <a:r>
              <a:rPr lang="en-GB" sz="1200" dirty="0" err="1"/>
              <a:t>mindset</a:t>
            </a:r>
            <a:r>
              <a:rPr lang="en-GB" sz="1200" dirty="0"/>
              <a:t> and skills to become an asset to society.</a:t>
            </a:r>
          </a:p>
          <a:p>
            <a:pPr marL="0" indent="0">
              <a:buNone/>
            </a:pPr>
            <a:r>
              <a:rPr lang="en-GB" sz="1200" dirty="0" smtClean="0"/>
              <a:t>Teaching </a:t>
            </a:r>
            <a:r>
              <a:rPr lang="en-GB" sz="1200" dirty="0"/>
              <a:t>standards </a:t>
            </a:r>
            <a:r>
              <a:rPr lang="en-GB" sz="1200" b="1" dirty="0"/>
              <a:t>1, 3 </a:t>
            </a:r>
            <a:r>
              <a:rPr lang="en-GB" sz="1200" dirty="0"/>
              <a:t>and </a:t>
            </a:r>
            <a:r>
              <a:rPr lang="en-GB" sz="1200" b="1" dirty="0"/>
              <a:t>part two</a:t>
            </a:r>
            <a:r>
              <a:rPr lang="en-GB" sz="1200" dirty="0" smtClean="0"/>
              <a:t>.</a:t>
            </a:r>
            <a:r>
              <a:rPr lang="en-GB" sz="1200" dirty="0"/>
              <a:t> </a:t>
            </a:r>
          </a:p>
          <a:p>
            <a:pPr marL="0" indent="0">
              <a:buNone/>
            </a:pPr>
            <a:r>
              <a:rPr lang="en-GB" sz="1200" b="1" u="sng" dirty="0"/>
              <a:t>References</a:t>
            </a:r>
            <a:endParaRPr lang="en-GB" sz="1200" dirty="0"/>
          </a:p>
          <a:p>
            <a:pPr marL="0" indent="0">
              <a:buNone/>
            </a:pPr>
            <a:r>
              <a:rPr lang="en-GB" sz="1200" dirty="0"/>
              <a:t>Higher Education Statistics Agency (2018). </a:t>
            </a:r>
            <a:r>
              <a:rPr lang="en-GB" sz="1200" i="1" dirty="0"/>
              <a:t>Higher Education Student Statistics: UK, 2016/17</a:t>
            </a:r>
            <a:r>
              <a:rPr lang="en-GB" sz="1200" dirty="0"/>
              <a:t>.</a:t>
            </a:r>
          </a:p>
          <a:p>
            <a:pPr marL="0" indent="0">
              <a:buNone/>
            </a:pPr>
            <a:r>
              <a:rPr lang="en-GB" sz="1200" dirty="0" smtClean="0"/>
              <a:t>Microsoft </a:t>
            </a:r>
            <a:r>
              <a:rPr lang="en-GB" sz="1200" dirty="0"/>
              <a:t>(2018). </a:t>
            </a:r>
            <a:r>
              <a:rPr lang="en-GB" sz="1200" i="1" dirty="0"/>
              <a:t>Closing the STEM gap</a:t>
            </a:r>
            <a:r>
              <a:rPr lang="en-GB" sz="1200" dirty="0"/>
              <a:t>. [online] Available at: </a:t>
            </a:r>
            <a:r>
              <a:rPr lang="en-GB" sz="1200" dirty="0">
                <a:hlinkClick r:id="rId2"/>
              </a:rPr>
              <a:t>https://query.prod.cms.rt.microsoft.com/cms/api/am/binary/RE1UMWz</a:t>
            </a:r>
            <a:r>
              <a:rPr lang="en-GB" sz="1200" dirty="0"/>
              <a:t> [Accessed 19 Sep. 2018].</a:t>
            </a:r>
          </a:p>
          <a:p>
            <a:pPr marL="0" indent="0">
              <a:buNone/>
            </a:pPr>
            <a:r>
              <a:rPr lang="en-GB" sz="1200" dirty="0" smtClean="0"/>
              <a:t>Vygotsky</a:t>
            </a:r>
            <a:r>
              <a:rPr lang="en-GB" sz="1200" dirty="0"/>
              <a:t>, L.S., 1980. </a:t>
            </a:r>
            <a:r>
              <a:rPr lang="en-GB" sz="1200" i="1" dirty="0"/>
              <a:t>Mind in society: The development of higher psychological processes</a:t>
            </a:r>
            <a:r>
              <a:rPr lang="en-GB" sz="1200" dirty="0"/>
              <a:t>. Harvard university </a:t>
            </a:r>
            <a:r>
              <a:rPr lang="en-GB" sz="1200" dirty="0" smtClean="0"/>
              <a:t>press.</a:t>
            </a:r>
            <a:endParaRPr lang="en-GB" sz="1200" dirty="0"/>
          </a:p>
          <a:p>
            <a:pPr marL="0" indent="0">
              <a:buNone/>
            </a:pPr>
            <a:r>
              <a:rPr lang="en-GB" sz="1200" dirty="0"/>
              <a:t>Department for Education (2013). </a:t>
            </a:r>
            <a:r>
              <a:rPr lang="en-GB" sz="1200" i="1" dirty="0"/>
              <a:t>Teachers’ Standards</a:t>
            </a:r>
            <a:r>
              <a:rPr lang="en-GB" sz="1200" dirty="0"/>
              <a:t>. Department for Education.</a:t>
            </a:r>
          </a:p>
          <a:p>
            <a:endParaRPr lang="en-GB" sz="1200" dirty="0"/>
          </a:p>
        </p:txBody>
      </p:sp>
    </p:spTree>
    <p:extLst>
      <p:ext uri="{BB962C8B-B14F-4D97-AF65-F5344CB8AC3E}">
        <p14:creationId xmlns:p14="http://schemas.microsoft.com/office/powerpoint/2010/main" val="1002610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itle 87"/>
          <p:cNvSpPr>
            <a:spLocks noGrp="1"/>
          </p:cNvSpPr>
          <p:nvPr>
            <p:ph type="title"/>
          </p:nvPr>
        </p:nvSpPr>
        <p:spPr>
          <a:xfrm>
            <a:off x="678997" y="127749"/>
            <a:ext cx="10055264" cy="1507067"/>
          </a:xfrm>
        </p:spPr>
        <p:txBody>
          <a:bodyPr/>
          <a:lstStyle/>
          <a:p>
            <a:r>
              <a:rPr lang="en-US" dirty="0" smtClean="0"/>
              <a:t>PDP journey so far </a:t>
            </a:r>
            <a:endParaRPr lang="en-US" dirty="0"/>
          </a:p>
        </p:txBody>
      </p:sp>
      <p:sp>
        <p:nvSpPr>
          <p:cNvPr id="7" name="Arc 6"/>
          <p:cNvSpPr/>
          <p:nvPr/>
        </p:nvSpPr>
        <p:spPr>
          <a:xfrm>
            <a:off x="5336586" y="2339559"/>
            <a:ext cx="1579789" cy="1579791"/>
          </a:xfrm>
          <a:prstGeom prst="arc">
            <a:avLst>
              <a:gd name="adj1" fmla="val 7914138"/>
              <a:gd name="adj2" fmla="val 2868450"/>
            </a:avLst>
          </a:prstGeom>
          <a:ln w="8890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3" name="Arc 12"/>
          <p:cNvSpPr/>
          <p:nvPr/>
        </p:nvSpPr>
        <p:spPr>
          <a:xfrm rot="10800000">
            <a:off x="6408382" y="3503833"/>
            <a:ext cx="1579789" cy="1579791"/>
          </a:xfrm>
          <a:prstGeom prst="arc">
            <a:avLst>
              <a:gd name="adj1" fmla="val 7914138"/>
              <a:gd name="adj2" fmla="val 2868450"/>
            </a:avLst>
          </a:prstGeom>
          <a:ln w="88900">
            <a:solidFill>
              <a:schemeClr val="accent6"/>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4" name="Arc 13"/>
          <p:cNvSpPr/>
          <p:nvPr/>
        </p:nvSpPr>
        <p:spPr>
          <a:xfrm rot="10800000">
            <a:off x="4268503" y="3503833"/>
            <a:ext cx="1579789" cy="1579791"/>
          </a:xfrm>
          <a:prstGeom prst="arc">
            <a:avLst>
              <a:gd name="adj1" fmla="val 7914138"/>
              <a:gd name="adj2" fmla="val 2868450"/>
            </a:avLst>
          </a:prstGeom>
          <a:ln w="88900">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5" name="Arc 14"/>
          <p:cNvSpPr/>
          <p:nvPr/>
        </p:nvSpPr>
        <p:spPr>
          <a:xfrm>
            <a:off x="3198083" y="2339559"/>
            <a:ext cx="1579789" cy="1579791"/>
          </a:xfrm>
          <a:prstGeom prst="arc">
            <a:avLst>
              <a:gd name="adj1" fmla="val 7914138"/>
              <a:gd name="adj2" fmla="val 2868450"/>
            </a:avLst>
          </a:prstGeom>
          <a:ln w="88900">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6" name="Arc 15"/>
          <p:cNvSpPr/>
          <p:nvPr/>
        </p:nvSpPr>
        <p:spPr>
          <a:xfrm>
            <a:off x="7475088" y="2339559"/>
            <a:ext cx="1579789" cy="1579791"/>
          </a:xfrm>
          <a:prstGeom prst="arc">
            <a:avLst>
              <a:gd name="adj1" fmla="val 7914138"/>
              <a:gd name="adj2" fmla="val 2868450"/>
            </a:avLst>
          </a:prstGeom>
          <a:ln w="88900">
            <a:solidFill>
              <a:schemeClr val="tx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7" name="Rectangle 16"/>
          <p:cNvSpPr/>
          <p:nvPr/>
        </p:nvSpPr>
        <p:spPr>
          <a:xfrm>
            <a:off x="472352" y="2608308"/>
            <a:ext cx="2235200" cy="691984"/>
          </a:xfrm>
          <a:prstGeom prst="rect">
            <a:avLst/>
          </a:prstGeom>
        </p:spPr>
        <p:txBody>
          <a:bodyPr wrap="square" lIns="121920" rIns="121920" bIns="60960">
            <a:spAutoFit/>
          </a:bodyPr>
          <a:lstStyle/>
          <a:p>
            <a:pPr algn="r">
              <a:lnSpc>
                <a:spcPct val="89000"/>
              </a:lnSpc>
            </a:pPr>
            <a:r>
              <a:rPr lang="en-US" sz="2133" dirty="0" smtClean="0"/>
              <a:t>2016-2018</a:t>
            </a:r>
          </a:p>
          <a:p>
            <a:pPr algn="r">
              <a:lnSpc>
                <a:spcPct val="89000"/>
              </a:lnSpc>
            </a:pPr>
            <a:r>
              <a:rPr lang="en-US" sz="2133" dirty="0" smtClean="0"/>
              <a:t>Mahara Used</a:t>
            </a:r>
            <a:endParaRPr lang="en-US" sz="1467" dirty="0"/>
          </a:p>
        </p:txBody>
      </p:sp>
      <p:sp>
        <p:nvSpPr>
          <p:cNvPr id="19" name="Oval 21"/>
          <p:cNvSpPr>
            <a:spLocks noChangeArrowheads="1"/>
          </p:cNvSpPr>
          <p:nvPr/>
        </p:nvSpPr>
        <p:spPr bwMode="auto">
          <a:xfrm>
            <a:off x="4753596" y="4704312"/>
            <a:ext cx="609600" cy="609600"/>
          </a:xfrm>
          <a:prstGeom prst="ellipse">
            <a:avLst/>
          </a:prstGeom>
          <a:solidFill>
            <a:schemeClr val="accent3"/>
          </a:solidFill>
          <a:ln w="19050" cap="rnd" cmpd="sng">
            <a:noFill/>
            <a:prstDash val="solid"/>
            <a:round/>
            <a:headEnd/>
            <a:tailEnd/>
          </a:ln>
          <a:extLst/>
        </p:spPr>
        <p:txBody>
          <a:bodyPr vert="horz" wrap="square" lIns="121920" tIns="60960" rIns="121920" bIns="60960" numCol="1" anchor="t" anchorCtr="0" compatLnSpc="1">
            <a:prstTxWarp prst="textNoShape">
              <a:avLst/>
            </a:prstTxWarp>
          </a:bodyPr>
          <a:lstStyle/>
          <a:p>
            <a:endParaRPr lang="en-US" sz="3200"/>
          </a:p>
        </p:txBody>
      </p:sp>
      <p:sp>
        <p:nvSpPr>
          <p:cNvPr id="22" name="Oval 6"/>
          <p:cNvSpPr>
            <a:spLocks noChangeArrowheads="1"/>
          </p:cNvSpPr>
          <p:nvPr/>
        </p:nvSpPr>
        <p:spPr bwMode="auto">
          <a:xfrm>
            <a:off x="3683177" y="2051161"/>
            <a:ext cx="609600" cy="609600"/>
          </a:xfrm>
          <a:prstGeom prst="ellipse">
            <a:avLst/>
          </a:pr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nvGrpSpPr>
          <p:cNvPr id="9" name="Group 8"/>
          <p:cNvGrpSpPr/>
          <p:nvPr/>
        </p:nvGrpSpPr>
        <p:grpSpPr>
          <a:xfrm>
            <a:off x="5821680" y="2051161"/>
            <a:ext cx="2958820" cy="609600"/>
            <a:chOff x="5821680" y="2051161"/>
            <a:chExt cx="2958820" cy="609600"/>
          </a:xfrm>
        </p:grpSpPr>
        <p:sp>
          <p:nvSpPr>
            <p:cNvPr id="30" name="Oval 10"/>
            <p:cNvSpPr>
              <a:spLocks noChangeArrowheads="1"/>
            </p:cNvSpPr>
            <p:nvPr/>
          </p:nvSpPr>
          <p:spPr bwMode="auto">
            <a:xfrm>
              <a:off x="5821680" y="2051161"/>
              <a:ext cx="609600" cy="609600"/>
            </a:xfrm>
            <a:prstGeom prst="ellipse">
              <a:avLst/>
            </a:pr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5" name="Line 51"/>
            <p:cNvSpPr>
              <a:spLocks noChangeShapeType="1"/>
            </p:cNvSpPr>
            <p:nvPr/>
          </p:nvSpPr>
          <p:spPr bwMode="auto">
            <a:xfrm>
              <a:off x="8780500" y="2418677"/>
              <a:ext cx="0" cy="30960"/>
            </a:xfrm>
            <a:prstGeom prst="line">
              <a:avLst/>
            </a:prstGeom>
            <a:noFill/>
            <a:ln w="15875" cap="rnd" cmpd="sng">
              <a:solidFill>
                <a:srgbClr val="FFFFFF"/>
              </a:solidFill>
              <a:prstDash val="solid"/>
              <a:round/>
              <a:headEnd/>
              <a:tailEnd/>
            </a:ln>
            <a:extLst>
              <a:ext uri="{909E8E84-426E-40dd-AFC4-6F175D3DCCD1}">
                <a14:hiddenFill xmlns=""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en-US" sz="3200"/>
            </a:p>
          </p:txBody>
        </p:sp>
      </p:grpSp>
      <p:sp>
        <p:nvSpPr>
          <p:cNvPr id="29" name="Oval 6"/>
          <p:cNvSpPr>
            <a:spLocks noChangeArrowheads="1"/>
          </p:cNvSpPr>
          <p:nvPr/>
        </p:nvSpPr>
        <p:spPr bwMode="auto">
          <a:xfrm>
            <a:off x="7960183" y="2051161"/>
            <a:ext cx="609600" cy="609600"/>
          </a:xfrm>
          <a:prstGeom prst="ellipse">
            <a:avLst/>
          </a:pr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4" name="Rectangle 43"/>
          <p:cNvSpPr/>
          <p:nvPr/>
        </p:nvSpPr>
        <p:spPr>
          <a:xfrm>
            <a:off x="3432256" y="2738388"/>
            <a:ext cx="1111443" cy="692113"/>
          </a:xfrm>
          <a:prstGeom prst="rect">
            <a:avLst/>
          </a:prstGeom>
        </p:spPr>
        <p:txBody>
          <a:bodyPr wrap="square" lIns="121920" rIns="121920" bIns="60960">
            <a:spAutoFit/>
          </a:bodyPr>
          <a:lstStyle/>
          <a:p>
            <a:pPr algn="ctr">
              <a:lnSpc>
                <a:spcPct val="89000"/>
              </a:lnSpc>
            </a:pPr>
            <a:r>
              <a:rPr lang="en-US" sz="4267" dirty="0"/>
              <a:t>01</a:t>
            </a:r>
          </a:p>
        </p:txBody>
      </p:sp>
      <p:sp>
        <p:nvSpPr>
          <p:cNvPr id="45" name="Rectangle 44"/>
          <p:cNvSpPr/>
          <p:nvPr/>
        </p:nvSpPr>
        <p:spPr>
          <a:xfrm>
            <a:off x="4502675" y="3965051"/>
            <a:ext cx="1111443" cy="692113"/>
          </a:xfrm>
          <a:prstGeom prst="rect">
            <a:avLst/>
          </a:prstGeom>
        </p:spPr>
        <p:txBody>
          <a:bodyPr wrap="square" lIns="121920" rIns="121920" bIns="60960">
            <a:spAutoFit/>
          </a:bodyPr>
          <a:lstStyle/>
          <a:p>
            <a:pPr algn="ctr">
              <a:lnSpc>
                <a:spcPct val="89000"/>
              </a:lnSpc>
            </a:pPr>
            <a:r>
              <a:rPr lang="en-US" sz="4267" dirty="0"/>
              <a:t>02</a:t>
            </a:r>
          </a:p>
        </p:txBody>
      </p:sp>
      <p:sp>
        <p:nvSpPr>
          <p:cNvPr id="46" name="Rectangle 45"/>
          <p:cNvSpPr/>
          <p:nvPr/>
        </p:nvSpPr>
        <p:spPr>
          <a:xfrm>
            <a:off x="6642553" y="3965051"/>
            <a:ext cx="1111443" cy="692113"/>
          </a:xfrm>
          <a:prstGeom prst="rect">
            <a:avLst/>
          </a:prstGeom>
        </p:spPr>
        <p:txBody>
          <a:bodyPr wrap="square" lIns="121920" rIns="121920" bIns="60960">
            <a:spAutoFit/>
          </a:bodyPr>
          <a:lstStyle/>
          <a:p>
            <a:pPr algn="ctr">
              <a:lnSpc>
                <a:spcPct val="89000"/>
              </a:lnSpc>
            </a:pPr>
            <a:r>
              <a:rPr lang="en-US" sz="4267" dirty="0"/>
              <a:t>04</a:t>
            </a:r>
          </a:p>
        </p:txBody>
      </p:sp>
      <p:sp>
        <p:nvSpPr>
          <p:cNvPr id="47" name="Rectangle 46"/>
          <p:cNvSpPr/>
          <p:nvPr/>
        </p:nvSpPr>
        <p:spPr>
          <a:xfrm>
            <a:off x="5570759" y="2738388"/>
            <a:ext cx="1111443" cy="692113"/>
          </a:xfrm>
          <a:prstGeom prst="rect">
            <a:avLst/>
          </a:prstGeom>
        </p:spPr>
        <p:txBody>
          <a:bodyPr wrap="square" lIns="121920" rIns="121920" bIns="60960">
            <a:spAutoFit/>
          </a:bodyPr>
          <a:lstStyle/>
          <a:p>
            <a:pPr algn="ctr">
              <a:lnSpc>
                <a:spcPct val="89000"/>
              </a:lnSpc>
            </a:pPr>
            <a:r>
              <a:rPr lang="en-US" sz="4267" dirty="0"/>
              <a:t>03</a:t>
            </a:r>
          </a:p>
        </p:txBody>
      </p:sp>
      <p:sp>
        <p:nvSpPr>
          <p:cNvPr id="48" name="Rectangle 47"/>
          <p:cNvSpPr/>
          <p:nvPr/>
        </p:nvSpPr>
        <p:spPr>
          <a:xfrm>
            <a:off x="7709261" y="2738388"/>
            <a:ext cx="1111443" cy="692113"/>
          </a:xfrm>
          <a:prstGeom prst="rect">
            <a:avLst/>
          </a:prstGeom>
        </p:spPr>
        <p:txBody>
          <a:bodyPr wrap="square" lIns="121920" rIns="121920" bIns="60960">
            <a:spAutoFit/>
          </a:bodyPr>
          <a:lstStyle/>
          <a:p>
            <a:pPr algn="ctr">
              <a:lnSpc>
                <a:spcPct val="89000"/>
              </a:lnSpc>
            </a:pPr>
            <a:r>
              <a:rPr lang="en-US" sz="4267" dirty="0"/>
              <a:t>05</a:t>
            </a:r>
          </a:p>
        </p:txBody>
      </p:sp>
      <p:sp>
        <p:nvSpPr>
          <p:cNvPr id="50" name="Oval 6"/>
          <p:cNvSpPr>
            <a:spLocks noChangeArrowheads="1"/>
          </p:cNvSpPr>
          <p:nvPr/>
        </p:nvSpPr>
        <p:spPr bwMode="auto">
          <a:xfrm>
            <a:off x="6893475" y="4704312"/>
            <a:ext cx="609600" cy="609600"/>
          </a:xfrm>
          <a:prstGeom prst="ellipse">
            <a:avLst/>
          </a:pr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cxnSp>
        <p:nvCxnSpPr>
          <p:cNvPr id="74" name="Straight Connector 73"/>
          <p:cNvCxnSpPr/>
          <p:nvPr/>
        </p:nvCxnSpPr>
        <p:spPr>
          <a:xfrm flipH="1">
            <a:off x="2844800" y="3071868"/>
            <a:ext cx="304800" cy="1"/>
          </a:xfrm>
          <a:prstGeom prst="line">
            <a:avLst/>
          </a:prstGeom>
          <a:ln w="12700" cmpd="sng">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9090528" y="3071868"/>
            <a:ext cx="304800" cy="1"/>
          </a:xfrm>
          <a:prstGeom prst="line">
            <a:avLst/>
          </a:prstGeom>
          <a:ln w="12700" cmpd="sng">
            <a:solidFill>
              <a:schemeClr val="bg2"/>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77" name="Rectangle 76"/>
          <p:cNvSpPr/>
          <p:nvPr/>
        </p:nvSpPr>
        <p:spPr>
          <a:xfrm>
            <a:off x="9616352" y="2608308"/>
            <a:ext cx="2235200" cy="1276247"/>
          </a:xfrm>
          <a:prstGeom prst="rect">
            <a:avLst/>
          </a:prstGeom>
        </p:spPr>
        <p:txBody>
          <a:bodyPr wrap="square" lIns="121920" rIns="121920" bIns="60960">
            <a:spAutoFit/>
          </a:bodyPr>
          <a:lstStyle/>
          <a:p>
            <a:pPr>
              <a:lnSpc>
                <a:spcPct val="89000"/>
              </a:lnSpc>
            </a:pPr>
            <a:r>
              <a:rPr lang="en-US" sz="2133" dirty="0" smtClean="0"/>
              <a:t>Iterative Refinements </a:t>
            </a:r>
            <a:r>
              <a:rPr lang="en-US" sz="2133" dirty="0" smtClean="0"/>
              <a:t>implemented for </a:t>
            </a:r>
            <a:r>
              <a:rPr lang="en-US" sz="2133" dirty="0" smtClean="0"/>
              <a:t>2020/21</a:t>
            </a:r>
            <a:endParaRPr lang="en-US" sz="1467" dirty="0"/>
          </a:p>
        </p:txBody>
      </p:sp>
      <p:sp>
        <p:nvSpPr>
          <p:cNvPr id="81" name="Rectangle 80"/>
          <p:cNvSpPr/>
          <p:nvPr/>
        </p:nvSpPr>
        <p:spPr>
          <a:xfrm>
            <a:off x="8229600" y="5189492"/>
            <a:ext cx="3416378" cy="399853"/>
          </a:xfrm>
          <a:prstGeom prst="rect">
            <a:avLst/>
          </a:prstGeom>
        </p:spPr>
        <p:txBody>
          <a:bodyPr wrap="square" lIns="121920" rIns="121920" bIns="60960">
            <a:spAutoFit/>
          </a:bodyPr>
          <a:lstStyle/>
          <a:p>
            <a:pPr>
              <a:lnSpc>
                <a:spcPct val="89000"/>
              </a:lnSpc>
            </a:pPr>
            <a:r>
              <a:rPr lang="en-US" sz="2133" dirty="0" smtClean="0"/>
              <a:t>Refined 2019/20</a:t>
            </a:r>
            <a:endParaRPr lang="en-US" sz="1467" dirty="0"/>
          </a:p>
        </p:txBody>
      </p:sp>
      <p:sp>
        <p:nvSpPr>
          <p:cNvPr id="82" name="Rectangle 81"/>
          <p:cNvSpPr/>
          <p:nvPr/>
        </p:nvSpPr>
        <p:spPr>
          <a:xfrm>
            <a:off x="274881" y="5189492"/>
            <a:ext cx="3745467" cy="984116"/>
          </a:xfrm>
          <a:prstGeom prst="rect">
            <a:avLst/>
          </a:prstGeom>
        </p:spPr>
        <p:txBody>
          <a:bodyPr wrap="square" lIns="121920" rIns="121920" bIns="60960">
            <a:spAutoFit/>
          </a:bodyPr>
          <a:lstStyle/>
          <a:p>
            <a:pPr algn="r">
              <a:lnSpc>
                <a:spcPct val="89000"/>
              </a:lnSpc>
            </a:pPr>
            <a:r>
              <a:rPr lang="en-US" sz="2133" dirty="0" smtClean="0"/>
              <a:t>Summer 2018</a:t>
            </a:r>
          </a:p>
          <a:p>
            <a:pPr algn="r">
              <a:lnSpc>
                <a:spcPct val="89000"/>
              </a:lnSpc>
            </a:pPr>
            <a:r>
              <a:rPr lang="en-US" sz="2133" dirty="0" smtClean="0"/>
              <a:t>Change of module lead – alternatives considered</a:t>
            </a:r>
            <a:endParaRPr lang="en-US" sz="1467" dirty="0"/>
          </a:p>
        </p:txBody>
      </p:sp>
      <p:sp>
        <p:nvSpPr>
          <p:cNvPr id="83" name="Freeform 82"/>
          <p:cNvSpPr/>
          <p:nvPr/>
        </p:nvSpPr>
        <p:spPr>
          <a:xfrm>
            <a:off x="7204447" y="5307066"/>
            <a:ext cx="891519" cy="342100"/>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6"/>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85" name="Freeform 84"/>
          <p:cNvSpPr/>
          <p:nvPr/>
        </p:nvSpPr>
        <p:spPr>
          <a:xfrm flipH="1">
            <a:off x="4170029" y="5307066"/>
            <a:ext cx="891519" cy="342100"/>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3"/>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86" name="Freeform 85"/>
          <p:cNvSpPr/>
          <p:nvPr/>
        </p:nvSpPr>
        <p:spPr>
          <a:xfrm flipV="1">
            <a:off x="6120749" y="1823879"/>
            <a:ext cx="2616852" cy="248964"/>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5"/>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87" name="Rectangle 86"/>
          <p:cNvSpPr/>
          <p:nvPr/>
        </p:nvSpPr>
        <p:spPr>
          <a:xfrm>
            <a:off x="8774090" y="1178977"/>
            <a:ext cx="3417910" cy="691984"/>
          </a:xfrm>
          <a:prstGeom prst="rect">
            <a:avLst/>
          </a:prstGeom>
        </p:spPr>
        <p:txBody>
          <a:bodyPr wrap="square" lIns="121920" rIns="121920" bIns="60960">
            <a:spAutoFit/>
          </a:bodyPr>
          <a:lstStyle/>
          <a:p>
            <a:pPr>
              <a:lnSpc>
                <a:spcPct val="89000"/>
              </a:lnSpc>
            </a:pPr>
            <a:r>
              <a:rPr lang="en-US" sz="2133" dirty="0" smtClean="0">
                <a:solidFill>
                  <a:schemeClr val="bg1"/>
                </a:solidFill>
              </a:rPr>
              <a:t>Roll out OneNote</a:t>
            </a:r>
            <a:br>
              <a:rPr lang="en-US" sz="2133" dirty="0" smtClean="0">
                <a:solidFill>
                  <a:schemeClr val="bg1"/>
                </a:solidFill>
              </a:rPr>
            </a:br>
            <a:r>
              <a:rPr lang="en-US" sz="2133" dirty="0" smtClean="0">
                <a:solidFill>
                  <a:schemeClr val="bg1"/>
                </a:solidFill>
              </a:rPr>
              <a:t>Create support </a:t>
            </a:r>
            <a:endParaRPr lang="en-US" sz="1467" dirty="0">
              <a:solidFill>
                <a:schemeClr val="bg1"/>
              </a:solidFill>
            </a:endParaRPr>
          </a:p>
        </p:txBody>
      </p:sp>
    </p:spTree>
    <p:extLst>
      <p:ext uri="{BB962C8B-B14F-4D97-AF65-F5344CB8AC3E}">
        <p14:creationId xmlns:p14="http://schemas.microsoft.com/office/powerpoint/2010/main" val="252474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250"/>
                                        <p:tgtEl>
                                          <p:spTgt spid="15"/>
                                        </p:tgtEl>
                                      </p:cBhvr>
                                    </p:animEffect>
                                  </p:childTnLst>
                                </p:cTn>
                              </p:par>
                              <p:par>
                                <p:cTn id="8" presetID="22" presetClass="entr" presetSubtype="8" fill="hold" grpId="0" nodeType="withEffect">
                                  <p:stCondLst>
                                    <p:cond delay="20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250"/>
                                        <p:tgtEl>
                                          <p:spTgt spid="14"/>
                                        </p:tgtEl>
                                      </p:cBhvr>
                                    </p:animEffect>
                                  </p:childTnLst>
                                </p:cTn>
                              </p:par>
                              <p:par>
                                <p:cTn id="11" presetID="22" presetClass="entr" presetSubtype="8" fill="hold" grpId="0" nodeType="withEffect">
                                  <p:stCondLst>
                                    <p:cond delay="45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250"/>
                                        <p:tgtEl>
                                          <p:spTgt spid="7"/>
                                        </p:tgtEl>
                                      </p:cBhvr>
                                    </p:animEffect>
                                  </p:childTnLst>
                                </p:cTn>
                              </p:par>
                              <p:par>
                                <p:cTn id="14" presetID="22" presetClass="entr" presetSubtype="8" fill="hold" grpId="0" nodeType="withEffect">
                                  <p:stCondLst>
                                    <p:cond delay="70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250"/>
                                        <p:tgtEl>
                                          <p:spTgt spid="13"/>
                                        </p:tgtEl>
                                      </p:cBhvr>
                                    </p:animEffect>
                                  </p:childTnLst>
                                </p:cTn>
                              </p:par>
                              <p:par>
                                <p:cTn id="17" presetID="22" presetClass="entr" presetSubtype="8" fill="hold" grpId="0" nodeType="withEffect">
                                  <p:stCondLst>
                                    <p:cond delay="95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250"/>
                                        <p:tgtEl>
                                          <p:spTgt spid="16"/>
                                        </p:tgtEl>
                                      </p:cBhvr>
                                    </p:animEffect>
                                  </p:childTnLst>
                                </p:cTn>
                              </p:par>
                              <p:par>
                                <p:cTn id="20" presetID="22" presetClass="entr" presetSubtype="2" fill="hold" nodeType="withEffect">
                                  <p:stCondLst>
                                    <p:cond delay="950"/>
                                  </p:stCondLst>
                                  <p:childTnLst>
                                    <p:set>
                                      <p:cBhvr>
                                        <p:cTn id="21" dur="1" fill="hold">
                                          <p:stCondLst>
                                            <p:cond delay="0"/>
                                          </p:stCondLst>
                                        </p:cTn>
                                        <p:tgtEl>
                                          <p:spTgt spid="74"/>
                                        </p:tgtEl>
                                        <p:attrNameLst>
                                          <p:attrName>style.visibility</p:attrName>
                                        </p:attrNameLst>
                                      </p:cBhvr>
                                      <p:to>
                                        <p:strVal val="visible"/>
                                      </p:to>
                                    </p:set>
                                    <p:animEffect transition="in" filter="wipe(right)">
                                      <p:cBhvr>
                                        <p:cTn id="22" dur="250"/>
                                        <p:tgtEl>
                                          <p:spTgt spid="74"/>
                                        </p:tgtEl>
                                      </p:cBhvr>
                                    </p:animEffect>
                                  </p:childTnLst>
                                </p:cTn>
                              </p:par>
                              <p:par>
                                <p:cTn id="23" presetID="10" presetClass="entr" presetSubtype="0" fill="hold" grpId="0" nodeType="withEffect">
                                  <p:stCondLst>
                                    <p:cond delay="110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250"/>
                                        <p:tgtEl>
                                          <p:spTgt spid="17"/>
                                        </p:tgtEl>
                                      </p:cBhvr>
                                    </p:animEffect>
                                  </p:childTnLst>
                                </p:cTn>
                              </p:par>
                              <p:par>
                                <p:cTn id="26" presetID="10" presetClass="entr" presetSubtype="0" fill="hold" grpId="0" nodeType="withEffect">
                                  <p:stCondLst>
                                    <p:cond delay="110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250"/>
                                        <p:tgtEl>
                                          <p:spTgt spid="44"/>
                                        </p:tgtEl>
                                      </p:cBhvr>
                                    </p:animEffect>
                                  </p:childTnLst>
                                </p:cTn>
                              </p:par>
                              <p:par>
                                <p:cTn id="29" presetID="22" presetClass="entr" presetSubtype="2" fill="hold" grpId="0" nodeType="withEffect">
                                  <p:stCondLst>
                                    <p:cond delay="1350"/>
                                  </p:stCondLst>
                                  <p:childTnLst>
                                    <p:set>
                                      <p:cBhvr>
                                        <p:cTn id="30" dur="1" fill="hold">
                                          <p:stCondLst>
                                            <p:cond delay="0"/>
                                          </p:stCondLst>
                                        </p:cTn>
                                        <p:tgtEl>
                                          <p:spTgt spid="85"/>
                                        </p:tgtEl>
                                        <p:attrNameLst>
                                          <p:attrName>style.visibility</p:attrName>
                                        </p:attrNameLst>
                                      </p:cBhvr>
                                      <p:to>
                                        <p:strVal val="visible"/>
                                      </p:to>
                                    </p:set>
                                    <p:animEffect transition="in" filter="wipe(right)">
                                      <p:cBhvr>
                                        <p:cTn id="31" dur="250"/>
                                        <p:tgtEl>
                                          <p:spTgt spid="85"/>
                                        </p:tgtEl>
                                      </p:cBhvr>
                                    </p:animEffect>
                                  </p:childTnLst>
                                </p:cTn>
                              </p:par>
                              <p:par>
                                <p:cTn id="32" presetID="10" presetClass="entr" presetSubtype="0" fill="hold" grpId="0" nodeType="withEffect">
                                  <p:stCondLst>
                                    <p:cond delay="145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250"/>
                                        <p:tgtEl>
                                          <p:spTgt spid="82"/>
                                        </p:tgtEl>
                                      </p:cBhvr>
                                    </p:animEffect>
                                  </p:childTnLst>
                                </p:cTn>
                              </p:par>
                              <p:par>
                                <p:cTn id="35" presetID="10" presetClass="entr" presetSubtype="0" fill="hold" grpId="0" nodeType="withEffect">
                                  <p:stCondLst>
                                    <p:cond delay="145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250"/>
                                        <p:tgtEl>
                                          <p:spTgt spid="45"/>
                                        </p:tgtEl>
                                      </p:cBhvr>
                                    </p:animEffect>
                                  </p:childTnLst>
                                </p:cTn>
                              </p:par>
                              <p:par>
                                <p:cTn id="38" presetID="22" presetClass="entr" presetSubtype="8" fill="hold" grpId="0" nodeType="withEffect">
                                  <p:stCondLst>
                                    <p:cond delay="1650"/>
                                  </p:stCondLst>
                                  <p:childTnLst>
                                    <p:set>
                                      <p:cBhvr>
                                        <p:cTn id="39" dur="1" fill="hold">
                                          <p:stCondLst>
                                            <p:cond delay="0"/>
                                          </p:stCondLst>
                                        </p:cTn>
                                        <p:tgtEl>
                                          <p:spTgt spid="86"/>
                                        </p:tgtEl>
                                        <p:attrNameLst>
                                          <p:attrName>style.visibility</p:attrName>
                                        </p:attrNameLst>
                                      </p:cBhvr>
                                      <p:to>
                                        <p:strVal val="visible"/>
                                      </p:to>
                                    </p:set>
                                    <p:animEffect transition="in" filter="wipe(left)">
                                      <p:cBhvr>
                                        <p:cTn id="40" dur="250"/>
                                        <p:tgtEl>
                                          <p:spTgt spid="86"/>
                                        </p:tgtEl>
                                      </p:cBhvr>
                                    </p:animEffect>
                                  </p:childTnLst>
                                </p:cTn>
                              </p:par>
                              <p:par>
                                <p:cTn id="41" presetID="10" presetClass="entr" presetSubtype="0" fill="hold" nodeType="withEffect">
                                  <p:stCondLst>
                                    <p:cond delay="165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250"/>
                                        <p:tgtEl>
                                          <p:spTgt spid="9"/>
                                        </p:tgtEl>
                                      </p:cBhvr>
                                    </p:animEffect>
                                  </p:childTnLst>
                                </p:cTn>
                              </p:par>
                              <p:par>
                                <p:cTn id="44" presetID="10" presetClass="entr" presetSubtype="0" fill="hold" grpId="0" nodeType="withEffect">
                                  <p:stCondLst>
                                    <p:cond delay="195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250"/>
                                        <p:tgtEl>
                                          <p:spTgt spid="47"/>
                                        </p:tgtEl>
                                      </p:cBhvr>
                                    </p:animEffect>
                                  </p:childTnLst>
                                </p:cTn>
                              </p:par>
                              <p:par>
                                <p:cTn id="47" presetID="10" presetClass="entr" presetSubtype="0" fill="hold" grpId="0" nodeType="withEffect">
                                  <p:stCondLst>
                                    <p:cond delay="1950"/>
                                  </p:stCondLst>
                                  <p:childTnLst>
                                    <p:set>
                                      <p:cBhvr>
                                        <p:cTn id="48" dur="1" fill="hold">
                                          <p:stCondLst>
                                            <p:cond delay="0"/>
                                          </p:stCondLst>
                                        </p:cTn>
                                        <p:tgtEl>
                                          <p:spTgt spid="87"/>
                                        </p:tgtEl>
                                        <p:attrNameLst>
                                          <p:attrName>style.visibility</p:attrName>
                                        </p:attrNameLst>
                                      </p:cBhvr>
                                      <p:to>
                                        <p:strVal val="visible"/>
                                      </p:to>
                                    </p:set>
                                    <p:animEffect transition="in" filter="fade">
                                      <p:cBhvr>
                                        <p:cTn id="49" dur="250"/>
                                        <p:tgtEl>
                                          <p:spTgt spid="87"/>
                                        </p:tgtEl>
                                      </p:cBhvr>
                                    </p:animEffect>
                                  </p:childTnLst>
                                </p:cTn>
                              </p:par>
                              <p:par>
                                <p:cTn id="50" presetID="22" presetClass="entr" presetSubtype="8" fill="hold" grpId="0" nodeType="withEffect">
                                  <p:stCondLst>
                                    <p:cond delay="2000"/>
                                  </p:stCondLst>
                                  <p:childTnLst>
                                    <p:set>
                                      <p:cBhvr>
                                        <p:cTn id="51" dur="1" fill="hold">
                                          <p:stCondLst>
                                            <p:cond delay="0"/>
                                          </p:stCondLst>
                                        </p:cTn>
                                        <p:tgtEl>
                                          <p:spTgt spid="83"/>
                                        </p:tgtEl>
                                        <p:attrNameLst>
                                          <p:attrName>style.visibility</p:attrName>
                                        </p:attrNameLst>
                                      </p:cBhvr>
                                      <p:to>
                                        <p:strVal val="visible"/>
                                      </p:to>
                                    </p:set>
                                    <p:animEffect transition="in" filter="wipe(left)">
                                      <p:cBhvr>
                                        <p:cTn id="52" dur="250"/>
                                        <p:tgtEl>
                                          <p:spTgt spid="83"/>
                                        </p:tgtEl>
                                      </p:cBhvr>
                                    </p:animEffect>
                                  </p:childTnLst>
                                </p:cTn>
                              </p:par>
                              <p:par>
                                <p:cTn id="53" presetID="10" presetClass="entr" presetSubtype="0" fill="hold" grpId="0" nodeType="withEffect">
                                  <p:stCondLst>
                                    <p:cond delay="215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250"/>
                                        <p:tgtEl>
                                          <p:spTgt spid="46"/>
                                        </p:tgtEl>
                                      </p:cBhvr>
                                    </p:animEffect>
                                  </p:childTnLst>
                                </p:cTn>
                              </p:par>
                              <p:par>
                                <p:cTn id="56" presetID="10" presetClass="entr" presetSubtype="0" fill="hold" grpId="0" nodeType="withEffect">
                                  <p:stCondLst>
                                    <p:cond delay="2150"/>
                                  </p:stCondLst>
                                  <p:childTnLst>
                                    <p:set>
                                      <p:cBhvr>
                                        <p:cTn id="57" dur="1" fill="hold">
                                          <p:stCondLst>
                                            <p:cond delay="0"/>
                                          </p:stCondLst>
                                        </p:cTn>
                                        <p:tgtEl>
                                          <p:spTgt spid="81"/>
                                        </p:tgtEl>
                                        <p:attrNameLst>
                                          <p:attrName>style.visibility</p:attrName>
                                        </p:attrNameLst>
                                      </p:cBhvr>
                                      <p:to>
                                        <p:strVal val="visible"/>
                                      </p:to>
                                    </p:set>
                                    <p:animEffect transition="in" filter="fade">
                                      <p:cBhvr>
                                        <p:cTn id="58" dur="250"/>
                                        <p:tgtEl>
                                          <p:spTgt spid="81"/>
                                        </p:tgtEl>
                                      </p:cBhvr>
                                    </p:animEffect>
                                  </p:childTnLst>
                                </p:cTn>
                              </p:par>
                              <p:par>
                                <p:cTn id="59" presetID="22" presetClass="entr" presetSubtype="8" fill="hold" nodeType="withEffect">
                                  <p:stCondLst>
                                    <p:cond delay="2250"/>
                                  </p:stCondLst>
                                  <p:childTnLst>
                                    <p:set>
                                      <p:cBhvr>
                                        <p:cTn id="60" dur="1" fill="hold">
                                          <p:stCondLst>
                                            <p:cond delay="0"/>
                                          </p:stCondLst>
                                        </p:cTn>
                                        <p:tgtEl>
                                          <p:spTgt spid="76"/>
                                        </p:tgtEl>
                                        <p:attrNameLst>
                                          <p:attrName>style.visibility</p:attrName>
                                        </p:attrNameLst>
                                      </p:cBhvr>
                                      <p:to>
                                        <p:strVal val="visible"/>
                                      </p:to>
                                    </p:set>
                                    <p:animEffect transition="in" filter="wipe(left)">
                                      <p:cBhvr>
                                        <p:cTn id="61" dur="250"/>
                                        <p:tgtEl>
                                          <p:spTgt spid="76"/>
                                        </p:tgtEl>
                                      </p:cBhvr>
                                    </p:animEffect>
                                  </p:childTnLst>
                                </p:cTn>
                              </p:par>
                              <p:par>
                                <p:cTn id="62" presetID="10" presetClass="entr" presetSubtype="0" fill="hold" grpId="0" nodeType="withEffect">
                                  <p:stCondLst>
                                    <p:cond delay="240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250"/>
                                        <p:tgtEl>
                                          <p:spTgt spid="48"/>
                                        </p:tgtEl>
                                      </p:cBhvr>
                                    </p:animEffect>
                                  </p:childTnLst>
                                </p:cTn>
                              </p:par>
                              <p:par>
                                <p:cTn id="65" presetID="10" presetClass="entr" presetSubtype="0" fill="hold" grpId="0" nodeType="withEffect">
                                  <p:stCondLst>
                                    <p:cond delay="240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4" grpId="0" animBg="1"/>
      <p:bldP spid="15" grpId="0" animBg="1"/>
      <p:bldP spid="16" grpId="0" animBg="1"/>
      <p:bldP spid="17" grpId="0"/>
      <p:bldP spid="44" grpId="0"/>
      <p:bldP spid="45" grpId="0"/>
      <p:bldP spid="46" grpId="0"/>
      <p:bldP spid="47" grpId="0"/>
      <p:bldP spid="48" grpId="0"/>
      <p:bldP spid="77" grpId="0"/>
      <p:bldP spid="81" grpId="0"/>
      <p:bldP spid="82" grpId="0"/>
      <p:bldP spid="83" grpId="0" animBg="1"/>
      <p:bldP spid="85" grpId="0" animBg="1"/>
      <p:bldP spid="86" grpId="0" animBg="1"/>
      <p:bldP spid="8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66304" y="2984421"/>
            <a:ext cx="2304632" cy="1789464"/>
          </a:xfrm>
          <a:prstGeom prst="rect">
            <a:avLst/>
          </a:prstGeom>
          <a:solidFill>
            <a:schemeClr val="accent1">
              <a:alpha val="20000"/>
            </a:schemeClr>
          </a:solidFill>
        </p:spPr>
        <p:txBody>
          <a:bodyPr wrap="square" lIns="182880" tIns="182880" rIns="182880" bIns="182880">
            <a:spAutoFit/>
          </a:bodyPr>
          <a:lstStyle/>
          <a:p>
            <a:pPr marL="171450" indent="-171450">
              <a:lnSpc>
                <a:spcPct val="94000"/>
              </a:lnSpc>
              <a:spcAft>
                <a:spcPts val="800"/>
              </a:spcAft>
              <a:buClr>
                <a:schemeClr val="accent1"/>
              </a:buClr>
              <a:buFont typeface="Arial" panose="020B0604020202020204" pitchFamily="34" charset="0"/>
              <a:buChar char="•"/>
            </a:pPr>
            <a:r>
              <a:rPr lang="en-US" sz="1400" dirty="0" smtClean="0"/>
              <a:t>Online or available as an application</a:t>
            </a:r>
          </a:p>
          <a:p>
            <a:pPr marL="171450" indent="-171450">
              <a:lnSpc>
                <a:spcPct val="94000"/>
              </a:lnSpc>
              <a:spcAft>
                <a:spcPts val="800"/>
              </a:spcAft>
              <a:buClr>
                <a:schemeClr val="accent1"/>
              </a:buClr>
              <a:buFont typeface="Arial" panose="020B0604020202020204" pitchFamily="34" charset="0"/>
              <a:buChar char="•"/>
            </a:pPr>
            <a:r>
              <a:rPr lang="en-US" sz="1400" dirty="0" smtClean="0"/>
              <a:t>Accessible via phone/tablet</a:t>
            </a:r>
          </a:p>
          <a:p>
            <a:pPr marL="171450" indent="-171450">
              <a:lnSpc>
                <a:spcPct val="94000"/>
              </a:lnSpc>
              <a:spcAft>
                <a:spcPts val="800"/>
              </a:spcAft>
              <a:buClr>
                <a:schemeClr val="accent1"/>
              </a:buClr>
              <a:buFont typeface="Arial" panose="020B0604020202020204" pitchFamily="34" charset="0"/>
              <a:buChar char="•"/>
            </a:pPr>
            <a:r>
              <a:rPr lang="en-US" sz="1400" dirty="0" smtClean="0"/>
              <a:t>SSO) (Single Site Logon)</a:t>
            </a:r>
            <a:endParaRPr lang="en-US" sz="1400" dirty="0"/>
          </a:p>
        </p:txBody>
      </p:sp>
      <p:sp>
        <p:nvSpPr>
          <p:cNvPr id="12" name="Rectangle 11"/>
          <p:cNvSpPr/>
          <p:nvPr/>
        </p:nvSpPr>
        <p:spPr>
          <a:xfrm>
            <a:off x="3665755" y="2984421"/>
            <a:ext cx="2304632" cy="1789464"/>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lIns="182880" tIns="182880" rIns="182880" bIns="182880">
            <a:spAutoFit/>
          </a:bodyPr>
          <a:lstStyle/>
          <a:p>
            <a:pPr marL="171450" indent="-171450">
              <a:lnSpc>
                <a:spcPct val="94000"/>
              </a:lnSpc>
              <a:spcAft>
                <a:spcPts val="800"/>
              </a:spcAft>
              <a:buClr>
                <a:schemeClr val="accent3"/>
              </a:buClr>
              <a:buFont typeface="Arial" panose="020B0604020202020204" pitchFamily="34" charset="0"/>
              <a:buChar char="•"/>
            </a:pPr>
            <a:r>
              <a:rPr lang="en-US" sz="1400" dirty="0" smtClean="0"/>
              <a:t>Pushed out to all</a:t>
            </a:r>
          </a:p>
          <a:p>
            <a:pPr marL="171450" indent="-171450">
              <a:lnSpc>
                <a:spcPct val="94000"/>
              </a:lnSpc>
              <a:spcAft>
                <a:spcPts val="800"/>
              </a:spcAft>
              <a:buClr>
                <a:schemeClr val="accent3"/>
              </a:buClr>
              <a:buFont typeface="Arial" panose="020B0604020202020204" pitchFamily="34" charset="0"/>
              <a:buChar char="•"/>
            </a:pPr>
            <a:r>
              <a:rPr lang="en-US" sz="1400" dirty="0" smtClean="0"/>
              <a:t>Feedback </a:t>
            </a:r>
            <a:r>
              <a:rPr lang="en-US" sz="1400" dirty="0" smtClean="0"/>
              <a:t>– very beneficial</a:t>
            </a:r>
          </a:p>
          <a:p>
            <a:pPr marL="171450" indent="-171450">
              <a:lnSpc>
                <a:spcPct val="94000"/>
              </a:lnSpc>
              <a:spcAft>
                <a:spcPts val="800"/>
              </a:spcAft>
              <a:buClr>
                <a:schemeClr val="accent3"/>
              </a:buClr>
              <a:buFont typeface="Arial" panose="020B0604020202020204" pitchFamily="34" charset="0"/>
              <a:buChar char="•"/>
            </a:pPr>
            <a:r>
              <a:rPr lang="en-US" sz="1400" dirty="0" smtClean="0"/>
              <a:t>Pointer for trainees who are unsure where to start</a:t>
            </a:r>
            <a:endParaRPr lang="en-US" sz="1400" dirty="0"/>
          </a:p>
        </p:txBody>
      </p:sp>
      <p:sp>
        <p:nvSpPr>
          <p:cNvPr id="13" name="Rectangle 12"/>
          <p:cNvSpPr/>
          <p:nvPr/>
        </p:nvSpPr>
        <p:spPr>
          <a:xfrm>
            <a:off x="6365206" y="2984421"/>
            <a:ext cx="2304632" cy="1892056"/>
          </a:xfrm>
          <a:prstGeom prst="rect">
            <a:avLst/>
          </a:prstGeom>
          <a:solidFill>
            <a:schemeClr val="accent5">
              <a:alpha val="20000"/>
            </a:schemeClr>
          </a:solidFill>
        </p:spPr>
        <p:txBody>
          <a:bodyPr wrap="square" lIns="182880" tIns="182880" rIns="182880" bIns="182880">
            <a:spAutoFit/>
          </a:bodyPr>
          <a:lstStyle/>
          <a:p>
            <a:pPr marL="171450" indent="-171450">
              <a:lnSpc>
                <a:spcPct val="94000"/>
              </a:lnSpc>
              <a:spcAft>
                <a:spcPts val="800"/>
              </a:spcAft>
              <a:buClr>
                <a:schemeClr val="accent5"/>
              </a:buClr>
              <a:buFont typeface="Arial" panose="020B0604020202020204" pitchFamily="34" charset="0"/>
              <a:buChar char="•"/>
            </a:pPr>
            <a:r>
              <a:rPr lang="en-US" sz="1400" dirty="0" smtClean="0"/>
              <a:t>Easier access to marking work</a:t>
            </a:r>
          </a:p>
          <a:p>
            <a:pPr marL="171450" indent="-171450">
              <a:lnSpc>
                <a:spcPct val="94000"/>
              </a:lnSpc>
              <a:spcAft>
                <a:spcPts val="800"/>
              </a:spcAft>
              <a:buClr>
                <a:schemeClr val="accent5"/>
              </a:buClr>
              <a:buFont typeface="Arial" panose="020B0604020202020204" pitchFamily="34" charset="0"/>
              <a:buChar char="•"/>
            </a:pPr>
            <a:r>
              <a:rPr lang="en-US" sz="1400" dirty="0" smtClean="0"/>
              <a:t>Speeds up the process</a:t>
            </a:r>
          </a:p>
          <a:p>
            <a:pPr marL="171450" indent="-171450">
              <a:lnSpc>
                <a:spcPct val="94000"/>
              </a:lnSpc>
              <a:spcAft>
                <a:spcPts val="800"/>
              </a:spcAft>
              <a:buClr>
                <a:schemeClr val="accent5"/>
              </a:buClr>
              <a:buFont typeface="Arial" panose="020B0604020202020204" pitchFamily="34" charset="0"/>
              <a:buChar char="•"/>
            </a:pPr>
            <a:r>
              <a:rPr lang="en-US" sz="1400" dirty="0" smtClean="0"/>
              <a:t>More of a dialogue</a:t>
            </a:r>
            <a:endParaRPr lang="en-US" sz="1400" dirty="0"/>
          </a:p>
          <a:p>
            <a:pPr marL="171450" indent="-171450">
              <a:lnSpc>
                <a:spcPct val="94000"/>
              </a:lnSpc>
              <a:spcAft>
                <a:spcPts val="800"/>
              </a:spcAft>
              <a:buClr>
                <a:schemeClr val="accent5"/>
              </a:buClr>
              <a:buFont typeface="Arial" panose="020B0604020202020204" pitchFamily="34" charset="0"/>
              <a:buChar char="•"/>
            </a:pPr>
            <a:endParaRPr lang="en-US" sz="1400" dirty="0" smtClean="0"/>
          </a:p>
        </p:txBody>
      </p:sp>
      <p:sp>
        <p:nvSpPr>
          <p:cNvPr id="14" name="Rectangle 13"/>
          <p:cNvSpPr/>
          <p:nvPr/>
        </p:nvSpPr>
        <p:spPr>
          <a:xfrm>
            <a:off x="9064656" y="2984421"/>
            <a:ext cx="2304632" cy="2297039"/>
          </a:xfrm>
          <a:prstGeom prst="rect">
            <a:avLst/>
          </a:prstGeom>
          <a:solidFill>
            <a:schemeClr val="bg2">
              <a:alpha val="20000"/>
            </a:schemeClr>
          </a:solidFill>
        </p:spPr>
        <p:txBody>
          <a:bodyPr wrap="square" lIns="182880" tIns="182880" rIns="182880" bIns="182880">
            <a:spAutoFit/>
          </a:bodyPr>
          <a:lstStyle/>
          <a:p>
            <a:pPr marL="171450" indent="-171450">
              <a:lnSpc>
                <a:spcPct val="94000"/>
              </a:lnSpc>
              <a:spcAft>
                <a:spcPts val="800"/>
              </a:spcAft>
              <a:buClr>
                <a:schemeClr val="bg2"/>
              </a:buClr>
              <a:buFont typeface="Arial" panose="020B0604020202020204" pitchFamily="34" charset="0"/>
              <a:buChar char="•"/>
            </a:pPr>
            <a:r>
              <a:rPr lang="en-US" sz="1400" dirty="0" smtClean="0"/>
              <a:t>Face to face support</a:t>
            </a:r>
          </a:p>
          <a:p>
            <a:pPr marL="171450" indent="-171450">
              <a:lnSpc>
                <a:spcPct val="94000"/>
              </a:lnSpc>
              <a:spcAft>
                <a:spcPts val="800"/>
              </a:spcAft>
              <a:buClr>
                <a:schemeClr val="bg2"/>
              </a:buClr>
              <a:buFont typeface="Arial" panose="020B0604020202020204" pitchFamily="34" charset="0"/>
              <a:buChar char="•"/>
            </a:pPr>
            <a:r>
              <a:rPr lang="en-US" sz="1400" dirty="0" smtClean="0"/>
              <a:t>School Context (SM/PM)</a:t>
            </a:r>
          </a:p>
          <a:p>
            <a:pPr marL="171450" indent="-171450">
              <a:lnSpc>
                <a:spcPct val="94000"/>
              </a:lnSpc>
              <a:spcAft>
                <a:spcPts val="800"/>
              </a:spcAft>
              <a:buClr>
                <a:schemeClr val="bg2"/>
              </a:buClr>
              <a:buFont typeface="Arial" panose="020B0604020202020204" pitchFamily="34" charset="0"/>
              <a:buChar char="•"/>
            </a:pPr>
            <a:r>
              <a:rPr lang="en-US" sz="1400" dirty="0" smtClean="0"/>
              <a:t>Using trainee “specialists” as support</a:t>
            </a:r>
          </a:p>
          <a:p>
            <a:pPr marL="171450" indent="-171450">
              <a:lnSpc>
                <a:spcPct val="94000"/>
              </a:lnSpc>
              <a:spcAft>
                <a:spcPts val="800"/>
              </a:spcAft>
              <a:buClr>
                <a:schemeClr val="bg2"/>
              </a:buClr>
              <a:buFont typeface="Arial" panose="020B0604020202020204" pitchFamily="34" charset="0"/>
              <a:buChar char="•"/>
            </a:pPr>
            <a:r>
              <a:rPr lang="en-US" sz="1400" dirty="0" smtClean="0"/>
              <a:t>Challenge of feedback (Trainees don’t know what it was)</a:t>
            </a:r>
            <a:endParaRPr lang="en-US" sz="1400" dirty="0"/>
          </a:p>
        </p:txBody>
      </p:sp>
      <p:sp>
        <p:nvSpPr>
          <p:cNvPr id="2" name="Title 1"/>
          <p:cNvSpPr>
            <a:spLocks noGrp="1"/>
          </p:cNvSpPr>
          <p:nvPr>
            <p:ph type="title"/>
          </p:nvPr>
        </p:nvSpPr>
        <p:spPr/>
        <p:txBody>
          <a:bodyPr/>
          <a:lstStyle/>
          <a:p>
            <a:r>
              <a:rPr lang="en-GB" dirty="0"/>
              <a:t>What I have changed</a:t>
            </a:r>
            <a:endParaRPr lang="en-US" dirty="0"/>
          </a:p>
        </p:txBody>
      </p:sp>
      <p:sp>
        <p:nvSpPr>
          <p:cNvPr id="3" name="TextBox 2"/>
          <p:cNvSpPr txBox="1"/>
          <p:nvPr/>
        </p:nvSpPr>
        <p:spPr>
          <a:xfrm>
            <a:off x="966304" y="1612041"/>
            <a:ext cx="2304632" cy="677108"/>
          </a:xfrm>
          <a:prstGeom prst="rect">
            <a:avLst/>
          </a:prstGeom>
          <a:solidFill>
            <a:schemeClr val="accent1"/>
          </a:solidFill>
        </p:spPr>
        <p:txBody>
          <a:bodyPr wrap="square" lIns="243840" tIns="121920" rIns="243840" bIns="121920" rtlCol="0">
            <a:spAutoFit/>
          </a:bodyPr>
          <a:lstStyle/>
          <a:p>
            <a:r>
              <a:rPr lang="en-US" sz="1400" dirty="0" smtClean="0">
                <a:solidFill>
                  <a:srgbClr val="FFFFFF"/>
                </a:solidFill>
              </a:rPr>
              <a:t>Mahara to</a:t>
            </a:r>
          </a:p>
          <a:p>
            <a:r>
              <a:rPr lang="en-US" sz="1400" dirty="0" smtClean="0">
                <a:solidFill>
                  <a:srgbClr val="FFFFFF"/>
                </a:solidFill>
              </a:rPr>
              <a:t>OneNote</a:t>
            </a:r>
            <a:endParaRPr lang="en-US" sz="1400" dirty="0">
              <a:solidFill>
                <a:srgbClr val="FFFFFF"/>
              </a:solidFill>
            </a:endParaRPr>
          </a:p>
        </p:txBody>
      </p:sp>
      <p:sp>
        <p:nvSpPr>
          <p:cNvPr id="4" name="TextBox 3"/>
          <p:cNvSpPr txBox="1"/>
          <p:nvPr/>
        </p:nvSpPr>
        <p:spPr>
          <a:xfrm>
            <a:off x="3665755" y="1612041"/>
            <a:ext cx="2304632" cy="677108"/>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lIns="243840" tIns="121920" rIns="243840" bIns="121920" rtlCol="0">
            <a:spAutoFit/>
          </a:bodyPr>
          <a:lstStyle/>
          <a:p>
            <a:r>
              <a:rPr lang="en-US" sz="1400" dirty="0"/>
              <a:t>Exemplar work to trainees</a:t>
            </a:r>
          </a:p>
        </p:txBody>
      </p:sp>
      <p:sp>
        <p:nvSpPr>
          <p:cNvPr id="5" name="TextBox 4"/>
          <p:cNvSpPr txBox="1"/>
          <p:nvPr/>
        </p:nvSpPr>
        <p:spPr>
          <a:xfrm>
            <a:off x="6365206" y="1612041"/>
            <a:ext cx="2304632" cy="677108"/>
          </a:xfrm>
          <a:prstGeom prst="rect">
            <a:avLst/>
          </a:prstGeom>
          <a:solidFill>
            <a:schemeClr val="accent5"/>
          </a:solidFill>
        </p:spPr>
        <p:txBody>
          <a:bodyPr wrap="square" lIns="243840" tIns="121920" rIns="243840" bIns="121920" rtlCol="0">
            <a:spAutoFit/>
          </a:bodyPr>
          <a:lstStyle/>
          <a:p>
            <a:r>
              <a:rPr lang="en-US" sz="1400" dirty="0" smtClean="0">
                <a:solidFill>
                  <a:srgbClr val="FFFFFF"/>
                </a:solidFill>
              </a:rPr>
              <a:t>Instant Feedback on OneNote</a:t>
            </a:r>
            <a:endParaRPr lang="en-US" sz="1400" dirty="0">
              <a:solidFill>
                <a:srgbClr val="FFFFFF"/>
              </a:solidFill>
            </a:endParaRPr>
          </a:p>
        </p:txBody>
      </p:sp>
      <p:sp>
        <p:nvSpPr>
          <p:cNvPr id="6" name="TextBox 5"/>
          <p:cNvSpPr txBox="1"/>
          <p:nvPr/>
        </p:nvSpPr>
        <p:spPr>
          <a:xfrm>
            <a:off x="9064656" y="1612041"/>
            <a:ext cx="2304632" cy="461665"/>
          </a:xfrm>
          <a:prstGeom prst="rect">
            <a:avLst/>
          </a:prstGeom>
          <a:solidFill>
            <a:schemeClr val="bg2"/>
          </a:solidFill>
        </p:spPr>
        <p:txBody>
          <a:bodyPr wrap="square" lIns="243840" tIns="121920" rIns="243840" bIns="121920" rtlCol="0">
            <a:spAutoFit/>
          </a:bodyPr>
          <a:lstStyle/>
          <a:p>
            <a:r>
              <a:rPr lang="en-US" sz="1400" dirty="0" smtClean="0"/>
              <a:t>Support</a:t>
            </a:r>
            <a:endParaRPr lang="en-US" sz="1400" dirty="0"/>
          </a:p>
        </p:txBody>
      </p:sp>
      <p:sp useBgFill="1">
        <p:nvSpPr>
          <p:cNvPr id="8" name="Oval 7"/>
          <p:cNvSpPr/>
          <p:nvPr/>
        </p:nvSpPr>
        <p:spPr>
          <a:xfrm>
            <a:off x="677115" y="1377030"/>
            <a:ext cx="537557" cy="537557"/>
          </a:xfrm>
          <a:prstGeom prst="ellipse">
            <a:avLst/>
          </a:prstGeom>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2000" dirty="0">
                <a:solidFill>
                  <a:schemeClr val="tx1"/>
                </a:solidFill>
              </a:rPr>
              <a:t>01</a:t>
            </a:r>
          </a:p>
        </p:txBody>
      </p:sp>
      <p:sp useBgFill="1">
        <p:nvSpPr>
          <p:cNvPr id="9" name="Oval 8"/>
          <p:cNvSpPr/>
          <p:nvPr/>
        </p:nvSpPr>
        <p:spPr>
          <a:xfrm>
            <a:off x="3387154" y="1377030"/>
            <a:ext cx="537557" cy="537557"/>
          </a:xfrm>
          <a:prstGeom prst="ellipse">
            <a:avLst/>
          </a:prstGeom>
          <a:solidFill>
            <a:schemeClr val="bg1"/>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2000" dirty="0">
                <a:solidFill>
                  <a:schemeClr val="tx1"/>
                </a:solidFill>
              </a:rPr>
              <a:t>02</a:t>
            </a:r>
          </a:p>
        </p:txBody>
      </p:sp>
      <p:sp useBgFill="1">
        <p:nvSpPr>
          <p:cNvPr id="10" name="Oval 9"/>
          <p:cNvSpPr/>
          <p:nvPr/>
        </p:nvSpPr>
        <p:spPr>
          <a:xfrm>
            <a:off x="6097193" y="1377030"/>
            <a:ext cx="537557" cy="537557"/>
          </a:xfrm>
          <a:prstGeom prst="ellipse">
            <a:avLst/>
          </a:prstGeom>
          <a:ln w="12700">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2000" dirty="0">
                <a:solidFill>
                  <a:schemeClr val="tx1"/>
                </a:solidFill>
              </a:rPr>
              <a:t>03</a:t>
            </a:r>
          </a:p>
        </p:txBody>
      </p:sp>
      <p:sp useBgFill="1">
        <p:nvSpPr>
          <p:cNvPr id="11" name="Oval 10"/>
          <p:cNvSpPr/>
          <p:nvPr/>
        </p:nvSpPr>
        <p:spPr>
          <a:xfrm>
            <a:off x="8807232" y="1377030"/>
            <a:ext cx="537557" cy="537557"/>
          </a:xfrm>
          <a:prstGeom prst="ellipse">
            <a:avLst/>
          </a:prstGeom>
          <a:ln w="12700">
            <a:solidFill>
              <a:schemeClr val="bg2"/>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2000" dirty="0">
                <a:solidFill>
                  <a:schemeClr val="tx1"/>
                </a:solidFill>
              </a:rPr>
              <a:t>04</a:t>
            </a:r>
          </a:p>
        </p:txBody>
      </p:sp>
      <p:pic>
        <p:nvPicPr>
          <p:cNvPr id="3074" name="Picture 2" descr="Covid-19 | New Scientis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65206" y="4931692"/>
            <a:ext cx="2068832" cy="1379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07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200"/>
                                        <p:tgtEl>
                                          <p:spTgt spid="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2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200"/>
                                        <p:tgtEl>
                                          <p:spTgt spid="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P spid="14" grpId="0" animBg="1"/>
      <p:bldP spid="3" grpId="0" animBg="1"/>
      <p:bldP spid="4" grpId="0" animBg="1"/>
      <p:bldP spid="5" grpId="0" animBg="1"/>
      <p:bldP spid="6"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Exemplar (Online,  Installed App)</a:t>
            </a:r>
            <a:endParaRPr lang="en-GB" dirty="0"/>
          </a:p>
        </p:txBody>
      </p:sp>
      <p:pic>
        <p:nvPicPr>
          <p:cNvPr id="3" name="Picture 2"/>
          <p:cNvPicPr>
            <a:picLocks noChangeAspect="1"/>
          </p:cNvPicPr>
          <p:nvPr/>
        </p:nvPicPr>
        <p:blipFill>
          <a:blip r:embed="rId2"/>
          <a:stretch>
            <a:fillRect/>
          </a:stretch>
        </p:blipFill>
        <p:spPr>
          <a:xfrm>
            <a:off x="634797" y="1705384"/>
            <a:ext cx="5184633" cy="3836117"/>
          </a:xfrm>
          <a:prstGeom prst="rect">
            <a:avLst/>
          </a:prstGeom>
        </p:spPr>
      </p:pic>
      <p:pic>
        <p:nvPicPr>
          <p:cNvPr id="4" name="Picture 3"/>
          <p:cNvPicPr>
            <a:picLocks noChangeAspect="1"/>
          </p:cNvPicPr>
          <p:nvPr/>
        </p:nvPicPr>
        <p:blipFill>
          <a:blip r:embed="rId3"/>
          <a:stretch>
            <a:fillRect/>
          </a:stretch>
        </p:blipFill>
        <p:spPr>
          <a:xfrm>
            <a:off x="6375600" y="1576357"/>
            <a:ext cx="5718459" cy="3248085"/>
          </a:xfrm>
          <a:prstGeom prst="rect">
            <a:avLst/>
          </a:prstGeom>
        </p:spPr>
      </p:pic>
      <p:sp>
        <p:nvSpPr>
          <p:cNvPr id="5" name="Rectangle 4"/>
          <p:cNvSpPr/>
          <p:nvPr/>
        </p:nvSpPr>
        <p:spPr bwMode="auto">
          <a:xfrm>
            <a:off x="325369" y="2541247"/>
            <a:ext cx="309428" cy="1469771"/>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6" name="Rectangle 5"/>
          <p:cNvSpPr/>
          <p:nvPr/>
        </p:nvSpPr>
        <p:spPr bwMode="auto">
          <a:xfrm>
            <a:off x="6375600" y="1324149"/>
            <a:ext cx="3451910" cy="223458"/>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625255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 Notebook: What it is</a:t>
            </a:r>
            <a:endParaRPr lang="en-GB" dirty="0"/>
          </a:p>
        </p:txBody>
      </p:sp>
      <p:pic>
        <p:nvPicPr>
          <p:cNvPr id="4" name="Content Placeholder 3"/>
          <p:cNvPicPr>
            <a:picLocks noGrp="1" noChangeAspect="1"/>
          </p:cNvPicPr>
          <p:nvPr>
            <p:ph idx="1"/>
          </p:nvPr>
        </p:nvPicPr>
        <p:blipFill>
          <a:blip r:embed="rId2"/>
          <a:stretch>
            <a:fillRect/>
          </a:stretch>
        </p:blipFill>
        <p:spPr>
          <a:xfrm>
            <a:off x="1003250" y="1445722"/>
            <a:ext cx="8020109" cy="1038233"/>
          </a:xfrm>
          <a:prstGeom prst="rect">
            <a:avLst/>
          </a:prstGeom>
        </p:spPr>
      </p:pic>
      <p:pic>
        <p:nvPicPr>
          <p:cNvPr id="5" name="Picture 4"/>
          <p:cNvPicPr>
            <a:picLocks noChangeAspect="1"/>
          </p:cNvPicPr>
          <p:nvPr/>
        </p:nvPicPr>
        <p:blipFill>
          <a:blip r:embed="rId3"/>
          <a:stretch>
            <a:fillRect/>
          </a:stretch>
        </p:blipFill>
        <p:spPr>
          <a:xfrm>
            <a:off x="375858" y="2901515"/>
            <a:ext cx="11139155" cy="996317"/>
          </a:xfrm>
          <a:prstGeom prst="rect">
            <a:avLst/>
          </a:prstGeom>
        </p:spPr>
      </p:pic>
    </p:spTree>
    <p:extLst>
      <p:ext uri="{BB962C8B-B14F-4D97-AF65-F5344CB8AC3E}">
        <p14:creationId xmlns:p14="http://schemas.microsoft.com/office/powerpoint/2010/main" val="2816931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use it</a:t>
            </a:r>
            <a:endParaRPr lang="en-GB" dirty="0"/>
          </a:p>
        </p:txBody>
      </p:sp>
      <p:sp>
        <p:nvSpPr>
          <p:cNvPr id="3" name="Content Placeholder 2"/>
          <p:cNvSpPr>
            <a:spLocks noGrp="1"/>
          </p:cNvSpPr>
          <p:nvPr>
            <p:ph idx="1"/>
          </p:nvPr>
        </p:nvSpPr>
        <p:spPr/>
        <p:txBody>
          <a:bodyPr/>
          <a:lstStyle/>
          <a:p>
            <a:r>
              <a:rPr lang="en-GB" dirty="0" smtClean="0"/>
              <a:t>Mahara feedback</a:t>
            </a:r>
            <a:endParaRPr lang="en-GB" dirty="0"/>
          </a:p>
        </p:txBody>
      </p:sp>
      <p:pic>
        <p:nvPicPr>
          <p:cNvPr id="4" name="Content Placeholder 3"/>
          <p:cNvPicPr>
            <a:picLocks noChangeAspect="1"/>
          </p:cNvPicPr>
          <p:nvPr/>
        </p:nvPicPr>
        <p:blipFill rotWithShape="1">
          <a:blip r:embed="rId2"/>
          <a:srcRect b="33149"/>
          <a:stretch/>
        </p:blipFill>
        <p:spPr bwMode="auto">
          <a:xfrm>
            <a:off x="616895" y="2350273"/>
            <a:ext cx="10747107" cy="438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a:stretch>
            <a:fillRect/>
          </a:stretch>
        </p:blipFill>
        <p:spPr>
          <a:xfrm>
            <a:off x="616895" y="3292801"/>
            <a:ext cx="6615161" cy="1481148"/>
          </a:xfrm>
          <a:prstGeom prst="rect">
            <a:avLst/>
          </a:prstGeom>
        </p:spPr>
      </p:pic>
    </p:spTree>
    <p:extLst>
      <p:ext uri="{BB962C8B-B14F-4D97-AF65-F5344CB8AC3E}">
        <p14:creationId xmlns:p14="http://schemas.microsoft.com/office/powerpoint/2010/main" val="3759162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my expectations are:</a:t>
            </a:r>
            <a:endParaRPr lang="en-GB" dirty="0"/>
          </a:p>
        </p:txBody>
      </p:sp>
      <p:sp>
        <p:nvSpPr>
          <p:cNvPr id="3" name="Content Placeholder 2"/>
          <p:cNvSpPr>
            <a:spLocks noGrp="1"/>
          </p:cNvSpPr>
          <p:nvPr>
            <p:ph idx="1"/>
          </p:nvPr>
        </p:nvSpPr>
        <p:spPr/>
        <p:txBody>
          <a:bodyPr/>
          <a:lstStyle/>
          <a:p>
            <a:r>
              <a:rPr lang="en-GB" dirty="0" smtClean="0"/>
              <a:t>6 PDP tasks</a:t>
            </a:r>
          </a:p>
          <a:p>
            <a:r>
              <a:rPr lang="en-GB" dirty="0" smtClean="0"/>
              <a:t>Mentor Meetings</a:t>
            </a:r>
            <a:br>
              <a:rPr lang="en-GB" dirty="0" smtClean="0"/>
            </a:br>
            <a:r>
              <a:rPr lang="en-GB" dirty="0" smtClean="0"/>
              <a:t>Selection of Observations</a:t>
            </a:r>
          </a:p>
          <a:p>
            <a:r>
              <a:rPr lang="en-GB" dirty="0" smtClean="0"/>
              <a:t>Compliance </a:t>
            </a:r>
          </a:p>
          <a:p>
            <a:pPr lvl="1"/>
            <a:r>
              <a:rPr lang="en-GB" dirty="0" smtClean="0"/>
              <a:t>Primary Placement Form</a:t>
            </a:r>
          </a:p>
          <a:p>
            <a:pPr lvl="1"/>
            <a:r>
              <a:rPr lang="en-GB" dirty="0" smtClean="0"/>
              <a:t>Prevent, Safeguarding</a:t>
            </a:r>
          </a:p>
          <a:p>
            <a:r>
              <a:rPr lang="en-GB" dirty="0" smtClean="0"/>
              <a:t>Subject Knowledge Audit</a:t>
            </a:r>
          </a:p>
          <a:p>
            <a:r>
              <a:rPr lang="en-GB" dirty="0" smtClean="0"/>
              <a:t>Tutorials</a:t>
            </a:r>
          </a:p>
          <a:p>
            <a:r>
              <a:rPr lang="en-GB" dirty="0" smtClean="0"/>
              <a:t>AP forms</a:t>
            </a:r>
          </a:p>
          <a:p>
            <a:endParaRPr lang="en-GB" dirty="0"/>
          </a:p>
        </p:txBody>
      </p:sp>
    </p:spTree>
    <p:extLst>
      <p:ext uri="{BB962C8B-B14F-4D97-AF65-F5344CB8AC3E}">
        <p14:creationId xmlns:p14="http://schemas.microsoft.com/office/powerpoint/2010/main" val="261578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Collaboration</a:t>
            </a:r>
            <a:endParaRPr lang="en-GB" dirty="0"/>
          </a:p>
        </p:txBody>
      </p:sp>
      <p:sp>
        <p:nvSpPr>
          <p:cNvPr id="3" name="Content Placeholder 2"/>
          <p:cNvSpPr>
            <a:spLocks noGrp="1"/>
          </p:cNvSpPr>
          <p:nvPr>
            <p:ph idx="1"/>
          </p:nvPr>
        </p:nvSpPr>
        <p:spPr/>
        <p:txBody>
          <a:bodyPr/>
          <a:lstStyle/>
          <a:p>
            <a:r>
              <a:rPr lang="en-GB" dirty="0" smtClean="0"/>
              <a:t>Me (Administrator)</a:t>
            </a:r>
          </a:p>
          <a:p>
            <a:r>
              <a:rPr lang="en-GB" dirty="0" smtClean="0"/>
              <a:t>PM (Personal Moderator)</a:t>
            </a:r>
          </a:p>
          <a:p>
            <a:r>
              <a:rPr lang="en-GB" dirty="0" smtClean="0"/>
              <a:t>PSS (Compliance </a:t>
            </a:r>
            <a:r>
              <a:rPr lang="en-GB" dirty="0" err="1" smtClean="0"/>
              <a:t>etc</a:t>
            </a:r>
            <a:r>
              <a:rPr lang="en-GB" dirty="0" smtClean="0"/>
              <a:t>)</a:t>
            </a:r>
            <a:endParaRPr lang="en-GB" dirty="0"/>
          </a:p>
        </p:txBody>
      </p:sp>
    </p:spTree>
    <p:extLst>
      <p:ext uri="{BB962C8B-B14F-4D97-AF65-F5344CB8AC3E}">
        <p14:creationId xmlns:p14="http://schemas.microsoft.com/office/powerpoint/2010/main" val="2174512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 naval gazing but outward focussed</a:t>
            </a:r>
            <a:endParaRPr lang="en-GB" dirty="0"/>
          </a:p>
        </p:txBody>
      </p:sp>
      <p:pic>
        <p:nvPicPr>
          <p:cNvPr id="3074" name="Picture 2" descr="Related imag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843468" y="1624642"/>
            <a:ext cx="6096000" cy="40576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navel gaz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824" y="1567791"/>
            <a:ext cx="5313572" cy="4266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305065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D2B9FED2-2E83-4614-9671-11293CE2921A}" vid="{22ECE760-9DAA-42B0-A030-2890EB017815}"/>
    </a:ext>
  </a:extLst>
</a:theme>
</file>

<file path=ppt/theme/theme2.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2425</TotalTime>
  <Words>1157</Words>
  <Application>Microsoft Office PowerPoint</Application>
  <PresentationFormat>Widescreen</PresentationFormat>
  <Paragraphs>107</Paragraphs>
  <Slides>13</Slides>
  <Notes>3</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1" baseType="lpstr">
      <vt:lpstr>Arial</vt:lpstr>
      <vt:lpstr>Calibri</vt:lpstr>
      <vt:lpstr>Century Gothic</vt:lpstr>
      <vt:lpstr>Times New Roman</vt:lpstr>
      <vt:lpstr>Wingdings 3</vt:lpstr>
      <vt:lpstr>warwick</vt:lpstr>
      <vt:lpstr>Ion Boardroom</vt:lpstr>
      <vt:lpstr>Packager Shell Object</vt:lpstr>
      <vt:lpstr>All for One, and One Note for all Warwick Partnership Conference 18 June 2020 </vt:lpstr>
      <vt:lpstr>PDP journey so far </vt:lpstr>
      <vt:lpstr>What I have changed</vt:lpstr>
      <vt:lpstr>Exemplar (Online,  Installed App)</vt:lpstr>
      <vt:lpstr>Class Notebook: What it is</vt:lpstr>
      <vt:lpstr>Why use it</vt:lpstr>
      <vt:lpstr>What my expectations are:</vt:lpstr>
      <vt:lpstr>Collaboration</vt:lpstr>
      <vt:lpstr>No naval gazing but outward focussed</vt:lpstr>
      <vt:lpstr>What are the tasks? (May be tweaked for 2020-21)</vt:lpstr>
      <vt:lpstr>PowerPoint Presentation</vt:lpstr>
      <vt:lpstr>PDP: What is required:</vt:lpstr>
      <vt:lpstr>Exemplar Tasks (WAGOLL) (500 words)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OneNote</dc:title>
  <dc:creator>J Leese</dc:creator>
  <cp:lastModifiedBy>Leese, Jonty</cp:lastModifiedBy>
  <cp:revision>33</cp:revision>
  <dcterms:created xsi:type="dcterms:W3CDTF">2019-06-11T13:52:26Z</dcterms:created>
  <dcterms:modified xsi:type="dcterms:W3CDTF">2020-06-05T12:32:23Z</dcterms:modified>
</cp:coreProperties>
</file>