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 id="2147483709" r:id="rId2"/>
    <p:sldMasterId id="2147483722" r:id="rId3"/>
    <p:sldMasterId id="2147483735" r:id="rId4"/>
  </p:sldMasterIdLst>
  <p:notesMasterIdLst>
    <p:notesMasterId r:id="rId38"/>
  </p:notesMasterIdLst>
  <p:handoutMasterIdLst>
    <p:handoutMasterId r:id="rId39"/>
  </p:handoutMasterIdLst>
  <p:sldIdLst>
    <p:sldId id="306" r:id="rId5"/>
    <p:sldId id="351" r:id="rId6"/>
    <p:sldId id="380" r:id="rId7"/>
    <p:sldId id="397" r:id="rId8"/>
    <p:sldId id="374" r:id="rId9"/>
    <p:sldId id="370" r:id="rId10"/>
    <p:sldId id="373" r:id="rId11"/>
    <p:sldId id="375" r:id="rId12"/>
    <p:sldId id="398" r:id="rId13"/>
    <p:sldId id="379" r:id="rId14"/>
    <p:sldId id="377" r:id="rId15"/>
    <p:sldId id="259" r:id="rId16"/>
    <p:sldId id="256" r:id="rId17"/>
    <p:sldId id="258" r:id="rId18"/>
    <p:sldId id="260" r:id="rId19"/>
    <p:sldId id="261" r:id="rId20"/>
    <p:sldId id="257" r:id="rId21"/>
    <p:sldId id="399" r:id="rId22"/>
    <p:sldId id="381" r:id="rId23"/>
    <p:sldId id="400" r:id="rId24"/>
    <p:sldId id="401" r:id="rId25"/>
    <p:sldId id="403" r:id="rId26"/>
    <p:sldId id="404" r:id="rId27"/>
    <p:sldId id="382" r:id="rId28"/>
    <p:sldId id="378" r:id="rId29"/>
    <p:sldId id="392" r:id="rId30"/>
    <p:sldId id="342" r:id="rId31"/>
    <p:sldId id="394" r:id="rId32"/>
    <p:sldId id="396" r:id="rId33"/>
    <p:sldId id="395" r:id="rId34"/>
    <p:sldId id="311" r:id="rId35"/>
    <p:sldId id="402" r:id="rId36"/>
    <p:sldId id="340" r:id="rId37"/>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B2B8D"/>
    <a:srgbClr val="5F2987"/>
    <a:srgbClr val="853C6E"/>
    <a:srgbClr val="632B8D"/>
    <a:srgbClr val="E33258"/>
    <a:srgbClr val="6B8C18"/>
    <a:srgbClr val="64831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362" autoAdjust="0"/>
    <p:restoredTop sz="94745" autoAdjust="0"/>
  </p:normalViewPr>
  <p:slideViewPr>
    <p:cSldViewPr>
      <p:cViewPr varScale="1">
        <p:scale>
          <a:sx n="99" d="100"/>
          <a:sy n="99" d="100"/>
        </p:scale>
        <p:origin x="2416" y="17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notesViewPr>
    <p:cSldViewPr>
      <p:cViewPr varScale="1">
        <p:scale>
          <a:sx n="56" d="100"/>
          <a:sy n="56" d="100"/>
        </p:scale>
        <p:origin x="2856" y="4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handoutMaster" Target="handoutMasters/handoutMaster1.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ableStyles" Target="tableStyles.xml"/><Relationship Id="rId8" Type="http://schemas.openxmlformats.org/officeDocument/2006/relationships/slide" Target="slides/slide4.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45662" cy="500890"/>
          </a:xfrm>
          <a:prstGeom prst="rect">
            <a:avLst/>
          </a:prstGeom>
        </p:spPr>
        <p:txBody>
          <a:bodyPr vert="horz" lIns="193670" tIns="96835" rIns="193670" bIns="96835" rtlCol="0"/>
          <a:lstStyle>
            <a:lvl1pPr algn="l">
              <a:defRPr sz="2500"/>
            </a:lvl1pPr>
          </a:lstStyle>
          <a:p>
            <a:endParaRPr lang="en-GB"/>
          </a:p>
        </p:txBody>
      </p:sp>
      <p:sp>
        <p:nvSpPr>
          <p:cNvPr id="3" name="Date Placeholder 2"/>
          <p:cNvSpPr>
            <a:spLocks noGrp="1"/>
          </p:cNvSpPr>
          <p:nvPr>
            <p:ph type="dt" sz="quarter" idx="1"/>
          </p:nvPr>
        </p:nvSpPr>
        <p:spPr>
          <a:xfrm>
            <a:off x="3850441" y="1"/>
            <a:ext cx="2945662" cy="500890"/>
          </a:xfrm>
          <a:prstGeom prst="rect">
            <a:avLst/>
          </a:prstGeom>
        </p:spPr>
        <p:txBody>
          <a:bodyPr vert="horz" lIns="193670" tIns="96835" rIns="193670" bIns="96835" rtlCol="0"/>
          <a:lstStyle>
            <a:lvl1pPr algn="r">
              <a:defRPr sz="2500"/>
            </a:lvl1pPr>
          </a:lstStyle>
          <a:p>
            <a:fld id="{2B91FCB1-B48C-4E97-90A7-EB83D1F6FC45}" type="datetimeFigureOut">
              <a:rPr lang="en-GB" smtClean="0"/>
              <a:t>16/06/2020</a:t>
            </a:fld>
            <a:endParaRPr lang="en-GB"/>
          </a:p>
        </p:txBody>
      </p:sp>
      <p:sp>
        <p:nvSpPr>
          <p:cNvPr id="4" name="Footer Placeholder 3"/>
          <p:cNvSpPr>
            <a:spLocks noGrp="1"/>
          </p:cNvSpPr>
          <p:nvPr>
            <p:ph type="ftr" sz="quarter" idx="2"/>
          </p:nvPr>
        </p:nvSpPr>
        <p:spPr>
          <a:xfrm>
            <a:off x="0" y="9425763"/>
            <a:ext cx="2945662" cy="500881"/>
          </a:xfrm>
          <a:prstGeom prst="rect">
            <a:avLst/>
          </a:prstGeom>
        </p:spPr>
        <p:txBody>
          <a:bodyPr vert="horz" lIns="193670" tIns="96835" rIns="193670" bIns="96835" rtlCol="0" anchor="b"/>
          <a:lstStyle>
            <a:lvl1pPr algn="l">
              <a:defRPr sz="2500"/>
            </a:lvl1pPr>
          </a:lstStyle>
          <a:p>
            <a:endParaRPr lang="en-GB"/>
          </a:p>
        </p:txBody>
      </p:sp>
      <p:sp>
        <p:nvSpPr>
          <p:cNvPr id="5" name="Slide Number Placeholder 4"/>
          <p:cNvSpPr>
            <a:spLocks noGrp="1"/>
          </p:cNvSpPr>
          <p:nvPr>
            <p:ph type="sldNum" sz="quarter" idx="3"/>
          </p:nvPr>
        </p:nvSpPr>
        <p:spPr>
          <a:xfrm>
            <a:off x="3850441" y="9425763"/>
            <a:ext cx="2945662" cy="500881"/>
          </a:xfrm>
          <a:prstGeom prst="rect">
            <a:avLst/>
          </a:prstGeom>
        </p:spPr>
        <p:txBody>
          <a:bodyPr vert="horz" lIns="193670" tIns="96835" rIns="193670" bIns="96835" rtlCol="0" anchor="b"/>
          <a:lstStyle>
            <a:lvl1pPr algn="r">
              <a:defRPr sz="2500"/>
            </a:lvl1pPr>
          </a:lstStyle>
          <a:p>
            <a:fld id="{1B3EDEBF-9730-4DE1-8E82-492C52E41CE6}" type="slidenum">
              <a:rPr lang="en-GB" smtClean="0"/>
              <a:t>‹#›</a:t>
            </a:fld>
            <a:endParaRPr lang="en-GB"/>
          </a:p>
        </p:txBody>
      </p:sp>
    </p:spTree>
    <p:extLst>
      <p:ext uri="{BB962C8B-B14F-4D97-AF65-F5344CB8AC3E}">
        <p14:creationId xmlns:p14="http://schemas.microsoft.com/office/powerpoint/2010/main" val="12554457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20481" cy="4750827"/>
          </a:xfrm>
          <a:prstGeom prst="rect">
            <a:avLst/>
          </a:prstGeom>
        </p:spPr>
        <p:txBody>
          <a:bodyPr vert="horz" lIns="193670" tIns="96835" rIns="193670" bIns="96835" rtlCol="0"/>
          <a:lstStyle>
            <a:lvl1pPr algn="l">
              <a:defRPr sz="2500"/>
            </a:lvl1pPr>
          </a:lstStyle>
          <a:p>
            <a:endParaRPr lang="en-GB"/>
          </a:p>
        </p:txBody>
      </p:sp>
      <p:sp>
        <p:nvSpPr>
          <p:cNvPr id="3" name="Date Placeholder 2"/>
          <p:cNvSpPr>
            <a:spLocks noGrp="1"/>
          </p:cNvSpPr>
          <p:nvPr>
            <p:ph type="dt" idx="1"/>
          </p:nvPr>
        </p:nvSpPr>
        <p:spPr>
          <a:xfrm>
            <a:off x="3815825" y="0"/>
            <a:ext cx="2920481" cy="4750827"/>
          </a:xfrm>
          <a:prstGeom prst="rect">
            <a:avLst/>
          </a:prstGeom>
        </p:spPr>
        <p:txBody>
          <a:bodyPr vert="horz" lIns="193670" tIns="96835" rIns="193670" bIns="96835" rtlCol="0"/>
          <a:lstStyle>
            <a:lvl1pPr algn="r">
              <a:defRPr sz="2500"/>
            </a:lvl1pPr>
          </a:lstStyle>
          <a:p>
            <a:fld id="{41CB2DE9-A1A7-4C3F-955F-306CF8996006}" type="datetimeFigureOut">
              <a:rPr lang="en-GB" smtClean="0"/>
              <a:t>16/06/2020</a:t>
            </a:fld>
            <a:endParaRPr lang="en-GB"/>
          </a:p>
        </p:txBody>
      </p:sp>
      <p:sp>
        <p:nvSpPr>
          <p:cNvPr id="4" name="Slide Image Placeholder 3"/>
          <p:cNvSpPr>
            <a:spLocks noGrp="1" noRot="1" noChangeAspect="1"/>
          </p:cNvSpPr>
          <p:nvPr>
            <p:ph type="sldImg" idx="2"/>
          </p:nvPr>
        </p:nvSpPr>
        <p:spPr>
          <a:xfrm>
            <a:off x="-20356513" y="7118350"/>
            <a:ext cx="47458313" cy="35593338"/>
          </a:xfrm>
          <a:prstGeom prst="rect">
            <a:avLst/>
          </a:prstGeom>
          <a:noFill/>
          <a:ln w="12700">
            <a:solidFill>
              <a:prstClr val="black"/>
            </a:solidFill>
          </a:ln>
        </p:spPr>
        <p:txBody>
          <a:bodyPr vert="horz" lIns="193670" tIns="96835" rIns="193670" bIns="96835" rtlCol="0" anchor="ctr"/>
          <a:lstStyle/>
          <a:p>
            <a:endParaRPr lang="en-GB"/>
          </a:p>
        </p:txBody>
      </p:sp>
      <p:sp>
        <p:nvSpPr>
          <p:cNvPr id="5" name="Notes Placeholder 4"/>
          <p:cNvSpPr>
            <a:spLocks noGrp="1"/>
          </p:cNvSpPr>
          <p:nvPr>
            <p:ph type="body" sz="quarter" idx="3"/>
          </p:nvPr>
        </p:nvSpPr>
        <p:spPr>
          <a:xfrm>
            <a:off x="673472" y="45079692"/>
            <a:ext cx="5390933" cy="42711864"/>
          </a:xfrm>
          <a:prstGeom prst="rect">
            <a:avLst/>
          </a:prstGeom>
        </p:spPr>
        <p:txBody>
          <a:bodyPr vert="horz" lIns="193670" tIns="96835" rIns="193670" bIns="96835"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0144204"/>
            <a:ext cx="2920481" cy="4750817"/>
          </a:xfrm>
          <a:prstGeom prst="rect">
            <a:avLst/>
          </a:prstGeom>
        </p:spPr>
        <p:txBody>
          <a:bodyPr vert="horz" lIns="193670" tIns="96835" rIns="193670" bIns="96835" rtlCol="0" anchor="b"/>
          <a:lstStyle>
            <a:lvl1pPr algn="l">
              <a:defRPr sz="2500"/>
            </a:lvl1pPr>
          </a:lstStyle>
          <a:p>
            <a:endParaRPr lang="en-GB"/>
          </a:p>
        </p:txBody>
      </p:sp>
      <p:sp>
        <p:nvSpPr>
          <p:cNvPr id="7" name="Slide Number Placeholder 6"/>
          <p:cNvSpPr>
            <a:spLocks noGrp="1"/>
          </p:cNvSpPr>
          <p:nvPr>
            <p:ph type="sldNum" sz="quarter" idx="5"/>
          </p:nvPr>
        </p:nvSpPr>
        <p:spPr>
          <a:xfrm>
            <a:off x="3815825" y="90144204"/>
            <a:ext cx="2920481" cy="4750817"/>
          </a:xfrm>
          <a:prstGeom prst="rect">
            <a:avLst/>
          </a:prstGeom>
        </p:spPr>
        <p:txBody>
          <a:bodyPr vert="horz" lIns="193670" tIns="96835" rIns="193670" bIns="96835" rtlCol="0" anchor="b"/>
          <a:lstStyle>
            <a:lvl1pPr algn="r">
              <a:defRPr sz="2500"/>
            </a:lvl1pPr>
          </a:lstStyle>
          <a:p>
            <a:fld id="{15D7B5F6-1B1D-4A13-B7F6-2673CD9F31A8}" type="slidenum">
              <a:rPr lang="en-GB" smtClean="0"/>
              <a:t>‹#›</a:t>
            </a:fld>
            <a:endParaRPr lang="en-GB"/>
          </a:p>
        </p:txBody>
      </p:sp>
    </p:spTree>
    <p:extLst>
      <p:ext uri="{BB962C8B-B14F-4D97-AF65-F5344CB8AC3E}">
        <p14:creationId xmlns:p14="http://schemas.microsoft.com/office/powerpoint/2010/main" val="12295611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22D46AF-195B-224E-9A3B-15C5783D2785}" type="slidenum">
              <a:rPr lang="en-US" smtClean="0"/>
              <a:t>13</a:t>
            </a:fld>
            <a:endParaRPr lang="en-US"/>
          </a:p>
        </p:txBody>
      </p:sp>
    </p:spTree>
    <p:extLst>
      <p:ext uri="{BB962C8B-B14F-4D97-AF65-F5344CB8AC3E}">
        <p14:creationId xmlns:p14="http://schemas.microsoft.com/office/powerpoint/2010/main" val="22462213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22D46AF-195B-224E-9A3B-15C5783D2785}" type="slidenum">
              <a:rPr lang="en-US" smtClean="0"/>
              <a:t>14</a:t>
            </a:fld>
            <a:endParaRPr lang="en-US"/>
          </a:p>
        </p:txBody>
      </p:sp>
    </p:spTree>
    <p:extLst>
      <p:ext uri="{BB962C8B-B14F-4D97-AF65-F5344CB8AC3E}">
        <p14:creationId xmlns:p14="http://schemas.microsoft.com/office/powerpoint/2010/main" val="6030543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22D46AF-195B-224E-9A3B-15C5783D2785}" type="slidenum">
              <a:rPr lang="en-US" smtClean="0"/>
              <a:t>15</a:t>
            </a:fld>
            <a:endParaRPr lang="en-US"/>
          </a:p>
        </p:txBody>
      </p:sp>
    </p:spTree>
    <p:extLst>
      <p:ext uri="{BB962C8B-B14F-4D97-AF65-F5344CB8AC3E}">
        <p14:creationId xmlns:p14="http://schemas.microsoft.com/office/powerpoint/2010/main" val="30032346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22D46AF-195B-224E-9A3B-15C5783D2785}" type="slidenum">
              <a:rPr lang="en-US" smtClean="0"/>
              <a:t>16</a:t>
            </a:fld>
            <a:endParaRPr lang="en-US"/>
          </a:p>
        </p:txBody>
      </p:sp>
    </p:spTree>
    <p:extLst>
      <p:ext uri="{BB962C8B-B14F-4D97-AF65-F5344CB8AC3E}">
        <p14:creationId xmlns:p14="http://schemas.microsoft.com/office/powerpoint/2010/main" val="73502015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107504" y="3717032"/>
            <a:ext cx="7056784" cy="1296144"/>
          </a:xfrm>
        </p:spPr>
        <p:txBody>
          <a:bodyPr/>
          <a:lstStyle>
            <a:lvl1pPr>
              <a:defRPr sz="4000"/>
            </a:lvl1pPr>
          </a:lstStyle>
          <a:p>
            <a:pPr lvl="0"/>
            <a:r>
              <a:rPr lang="en-US" altLang="en-US" noProof="0"/>
              <a:t>Click to edit Master title style</a:t>
            </a:r>
            <a:endParaRPr lang="en-GB" altLang="en-US" noProof="0" dirty="0"/>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377815"/>
          </a:xfrm>
          <a:prstGeom prst="rect">
            <a:avLst/>
          </a:prstGeom>
        </p:spPr>
      </p:pic>
      <p:sp>
        <p:nvSpPr>
          <p:cNvPr id="49156" name="Rectangle 4"/>
          <p:cNvSpPr>
            <a:spLocks noGrp="1" noChangeArrowheads="1"/>
          </p:cNvSpPr>
          <p:nvPr>
            <p:ph type="subTitle" idx="1"/>
          </p:nvPr>
        </p:nvSpPr>
        <p:spPr>
          <a:xfrm>
            <a:off x="107504" y="5013175"/>
            <a:ext cx="6400800" cy="1327299"/>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27452584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F2DA786-226B-42DD-93E8-A1CF6097432C}"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24371659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2A548C52-FFFD-49F6-B265-F7E72DF156EB}"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20144310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28600"/>
            <a:ext cx="1943100" cy="52578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85800" y="228600"/>
            <a:ext cx="5676900" cy="5257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27A5EEF6-EF9C-46E6-8B5F-3F5CA92D3B8D}"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294252241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107505" y="3717032"/>
            <a:ext cx="7056784" cy="1296144"/>
          </a:xfrm>
        </p:spPr>
        <p:txBody>
          <a:bodyPr/>
          <a:lstStyle>
            <a:lvl1pPr>
              <a:defRPr sz="3000"/>
            </a:lvl1pPr>
          </a:lstStyle>
          <a:p>
            <a:pPr lvl="0"/>
            <a:r>
              <a:rPr lang="en-US" altLang="en-US" noProof="0"/>
              <a:t>Click to edit Master title style</a:t>
            </a:r>
            <a:endParaRPr lang="en-GB" altLang="en-US" noProof="0" dirty="0"/>
          </a:p>
        </p:txBody>
      </p:sp>
      <p:pic>
        <p:nvPicPr>
          <p:cNvPr id="3" name="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509260"/>
          </a:xfrm>
          <a:prstGeom prst="rect">
            <a:avLst/>
          </a:prstGeom>
        </p:spPr>
      </p:pic>
      <p:sp>
        <p:nvSpPr>
          <p:cNvPr id="49156" name="Rectangle 4"/>
          <p:cNvSpPr>
            <a:spLocks noGrp="1" noChangeArrowheads="1"/>
          </p:cNvSpPr>
          <p:nvPr>
            <p:ph type="subTitle" idx="1"/>
          </p:nvPr>
        </p:nvSpPr>
        <p:spPr>
          <a:xfrm>
            <a:off x="107504" y="5013177"/>
            <a:ext cx="6400800" cy="1327299"/>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350842106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1" y="-1"/>
            <a:ext cx="9143999" cy="3135087"/>
          </a:xfrm>
          <a:prstGeom prst="rect">
            <a:avLst/>
          </a:prstGeom>
        </p:spPr>
      </p:pic>
      <p:sp>
        <p:nvSpPr>
          <p:cNvPr id="49155" name="Rectangle 3"/>
          <p:cNvSpPr>
            <a:spLocks noGrp="1" noChangeArrowheads="1"/>
          </p:cNvSpPr>
          <p:nvPr>
            <p:ph type="ctrTitle"/>
          </p:nvPr>
        </p:nvSpPr>
        <p:spPr>
          <a:xfrm>
            <a:off x="251520" y="2780928"/>
            <a:ext cx="7056784" cy="1296144"/>
          </a:xfrm>
        </p:spPr>
        <p:txBody>
          <a:bodyPr/>
          <a:lstStyle>
            <a:lvl1pPr>
              <a:defRPr sz="3000"/>
            </a:lvl1pPr>
          </a:lstStyle>
          <a:p>
            <a:pPr lvl="0"/>
            <a:r>
              <a:rPr lang="en-US" altLang="en-US" noProof="0"/>
              <a:t>Click to edit Master title style</a:t>
            </a:r>
            <a:endParaRPr lang="en-GB" altLang="en-US" noProof="0" dirty="0"/>
          </a:p>
        </p:txBody>
      </p:sp>
      <p:sp>
        <p:nvSpPr>
          <p:cNvPr id="49156" name="Rectangle 4"/>
          <p:cNvSpPr>
            <a:spLocks noGrp="1" noChangeArrowheads="1"/>
          </p:cNvSpPr>
          <p:nvPr>
            <p:ph type="subTitle" idx="1"/>
          </p:nvPr>
        </p:nvSpPr>
        <p:spPr>
          <a:xfrm>
            <a:off x="259432" y="4045919"/>
            <a:ext cx="6400800" cy="1327299"/>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38426557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solidFill>
                  <a:srgbClr val="000000"/>
                </a:solidFill>
              </a:rPr>
              <a:pPr/>
              <a:t>16/06/2020</a:t>
            </a:fld>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33447400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userDrawn="1"/>
        </p:nvSpPr>
        <p:spPr bwMode="auto">
          <a:xfrm>
            <a:off x="-108520" y="5661248"/>
            <a:ext cx="9263169" cy="1196752"/>
          </a:xfrm>
          <a:prstGeom prst="rect">
            <a:avLst/>
          </a:prstGeom>
          <a:solidFill>
            <a:schemeClr val="bg1"/>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eaLnBrk="0" fontAlgn="base" hangingPunct="0">
              <a:spcBef>
                <a:spcPct val="0"/>
              </a:spcBef>
              <a:spcAft>
                <a:spcPct val="0"/>
              </a:spcAft>
            </a:pPr>
            <a:endParaRPr lang="en-GB" sz="1800">
              <a:solidFill>
                <a:srgbClr val="000000"/>
              </a:solidFill>
              <a:latin typeface="Times New Roman" pitchFamily="18" charset="0"/>
            </a:endParaRPr>
          </a:p>
        </p:txBody>
      </p:sp>
      <p:sp>
        <p:nvSpPr>
          <p:cNvPr id="2" name="Title 1"/>
          <p:cNvSpPr>
            <a:spLocks noGrp="1"/>
          </p:cNvSpPr>
          <p:nvPr>
            <p:ph type="title" hasCustomPrompt="1"/>
          </p:nvPr>
        </p:nvSpPr>
        <p:spPr>
          <a:xfrm>
            <a:off x="685800" y="1550981"/>
            <a:ext cx="7772400" cy="1362075"/>
          </a:xfrm>
        </p:spPr>
        <p:txBody>
          <a:bodyPr anchor="t"/>
          <a:lstStyle>
            <a:lvl1pPr algn="l">
              <a:defRPr sz="3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t"/>
          <a:lstStyle>
            <a:lvl1pPr marL="0" indent="0">
              <a:buNone/>
              <a:defRPr sz="24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en-US"/>
              <a:t>Click to edit Master text styles</a:t>
            </a:r>
          </a:p>
        </p:txBody>
      </p:sp>
      <p:pic>
        <p:nvPicPr>
          <p:cNvPr id="7" name="Picture 6"/>
          <p:cNvPicPr>
            <a:picLocks noChangeAspect="1"/>
          </p:cNvPicPr>
          <p:nvPr/>
        </p:nvPicPr>
        <p:blipFill rotWithShape="1">
          <a:blip r:embed="rId2" cstate="print">
            <a:extLst>
              <a:ext uri="{28A0092B-C50C-407E-A947-70E740481C1C}">
                <a14:useLocalDpi xmlns:a14="http://schemas.microsoft.com/office/drawing/2010/main" val="0"/>
              </a:ext>
            </a:extLst>
          </a:blip>
          <a:srcRect t="47192" b="6601"/>
          <a:stretch/>
        </p:blipFill>
        <p:spPr>
          <a:xfrm>
            <a:off x="0" y="0"/>
            <a:ext cx="9181728" cy="1551214"/>
          </a:xfrm>
          <a:prstGeom prst="rect">
            <a:avLst/>
          </a:prstGeom>
        </p:spPr>
      </p:pic>
    </p:spTree>
    <p:extLst>
      <p:ext uri="{BB962C8B-B14F-4D97-AF65-F5344CB8AC3E}">
        <p14:creationId xmlns:p14="http://schemas.microsoft.com/office/powerpoint/2010/main" val="246007766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371600"/>
            <a:ext cx="3810000" cy="41148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371600"/>
            <a:ext cx="3810000" cy="41148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solidFill>
                  <a:srgbClr val="000000"/>
                </a:solidFill>
              </a:rPr>
              <a:pPr/>
              <a:t>16/06/2020</a:t>
            </a:fld>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426693604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solidFill>
                  <a:srgbClr val="000000"/>
                </a:solidFill>
              </a:rPr>
              <a:pPr/>
              <a:t>16/06/2020</a:t>
            </a:fld>
            <a:endParaRPr lang="en-GB">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endParaRPr lang="en-GB">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380339424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solidFill>
                  <a:srgbClr val="000000"/>
                </a:solidFill>
              </a:rPr>
              <a:pPr/>
              <a:t>16/06/2020</a:t>
            </a:fld>
            <a:endParaRPr lang="en-GB">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endParaRPr lang="en-GB">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41144855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251520" y="2780928"/>
            <a:ext cx="7056784" cy="1296144"/>
          </a:xfrm>
        </p:spPr>
        <p:txBody>
          <a:bodyPr/>
          <a:lstStyle>
            <a:lvl1pPr>
              <a:defRPr sz="4000"/>
            </a:lvl1pPr>
          </a:lstStyle>
          <a:p>
            <a:pPr lvl="0"/>
            <a:r>
              <a:rPr lang="en-US" altLang="en-US" noProof="0"/>
              <a:t>Click to edit Master title style</a:t>
            </a:r>
            <a:endParaRPr lang="en-GB" altLang="en-US" noProof="0" dirty="0"/>
          </a:p>
        </p:txBody>
      </p:sp>
      <p:sp>
        <p:nvSpPr>
          <p:cNvPr id="49156" name="Rectangle 4"/>
          <p:cNvSpPr>
            <a:spLocks noGrp="1" noChangeArrowheads="1"/>
          </p:cNvSpPr>
          <p:nvPr>
            <p:ph type="subTitle" idx="1"/>
          </p:nvPr>
        </p:nvSpPr>
        <p:spPr>
          <a:xfrm>
            <a:off x="259432" y="4045917"/>
            <a:ext cx="6400800" cy="1327299"/>
          </a:xfrm>
        </p:spPr>
        <p:txBody>
          <a:bodyPr/>
          <a:lstStyle>
            <a:lvl1pPr marL="0" indent="0" algn="l">
              <a:buFontTx/>
              <a:buNone/>
              <a:defRPr/>
            </a:lvl1pPr>
          </a:lstStyle>
          <a:p>
            <a:pPr lvl="0"/>
            <a:r>
              <a:rPr lang="en-US" altLang="en-US" noProof="0"/>
              <a:t>Click to edit Master subtitle style</a:t>
            </a:r>
            <a:endParaRPr lang="en-GB" altLang="en-US" noProof="0" dirty="0"/>
          </a:p>
        </p:txBody>
      </p:sp>
      <p:pic>
        <p:nvPicPr>
          <p:cNvPr id="5" name="Picture 4"/>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9144000" cy="2923696"/>
          </a:xfrm>
          <a:prstGeom prst="rect">
            <a:avLst/>
          </a:prstGeom>
        </p:spPr>
      </p:pic>
    </p:spTree>
    <p:extLst>
      <p:ext uri="{BB962C8B-B14F-4D97-AF65-F5344CB8AC3E}">
        <p14:creationId xmlns:p14="http://schemas.microsoft.com/office/powerpoint/2010/main" val="62539953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solidFill>
                  <a:srgbClr val="000000"/>
                </a:solidFill>
              </a:rPr>
              <a:pPr/>
              <a:t>16/06/2020</a:t>
            </a:fld>
            <a:endParaRPr lang="en-GB">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endParaRPr lang="en-GB">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410115306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1500" b="1"/>
            </a:lvl1pPr>
          </a:lstStyle>
          <a:p>
            <a:r>
              <a:rPr lang="en-US"/>
              <a:t>Click to edit Master title style</a:t>
            </a:r>
            <a:endParaRPr lang="en-GB"/>
          </a:p>
        </p:txBody>
      </p:sp>
      <p:sp>
        <p:nvSpPr>
          <p:cNvPr id="3" name="Content Placeholder 2"/>
          <p:cNvSpPr>
            <a:spLocks noGrp="1"/>
          </p:cNvSpPr>
          <p:nvPr>
            <p:ph idx="1"/>
          </p:nvPr>
        </p:nvSpPr>
        <p:spPr>
          <a:xfrm>
            <a:off x="3575050" y="273052"/>
            <a:ext cx="5111750"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1" y="1435102"/>
            <a:ext cx="3008313" cy="469106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solidFill>
                  <a:srgbClr val="000000"/>
                </a:solidFill>
              </a:rPr>
              <a:pPr/>
              <a:t>16/06/2020</a:t>
            </a:fld>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325728328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15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en-US" noProof="0"/>
              <a:t>Click icon to add picture</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solidFill>
                  <a:srgbClr val="000000"/>
                </a:solidFill>
              </a:rPr>
              <a:pPr/>
              <a:t>16/06/2020</a:t>
            </a:fld>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94016771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solidFill>
                  <a:srgbClr val="000000"/>
                </a:solidFill>
              </a:rPr>
              <a:pPr/>
              <a:t>16/06/2020</a:t>
            </a:fld>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38440794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28600"/>
            <a:ext cx="1943100" cy="52578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85800" y="228600"/>
            <a:ext cx="5676900" cy="5257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solidFill>
                  <a:srgbClr val="000000"/>
                </a:solidFill>
              </a:rPr>
              <a:pPr/>
              <a:t>16/06/2020</a:t>
            </a:fld>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09429046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107505" y="3717032"/>
            <a:ext cx="7056784" cy="1296144"/>
          </a:xfrm>
        </p:spPr>
        <p:txBody>
          <a:bodyPr/>
          <a:lstStyle>
            <a:lvl1pPr>
              <a:defRPr sz="3000"/>
            </a:lvl1pPr>
          </a:lstStyle>
          <a:p>
            <a:pPr lvl="0"/>
            <a:r>
              <a:rPr lang="en-US" altLang="en-US" noProof="0"/>
              <a:t>Click to edit Master title style</a:t>
            </a:r>
            <a:endParaRPr lang="en-GB" altLang="en-US" noProof="0" dirty="0"/>
          </a:p>
        </p:txBody>
      </p:sp>
      <p:pic>
        <p:nvPicPr>
          <p:cNvPr id="3" name="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509260"/>
          </a:xfrm>
          <a:prstGeom prst="rect">
            <a:avLst/>
          </a:prstGeom>
        </p:spPr>
      </p:pic>
      <p:sp>
        <p:nvSpPr>
          <p:cNvPr id="49156" name="Rectangle 4"/>
          <p:cNvSpPr>
            <a:spLocks noGrp="1" noChangeArrowheads="1"/>
          </p:cNvSpPr>
          <p:nvPr>
            <p:ph type="subTitle" idx="1"/>
          </p:nvPr>
        </p:nvSpPr>
        <p:spPr>
          <a:xfrm>
            <a:off x="107504" y="5013177"/>
            <a:ext cx="6400800" cy="1327299"/>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351012364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1" y="-1"/>
            <a:ext cx="9143999" cy="3135087"/>
          </a:xfrm>
          <a:prstGeom prst="rect">
            <a:avLst/>
          </a:prstGeom>
        </p:spPr>
      </p:pic>
      <p:sp>
        <p:nvSpPr>
          <p:cNvPr id="49155" name="Rectangle 3"/>
          <p:cNvSpPr>
            <a:spLocks noGrp="1" noChangeArrowheads="1"/>
          </p:cNvSpPr>
          <p:nvPr>
            <p:ph type="ctrTitle"/>
          </p:nvPr>
        </p:nvSpPr>
        <p:spPr>
          <a:xfrm>
            <a:off x="251520" y="2780928"/>
            <a:ext cx="7056784" cy="1296144"/>
          </a:xfrm>
        </p:spPr>
        <p:txBody>
          <a:bodyPr/>
          <a:lstStyle>
            <a:lvl1pPr>
              <a:defRPr sz="3000"/>
            </a:lvl1pPr>
          </a:lstStyle>
          <a:p>
            <a:pPr lvl="0"/>
            <a:r>
              <a:rPr lang="en-US" altLang="en-US" noProof="0"/>
              <a:t>Click to edit Master title style</a:t>
            </a:r>
            <a:endParaRPr lang="en-GB" altLang="en-US" noProof="0" dirty="0"/>
          </a:p>
        </p:txBody>
      </p:sp>
      <p:sp>
        <p:nvSpPr>
          <p:cNvPr id="49156" name="Rectangle 4"/>
          <p:cNvSpPr>
            <a:spLocks noGrp="1" noChangeArrowheads="1"/>
          </p:cNvSpPr>
          <p:nvPr>
            <p:ph type="subTitle" idx="1"/>
          </p:nvPr>
        </p:nvSpPr>
        <p:spPr>
          <a:xfrm>
            <a:off x="259432" y="4045919"/>
            <a:ext cx="6400800" cy="1327299"/>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338322581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solidFill>
                  <a:srgbClr val="000000"/>
                </a:solidFill>
              </a:rPr>
              <a:pPr/>
              <a:t>16/06/2020</a:t>
            </a:fld>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43582859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userDrawn="1"/>
        </p:nvSpPr>
        <p:spPr bwMode="auto">
          <a:xfrm>
            <a:off x="-108520" y="5661248"/>
            <a:ext cx="9263169" cy="1196752"/>
          </a:xfrm>
          <a:prstGeom prst="rect">
            <a:avLst/>
          </a:prstGeom>
          <a:solidFill>
            <a:schemeClr val="bg1"/>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eaLnBrk="0" fontAlgn="base" hangingPunct="0">
              <a:spcBef>
                <a:spcPct val="0"/>
              </a:spcBef>
              <a:spcAft>
                <a:spcPct val="0"/>
              </a:spcAft>
            </a:pPr>
            <a:endParaRPr lang="en-GB" sz="1800">
              <a:solidFill>
                <a:srgbClr val="000000"/>
              </a:solidFill>
              <a:latin typeface="Times New Roman" pitchFamily="18" charset="0"/>
            </a:endParaRPr>
          </a:p>
        </p:txBody>
      </p:sp>
      <p:sp>
        <p:nvSpPr>
          <p:cNvPr id="2" name="Title 1"/>
          <p:cNvSpPr>
            <a:spLocks noGrp="1"/>
          </p:cNvSpPr>
          <p:nvPr>
            <p:ph type="title" hasCustomPrompt="1"/>
          </p:nvPr>
        </p:nvSpPr>
        <p:spPr>
          <a:xfrm>
            <a:off x="685800" y="1550981"/>
            <a:ext cx="7772400" cy="1362075"/>
          </a:xfrm>
        </p:spPr>
        <p:txBody>
          <a:bodyPr anchor="t"/>
          <a:lstStyle>
            <a:lvl1pPr algn="l">
              <a:defRPr sz="3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t"/>
          <a:lstStyle>
            <a:lvl1pPr marL="0" indent="0">
              <a:buNone/>
              <a:defRPr sz="24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en-US"/>
              <a:t>Click to edit Master text styles</a:t>
            </a:r>
          </a:p>
        </p:txBody>
      </p:sp>
      <p:pic>
        <p:nvPicPr>
          <p:cNvPr id="7" name="Picture 6"/>
          <p:cNvPicPr>
            <a:picLocks noChangeAspect="1"/>
          </p:cNvPicPr>
          <p:nvPr/>
        </p:nvPicPr>
        <p:blipFill rotWithShape="1">
          <a:blip r:embed="rId2" cstate="print">
            <a:extLst>
              <a:ext uri="{28A0092B-C50C-407E-A947-70E740481C1C}">
                <a14:useLocalDpi xmlns:a14="http://schemas.microsoft.com/office/drawing/2010/main" val="0"/>
              </a:ext>
            </a:extLst>
          </a:blip>
          <a:srcRect t="47192" b="6601"/>
          <a:stretch/>
        </p:blipFill>
        <p:spPr>
          <a:xfrm>
            <a:off x="0" y="0"/>
            <a:ext cx="9181728" cy="1551214"/>
          </a:xfrm>
          <a:prstGeom prst="rect">
            <a:avLst/>
          </a:prstGeom>
        </p:spPr>
      </p:pic>
    </p:spTree>
    <p:extLst>
      <p:ext uri="{BB962C8B-B14F-4D97-AF65-F5344CB8AC3E}">
        <p14:creationId xmlns:p14="http://schemas.microsoft.com/office/powerpoint/2010/main" val="302224265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371600"/>
            <a:ext cx="3810000" cy="41148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371600"/>
            <a:ext cx="3810000" cy="41148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solidFill>
                  <a:srgbClr val="000000"/>
                </a:solidFill>
              </a:rPr>
              <a:pPr/>
              <a:t>16/06/2020</a:t>
            </a:fld>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6865238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E70D8804-937B-40C3-8369-0CF62D082B6D}"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111313354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solidFill>
                  <a:srgbClr val="000000"/>
                </a:solidFill>
              </a:rPr>
              <a:pPr/>
              <a:t>16/06/2020</a:t>
            </a:fld>
            <a:endParaRPr lang="en-GB">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endParaRPr lang="en-GB">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338421073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solidFill>
                  <a:srgbClr val="000000"/>
                </a:solidFill>
              </a:rPr>
              <a:pPr/>
              <a:t>16/06/2020</a:t>
            </a:fld>
            <a:endParaRPr lang="en-GB">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endParaRPr lang="en-GB">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97754201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solidFill>
                  <a:srgbClr val="000000"/>
                </a:solidFill>
              </a:rPr>
              <a:pPr/>
              <a:t>16/06/2020</a:t>
            </a:fld>
            <a:endParaRPr lang="en-GB">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endParaRPr lang="en-GB">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90803889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1500" b="1"/>
            </a:lvl1pPr>
          </a:lstStyle>
          <a:p>
            <a:r>
              <a:rPr lang="en-US"/>
              <a:t>Click to edit Master title style</a:t>
            </a:r>
            <a:endParaRPr lang="en-GB"/>
          </a:p>
        </p:txBody>
      </p:sp>
      <p:sp>
        <p:nvSpPr>
          <p:cNvPr id="3" name="Content Placeholder 2"/>
          <p:cNvSpPr>
            <a:spLocks noGrp="1"/>
          </p:cNvSpPr>
          <p:nvPr>
            <p:ph idx="1"/>
          </p:nvPr>
        </p:nvSpPr>
        <p:spPr>
          <a:xfrm>
            <a:off x="3575050" y="273052"/>
            <a:ext cx="5111750"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1" y="1435102"/>
            <a:ext cx="3008313" cy="469106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solidFill>
                  <a:srgbClr val="000000"/>
                </a:solidFill>
              </a:rPr>
              <a:pPr/>
              <a:t>16/06/2020</a:t>
            </a:fld>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360400784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15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en-US" noProof="0"/>
              <a:t>Click icon to add picture</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solidFill>
                  <a:srgbClr val="000000"/>
                </a:solidFill>
              </a:rPr>
              <a:pPr/>
              <a:t>16/06/2020</a:t>
            </a:fld>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320956142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solidFill>
                  <a:srgbClr val="000000"/>
                </a:solidFill>
              </a:rPr>
              <a:pPr/>
              <a:t>16/06/2020</a:t>
            </a:fld>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17137827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28600"/>
            <a:ext cx="1943100" cy="52578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85800" y="228600"/>
            <a:ext cx="5676900" cy="5257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solidFill>
                  <a:srgbClr val="000000"/>
                </a:solidFill>
              </a:rPr>
              <a:pPr/>
              <a:t>16/06/2020</a:t>
            </a:fld>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343633270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107505" y="3717032"/>
            <a:ext cx="7056784" cy="1296144"/>
          </a:xfrm>
        </p:spPr>
        <p:txBody>
          <a:bodyPr/>
          <a:lstStyle>
            <a:lvl1pPr>
              <a:defRPr sz="3000"/>
            </a:lvl1pPr>
          </a:lstStyle>
          <a:p>
            <a:pPr lvl="0"/>
            <a:r>
              <a:rPr lang="en-US" altLang="en-US" noProof="0"/>
              <a:t>Click to edit Master title style</a:t>
            </a:r>
            <a:endParaRPr lang="en-GB" altLang="en-US" noProof="0" dirty="0"/>
          </a:p>
        </p:txBody>
      </p:sp>
      <p:pic>
        <p:nvPicPr>
          <p:cNvPr id="3" name="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509260"/>
          </a:xfrm>
          <a:prstGeom prst="rect">
            <a:avLst/>
          </a:prstGeom>
        </p:spPr>
      </p:pic>
      <p:sp>
        <p:nvSpPr>
          <p:cNvPr id="49156" name="Rectangle 4"/>
          <p:cNvSpPr>
            <a:spLocks noGrp="1" noChangeArrowheads="1"/>
          </p:cNvSpPr>
          <p:nvPr>
            <p:ph type="subTitle" idx="1"/>
          </p:nvPr>
        </p:nvSpPr>
        <p:spPr>
          <a:xfrm>
            <a:off x="107504" y="5013177"/>
            <a:ext cx="6400800" cy="1327299"/>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86368017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1" y="-1"/>
            <a:ext cx="9143999" cy="3135087"/>
          </a:xfrm>
          <a:prstGeom prst="rect">
            <a:avLst/>
          </a:prstGeom>
        </p:spPr>
      </p:pic>
      <p:sp>
        <p:nvSpPr>
          <p:cNvPr id="49155" name="Rectangle 3"/>
          <p:cNvSpPr>
            <a:spLocks noGrp="1" noChangeArrowheads="1"/>
          </p:cNvSpPr>
          <p:nvPr>
            <p:ph type="ctrTitle"/>
          </p:nvPr>
        </p:nvSpPr>
        <p:spPr>
          <a:xfrm>
            <a:off x="251520" y="2780928"/>
            <a:ext cx="7056784" cy="1296144"/>
          </a:xfrm>
        </p:spPr>
        <p:txBody>
          <a:bodyPr/>
          <a:lstStyle>
            <a:lvl1pPr>
              <a:defRPr sz="3000"/>
            </a:lvl1pPr>
          </a:lstStyle>
          <a:p>
            <a:pPr lvl="0"/>
            <a:r>
              <a:rPr lang="en-US" altLang="en-US" noProof="0"/>
              <a:t>Click to edit Master title style</a:t>
            </a:r>
            <a:endParaRPr lang="en-GB" altLang="en-US" noProof="0" dirty="0"/>
          </a:p>
        </p:txBody>
      </p:sp>
      <p:sp>
        <p:nvSpPr>
          <p:cNvPr id="49156" name="Rectangle 4"/>
          <p:cNvSpPr>
            <a:spLocks noGrp="1" noChangeArrowheads="1"/>
          </p:cNvSpPr>
          <p:nvPr>
            <p:ph type="subTitle" idx="1"/>
          </p:nvPr>
        </p:nvSpPr>
        <p:spPr>
          <a:xfrm>
            <a:off x="259432" y="4045919"/>
            <a:ext cx="6400800" cy="1327299"/>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114459539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solidFill>
                  <a:srgbClr val="000000"/>
                </a:solidFill>
              </a:rPr>
              <a:pPr/>
              <a:t>16/06/2020</a:t>
            </a:fld>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33029597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userDrawn="1"/>
        </p:nvSpPr>
        <p:spPr bwMode="auto">
          <a:xfrm>
            <a:off x="0" y="5661248"/>
            <a:ext cx="9154649" cy="1008112"/>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GB" sz="2400">
              <a:solidFill>
                <a:srgbClr val="000000"/>
              </a:solidFill>
              <a:latin typeface="Times New Roman" pitchFamily="18" charset="0"/>
              <a:cs typeface="Arial" charset="0"/>
            </a:endParaRPr>
          </a:p>
        </p:txBody>
      </p:sp>
      <p:sp>
        <p:nvSpPr>
          <p:cNvPr id="2" name="Title 1"/>
          <p:cNvSpPr>
            <a:spLocks noGrp="1"/>
          </p:cNvSpPr>
          <p:nvPr>
            <p:ph type="title" hasCustomPrompt="1"/>
          </p:nvPr>
        </p:nvSpPr>
        <p:spPr>
          <a:xfrm>
            <a:off x="685800" y="1550979"/>
            <a:ext cx="7772400" cy="1362075"/>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2DF8B94E-925D-4A32-90AE-A4FAA5B8065E}" type="slidenum">
              <a:rPr lang="en-GB" altLang="en-US">
                <a:solidFill>
                  <a:srgbClr val="000000"/>
                </a:solidFill>
              </a:rPr>
              <a:pPr>
                <a:defRPr/>
              </a:pPr>
              <a:t>‹#›</a:t>
            </a:fld>
            <a:endParaRPr lang="en-GB" altLang="en-US">
              <a:solidFill>
                <a:srgbClr val="000000"/>
              </a:solidFill>
            </a:endParaRPr>
          </a:p>
        </p:txBody>
      </p:sp>
      <p:pic>
        <p:nvPicPr>
          <p:cNvPr id="9" name="Picture 8"/>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1"/>
            <a:ext cx="9144000" cy="1377314"/>
          </a:xfrm>
          <a:prstGeom prst="rect">
            <a:avLst/>
          </a:prstGeom>
        </p:spPr>
      </p:pic>
    </p:spTree>
    <p:extLst>
      <p:ext uri="{BB962C8B-B14F-4D97-AF65-F5344CB8AC3E}">
        <p14:creationId xmlns:p14="http://schemas.microsoft.com/office/powerpoint/2010/main" val="20319982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userDrawn="1"/>
        </p:nvSpPr>
        <p:spPr bwMode="auto">
          <a:xfrm>
            <a:off x="-108520" y="5661248"/>
            <a:ext cx="9263169" cy="1196752"/>
          </a:xfrm>
          <a:prstGeom prst="rect">
            <a:avLst/>
          </a:prstGeom>
          <a:solidFill>
            <a:schemeClr val="bg1"/>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eaLnBrk="0" fontAlgn="base" hangingPunct="0">
              <a:spcBef>
                <a:spcPct val="0"/>
              </a:spcBef>
              <a:spcAft>
                <a:spcPct val="0"/>
              </a:spcAft>
            </a:pPr>
            <a:endParaRPr lang="en-GB" sz="1800">
              <a:solidFill>
                <a:srgbClr val="000000"/>
              </a:solidFill>
              <a:latin typeface="Times New Roman" pitchFamily="18" charset="0"/>
            </a:endParaRPr>
          </a:p>
        </p:txBody>
      </p:sp>
      <p:sp>
        <p:nvSpPr>
          <p:cNvPr id="2" name="Title 1"/>
          <p:cNvSpPr>
            <a:spLocks noGrp="1"/>
          </p:cNvSpPr>
          <p:nvPr>
            <p:ph type="title" hasCustomPrompt="1"/>
          </p:nvPr>
        </p:nvSpPr>
        <p:spPr>
          <a:xfrm>
            <a:off x="685800" y="1550981"/>
            <a:ext cx="7772400" cy="1362075"/>
          </a:xfrm>
        </p:spPr>
        <p:txBody>
          <a:bodyPr anchor="t"/>
          <a:lstStyle>
            <a:lvl1pPr algn="l">
              <a:defRPr sz="3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t"/>
          <a:lstStyle>
            <a:lvl1pPr marL="0" indent="0">
              <a:buNone/>
              <a:defRPr sz="24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en-US"/>
              <a:t>Click to edit Master text styles</a:t>
            </a:r>
          </a:p>
        </p:txBody>
      </p:sp>
      <p:pic>
        <p:nvPicPr>
          <p:cNvPr id="7" name="Picture 6"/>
          <p:cNvPicPr>
            <a:picLocks noChangeAspect="1"/>
          </p:cNvPicPr>
          <p:nvPr/>
        </p:nvPicPr>
        <p:blipFill rotWithShape="1">
          <a:blip r:embed="rId2" cstate="print">
            <a:extLst>
              <a:ext uri="{28A0092B-C50C-407E-A947-70E740481C1C}">
                <a14:useLocalDpi xmlns:a14="http://schemas.microsoft.com/office/drawing/2010/main" val="0"/>
              </a:ext>
            </a:extLst>
          </a:blip>
          <a:srcRect t="47192" b="6601"/>
          <a:stretch/>
        </p:blipFill>
        <p:spPr>
          <a:xfrm>
            <a:off x="0" y="0"/>
            <a:ext cx="9181728" cy="1551214"/>
          </a:xfrm>
          <a:prstGeom prst="rect">
            <a:avLst/>
          </a:prstGeom>
        </p:spPr>
      </p:pic>
    </p:spTree>
    <p:extLst>
      <p:ext uri="{BB962C8B-B14F-4D97-AF65-F5344CB8AC3E}">
        <p14:creationId xmlns:p14="http://schemas.microsoft.com/office/powerpoint/2010/main" val="380334532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371600"/>
            <a:ext cx="3810000" cy="41148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371600"/>
            <a:ext cx="3810000" cy="41148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solidFill>
                  <a:srgbClr val="000000"/>
                </a:solidFill>
              </a:rPr>
              <a:pPr/>
              <a:t>16/06/2020</a:t>
            </a:fld>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75476188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solidFill>
                  <a:srgbClr val="000000"/>
                </a:solidFill>
              </a:rPr>
              <a:pPr/>
              <a:t>16/06/2020</a:t>
            </a:fld>
            <a:endParaRPr lang="en-GB">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endParaRPr lang="en-GB">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72036063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solidFill>
                  <a:srgbClr val="000000"/>
                </a:solidFill>
              </a:rPr>
              <a:pPr/>
              <a:t>16/06/2020</a:t>
            </a:fld>
            <a:endParaRPr lang="en-GB">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endParaRPr lang="en-GB">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11250797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solidFill>
                  <a:srgbClr val="000000"/>
                </a:solidFill>
              </a:rPr>
              <a:pPr/>
              <a:t>16/06/2020</a:t>
            </a:fld>
            <a:endParaRPr lang="en-GB">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endParaRPr lang="en-GB">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7136538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1500" b="1"/>
            </a:lvl1pPr>
          </a:lstStyle>
          <a:p>
            <a:r>
              <a:rPr lang="en-US"/>
              <a:t>Click to edit Master title style</a:t>
            </a:r>
            <a:endParaRPr lang="en-GB"/>
          </a:p>
        </p:txBody>
      </p:sp>
      <p:sp>
        <p:nvSpPr>
          <p:cNvPr id="3" name="Content Placeholder 2"/>
          <p:cNvSpPr>
            <a:spLocks noGrp="1"/>
          </p:cNvSpPr>
          <p:nvPr>
            <p:ph idx="1"/>
          </p:nvPr>
        </p:nvSpPr>
        <p:spPr>
          <a:xfrm>
            <a:off x="3575050" y="273052"/>
            <a:ext cx="5111750"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1" y="1435102"/>
            <a:ext cx="3008313" cy="469106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solidFill>
                  <a:srgbClr val="000000"/>
                </a:solidFill>
              </a:rPr>
              <a:pPr/>
              <a:t>16/06/2020</a:t>
            </a:fld>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416872607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15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en-US" noProof="0"/>
              <a:t>Click icon to add picture</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solidFill>
                  <a:srgbClr val="000000"/>
                </a:solidFill>
              </a:rPr>
              <a:pPr/>
              <a:t>16/06/2020</a:t>
            </a:fld>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72607545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solidFill>
                  <a:srgbClr val="000000"/>
                </a:solidFill>
              </a:rPr>
              <a:pPr/>
              <a:t>16/06/2020</a:t>
            </a:fld>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71554369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28600"/>
            <a:ext cx="1943100" cy="52578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85800" y="228600"/>
            <a:ext cx="5676900" cy="5257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solidFill>
                  <a:srgbClr val="000000"/>
                </a:solidFill>
              </a:rPr>
              <a:pPr/>
              <a:t>16/06/2020</a:t>
            </a:fld>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1123461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A76B3E9-7FF0-4902-80F9-E8997D5A0E30}"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23666655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lt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57203937-7804-4435-8F73-564F70BF0477}"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17002874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lt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89CFF8C-A83F-461F-AEDD-249687053BE5}"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12394911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lt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F8DD0086-8934-43DE-AB7F-FE2D8ACF740C}"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22195527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4278CB3-4A42-4C7D-9227-6531CAA8D3EB}"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33849304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media/image2.png"/><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6.jpe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5" Type="http://schemas.openxmlformats.org/officeDocument/2006/relationships/image" Target="../media/image2.png"/><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image" Target="../media/image6.jpe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5" Type="http://schemas.openxmlformats.org/officeDocument/2006/relationships/image" Target="../media/image2.png"/><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image" Target="../media/image6.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
          <p:cNvPicPr>
            <a:picLocks noChangeAspect="1"/>
          </p:cNvPicPr>
          <p:nvPr/>
        </p:nvPicPr>
        <p:blipFill rotWithShape="1">
          <a:blip r:embed="rId14" cstate="screen">
            <a:extLst>
              <a:ext uri="{28A0092B-C50C-407E-A947-70E740481C1C}">
                <a14:useLocalDpi xmlns:a14="http://schemas.microsoft.com/office/drawing/2010/main"/>
              </a:ext>
            </a:extLst>
          </a:blip>
          <a:srcRect/>
          <a:stretch/>
        </p:blipFill>
        <p:spPr bwMode="auto">
          <a:xfrm>
            <a:off x="0" y="5959929"/>
            <a:ext cx="9150350" cy="898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685800" y="2286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Master title style</a:t>
            </a:r>
          </a:p>
        </p:txBody>
      </p:sp>
      <p:sp>
        <p:nvSpPr>
          <p:cNvPr id="1028" name="Rectangle 3"/>
          <p:cNvSpPr>
            <a:spLocks noGrp="1" noChangeArrowheads="1"/>
          </p:cNvSpPr>
          <p:nvPr>
            <p:ph type="body" idx="1"/>
          </p:nvPr>
        </p:nvSpPr>
        <p:spPr bwMode="auto">
          <a:xfrm>
            <a:off x="685800" y="13716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dirty="0"/>
          </a:p>
        </p:txBody>
      </p:sp>
      <p:sp>
        <p:nvSpPr>
          <p:cNvPr id="2" name="Rectangle 4"/>
          <p:cNvSpPr>
            <a:spLocks noGrp="1" noChangeArrowheads="1"/>
          </p:cNvSpPr>
          <p:nvPr>
            <p:ph type="dt" sz="half" idx="2"/>
          </p:nvPr>
        </p:nvSpPr>
        <p:spPr bwMode="auto">
          <a:xfrm>
            <a:off x="152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pPr fontAlgn="base">
              <a:spcBef>
                <a:spcPct val="0"/>
              </a:spcBef>
              <a:spcAft>
                <a:spcPct val="0"/>
              </a:spcAft>
              <a:defRPr/>
            </a:pPr>
            <a:endParaRPr lang="en-GB" altLang="en-US">
              <a:solidFill>
                <a:srgbClr val="000000"/>
              </a:solidFill>
            </a:endParaRPr>
          </a:p>
        </p:txBody>
      </p:sp>
      <p:sp>
        <p:nvSpPr>
          <p:cNvPr id="1029" name="Rectangle 5"/>
          <p:cNvSpPr>
            <a:spLocks noGrp="1" noChangeArrowheads="1"/>
          </p:cNvSpPr>
          <p:nvPr>
            <p:ph type="ftr" sz="quarter" idx="3"/>
          </p:nvPr>
        </p:nvSpPr>
        <p:spPr bwMode="auto">
          <a:xfrm>
            <a:off x="3276600" y="55626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pPr fontAlgn="base">
              <a:spcBef>
                <a:spcPct val="0"/>
              </a:spcBef>
              <a:spcAft>
                <a:spcPct val="0"/>
              </a:spcAft>
              <a:defRPr/>
            </a:pPr>
            <a:endParaRPr lang="en-GB" altLang="en-US">
              <a:solidFill>
                <a:srgbClr val="000000"/>
              </a:solidFill>
            </a:endParaRPr>
          </a:p>
        </p:txBody>
      </p:sp>
      <p:sp>
        <p:nvSpPr>
          <p:cNvPr id="1030" name="Rectangle 6"/>
          <p:cNvSpPr>
            <a:spLocks noGrp="1" noChangeArrowheads="1"/>
          </p:cNvSpPr>
          <p:nvPr>
            <p:ph type="sldNum" sz="quarter" idx="4"/>
          </p:nvPr>
        </p:nvSpPr>
        <p:spPr bwMode="auto">
          <a:xfrm>
            <a:off x="7010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pPr fontAlgn="base">
              <a:spcBef>
                <a:spcPct val="0"/>
              </a:spcBef>
              <a:spcAft>
                <a:spcPct val="0"/>
              </a:spcAft>
              <a:defRPr/>
            </a:pPr>
            <a:fld id="{8B2FC1F5-3F11-4F4C-98D3-E04A951B33C5}" type="slidenum">
              <a:rPr lang="en-GB" altLang="en-US">
                <a:solidFill>
                  <a:srgbClr val="000000"/>
                </a:solidFill>
              </a:rPr>
              <a:pPr fontAlgn="base">
                <a:spcBef>
                  <a:spcPct val="0"/>
                </a:spcBef>
                <a:spcAft>
                  <a:spcPct val="0"/>
                </a:spcAft>
                <a:defRPr/>
              </a:pPr>
              <a:t>‹#›</a:t>
            </a:fld>
            <a:endParaRPr lang="en-GB" altLang="en-US">
              <a:solidFill>
                <a:srgbClr val="000000"/>
              </a:solidFill>
            </a:endParaRPr>
          </a:p>
        </p:txBody>
      </p:sp>
    </p:spTree>
    <p:extLst>
      <p:ext uri="{BB962C8B-B14F-4D97-AF65-F5344CB8AC3E}">
        <p14:creationId xmlns:p14="http://schemas.microsoft.com/office/powerpoint/2010/main" val="2103924824"/>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5"/>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
          <p:cNvPicPr>
            <a:picLocks noChangeAspect="1"/>
          </p:cNvPicPr>
          <p:nvPr/>
        </p:nvPicPr>
        <p:blipFill rotWithShape="1">
          <a:blip r:embed="rId14" cstate="print">
            <a:extLst>
              <a:ext uri="{28A0092B-C50C-407E-A947-70E740481C1C}">
                <a14:useLocalDpi xmlns:a14="http://schemas.microsoft.com/office/drawing/2010/main" val="0"/>
              </a:ext>
            </a:extLst>
          </a:blip>
          <a:srcRect l="912"/>
          <a:stretch/>
        </p:blipFill>
        <p:spPr bwMode="auto">
          <a:xfrm>
            <a:off x="1" y="5517233"/>
            <a:ext cx="9150350" cy="1340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685800" y="2286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Master title style</a:t>
            </a:r>
          </a:p>
        </p:txBody>
      </p:sp>
      <p:sp>
        <p:nvSpPr>
          <p:cNvPr id="1028" name="Rectangle 3"/>
          <p:cNvSpPr>
            <a:spLocks noGrp="1" noChangeArrowheads="1"/>
          </p:cNvSpPr>
          <p:nvPr>
            <p:ph type="body" idx="1"/>
          </p:nvPr>
        </p:nvSpPr>
        <p:spPr bwMode="auto">
          <a:xfrm>
            <a:off x="685800" y="13716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dirty="0"/>
          </a:p>
        </p:txBody>
      </p:sp>
      <p:sp>
        <p:nvSpPr>
          <p:cNvPr id="2" name="Rectangle 4"/>
          <p:cNvSpPr>
            <a:spLocks noGrp="1" noChangeArrowheads="1"/>
          </p:cNvSpPr>
          <p:nvPr>
            <p:ph type="dt" sz="half" idx="2"/>
          </p:nvPr>
        </p:nvSpPr>
        <p:spPr bwMode="auto">
          <a:xfrm>
            <a:off x="152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050">
                <a:latin typeface="+mn-lt"/>
                <a:cs typeface="+mn-cs"/>
              </a:defRPr>
            </a:lvl1pPr>
          </a:lstStyle>
          <a:p>
            <a:fld id="{09A3C368-D2D6-4E82-AB9E-065C8D1062F1}" type="datetimeFigureOut">
              <a:rPr lang="en-GB" smtClean="0">
                <a:solidFill>
                  <a:srgbClr val="000000"/>
                </a:solidFill>
              </a:rPr>
              <a:pPr/>
              <a:t>16/06/2020</a:t>
            </a:fld>
            <a:endParaRPr lang="en-GB">
              <a:solidFill>
                <a:srgbClr val="000000"/>
              </a:solidFill>
            </a:endParaRPr>
          </a:p>
        </p:txBody>
      </p:sp>
      <p:sp>
        <p:nvSpPr>
          <p:cNvPr id="1029" name="Rectangle 5"/>
          <p:cNvSpPr>
            <a:spLocks noGrp="1" noChangeArrowheads="1"/>
          </p:cNvSpPr>
          <p:nvPr>
            <p:ph type="ftr" sz="quarter" idx="3"/>
          </p:nvPr>
        </p:nvSpPr>
        <p:spPr bwMode="auto">
          <a:xfrm>
            <a:off x="3276600" y="55626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050">
                <a:latin typeface="+mn-lt"/>
                <a:cs typeface="+mn-cs"/>
              </a:defRPr>
            </a:lvl1pPr>
          </a:lstStyle>
          <a:p>
            <a:endParaRPr lang="en-GB">
              <a:solidFill>
                <a:srgbClr val="000000"/>
              </a:solidFill>
            </a:endParaRPr>
          </a:p>
        </p:txBody>
      </p:sp>
      <p:sp>
        <p:nvSpPr>
          <p:cNvPr id="1030" name="Rectangle 6"/>
          <p:cNvSpPr>
            <a:spLocks noGrp="1" noChangeArrowheads="1"/>
          </p:cNvSpPr>
          <p:nvPr>
            <p:ph type="sldNum" sz="quarter" idx="4"/>
          </p:nvPr>
        </p:nvSpPr>
        <p:spPr bwMode="auto">
          <a:xfrm>
            <a:off x="7010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050">
                <a:latin typeface="+mn-lt"/>
                <a:cs typeface="+mn-cs"/>
              </a:defRPr>
            </a:lvl1pPr>
          </a:lstStyle>
          <a:p>
            <a:fld id="{057A26E6-1847-4AC3-99C9-3F6AEF3457C0}" type="slidenum">
              <a:rPr lang="en-GB" smtClean="0">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484628042"/>
      </p:ext>
    </p:extLst>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 id="2147483721" r:id="rId12"/>
  </p:sldLayoutIdLst>
  <p:txStyles>
    <p:titleStyle>
      <a:lvl1pPr algn="l" rtl="0" eaLnBrk="1" fontAlgn="base" hangingPunct="1">
        <a:spcBef>
          <a:spcPct val="0"/>
        </a:spcBef>
        <a:spcAft>
          <a:spcPct val="0"/>
        </a:spcAft>
        <a:defRPr sz="3300" b="1">
          <a:solidFill>
            <a:schemeClr val="tx2"/>
          </a:solidFill>
          <a:latin typeface="+mj-lt"/>
          <a:ea typeface="+mj-ea"/>
          <a:cs typeface="+mj-cs"/>
        </a:defRPr>
      </a:lvl1pPr>
      <a:lvl2pPr algn="l" rtl="0" eaLnBrk="1" fontAlgn="base" hangingPunct="1">
        <a:spcBef>
          <a:spcPct val="0"/>
        </a:spcBef>
        <a:spcAft>
          <a:spcPct val="0"/>
        </a:spcAft>
        <a:defRPr sz="3300" b="1">
          <a:solidFill>
            <a:schemeClr val="tx2"/>
          </a:solidFill>
          <a:latin typeface="Calibri" pitchFamily="34" charset="0"/>
        </a:defRPr>
      </a:lvl2pPr>
      <a:lvl3pPr algn="l" rtl="0" eaLnBrk="1" fontAlgn="base" hangingPunct="1">
        <a:spcBef>
          <a:spcPct val="0"/>
        </a:spcBef>
        <a:spcAft>
          <a:spcPct val="0"/>
        </a:spcAft>
        <a:defRPr sz="3300" b="1">
          <a:solidFill>
            <a:schemeClr val="tx2"/>
          </a:solidFill>
          <a:latin typeface="Calibri" pitchFamily="34" charset="0"/>
        </a:defRPr>
      </a:lvl3pPr>
      <a:lvl4pPr algn="l" rtl="0" eaLnBrk="1" fontAlgn="base" hangingPunct="1">
        <a:spcBef>
          <a:spcPct val="0"/>
        </a:spcBef>
        <a:spcAft>
          <a:spcPct val="0"/>
        </a:spcAft>
        <a:defRPr sz="3300" b="1">
          <a:solidFill>
            <a:schemeClr val="tx2"/>
          </a:solidFill>
          <a:latin typeface="Calibri" pitchFamily="34" charset="0"/>
        </a:defRPr>
      </a:lvl4pPr>
      <a:lvl5pPr algn="l" rtl="0" eaLnBrk="1" fontAlgn="base" hangingPunct="1">
        <a:spcBef>
          <a:spcPct val="0"/>
        </a:spcBef>
        <a:spcAft>
          <a:spcPct val="0"/>
        </a:spcAft>
        <a:defRPr sz="3300" b="1">
          <a:solidFill>
            <a:schemeClr val="tx2"/>
          </a:solidFill>
          <a:latin typeface="Calibri" pitchFamily="34" charset="0"/>
        </a:defRPr>
      </a:lvl5pPr>
      <a:lvl6pPr marL="342900" algn="l" rtl="0" eaLnBrk="1" fontAlgn="base" hangingPunct="1">
        <a:spcBef>
          <a:spcPct val="0"/>
        </a:spcBef>
        <a:spcAft>
          <a:spcPct val="0"/>
        </a:spcAft>
        <a:defRPr sz="3300" b="1">
          <a:solidFill>
            <a:schemeClr val="tx2"/>
          </a:solidFill>
          <a:latin typeface="Arial" charset="0"/>
        </a:defRPr>
      </a:lvl6pPr>
      <a:lvl7pPr marL="685800" algn="l" rtl="0" eaLnBrk="1" fontAlgn="base" hangingPunct="1">
        <a:spcBef>
          <a:spcPct val="0"/>
        </a:spcBef>
        <a:spcAft>
          <a:spcPct val="0"/>
        </a:spcAft>
        <a:defRPr sz="3300" b="1">
          <a:solidFill>
            <a:schemeClr val="tx2"/>
          </a:solidFill>
          <a:latin typeface="Arial" charset="0"/>
        </a:defRPr>
      </a:lvl7pPr>
      <a:lvl8pPr marL="1028700" algn="l" rtl="0" eaLnBrk="1" fontAlgn="base" hangingPunct="1">
        <a:spcBef>
          <a:spcPct val="0"/>
        </a:spcBef>
        <a:spcAft>
          <a:spcPct val="0"/>
        </a:spcAft>
        <a:defRPr sz="3300" b="1">
          <a:solidFill>
            <a:schemeClr val="tx2"/>
          </a:solidFill>
          <a:latin typeface="Arial" charset="0"/>
        </a:defRPr>
      </a:lvl8pPr>
      <a:lvl9pPr marL="1371600" algn="l" rtl="0" eaLnBrk="1" fontAlgn="base" hangingPunct="1">
        <a:spcBef>
          <a:spcPct val="0"/>
        </a:spcBef>
        <a:spcAft>
          <a:spcPct val="0"/>
        </a:spcAft>
        <a:defRPr sz="3300" b="1">
          <a:solidFill>
            <a:schemeClr val="tx2"/>
          </a:solidFill>
          <a:latin typeface="Arial" charset="0"/>
        </a:defRPr>
      </a:lvl9pPr>
    </p:titleStyle>
    <p:bodyStyle>
      <a:lvl1pPr marL="342900" indent="-342900" algn="l" rtl="0" eaLnBrk="1" fontAlgn="base" hangingPunct="1">
        <a:spcBef>
          <a:spcPct val="20000"/>
        </a:spcBef>
        <a:spcAft>
          <a:spcPct val="0"/>
        </a:spcAft>
        <a:buFontTx/>
        <a:buBlip>
          <a:blip r:embed="rId15"/>
        </a:buBlip>
        <a:defRPr sz="2400">
          <a:solidFill>
            <a:schemeClr val="tx1"/>
          </a:solidFill>
          <a:latin typeface="+mn-lt"/>
          <a:ea typeface="+mn-ea"/>
          <a:cs typeface="+mn-cs"/>
        </a:defRPr>
      </a:lvl1pPr>
      <a:lvl2pPr marL="557213" indent="-214313" algn="l" rtl="0" eaLnBrk="1" fontAlgn="base" hangingPunct="1">
        <a:spcBef>
          <a:spcPct val="20000"/>
        </a:spcBef>
        <a:spcAft>
          <a:spcPct val="0"/>
        </a:spcAft>
        <a:buChar char="–"/>
        <a:defRPr sz="2100">
          <a:solidFill>
            <a:schemeClr val="tx1"/>
          </a:solidFill>
          <a:latin typeface="+mn-lt"/>
        </a:defRPr>
      </a:lvl2pPr>
      <a:lvl3pPr marL="857250" indent="-171450" algn="l" rtl="0" eaLnBrk="1" fontAlgn="base" hangingPunct="1">
        <a:spcBef>
          <a:spcPct val="20000"/>
        </a:spcBef>
        <a:spcAft>
          <a:spcPct val="0"/>
        </a:spcAft>
        <a:buChar char="•"/>
        <a:defRPr sz="1800">
          <a:solidFill>
            <a:schemeClr val="tx1"/>
          </a:solidFill>
          <a:latin typeface="+mn-lt"/>
        </a:defRPr>
      </a:lvl3pPr>
      <a:lvl4pPr marL="1200150" indent="-171450" algn="l" rtl="0" eaLnBrk="1" fontAlgn="base" hangingPunct="1">
        <a:spcBef>
          <a:spcPct val="20000"/>
        </a:spcBef>
        <a:spcAft>
          <a:spcPct val="0"/>
        </a:spcAft>
        <a:buChar char="–"/>
        <a:defRPr sz="1500">
          <a:solidFill>
            <a:schemeClr val="tx1"/>
          </a:solidFill>
          <a:latin typeface="+mn-lt"/>
        </a:defRPr>
      </a:lvl4pPr>
      <a:lvl5pPr marL="1543050" indent="-171450" algn="l" rtl="0" eaLnBrk="1" fontAlgn="base" hangingPunct="1">
        <a:spcBef>
          <a:spcPct val="20000"/>
        </a:spcBef>
        <a:spcAft>
          <a:spcPct val="0"/>
        </a:spcAft>
        <a:buChar char="»"/>
        <a:defRPr sz="1500">
          <a:solidFill>
            <a:schemeClr val="tx1"/>
          </a:solidFill>
          <a:latin typeface="+mn-lt"/>
        </a:defRPr>
      </a:lvl5pPr>
      <a:lvl6pPr marL="1885950" indent="-171450" algn="l" rtl="0" eaLnBrk="1" fontAlgn="base" hangingPunct="1">
        <a:spcBef>
          <a:spcPct val="20000"/>
        </a:spcBef>
        <a:spcAft>
          <a:spcPct val="0"/>
        </a:spcAft>
        <a:buChar char="»"/>
        <a:defRPr sz="1500">
          <a:solidFill>
            <a:schemeClr val="tx1"/>
          </a:solidFill>
          <a:latin typeface="+mn-lt"/>
        </a:defRPr>
      </a:lvl6pPr>
      <a:lvl7pPr marL="2228850" indent="-171450" algn="l" rtl="0" eaLnBrk="1" fontAlgn="base" hangingPunct="1">
        <a:spcBef>
          <a:spcPct val="20000"/>
        </a:spcBef>
        <a:spcAft>
          <a:spcPct val="0"/>
        </a:spcAft>
        <a:buChar char="»"/>
        <a:defRPr sz="1500">
          <a:solidFill>
            <a:schemeClr val="tx1"/>
          </a:solidFill>
          <a:latin typeface="+mn-lt"/>
        </a:defRPr>
      </a:lvl7pPr>
      <a:lvl8pPr marL="2571750" indent="-171450" algn="l" rtl="0" eaLnBrk="1" fontAlgn="base" hangingPunct="1">
        <a:spcBef>
          <a:spcPct val="20000"/>
        </a:spcBef>
        <a:spcAft>
          <a:spcPct val="0"/>
        </a:spcAft>
        <a:buChar char="»"/>
        <a:defRPr sz="1500">
          <a:solidFill>
            <a:schemeClr val="tx1"/>
          </a:solidFill>
          <a:latin typeface="+mn-lt"/>
        </a:defRPr>
      </a:lvl8pPr>
      <a:lvl9pPr marL="2914650" indent="-171450" algn="l" rtl="0" eaLnBrk="1" fontAlgn="base" hangingPunct="1">
        <a:spcBef>
          <a:spcPct val="20000"/>
        </a:spcBef>
        <a:spcAft>
          <a:spcPct val="0"/>
        </a:spcAft>
        <a:buChar char="»"/>
        <a:defRPr sz="1500">
          <a:solidFill>
            <a:schemeClr val="tx1"/>
          </a:solidFill>
          <a:latin typeface="+mn-lt"/>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
          <p:cNvPicPr>
            <a:picLocks noChangeAspect="1"/>
          </p:cNvPicPr>
          <p:nvPr/>
        </p:nvPicPr>
        <p:blipFill rotWithShape="1">
          <a:blip r:embed="rId14" cstate="print">
            <a:extLst>
              <a:ext uri="{28A0092B-C50C-407E-A947-70E740481C1C}">
                <a14:useLocalDpi xmlns:a14="http://schemas.microsoft.com/office/drawing/2010/main" val="0"/>
              </a:ext>
            </a:extLst>
          </a:blip>
          <a:srcRect l="912"/>
          <a:stretch/>
        </p:blipFill>
        <p:spPr bwMode="auto">
          <a:xfrm>
            <a:off x="1" y="5517233"/>
            <a:ext cx="9150350" cy="1340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685800" y="2286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Master title style</a:t>
            </a:r>
          </a:p>
        </p:txBody>
      </p:sp>
      <p:sp>
        <p:nvSpPr>
          <p:cNvPr id="1028" name="Rectangle 3"/>
          <p:cNvSpPr>
            <a:spLocks noGrp="1" noChangeArrowheads="1"/>
          </p:cNvSpPr>
          <p:nvPr>
            <p:ph type="body" idx="1"/>
          </p:nvPr>
        </p:nvSpPr>
        <p:spPr bwMode="auto">
          <a:xfrm>
            <a:off x="685800" y="13716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dirty="0"/>
          </a:p>
        </p:txBody>
      </p:sp>
      <p:sp>
        <p:nvSpPr>
          <p:cNvPr id="2" name="Rectangle 4"/>
          <p:cNvSpPr>
            <a:spLocks noGrp="1" noChangeArrowheads="1"/>
          </p:cNvSpPr>
          <p:nvPr>
            <p:ph type="dt" sz="half" idx="2"/>
          </p:nvPr>
        </p:nvSpPr>
        <p:spPr bwMode="auto">
          <a:xfrm>
            <a:off x="152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050">
                <a:latin typeface="+mn-lt"/>
                <a:cs typeface="+mn-cs"/>
              </a:defRPr>
            </a:lvl1pPr>
          </a:lstStyle>
          <a:p>
            <a:fld id="{09A3C368-D2D6-4E82-AB9E-065C8D1062F1}" type="datetimeFigureOut">
              <a:rPr lang="en-GB" smtClean="0">
                <a:solidFill>
                  <a:srgbClr val="000000"/>
                </a:solidFill>
              </a:rPr>
              <a:pPr/>
              <a:t>16/06/2020</a:t>
            </a:fld>
            <a:endParaRPr lang="en-GB">
              <a:solidFill>
                <a:srgbClr val="000000"/>
              </a:solidFill>
            </a:endParaRPr>
          </a:p>
        </p:txBody>
      </p:sp>
      <p:sp>
        <p:nvSpPr>
          <p:cNvPr id="1029" name="Rectangle 5"/>
          <p:cNvSpPr>
            <a:spLocks noGrp="1" noChangeArrowheads="1"/>
          </p:cNvSpPr>
          <p:nvPr>
            <p:ph type="ftr" sz="quarter" idx="3"/>
          </p:nvPr>
        </p:nvSpPr>
        <p:spPr bwMode="auto">
          <a:xfrm>
            <a:off x="3276600" y="55626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050">
                <a:latin typeface="+mn-lt"/>
                <a:cs typeface="+mn-cs"/>
              </a:defRPr>
            </a:lvl1pPr>
          </a:lstStyle>
          <a:p>
            <a:endParaRPr lang="en-GB">
              <a:solidFill>
                <a:srgbClr val="000000"/>
              </a:solidFill>
            </a:endParaRPr>
          </a:p>
        </p:txBody>
      </p:sp>
      <p:sp>
        <p:nvSpPr>
          <p:cNvPr id="1030" name="Rectangle 6"/>
          <p:cNvSpPr>
            <a:spLocks noGrp="1" noChangeArrowheads="1"/>
          </p:cNvSpPr>
          <p:nvPr>
            <p:ph type="sldNum" sz="quarter" idx="4"/>
          </p:nvPr>
        </p:nvSpPr>
        <p:spPr bwMode="auto">
          <a:xfrm>
            <a:off x="7010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050">
                <a:latin typeface="+mn-lt"/>
                <a:cs typeface="+mn-cs"/>
              </a:defRPr>
            </a:lvl1pPr>
          </a:lstStyle>
          <a:p>
            <a:fld id="{057A26E6-1847-4AC3-99C9-3F6AEF3457C0}" type="slidenum">
              <a:rPr lang="en-GB" smtClean="0">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3336605524"/>
      </p:ext>
    </p:extLst>
  </p:cSld>
  <p:clrMap bg1="lt1" tx1="dk1" bg2="lt2" tx2="dk2" accent1="accent1" accent2="accent2" accent3="accent3" accent4="accent4" accent5="accent5" accent6="accent6" hlink="hlink" folHlink="folHlink"/>
  <p:sldLayoutIdLst>
    <p:sldLayoutId id="2147483723" r:id="rId1"/>
    <p:sldLayoutId id="2147483724" r:id="rId2"/>
    <p:sldLayoutId id="2147483725" r:id="rId3"/>
    <p:sldLayoutId id="2147483726" r:id="rId4"/>
    <p:sldLayoutId id="2147483727" r:id="rId5"/>
    <p:sldLayoutId id="2147483728" r:id="rId6"/>
    <p:sldLayoutId id="2147483729" r:id="rId7"/>
    <p:sldLayoutId id="2147483730" r:id="rId8"/>
    <p:sldLayoutId id="2147483731" r:id="rId9"/>
    <p:sldLayoutId id="2147483732" r:id="rId10"/>
    <p:sldLayoutId id="2147483733" r:id="rId11"/>
    <p:sldLayoutId id="2147483734" r:id="rId12"/>
  </p:sldLayoutIdLst>
  <p:txStyles>
    <p:titleStyle>
      <a:lvl1pPr algn="l" rtl="0" eaLnBrk="1" fontAlgn="base" hangingPunct="1">
        <a:spcBef>
          <a:spcPct val="0"/>
        </a:spcBef>
        <a:spcAft>
          <a:spcPct val="0"/>
        </a:spcAft>
        <a:defRPr sz="3300" b="1">
          <a:solidFill>
            <a:schemeClr val="tx2"/>
          </a:solidFill>
          <a:latin typeface="+mj-lt"/>
          <a:ea typeface="+mj-ea"/>
          <a:cs typeface="+mj-cs"/>
        </a:defRPr>
      </a:lvl1pPr>
      <a:lvl2pPr algn="l" rtl="0" eaLnBrk="1" fontAlgn="base" hangingPunct="1">
        <a:spcBef>
          <a:spcPct val="0"/>
        </a:spcBef>
        <a:spcAft>
          <a:spcPct val="0"/>
        </a:spcAft>
        <a:defRPr sz="3300" b="1">
          <a:solidFill>
            <a:schemeClr val="tx2"/>
          </a:solidFill>
          <a:latin typeface="Calibri" pitchFamily="34" charset="0"/>
        </a:defRPr>
      </a:lvl2pPr>
      <a:lvl3pPr algn="l" rtl="0" eaLnBrk="1" fontAlgn="base" hangingPunct="1">
        <a:spcBef>
          <a:spcPct val="0"/>
        </a:spcBef>
        <a:spcAft>
          <a:spcPct val="0"/>
        </a:spcAft>
        <a:defRPr sz="3300" b="1">
          <a:solidFill>
            <a:schemeClr val="tx2"/>
          </a:solidFill>
          <a:latin typeface="Calibri" pitchFamily="34" charset="0"/>
        </a:defRPr>
      </a:lvl3pPr>
      <a:lvl4pPr algn="l" rtl="0" eaLnBrk="1" fontAlgn="base" hangingPunct="1">
        <a:spcBef>
          <a:spcPct val="0"/>
        </a:spcBef>
        <a:spcAft>
          <a:spcPct val="0"/>
        </a:spcAft>
        <a:defRPr sz="3300" b="1">
          <a:solidFill>
            <a:schemeClr val="tx2"/>
          </a:solidFill>
          <a:latin typeface="Calibri" pitchFamily="34" charset="0"/>
        </a:defRPr>
      </a:lvl4pPr>
      <a:lvl5pPr algn="l" rtl="0" eaLnBrk="1" fontAlgn="base" hangingPunct="1">
        <a:spcBef>
          <a:spcPct val="0"/>
        </a:spcBef>
        <a:spcAft>
          <a:spcPct val="0"/>
        </a:spcAft>
        <a:defRPr sz="3300" b="1">
          <a:solidFill>
            <a:schemeClr val="tx2"/>
          </a:solidFill>
          <a:latin typeface="Calibri" pitchFamily="34" charset="0"/>
        </a:defRPr>
      </a:lvl5pPr>
      <a:lvl6pPr marL="342900" algn="l" rtl="0" eaLnBrk="1" fontAlgn="base" hangingPunct="1">
        <a:spcBef>
          <a:spcPct val="0"/>
        </a:spcBef>
        <a:spcAft>
          <a:spcPct val="0"/>
        </a:spcAft>
        <a:defRPr sz="3300" b="1">
          <a:solidFill>
            <a:schemeClr val="tx2"/>
          </a:solidFill>
          <a:latin typeface="Arial" charset="0"/>
        </a:defRPr>
      </a:lvl6pPr>
      <a:lvl7pPr marL="685800" algn="l" rtl="0" eaLnBrk="1" fontAlgn="base" hangingPunct="1">
        <a:spcBef>
          <a:spcPct val="0"/>
        </a:spcBef>
        <a:spcAft>
          <a:spcPct val="0"/>
        </a:spcAft>
        <a:defRPr sz="3300" b="1">
          <a:solidFill>
            <a:schemeClr val="tx2"/>
          </a:solidFill>
          <a:latin typeface="Arial" charset="0"/>
        </a:defRPr>
      </a:lvl7pPr>
      <a:lvl8pPr marL="1028700" algn="l" rtl="0" eaLnBrk="1" fontAlgn="base" hangingPunct="1">
        <a:spcBef>
          <a:spcPct val="0"/>
        </a:spcBef>
        <a:spcAft>
          <a:spcPct val="0"/>
        </a:spcAft>
        <a:defRPr sz="3300" b="1">
          <a:solidFill>
            <a:schemeClr val="tx2"/>
          </a:solidFill>
          <a:latin typeface="Arial" charset="0"/>
        </a:defRPr>
      </a:lvl8pPr>
      <a:lvl9pPr marL="1371600" algn="l" rtl="0" eaLnBrk="1" fontAlgn="base" hangingPunct="1">
        <a:spcBef>
          <a:spcPct val="0"/>
        </a:spcBef>
        <a:spcAft>
          <a:spcPct val="0"/>
        </a:spcAft>
        <a:defRPr sz="3300" b="1">
          <a:solidFill>
            <a:schemeClr val="tx2"/>
          </a:solidFill>
          <a:latin typeface="Arial" charset="0"/>
        </a:defRPr>
      </a:lvl9pPr>
    </p:titleStyle>
    <p:bodyStyle>
      <a:lvl1pPr marL="342900" indent="-342900" algn="l" rtl="0" eaLnBrk="1" fontAlgn="base" hangingPunct="1">
        <a:spcBef>
          <a:spcPct val="20000"/>
        </a:spcBef>
        <a:spcAft>
          <a:spcPct val="0"/>
        </a:spcAft>
        <a:buFontTx/>
        <a:buBlip>
          <a:blip r:embed="rId15"/>
        </a:buBlip>
        <a:defRPr sz="2400">
          <a:solidFill>
            <a:schemeClr val="tx1"/>
          </a:solidFill>
          <a:latin typeface="+mn-lt"/>
          <a:ea typeface="+mn-ea"/>
          <a:cs typeface="+mn-cs"/>
        </a:defRPr>
      </a:lvl1pPr>
      <a:lvl2pPr marL="557213" indent="-214313" algn="l" rtl="0" eaLnBrk="1" fontAlgn="base" hangingPunct="1">
        <a:spcBef>
          <a:spcPct val="20000"/>
        </a:spcBef>
        <a:spcAft>
          <a:spcPct val="0"/>
        </a:spcAft>
        <a:buChar char="–"/>
        <a:defRPr sz="2100">
          <a:solidFill>
            <a:schemeClr val="tx1"/>
          </a:solidFill>
          <a:latin typeface="+mn-lt"/>
        </a:defRPr>
      </a:lvl2pPr>
      <a:lvl3pPr marL="857250" indent="-171450" algn="l" rtl="0" eaLnBrk="1" fontAlgn="base" hangingPunct="1">
        <a:spcBef>
          <a:spcPct val="20000"/>
        </a:spcBef>
        <a:spcAft>
          <a:spcPct val="0"/>
        </a:spcAft>
        <a:buChar char="•"/>
        <a:defRPr sz="1800">
          <a:solidFill>
            <a:schemeClr val="tx1"/>
          </a:solidFill>
          <a:latin typeface="+mn-lt"/>
        </a:defRPr>
      </a:lvl3pPr>
      <a:lvl4pPr marL="1200150" indent="-171450" algn="l" rtl="0" eaLnBrk="1" fontAlgn="base" hangingPunct="1">
        <a:spcBef>
          <a:spcPct val="20000"/>
        </a:spcBef>
        <a:spcAft>
          <a:spcPct val="0"/>
        </a:spcAft>
        <a:buChar char="–"/>
        <a:defRPr sz="1500">
          <a:solidFill>
            <a:schemeClr val="tx1"/>
          </a:solidFill>
          <a:latin typeface="+mn-lt"/>
        </a:defRPr>
      </a:lvl4pPr>
      <a:lvl5pPr marL="1543050" indent="-171450" algn="l" rtl="0" eaLnBrk="1" fontAlgn="base" hangingPunct="1">
        <a:spcBef>
          <a:spcPct val="20000"/>
        </a:spcBef>
        <a:spcAft>
          <a:spcPct val="0"/>
        </a:spcAft>
        <a:buChar char="»"/>
        <a:defRPr sz="1500">
          <a:solidFill>
            <a:schemeClr val="tx1"/>
          </a:solidFill>
          <a:latin typeface="+mn-lt"/>
        </a:defRPr>
      </a:lvl5pPr>
      <a:lvl6pPr marL="1885950" indent="-171450" algn="l" rtl="0" eaLnBrk="1" fontAlgn="base" hangingPunct="1">
        <a:spcBef>
          <a:spcPct val="20000"/>
        </a:spcBef>
        <a:spcAft>
          <a:spcPct val="0"/>
        </a:spcAft>
        <a:buChar char="»"/>
        <a:defRPr sz="1500">
          <a:solidFill>
            <a:schemeClr val="tx1"/>
          </a:solidFill>
          <a:latin typeface="+mn-lt"/>
        </a:defRPr>
      </a:lvl6pPr>
      <a:lvl7pPr marL="2228850" indent="-171450" algn="l" rtl="0" eaLnBrk="1" fontAlgn="base" hangingPunct="1">
        <a:spcBef>
          <a:spcPct val="20000"/>
        </a:spcBef>
        <a:spcAft>
          <a:spcPct val="0"/>
        </a:spcAft>
        <a:buChar char="»"/>
        <a:defRPr sz="1500">
          <a:solidFill>
            <a:schemeClr val="tx1"/>
          </a:solidFill>
          <a:latin typeface="+mn-lt"/>
        </a:defRPr>
      </a:lvl7pPr>
      <a:lvl8pPr marL="2571750" indent="-171450" algn="l" rtl="0" eaLnBrk="1" fontAlgn="base" hangingPunct="1">
        <a:spcBef>
          <a:spcPct val="20000"/>
        </a:spcBef>
        <a:spcAft>
          <a:spcPct val="0"/>
        </a:spcAft>
        <a:buChar char="»"/>
        <a:defRPr sz="1500">
          <a:solidFill>
            <a:schemeClr val="tx1"/>
          </a:solidFill>
          <a:latin typeface="+mn-lt"/>
        </a:defRPr>
      </a:lvl8pPr>
      <a:lvl9pPr marL="2914650" indent="-171450" algn="l" rtl="0" eaLnBrk="1" fontAlgn="base" hangingPunct="1">
        <a:spcBef>
          <a:spcPct val="20000"/>
        </a:spcBef>
        <a:spcAft>
          <a:spcPct val="0"/>
        </a:spcAft>
        <a:buChar char="»"/>
        <a:defRPr sz="1500">
          <a:solidFill>
            <a:schemeClr val="tx1"/>
          </a:solidFill>
          <a:latin typeface="+mn-lt"/>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
          <p:cNvPicPr>
            <a:picLocks noChangeAspect="1"/>
          </p:cNvPicPr>
          <p:nvPr/>
        </p:nvPicPr>
        <p:blipFill rotWithShape="1">
          <a:blip r:embed="rId14" cstate="print">
            <a:extLst>
              <a:ext uri="{28A0092B-C50C-407E-A947-70E740481C1C}">
                <a14:useLocalDpi xmlns:a14="http://schemas.microsoft.com/office/drawing/2010/main" val="0"/>
              </a:ext>
            </a:extLst>
          </a:blip>
          <a:srcRect l="912"/>
          <a:stretch/>
        </p:blipFill>
        <p:spPr bwMode="auto">
          <a:xfrm>
            <a:off x="1" y="5517233"/>
            <a:ext cx="9150350" cy="1340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685800" y="2286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Master title style</a:t>
            </a:r>
          </a:p>
        </p:txBody>
      </p:sp>
      <p:sp>
        <p:nvSpPr>
          <p:cNvPr id="1028" name="Rectangle 3"/>
          <p:cNvSpPr>
            <a:spLocks noGrp="1" noChangeArrowheads="1"/>
          </p:cNvSpPr>
          <p:nvPr>
            <p:ph type="body" idx="1"/>
          </p:nvPr>
        </p:nvSpPr>
        <p:spPr bwMode="auto">
          <a:xfrm>
            <a:off x="685800" y="13716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dirty="0"/>
          </a:p>
        </p:txBody>
      </p:sp>
      <p:sp>
        <p:nvSpPr>
          <p:cNvPr id="2" name="Rectangle 4"/>
          <p:cNvSpPr>
            <a:spLocks noGrp="1" noChangeArrowheads="1"/>
          </p:cNvSpPr>
          <p:nvPr>
            <p:ph type="dt" sz="half" idx="2"/>
          </p:nvPr>
        </p:nvSpPr>
        <p:spPr bwMode="auto">
          <a:xfrm>
            <a:off x="152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050">
                <a:latin typeface="+mn-lt"/>
                <a:cs typeface="+mn-cs"/>
              </a:defRPr>
            </a:lvl1pPr>
          </a:lstStyle>
          <a:p>
            <a:fld id="{09A3C368-D2D6-4E82-AB9E-065C8D1062F1}" type="datetimeFigureOut">
              <a:rPr lang="en-GB" smtClean="0">
                <a:solidFill>
                  <a:srgbClr val="000000"/>
                </a:solidFill>
              </a:rPr>
              <a:pPr/>
              <a:t>16/06/2020</a:t>
            </a:fld>
            <a:endParaRPr lang="en-GB">
              <a:solidFill>
                <a:srgbClr val="000000"/>
              </a:solidFill>
            </a:endParaRPr>
          </a:p>
        </p:txBody>
      </p:sp>
      <p:sp>
        <p:nvSpPr>
          <p:cNvPr id="1029" name="Rectangle 5"/>
          <p:cNvSpPr>
            <a:spLocks noGrp="1" noChangeArrowheads="1"/>
          </p:cNvSpPr>
          <p:nvPr>
            <p:ph type="ftr" sz="quarter" idx="3"/>
          </p:nvPr>
        </p:nvSpPr>
        <p:spPr bwMode="auto">
          <a:xfrm>
            <a:off x="3276600" y="55626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050">
                <a:latin typeface="+mn-lt"/>
                <a:cs typeface="+mn-cs"/>
              </a:defRPr>
            </a:lvl1pPr>
          </a:lstStyle>
          <a:p>
            <a:endParaRPr lang="en-GB">
              <a:solidFill>
                <a:srgbClr val="000000"/>
              </a:solidFill>
            </a:endParaRPr>
          </a:p>
        </p:txBody>
      </p:sp>
      <p:sp>
        <p:nvSpPr>
          <p:cNvPr id="1030" name="Rectangle 6"/>
          <p:cNvSpPr>
            <a:spLocks noGrp="1" noChangeArrowheads="1"/>
          </p:cNvSpPr>
          <p:nvPr>
            <p:ph type="sldNum" sz="quarter" idx="4"/>
          </p:nvPr>
        </p:nvSpPr>
        <p:spPr bwMode="auto">
          <a:xfrm>
            <a:off x="7010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050">
                <a:latin typeface="+mn-lt"/>
                <a:cs typeface="+mn-cs"/>
              </a:defRPr>
            </a:lvl1pPr>
          </a:lstStyle>
          <a:p>
            <a:fld id="{057A26E6-1847-4AC3-99C9-3F6AEF3457C0}" type="slidenum">
              <a:rPr lang="en-GB" smtClean="0">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886671503"/>
      </p:ext>
    </p:extLst>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741" r:id="rId6"/>
    <p:sldLayoutId id="2147483742" r:id="rId7"/>
    <p:sldLayoutId id="2147483743" r:id="rId8"/>
    <p:sldLayoutId id="2147483744" r:id="rId9"/>
    <p:sldLayoutId id="2147483745" r:id="rId10"/>
    <p:sldLayoutId id="2147483746" r:id="rId11"/>
    <p:sldLayoutId id="2147483747" r:id="rId12"/>
  </p:sldLayoutIdLst>
  <p:txStyles>
    <p:titleStyle>
      <a:lvl1pPr algn="l" rtl="0" eaLnBrk="1" fontAlgn="base" hangingPunct="1">
        <a:spcBef>
          <a:spcPct val="0"/>
        </a:spcBef>
        <a:spcAft>
          <a:spcPct val="0"/>
        </a:spcAft>
        <a:defRPr sz="3300" b="1">
          <a:solidFill>
            <a:schemeClr val="tx2"/>
          </a:solidFill>
          <a:latin typeface="+mj-lt"/>
          <a:ea typeface="+mj-ea"/>
          <a:cs typeface="+mj-cs"/>
        </a:defRPr>
      </a:lvl1pPr>
      <a:lvl2pPr algn="l" rtl="0" eaLnBrk="1" fontAlgn="base" hangingPunct="1">
        <a:spcBef>
          <a:spcPct val="0"/>
        </a:spcBef>
        <a:spcAft>
          <a:spcPct val="0"/>
        </a:spcAft>
        <a:defRPr sz="3300" b="1">
          <a:solidFill>
            <a:schemeClr val="tx2"/>
          </a:solidFill>
          <a:latin typeface="Calibri" pitchFamily="34" charset="0"/>
        </a:defRPr>
      </a:lvl2pPr>
      <a:lvl3pPr algn="l" rtl="0" eaLnBrk="1" fontAlgn="base" hangingPunct="1">
        <a:spcBef>
          <a:spcPct val="0"/>
        </a:spcBef>
        <a:spcAft>
          <a:spcPct val="0"/>
        </a:spcAft>
        <a:defRPr sz="3300" b="1">
          <a:solidFill>
            <a:schemeClr val="tx2"/>
          </a:solidFill>
          <a:latin typeface="Calibri" pitchFamily="34" charset="0"/>
        </a:defRPr>
      </a:lvl3pPr>
      <a:lvl4pPr algn="l" rtl="0" eaLnBrk="1" fontAlgn="base" hangingPunct="1">
        <a:spcBef>
          <a:spcPct val="0"/>
        </a:spcBef>
        <a:spcAft>
          <a:spcPct val="0"/>
        </a:spcAft>
        <a:defRPr sz="3300" b="1">
          <a:solidFill>
            <a:schemeClr val="tx2"/>
          </a:solidFill>
          <a:latin typeface="Calibri" pitchFamily="34" charset="0"/>
        </a:defRPr>
      </a:lvl4pPr>
      <a:lvl5pPr algn="l" rtl="0" eaLnBrk="1" fontAlgn="base" hangingPunct="1">
        <a:spcBef>
          <a:spcPct val="0"/>
        </a:spcBef>
        <a:spcAft>
          <a:spcPct val="0"/>
        </a:spcAft>
        <a:defRPr sz="3300" b="1">
          <a:solidFill>
            <a:schemeClr val="tx2"/>
          </a:solidFill>
          <a:latin typeface="Calibri" pitchFamily="34" charset="0"/>
        </a:defRPr>
      </a:lvl5pPr>
      <a:lvl6pPr marL="342900" algn="l" rtl="0" eaLnBrk="1" fontAlgn="base" hangingPunct="1">
        <a:spcBef>
          <a:spcPct val="0"/>
        </a:spcBef>
        <a:spcAft>
          <a:spcPct val="0"/>
        </a:spcAft>
        <a:defRPr sz="3300" b="1">
          <a:solidFill>
            <a:schemeClr val="tx2"/>
          </a:solidFill>
          <a:latin typeface="Arial" charset="0"/>
        </a:defRPr>
      </a:lvl6pPr>
      <a:lvl7pPr marL="685800" algn="l" rtl="0" eaLnBrk="1" fontAlgn="base" hangingPunct="1">
        <a:spcBef>
          <a:spcPct val="0"/>
        </a:spcBef>
        <a:spcAft>
          <a:spcPct val="0"/>
        </a:spcAft>
        <a:defRPr sz="3300" b="1">
          <a:solidFill>
            <a:schemeClr val="tx2"/>
          </a:solidFill>
          <a:latin typeface="Arial" charset="0"/>
        </a:defRPr>
      </a:lvl7pPr>
      <a:lvl8pPr marL="1028700" algn="l" rtl="0" eaLnBrk="1" fontAlgn="base" hangingPunct="1">
        <a:spcBef>
          <a:spcPct val="0"/>
        </a:spcBef>
        <a:spcAft>
          <a:spcPct val="0"/>
        </a:spcAft>
        <a:defRPr sz="3300" b="1">
          <a:solidFill>
            <a:schemeClr val="tx2"/>
          </a:solidFill>
          <a:latin typeface="Arial" charset="0"/>
        </a:defRPr>
      </a:lvl8pPr>
      <a:lvl9pPr marL="1371600" algn="l" rtl="0" eaLnBrk="1" fontAlgn="base" hangingPunct="1">
        <a:spcBef>
          <a:spcPct val="0"/>
        </a:spcBef>
        <a:spcAft>
          <a:spcPct val="0"/>
        </a:spcAft>
        <a:defRPr sz="3300" b="1">
          <a:solidFill>
            <a:schemeClr val="tx2"/>
          </a:solidFill>
          <a:latin typeface="Arial" charset="0"/>
        </a:defRPr>
      </a:lvl9pPr>
    </p:titleStyle>
    <p:bodyStyle>
      <a:lvl1pPr marL="342900" indent="-342900" algn="l" rtl="0" eaLnBrk="1" fontAlgn="base" hangingPunct="1">
        <a:spcBef>
          <a:spcPct val="20000"/>
        </a:spcBef>
        <a:spcAft>
          <a:spcPct val="0"/>
        </a:spcAft>
        <a:buFontTx/>
        <a:buBlip>
          <a:blip r:embed="rId15"/>
        </a:buBlip>
        <a:defRPr sz="2400">
          <a:solidFill>
            <a:schemeClr val="tx1"/>
          </a:solidFill>
          <a:latin typeface="+mn-lt"/>
          <a:ea typeface="+mn-ea"/>
          <a:cs typeface="+mn-cs"/>
        </a:defRPr>
      </a:lvl1pPr>
      <a:lvl2pPr marL="557213" indent="-214313" algn="l" rtl="0" eaLnBrk="1" fontAlgn="base" hangingPunct="1">
        <a:spcBef>
          <a:spcPct val="20000"/>
        </a:spcBef>
        <a:spcAft>
          <a:spcPct val="0"/>
        </a:spcAft>
        <a:buChar char="–"/>
        <a:defRPr sz="2100">
          <a:solidFill>
            <a:schemeClr val="tx1"/>
          </a:solidFill>
          <a:latin typeface="+mn-lt"/>
        </a:defRPr>
      </a:lvl2pPr>
      <a:lvl3pPr marL="857250" indent="-171450" algn="l" rtl="0" eaLnBrk="1" fontAlgn="base" hangingPunct="1">
        <a:spcBef>
          <a:spcPct val="20000"/>
        </a:spcBef>
        <a:spcAft>
          <a:spcPct val="0"/>
        </a:spcAft>
        <a:buChar char="•"/>
        <a:defRPr sz="1800">
          <a:solidFill>
            <a:schemeClr val="tx1"/>
          </a:solidFill>
          <a:latin typeface="+mn-lt"/>
        </a:defRPr>
      </a:lvl3pPr>
      <a:lvl4pPr marL="1200150" indent="-171450" algn="l" rtl="0" eaLnBrk="1" fontAlgn="base" hangingPunct="1">
        <a:spcBef>
          <a:spcPct val="20000"/>
        </a:spcBef>
        <a:spcAft>
          <a:spcPct val="0"/>
        </a:spcAft>
        <a:buChar char="–"/>
        <a:defRPr sz="1500">
          <a:solidFill>
            <a:schemeClr val="tx1"/>
          </a:solidFill>
          <a:latin typeface="+mn-lt"/>
        </a:defRPr>
      </a:lvl4pPr>
      <a:lvl5pPr marL="1543050" indent="-171450" algn="l" rtl="0" eaLnBrk="1" fontAlgn="base" hangingPunct="1">
        <a:spcBef>
          <a:spcPct val="20000"/>
        </a:spcBef>
        <a:spcAft>
          <a:spcPct val="0"/>
        </a:spcAft>
        <a:buChar char="»"/>
        <a:defRPr sz="1500">
          <a:solidFill>
            <a:schemeClr val="tx1"/>
          </a:solidFill>
          <a:latin typeface="+mn-lt"/>
        </a:defRPr>
      </a:lvl5pPr>
      <a:lvl6pPr marL="1885950" indent="-171450" algn="l" rtl="0" eaLnBrk="1" fontAlgn="base" hangingPunct="1">
        <a:spcBef>
          <a:spcPct val="20000"/>
        </a:spcBef>
        <a:spcAft>
          <a:spcPct val="0"/>
        </a:spcAft>
        <a:buChar char="»"/>
        <a:defRPr sz="1500">
          <a:solidFill>
            <a:schemeClr val="tx1"/>
          </a:solidFill>
          <a:latin typeface="+mn-lt"/>
        </a:defRPr>
      </a:lvl6pPr>
      <a:lvl7pPr marL="2228850" indent="-171450" algn="l" rtl="0" eaLnBrk="1" fontAlgn="base" hangingPunct="1">
        <a:spcBef>
          <a:spcPct val="20000"/>
        </a:spcBef>
        <a:spcAft>
          <a:spcPct val="0"/>
        </a:spcAft>
        <a:buChar char="»"/>
        <a:defRPr sz="1500">
          <a:solidFill>
            <a:schemeClr val="tx1"/>
          </a:solidFill>
          <a:latin typeface="+mn-lt"/>
        </a:defRPr>
      </a:lvl7pPr>
      <a:lvl8pPr marL="2571750" indent="-171450" algn="l" rtl="0" eaLnBrk="1" fontAlgn="base" hangingPunct="1">
        <a:spcBef>
          <a:spcPct val="20000"/>
        </a:spcBef>
        <a:spcAft>
          <a:spcPct val="0"/>
        </a:spcAft>
        <a:buChar char="»"/>
        <a:defRPr sz="1500">
          <a:solidFill>
            <a:schemeClr val="tx1"/>
          </a:solidFill>
          <a:latin typeface="+mn-lt"/>
        </a:defRPr>
      </a:lvl8pPr>
      <a:lvl9pPr marL="2914650" indent="-171450" algn="l" rtl="0" eaLnBrk="1" fontAlgn="base" hangingPunct="1">
        <a:spcBef>
          <a:spcPct val="20000"/>
        </a:spcBef>
        <a:spcAft>
          <a:spcPct val="0"/>
        </a:spcAft>
        <a:buChar char="»"/>
        <a:defRPr sz="1500">
          <a:solidFill>
            <a:schemeClr val="tx1"/>
          </a:solidFill>
          <a:latin typeface="+mn-lt"/>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2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17.svg"/><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ctrTitle"/>
          </p:nvPr>
        </p:nvSpPr>
        <p:spPr>
          <a:xfrm>
            <a:off x="179512" y="4078261"/>
            <a:ext cx="7056784" cy="1800200"/>
          </a:xfrm>
        </p:spPr>
        <p:txBody>
          <a:bodyPr/>
          <a:lstStyle/>
          <a:p>
            <a:r>
              <a:rPr lang="en-GB" altLang="en-US" sz="2800" dirty="0">
                <a:solidFill>
                  <a:srgbClr val="7030A0"/>
                </a:solidFill>
              </a:rPr>
              <a:t>PGCE Secondary Programme: Core and SD</a:t>
            </a:r>
          </a:p>
        </p:txBody>
      </p:sp>
      <p:sp>
        <p:nvSpPr>
          <p:cNvPr id="4099" name="Subtitle 2"/>
          <p:cNvSpPr>
            <a:spLocks noGrp="1"/>
          </p:cNvSpPr>
          <p:nvPr>
            <p:ph type="subTitle" idx="1"/>
          </p:nvPr>
        </p:nvSpPr>
        <p:spPr>
          <a:xfrm>
            <a:off x="179512" y="5301208"/>
            <a:ext cx="7632848" cy="1224136"/>
          </a:xfrm>
        </p:spPr>
        <p:txBody>
          <a:bodyPr/>
          <a:lstStyle/>
          <a:p>
            <a:r>
              <a:rPr lang="en-GB" altLang="en-US" sz="2400" b="1" dirty="0"/>
              <a:t>Key updates and developments</a:t>
            </a:r>
          </a:p>
          <a:p>
            <a:r>
              <a:rPr lang="en-GB" altLang="en-US" sz="2400" dirty="0"/>
              <a:t>Andy Hind, Alison Morgan and Secondary Team</a:t>
            </a:r>
          </a:p>
          <a:p>
            <a:endParaRPr lang="en-GB" altLang="en-US" dirty="0"/>
          </a:p>
        </p:txBody>
      </p:sp>
    </p:spTree>
    <p:extLst>
      <p:ext uri="{BB962C8B-B14F-4D97-AF65-F5344CB8AC3E}">
        <p14:creationId xmlns:p14="http://schemas.microsoft.com/office/powerpoint/2010/main" val="8510001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0"/>
            <a:ext cx="7772400" cy="1066800"/>
          </a:xfrm>
        </p:spPr>
        <p:txBody>
          <a:bodyPr/>
          <a:lstStyle/>
          <a:p>
            <a:pPr algn="ctr"/>
            <a:r>
              <a:rPr lang="en-GB" dirty="0">
                <a:solidFill>
                  <a:srgbClr val="7030A0"/>
                </a:solidFill>
              </a:rPr>
              <a:t>Developments for 2020/21</a:t>
            </a:r>
          </a:p>
        </p:txBody>
      </p:sp>
      <p:sp>
        <p:nvSpPr>
          <p:cNvPr id="3" name="Content Placeholder 2"/>
          <p:cNvSpPr>
            <a:spLocks noGrp="1"/>
          </p:cNvSpPr>
          <p:nvPr>
            <p:ph idx="1"/>
          </p:nvPr>
        </p:nvSpPr>
        <p:spPr>
          <a:xfrm>
            <a:off x="682149" y="908720"/>
            <a:ext cx="7772400" cy="4680520"/>
          </a:xfrm>
        </p:spPr>
        <p:txBody>
          <a:bodyPr/>
          <a:lstStyle/>
          <a:p>
            <a:r>
              <a:rPr lang="en-GB" sz="2400" dirty="0"/>
              <a:t>Reflective Practice module renamed as Professional Enquiry on both Primary and Secondary programmes.</a:t>
            </a:r>
          </a:p>
          <a:p>
            <a:r>
              <a:rPr lang="en-GB" sz="2400" dirty="0"/>
              <a:t>Professional Enquiry assignment revised to an annotated bibliography to support the development of critical engagement with research.</a:t>
            </a:r>
          </a:p>
          <a:p>
            <a:r>
              <a:rPr lang="en-GB" sz="2400" dirty="0"/>
              <a:t>Explicit links between University content, school placement and assessment through programme model.</a:t>
            </a:r>
          </a:p>
          <a:p>
            <a:r>
              <a:rPr lang="en-GB" sz="2400" dirty="0"/>
              <a:t>Partnership development – exploring more resource effective ways to support partnership and quality assurance in disrupted schools.</a:t>
            </a:r>
          </a:p>
          <a:p>
            <a:r>
              <a:rPr lang="en-GB" sz="2400" dirty="0"/>
              <a:t>Warwick Teacher Values: Social Justice, Intellectual Curiosity and Creativity</a:t>
            </a:r>
          </a:p>
          <a:p>
            <a:pPr marL="0" indent="0">
              <a:buNone/>
            </a:pPr>
            <a:endParaRPr lang="en-GB" dirty="0"/>
          </a:p>
          <a:p>
            <a:endParaRPr lang="en-GB" dirty="0"/>
          </a:p>
          <a:p>
            <a:endParaRPr lang="en-GB" dirty="0"/>
          </a:p>
        </p:txBody>
      </p:sp>
    </p:spTree>
    <p:extLst>
      <p:ext uri="{BB962C8B-B14F-4D97-AF65-F5344CB8AC3E}">
        <p14:creationId xmlns:p14="http://schemas.microsoft.com/office/powerpoint/2010/main" val="30749413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GB" dirty="0">
                <a:solidFill>
                  <a:srgbClr val="7030A0"/>
                </a:solidFill>
              </a:rPr>
              <a:t>Programme Outline 2020-2021</a:t>
            </a:r>
          </a:p>
        </p:txBody>
      </p:sp>
      <p:sp>
        <p:nvSpPr>
          <p:cNvPr id="4" name="Content Placeholder 3">
            <a:extLst>
              <a:ext uri="{FF2B5EF4-FFF2-40B4-BE49-F238E27FC236}">
                <a16:creationId xmlns:a16="http://schemas.microsoft.com/office/drawing/2014/main" id="{748FFCD9-BDDF-6F4E-9269-7B0DBCEDCDFE}"/>
              </a:ext>
            </a:extLst>
          </p:cNvPr>
          <p:cNvSpPr>
            <a:spLocks noGrp="1"/>
          </p:cNvSpPr>
          <p:nvPr>
            <p:ph idx="1"/>
          </p:nvPr>
        </p:nvSpPr>
        <p:spPr/>
        <p:txBody>
          <a:bodyPr/>
          <a:lstStyle/>
          <a:p>
            <a:r>
              <a:rPr lang="en-US" dirty="0"/>
              <a:t>Integrating the Warwick Teacher Values</a:t>
            </a:r>
          </a:p>
          <a:p>
            <a:r>
              <a:rPr lang="en-US" dirty="0"/>
              <a:t>Developing a coherent curriculum that maps with the ITT Core Content Framework</a:t>
            </a:r>
          </a:p>
          <a:p>
            <a:r>
              <a:rPr lang="en-US" dirty="0"/>
              <a:t>Communicating the curriculum with partners</a:t>
            </a:r>
          </a:p>
        </p:txBody>
      </p:sp>
    </p:spTree>
    <p:extLst>
      <p:ext uri="{BB962C8B-B14F-4D97-AF65-F5344CB8AC3E}">
        <p14:creationId xmlns:p14="http://schemas.microsoft.com/office/powerpoint/2010/main" val="6881963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A58E58C-0B13-7F42-9C8B-E6C7811A716F}"/>
              </a:ext>
            </a:extLst>
          </p:cNvPr>
          <p:cNvPicPr>
            <a:picLocks noChangeAspect="1"/>
          </p:cNvPicPr>
          <p:nvPr/>
        </p:nvPicPr>
        <p:blipFill>
          <a:blip r:embed="rId2"/>
          <a:stretch>
            <a:fillRect/>
          </a:stretch>
        </p:blipFill>
        <p:spPr>
          <a:xfrm>
            <a:off x="936972" y="857250"/>
            <a:ext cx="7270056" cy="5143500"/>
          </a:xfrm>
          <a:prstGeom prst="rect">
            <a:avLst/>
          </a:prstGeom>
        </p:spPr>
      </p:pic>
      <p:sp>
        <p:nvSpPr>
          <p:cNvPr id="6" name="Rectangle 5">
            <a:hlinkClick r:id="" action="ppaction://hlinkshowjump?jump=nextslide"/>
            <a:extLst>
              <a:ext uri="{FF2B5EF4-FFF2-40B4-BE49-F238E27FC236}">
                <a16:creationId xmlns:a16="http://schemas.microsoft.com/office/drawing/2014/main" id="{9480125B-830E-D046-AA07-51BD0D11A578}"/>
              </a:ext>
            </a:extLst>
          </p:cNvPr>
          <p:cNvSpPr/>
          <p:nvPr/>
        </p:nvSpPr>
        <p:spPr>
          <a:xfrm>
            <a:off x="6075484" y="2624504"/>
            <a:ext cx="1582616" cy="9342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Rectangle 6">
            <a:hlinkClick r:id="" action="ppaction://hlinkshowjump?jump=nextslide"/>
            <a:extLst>
              <a:ext uri="{FF2B5EF4-FFF2-40B4-BE49-F238E27FC236}">
                <a16:creationId xmlns:a16="http://schemas.microsoft.com/office/drawing/2014/main" id="{655A8EF5-EE8A-BB4F-87C7-2EBE6F1D635E}"/>
              </a:ext>
            </a:extLst>
          </p:cNvPr>
          <p:cNvSpPr/>
          <p:nvPr/>
        </p:nvSpPr>
        <p:spPr>
          <a:xfrm>
            <a:off x="1362808" y="2653857"/>
            <a:ext cx="1582616" cy="9342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 name="Rectangle 7">
            <a:hlinkClick r:id="" action="ppaction://hlinkshowjump?jump=nextslide"/>
            <a:extLst>
              <a:ext uri="{FF2B5EF4-FFF2-40B4-BE49-F238E27FC236}">
                <a16:creationId xmlns:a16="http://schemas.microsoft.com/office/drawing/2014/main" id="{1793642A-2D4E-BC4D-BC73-8BC004597C3D}"/>
              </a:ext>
            </a:extLst>
          </p:cNvPr>
          <p:cNvSpPr/>
          <p:nvPr/>
        </p:nvSpPr>
        <p:spPr>
          <a:xfrm>
            <a:off x="2620108" y="4869656"/>
            <a:ext cx="1582616" cy="9342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13866316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A9ACDAAD-A777-6E4B-AB76-69EE383C54F8}"/>
              </a:ext>
            </a:extLst>
          </p:cNvPr>
          <p:cNvGraphicFramePr>
            <a:graphicFrameLocks noGrp="1"/>
          </p:cNvGraphicFramePr>
          <p:nvPr>
            <p:extLst/>
          </p:nvPr>
        </p:nvGraphicFramePr>
        <p:xfrm>
          <a:off x="0" y="857250"/>
          <a:ext cx="9144002" cy="5143499"/>
        </p:xfrm>
        <a:graphic>
          <a:graphicData uri="http://schemas.openxmlformats.org/drawingml/2006/table">
            <a:tbl>
              <a:tblPr>
                <a:tableStyleId>{8EC20E35-A176-4012-BC5E-935CFFF8708E}</a:tableStyleId>
              </a:tblPr>
              <a:tblGrid>
                <a:gridCol w="1143001">
                  <a:extLst>
                    <a:ext uri="{9D8B030D-6E8A-4147-A177-3AD203B41FA5}">
                      <a16:colId xmlns:a16="http://schemas.microsoft.com/office/drawing/2014/main" val="2739197892"/>
                    </a:ext>
                  </a:extLst>
                </a:gridCol>
                <a:gridCol w="1143001">
                  <a:extLst>
                    <a:ext uri="{9D8B030D-6E8A-4147-A177-3AD203B41FA5}">
                      <a16:colId xmlns:a16="http://schemas.microsoft.com/office/drawing/2014/main" val="1525901664"/>
                    </a:ext>
                  </a:extLst>
                </a:gridCol>
                <a:gridCol w="1143001">
                  <a:extLst>
                    <a:ext uri="{9D8B030D-6E8A-4147-A177-3AD203B41FA5}">
                      <a16:colId xmlns:a16="http://schemas.microsoft.com/office/drawing/2014/main" val="1661580958"/>
                    </a:ext>
                  </a:extLst>
                </a:gridCol>
                <a:gridCol w="1143001">
                  <a:extLst>
                    <a:ext uri="{9D8B030D-6E8A-4147-A177-3AD203B41FA5}">
                      <a16:colId xmlns:a16="http://schemas.microsoft.com/office/drawing/2014/main" val="2853200872"/>
                    </a:ext>
                  </a:extLst>
                </a:gridCol>
                <a:gridCol w="2285999">
                  <a:extLst>
                    <a:ext uri="{9D8B030D-6E8A-4147-A177-3AD203B41FA5}">
                      <a16:colId xmlns:a16="http://schemas.microsoft.com/office/drawing/2014/main" val="3729434029"/>
                    </a:ext>
                  </a:extLst>
                </a:gridCol>
                <a:gridCol w="2285999">
                  <a:extLst>
                    <a:ext uri="{9D8B030D-6E8A-4147-A177-3AD203B41FA5}">
                      <a16:colId xmlns:a16="http://schemas.microsoft.com/office/drawing/2014/main" val="985128302"/>
                    </a:ext>
                  </a:extLst>
                </a:gridCol>
              </a:tblGrid>
              <a:tr h="471713">
                <a:tc>
                  <a:txBody>
                    <a:bodyPr/>
                    <a:lstStyle/>
                    <a:p>
                      <a:r>
                        <a:rPr lang="en-US" sz="1200" dirty="0"/>
                        <a:t>Strands</a:t>
                      </a:r>
                    </a:p>
                  </a:txBody>
                  <a:tcPr marL="68580" marR="68580" marT="34290" marB="34290" anchor="b">
                    <a:lnB w="12700" cap="flat" cmpd="sng" algn="ctr">
                      <a:solidFill>
                        <a:schemeClr val="tx1"/>
                      </a:solidFill>
                      <a:prstDash val="solid"/>
                      <a:round/>
                      <a:headEnd type="none" w="med" len="med"/>
                      <a:tailEnd type="none" w="med" len="med"/>
                    </a:lnB>
                  </a:tcPr>
                </a:tc>
                <a:tc>
                  <a:txBody>
                    <a:bodyPr/>
                    <a:lstStyle/>
                    <a:p>
                      <a:r>
                        <a:rPr lang="en-US" sz="1200" dirty="0"/>
                        <a:t>Threads</a:t>
                      </a:r>
                    </a:p>
                  </a:txBody>
                  <a:tcPr marL="68580" marR="68580" marT="34290" marB="34290" anchor="b">
                    <a:lnB w="12700" cap="flat" cmpd="sng" algn="ctr">
                      <a:solidFill>
                        <a:schemeClr val="tx1"/>
                      </a:solidFill>
                      <a:prstDash val="solid"/>
                      <a:round/>
                      <a:headEnd type="none" w="med" len="med"/>
                      <a:tailEnd type="none" w="med" len="med"/>
                    </a:lnB>
                  </a:tcPr>
                </a:tc>
                <a:tc gridSpan="2">
                  <a:txBody>
                    <a:bodyPr/>
                    <a:lstStyle/>
                    <a:p>
                      <a:pPr algn="ctr"/>
                      <a:r>
                        <a:rPr lang="en-US" sz="1200" dirty="0"/>
                        <a:t>Phase 1: Pupillage</a:t>
                      </a:r>
                    </a:p>
                  </a:txBody>
                  <a:tcPr marL="68580" marR="68580" marT="34290" marB="34290">
                    <a:lnB w="12700" cap="flat" cmpd="sng" algn="ctr">
                      <a:solidFill>
                        <a:schemeClr val="tx1"/>
                      </a:solidFill>
                      <a:prstDash val="solid"/>
                      <a:round/>
                      <a:headEnd type="none" w="med" len="med"/>
                      <a:tailEnd type="none" w="med" len="med"/>
                    </a:lnB>
                    <a:solidFill>
                      <a:schemeClr val="tx2">
                        <a:lumMod val="60000"/>
                        <a:lumOff val="40000"/>
                      </a:schemeClr>
                    </a:solidFill>
                  </a:tcPr>
                </a:tc>
                <a:tc hMerge="1">
                  <a:txBody>
                    <a:bodyPr/>
                    <a:lstStyle/>
                    <a:p>
                      <a:endParaRPr lang="en-US"/>
                    </a:p>
                  </a:txBody>
                  <a:tcPr/>
                </a:tc>
                <a:tc>
                  <a:txBody>
                    <a:bodyPr/>
                    <a:lstStyle/>
                    <a:p>
                      <a:pPr algn="ctr"/>
                      <a:r>
                        <a:rPr lang="en-US" sz="1200" dirty="0"/>
                        <a:t>Phase 2: Emerging independence</a:t>
                      </a:r>
                    </a:p>
                  </a:txBody>
                  <a:tcPr marL="68580" marR="68580" marT="34290" marB="34290">
                    <a:lnB w="12700" cap="flat" cmpd="sng" algn="ctr">
                      <a:solidFill>
                        <a:schemeClr val="tx1"/>
                      </a:solidFill>
                      <a:prstDash val="solid"/>
                      <a:round/>
                      <a:headEnd type="none" w="med" len="med"/>
                      <a:tailEnd type="none" w="med" len="med"/>
                    </a:lnB>
                    <a:solidFill>
                      <a:schemeClr val="tx2">
                        <a:lumMod val="60000"/>
                        <a:lumOff val="40000"/>
                      </a:schemeClr>
                    </a:solidFill>
                  </a:tcPr>
                </a:tc>
                <a:tc>
                  <a:txBody>
                    <a:bodyPr/>
                    <a:lstStyle/>
                    <a:p>
                      <a:pPr algn="ctr"/>
                      <a:r>
                        <a:rPr lang="en-US" sz="1200" dirty="0"/>
                        <a:t>Phase 3: Resilient Practice</a:t>
                      </a:r>
                    </a:p>
                  </a:txBody>
                  <a:tcPr marL="68580" marR="68580" marT="34290" marB="34290">
                    <a:lnB w="12700" cap="flat" cmpd="sng" algn="ctr">
                      <a:solidFill>
                        <a:schemeClr val="tx1"/>
                      </a:solidFill>
                      <a:prstDash val="solid"/>
                      <a:round/>
                      <a:headEnd type="none" w="med" len="med"/>
                      <a:tailEnd type="none" w="med" len="med"/>
                    </a:lnB>
                    <a:solidFill>
                      <a:schemeClr val="tx2">
                        <a:lumMod val="60000"/>
                        <a:lumOff val="40000"/>
                      </a:schemeClr>
                    </a:solidFill>
                  </a:tcPr>
                </a:tc>
                <a:extLst>
                  <a:ext uri="{0D108BD9-81ED-4DB2-BD59-A6C34878D82A}">
                    <a16:rowId xmlns:a16="http://schemas.microsoft.com/office/drawing/2014/main" val="96510864"/>
                  </a:ext>
                </a:extLst>
              </a:tr>
              <a:tr h="308718">
                <a:tc rowSpan="2">
                  <a:txBody>
                    <a:bodyPr/>
                    <a:lstStyle/>
                    <a:p>
                      <a:r>
                        <a:rPr lang="en-US" sz="1400" dirty="0"/>
                        <a:t>Trainee journey</a:t>
                      </a:r>
                    </a:p>
                  </a:txBody>
                  <a:tcPr marL="68580" marR="68580" marT="34290" marB="34290">
                    <a:lnT w="12700" cap="flat" cmpd="sng" algn="ctr">
                      <a:solidFill>
                        <a:schemeClr val="tx1"/>
                      </a:solidFill>
                      <a:prstDash val="solid"/>
                      <a:round/>
                      <a:headEnd type="none" w="med" len="med"/>
                      <a:tailEnd type="none" w="med" len="med"/>
                    </a:lnT>
                    <a:solidFill>
                      <a:schemeClr val="tx2">
                        <a:lumMod val="60000"/>
                        <a:lumOff val="40000"/>
                      </a:schemeClr>
                    </a:solidFill>
                  </a:tcPr>
                </a:tc>
                <a:tc>
                  <a:txBody>
                    <a:bodyPr/>
                    <a:lstStyle/>
                    <a:p>
                      <a:r>
                        <a:rPr lang="en-US" sz="900" dirty="0"/>
                        <a:t>Understanding self </a:t>
                      </a:r>
                    </a:p>
                  </a:txBody>
                  <a:tcPr marL="68580" marR="68580" marT="34290" marB="34290">
                    <a:lnT w="12700" cap="flat" cmpd="sng" algn="ctr">
                      <a:solidFill>
                        <a:schemeClr val="tx1"/>
                      </a:solidFill>
                      <a:prstDash val="solid"/>
                      <a:round/>
                      <a:headEnd type="none" w="med" len="med"/>
                      <a:tailEnd type="none" w="med" len="med"/>
                    </a:lnT>
                    <a:solidFill>
                      <a:schemeClr val="tx2">
                        <a:lumMod val="60000"/>
                        <a:lumOff val="40000"/>
                      </a:schemeClr>
                    </a:solidFill>
                  </a:tcPr>
                </a:tc>
                <a:tc gridSpan="2">
                  <a:txBody>
                    <a:bodyPr/>
                    <a:lstStyle/>
                    <a:p>
                      <a:r>
                        <a:rPr lang="en-US" sz="900" dirty="0"/>
                        <a:t>How I view teaching and learning</a:t>
                      </a:r>
                    </a:p>
                  </a:txBody>
                  <a:tcPr marL="68580" marR="68580" marT="34290" marB="34290">
                    <a:lnT w="12700" cap="flat" cmpd="sng" algn="ctr">
                      <a:solidFill>
                        <a:schemeClr val="tx1"/>
                      </a:solidFill>
                      <a:prstDash val="solid"/>
                      <a:round/>
                      <a:headEnd type="none" w="med" len="med"/>
                      <a:tailEnd type="none" w="med" len="med"/>
                    </a:lnT>
                    <a:solidFill>
                      <a:schemeClr val="tx2">
                        <a:lumMod val="20000"/>
                        <a:lumOff val="80000"/>
                      </a:schemeClr>
                    </a:solidFill>
                  </a:tcPr>
                </a:tc>
                <a:tc hMerge="1">
                  <a:txBody>
                    <a:bodyPr/>
                    <a:lstStyle/>
                    <a:p>
                      <a:endParaRPr lang="en-US"/>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t>My emerging teacher identify</a:t>
                      </a:r>
                    </a:p>
                  </a:txBody>
                  <a:tcPr marL="68580" marR="68580" marT="34290" marB="34290">
                    <a:lnT w="12700" cap="flat" cmpd="sng" algn="ctr">
                      <a:solidFill>
                        <a:schemeClr val="tx1"/>
                      </a:solidFill>
                      <a:prstDash val="solid"/>
                      <a:round/>
                      <a:headEnd type="none" w="med" len="med"/>
                      <a:tailEnd type="none" w="med" len="med"/>
                    </a:lnT>
                    <a:solidFill>
                      <a:schemeClr val="tx2">
                        <a:lumMod val="40000"/>
                        <a:lumOff val="60000"/>
                      </a:schemeClr>
                    </a:solidFill>
                  </a:tcPr>
                </a:tc>
                <a:tc>
                  <a:txBody>
                    <a:bodyPr/>
                    <a:lstStyle/>
                    <a:p>
                      <a:r>
                        <a:rPr lang="en-US" sz="900" dirty="0"/>
                        <a:t>How I influence others through leadership</a:t>
                      </a:r>
                    </a:p>
                  </a:txBody>
                  <a:tcPr marL="68580" marR="68580" marT="34290" marB="34290">
                    <a:lnT w="12700" cap="flat" cmpd="sng" algn="ctr">
                      <a:solidFill>
                        <a:schemeClr val="tx1"/>
                      </a:solidFill>
                      <a:prstDash val="solid"/>
                      <a:round/>
                      <a:headEnd type="none" w="med" len="med"/>
                      <a:tailEnd type="none" w="med" len="med"/>
                    </a:lnT>
                    <a:solidFill>
                      <a:schemeClr val="tx2">
                        <a:lumMod val="60000"/>
                        <a:lumOff val="40000"/>
                      </a:schemeClr>
                    </a:solidFill>
                  </a:tcPr>
                </a:tc>
                <a:extLst>
                  <a:ext uri="{0D108BD9-81ED-4DB2-BD59-A6C34878D82A}">
                    <a16:rowId xmlns:a16="http://schemas.microsoft.com/office/drawing/2014/main" val="2027371923"/>
                  </a:ext>
                </a:extLst>
              </a:tr>
              <a:tr h="372404">
                <a:tc vMerge="1">
                  <a:txBody>
                    <a:bodyPr/>
                    <a:lstStyle/>
                    <a:p>
                      <a:endParaRPr lang="en-US"/>
                    </a:p>
                  </a:txBody>
                  <a:tcPr/>
                </a:tc>
                <a:tc>
                  <a:txBody>
                    <a:bodyPr/>
                    <a:lstStyle/>
                    <a:p>
                      <a:r>
                        <a:rPr lang="en-US" sz="900" dirty="0"/>
                        <a:t>Understanding context</a:t>
                      </a:r>
                    </a:p>
                  </a:txBody>
                  <a:tcPr marL="68580" marR="68580" marT="34290" marB="34290">
                    <a:lnB w="12700" cap="flat" cmpd="sng" algn="ctr">
                      <a:solidFill>
                        <a:schemeClr val="tx1"/>
                      </a:solidFill>
                      <a:prstDash val="solid"/>
                      <a:round/>
                      <a:headEnd type="none" w="med" len="med"/>
                      <a:tailEnd type="none" w="med" len="med"/>
                    </a:lnB>
                    <a:solidFill>
                      <a:schemeClr val="tx2">
                        <a:lumMod val="60000"/>
                        <a:lumOff val="40000"/>
                      </a:schemeClr>
                    </a:solidFill>
                  </a:tcPr>
                </a:tc>
                <a:tc gridSpan="2">
                  <a:txBody>
                    <a:bodyPr/>
                    <a:lstStyle/>
                    <a:p>
                      <a:r>
                        <a:rPr lang="en-US" sz="900" dirty="0"/>
                        <a:t>The school context</a:t>
                      </a:r>
                    </a:p>
                  </a:txBody>
                  <a:tcPr marL="68580" marR="68580" marT="34290" marB="34290">
                    <a:lnB w="12700" cap="flat" cmpd="sng" algn="ctr">
                      <a:solidFill>
                        <a:schemeClr val="tx1"/>
                      </a:solidFill>
                      <a:prstDash val="solid"/>
                      <a:round/>
                      <a:headEnd type="none" w="med" len="med"/>
                      <a:tailEnd type="none" w="med" len="med"/>
                    </a:lnB>
                    <a:solidFill>
                      <a:schemeClr val="tx2">
                        <a:lumMod val="20000"/>
                        <a:lumOff val="80000"/>
                      </a:schemeClr>
                    </a:solidFill>
                  </a:tcPr>
                </a:tc>
                <a:tc hMerge="1">
                  <a:txBody>
                    <a:bodyPr/>
                    <a:lstStyle/>
                    <a:p>
                      <a:endParaRPr lang="en-US"/>
                    </a:p>
                  </a:txBody>
                  <a:tcPr/>
                </a:tc>
                <a:tc>
                  <a:txBody>
                    <a:bodyPr/>
                    <a:lstStyle/>
                    <a:p>
                      <a:r>
                        <a:rPr lang="en-US" sz="900" dirty="0"/>
                        <a:t>Different school contexts and education policy</a:t>
                      </a:r>
                    </a:p>
                  </a:txBody>
                  <a:tcPr marL="68580" marR="68580" marT="34290" marB="34290">
                    <a:lnB w="12700" cap="flat" cmpd="sng" algn="ctr">
                      <a:solidFill>
                        <a:schemeClr val="tx1"/>
                      </a:solidFill>
                      <a:prstDash val="solid"/>
                      <a:round/>
                      <a:headEnd type="none" w="med" len="med"/>
                      <a:tailEnd type="none" w="med" len="med"/>
                    </a:lnB>
                    <a:solidFill>
                      <a:schemeClr val="tx2">
                        <a:lumMod val="40000"/>
                        <a:lumOff val="60000"/>
                      </a:schemeClr>
                    </a:solidFill>
                  </a:tcPr>
                </a:tc>
                <a:tc>
                  <a:txBody>
                    <a:bodyPr/>
                    <a:lstStyle/>
                    <a:p>
                      <a:r>
                        <a:rPr lang="en-US" sz="900" dirty="0"/>
                        <a:t>Adapting to change</a:t>
                      </a:r>
                    </a:p>
                  </a:txBody>
                  <a:tcPr marL="68580" marR="68580" marT="34290" marB="34290">
                    <a:lnB w="12700" cap="flat" cmpd="sng" algn="ctr">
                      <a:solidFill>
                        <a:schemeClr val="tx1"/>
                      </a:solidFill>
                      <a:prstDash val="solid"/>
                      <a:round/>
                      <a:headEnd type="none" w="med" len="med"/>
                      <a:tailEnd type="none" w="med" len="med"/>
                    </a:lnB>
                    <a:solidFill>
                      <a:schemeClr val="tx2">
                        <a:lumMod val="60000"/>
                        <a:lumOff val="40000"/>
                      </a:schemeClr>
                    </a:solidFill>
                  </a:tcPr>
                </a:tc>
                <a:extLst>
                  <a:ext uri="{0D108BD9-81ED-4DB2-BD59-A6C34878D82A}">
                    <a16:rowId xmlns:a16="http://schemas.microsoft.com/office/drawing/2014/main" val="530218475"/>
                  </a:ext>
                </a:extLst>
              </a:tr>
              <a:tr h="372404">
                <a:tc rowSpan="3">
                  <a:txBody>
                    <a:bodyPr/>
                    <a:lstStyle/>
                    <a:p>
                      <a:r>
                        <a:rPr lang="en-US" sz="1400" dirty="0"/>
                        <a:t>The Just Teacher</a:t>
                      </a:r>
                    </a:p>
                  </a:txBody>
                  <a:tcPr marL="68580" marR="68580" marT="34290" marB="34290">
                    <a:solidFill>
                      <a:schemeClr val="accent2">
                        <a:lumMod val="75000"/>
                      </a:schemeClr>
                    </a:solidFill>
                  </a:tcPr>
                </a:tc>
                <a:tc>
                  <a:txBody>
                    <a:bodyPr/>
                    <a:lstStyle/>
                    <a:p>
                      <a:r>
                        <a:rPr lang="en-US" sz="900" b="1" dirty="0"/>
                        <a:t>Managing classrooms</a:t>
                      </a:r>
                    </a:p>
                  </a:txBody>
                  <a:tcPr marL="68580" marR="68580" marT="34290" marB="3429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gridSpan="2">
                  <a:txBody>
                    <a:bodyPr/>
                    <a:lstStyle/>
                    <a:p>
                      <a:r>
                        <a:rPr lang="en-US" sz="800" dirty="0"/>
                        <a:t>Establishing routines</a:t>
                      </a:r>
                    </a:p>
                    <a:p>
                      <a:r>
                        <a:rPr lang="en-US" sz="800" dirty="0"/>
                        <a:t>Setting expectations </a:t>
                      </a:r>
                    </a:p>
                  </a:txBody>
                  <a:tcPr marL="68580" marR="68580" marT="34290" marB="3429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hMerge="1">
                  <a:txBody>
                    <a:bodyPr/>
                    <a:lstStyle/>
                    <a:p>
                      <a:endParaRPr lang="en-US"/>
                    </a:p>
                  </a:txBody>
                  <a:tcPr/>
                </a:tc>
                <a:tc>
                  <a:txBody>
                    <a:bodyPr/>
                    <a:lstStyle/>
                    <a:p>
                      <a:r>
                        <a:rPr lang="en-US" sz="800" dirty="0"/>
                        <a:t>Handling challenging interactions</a:t>
                      </a:r>
                    </a:p>
                  </a:txBody>
                  <a:tcPr marL="68580" marR="68580" marT="34290" marB="3429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r>
                        <a:rPr lang="en-US" sz="800" dirty="0"/>
                        <a:t>Relationships with disaffected pupils</a:t>
                      </a:r>
                    </a:p>
                  </a:txBody>
                  <a:tcPr marL="68580" marR="68580" marT="34290" marB="3429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497158674"/>
                  </a:ext>
                </a:extLst>
              </a:tr>
              <a:tr h="223443">
                <a:tc vMerge="1">
                  <a:txBody>
                    <a:bodyPr/>
                    <a:lstStyle/>
                    <a:p>
                      <a:endParaRPr lang="en-US"/>
                    </a:p>
                  </a:txBody>
                  <a:tcPr/>
                </a:tc>
                <a:tc>
                  <a:txBody>
                    <a:bodyPr/>
                    <a:lstStyle/>
                    <a:p>
                      <a:r>
                        <a:rPr lang="en-US" sz="900" b="1" dirty="0"/>
                        <a:t>Inclusive teaching</a:t>
                      </a:r>
                    </a:p>
                  </a:txBody>
                  <a:tcPr marL="68580" marR="68580" marT="34290" marB="3429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gridSpan="2">
                  <a:txBody>
                    <a:bodyPr/>
                    <a:lstStyle/>
                    <a:p>
                      <a:r>
                        <a:rPr lang="en-US" sz="800" dirty="0"/>
                        <a:t>Equality policies and practices</a:t>
                      </a:r>
                    </a:p>
                  </a:txBody>
                  <a:tcPr marL="68580" marR="68580" marT="34290" marB="3429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hMerge="1">
                  <a:txBody>
                    <a:bodyPr/>
                    <a:lstStyle/>
                    <a:p>
                      <a:endParaRPr lang="en-US"/>
                    </a:p>
                  </a:txBody>
                  <a:tcPr/>
                </a:tc>
                <a:tc>
                  <a:txBody>
                    <a:bodyPr/>
                    <a:lstStyle/>
                    <a:p>
                      <a:r>
                        <a:rPr lang="en-US" sz="800" dirty="0"/>
                        <a:t>Creating an inclusive classroom</a:t>
                      </a:r>
                    </a:p>
                  </a:txBody>
                  <a:tcPr marL="68580" marR="68580" marT="34290" marB="3429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dirty="0"/>
                        <a:t>Developing Inclusive pedagogies</a:t>
                      </a:r>
                    </a:p>
                  </a:txBody>
                  <a:tcPr marL="68580" marR="68580" marT="34290" marB="3429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837307563"/>
                  </a:ext>
                </a:extLst>
              </a:tr>
              <a:tr h="372404">
                <a:tc vMerge="1">
                  <a:txBody>
                    <a:bodyPr/>
                    <a:lstStyle/>
                    <a:p>
                      <a:endParaRPr lang="en-US"/>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b="1" dirty="0"/>
                        <a:t>Supporting individuals</a:t>
                      </a:r>
                    </a:p>
                  </a:txBody>
                  <a:tcPr marL="68580" marR="68580" marT="34290" marB="3429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gridSpan="2">
                  <a:txBody>
                    <a:bodyPr/>
                    <a:lstStyle/>
                    <a:p>
                      <a:r>
                        <a:rPr lang="en-US" sz="800" dirty="0"/>
                        <a:t>Introduction to complex learning needs</a:t>
                      </a:r>
                    </a:p>
                  </a:txBody>
                  <a:tcPr marL="68580" marR="68580" marT="34290" marB="3429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hMerge="1">
                  <a:txBody>
                    <a:bodyPr/>
                    <a:lstStyle/>
                    <a:p>
                      <a:endParaRPr lang="en-US"/>
                    </a:p>
                  </a:txBody>
                  <a:tcPr/>
                </a:tc>
                <a:tc>
                  <a:txBody>
                    <a:bodyPr/>
                    <a:lstStyle/>
                    <a:p>
                      <a:r>
                        <a:rPr lang="en-US" sz="800" dirty="0"/>
                        <a:t>Adapting teaching</a:t>
                      </a:r>
                    </a:p>
                  </a:txBody>
                  <a:tcPr marL="68580" marR="68580" marT="34290" marB="3429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r>
                        <a:rPr lang="en-US" sz="800" dirty="0"/>
                        <a:t>Closing learning gaps</a:t>
                      </a:r>
                    </a:p>
                  </a:txBody>
                  <a:tcPr marL="68580" marR="68580" marT="34290" marB="3429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2616390486"/>
                  </a:ext>
                </a:extLst>
              </a:tr>
              <a:tr h="223443">
                <a:tc rowSpan="3">
                  <a:txBody>
                    <a:bodyPr/>
                    <a:lstStyle/>
                    <a:p>
                      <a:r>
                        <a:rPr lang="en-US" sz="1400" dirty="0"/>
                        <a:t>The Curious Teacher</a:t>
                      </a:r>
                    </a:p>
                  </a:txBody>
                  <a:tcPr marL="68580" marR="68580" marT="34290" marB="34290">
                    <a:solidFill>
                      <a:schemeClr val="accent4">
                        <a:lumMod val="75000"/>
                      </a:schemeClr>
                    </a:solidFill>
                  </a:tcPr>
                </a:tc>
                <a:tc>
                  <a:txBody>
                    <a:bodyPr/>
                    <a:lstStyle/>
                    <a:p>
                      <a:r>
                        <a:rPr lang="en-US" sz="900" b="1" dirty="0"/>
                        <a:t>How children learn</a:t>
                      </a:r>
                    </a:p>
                  </a:txBody>
                  <a:tcPr marL="68580" marR="68580" marT="34290" marB="3429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gridSpan="2">
                  <a:txBody>
                    <a:bodyPr/>
                    <a:lstStyle/>
                    <a:p>
                      <a:r>
                        <a:rPr lang="en-US" sz="800" dirty="0"/>
                        <a:t>Introduction to learning theory</a:t>
                      </a:r>
                    </a:p>
                  </a:txBody>
                  <a:tcPr marL="68580" marR="68580" marT="34290" marB="3429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hMerge="1">
                  <a:txBody>
                    <a:bodyPr/>
                    <a:lstStyle/>
                    <a:p>
                      <a:endParaRPr lang="en-US"/>
                    </a:p>
                  </a:txBody>
                  <a:tcPr/>
                </a:tc>
                <a:tc>
                  <a:txBody>
                    <a:bodyPr/>
                    <a:lstStyle/>
                    <a:p>
                      <a:r>
                        <a:rPr lang="en-US" sz="800" dirty="0"/>
                        <a:t>Implications of learning theory </a:t>
                      </a:r>
                    </a:p>
                  </a:txBody>
                  <a:tcPr marL="68580" marR="68580" marT="34290" marB="3429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r>
                        <a:rPr lang="en-US" sz="800" dirty="0"/>
                        <a:t>Using multiple lenses to critique practice</a:t>
                      </a:r>
                    </a:p>
                  </a:txBody>
                  <a:tcPr marL="68580" marR="68580" marT="34290" marB="3429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extLst>
                  <a:ext uri="{0D108BD9-81ED-4DB2-BD59-A6C34878D82A}">
                    <a16:rowId xmlns:a16="http://schemas.microsoft.com/office/drawing/2014/main" val="3199175733"/>
                  </a:ext>
                </a:extLst>
              </a:tr>
              <a:tr h="223443">
                <a:tc vMerge="1">
                  <a:txBody>
                    <a:bodyPr/>
                    <a:lstStyle/>
                    <a:p>
                      <a:endParaRPr lang="en-US"/>
                    </a:p>
                  </a:txBody>
                  <a:tcPr/>
                </a:tc>
                <a:tc>
                  <a:txBody>
                    <a:bodyPr/>
                    <a:lstStyle/>
                    <a:p>
                      <a:r>
                        <a:rPr lang="en-US" sz="900" b="1" dirty="0"/>
                        <a:t>Subject pedagogies</a:t>
                      </a:r>
                    </a:p>
                  </a:txBody>
                  <a:tcPr marL="68580" marR="68580" marT="34290" marB="3429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gridSpan="2">
                  <a:txBody>
                    <a:bodyPr/>
                    <a:lstStyle/>
                    <a:p>
                      <a:r>
                        <a:rPr lang="en-US" sz="800" dirty="0"/>
                        <a:t>Introduction to Issues in subject teaching</a:t>
                      </a:r>
                    </a:p>
                  </a:txBody>
                  <a:tcPr marL="68580" marR="68580" marT="34290" marB="3429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hMerge="1">
                  <a:txBody>
                    <a:bodyPr/>
                    <a:lstStyle/>
                    <a:p>
                      <a:endParaRPr lang="en-US"/>
                    </a:p>
                  </a:txBody>
                  <a:tcPr/>
                </a:tc>
                <a:tc>
                  <a:txBody>
                    <a:bodyPr/>
                    <a:lstStyle/>
                    <a:p>
                      <a:r>
                        <a:rPr lang="en-US" sz="800" dirty="0"/>
                        <a:t>Understanding issues in subject teaching</a:t>
                      </a:r>
                    </a:p>
                  </a:txBody>
                  <a:tcPr marL="68580" marR="68580" marT="34290" marB="3429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r>
                        <a:rPr lang="en-US" sz="800" dirty="0"/>
                        <a:t>Resolving issues in subject teaching</a:t>
                      </a:r>
                    </a:p>
                  </a:txBody>
                  <a:tcPr marL="68580" marR="68580" marT="34290" marB="3429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extLst>
                  <a:ext uri="{0D108BD9-81ED-4DB2-BD59-A6C34878D82A}">
                    <a16:rowId xmlns:a16="http://schemas.microsoft.com/office/drawing/2014/main" val="398222648"/>
                  </a:ext>
                </a:extLst>
              </a:tr>
              <a:tr h="372404">
                <a:tc vMerge="1">
                  <a:txBody>
                    <a:bodyPr/>
                    <a:lstStyle/>
                    <a:p>
                      <a:endParaRPr lang="en-US"/>
                    </a:p>
                  </a:txBody>
                  <a:tcPr/>
                </a:tc>
                <a:tc>
                  <a:txBody>
                    <a:bodyPr/>
                    <a:lstStyle/>
                    <a:p>
                      <a:r>
                        <a:rPr lang="en-US" sz="900" b="1" dirty="0"/>
                        <a:t>Evidence informed practice</a:t>
                      </a:r>
                    </a:p>
                  </a:txBody>
                  <a:tcPr marL="68580" marR="68580" marT="34290" marB="3429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gridSpan="2">
                  <a:txBody>
                    <a:bodyPr/>
                    <a:lstStyle/>
                    <a:p>
                      <a:r>
                        <a:rPr lang="en-US" sz="800" dirty="0"/>
                        <a:t>Introduction to education research</a:t>
                      </a:r>
                    </a:p>
                  </a:txBody>
                  <a:tcPr marL="68580" marR="68580" marT="34290" marB="3429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hMerge="1">
                  <a:txBody>
                    <a:bodyPr/>
                    <a:lstStyle/>
                    <a:p>
                      <a:endParaRPr lang="en-US"/>
                    </a:p>
                  </a:txBody>
                  <a:tcPr/>
                </a:tc>
                <a:tc>
                  <a:txBody>
                    <a:bodyPr/>
                    <a:lstStyle/>
                    <a:p>
                      <a:r>
                        <a:rPr lang="en-US" sz="800" dirty="0"/>
                        <a:t>Application of evidence to teaching</a:t>
                      </a:r>
                    </a:p>
                  </a:txBody>
                  <a:tcPr marL="68580" marR="68580" marT="34290" marB="3429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a:txBody>
                    <a:bodyPr/>
                    <a:lstStyle/>
                    <a:p>
                      <a:r>
                        <a:rPr lang="en-US" sz="800" dirty="0"/>
                        <a:t>Critical evaluation of research and theory</a:t>
                      </a:r>
                    </a:p>
                  </a:txBody>
                  <a:tcPr marL="68580" marR="68580" marT="34290" marB="3429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extLst>
                  <a:ext uri="{0D108BD9-81ED-4DB2-BD59-A6C34878D82A}">
                    <a16:rowId xmlns:a16="http://schemas.microsoft.com/office/drawing/2014/main" val="3980502085"/>
                  </a:ext>
                </a:extLst>
              </a:tr>
              <a:tr h="372404">
                <a:tc rowSpan="3">
                  <a:txBody>
                    <a:bodyPr/>
                    <a:lstStyle/>
                    <a:p>
                      <a:r>
                        <a:rPr lang="en-US" sz="1400" dirty="0"/>
                        <a:t>The Creative Teacher</a:t>
                      </a:r>
                    </a:p>
                  </a:txBody>
                  <a:tcPr marL="68580" marR="68580" marT="34290" marB="34290">
                    <a:solidFill>
                      <a:schemeClr val="accent6">
                        <a:lumMod val="75000"/>
                      </a:schemeClr>
                    </a:solidFill>
                  </a:tcPr>
                </a:tc>
                <a:tc>
                  <a:txBody>
                    <a:bodyPr/>
                    <a:lstStyle/>
                    <a:p>
                      <a:r>
                        <a:rPr lang="en-US" sz="900" b="1" dirty="0"/>
                        <a:t>Planning for learning</a:t>
                      </a:r>
                    </a:p>
                  </a:txBody>
                  <a:tcPr marL="68580" marR="68580" marT="34290" marB="3429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gridSpan="2">
                  <a:txBody>
                    <a:bodyPr/>
                    <a:lstStyle/>
                    <a:p>
                      <a:r>
                        <a:rPr lang="en-US" sz="800" dirty="0"/>
                        <a:t>Lesson planning</a:t>
                      </a:r>
                    </a:p>
                  </a:txBody>
                  <a:tcPr marL="68580" marR="68580" marT="34290" marB="3429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hMerge="1">
                  <a:txBody>
                    <a:bodyPr/>
                    <a:lstStyle/>
                    <a:p>
                      <a:endParaRPr lang="en-US"/>
                    </a:p>
                  </a:txBody>
                  <a:tcPr/>
                </a:tc>
                <a:tc>
                  <a:txBody>
                    <a:bodyPr/>
                    <a:lstStyle/>
                    <a:p>
                      <a:r>
                        <a:rPr lang="en-US" sz="800" dirty="0"/>
                        <a:t>Planning learning sequences</a:t>
                      </a:r>
                    </a:p>
                  </a:txBody>
                  <a:tcPr marL="68580" marR="68580" marT="34290" marB="3429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r>
                        <a:rPr lang="en-US" sz="800" dirty="0"/>
                        <a:t>Curriculum Design</a:t>
                      </a:r>
                    </a:p>
                  </a:txBody>
                  <a:tcPr marL="68580" marR="68580" marT="34290" marB="3429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extLst>
                  <a:ext uri="{0D108BD9-81ED-4DB2-BD59-A6C34878D82A}">
                    <a16:rowId xmlns:a16="http://schemas.microsoft.com/office/drawing/2014/main" val="2177531430"/>
                  </a:ext>
                </a:extLst>
              </a:tr>
              <a:tr h="372404">
                <a:tc vMerge="1">
                  <a:txBody>
                    <a:bodyPr/>
                    <a:lstStyle/>
                    <a:p>
                      <a:endParaRPr lang="en-US"/>
                    </a:p>
                  </a:txBody>
                  <a:tcPr/>
                </a:tc>
                <a:tc>
                  <a:txBody>
                    <a:bodyPr/>
                    <a:lstStyle/>
                    <a:p>
                      <a:r>
                        <a:rPr lang="en-US" sz="900" b="1" dirty="0"/>
                        <a:t>Learning technologies</a:t>
                      </a:r>
                    </a:p>
                  </a:txBody>
                  <a:tcPr marL="68580" marR="68580" marT="34290" marB="3429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60000"/>
                        <a:lumOff val="40000"/>
                      </a:schemeClr>
                    </a:solidFill>
                  </a:tcPr>
                </a:tc>
                <a:tc gridSpan="2">
                  <a:txBody>
                    <a:bodyPr/>
                    <a:lstStyle/>
                    <a:p>
                      <a:r>
                        <a:rPr lang="en-US" sz="800" dirty="0"/>
                        <a:t>Presentation technology</a:t>
                      </a:r>
                    </a:p>
                  </a:txBody>
                  <a:tcPr marL="68580" marR="68580" marT="34290" marB="3429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60000"/>
                        <a:lumOff val="40000"/>
                      </a:schemeClr>
                    </a:solidFill>
                  </a:tcPr>
                </a:tc>
                <a:tc hMerge="1">
                  <a:txBody>
                    <a:bodyPr/>
                    <a:lstStyle/>
                    <a:p>
                      <a:endParaRPr lang="en-US"/>
                    </a:p>
                  </a:txBody>
                  <a:tcPr/>
                </a:tc>
                <a:tc>
                  <a:txBody>
                    <a:bodyPr/>
                    <a:lstStyle/>
                    <a:p>
                      <a:r>
                        <a:rPr lang="en-US" sz="800" dirty="0"/>
                        <a:t>Technology enhanced learning</a:t>
                      </a:r>
                    </a:p>
                  </a:txBody>
                  <a:tcPr marL="68580" marR="68580" marT="34290" marB="3429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60000"/>
                        <a:lumOff val="40000"/>
                      </a:schemeClr>
                    </a:solidFill>
                  </a:tcPr>
                </a:tc>
                <a:tc>
                  <a:txBody>
                    <a:bodyPr/>
                    <a:lstStyle/>
                    <a:p>
                      <a:r>
                        <a:rPr lang="en-US" sz="800" dirty="0"/>
                        <a:t>Creative use of technology</a:t>
                      </a:r>
                    </a:p>
                  </a:txBody>
                  <a:tcPr marL="68580" marR="68580" marT="34290" marB="3429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60000"/>
                        <a:lumOff val="40000"/>
                      </a:schemeClr>
                    </a:solidFill>
                  </a:tcPr>
                </a:tc>
                <a:extLst>
                  <a:ext uri="{0D108BD9-81ED-4DB2-BD59-A6C34878D82A}">
                    <a16:rowId xmlns:a16="http://schemas.microsoft.com/office/drawing/2014/main" val="3460764679"/>
                  </a:ext>
                </a:extLst>
              </a:tr>
              <a:tr h="223443">
                <a:tc vMerge="1">
                  <a:txBody>
                    <a:bodyPr/>
                    <a:lstStyle/>
                    <a:p>
                      <a:endParaRPr lang="en-US"/>
                    </a:p>
                  </a:txBody>
                  <a:tcPr/>
                </a:tc>
                <a:tc>
                  <a:txBody>
                    <a:bodyPr/>
                    <a:lstStyle/>
                    <a:p>
                      <a:r>
                        <a:rPr lang="en-US" sz="900" b="1" dirty="0"/>
                        <a:t>Pedagogy</a:t>
                      </a:r>
                    </a:p>
                  </a:txBody>
                  <a:tcPr marL="68580" marR="68580" marT="34290" marB="3429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gridSpan="2">
                  <a:txBody>
                    <a:bodyPr/>
                    <a:lstStyle/>
                    <a:p>
                      <a:r>
                        <a:rPr lang="en-US" sz="800" dirty="0"/>
                        <a:t>Introduction to pedagogy</a:t>
                      </a:r>
                    </a:p>
                  </a:txBody>
                  <a:tcPr marL="68580" marR="68580" marT="34290" marB="3429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hMerge="1">
                  <a:txBody>
                    <a:bodyPr/>
                    <a:lstStyle/>
                    <a:p>
                      <a:endParaRPr lang="en-US"/>
                    </a:p>
                  </a:txBody>
                  <a:tcPr/>
                </a:tc>
                <a:tc>
                  <a:txBody>
                    <a:bodyPr/>
                    <a:lstStyle/>
                    <a:p>
                      <a:r>
                        <a:rPr lang="en-US" sz="800" dirty="0"/>
                        <a:t>Adapting pedagogies</a:t>
                      </a:r>
                    </a:p>
                  </a:txBody>
                  <a:tcPr marL="68580" marR="68580" marT="34290" marB="3429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r>
                        <a:rPr lang="en-US" sz="800" dirty="0"/>
                        <a:t>Radical pedagogies</a:t>
                      </a:r>
                    </a:p>
                  </a:txBody>
                  <a:tcPr marL="68580" marR="68580" marT="34290" marB="3429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extLst>
                  <a:ext uri="{0D108BD9-81ED-4DB2-BD59-A6C34878D82A}">
                    <a16:rowId xmlns:a16="http://schemas.microsoft.com/office/drawing/2014/main" val="1871599103"/>
                  </a:ext>
                </a:extLst>
              </a:tr>
              <a:tr h="308718">
                <a:tc rowSpan="4">
                  <a:txBody>
                    <a:bodyPr/>
                    <a:lstStyle/>
                    <a:p>
                      <a:r>
                        <a:rPr lang="en-US" sz="1400" dirty="0"/>
                        <a:t>Teaching practice</a:t>
                      </a:r>
                    </a:p>
                  </a:txBody>
                  <a:tcPr marL="68580" marR="68580" marT="34290" marB="34290">
                    <a:solidFill>
                      <a:schemeClr val="accent1">
                        <a:lumMod val="60000"/>
                        <a:lumOff val="40000"/>
                      </a:schemeClr>
                    </a:solidFill>
                  </a:tcPr>
                </a:tc>
                <a:tc>
                  <a:txBody>
                    <a:bodyPr/>
                    <a:lstStyle/>
                    <a:p>
                      <a:r>
                        <a:rPr lang="en-US" sz="900" b="1" dirty="0"/>
                        <a:t>Trainee </a:t>
                      </a:r>
                    </a:p>
                  </a:txBody>
                  <a:tcPr marL="68580" marR="68580" marT="34290" marB="34290">
                    <a:lnT w="12700" cap="flat" cmpd="sng" algn="ctr">
                      <a:solidFill>
                        <a:schemeClr val="tx1"/>
                      </a:solidFill>
                      <a:prstDash val="solid"/>
                      <a:round/>
                      <a:headEnd type="none" w="med" len="med"/>
                      <a:tailEnd type="none" w="med" len="med"/>
                    </a:lnT>
                    <a:solidFill>
                      <a:schemeClr val="accent1">
                        <a:lumMod val="60000"/>
                        <a:lumOff val="40000"/>
                      </a:schemeClr>
                    </a:solidFill>
                  </a:tcPr>
                </a:tc>
                <a:tc>
                  <a:txBody>
                    <a:bodyPr/>
                    <a:lstStyle/>
                    <a:p>
                      <a:r>
                        <a:rPr lang="en-US" sz="900" dirty="0"/>
                        <a:t>Observing practice</a:t>
                      </a:r>
                    </a:p>
                  </a:txBody>
                  <a:tcPr marL="68580" marR="68580" marT="34290" marB="34290">
                    <a:lnT w="12700" cap="flat" cmpd="sng" algn="ctr">
                      <a:solidFill>
                        <a:schemeClr val="tx1"/>
                      </a:solidFill>
                      <a:prstDash val="solid"/>
                      <a:round/>
                      <a:headEnd type="none" w="med" len="med"/>
                      <a:tailEnd type="none" w="med" len="med"/>
                    </a:lnT>
                    <a:solidFill>
                      <a:schemeClr val="accent1">
                        <a:lumMod val="20000"/>
                        <a:lumOff val="80000"/>
                      </a:schemeClr>
                    </a:solidFill>
                  </a:tcPr>
                </a:tc>
                <a:tc>
                  <a:txBody>
                    <a:bodyPr/>
                    <a:lstStyle/>
                    <a:p>
                      <a:r>
                        <a:rPr lang="en-US" sz="900" dirty="0"/>
                        <a:t>Early teaching</a:t>
                      </a:r>
                    </a:p>
                  </a:txBody>
                  <a:tcPr marL="68580" marR="68580" marT="34290" marB="34290">
                    <a:lnT w="12700" cap="flat" cmpd="sng" algn="ctr">
                      <a:solidFill>
                        <a:schemeClr val="tx1"/>
                      </a:solidFill>
                      <a:prstDash val="solid"/>
                      <a:round/>
                      <a:headEnd type="none" w="med" len="med"/>
                      <a:tailEnd type="none" w="med" len="med"/>
                    </a:lnT>
                    <a:solidFill>
                      <a:schemeClr val="accent1">
                        <a:lumMod val="40000"/>
                        <a:lumOff val="60000"/>
                      </a:schemeClr>
                    </a:solidFill>
                  </a:tcPr>
                </a:tc>
                <a:tc>
                  <a:txBody>
                    <a:bodyPr/>
                    <a:lstStyle/>
                    <a:p>
                      <a:r>
                        <a:rPr lang="en-US" sz="900" dirty="0"/>
                        <a:t>Independent teaching</a:t>
                      </a:r>
                    </a:p>
                  </a:txBody>
                  <a:tcPr marL="68580" marR="68580" marT="34290" marB="34290">
                    <a:lnT w="12700" cap="flat" cmpd="sng" algn="ctr">
                      <a:solidFill>
                        <a:schemeClr val="tx1"/>
                      </a:solidFill>
                      <a:prstDash val="solid"/>
                      <a:round/>
                      <a:headEnd type="none" w="med" len="med"/>
                      <a:tailEnd type="none" w="med" len="med"/>
                    </a:lnT>
                    <a:solidFill>
                      <a:schemeClr val="accent1">
                        <a:lumMod val="60000"/>
                        <a:lumOff val="40000"/>
                      </a:schemeClr>
                    </a:solidFill>
                  </a:tcPr>
                </a:tc>
                <a:tc>
                  <a:txBody>
                    <a:bodyPr/>
                    <a:lstStyle/>
                    <a:p>
                      <a:r>
                        <a:rPr lang="en-US" sz="900" dirty="0"/>
                        <a:t>Leading learning</a:t>
                      </a:r>
                    </a:p>
                  </a:txBody>
                  <a:tcPr marL="68580" marR="68580" marT="34290" marB="34290">
                    <a:lnT w="12700" cap="flat" cmpd="sng" algn="ctr">
                      <a:solidFill>
                        <a:schemeClr val="tx1"/>
                      </a:solidFill>
                      <a:prstDash val="solid"/>
                      <a:round/>
                      <a:headEnd type="none" w="med" len="med"/>
                      <a:tailEnd type="none" w="med" len="med"/>
                    </a:lnT>
                    <a:solidFill>
                      <a:schemeClr val="accent1">
                        <a:lumMod val="60000"/>
                        <a:lumOff val="40000"/>
                      </a:schemeClr>
                    </a:solidFill>
                  </a:tcPr>
                </a:tc>
                <a:extLst>
                  <a:ext uri="{0D108BD9-81ED-4DB2-BD59-A6C34878D82A}">
                    <a16:rowId xmlns:a16="http://schemas.microsoft.com/office/drawing/2014/main" val="2327365344"/>
                  </a:ext>
                </a:extLst>
              </a:tr>
              <a:tr h="308718">
                <a:tc vMerge="1">
                  <a:txBody>
                    <a:bodyPr/>
                    <a:lstStyle/>
                    <a:p>
                      <a:endParaRPr lang="en-US"/>
                    </a:p>
                  </a:txBody>
                  <a:tcPr/>
                </a:tc>
                <a:tc>
                  <a:txBody>
                    <a:bodyPr/>
                    <a:lstStyle/>
                    <a:p>
                      <a:endParaRPr lang="en-US" sz="900" b="1" dirty="0"/>
                    </a:p>
                  </a:txBody>
                  <a:tcPr marL="68580" marR="68580" marT="34290" marB="34290">
                    <a:solidFill>
                      <a:schemeClr val="accent1">
                        <a:lumMod val="60000"/>
                        <a:lumOff val="40000"/>
                      </a:schemeClr>
                    </a:solidFill>
                  </a:tcPr>
                </a:tc>
                <a:tc>
                  <a:txBody>
                    <a:bodyPr/>
                    <a:lstStyle/>
                    <a:p>
                      <a:r>
                        <a:rPr lang="en-US" sz="900" dirty="0"/>
                        <a:t>Co-planning</a:t>
                      </a:r>
                    </a:p>
                  </a:txBody>
                  <a:tcPr marL="68580" marR="68580" marT="34290" marB="34290">
                    <a:solidFill>
                      <a:schemeClr val="accent1">
                        <a:lumMod val="20000"/>
                        <a:lumOff val="80000"/>
                      </a:schemeClr>
                    </a:solidFill>
                  </a:tcPr>
                </a:tc>
                <a:tc>
                  <a:txBody>
                    <a:bodyPr/>
                    <a:lstStyle/>
                    <a:p>
                      <a:r>
                        <a:rPr lang="en-US" sz="900" dirty="0"/>
                        <a:t>Lesson planning</a:t>
                      </a:r>
                    </a:p>
                  </a:txBody>
                  <a:tcPr marL="68580" marR="68580" marT="34290" marB="34290">
                    <a:solidFill>
                      <a:schemeClr val="accent1">
                        <a:lumMod val="40000"/>
                        <a:lumOff val="60000"/>
                      </a:schemeClr>
                    </a:solidFill>
                  </a:tcPr>
                </a:tc>
                <a:tc>
                  <a:txBody>
                    <a:bodyPr/>
                    <a:lstStyle/>
                    <a:p>
                      <a:r>
                        <a:rPr lang="en-US" sz="900" dirty="0"/>
                        <a:t>Planning sequences of lessons</a:t>
                      </a:r>
                    </a:p>
                  </a:txBody>
                  <a:tcPr marL="68580" marR="68580" marT="34290" marB="34290">
                    <a:solidFill>
                      <a:schemeClr val="accent1">
                        <a:lumMod val="60000"/>
                        <a:lumOff val="40000"/>
                      </a:schemeClr>
                    </a:solidFill>
                  </a:tcPr>
                </a:tc>
                <a:tc>
                  <a:txBody>
                    <a:bodyPr/>
                    <a:lstStyle/>
                    <a:p>
                      <a:r>
                        <a:rPr lang="en-US" sz="900" dirty="0"/>
                        <a:t>Adapting the curriculum</a:t>
                      </a:r>
                    </a:p>
                  </a:txBody>
                  <a:tcPr marL="68580" marR="68580" marT="34290" marB="34290">
                    <a:solidFill>
                      <a:schemeClr val="accent1">
                        <a:lumMod val="60000"/>
                        <a:lumOff val="40000"/>
                      </a:schemeClr>
                    </a:solidFill>
                  </a:tcPr>
                </a:tc>
                <a:extLst>
                  <a:ext uri="{0D108BD9-81ED-4DB2-BD59-A6C34878D82A}">
                    <a16:rowId xmlns:a16="http://schemas.microsoft.com/office/drawing/2014/main" val="538686319"/>
                  </a:ext>
                </a:extLst>
              </a:tr>
              <a:tr h="308718">
                <a:tc vMerge="1">
                  <a:txBody>
                    <a:bodyPr/>
                    <a:lstStyle/>
                    <a:p>
                      <a:endParaRPr lang="en-US" dirty="0"/>
                    </a:p>
                  </a:txBody>
                  <a:tcPr>
                    <a:solidFill>
                      <a:schemeClr val="accent1">
                        <a:lumMod val="60000"/>
                        <a:lumOff val="40000"/>
                      </a:schemeClr>
                    </a:solidFill>
                  </a:tcPr>
                </a:tc>
                <a:tc>
                  <a:txBody>
                    <a:bodyPr/>
                    <a:lstStyle/>
                    <a:p>
                      <a:r>
                        <a:rPr lang="en-US" sz="900" b="1" dirty="0"/>
                        <a:t>Mentor</a:t>
                      </a:r>
                    </a:p>
                  </a:txBody>
                  <a:tcPr marL="68580" marR="68580" marT="34290" marB="34290">
                    <a:solidFill>
                      <a:schemeClr val="accent1">
                        <a:lumMod val="60000"/>
                        <a:lumOff val="40000"/>
                      </a:schemeClr>
                    </a:solidFill>
                  </a:tcPr>
                </a:tc>
                <a:tc>
                  <a:txBody>
                    <a:bodyPr/>
                    <a:lstStyle/>
                    <a:p>
                      <a:r>
                        <a:rPr lang="en-US" sz="900" dirty="0"/>
                        <a:t>Modelling</a:t>
                      </a:r>
                    </a:p>
                  </a:txBody>
                  <a:tcPr marL="68580" marR="68580" marT="34290" marB="34290">
                    <a:solidFill>
                      <a:schemeClr val="accent1">
                        <a:lumMod val="20000"/>
                        <a:lumOff val="80000"/>
                      </a:schemeClr>
                    </a:solidFill>
                  </a:tcPr>
                </a:tc>
                <a:tc>
                  <a:txBody>
                    <a:bodyPr/>
                    <a:lstStyle/>
                    <a:p>
                      <a:r>
                        <a:rPr lang="en-US" sz="900" dirty="0"/>
                        <a:t>Live feedback</a:t>
                      </a:r>
                    </a:p>
                  </a:txBody>
                  <a:tcPr marL="68580" marR="68580" marT="34290" marB="34290">
                    <a:solidFill>
                      <a:schemeClr val="accent1">
                        <a:lumMod val="40000"/>
                        <a:lumOff val="60000"/>
                      </a:schemeClr>
                    </a:solidFill>
                  </a:tcPr>
                </a:tc>
                <a:tc>
                  <a:txBody>
                    <a:bodyPr/>
                    <a:lstStyle/>
                    <a:p>
                      <a:r>
                        <a:rPr lang="en-US" sz="900" dirty="0"/>
                        <a:t>Instructional coaching</a:t>
                      </a:r>
                    </a:p>
                  </a:txBody>
                  <a:tcPr marL="68580" marR="68580" marT="34290" marB="34290">
                    <a:solidFill>
                      <a:schemeClr val="accent1">
                        <a:lumMod val="60000"/>
                        <a:lumOff val="40000"/>
                      </a:schemeClr>
                    </a:solidFill>
                  </a:tcPr>
                </a:tc>
                <a:tc>
                  <a:txBody>
                    <a:bodyPr/>
                    <a:lstStyle/>
                    <a:p>
                      <a:endParaRPr lang="en-US" sz="900" dirty="0"/>
                    </a:p>
                  </a:txBody>
                  <a:tcPr marL="68580" marR="68580" marT="34290" marB="34290">
                    <a:solidFill>
                      <a:schemeClr val="accent1">
                        <a:lumMod val="60000"/>
                        <a:lumOff val="40000"/>
                      </a:schemeClr>
                    </a:solidFill>
                  </a:tcPr>
                </a:tc>
                <a:extLst>
                  <a:ext uri="{0D108BD9-81ED-4DB2-BD59-A6C34878D82A}">
                    <a16:rowId xmlns:a16="http://schemas.microsoft.com/office/drawing/2014/main" val="2486621622"/>
                  </a:ext>
                </a:extLst>
              </a:tr>
              <a:tr h="308718">
                <a:tc vMerge="1">
                  <a:txBody>
                    <a:bodyPr/>
                    <a:lstStyle/>
                    <a:p>
                      <a:endParaRPr lang="en-US"/>
                    </a:p>
                  </a:txBody>
                  <a:tcPr/>
                </a:tc>
                <a:tc>
                  <a:txBody>
                    <a:bodyPr/>
                    <a:lstStyle/>
                    <a:p>
                      <a:endParaRPr lang="en-US" sz="900" b="1" dirty="0"/>
                    </a:p>
                  </a:txBody>
                  <a:tcPr marL="68580" marR="68580" marT="34290" marB="34290">
                    <a:solidFill>
                      <a:schemeClr val="accent1">
                        <a:lumMod val="60000"/>
                        <a:lumOff val="40000"/>
                      </a:schemeClr>
                    </a:solidFill>
                  </a:tcPr>
                </a:tc>
                <a:tc>
                  <a:txBody>
                    <a:bodyPr/>
                    <a:lstStyle/>
                    <a:p>
                      <a:r>
                        <a:rPr lang="en-US" sz="900" dirty="0"/>
                        <a:t>Establishing targets</a:t>
                      </a:r>
                    </a:p>
                  </a:txBody>
                  <a:tcPr marL="68580" marR="68580" marT="34290" marB="34290">
                    <a:solidFill>
                      <a:schemeClr val="accent1">
                        <a:lumMod val="20000"/>
                        <a:lumOff val="80000"/>
                      </a:schemeClr>
                    </a:solidFill>
                  </a:tcPr>
                </a:tc>
                <a:tc>
                  <a:txBody>
                    <a:bodyPr/>
                    <a:lstStyle/>
                    <a:p>
                      <a:r>
                        <a:rPr lang="en-US" sz="900" dirty="0"/>
                        <a:t>Live feedback</a:t>
                      </a:r>
                    </a:p>
                  </a:txBody>
                  <a:tcPr marL="68580" marR="68580" marT="34290" marB="34290">
                    <a:solidFill>
                      <a:schemeClr val="accent1">
                        <a:lumMod val="40000"/>
                        <a:lumOff val="60000"/>
                      </a:schemeClr>
                    </a:solidFill>
                  </a:tcPr>
                </a:tc>
                <a:tc>
                  <a:txBody>
                    <a:bodyPr/>
                    <a:lstStyle/>
                    <a:p>
                      <a:r>
                        <a:rPr lang="en-US" sz="900" dirty="0"/>
                        <a:t>Co-constructed targets</a:t>
                      </a:r>
                    </a:p>
                  </a:txBody>
                  <a:tcPr marL="68580" marR="68580" marT="34290" marB="34290">
                    <a:solidFill>
                      <a:schemeClr val="accent1">
                        <a:lumMod val="60000"/>
                        <a:lumOff val="40000"/>
                      </a:schemeClr>
                    </a:solidFill>
                  </a:tcPr>
                </a:tc>
                <a:tc>
                  <a:txBody>
                    <a:bodyPr/>
                    <a:lstStyle/>
                    <a:p>
                      <a:r>
                        <a:rPr lang="en-US" sz="900" dirty="0"/>
                        <a:t>Trainee self-directed targets</a:t>
                      </a:r>
                    </a:p>
                  </a:txBody>
                  <a:tcPr marL="68580" marR="68580" marT="34290" marB="34290">
                    <a:solidFill>
                      <a:schemeClr val="accent1">
                        <a:lumMod val="60000"/>
                        <a:lumOff val="40000"/>
                      </a:schemeClr>
                    </a:solidFill>
                  </a:tcPr>
                </a:tc>
                <a:extLst>
                  <a:ext uri="{0D108BD9-81ED-4DB2-BD59-A6C34878D82A}">
                    <a16:rowId xmlns:a16="http://schemas.microsoft.com/office/drawing/2014/main" val="3236105743"/>
                  </a:ext>
                </a:extLst>
              </a:tr>
            </a:tbl>
          </a:graphicData>
        </a:graphic>
      </p:graphicFrame>
      <p:sp>
        <p:nvSpPr>
          <p:cNvPr id="6" name="Rectangle 5">
            <a:hlinkClick r:id="" action="ppaction://hlinkshowjump?jump=lastslide"/>
            <a:extLst>
              <a:ext uri="{FF2B5EF4-FFF2-40B4-BE49-F238E27FC236}">
                <a16:creationId xmlns:a16="http://schemas.microsoft.com/office/drawing/2014/main" id="{416E611F-2C0B-DB41-AA6B-93BDAC409403}"/>
              </a:ext>
            </a:extLst>
          </p:cNvPr>
          <p:cNvSpPr/>
          <p:nvPr/>
        </p:nvSpPr>
        <p:spPr>
          <a:xfrm>
            <a:off x="40160" y="4786699"/>
            <a:ext cx="9063681" cy="121405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7" name="Rectangle 6">
            <a:hlinkClick r:id="" action="ppaction://hlinkshowjump?jump=nextslide"/>
            <a:extLst>
              <a:ext uri="{FF2B5EF4-FFF2-40B4-BE49-F238E27FC236}">
                <a16:creationId xmlns:a16="http://schemas.microsoft.com/office/drawing/2014/main" id="{46D83BF7-2F97-084A-AB14-B36D2B853F38}"/>
              </a:ext>
            </a:extLst>
          </p:cNvPr>
          <p:cNvSpPr/>
          <p:nvPr/>
        </p:nvSpPr>
        <p:spPr>
          <a:xfrm>
            <a:off x="0" y="2029808"/>
            <a:ext cx="9103841" cy="92675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19556167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D8383357-EBB5-774B-9F46-9A4FBBA29861}"/>
              </a:ext>
            </a:extLst>
          </p:cNvPr>
          <p:cNvGraphicFramePr>
            <a:graphicFrameLocks noGrp="1"/>
          </p:cNvGraphicFramePr>
          <p:nvPr>
            <p:extLst/>
          </p:nvPr>
        </p:nvGraphicFramePr>
        <p:xfrm>
          <a:off x="0" y="857250"/>
          <a:ext cx="9144001" cy="4793924"/>
        </p:xfrm>
        <a:graphic>
          <a:graphicData uri="http://schemas.openxmlformats.org/drawingml/2006/table">
            <a:tbl>
              <a:tblPr>
                <a:tableStyleId>{8EC20E35-A176-4012-BC5E-935CFFF8708E}</a:tableStyleId>
              </a:tblPr>
              <a:tblGrid>
                <a:gridCol w="806280">
                  <a:extLst>
                    <a:ext uri="{9D8B030D-6E8A-4147-A177-3AD203B41FA5}">
                      <a16:colId xmlns:a16="http://schemas.microsoft.com/office/drawing/2014/main" val="4263350874"/>
                    </a:ext>
                  </a:extLst>
                </a:gridCol>
                <a:gridCol w="1000898">
                  <a:extLst>
                    <a:ext uri="{9D8B030D-6E8A-4147-A177-3AD203B41FA5}">
                      <a16:colId xmlns:a16="http://schemas.microsoft.com/office/drawing/2014/main" val="2767987936"/>
                    </a:ext>
                  </a:extLst>
                </a:gridCol>
                <a:gridCol w="2048132">
                  <a:extLst>
                    <a:ext uri="{9D8B030D-6E8A-4147-A177-3AD203B41FA5}">
                      <a16:colId xmlns:a16="http://schemas.microsoft.com/office/drawing/2014/main" val="3433456226"/>
                    </a:ext>
                  </a:extLst>
                </a:gridCol>
                <a:gridCol w="2048132">
                  <a:extLst>
                    <a:ext uri="{9D8B030D-6E8A-4147-A177-3AD203B41FA5}">
                      <a16:colId xmlns:a16="http://schemas.microsoft.com/office/drawing/2014/main" val="1715268892"/>
                    </a:ext>
                  </a:extLst>
                </a:gridCol>
                <a:gridCol w="2048132">
                  <a:extLst>
                    <a:ext uri="{9D8B030D-6E8A-4147-A177-3AD203B41FA5}">
                      <a16:colId xmlns:a16="http://schemas.microsoft.com/office/drawing/2014/main" val="129119598"/>
                    </a:ext>
                  </a:extLst>
                </a:gridCol>
                <a:gridCol w="1192427">
                  <a:extLst>
                    <a:ext uri="{9D8B030D-6E8A-4147-A177-3AD203B41FA5}">
                      <a16:colId xmlns:a16="http://schemas.microsoft.com/office/drawing/2014/main" val="870755007"/>
                    </a:ext>
                  </a:extLst>
                </a:gridCol>
              </a:tblGrid>
              <a:tr h="434340">
                <a:tc>
                  <a:txBody>
                    <a:bodyPr/>
                    <a:lstStyle/>
                    <a:p>
                      <a:endParaRPr lang="en-US" sz="1400" dirty="0"/>
                    </a:p>
                  </a:txBody>
                  <a:tcPr marL="68580" marR="68580" marT="34290" marB="34290">
                    <a:noFill/>
                  </a:tcPr>
                </a:tc>
                <a:tc>
                  <a:txBody>
                    <a:bodyPr/>
                    <a:lstStyle/>
                    <a:p>
                      <a:endParaRPr lang="en-US" sz="900" b="1" dirty="0"/>
                    </a:p>
                  </a:txBody>
                  <a:tcPr marL="68580" marR="68580" marT="34290" marB="3429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Phase 1: Pupillage</a:t>
                      </a:r>
                    </a:p>
                    <a:p>
                      <a:endParaRPr lang="en-US" sz="900" b="1" dirty="0"/>
                    </a:p>
                  </a:txBody>
                  <a:tcPr marL="68580" marR="68580" marT="34290" marB="3429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60000"/>
                        <a:lumOff val="40000"/>
                      </a:schemeClr>
                    </a:solidFill>
                  </a:tcPr>
                </a:tc>
                <a:tc>
                  <a:txBody>
                    <a:bodyPr/>
                    <a:lstStyle/>
                    <a:p>
                      <a:pPr algn="l"/>
                      <a:r>
                        <a:rPr lang="en-US" sz="1200" dirty="0"/>
                        <a:t>Phase 2: Developing independence</a:t>
                      </a:r>
                    </a:p>
                  </a:txBody>
                  <a:tcPr marL="68580" marR="68580" marT="34290" marB="3429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60000"/>
                        <a:lumOff val="40000"/>
                      </a:schemeClr>
                    </a:solidFill>
                  </a:tcPr>
                </a:tc>
                <a:tc>
                  <a:txBody>
                    <a:bodyPr/>
                    <a:lstStyle/>
                    <a:p>
                      <a:pPr algn="ctr"/>
                      <a:r>
                        <a:rPr lang="en-US" sz="1200" dirty="0"/>
                        <a:t>Phase 3: Gaining Autonomy</a:t>
                      </a:r>
                    </a:p>
                  </a:txBody>
                  <a:tcPr marL="68580" marR="68580" marT="34290" marB="3429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60000"/>
                        <a:lumOff val="40000"/>
                      </a:schemeClr>
                    </a:solidFill>
                  </a:tcPr>
                </a:tc>
                <a:tc>
                  <a:txBody>
                    <a:bodyPr/>
                    <a:lstStyle/>
                    <a:p>
                      <a:endParaRPr lang="en-US" sz="900" b="1" dirty="0"/>
                    </a:p>
                  </a:txBody>
                  <a:tcPr marL="68580" marR="68580" marT="34290" marB="3429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96510987"/>
                  </a:ext>
                </a:extLst>
              </a:tr>
              <a:tr h="342900">
                <a:tc rowSpan="14">
                  <a:txBody>
                    <a:bodyPr/>
                    <a:lstStyle/>
                    <a:p>
                      <a:r>
                        <a:rPr lang="en-US" sz="1400" dirty="0"/>
                        <a:t>The Just Teacher</a:t>
                      </a:r>
                    </a:p>
                  </a:txBody>
                  <a:tcPr marL="68580" marR="68580" marT="34290" marB="34290">
                    <a:solidFill>
                      <a:schemeClr val="accent2">
                        <a:lumMod val="60000"/>
                        <a:lumOff val="40000"/>
                      </a:schemeClr>
                    </a:solidFill>
                  </a:tcPr>
                </a:tc>
                <a:tc>
                  <a:txBody>
                    <a:bodyPr/>
                    <a:lstStyle/>
                    <a:p>
                      <a:r>
                        <a:rPr lang="en-US" sz="900" b="1" dirty="0"/>
                        <a:t>Managing classrooms</a:t>
                      </a:r>
                    </a:p>
                  </a:txBody>
                  <a:tcPr marL="68580" marR="68580" marT="34290" marB="3429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r>
                        <a:rPr lang="en-US" sz="900" b="1" dirty="0"/>
                        <a:t>Establishing routines</a:t>
                      </a:r>
                    </a:p>
                    <a:p>
                      <a:r>
                        <a:rPr lang="en-US" sz="900" b="1" dirty="0"/>
                        <a:t>Setting expectations </a:t>
                      </a:r>
                    </a:p>
                  </a:txBody>
                  <a:tcPr marL="68580" marR="68580" marT="34290" marB="3429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r>
                        <a:rPr lang="en-US" sz="900" b="1" dirty="0"/>
                        <a:t>Handling challenging interactions</a:t>
                      </a:r>
                    </a:p>
                  </a:txBody>
                  <a:tcPr marL="68580" marR="68580" marT="34290" marB="3429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r>
                        <a:rPr lang="en-US" sz="900" b="1" dirty="0"/>
                        <a:t>Relationships with disaffected pupils</a:t>
                      </a:r>
                    </a:p>
                  </a:txBody>
                  <a:tcPr marL="68580" marR="68580" marT="34290" marB="3429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rowSpan="17">
                  <a:txBody>
                    <a:bodyPr/>
                    <a:lstStyle/>
                    <a:p>
                      <a:r>
                        <a:rPr lang="en-US" sz="900" b="1" dirty="0"/>
                        <a:t>End Goal</a:t>
                      </a:r>
                    </a:p>
                    <a:p>
                      <a:endParaRPr lang="en-US" sz="900"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900" b="0" i="0" u="none" strike="noStrike" dirty="0">
                          <a:solidFill>
                            <a:srgbClr val="000000"/>
                          </a:solidFill>
                          <a:effectLst/>
                          <a:latin typeface="Calibri" panose="020F0502020204030204" pitchFamily="34" charset="0"/>
                        </a:rPr>
                        <a:t>Adaptable teaching</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900" b="0" i="0" u="none" strike="noStrike" dirty="0">
                        <a:solidFill>
                          <a:srgbClr val="000000"/>
                        </a:solidFill>
                        <a:effectLst/>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900" b="0" i="0" u="none" strike="noStrike" dirty="0">
                          <a:solidFill>
                            <a:srgbClr val="000000"/>
                          </a:solidFill>
                          <a:effectLst/>
                          <a:latin typeface="Calibri" panose="020F0502020204030204" pitchFamily="34" charset="0"/>
                        </a:rPr>
                        <a:t>Resilient behaviour management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900" b="0" i="0" u="none" strike="noStrike" dirty="0">
                        <a:solidFill>
                          <a:srgbClr val="000000"/>
                        </a:solidFill>
                        <a:effectLst/>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900" b="0" i="0" u="none" strike="noStrike" dirty="0">
                          <a:solidFill>
                            <a:srgbClr val="000000"/>
                          </a:solidFill>
                          <a:effectLst/>
                          <a:latin typeface="Calibri" panose="020F0502020204030204" pitchFamily="34" charset="0"/>
                        </a:rPr>
                        <a:t>Recognition of individual learners’ needs</a:t>
                      </a:r>
                      <a:endParaRPr lang="en-US" sz="900" b="1" dirty="0"/>
                    </a:p>
                    <a:p>
                      <a:endParaRPr lang="en-US" sz="900"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900" b="0" i="0" u="none" strike="noStrike" dirty="0">
                          <a:solidFill>
                            <a:srgbClr val="000000"/>
                          </a:solidFill>
                          <a:effectLst/>
                          <a:latin typeface="Calibri" panose="020F0502020204030204" pitchFamily="34" charset="0"/>
                        </a:rPr>
                        <a:t>Awareness of different contexts (the world around me)</a:t>
                      </a:r>
                    </a:p>
                    <a:p>
                      <a:endParaRPr lang="en-US" sz="900"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900" b="0" i="0" u="none" strike="noStrike" dirty="0">
                          <a:solidFill>
                            <a:srgbClr val="000000"/>
                          </a:solidFill>
                          <a:effectLst/>
                          <a:latin typeface="Calibri" panose="020F0502020204030204" pitchFamily="34" charset="0"/>
                        </a:rPr>
                        <a:t>Being a prepared leader</a:t>
                      </a:r>
                    </a:p>
                    <a:p>
                      <a:endParaRPr lang="en-US" sz="900" b="1" dirty="0"/>
                    </a:p>
                  </a:txBody>
                  <a:tcPr marL="68580" marR="68580" marT="34290" marB="3429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extLst>
                  <a:ext uri="{0D108BD9-81ED-4DB2-BD59-A6C34878D82A}">
                    <a16:rowId xmlns:a16="http://schemas.microsoft.com/office/drawing/2014/main" val="1917649155"/>
                  </a:ext>
                </a:extLst>
              </a:tr>
              <a:tr h="205740">
                <a:tc vMerge="1">
                  <a:txBody>
                    <a:bodyPr/>
                    <a:lstStyle/>
                    <a:p>
                      <a:endParaRPr lang="en-US"/>
                    </a:p>
                  </a:txBody>
                  <a:tcPr/>
                </a:tc>
                <a:tc>
                  <a:txBody>
                    <a:bodyPr/>
                    <a:lstStyle/>
                    <a:p>
                      <a:endParaRPr lang="en-US" sz="900" b="1" dirty="0"/>
                    </a:p>
                  </a:txBody>
                  <a:tcPr marL="68580" marR="68580" marT="34290" marB="34290">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accent2">
                        <a:lumMod val="20000"/>
                        <a:lumOff val="80000"/>
                      </a:schemeClr>
                    </a:solidFill>
                  </a:tcPr>
                </a:tc>
                <a:tc>
                  <a:txBody>
                    <a:bodyPr/>
                    <a:lstStyle/>
                    <a:p>
                      <a:r>
                        <a:rPr lang="en-US" sz="800" dirty="0"/>
                        <a:t>Adopting existing routines</a:t>
                      </a:r>
                    </a:p>
                  </a:txBody>
                  <a:tcPr marL="68580" marR="68580" marT="34290" marB="34290">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accent2">
                        <a:lumMod val="20000"/>
                        <a:lumOff val="80000"/>
                      </a:schemeClr>
                    </a:solidFill>
                  </a:tcPr>
                </a:tc>
                <a:tc>
                  <a:txBody>
                    <a:bodyPr/>
                    <a:lstStyle/>
                    <a:p>
                      <a:r>
                        <a:rPr lang="en-US" sz="800" dirty="0"/>
                        <a:t>De-escalating conflict </a:t>
                      </a:r>
                    </a:p>
                  </a:txBody>
                  <a:tcPr marL="68580" marR="68580" marT="34290" marB="34290">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accent2">
                        <a:lumMod val="20000"/>
                        <a:lumOff val="80000"/>
                      </a:schemeClr>
                    </a:solidFill>
                  </a:tcPr>
                </a:tc>
                <a:tc>
                  <a:txBody>
                    <a:bodyPr/>
                    <a:lstStyle/>
                    <a:p>
                      <a:r>
                        <a:rPr lang="en-US" sz="800" dirty="0"/>
                        <a:t>Understanding challenging </a:t>
                      </a:r>
                      <a:r>
                        <a:rPr lang="en-US" sz="800" dirty="0" err="1"/>
                        <a:t>behaviour</a:t>
                      </a:r>
                      <a:endParaRPr lang="en-US" sz="800" dirty="0"/>
                    </a:p>
                  </a:txBody>
                  <a:tcPr marL="68580" marR="68580" marT="34290" marB="34290">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accent2">
                        <a:lumMod val="20000"/>
                        <a:lumOff val="80000"/>
                      </a:schemeClr>
                    </a:solidFill>
                  </a:tcPr>
                </a:tc>
                <a:tc vMerge="1">
                  <a:txBody>
                    <a:bodyPr/>
                    <a:lstStyle/>
                    <a:p>
                      <a:endParaRPr lang="en-US" sz="1000"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570223635"/>
                  </a:ext>
                </a:extLst>
              </a:tr>
              <a:tr h="205740">
                <a:tc vMerge="1">
                  <a:txBody>
                    <a:bodyPr/>
                    <a:lstStyle/>
                    <a:p>
                      <a:endParaRPr lang="en-US"/>
                    </a:p>
                  </a:txBody>
                  <a:tcPr/>
                </a:tc>
                <a:tc>
                  <a:txBody>
                    <a:bodyPr/>
                    <a:lstStyle/>
                    <a:p>
                      <a:endParaRPr lang="en-US" sz="900" b="1" dirty="0"/>
                    </a:p>
                  </a:txBody>
                  <a:tcPr marL="68580" marR="68580" marT="34290" marB="34290">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2">
                        <a:lumMod val="20000"/>
                        <a:lumOff val="80000"/>
                      </a:schemeClr>
                    </a:solidFill>
                  </a:tcPr>
                </a:tc>
                <a:tc>
                  <a:txBody>
                    <a:bodyPr/>
                    <a:lstStyle/>
                    <a:p>
                      <a:r>
                        <a:rPr lang="en-US" sz="800" dirty="0"/>
                        <a:t>School policies  for behavior management</a:t>
                      </a:r>
                    </a:p>
                  </a:txBody>
                  <a:tcPr marL="68580" marR="68580" marT="34290" marB="34290">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2">
                        <a:lumMod val="20000"/>
                        <a:lumOff val="80000"/>
                      </a:schemeClr>
                    </a:solidFill>
                  </a:tcPr>
                </a:tc>
                <a:tc>
                  <a:txBody>
                    <a:bodyPr/>
                    <a:lstStyle/>
                    <a:p>
                      <a:r>
                        <a:rPr lang="en-US" sz="800" dirty="0"/>
                        <a:t>Developing resilience</a:t>
                      </a:r>
                    </a:p>
                  </a:txBody>
                  <a:tcPr marL="68580" marR="68580" marT="34290" marB="34290">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2">
                        <a:lumMod val="20000"/>
                        <a:lumOff val="80000"/>
                      </a:schemeClr>
                    </a:solidFill>
                  </a:tcPr>
                </a:tc>
                <a:tc>
                  <a:txBody>
                    <a:bodyPr/>
                    <a:lstStyle/>
                    <a:p>
                      <a:r>
                        <a:rPr lang="en-US" sz="800" dirty="0"/>
                        <a:t>Working through relational issues</a:t>
                      </a:r>
                    </a:p>
                  </a:txBody>
                  <a:tcPr marL="68580" marR="68580" marT="34290" marB="34290">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2">
                        <a:lumMod val="20000"/>
                        <a:lumOff val="80000"/>
                      </a:schemeClr>
                    </a:solidFill>
                  </a:tcPr>
                </a:tc>
                <a:tc vMerge="1">
                  <a:txBody>
                    <a:bodyPr/>
                    <a:lstStyle/>
                    <a:p>
                      <a:endParaRPr lang="en-US"/>
                    </a:p>
                  </a:txBody>
                  <a:tcPr/>
                </a:tc>
                <a:extLst>
                  <a:ext uri="{0D108BD9-81ED-4DB2-BD59-A6C34878D82A}">
                    <a16:rowId xmlns:a16="http://schemas.microsoft.com/office/drawing/2014/main" val="737682437"/>
                  </a:ext>
                </a:extLst>
              </a:tr>
              <a:tr h="205740">
                <a:tc vMerge="1">
                  <a:txBody>
                    <a:bodyPr/>
                    <a:lstStyle/>
                    <a:p>
                      <a:endParaRPr lang="en-US"/>
                    </a:p>
                  </a:txBody>
                  <a:tcPr/>
                </a:tc>
                <a:tc>
                  <a:txBody>
                    <a:bodyPr/>
                    <a:lstStyle/>
                    <a:p>
                      <a:endParaRPr lang="en-US" sz="900" b="1" dirty="0"/>
                    </a:p>
                  </a:txBody>
                  <a:tcPr marL="68580" marR="68580" marT="34290" marB="34290">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r>
                        <a:rPr lang="en-US" sz="800" dirty="0"/>
                        <a:t>Applying policies to people</a:t>
                      </a:r>
                    </a:p>
                  </a:txBody>
                  <a:tcPr marL="68580" marR="68580" marT="34290" marB="34290">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r>
                        <a:rPr lang="en-US" sz="800" dirty="0"/>
                        <a:t>Situational awareness and scanning</a:t>
                      </a:r>
                    </a:p>
                  </a:txBody>
                  <a:tcPr marL="68580" marR="68580" marT="34290" marB="34290">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endParaRPr lang="en-US" sz="800" dirty="0"/>
                    </a:p>
                  </a:txBody>
                  <a:tcPr marL="68580" marR="68580" marT="34290" marB="34290">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lang="en-US"/>
                    </a:p>
                  </a:txBody>
                  <a:tcPr/>
                </a:tc>
                <a:extLst>
                  <a:ext uri="{0D108BD9-81ED-4DB2-BD59-A6C34878D82A}">
                    <a16:rowId xmlns:a16="http://schemas.microsoft.com/office/drawing/2014/main" val="1049254315"/>
                  </a:ext>
                </a:extLst>
              </a:tr>
              <a:tr h="223443">
                <a:tc vMerge="1">
                  <a:txBody>
                    <a:bodyPr/>
                    <a:lstStyle/>
                    <a:p>
                      <a:endParaRPr lang="en-US"/>
                    </a:p>
                  </a:txBody>
                  <a:tcPr/>
                </a:tc>
                <a:tc>
                  <a:txBody>
                    <a:bodyPr/>
                    <a:lstStyle/>
                    <a:p>
                      <a:r>
                        <a:rPr lang="en-US" sz="900" b="1" dirty="0"/>
                        <a:t>Inclusive teaching</a:t>
                      </a:r>
                    </a:p>
                  </a:txBody>
                  <a:tcPr marL="68580" marR="68580" marT="34290" marB="3429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r>
                        <a:rPr lang="en-US" sz="900" b="1" dirty="0"/>
                        <a:t>Equality policies and practices</a:t>
                      </a:r>
                    </a:p>
                  </a:txBody>
                  <a:tcPr marL="68580" marR="68580" marT="34290" marB="3429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r>
                        <a:rPr lang="en-US" sz="900" b="1" dirty="0"/>
                        <a:t>Creating an inclusive classroom</a:t>
                      </a:r>
                    </a:p>
                  </a:txBody>
                  <a:tcPr marL="68580" marR="68580" marT="34290" marB="3429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b="1" dirty="0"/>
                        <a:t>Developing Inclusive pedagogies</a:t>
                      </a:r>
                    </a:p>
                  </a:txBody>
                  <a:tcPr marL="68580" marR="68580" marT="34290" marB="3429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3332696589"/>
                  </a:ext>
                </a:extLst>
              </a:tr>
              <a:tr h="223443">
                <a:tc vMerge="1">
                  <a:txBody>
                    <a:bodyPr/>
                    <a:lstStyle/>
                    <a:p>
                      <a:endParaRPr lang="en-US"/>
                    </a:p>
                  </a:txBody>
                  <a:tcPr/>
                </a:tc>
                <a:tc>
                  <a:txBody>
                    <a:bodyPr/>
                    <a:lstStyle/>
                    <a:p>
                      <a:endParaRPr lang="en-US" sz="900" b="1" dirty="0"/>
                    </a:p>
                  </a:txBody>
                  <a:tcPr marL="68580" marR="68580" marT="34290" marB="34290">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accent4">
                        <a:lumMod val="20000"/>
                        <a:lumOff val="80000"/>
                      </a:schemeClr>
                    </a:solidFill>
                  </a:tcPr>
                </a:tc>
                <a:tc>
                  <a:txBody>
                    <a:bodyPr/>
                    <a:lstStyle/>
                    <a:p>
                      <a:pPr algn="l" fontAlgn="b"/>
                      <a:r>
                        <a:rPr lang="en-GB" sz="800" b="0" i="0" u="none" strike="noStrike" dirty="0">
                          <a:solidFill>
                            <a:srgbClr val="000000"/>
                          </a:solidFill>
                          <a:effectLst/>
                          <a:latin typeface="+mn-lt"/>
                        </a:rPr>
                        <a:t>Equalities Act</a:t>
                      </a:r>
                    </a:p>
                  </a:txBody>
                  <a:tcPr marL="7144" marR="7144" marT="7144" marB="34290" anchor="b">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accent4">
                        <a:lumMod val="20000"/>
                        <a:lumOff val="80000"/>
                      </a:schemeClr>
                    </a:solidFill>
                  </a:tcPr>
                </a:tc>
                <a:tc>
                  <a:txBody>
                    <a:bodyPr/>
                    <a:lstStyle/>
                    <a:p>
                      <a:pPr algn="l" fontAlgn="b"/>
                      <a:r>
                        <a:rPr lang="en-GB" sz="800" b="0" i="0" u="none" strike="noStrike" dirty="0">
                          <a:solidFill>
                            <a:srgbClr val="000000"/>
                          </a:solidFill>
                          <a:effectLst/>
                          <a:latin typeface="Calibri" panose="020F0502020204030204" pitchFamily="34" charset="0"/>
                        </a:rPr>
                        <a:t>revisit/ develop theory</a:t>
                      </a:r>
                    </a:p>
                  </a:txBody>
                  <a:tcPr marL="7144" marR="7144" marT="7144" marB="34290" anchor="b">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accent4">
                        <a:lumMod val="20000"/>
                        <a:lumOff val="80000"/>
                      </a:schemeClr>
                    </a:solidFill>
                  </a:tcPr>
                </a:tc>
                <a:tc>
                  <a:txBody>
                    <a:bodyPr/>
                    <a:lstStyle/>
                    <a:p>
                      <a:pPr algn="l" fontAlgn="b"/>
                      <a:r>
                        <a:rPr lang="en-GB" sz="800" b="0" i="0" u="none" strike="noStrike" dirty="0">
                          <a:solidFill>
                            <a:srgbClr val="000000"/>
                          </a:solidFill>
                          <a:effectLst/>
                          <a:latin typeface="Calibri" panose="020F0502020204030204" pitchFamily="34" charset="0"/>
                        </a:rPr>
                        <a:t>Wider context, feeding into policy</a:t>
                      </a:r>
                    </a:p>
                  </a:txBody>
                  <a:tcPr marL="7144" marR="7144" marT="7144" marB="34290" anchor="b">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accent4">
                        <a:lumMod val="20000"/>
                        <a:lumOff val="80000"/>
                      </a:schemeClr>
                    </a:solidFill>
                  </a:tcPr>
                </a:tc>
                <a:tc vMerge="1">
                  <a:txBody>
                    <a:bodyPr/>
                    <a:lstStyle/>
                    <a:p>
                      <a:pPr algn="l" fontAlgn="b"/>
                      <a:endParaRPr lang="en-GB" sz="1200" b="0" i="0" u="none" strike="noStrike" dirty="0">
                        <a:solidFill>
                          <a:srgbClr val="000000"/>
                        </a:solidFill>
                        <a:effectLst/>
                        <a:latin typeface="Calibri" panose="020F0502020204030204" pitchFamily="34" charset="0"/>
                      </a:endParaRPr>
                    </a:p>
                  </a:txBody>
                  <a:tcPr marL="9525" marR="9525" marT="9525"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3207007402"/>
                  </a:ext>
                </a:extLst>
              </a:tr>
              <a:tr h="223443">
                <a:tc vMerge="1">
                  <a:txBody>
                    <a:bodyPr/>
                    <a:lstStyle/>
                    <a:p>
                      <a:endParaRPr lang="en-US"/>
                    </a:p>
                  </a:txBody>
                  <a:tcPr/>
                </a:tc>
                <a:tc>
                  <a:txBody>
                    <a:bodyPr/>
                    <a:lstStyle/>
                    <a:p>
                      <a:endParaRPr lang="en-US" sz="900" b="1" dirty="0"/>
                    </a:p>
                  </a:txBody>
                  <a:tcPr marL="68580" marR="68580" marT="34290" marB="34290">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4">
                        <a:lumMod val="20000"/>
                        <a:lumOff val="80000"/>
                      </a:schemeClr>
                    </a:solidFill>
                  </a:tcPr>
                </a:tc>
                <a:tc>
                  <a:txBody>
                    <a:bodyPr/>
                    <a:lstStyle/>
                    <a:p>
                      <a:pPr algn="l" fontAlgn="b"/>
                      <a:r>
                        <a:rPr lang="en-GB" sz="800" b="0" i="0" u="none" strike="noStrike" dirty="0">
                          <a:solidFill>
                            <a:srgbClr val="000000"/>
                          </a:solidFill>
                          <a:effectLst/>
                          <a:latin typeface="+mn-lt"/>
                        </a:rPr>
                        <a:t>British Values</a:t>
                      </a:r>
                    </a:p>
                  </a:txBody>
                  <a:tcPr marL="7144" marR="7144" marT="7144" marB="34290" anchor="b">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4">
                        <a:lumMod val="20000"/>
                        <a:lumOff val="80000"/>
                      </a:schemeClr>
                    </a:solidFill>
                  </a:tcPr>
                </a:tc>
                <a:tc>
                  <a:txBody>
                    <a:bodyPr/>
                    <a:lstStyle/>
                    <a:p>
                      <a:pPr algn="l" fontAlgn="b"/>
                      <a:r>
                        <a:rPr lang="en-GB" sz="800" b="0" i="0" u="none" strike="noStrike" dirty="0">
                          <a:solidFill>
                            <a:srgbClr val="000000"/>
                          </a:solidFill>
                          <a:effectLst/>
                          <a:latin typeface="Calibri" panose="020F0502020204030204" pitchFamily="34" charset="0"/>
                        </a:rPr>
                        <a:t>introduce different lenses</a:t>
                      </a:r>
                    </a:p>
                  </a:txBody>
                  <a:tcPr marL="7144" marR="7144" marT="7144" marB="34290" anchor="b">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4">
                        <a:lumMod val="20000"/>
                        <a:lumOff val="80000"/>
                      </a:schemeClr>
                    </a:solidFill>
                  </a:tcPr>
                </a:tc>
                <a:tc>
                  <a:txBody>
                    <a:bodyPr/>
                    <a:lstStyle/>
                    <a:p>
                      <a:pPr algn="l" fontAlgn="b"/>
                      <a:r>
                        <a:rPr lang="en-GB" sz="800" b="0" i="0" u="none" strike="noStrike">
                          <a:solidFill>
                            <a:srgbClr val="000000"/>
                          </a:solidFill>
                          <a:effectLst/>
                          <a:latin typeface="Calibri" panose="020F0502020204030204" pitchFamily="34" charset="0"/>
                        </a:rPr>
                        <a:t>Epistomology- viewpoints/biases</a:t>
                      </a:r>
                    </a:p>
                  </a:txBody>
                  <a:tcPr marL="7144" marR="7144" marT="7144" marB="34290" anchor="b">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4">
                        <a:lumMod val="20000"/>
                        <a:lumOff val="80000"/>
                      </a:schemeClr>
                    </a:solidFill>
                  </a:tcPr>
                </a:tc>
                <a:tc vMerge="1">
                  <a:txBody>
                    <a:bodyPr/>
                    <a:lstStyle/>
                    <a:p>
                      <a:pPr algn="l" fontAlgn="b"/>
                      <a:endParaRPr lang="en-GB" sz="1200" b="0" i="0" u="none" strike="noStrike" dirty="0">
                        <a:solidFill>
                          <a:srgbClr val="000000"/>
                        </a:solidFill>
                        <a:effectLst/>
                        <a:latin typeface="Calibri" panose="020F0502020204030204" pitchFamily="34" charset="0"/>
                      </a:endParaRPr>
                    </a:p>
                  </a:txBody>
                  <a:tcPr marL="9525" marR="9525" marT="9525"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725329126"/>
                  </a:ext>
                </a:extLst>
              </a:tr>
              <a:tr h="223443">
                <a:tc vMerge="1">
                  <a:txBody>
                    <a:bodyPr/>
                    <a:lstStyle/>
                    <a:p>
                      <a:endParaRPr lang="en-US"/>
                    </a:p>
                  </a:txBody>
                  <a:tcPr/>
                </a:tc>
                <a:tc>
                  <a:txBody>
                    <a:bodyPr/>
                    <a:lstStyle/>
                    <a:p>
                      <a:endParaRPr lang="en-US" sz="900" b="1" dirty="0"/>
                    </a:p>
                  </a:txBody>
                  <a:tcPr marL="68580" marR="68580" marT="34290" marB="34290">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4">
                        <a:lumMod val="20000"/>
                        <a:lumOff val="80000"/>
                      </a:schemeClr>
                    </a:solidFill>
                  </a:tcPr>
                </a:tc>
                <a:tc>
                  <a:txBody>
                    <a:bodyPr/>
                    <a:lstStyle/>
                    <a:p>
                      <a:pPr algn="l" fontAlgn="b"/>
                      <a:r>
                        <a:rPr lang="en-GB" sz="800" b="0" i="0" u="none" strike="noStrike" dirty="0">
                          <a:solidFill>
                            <a:srgbClr val="000000"/>
                          </a:solidFill>
                          <a:effectLst/>
                          <a:latin typeface="+mn-lt"/>
                        </a:rPr>
                        <a:t>Ofsted framework</a:t>
                      </a:r>
                    </a:p>
                  </a:txBody>
                  <a:tcPr marL="7144" marR="7144" marT="7144" marB="34290" anchor="b">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4">
                        <a:lumMod val="20000"/>
                        <a:lumOff val="80000"/>
                      </a:schemeClr>
                    </a:solidFill>
                  </a:tcPr>
                </a:tc>
                <a:tc>
                  <a:txBody>
                    <a:bodyPr/>
                    <a:lstStyle/>
                    <a:p>
                      <a:pPr algn="l" fontAlgn="b"/>
                      <a:r>
                        <a:rPr lang="en-GB" sz="800" b="0" i="0" u="none" strike="noStrike" dirty="0">
                          <a:solidFill>
                            <a:srgbClr val="000000"/>
                          </a:solidFill>
                          <a:effectLst/>
                          <a:latin typeface="Calibri" panose="020F0502020204030204" pitchFamily="34" charset="0"/>
                        </a:rPr>
                        <a:t>apply policy into practice</a:t>
                      </a:r>
                    </a:p>
                  </a:txBody>
                  <a:tcPr marL="7144" marR="7144" marT="7144" marB="34290" anchor="b">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4">
                        <a:lumMod val="20000"/>
                        <a:lumOff val="80000"/>
                      </a:schemeClr>
                    </a:solidFill>
                  </a:tcPr>
                </a:tc>
                <a:tc>
                  <a:txBody>
                    <a:bodyPr/>
                    <a:lstStyle/>
                    <a:p>
                      <a:pPr algn="l" fontAlgn="b"/>
                      <a:r>
                        <a:rPr lang="en-GB" sz="800" b="0" i="0" u="none" strike="noStrike" dirty="0">
                          <a:solidFill>
                            <a:srgbClr val="000000"/>
                          </a:solidFill>
                          <a:effectLst/>
                          <a:latin typeface="Calibri" panose="020F0502020204030204" pitchFamily="34" charset="0"/>
                        </a:rPr>
                        <a:t>Globalisation-global issues</a:t>
                      </a:r>
                    </a:p>
                  </a:txBody>
                  <a:tcPr marL="7144" marR="7144" marT="7144" marB="34290" anchor="b">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4">
                        <a:lumMod val="20000"/>
                        <a:lumOff val="80000"/>
                      </a:schemeClr>
                    </a:solidFill>
                  </a:tcPr>
                </a:tc>
                <a:tc vMerge="1">
                  <a:txBody>
                    <a:bodyPr/>
                    <a:lstStyle/>
                    <a:p>
                      <a:pPr algn="l" fontAlgn="b"/>
                      <a:endParaRPr lang="en-GB" sz="1200" b="0" i="0" u="none" strike="noStrike" dirty="0">
                        <a:solidFill>
                          <a:srgbClr val="000000"/>
                        </a:solidFill>
                        <a:effectLst/>
                        <a:latin typeface="Calibri" panose="020F0502020204030204" pitchFamily="34" charset="0"/>
                      </a:endParaRPr>
                    </a:p>
                  </a:txBody>
                  <a:tcPr marL="9525" marR="9525" marT="9525"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775591589"/>
                  </a:ext>
                </a:extLst>
              </a:tr>
              <a:tr h="223443">
                <a:tc vMerge="1">
                  <a:txBody>
                    <a:bodyPr/>
                    <a:lstStyle/>
                    <a:p>
                      <a:endParaRPr lang="en-US"/>
                    </a:p>
                  </a:txBody>
                  <a:tcPr/>
                </a:tc>
                <a:tc>
                  <a:txBody>
                    <a:bodyPr/>
                    <a:lstStyle/>
                    <a:p>
                      <a:endParaRPr lang="en-US" sz="900" b="1" dirty="0"/>
                    </a:p>
                  </a:txBody>
                  <a:tcPr marL="68580" marR="68580" marT="34290" marB="34290">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4">
                        <a:lumMod val="20000"/>
                        <a:lumOff val="80000"/>
                      </a:schemeClr>
                    </a:solidFill>
                  </a:tcPr>
                </a:tc>
                <a:tc>
                  <a:txBody>
                    <a:bodyPr/>
                    <a:lstStyle/>
                    <a:p>
                      <a:pPr algn="l" fontAlgn="b"/>
                      <a:r>
                        <a:rPr lang="en-GB" sz="800" b="0" i="0" u="none" strike="noStrike" dirty="0">
                          <a:solidFill>
                            <a:srgbClr val="000000"/>
                          </a:solidFill>
                          <a:effectLst/>
                          <a:latin typeface="+mn-lt"/>
                        </a:rPr>
                        <a:t>KCSIE</a:t>
                      </a:r>
                    </a:p>
                  </a:txBody>
                  <a:tcPr marL="7144" marR="7144" marT="7144" marB="34290" anchor="b">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4">
                        <a:lumMod val="20000"/>
                        <a:lumOff val="80000"/>
                      </a:schemeClr>
                    </a:solid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endParaRPr lang="en-GB" sz="800" b="0" i="0" u="none" strike="noStrike" dirty="0">
                        <a:solidFill>
                          <a:srgbClr val="000000"/>
                        </a:solidFill>
                        <a:effectLst/>
                        <a:latin typeface="Calibri" panose="020F0502020204030204" pitchFamily="34" charset="0"/>
                      </a:endParaRPr>
                    </a:p>
                  </a:txBody>
                  <a:tcPr marL="7144" marR="7144" marT="7144" marB="34290" anchor="ct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4">
                        <a:lumMod val="20000"/>
                        <a:lumOff val="80000"/>
                      </a:schemeClr>
                    </a:solidFill>
                  </a:tcPr>
                </a:tc>
                <a:tc>
                  <a:txBody>
                    <a:bodyPr/>
                    <a:lstStyle/>
                    <a:p>
                      <a:pPr algn="l" fontAlgn="b"/>
                      <a:r>
                        <a:rPr lang="en-GB" sz="800" b="0" i="0" u="none" strike="noStrike" dirty="0">
                          <a:solidFill>
                            <a:srgbClr val="000000"/>
                          </a:solidFill>
                          <a:effectLst/>
                          <a:latin typeface="Calibri" panose="020F0502020204030204" pitchFamily="34" charset="0"/>
                        </a:rPr>
                        <a:t>Neoliberalism and post-truth</a:t>
                      </a:r>
                    </a:p>
                  </a:txBody>
                  <a:tcPr marL="7144" marR="7144" marT="7144" marB="34290" anchor="b">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4">
                        <a:lumMod val="20000"/>
                        <a:lumOff val="80000"/>
                      </a:schemeClr>
                    </a:solidFill>
                  </a:tcPr>
                </a:tc>
                <a:tc vMerge="1">
                  <a:txBody>
                    <a:bodyPr/>
                    <a:lstStyle/>
                    <a:p>
                      <a:pPr algn="l" fontAlgn="b"/>
                      <a:endParaRPr lang="en-GB" sz="1200" b="0" i="0" u="none" strike="noStrike" dirty="0">
                        <a:solidFill>
                          <a:srgbClr val="000000"/>
                        </a:solidFill>
                        <a:effectLst/>
                        <a:latin typeface="Calibri" panose="020F0502020204030204" pitchFamily="34" charset="0"/>
                      </a:endParaRPr>
                    </a:p>
                  </a:txBody>
                  <a:tcPr marL="9525" marR="9525" marT="9525"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3729570059"/>
                  </a:ext>
                </a:extLst>
              </a:tr>
              <a:tr h="223443">
                <a:tc vMerge="1">
                  <a:txBody>
                    <a:bodyPr/>
                    <a:lstStyle/>
                    <a:p>
                      <a:endParaRPr lang="en-US"/>
                    </a:p>
                  </a:txBody>
                  <a:tcPr/>
                </a:tc>
                <a:tc>
                  <a:txBody>
                    <a:bodyPr/>
                    <a:lstStyle/>
                    <a:p>
                      <a:endParaRPr lang="en-US" sz="900" b="1" dirty="0"/>
                    </a:p>
                  </a:txBody>
                  <a:tcPr marL="68580" marR="68580" marT="34290" marB="34290">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l" fontAlgn="b"/>
                      <a:endParaRPr lang="en-GB" sz="800" b="0" i="0" u="none" strike="noStrike" dirty="0">
                        <a:solidFill>
                          <a:srgbClr val="000000"/>
                        </a:solidFill>
                        <a:effectLst/>
                        <a:latin typeface="+mn-lt"/>
                      </a:endParaRPr>
                    </a:p>
                  </a:txBody>
                  <a:tcPr marL="7144" marR="7144" marT="7144" marB="34290" anchor="b">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l" fontAlgn="b"/>
                      <a:endParaRPr lang="en-GB" sz="800" b="0" i="0" u="none" strike="noStrike" dirty="0">
                        <a:solidFill>
                          <a:srgbClr val="000000"/>
                        </a:solidFill>
                        <a:effectLst/>
                        <a:latin typeface="Calibri" panose="020F0502020204030204" pitchFamily="34" charset="0"/>
                      </a:endParaRPr>
                    </a:p>
                  </a:txBody>
                  <a:tcPr marL="7144" marR="7144" marT="7144" marB="34290" anchor="b">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l" fontAlgn="b"/>
                      <a:r>
                        <a:rPr lang="en-GB" sz="800" b="0" i="0" u="none" strike="noStrike" dirty="0">
                          <a:solidFill>
                            <a:srgbClr val="000000"/>
                          </a:solidFill>
                          <a:effectLst/>
                          <a:latin typeface="Calibri" panose="020F0502020204030204" pitchFamily="34" charset="0"/>
                        </a:rPr>
                        <a:t>Multiple lenses</a:t>
                      </a:r>
                    </a:p>
                  </a:txBody>
                  <a:tcPr marL="7144" marR="7144" marT="7144" marB="34290" anchor="b">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vMerge="1">
                  <a:txBody>
                    <a:bodyPr/>
                    <a:lstStyle/>
                    <a:p>
                      <a:pPr algn="l" fontAlgn="b"/>
                      <a:endParaRPr lang="en-GB" sz="1200" b="0" i="0" u="none" strike="noStrike" dirty="0">
                        <a:solidFill>
                          <a:srgbClr val="000000"/>
                        </a:solidFill>
                        <a:effectLst/>
                        <a:latin typeface="Calibri" panose="020F0502020204030204" pitchFamily="34" charset="0"/>
                      </a:endParaRPr>
                    </a:p>
                  </a:txBody>
                  <a:tcPr marL="9525" marR="9525" marT="9525"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4276954729"/>
                  </a:ext>
                </a:extLst>
              </a:tr>
              <a:tr h="247174">
                <a:tc vMerge="1">
                  <a:txBody>
                    <a:bodyPr/>
                    <a:lstStyle/>
                    <a:p>
                      <a:endParaRPr lang="en-US"/>
                    </a:p>
                  </a:txBody>
                  <a:tcPr/>
                </a:tc>
                <a:tc>
                  <a:txBody>
                    <a:bodyPr/>
                    <a:lstStyle/>
                    <a:p>
                      <a:pPr algn="l" fontAlgn="b"/>
                      <a:endParaRPr lang="en-GB" sz="900" b="0" i="0" u="none" strike="noStrike" dirty="0">
                        <a:solidFill>
                          <a:srgbClr val="000000"/>
                        </a:solidFill>
                        <a:effectLst/>
                        <a:latin typeface="Calibri" panose="020F0502020204030204" pitchFamily="34" charset="0"/>
                      </a:endParaRPr>
                    </a:p>
                  </a:txBody>
                  <a:tcPr marL="7144" marR="7144" marT="7144" marB="34290" anchor="b">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endParaRPr lang="en-US" sz="1400"/>
                    </a:p>
                  </a:txBody>
                  <a:tcPr marL="7144" marR="7144" marT="7144" marB="34290" anchor="b">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endParaRPr lang="en-US" sz="1400" dirty="0"/>
                    </a:p>
                  </a:txBody>
                  <a:tcPr marL="7144" marR="7144" marT="7144" marB="34290" anchor="b">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l" fontAlgn="b"/>
                      <a:r>
                        <a:rPr lang="en-GB" sz="800" b="0" i="0" u="none" strike="noStrike" dirty="0">
                          <a:solidFill>
                            <a:srgbClr val="000000"/>
                          </a:solidFill>
                          <a:effectLst/>
                          <a:latin typeface="Calibri" panose="020F0502020204030204" pitchFamily="34" charset="0"/>
                        </a:rPr>
                        <a:t>Developing criticality : critical literacy, digital literacy</a:t>
                      </a:r>
                    </a:p>
                  </a:txBody>
                  <a:tcPr marL="7144" marR="7144" marT="7144" marB="34290" anchor="b">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vMerge="1">
                  <a:txBody>
                    <a:bodyPr/>
                    <a:lstStyle/>
                    <a:p>
                      <a:pPr algn="l" fontAlgn="b"/>
                      <a:endParaRPr lang="en-GB" sz="1200" b="0" i="0" u="none" strike="noStrike" dirty="0">
                        <a:solidFill>
                          <a:srgbClr val="000000"/>
                        </a:solidFill>
                        <a:effectLst/>
                        <a:latin typeface="Calibri" panose="020F0502020204030204" pitchFamily="34" charset="0"/>
                      </a:endParaRPr>
                    </a:p>
                  </a:txBody>
                  <a:tcPr marL="9525" marR="9525" marT="9525"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133941632"/>
                  </a:ext>
                </a:extLst>
              </a:tr>
              <a:tr h="247174">
                <a:tc vMerge="1">
                  <a:txBody>
                    <a:bodyPr/>
                    <a:lstStyle/>
                    <a:p>
                      <a:endParaRPr lang="en-US"/>
                    </a:p>
                  </a:txBody>
                  <a:tcPr/>
                </a:tc>
                <a:tc>
                  <a:txBody>
                    <a:bodyPr/>
                    <a:lstStyle/>
                    <a:p>
                      <a:pPr algn="l" fontAlgn="b"/>
                      <a:endParaRPr lang="en-GB" sz="900" b="0" i="0" u="none" strike="noStrike" dirty="0">
                        <a:solidFill>
                          <a:srgbClr val="000000"/>
                        </a:solidFill>
                        <a:effectLst/>
                        <a:latin typeface="Calibri" panose="020F0502020204030204" pitchFamily="34" charset="0"/>
                      </a:endParaRPr>
                    </a:p>
                  </a:txBody>
                  <a:tcPr marL="7144" marR="7144" marT="7144" marB="34290" anchor="b">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endParaRPr lang="en-US" sz="1400" dirty="0"/>
                    </a:p>
                  </a:txBody>
                  <a:tcPr marL="7144" marR="7144" marT="7144" marB="34290" anchor="b">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endParaRPr lang="en-US" sz="1400" dirty="0"/>
                    </a:p>
                  </a:txBody>
                  <a:tcPr marL="7144" marR="7144" marT="7144" marB="34290" anchor="b">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l" fontAlgn="b"/>
                      <a:r>
                        <a:rPr lang="en-GB" sz="800" b="0" i="0" u="none" strike="noStrike" dirty="0">
                          <a:solidFill>
                            <a:srgbClr val="000000"/>
                          </a:solidFill>
                          <a:effectLst/>
                          <a:latin typeface="Calibri" panose="020F0502020204030204" pitchFamily="34" charset="0"/>
                        </a:rPr>
                        <a:t>Revisit Teaching Philosophy</a:t>
                      </a:r>
                    </a:p>
                  </a:txBody>
                  <a:tcPr marL="7144" marR="7144" marT="7144" marB="34290" anchor="b">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vMerge="1">
                  <a:txBody>
                    <a:bodyPr/>
                    <a:lstStyle/>
                    <a:p>
                      <a:pPr algn="l" fontAlgn="b"/>
                      <a:endParaRPr lang="en-GB" sz="1200" b="0" i="0" u="none" strike="noStrike" dirty="0">
                        <a:solidFill>
                          <a:srgbClr val="000000"/>
                        </a:solidFill>
                        <a:effectLst/>
                        <a:latin typeface="Calibri" panose="020F0502020204030204" pitchFamily="34" charset="0"/>
                      </a:endParaRPr>
                    </a:p>
                  </a:txBody>
                  <a:tcPr marL="9525" marR="9525" marT="9525"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3029723785"/>
                  </a:ext>
                </a:extLst>
              </a:tr>
              <a:tr h="247174">
                <a:tc vMerge="1">
                  <a:txBody>
                    <a:bodyPr/>
                    <a:lstStyle/>
                    <a:p>
                      <a:endParaRPr lang="en-US"/>
                    </a:p>
                  </a:txBody>
                  <a:tcPr/>
                </a:tc>
                <a:tc>
                  <a:txBody>
                    <a:bodyPr/>
                    <a:lstStyle/>
                    <a:p>
                      <a:pPr algn="l" fontAlgn="b"/>
                      <a:endParaRPr lang="en-GB" sz="900" b="0" i="0" u="none" strike="noStrike" dirty="0">
                        <a:solidFill>
                          <a:srgbClr val="000000"/>
                        </a:solidFill>
                        <a:effectLst/>
                        <a:latin typeface="Calibri" panose="020F0502020204030204" pitchFamily="34" charset="0"/>
                      </a:endParaRPr>
                    </a:p>
                  </a:txBody>
                  <a:tcPr marL="7144" marR="7144" marT="7144" marB="34290" anchor="b">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endParaRPr lang="en-US" sz="1400" dirty="0"/>
                    </a:p>
                  </a:txBody>
                  <a:tcPr marL="7144" marR="7144" marT="7144" marB="34290" anchor="b">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endParaRPr lang="en-US" sz="1400" dirty="0"/>
                    </a:p>
                  </a:txBody>
                  <a:tcPr marL="7144" marR="7144" marT="7144" marB="34290" anchor="ct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l" fontAlgn="b"/>
                      <a:r>
                        <a:rPr lang="en-GB" sz="800" b="0" i="0" u="none" strike="noStrike" dirty="0">
                          <a:solidFill>
                            <a:srgbClr val="000000"/>
                          </a:solidFill>
                          <a:effectLst/>
                          <a:latin typeface="Calibri" panose="020F0502020204030204" pitchFamily="34" charset="0"/>
                        </a:rPr>
                        <a:t>Own Agency, empowerment</a:t>
                      </a:r>
                    </a:p>
                  </a:txBody>
                  <a:tcPr marL="7144" marR="7144" marT="7144" marB="34290" anchor="b">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vMerge="1">
                  <a:txBody>
                    <a:bodyPr/>
                    <a:lstStyle/>
                    <a:p>
                      <a:pPr algn="l" fontAlgn="b"/>
                      <a:endParaRPr lang="en-GB" sz="1200" b="0" i="0" u="none" strike="noStrike" dirty="0">
                        <a:solidFill>
                          <a:srgbClr val="000000"/>
                        </a:solidFill>
                        <a:effectLst/>
                        <a:latin typeface="Calibri" panose="020F0502020204030204" pitchFamily="34" charset="0"/>
                      </a:endParaRPr>
                    </a:p>
                  </a:txBody>
                  <a:tcPr marL="9525" marR="9525" marT="9525"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2138424154"/>
                  </a:ext>
                </a:extLst>
              </a:tr>
              <a:tr h="372404">
                <a:tc vMerge="1">
                  <a:txBody>
                    <a:bodyPr/>
                    <a:lstStyle/>
                    <a:p>
                      <a:endParaRPr lang="en-US"/>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b="1" dirty="0"/>
                        <a:t>Supporting individuals</a:t>
                      </a:r>
                    </a:p>
                  </a:txBody>
                  <a:tcPr marL="68580" marR="68580" marT="34290" marB="34290">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6">
                        <a:lumMod val="20000"/>
                        <a:lumOff val="80000"/>
                      </a:schemeClr>
                    </a:solidFill>
                  </a:tcPr>
                </a:tc>
                <a:tc>
                  <a:txBody>
                    <a:bodyPr/>
                    <a:lstStyle/>
                    <a:p>
                      <a:r>
                        <a:rPr lang="en-US" sz="900" b="1" dirty="0"/>
                        <a:t>Introduction to complex learning needs</a:t>
                      </a:r>
                    </a:p>
                  </a:txBody>
                  <a:tcPr marL="68580" marR="68580" marT="34290" marB="34290">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6">
                        <a:lumMod val="20000"/>
                        <a:lumOff val="80000"/>
                      </a:schemeClr>
                    </a:solidFill>
                  </a:tcPr>
                </a:tc>
                <a:tc>
                  <a:txBody>
                    <a:bodyPr/>
                    <a:lstStyle/>
                    <a:p>
                      <a:r>
                        <a:rPr lang="en-US" sz="900" b="1" dirty="0"/>
                        <a:t>Adapting teaching</a:t>
                      </a:r>
                    </a:p>
                  </a:txBody>
                  <a:tcPr marL="68580" marR="68580" marT="34290" marB="34290">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6">
                        <a:lumMod val="20000"/>
                        <a:lumOff val="80000"/>
                      </a:schemeClr>
                    </a:solidFill>
                  </a:tcPr>
                </a:tc>
                <a:tc>
                  <a:txBody>
                    <a:bodyPr/>
                    <a:lstStyle/>
                    <a:p>
                      <a:pPr algn="l" fontAlgn="b"/>
                      <a:endParaRPr lang="en-GB" sz="900" b="0" i="0" u="none" strike="noStrike" dirty="0">
                        <a:solidFill>
                          <a:srgbClr val="000000"/>
                        </a:solidFill>
                        <a:effectLst/>
                        <a:latin typeface="Calibri" panose="020F0502020204030204" pitchFamily="34" charset="0"/>
                      </a:endParaRPr>
                    </a:p>
                  </a:txBody>
                  <a:tcPr marL="7144" marR="7144" marT="7144" marB="34290" anchor="b">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6">
                        <a:lumMod val="20000"/>
                        <a:lumOff val="80000"/>
                      </a:schemeClr>
                    </a:solidFill>
                  </a:tcPr>
                </a:tc>
                <a:tc vMerge="1">
                  <a:txBody>
                    <a:bodyPr/>
                    <a:lstStyle/>
                    <a:p>
                      <a:pPr algn="l" fontAlgn="b"/>
                      <a:endParaRPr lang="en-GB" sz="1200" b="0" i="0" u="none" strike="noStrike" dirty="0">
                        <a:solidFill>
                          <a:srgbClr val="000000"/>
                        </a:solidFill>
                        <a:effectLst/>
                        <a:latin typeface="Calibri" panose="020F0502020204030204" pitchFamily="34" charset="0"/>
                      </a:endParaRPr>
                    </a:p>
                  </a:txBody>
                  <a:tcPr marL="9525" marR="9525" marT="9525"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2538116822"/>
                  </a:ext>
                </a:extLst>
              </a:tr>
              <a:tr h="325755">
                <a:tc>
                  <a:txBody>
                    <a:bodyPr/>
                    <a:lstStyle/>
                    <a:p>
                      <a:endParaRPr lang="en-US" sz="1400" dirty="0"/>
                    </a:p>
                  </a:txBody>
                  <a:tcPr marL="68580" marR="68580" marT="34290" marB="34290">
                    <a:solidFill>
                      <a:schemeClr val="accent2">
                        <a:lumMod val="60000"/>
                        <a:lumOff val="4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900" b="1" dirty="0"/>
                    </a:p>
                  </a:txBody>
                  <a:tcPr marL="68580" marR="68580" marT="34290" marB="34290">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6">
                        <a:lumMod val="20000"/>
                        <a:lumOff val="80000"/>
                      </a:schemeClr>
                    </a:solidFill>
                  </a:tcPr>
                </a:tc>
                <a:tc>
                  <a:txBody>
                    <a:bodyPr/>
                    <a:lstStyle/>
                    <a:p>
                      <a:r>
                        <a:rPr lang="en-US" sz="800" b="0" dirty="0"/>
                        <a:t>Introduction to SEND </a:t>
                      </a:r>
                    </a:p>
                  </a:txBody>
                  <a:tcPr marL="68580" marR="68580" marT="34290" marB="34290">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6">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0" i="0" u="none" strike="noStrike" dirty="0">
                          <a:solidFill>
                            <a:srgbClr val="000000"/>
                          </a:solidFill>
                          <a:effectLst/>
                          <a:latin typeface="Calibri" panose="020F0502020204030204" pitchFamily="34" charset="0"/>
                        </a:rPr>
                        <a:t>inclusion conference</a:t>
                      </a:r>
                    </a:p>
                    <a:p>
                      <a:endParaRPr lang="en-US" sz="900" b="1" dirty="0"/>
                    </a:p>
                  </a:txBody>
                  <a:tcPr marL="68580" marR="68580" marT="34290" marB="34290">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6">
                        <a:lumMod val="20000"/>
                        <a:lumOff val="80000"/>
                      </a:schemeClr>
                    </a:solidFill>
                  </a:tcPr>
                </a:tc>
                <a:tc>
                  <a:txBody>
                    <a:bodyPr/>
                    <a:lstStyle/>
                    <a:p>
                      <a:pPr algn="l" fontAlgn="b"/>
                      <a:endParaRPr lang="en-GB" sz="900" b="0" i="0" u="none" strike="noStrike" dirty="0">
                        <a:solidFill>
                          <a:srgbClr val="000000"/>
                        </a:solidFill>
                        <a:effectLst/>
                        <a:latin typeface="Calibri" panose="020F0502020204030204" pitchFamily="34" charset="0"/>
                      </a:endParaRPr>
                    </a:p>
                  </a:txBody>
                  <a:tcPr marL="7144" marR="7144" marT="7144" marB="34290" anchor="b">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6">
                        <a:lumMod val="20000"/>
                        <a:lumOff val="80000"/>
                      </a:schemeClr>
                    </a:solidFill>
                  </a:tcPr>
                </a:tc>
                <a:tc vMerge="1">
                  <a:txBody>
                    <a:bodyPr/>
                    <a:lstStyle/>
                    <a:p>
                      <a:endParaRPr lang="en-US" sz="1200" b="1"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extLst>
                  <a:ext uri="{0D108BD9-81ED-4DB2-BD59-A6C34878D82A}">
                    <a16:rowId xmlns:a16="http://schemas.microsoft.com/office/drawing/2014/main" val="2699996364"/>
                  </a:ext>
                </a:extLst>
              </a:tr>
              <a:tr h="274320">
                <a:tc>
                  <a:txBody>
                    <a:bodyPr/>
                    <a:lstStyle/>
                    <a:p>
                      <a:endParaRPr lang="en-US" sz="1400" dirty="0"/>
                    </a:p>
                  </a:txBody>
                  <a:tcPr marL="68580" marR="68580" marT="34290" marB="34290">
                    <a:solidFill>
                      <a:schemeClr val="accent2">
                        <a:lumMod val="60000"/>
                        <a:lumOff val="4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900" b="1" dirty="0"/>
                    </a:p>
                  </a:txBody>
                  <a:tcPr marL="68580" marR="68580" marT="34290" marB="34290">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6">
                        <a:lumMod val="20000"/>
                        <a:lumOff val="80000"/>
                      </a:schemeClr>
                    </a:solidFill>
                  </a:tcPr>
                </a:tc>
                <a:tc>
                  <a:txBody>
                    <a:bodyPr/>
                    <a:lstStyle/>
                    <a:p>
                      <a:endParaRPr lang="en-US" sz="900" b="1" dirty="0"/>
                    </a:p>
                  </a:txBody>
                  <a:tcPr marL="68580" marR="68580" marT="34290" marB="34290">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6">
                        <a:lumMod val="20000"/>
                        <a:lumOff val="80000"/>
                      </a:schemeClr>
                    </a:solidFill>
                  </a:tcPr>
                </a:tc>
                <a:tc>
                  <a:txBody>
                    <a:bodyPr/>
                    <a:lstStyle/>
                    <a:p>
                      <a:r>
                        <a:rPr lang="en-US" sz="800" b="0" dirty="0"/>
                        <a:t>Hard to reach children</a:t>
                      </a:r>
                    </a:p>
                  </a:txBody>
                  <a:tcPr marL="68580" marR="68580" marT="34290" marB="34290">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6">
                        <a:lumMod val="20000"/>
                        <a:lumOff val="80000"/>
                      </a:schemeClr>
                    </a:solidFill>
                  </a:tcPr>
                </a:tc>
                <a:tc>
                  <a:txBody>
                    <a:bodyPr/>
                    <a:lstStyle/>
                    <a:p>
                      <a:pPr algn="l" fontAlgn="b"/>
                      <a:endParaRPr lang="en-GB" sz="900" b="0" i="0" u="none" strike="noStrike" dirty="0">
                        <a:solidFill>
                          <a:srgbClr val="000000"/>
                        </a:solidFill>
                        <a:effectLst/>
                        <a:latin typeface="Calibri" panose="020F0502020204030204" pitchFamily="34" charset="0"/>
                      </a:endParaRPr>
                    </a:p>
                  </a:txBody>
                  <a:tcPr marL="7144" marR="7144" marT="7144" marB="34290" anchor="b">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6">
                        <a:lumMod val="20000"/>
                        <a:lumOff val="80000"/>
                      </a:schemeClr>
                    </a:solidFill>
                  </a:tcPr>
                </a:tc>
                <a:tc vMerge="1">
                  <a:txBody>
                    <a:bodyPr/>
                    <a:lstStyle/>
                    <a:p>
                      <a:endParaRPr lang="en-US" sz="1200" b="1"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extLst>
                  <a:ext uri="{0D108BD9-81ED-4DB2-BD59-A6C34878D82A}">
                    <a16:rowId xmlns:a16="http://schemas.microsoft.com/office/drawing/2014/main" val="3618873802"/>
                  </a:ext>
                </a:extLst>
              </a:tr>
              <a:tr h="274320">
                <a:tc>
                  <a:txBody>
                    <a:bodyPr/>
                    <a:lstStyle/>
                    <a:p>
                      <a:endParaRPr lang="en-US" sz="1400" dirty="0"/>
                    </a:p>
                  </a:txBody>
                  <a:tcPr marL="68580" marR="68580" marT="34290" marB="34290">
                    <a:solidFill>
                      <a:schemeClr val="accent2">
                        <a:lumMod val="60000"/>
                        <a:lumOff val="4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900" b="1" dirty="0"/>
                    </a:p>
                  </a:txBody>
                  <a:tcPr marL="68580" marR="68580" marT="34290" marB="34290">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endParaRPr lang="en-US" sz="900" b="1" dirty="0"/>
                    </a:p>
                  </a:txBody>
                  <a:tcPr marL="68580" marR="68580" marT="34290" marB="34290">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endParaRPr lang="en-US" sz="900" b="1" dirty="0"/>
                    </a:p>
                  </a:txBody>
                  <a:tcPr marL="68580" marR="68580" marT="34290" marB="34290">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l" fontAlgn="b"/>
                      <a:endParaRPr lang="en-GB" sz="900" b="0" i="0" u="none" strike="noStrike" dirty="0">
                        <a:solidFill>
                          <a:srgbClr val="000000"/>
                        </a:solidFill>
                        <a:effectLst/>
                        <a:latin typeface="Calibri" panose="020F0502020204030204" pitchFamily="34" charset="0"/>
                      </a:endParaRPr>
                    </a:p>
                  </a:txBody>
                  <a:tcPr marL="7144" marR="7144" marT="7144" marB="34290" anchor="b">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vMerge="1">
                  <a:txBody>
                    <a:bodyPr/>
                    <a:lstStyle/>
                    <a:p>
                      <a:endParaRPr lang="en-US" sz="1200" b="1"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extLst>
                  <a:ext uri="{0D108BD9-81ED-4DB2-BD59-A6C34878D82A}">
                    <a16:rowId xmlns:a16="http://schemas.microsoft.com/office/drawing/2014/main" val="3219398352"/>
                  </a:ext>
                </a:extLst>
              </a:tr>
            </a:tbl>
          </a:graphicData>
        </a:graphic>
      </p:graphicFrame>
      <p:graphicFrame>
        <p:nvGraphicFramePr>
          <p:cNvPr id="3" name="Table 2">
            <a:extLst>
              <a:ext uri="{FF2B5EF4-FFF2-40B4-BE49-F238E27FC236}">
                <a16:creationId xmlns:a16="http://schemas.microsoft.com/office/drawing/2014/main" id="{6E36BCAC-9EA3-4646-B1E5-87B9149E5668}"/>
              </a:ext>
            </a:extLst>
          </p:cNvPr>
          <p:cNvGraphicFramePr>
            <a:graphicFrameLocks noGrp="1"/>
          </p:cNvGraphicFramePr>
          <p:nvPr>
            <p:extLst/>
          </p:nvPr>
        </p:nvGraphicFramePr>
        <p:xfrm>
          <a:off x="0" y="5580689"/>
          <a:ext cx="9144000" cy="281940"/>
        </p:xfrm>
        <a:graphic>
          <a:graphicData uri="http://schemas.openxmlformats.org/drawingml/2006/table">
            <a:tbl>
              <a:tblPr firstRow="1" bandRow="1">
                <a:tableStyleId>{5C22544A-7EE6-4342-B048-85BDC9FD1C3A}</a:tableStyleId>
              </a:tblPr>
              <a:tblGrid>
                <a:gridCol w="4572000">
                  <a:extLst>
                    <a:ext uri="{9D8B030D-6E8A-4147-A177-3AD203B41FA5}">
                      <a16:colId xmlns:a16="http://schemas.microsoft.com/office/drawing/2014/main" val="2018730870"/>
                    </a:ext>
                  </a:extLst>
                </a:gridCol>
                <a:gridCol w="4572000">
                  <a:extLst>
                    <a:ext uri="{9D8B030D-6E8A-4147-A177-3AD203B41FA5}">
                      <a16:colId xmlns:a16="http://schemas.microsoft.com/office/drawing/2014/main" val="4115019828"/>
                    </a:ext>
                  </a:extLst>
                </a:gridCol>
              </a:tblGrid>
              <a:tr h="278130">
                <a:tc>
                  <a:txBody>
                    <a:bodyPr/>
                    <a:lstStyle/>
                    <a:p>
                      <a:pPr algn="ctr"/>
                      <a:r>
                        <a:rPr lang="en-US" sz="1400" dirty="0"/>
                        <a:t>Subject studies</a:t>
                      </a:r>
                    </a:p>
                  </a:txBody>
                  <a:tcPr marL="68580" marR="68580" marT="34290" marB="34290" anchor="ctr">
                    <a:solidFill>
                      <a:schemeClr val="tx2">
                        <a:lumMod val="60000"/>
                        <a:lumOff val="40000"/>
                      </a:schemeClr>
                    </a:solidFill>
                  </a:tcPr>
                </a:tc>
                <a:tc>
                  <a:txBody>
                    <a:bodyPr/>
                    <a:lstStyle/>
                    <a:p>
                      <a:pPr algn="ctr"/>
                      <a:r>
                        <a:rPr lang="en-US" sz="1400" dirty="0"/>
                        <a:t>Professional Enquiry</a:t>
                      </a:r>
                    </a:p>
                  </a:txBody>
                  <a:tcPr marL="68580" marR="68580" marT="34290" marB="34290" anchor="ctr">
                    <a:solidFill>
                      <a:schemeClr val="tx2">
                        <a:lumMod val="60000"/>
                        <a:lumOff val="40000"/>
                      </a:schemeClr>
                    </a:solidFill>
                  </a:tcPr>
                </a:tc>
                <a:extLst>
                  <a:ext uri="{0D108BD9-81ED-4DB2-BD59-A6C34878D82A}">
                    <a16:rowId xmlns:a16="http://schemas.microsoft.com/office/drawing/2014/main" val="2084739459"/>
                  </a:ext>
                </a:extLst>
              </a:tr>
            </a:tbl>
          </a:graphicData>
        </a:graphic>
      </p:graphicFrame>
      <p:sp>
        <p:nvSpPr>
          <p:cNvPr id="4" name="Rectangle 3">
            <a:hlinkClick r:id="" action="ppaction://hlinkshowjump?jump=firstslide"/>
            <a:extLst>
              <a:ext uri="{FF2B5EF4-FFF2-40B4-BE49-F238E27FC236}">
                <a16:creationId xmlns:a16="http://schemas.microsoft.com/office/drawing/2014/main" id="{A93698AC-4500-8942-844C-7E880EE7DA6D}"/>
              </a:ext>
            </a:extLst>
          </p:cNvPr>
          <p:cNvSpPr/>
          <p:nvPr/>
        </p:nvSpPr>
        <p:spPr>
          <a:xfrm>
            <a:off x="0" y="857250"/>
            <a:ext cx="9144000" cy="44484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7622771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D8383357-EBB5-774B-9F46-9A4FBBA29861}"/>
              </a:ext>
            </a:extLst>
          </p:cNvPr>
          <p:cNvGraphicFramePr>
            <a:graphicFrameLocks noGrp="1"/>
          </p:cNvGraphicFramePr>
          <p:nvPr>
            <p:extLst/>
          </p:nvPr>
        </p:nvGraphicFramePr>
        <p:xfrm>
          <a:off x="-2" y="878904"/>
          <a:ext cx="9144001" cy="5333607"/>
        </p:xfrm>
        <a:graphic>
          <a:graphicData uri="http://schemas.openxmlformats.org/drawingml/2006/table">
            <a:tbl>
              <a:tblPr>
                <a:tableStyleId>{8EC20E35-A176-4012-BC5E-935CFFF8708E}</a:tableStyleId>
              </a:tblPr>
              <a:tblGrid>
                <a:gridCol w="806280">
                  <a:extLst>
                    <a:ext uri="{9D8B030D-6E8A-4147-A177-3AD203B41FA5}">
                      <a16:colId xmlns:a16="http://schemas.microsoft.com/office/drawing/2014/main" val="4263350874"/>
                    </a:ext>
                  </a:extLst>
                </a:gridCol>
                <a:gridCol w="1000898">
                  <a:extLst>
                    <a:ext uri="{9D8B030D-6E8A-4147-A177-3AD203B41FA5}">
                      <a16:colId xmlns:a16="http://schemas.microsoft.com/office/drawing/2014/main" val="2767987936"/>
                    </a:ext>
                  </a:extLst>
                </a:gridCol>
                <a:gridCol w="2048132">
                  <a:extLst>
                    <a:ext uri="{9D8B030D-6E8A-4147-A177-3AD203B41FA5}">
                      <a16:colId xmlns:a16="http://schemas.microsoft.com/office/drawing/2014/main" val="3433456226"/>
                    </a:ext>
                  </a:extLst>
                </a:gridCol>
                <a:gridCol w="2048132">
                  <a:extLst>
                    <a:ext uri="{9D8B030D-6E8A-4147-A177-3AD203B41FA5}">
                      <a16:colId xmlns:a16="http://schemas.microsoft.com/office/drawing/2014/main" val="1715268892"/>
                    </a:ext>
                  </a:extLst>
                </a:gridCol>
                <a:gridCol w="2048132">
                  <a:extLst>
                    <a:ext uri="{9D8B030D-6E8A-4147-A177-3AD203B41FA5}">
                      <a16:colId xmlns:a16="http://schemas.microsoft.com/office/drawing/2014/main" val="129119598"/>
                    </a:ext>
                  </a:extLst>
                </a:gridCol>
                <a:gridCol w="1192427">
                  <a:extLst>
                    <a:ext uri="{9D8B030D-6E8A-4147-A177-3AD203B41FA5}">
                      <a16:colId xmlns:a16="http://schemas.microsoft.com/office/drawing/2014/main" val="870755007"/>
                    </a:ext>
                  </a:extLst>
                </a:gridCol>
              </a:tblGrid>
              <a:tr h="434340">
                <a:tc>
                  <a:txBody>
                    <a:bodyPr/>
                    <a:lstStyle/>
                    <a:p>
                      <a:endParaRPr lang="en-US" sz="1400" dirty="0"/>
                    </a:p>
                  </a:txBody>
                  <a:tcPr marL="68580" marR="68580" marT="34290" marB="34290">
                    <a:noFill/>
                  </a:tcPr>
                </a:tc>
                <a:tc>
                  <a:txBody>
                    <a:bodyPr/>
                    <a:lstStyle/>
                    <a:p>
                      <a:endParaRPr lang="en-US" sz="900" b="1" dirty="0"/>
                    </a:p>
                  </a:txBody>
                  <a:tcPr marL="68580" marR="68580" marT="34290" marB="3429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Phase 1: Pupillage</a:t>
                      </a:r>
                    </a:p>
                    <a:p>
                      <a:endParaRPr lang="en-US" sz="900" b="1" dirty="0"/>
                    </a:p>
                  </a:txBody>
                  <a:tcPr marL="68580" marR="68580" marT="34290" marB="3429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60000"/>
                        <a:lumOff val="40000"/>
                      </a:schemeClr>
                    </a:solidFill>
                  </a:tcPr>
                </a:tc>
                <a:tc>
                  <a:txBody>
                    <a:bodyPr/>
                    <a:lstStyle/>
                    <a:p>
                      <a:pPr algn="l"/>
                      <a:r>
                        <a:rPr lang="en-US" sz="1200" dirty="0"/>
                        <a:t>Phase 2: Developing independence</a:t>
                      </a:r>
                    </a:p>
                  </a:txBody>
                  <a:tcPr marL="68580" marR="68580" marT="34290" marB="3429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60000"/>
                        <a:lumOff val="40000"/>
                      </a:schemeClr>
                    </a:solidFill>
                  </a:tcPr>
                </a:tc>
                <a:tc>
                  <a:txBody>
                    <a:bodyPr/>
                    <a:lstStyle/>
                    <a:p>
                      <a:pPr algn="ctr"/>
                      <a:r>
                        <a:rPr lang="en-US" sz="1200" dirty="0"/>
                        <a:t>Phase 3: Gaining Autonomy</a:t>
                      </a:r>
                    </a:p>
                  </a:txBody>
                  <a:tcPr marL="68580" marR="68580" marT="34290" marB="3429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60000"/>
                        <a:lumOff val="40000"/>
                      </a:schemeClr>
                    </a:solidFill>
                  </a:tcPr>
                </a:tc>
                <a:tc>
                  <a:txBody>
                    <a:bodyPr/>
                    <a:lstStyle/>
                    <a:p>
                      <a:endParaRPr lang="en-US" sz="900" b="1" dirty="0"/>
                    </a:p>
                  </a:txBody>
                  <a:tcPr marL="68580" marR="68580" marT="34290" marB="3429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96510987"/>
                  </a:ext>
                </a:extLst>
              </a:tr>
              <a:tr h="342900">
                <a:tc rowSpan="14">
                  <a:txBody>
                    <a:bodyPr/>
                    <a:lstStyle/>
                    <a:p>
                      <a:r>
                        <a:rPr lang="en-US" sz="1400" dirty="0"/>
                        <a:t>The Curious Teacher</a:t>
                      </a:r>
                    </a:p>
                  </a:txBody>
                  <a:tcPr marL="68580" marR="68580" marT="34290" marB="34290">
                    <a:solidFill>
                      <a:schemeClr val="accent4">
                        <a:lumMod val="75000"/>
                      </a:schemeClr>
                    </a:solidFill>
                  </a:tcPr>
                </a:tc>
                <a:tc>
                  <a:txBody>
                    <a:bodyPr/>
                    <a:lstStyle/>
                    <a:p>
                      <a:r>
                        <a:rPr lang="en-US" sz="900" b="1" dirty="0"/>
                        <a:t>How children learn</a:t>
                      </a:r>
                    </a:p>
                  </a:txBody>
                  <a:tcPr marL="68580" marR="68580" marT="34290" marB="3429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r>
                        <a:rPr lang="en-US" sz="900" b="1" dirty="0"/>
                        <a:t>Introduction to learning theory</a:t>
                      </a:r>
                    </a:p>
                  </a:txBody>
                  <a:tcPr marL="68580" marR="68580" marT="34290" marB="3429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r>
                        <a:rPr lang="en-US" sz="900" b="1" dirty="0"/>
                        <a:t>Implications of learning theory </a:t>
                      </a:r>
                    </a:p>
                  </a:txBody>
                  <a:tcPr marL="68580" marR="68580" marT="34290" marB="3429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r>
                        <a:rPr lang="en-US" sz="900" b="1" dirty="0"/>
                        <a:t>Using multiple lenses to critique practice</a:t>
                      </a:r>
                    </a:p>
                  </a:txBody>
                  <a:tcPr marL="68580" marR="68580" marT="34290" marB="3429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rowSpan="17">
                  <a:txBody>
                    <a:bodyPr/>
                    <a:lstStyle/>
                    <a:p>
                      <a:r>
                        <a:rPr lang="en-US" sz="800" b="1" dirty="0"/>
                        <a:t>End Goal</a:t>
                      </a:r>
                    </a:p>
                    <a:p>
                      <a:endParaRPr lang="en-US" sz="800" b="1" dirty="0"/>
                    </a:p>
                    <a:p>
                      <a:r>
                        <a:rPr lang="en-US" sz="800" b="0" dirty="0"/>
                        <a:t>Emerging subject leadership</a:t>
                      </a:r>
                    </a:p>
                    <a:p>
                      <a:endParaRPr lang="en-US" sz="800" b="0" dirty="0"/>
                    </a:p>
                    <a:p>
                      <a:r>
                        <a:rPr lang="en-US" sz="800" b="0" dirty="0"/>
                        <a:t>Awareness of the complexity of the wider curriculum</a:t>
                      </a:r>
                    </a:p>
                    <a:p>
                      <a:endParaRPr lang="en-US" sz="800" b="0" dirty="0"/>
                    </a:p>
                    <a:p>
                      <a:r>
                        <a:rPr lang="en-US" sz="800" b="0" dirty="0"/>
                        <a:t>Able to make persuasive evidence informed decisions about practice</a:t>
                      </a:r>
                    </a:p>
                    <a:p>
                      <a:endParaRPr lang="en-US" sz="800" b="0" dirty="0"/>
                    </a:p>
                    <a:p>
                      <a:r>
                        <a:rPr lang="en-US" sz="800" b="0" dirty="0"/>
                        <a:t>Understanding the limitations of research and theory </a:t>
                      </a:r>
                    </a:p>
                  </a:txBody>
                  <a:tcPr marL="68580" marR="68580" marT="34290" marB="3429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75000"/>
                      </a:schemeClr>
                    </a:solidFill>
                  </a:tcPr>
                </a:tc>
                <a:extLst>
                  <a:ext uri="{0D108BD9-81ED-4DB2-BD59-A6C34878D82A}">
                    <a16:rowId xmlns:a16="http://schemas.microsoft.com/office/drawing/2014/main" val="1917649155"/>
                  </a:ext>
                </a:extLst>
              </a:tr>
              <a:tr h="205740">
                <a:tc vMerge="1">
                  <a:txBody>
                    <a:bodyPr/>
                    <a:lstStyle/>
                    <a:p>
                      <a:endParaRPr lang="en-US"/>
                    </a:p>
                  </a:txBody>
                  <a:tcPr/>
                </a:tc>
                <a:tc>
                  <a:txBody>
                    <a:bodyPr/>
                    <a:lstStyle/>
                    <a:p>
                      <a:endParaRPr lang="en-US" sz="900" b="1" dirty="0"/>
                    </a:p>
                  </a:txBody>
                  <a:tcPr marL="68580" marR="68580" marT="34290" marB="34290">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accent2">
                        <a:lumMod val="40000"/>
                        <a:lumOff val="60000"/>
                      </a:schemeClr>
                    </a:solidFill>
                  </a:tcPr>
                </a:tc>
                <a:tc>
                  <a:txBody>
                    <a:bodyPr/>
                    <a:lstStyle/>
                    <a:p>
                      <a:r>
                        <a:rPr lang="en-US" sz="800" b="0" dirty="0"/>
                        <a:t>Neuroscience and learning</a:t>
                      </a:r>
                    </a:p>
                  </a:txBody>
                  <a:tcPr marL="68580" marR="68580" marT="34290" marB="34290">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accent2">
                        <a:lumMod val="40000"/>
                        <a:lumOff val="60000"/>
                      </a:schemeClr>
                    </a:solidFill>
                  </a:tcPr>
                </a:tc>
                <a:tc>
                  <a:txBody>
                    <a:bodyPr/>
                    <a:lstStyle/>
                    <a:p>
                      <a:pPr algn="l"/>
                      <a:r>
                        <a:rPr lang="en-US" sz="800" dirty="0"/>
                        <a:t>Using learning theory to plan for learning</a:t>
                      </a:r>
                    </a:p>
                  </a:txBody>
                  <a:tcPr marL="0" marR="0" marT="0" marB="0" anchor="ct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accent2">
                        <a:lumMod val="40000"/>
                        <a:lumOff val="60000"/>
                      </a:schemeClr>
                    </a:solidFill>
                  </a:tcPr>
                </a:tc>
                <a:tc>
                  <a:txBody>
                    <a:bodyPr/>
                    <a:lstStyle/>
                    <a:p>
                      <a:r>
                        <a:rPr lang="en-US" sz="800" dirty="0"/>
                        <a:t>Recognising the limitations of learning theories</a:t>
                      </a:r>
                    </a:p>
                  </a:txBody>
                  <a:tcPr marL="0" marR="0" marT="0" marB="0" anchor="ct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accent2">
                        <a:lumMod val="40000"/>
                        <a:lumOff val="60000"/>
                      </a:schemeClr>
                    </a:solidFill>
                  </a:tcPr>
                </a:tc>
                <a:tc vMerge="1">
                  <a:txBody>
                    <a:bodyPr/>
                    <a:lstStyle/>
                    <a:p>
                      <a:endParaRPr lang="en-US" sz="1000"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570223635"/>
                  </a:ext>
                </a:extLst>
              </a:tr>
              <a:tr h="228600">
                <a:tc vMerge="1">
                  <a:txBody>
                    <a:bodyPr/>
                    <a:lstStyle/>
                    <a:p>
                      <a:endParaRPr lang="en-US"/>
                    </a:p>
                  </a:txBody>
                  <a:tcPr/>
                </a:tc>
                <a:tc>
                  <a:txBody>
                    <a:bodyPr/>
                    <a:lstStyle/>
                    <a:p>
                      <a:endParaRPr lang="en-US" sz="900" b="1" dirty="0"/>
                    </a:p>
                  </a:txBody>
                  <a:tcPr marL="68580" marR="68580" marT="34290" marB="34290">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2">
                        <a:lumMod val="40000"/>
                        <a:lumOff val="60000"/>
                      </a:schemeClr>
                    </a:solidFill>
                  </a:tcPr>
                </a:tc>
                <a:tc>
                  <a:txBody>
                    <a:bodyPr/>
                    <a:lstStyle/>
                    <a:p>
                      <a:r>
                        <a:rPr lang="en-US" sz="800" b="0" dirty="0"/>
                        <a:t>Constructivist views of learning</a:t>
                      </a:r>
                    </a:p>
                  </a:txBody>
                  <a:tcPr marL="68580" marR="68580" marT="34290" marB="34290">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2">
                        <a:lumMod val="40000"/>
                        <a:lumOff val="6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dirty="0"/>
                        <a:t>Adapting teaching in the light of implications of learning theories</a:t>
                      </a:r>
                    </a:p>
                  </a:txBody>
                  <a:tcPr marL="0" marR="0" marT="0" marB="0">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2">
                        <a:lumMod val="40000"/>
                        <a:lumOff val="60000"/>
                      </a:schemeClr>
                    </a:solidFill>
                  </a:tcPr>
                </a:tc>
                <a:tc>
                  <a:txBody>
                    <a:bodyPr/>
                    <a:lstStyle/>
                    <a:p>
                      <a:r>
                        <a:rPr lang="en-US" sz="800" dirty="0"/>
                        <a:t>Teaching informed by multiple learning theories</a:t>
                      </a:r>
                    </a:p>
                  </a:txBody>
                  <a:tcPr marL="0" marR="0" marT="0" marB="0" anchor="ct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2">
                        <a:lumMod val="40000"/>
                        <a:lumOff val="60000"/>
                      </a:schemeClr>
                    </a:solidFill>
                  </a:tcPr>
                </a:tc>
                <a:tc vMerge="1">
                  <a:txBody>
                    <a:bodyPr/>
                    <a:lstStyle/>
                    <a:p>
                      <a:endParaRPr lang="en-US"/>
                    </a:p>
                  </a:txBody>
                  <a:tcPr/>
                </a:tc>
                <a:extLst>
                  <a:ext uri="{0D108BD9-81ED-4DB2-BD59-A6C34878D82A}">
                    <a16:rowId xmlns:a16="http://schemas.microsoft.com/office/drawing/2014/main" val="737682437"/>
                  </a:ext>
                </a:extLst>
              </a:tr>
              <a:tr h="205740">
                <a:tc vMerge="1">
                  <a:txBody>
                    <a:bodyPr/>
                    <a:lstStyle/>
                    <a:p>
                      <a:endParaRPr lang="en-US"/>
                    </a:p>
                  </a:txBody>
                  <a:tcPr/>
                </a:tc>
                <a:tc>
                  <a:txBody>
                    <a:bodyPr/>
                    <a:lstStyle/>
                    <a:p>
                      <a:endParaRPr lang="en-US" sz="900" b="1" dirty="0"/>
                    </a:p>
                  </a:txBody>
                  <a:tcPr marL="68580" marR="68580" marT="34290" marB="34290">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r>
                        <a:rPr lang="en-US" sz="800" b="0" dirty="0"/>
                        <a:t>Developmental models of learning</a:t>
                      </a:r>
                    </a:p>
                  </a:txBody>
                  <a:tcPr marL="68580" marR="68580" marT="34290" marB="34290">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r>
                        <a:rPr lang="en-US" sz="800" dirty="0"/>
                        <a:t>Understanding barriers to learning</a:t>
                      </a:r>
                    </a:p>
                  </a:txBody>
                  <a:tcPr marL="0" marR="0" marT="0" marB="0">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endParaRPr lang="en-US" sz="800" dirty="0"/>
                    </a:p>
                  </a:txBody>
                  <a:tcPr marL="0" marR="0" marT="0" marB="0" anchor="ct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vMerge="1">
                  <a:txBody>
                    <a:bodyPr/>
                    <a:lstStyle/>
                    <a:p>
                      <a:endParaRPr lang="en-US"/>
                    </a:p>
                  </a:txBody>
                  <a:tcPr/>
                </a:tc>
                <a:extLst>
                  <a:ext uri="{0D108BD9-81ED-4DB2-BD59-A6C34878D82A}">
                    <a16:rowId xmlns:a16="http://schemas.microsoft.com/office/drawing/2014/main" val="1049254315"/>
                  </a:ext>
                </a:extLst>
              </a:tr>
              <a:tr h="480060">
                <a:tc vMerge="1">
                  <a:txBody>
                    <a:bodyPr/>
                    <a:lstStyle/>
                    <a:p>
                      <a:endParaRPr lang="en-US"/>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b="1" dirty="0"/>
                        <a:t>Subject pedagogies</a:t>
                      </a:r>
                    </a:p>
                  </a:txBody>
                  <a:tcPr marL="68580" marR="68580" marT="34290" marB="3429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r>
                        <a:rPr lang="en-US" sz="900" b="1" dirty="0"/>
                        <a:t>Introduction to Issues in subject teaching</a:t>
                      </a:r>
                    </a:p>
                  </a:txBody>
                  <a:tcPr marL="68580" marR="68580" marT="34290" marB="3429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b="1" dirty="0"/>
                        <a:t>Understanding issues in subject teaching</a:t>
                      </a:r>
                    </a:p>
                    <a:p>
                      <a:endParaRPr lang="en-US" sz="900" b="1" dirty="0"/>
                    </a:p>
                  </a:txBody>
                  <a:tcPr marL="68580" marR="68580" marT="34290" marB="3429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b="1" dirty="0"/>
                        <a:t>Resolving issues in subject teaching</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900" b="1" dirty="0"/>
                    </a:p>
                  </a:txBody>
                  <a:tcPr marL="68580" marR="68580" marT="34290" marB="3429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3332696589"/>
                  </a:ext>
                </a:extLst>
              </a:tr>
              <a:tr h="270034">
                <a:tc vMerge="1">
                  <a:txBody>
                    <a:bodyPr/>
                    <a:lstStyle/>
                    <a:p>
                      <a:endParaRPr lang="en-US"/>
                    </a:p>
                  </a:txBody>
                  <a:tcPr/>
                </a:tc>
                <a:tc>
                  <a:txBody>
                    <a:bodyPr/>
                    <a:lstStyle/>
                    <a:p>
                      <a:endParaRPr lang="en-US" sz="900" b="1" dirty="0"/>
                    </a:p>
                  </a:txBody>
                  <a:tcPr marL="68580" marR="68580" marT="34290" marB="34290">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accent4">
                        <a:lumMod val="40000"/>
                        <a:lumOff val="60000"/>
                      </a:schemeClr>
                    </a:solid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800" b="0" dirty="0"/>
                        <a:t>Recognising personal epistemologies</a:t>
                      </a:r>
                    </a:p>
                  </a:txBody>
                  <a:tcPr marL="7144" marR="7144" marT="7144" marB="34290" anchor="ct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accent4">
                        <a:lumMod val="40000"/>
                        <a:lumOff val="60000"/>
                      </a:schemeClr>
                    </a:solidFill>
                  </a:tcPr>
                </a:tc>
                <a:tc>
                  <a:txBody>
                    <a:bodyPr/>
                    <a:lstStyle/>
                    <a:p>
                      <a:pPr algn="l" fontAlgn="b"/>
                      <a:r>
                        <a:rPr lang="en-GB" sz="800" b="0" i="0" u="none" strike="noStrike" dirty="0">
                          <a:solidFill>
                            <a:srgbClr val="000000"/>
                          </a:solidFill>
                          <a:effectLst/>
                          <a:latin typeface="Calibri" panose="020F0502020204030204" pitchFamily="34" charset="0"/>
                        </a:rPr>
                        <a:t>Adapting teaching to address subject specific issues</a:t>
                      </a:r>
                    </a:p>
                  </a:txBody>
                  <a:tcPr marL="7144" marR="7144" marT="7144" marB="34290" anchor="ct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accent4">
                        <a:lumMod val="40000"/>
                        <a:lumOff val="60000"/>
                      </a:schemeClr>
                    </a:solidFill>
                  </a:tcPr>
                </a:tc>
                <a:tc>
                  <a:txBody>
                    <a:bodyPr/>
                    <a:lstStyle/>
                    <a:p>
                      <a:pPr algn="l" fontAlgn="b"/>
                      <a:r>
                        <a:rPr lang="en-GB" sz="800" b="0" i="0" u="none" strike="noStrike" dirty="0">
                          <a:solidFill>
                            <a:srgbClr val="000000"/>
                          </a:solidFill>
                          <a:effectLst/>
                          <a:latin typeface="Calibri" panose="020F0502020204030204" pitchFamily="34" charset="0"/>
                        </a:rPr>
                        <a:t>Innovative responses to issues in the subject discipline.</a:t>
                      </a:r>
                    </a:p>
                  </a:txBody>
                  <a:tcPr marL="7144" marR="7144" marT="7144" marB="34290" anchor="ct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accent4">
                        <a:lumMod val="40000"/>
                        <a:lumOff val="60000"/>
                      </a:schemeClr>
                    </a:solidFill>
                  </a:tcPr>
                </a:tc>
                <a:tc vMerge="1">
                  <a:txBody>
                    <a:bodyPr/>
                    <a:lstStyle/>
                    <a:p>
                      <a:pPr algn="l" fontAlgn="b"/>
                      <a:endParaRPr lang="en-GB" sz="1200" b="0" i="0" u="none" strike="noStrike" dirty="0">
                        <a:solidFill>
                          <a:srgbClr val="000000"/>
                        </a:solidFill>
                        <a:effectLst/>
                        <a:latin typeface="Calibri" panose="020F0502020204030204" pitchFamily="34" charset="0"/>
                      </a:endParaRPr>
                    </a:p>
                  </a:txBody>
                  <a:tcPr marL="9525" marR="9525" marT="9525"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3207007402"/>
                  </a:ext>
                </a:extLst>
              </a:tr>
              <a:tr h="270034">
                <a:tc vMerge="1">
                  <a:txBody>
                    <a:bodyPr/>
                    <a:lstStyle/>
                    <a:p>
                      <a:endParaRPr lang="en-US"/>
                    </a:p>
                  </a:txBody>
                  <a:tcPr/>
                </a:tc>
                <a:tc>
                  <a:txBody>
                    <a:bodyPr/>
                    <a:lstStyle/>
                    <a:p>
                      <a:endParaRPr lang="en-US" sz="900" b="1" dirty="0"/>
                    </a:p>
                  </a:txBody>
                  <a:tcPr marL="68580" marR="68580" marT="34290" marB="34290">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4">
                        <a:lumMod val="40000"/>
                        <a:lumOff val="60000"/>
                      </a:schemeClr>
                    </a:solidFill>
                  </a:tcPr>
                </a:tc>
                <a:tc>
                  <a:txBody>
                    <a:bodyPr/>
                    <a:lstStyle/>
                    <a:p>
                      <a:pPr algn="l" fontAlgn="b"/>
                      <a:r>
                        <a:rPr lang="en-GB" sz="800" b="0" i="0" u="none" strike="noStrike" dirty="0">
                          <a:solidFill>
                            <a:srgbClr val="000000"/>
                          </a:solidFill>
                          <a:effectLst/>
                          <a:latin typeface="+mn-lt"/>
                        </a:rPr>
                        <a:t>Subject specific issues</a:t>
                      </a:r>
                    </a:p>
                  </a:txBody>
                  <a:tcPr marL="7144" marR="7144" marT="7144" marB="34290" anchor="ct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4">
                        <a:lumMod val="40000"/>
                        <a:lumOff val="60000"/>
                      </a:schemeClr>
                    </a:solidFill>
                  </a:tcPr>
                </a:tc>
                <a:tc>
                  <a:txBody>
                    <a:bodyPr/>
                    <a:lstStyle/>
                    <a:p>
                      <a:pPr algn="l" fontAlgn="b"/>
                      <a:r>
                        <a:rPr lang="en-GB" sz="800" b="0" i="0" u="none" strike="noStrike" dirty="0">
                          <a:solidFill>
                            <a:srgbClr val="000000"/>
                          </a:solidFill>
                          <a:effectLst/>
                          <a:latin typeface="Calibri" panose="020F0502020204030204" pitchFamily="34" charset="0"/>
                        </a:rPr>
                        <a:t>Evidence informed planning and teaching on the subject discipline.</a:t>
                      </a:r>
                    </a:p>
                  </a:txBody>
                  <a:tcPr marL="7144" marR="7144" marT="7144" marB="34290">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4">
                        <a:lumMod val="40000"/>
                        <a:lumOff val="60000"/>
                      </a:schemeClr>
                    </a:solidFill>
                  </a:tcPr>
                </a:tc>
                <a:tc>
                  <a:txBody>
                    <a:bodyPr/>
                    <a:lstStyle/>
                    <a:p>
                      <a:pPr algn="l" fontAlgn="b"/>
                      <a:r>
                        <a:rPr lang="en-GB" sz="800" b="0" i="0" u="none" strike="noStrike" dirty="0">
                          <a:solidFill>
                            <a:srgbClr val="000000"/>
                          </a:solidFill>
                          <a:effectLst/>
                          <a:latin typeface="Calibri" panose="020F0502020204030204" pitchFamily="34" charset="0"/>
                        </a:rPr>
                        <a:t>Interdisciplinary connections.</a:t>
                      </a:r>
                    </a:p>
                  </a:txBody>
                  <a:tcPr marL="7144" marR="7144" marT="7144" marB="34290" anchor="ct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4">
                        <a:lumMod val="40000"/>
                        <a:lumOff val="60000"/>
                      </a:schemeClr>
                    </a:solidFill>
                  </a:tcPr>
                </a:tc>
                <a:tc vMerge="1">
                  <a:txBody>
                    <a:bodyPr/>
                    <a:lstStyle/>
                    <a:p>
                      <a:pPr algn="l" fontAlgn="b"/>
                      <a:endParaRPr lang="en-GB" sz="1200" b="0" i="0" u="none" strike="noStrike" dirty="0">
                        <a:solidFill>
                          <a:srgbClr val="000000"/>
                        </a:solidFill>
                        <a:effectLst/>
                        <a:latin typeface="Calibri" panose="020F0502020204030204" pitchFamily="34" charset="0"/>
                      </a:endParaRPr>
                    </a:p>
                  </a:txBody>
                  <a:tcPr marL="9525" marR="9525" marT="9525"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725329126"/>
                  </a:ext>
                </a:extLst>
              </a:tr>
              <a:tr h="205740">
                <a:tc vMerge="1">
                  <a:txBody>
                    <a:bodyPr/>
                    <a:lstStyle/>
                    <a:p>
                      <a:endParaRPr lang="en-US"/>
                    </a:p>
                  </a:txBody>
                  <a:tcPr/>
                </a:tc>
                <a:tc>
                  <a:txBody>
                    <a:bodyPr/>
                    <a:lstStyle/>
                    <a:p>
                      <a:endParaRPr lang="en-US" sz="900" b="1" dirty="0"/>
                    </a:p>
                  </a:txBody>
                  <a:tcPr marL="68580" marR="68580" marT="34290" marB="34290">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4">
                        <a:lumMod val="40000"/>
                        <a:lumOff val="60000"/>
                      </a:schemeClr>
                    </a:solidFill>
                  </a:tcPr>
                </a:tc>
                <a:tc>
                  <a:txBody>
                    <a:bodyPr/>
                    <a:lstStyle/>
                    <a:p>
                      <a:pPr algn="l" fontAlgn="b"/>
                      <a:r>
                        <a:rPr lang="en-GB" sz="800" b="0" i="0" u="none" strike="noStrike" dirty="0">
                          <a:solidFill>
                            <a:srgbClr val="000000"/>
                          </a:solidFill>
                          <a:effectLst/>
                          <a:latin typeface="+mn-lt"/>
                        </a:rPr>
                        <a:t>Introduction to research in the subject discipline</a:t>
                      </a:r>
                    </a:p>
                  </a:txBody>
                  <a:tcPr marL="7144" marR="7144" marT="7144" marB="34290" anchor="ct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4">
                        <a:lumMod val="40000"/>
                        <a:lumOff val="60000"/>
                      </a:schemeClr>
                    </a:solidFill>
                  </a:tcPr>
                </a:tc>
                <a:tc>
                  <a:txBody>
                    <a:bodyPr/>
                    <a:lstStyle/>
                    <a:p>
                      <a:pPr algn="l" fontAlgn="b"/>
                      <a:r>
                        <a:rPr lang="en-GB" sz="800" b="0" i="0" u="none" strike="noStrike" dirty="0">
                          <a:solidFill>
                            <a:srgbClr val="000000"/>
                          </a:solidFill>
                          <a:effectLst/>
                          <a:latin typeface="Calibri" panose="020F0502020204030204" pitchFamily="34" charset="0"/>
                        </a:rPr>
                        <a:t>Developing teaching sequences </a:t>
                      </a:r>
                    </a:p>
                  </a:txBody>
                  <a:tcPr marL="7144" marR="7144" marT="7144" marB="34290" anchor="b">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4">
                        <a:lumMod val="40000"/>
                        <a:lumOff val="60000"/>
                      </a:schemeClr>
                    </a:solidFill>
                  </a:tcPr>
                </a:tc>
                <a:tc>
                  <a:txBody>
                    <a:bodyPr/>
                    <a:lstStyle/>
                    <a:p>
                      <a:pPr algn="l" fontAlgn="b"/>
                      <a:r>
                        <a:rPr lang="en-GB" sz="800" b="0" i="0" u="none" strike="noStrike" dirty="0">
                          <a:solidFill>
                            <a:srgbClr val="000000"/>
                          </a:solidFill>
                          <a:effectLst/>
                          <a:latin typeface="Calibri" panose="020F0502020204030204" pitchFamily="34" charset="0"/>
                        </a:rPr>
                        <a:t>Developing subject leadership</a:t>
                      </a:r>
                    </a:p>
                  </a:txBody>
                  <a:tcPr marL="7144" marR="7144" marT="7144" marB="34290" anchor="b">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4">
                        <a:lumMod val="40000"/>
                        <a:lumOff val="60000"/>
                      </a:schemeClr>
                    </a:solidFill>
                  </a:tcPr>
                </a:tc>
                <a:tc vMerge="1">
                  <a:txBody>
                    <a:bodyPr/>
                    <a:lstStyle/>
                    <a:p>
                      <a:pPr algn="l" fontAlgn="b"/>
                      <a:endParaRPr lang="en-GB" sz="1200" b="0" i="0" u="none" strike="noStrike" dirty="0">
                        <a:solidFill>
                          <a:srgbClr val="000000"/>
                        </a:solidFill>
                        <a:effectLst/>
                        <a:latin typeface="Calibri" panose="020F0502020204030204" pitchFamily="34" charset="0"/>
                      </a:endParaRPr>
                    </a:p>
                  </a:txBody>
                  <a:tcPr marL="9525" marR="9525" marT="9525"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775591589"/>
                  </a:ext>
                </a:extLst>
              </a:tr>
              <a:tr h="223443">
                <a:tc vMerge="1">
                  <a:txBody>
                    <a:bodyPr/>
                    <a:lstStyle/>
                    <a:p>
                      <a:endParaRPr lang="en-US"/>
                    </a:p>
                  </a:txBody>
                  <a:tcPr/>
                </a:tc>
                <a:tc>
                  <a:txBody>
                    <a:bodyPr/>
                    <a:lstStyle/>
                    <a:p>
                      <a:endParaRPr lang="en-US" sz="900" b="1" dirty="0"/>
                    </a:p>
                  </a:txBody>
                  <a:tcPr marL="68580" marR="68580" marT="34290" marB="34290">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4">
                        <a:lumMod val="40000"/>
                        <a:lumOff val="60000"/>
                      </a:schemeClr>
                    </a:solidFill>
                  </a:tcPr>
                </a:tc>
                <a:tc>
                  <a:txBody>
                    <a:bodyPr/>
                    <a:lstStyle/>
                    <a:p>
                      <a:pPr algn="l" fontAlgn="b"/>
                      <a:r>
                        <a:rPr lang="en-GB" sz="800" b="0" i="0" u="none" strike="noStrike" dirty="0">
                          <a:solidFill>
                            <a:srgbClr val="000000"/>
                          </a:solidFill>
                          <a:effectLst/>
                          <a:latin typeface="+mn-lt"/>
                        </a:rPr>
                        <a:t>Introduction to curriculum planning in the subject</a:t>
                      </a:r>
                    </a:p>
                  </a:txBody>
                  <a:tcPr marL="7144" marR="7144" marT="7144" marB="34290" anchor="ct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4">
                        <a:lumMod val="40000"/>
                        <a:lumOff val="60000"/>
                      </a:schemeClr>
                    </a:solid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endParaRPr lang="en-GB" sz="800" b="0" i="0" u="none" strike="noStrike" dirty="0">
                        <a:solidFill>
                          <a:srgbClr val="000000"/>
                        </a:solidFill>
                        <a:effectLst/>
                        <a:latin typeface="Calibri" panose="020F0502020204030204" pitchFamily="34" charset="0"/>
                      </a:endParaRPr>
                    </a:p>
                  </a:txBody>
                  <a:tcPr marL="7144" marR="7144" marT="7144" marB="34290" anchor="ct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4">
                        <a:lumMod val="40000"/>
                        <a:lumOff val="60000"/>
                      </a:schemeClr>
                    </a:solidFill>
                  </a:tcPr>
                </a:tc>
                <a:tc>
                  <a:txBody>
                    <a:bodyPr/>
                    <a:lstStyle/>
                    <a:p>
                      <a:pPr algn="l" fontAlgn="b"/>
                      <a:endParaRPr lang="en-GB" sz="800" b="0" i="0" u="none" strike="noStrike" dirty="0">
                        <a:solidFill>
                          <a:srgbClr val="000000"/>
                        </a:solidFill>
                        <a:effectLst/>
                        <a:latin typeface="Calibri" panose="020F0502020204030204" pitchFamily="34" charset="0"/>
                      </a:endParaRPr>
                    </a:p>
                  </a:txBody>
                  <a:tcPr marL="7144" marR="7144" marT="7144" marB="34290" anchor="b">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4">
                        <a:lumMod val="40000"/>
                        <a:lumOff val="60000"/>
                      </a:schemeClr>
                    </a:solidFill>
                  </a:tcPr>
                </a:tc>
                <a:tc vMerge="1">
                  <a:txBody>
                    <a:bodyPr/>
                    <a:lstStyle/>
                    <a:p>
                      <a:pPr algn="l" fontAlgn="b"/>
                      <a:endParaRPr lang="en-GB" sz="1200" b="0" i="0" u="none" strike="noStrike" dirty="0">
                        <a:solidFill>
                          <a:srgbClr val="000000"/>
                        </a:solidFill>
                        <a:effectLst/>
                        <a:latin typeface="Calibri" panose="020F0502020204030204" pitchFamily="34" charset="0"/>
                      </a:endParaRPr>
                    </a:p>
                  </a:txBody>
                  <a:tcPr marL="9525" marR="9525" marT="9525"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3729570059"/>
                  </a:ext>
                </a:extLst>
              </a:tr>
              <a:tr h="223443">
                <a:tc vMerge="1">
                  <a:txBody>
                    <a:bodyPr/>
                    <a:lstStyle/>
                    <a:p>
                      <a:endParaRPr lang="en-US"/>
                    </a:p>
                  </a:txBody>
                  <a:tcPr/>
                </a:tc>
                <a:tc>
                  <a:txBody>
                    <a:bodyPr/>
                    <a:lstStyle/>
                    <a:p>
                      <a:endParaRPr lang="en-US" sz="900" b="1" dirty="0"/>
                    </a:p>
                  </a:txBody>
                  <a:tcPr marL="68580" marR="68580" marT="34290" marB="34290">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40000"/>
                        <a:lumOff val="60000"/>
                      </a:schemeClr>
                    </a:solidFill>
                  </a:tcPr>
                </a:tc>
                <a:tc>
                  <a:txBody>
                    <a:bodyPr/>
                    <a:lstStyle/>
                    <a:p>
                      <a:pPr algn="l" fontAlgn="b"/>
                      <a:endParaRPr lang="en-GB" sz="800" b="1" i="0" u="none" strike="noStrike" dirty="0">
                        <a:solidFill>
                          <a:srgbClr val="000000"/>
                        </a:solidFill>
                        <a:effectLst/>
                        <a:latin typeface="+mn-lt"/>
                      </a:endParaRPr>
                    </a:p>
                  </a:txBody>
                  <a:tcPr marL="7144" marR="7144" marT="7144" marB="34290" anchor="b">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40000"/>
                        <a:lumOff val="60000"/>
                      </a:schemeClr>
                    </a:solidFill>
                  </a:tcPr>
                </a:tc>
                <a:tc>
                  <a:txBody>
                    <a:bodyPr/>
                    <a:lstStyle/>
                    <a:p>
                      <a:pPr algn="l" fontAlgn="b"/>
                      <a:endParaRPr lang="en-GB" sz="800" b="0" i="0" u="none" strike="noStrike" dirty="0">
                        <a:solidFill>
                          <a:srgbClr val="000000"/>
                        </a:solidFill>
                        <a:effectLst/>
                        <a:latin typeface="Calibri" panose="020F0502020204030204" pitchFamily="34" charset="0"/>
                      </a:endParaRPr>
                    </a:p>
                  </a:txBody>
                  <a:tcPr marL="7144" marR="7144" marT="7144" marB="34290" anchor="b">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40000"/>
                        <a:lumOff val="60000"/>
                      </a:schemeClr>
                    </a:solidFill>
                  </a:tcPr>
                </a:tc>
                <a:tc>
                  <a:txBody>
                    <a:bodyPr/>
                    <a:lstStyle/>
                    <a:p>
                      <a:pPr algn="l" fontAlgn="b"/>
                      <a:endParaRPr lang="en-GB" sz="800" b="0" i="0" u="none" strike="noStrike" dirty="0">
                        <a:solidFill>
                          <a:srgbClr val="000000"/>
                        </a:solidFill>
                        <a:effectLst/>
                        <a:latin typeface="Calibri" panose="020F0502020204030204" pitchFamily="34" charset="0"/>
                      </a:endParaRPr>
                    </a:p>
                  </a:txBody>
                  <a:tcPr marL="7144" marR="7144" marT="7144" marB="34290" anchor="b">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40000"/>
                        <a:lumOff val="60000"/>
                      </a:schemeClr>
                    </a:solidFill>
                  </a:tcPr>
                </a:tc>
                <a:tc vMerge="1">
                  <a:txBody>
                    <a:bodyPr/>
                    <a:lstStyle/>
                    <a:p>
                      <a:pPr algn="l" fontAlgn="b"/>
                      <a:endParaRPr lang="en-GB" sz="1200" b="0" i="0" u="none" strike="noStrike" dirty="0">
                        <a:solidFill>
                          <a:srgbClr val="000000"/>
                        </a:solidFill>
                        <a:effectLst/>
                        <a:latin typeface="Calibri" panose="020F0502020204030204" pitchFamily="34" charset="0"/>
                      </a:endParaRPr>
                    </a:p>
                  </a:txBody>
                  <a:tcPr marL="9525" marR="9525" marT="9525"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4276954729"/>
                  </a:ext>
                </a:extLst>
              </a:tr>
              <a:tr h="247174">
                <a:tc vMerge="1">
                  <a:txBody>
                    <a:bodyPr/>
                    <a:lstStyle/>
                    <a:p>
                      <a:endParaRPr lang="en-US"/>
                    </a:p>
                  </a:txBody>
                  <a:tcPr/>
                </a:tc>
                <a:tc>
                  <a:txBody>
                    <a:bodyPr/>
                    <a:lstStyle/>
                    <a:p>
                      <a:pPr algn="l" fontAlgn="b"/>
                      <a:endParaRPr lang="en-GB" sz="900" b="0" i="0" u="none" strike="noStrike" dirty="0">
                        <a:solidFill>
                          <a:srgbClr val="000000"/>
                        </a:solidFill>
                        <a:effectLst/>
                        <a:latin typeface="Calibri" panose="020F0502020204030204" pitchFamily="34" charset="0"/>
                      </a:endParaRPr>
                    </a:p>
                  </a:txBody>
                  <a:tcPr marL="7144" marR="7144" marT="7144" marB="34290" anchor="b">
                    <a:lnL>
                      <a:noFill/>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40000"/>
                        <a:lumOff val="60000"/>
                      </a:schemeClr>
                    </a:solidFill>
                  </a:tcPr>
                </a:tc>
                <a:tc>
                  <a:txBody>
                    <a:bodyPr/>
                    <a:lstStyle/>
                    <a:p>
                      <a:endParaRPr lang="en-US" sz="1400" b="1" dirty="0"/>
                    </a:p>
                  </a:txBody>
                  <a:tcPr marL="7144" marR="7144" marT="7144" marB="34290" anchor="b">
                    <a:lnL>
                      <a:noFill/>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40000"/>
                        <a:lumOff val="60000"/>
                      </a:schemeClr>
                    </a:solidFill>
                  </a:tcPr>
                </a:tc>
                <a:tc>
                  <a:txBody>
                    <a:bodyPr/>
                    <a:lstStyle/>
                    <a:p>
                      <a:endParaRPr lang="en-US" sz="1400" dirty="0"/>
                    </a:p>
                  </a:txBody>
                  <a:tcPr marL="7144" marR="7144" marT="7144" marB="34290" anchor="b">
                    <a:lnL>
                      <a:noFill/>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40000"/>
                        <a:lumOff val="60000"/>
                      </a:schemeClr>
                    </a:solidFill>
                  </a:tcPr>
                </a:tc>
                <a:tc>
                  <a:txBody>
                    <a:bodyPr/>
                    <a:lstStyle/>
                    <a:p>
                      <a:pPr algn="l" fontAlgn="b"/>
                      <a:endParaRPr lang="en-GB" sz="800" b="0" i="0" u="none" strike="noStrike" dirty="0">
                        <a:solidFill>
                          <a:srgbClr val="000000"/>
                        </a:solidFill>
                        <a:effectLst/>
                        <a:latin typeface="Calibri" panose="020F0502020204030204" pitchFamily="34" charset="0"/>
                      </a:endParaRPr>
                    </a:p>
                  </a:txBody>
                  <a:tcPr marL="7144" marR="7144" marT="7144" marB="34290" anchor="b">
                    <a:lnL>
                      <a:noFill/>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40000"/>
                        <a:lumOff val="60000"/>
                      </a:schemeClr>
                    </a:solidFill>
                  </a:tcPr>
                </a:tc>
                <a:tc vMerge="1">
                  <a:txBody>
                    <a:bodyPr/>
                    <a:lstStyle/>
                    <a:p>
                      <a:pPr algn="l" fontAlgn="b"/>
                      <a:endParaRPr lang="en-GB" sz="1200" b="0" i="0" u="none" strike="noStrike" dirty="0">
                        <a:solidFill>
                          <a:srgbClr val="000000"/>
                        </a:solidFill>
                        <a:effectLst/>
                        <a:latin typeface="Calibri" panose="020F0502020204030204" pitchFamily="34" charset="0"/>
                      </a:endParaRPr>
                    </a:p>
                  </a:txBody>
                  <a:tcPr marL="9525" marR="9525" marT="9525"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133941632"/>
                  </a:ext>
                </a:extLst>
              </a:tr>
              <a:tr h="342900">
                <a:tc vMerge="1">
                  <a:txBody>
                    <a:bodyPr/>
                    <a:lstStyle/>
                    <a:p>
                      <a:endParaRPr lang="en-US"/>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b="1" dirty="0"/>
                        <a:t>Evidence informed practice</a:t>
                      </a:r>
                    </a:p>
                  </a:txBody>
                  <a:tcPr marL="68580" marR="68580" marT="34290" marB="3429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a:txBody>
                    <a:bodyPr/>
                    <a:lstStyle/>
                    <a:p>
                      <a:r>
                        <a:rPr lang="en-US" sz="900" b="1" dirty="0"/>
                        <a:t>Introduction to education research</a:t>
                      </a:r>
                    </a:p>
                  </a:txBody>
                  <a:tcPr marL="68580" marR="68580" marT="34290" marB="3429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b="1" dirty="0"/>
                        <a:t>Application of evidence to teaching</a:t>
                      </a:r>
                    </a:p>
                  </a:txBody>
                  <a:tcPr marL="68580" marR="68580" marT="34290" marB="3429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900" b="1" dirty="0"/>
                        <a:t>Critical evaluation of research evidence</a:t>
                      </a:r>
                    </a:p>
                  </a:txBody>
                  <a:tcPr marL="7144" marR="7144" marT="7144" marB="3429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vMerge="1">
                  <a:txBody>
                    <a:bodyPr/>
                    <a:lstStyle/>
                    <a:p>
                      <a:pPr algn="l" fontAlgn="b"/>
                      <a:endParaRPr lang="en-GB" sz="1200" b="0" i="0" u="none" strike="noStrike" dirty="0">
                        <a:solidFill>
                          <a:srgbClr val="000000"/>
                        </a:solidFill>
                        <a:effectLst/>
                        <a:latin typeface="Calibri" panose="020F0502020204030204" pitchFamily="34" charset="0"/>
                      </a:endParaRPr>
                    </a:p>
                  </a:txBody>
                  <a:tcPr marL="9525" marR="9525" marT="9525"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3029723785"/>
                  </a:ext>
                </a:extLst>
              </a:tr>
              <a:tr h="270034">
                <a:tc vMerge="1">
                  <a:txBody>
                    <a:bodyPr/>
                    <a:lstStyle/>
                    <a:p>
                      <a:endParaRPr lang="en-US"/>
                    </a:p>
                  </a:txBody>
                  <a:tcPr/>
                </a:tc>
                <a:tc>
                  <a:txBody>
                    <a:bodyPr/>
                    <a:lstStyle/>
                    <a:p>
                      <a:pPr algn="l" fontAlgn="b"/>
                      <a:endParaRPr lang="en-GB" sz="900" b="0" i="0" u="none" strike="noStrike" dirty="0">
                        <a:solidFill>
                          <a:srgbClr val="000000"/>
                        </a:solidFill>
                        <a:effectLst/>
                        <a:latin typeface="Calibri" panose="020F0502020204030204" pitchFamily="34" charset="0"/>
                      </a:endParaRPr>
                    </a:p>
                  </a:txBody>
                  <a:tcPr marL="7144" marR="7144" marT="7144" marB="34290" anchor="b">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dirty="0"/>
                        <a:t>Education research paradigms, RCTs, Meta-studies and effect size, qualitative methodologies</a:t>
                      </a:r>
                    </a:p>
                  </a:txBody>
                  <a:tcPr marL="7144" marR="7144" marT="7144" marB="34290" anchor="ctr">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dirty="0"/>
                        <a:t>Implications of research for teaching</a:t>
                      </a:r>
                    </a:p>
                  </a:txBody>
                  <a:tcPr marL="7144" marR="7144" marT="7144" marB="34290" anchor="ctr">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a:txBody>
                    <a:bodyPr/>
                    <a:lstStyle/>
                    <a:p>
                      <a:pPr algn="l" fontAlgn="b"/>
                      <a:r>
                        <a:rPr lang="en-GB" sz="800" b="0" i="0" u="none" strike="noStrike" dirty="0">
                          <a:solidFill>
                            <a:srgbClr val="000000"/>
                          </a:solidFill>
                          <a:effectLst/>
                          <a:latin typeface="Calibri" panose="020F0502020204030204" pitchFamily="34" charset="0"/>
                        </a:rPr>
                        <a:t>Strengths and limitations of different methodologies</a:t>
                      </a:r>
                    </a:p>
                  </a:txBody>
                  <a:tcPr marL="7144" marR="7144" marT="7144" marB="34290" anchor="ctr">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vMerge="1">
                  <a:txBody>
                    <a:bodyPr/>
                    <a:lstStyle/>
                    <a:p>
                      <a:pPr algn="l" fontAlgn="b"/>
                      <a:endParaRPr lang="en-GB" sz="1200" b="0" i="0" u="none" strike="noStrike" dirty="0">
                        <a:solidFill>
                          <a:srgbClr val="000000"/>
                        </a:solidFill>
                        <a:effectLst/>
                        <a:latin typeface="Calibri" panose="020F0502020204030204" pitchFamily="34" charset="0"/>
                      </a:endParaRPr>
                    </a:p>
                  </a:txBody>
                  <a:tcPr marL="9525" marR="9525" marT="9525"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2138424154"/>
                  </a:ext>
                </a:extLst>
              </a:tr>
              <a:tr h="274320">
                <a:tc vMerge="1">
                  <a:txBody>
                    <a:bodyPr/>
                    <a:lstStyle/>
                    <a:p>
                      <a:endParaRPr lang="en-US"/>
                    </a:p>
                  </a:txBody>
                  <a:tcPr/>
                </a:tc>
                <a:tc>
                  <a:txBody>
                    <a:bodyPr/>
                    <a:lstStyle/>
                    <a:p>
                      <a:endParaRPr lang="en-US" sz="1400"/>
                    </a:p>
                  </a:txBody>
                  <a:tcPr marL="68580" marR="68580" marT="34290" marB="34290">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6">
                        <a:lumMod val="40000"/>
                        <a:lumOff val="60000"/>
                      </a:schemeClr>
                    </a:solidFill>
                  </a:tcPr>
                </a:tc>
                <a:tc>
                  <a:txBody>
                    <a:bodyPr/>
                    <a:lstStyle/>
                    <a:p>
                      <a:pPr algn="l"/>
                      <a:r>
                        <a:rPr lang="en-US" sz="800" dirty="0"/>
                        <a:t>How to access research findings</a:t>
                      </a:r>
                    </a:p>
                  </a:txBody>
                  <a:tcPr marL="0" marR="0" marT="0" marB="0" anchor="ct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6">
                        <a:lumMod val="40000"/>
                        <a:lumOff val="60000"/>
                      </a:schemeClr>
                    </a:solidFill>
                  </a:tcPr>
                </a:tc>
                <a:tc>
                  <a:txBody>
                    <a:bodyPr/>
                    <a:lstStyle/>
                    <a:p>
                      <a:pPr algn="l"/>
                      <a:r>
                        <a:rPr lang="en-US" sz="800" dirty="0"/>
                        <a:t>Implications of research for policy and curriculum design</a:t>
                      </a:r>
                    </a:p>
                  </a:txBody>
                  <a:tcPr marL="0" marR="0" marT="0" marB="0" anchor="ct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6">
                        <a:lumMod val="40000"/>
                        <a:lumOff val="60000"/>
                      </a:schemeClr>
                    </a:solidFill>
                  </a:tcPr>
                </a:tc>
                <a:tc>
                  <a:txBody>
                    <a:bodyPr/>
                    <a:lstStyle/>
                    <a:p>
                      <a:r>
                        <a:rPr lang="en-US" sz="800" dirty="0"/>
                        <a:t>Developing positionality in relation to research</a:t>
                      </a:r>
                    </a:p>
                  </a:txBody>
                  <a:tcPr marL="7144" marR="7144" marT="7144" marB="34290" anchor="ct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6">
                        <a:lumMod val="40000"/>
                        <a:lumOff val="60000"/>
                      </a:schemeClr>
                    </a:solidFill>
                  </a:tcPr>
                </a:tc>
                <a:tc vMerge="1">
                  <a:txBody>
                    <a:bodyPr/>
                    <a:lstStyle/>
                    <a:p>
                      <a:pPr algn="l" fontAlgn="b"/>
                      <a:endParaRPr lang="en-GB" sz="1200" b="0" i="0" u="none" strike="noStrike" dirty="0">
                        <a:solidFill>
                          <a:srgbClr val="000000"/>
                        </a:solidFill>
                        <a:effectLst/>
                        <a:latin typeface="Calibri" panose="020F0502020204030204" pitchFamily="34" charset="0"/>
                      </a:endParaRPr>
                    </a:p>
                  </a:txBody>
                  <a:tcPr marL="9525" marR="9525" marT="9525"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2538116822"/>
                  </a:ext>
                </a:extLst>
              </a:tr>
              <a:tr h="274320">
                <a:tc>
                  <a:txBody>
                    <a:bodyPr/>
                    <a:lstStyle/>
                    <a:p>
                      <a:endParaRPr lang="en-US" sz="1400" dirty="0"/>
                    </a:p>
                  </a:txBody>
                  <a:tcPr marL="68580" marR="68580" marT="34290" marB="34290">
                    <a:solidFill>
                      <a:schemeClr val="accent4">
                        <a:lumMod val="7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900" b="1" dirty="0"/>
                    </a:p>
                  </a:txBody>
                  <a:tcPr marL="68580" marR="68580" marT="34290" marB="34290">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6">
                        <a:lumMod val="40000"/>
                        <a:lumOff val="60000"/>
                      </a:schemeClr>
                    </a:solidFill>
                  </a:tcPr>
                </a:tc>
                <a:tc>
                  <a:txBody>
                    <a:bodyPr/>
                    <a:lstStyle/>
                    <a:p>
                      <a:r>
                        <a:rPr lang="en-US" sz="800" b="0" dirty="0"/>
                        <a:t>Asking critical questions of research</a:t>
                      </a:r>
                    </a:p>
                  </a:txBody>
                  <a:tcPr marL="0" marR="0" marT="0" marB="0" anchor="ct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6">
                        <a:lumMod val="40000"/>
                        <a:lumOff val="60000"/>
                      </a:schemeClr>
                    </a:solidFill>
                  </a:tcPr>
                </a:tc>
                <a:tc>
                  <a:txBody>
                    <a:bodyPr/>
                    <a:lstStyle/>
                    <a:p>
                      <a:r>
                        <a:rPr lang="en-US" sz="800" b="0" dirty="0"/>
                        <a:t>Employing research evidence in critical incidents.</a:t>
                      </a:r>
                    </a:p>
                  </a:txBody>
                  <a:tcPr marL="0" marR="0" marT="0" marB="0" anchor="ct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6">
                        <a:lumMod val="40000"/>
                        <a:lumOff val="60000"/>
                      </a:schemeClr>
                    </a:solidFill>
                  </a:tcPr>
                </a:tc>
                <a:tc>
                  <a:txBody>
                    <a:bodyPr/>
                    <a:lstStyle/>
                    <a:p>
                      <a:pPr algn="l" fontAlgn="b"/>
                      <a:r>
                        <a:rPr lang="en-GB" sz="800" b="0" i="0" u="none" strike="noStrike" dirty="0">
                          <a:solidFill>
                            <a:srgbClr val="000000"/>
                          </a:solidFill>
                          <a:effectLst/>
                          <a:latin typeface="Calibri" panose="020F0502020204030204" pitchFamily="34" charset="0"/>
                        </a:rPr>
                        <a:t>Forming persuasive evidence informed arguments for practice</a:t>
                      </a:r>
                    </a:p>
                  </a:txBody>
                  <a:tcPr marL="7144" marR="7144" marT="7144" marB="34290" anchor="ct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6">
                        <a:lumMod val="40000"/>
                        <a:lumOff val="60000"/>
                      </a:schemeClr>
                    </a:solidFill>
                  </a:tcPr>
                </a:tc>
                <a:tc vMerge="1">
                  <a:txBody>
                    <a:bodyPr/>
                    <a:lstStyle/>
                    <a:p>
                      <a:endParaRPr lang="en-US" sz="1200" b="1"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extLst>
                  <a:ext uri="{0D108BD9-81ED-4DB2-BD59-A6C34878D82A}">
                    <a16:rowId xmlns:a16="http://schemas.microsoft.com/office/drawing/2014/main" val="2699996364"/>
                  </a:ext>
                </a:extLst>
              </a:tr>
              <a:tr h="274320">
                <a:tc>
                  <a:txBody>
                    <a:bodyPr/>
                    <a:lstStyle/>
                    <a:p>
                      <a:endParaRPr lang="en-US" sz="1400" dirty="0"/>
                    </a:p>
                  </a:txBody>
                  <a:tcPr marL="68580" marR="68580" marT="34290" marB="34290">
                    <a:solidFill>
                      <a:schemeClr val="accent4">
                        <a:lumMod val="7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900" b="1" dirty="0"/>
                    </a:p>
                  </a:txBody>
                  <a:tcPr marL="68580" marR="68580" marT="34290" marB="34290">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6">
                        <a:lumMod val="40000"/>
                        <a:lumOff val="60000"/>
                      </a:schemeClr>
                    </a:solidFill>
                  </a:tcPr>
                </a:tc>
                <a:tc>
                  <a:txBody>
                    <a:bodyPr/>
                    <a:lstStyle/>
                    <a:p>
                      <a:endParaRPr lang="en-US" sz="900" b="1" dirty="0"/>
                    </a:p>
                  </a:txBody>
                  <a:tcPr marL="0" marR="0" marT="0" marB="0">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6">
                        <a:lumMod val="40000"/>
                        <a:lumOff val="60000"/>
                      </a:schemeClr>
                    </a:solidFill>
                  </a:tcPr>
                </a:tc>
                <a:tc>
                  <a:txBody>
                    <a:bodyPr/>
                    <a:lstStyle/>
                    <a:p>
                      <a:endParaRPr lang="en-US" sz="800" b="0" dirty="0"/>
                    </a:p>
                  </a:txBody>
                  <a:tcPr marL="68580" marR="68580" marT="34290" marB="34290">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6">
                        <a:lumMod val="40000"/>
                        <a:lumOff val="60000"/>
                      </a:schemeClr>
                    </a:solidFill>
                  </a:tcPr>
                </a:tc>
                <a:tc>
                  <a:txBody>
                    <a:bodyPr/>
                    <a:lstStyle/>
                    <a:p>
                      <a:pPr algn="l" fontAlgn="b"/>
                      <a:endParaRPr lang="en-GB" sz="900" b="0" i="0" u="none" strike="noStrike" dirty="0">
                        <a:solidFill>
                          <a:srgbClr val="000000"/>
                        </a:solidFill>
                        <a:effectLst/>
                        <a:latin typeface="Calibri" panose="020F0502020204030204" pitchFamily="34" charset="0"/>
                      </a:endParaRPr>
                    </a:p>
                  </a:txBody>
                  <a:tcPr marL="7144" marR="7144" marT="7144" marB="34290" anchor="b">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6">
                        <a:lumMod val="40000"/>
                        <a:lumOff val="60000"/>
                      </a:schemeClr>
                    </a:solidFill>
                  </a:tcPr>
                </a:tc>
                <a:tc vMerge="1">
                  <a:txBody>
                    <a:bodyPr/>
                    <a:lstStyle/>
                    <a:p>
                      <a:endParaRPr lang="en-US" sz="1200" b="1"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extLst>
                  <a:ext uri="{0D108BD9-81ED-4DB2-BD59-A6C34878D82A}">
                    <a16:rowId xmlns:a16="http://schemas.microsoft.com/office/drawing/2014/main" val="3618873802"/>
                  </a:ext>
                </a:extLst>
              </a:tr>
              <a:tr h="274320">
                <a:tc>
                  <a:txBody>
                    <a:bodyPr/>
                    <a:lstStyle/>
                    <a:p>
                      <a:endParaRPr lang="en-US" sz="1400" dirty="0"/>
                    </a:p>
                  </a:txBody>
                  <a:tcPr marL="68580" marR="68580" marT="34290" marB="34290">
                    <a:solidFill>
                      <a:schemeClr val="accent4">
                        <a:lumMod val="60000"/>
                        <a:lumOff val="4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900" b="1" dirty="0"/>
                    </a:p>
                  </a:txBody>
                  <a:tcPr marL="68580" marR="68580" marT="34290" marB="34290">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a:txBody>
                    <a:bodyPr/>
                    <a:lstStyle/>
                    <a:p>
                      <a:endParaRPr lang="en-US" sz="900" b="1" dirty="0"/>
                    </a:p>
                  </a:txBody>
                  <a:tcPr marL="68580" marR="68580" marT="34290" marB="34290">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a:txBody>
                    <a:bodyPr/>
                    <a:lstStyle/>
                    <a:p>
                      <a:endParaRPr lang="en-US" sz="900" b="1" dirty="0"/>
                    </a:p>
                  </a:txBody>
                  <a:tcPr marL="68580" marR="68580" marT="34290" marB="34290">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a:txBody>
                    <a:bodyPr/>
                    <a:lstStyle/>
                    <a:p>
                      <a:pPr algn="l" fontAlgn="b"/>
                      <a:endParaRPr lang="en-GB" sz="900" b="0" i="0" u="none" strike="noStrike" dirty="0">
                        <a:solidFill>
                          <a:srgbClr val="000000"/>
                        </a:solidFill>
                        <a:effectLst/>
                        <a:latin typeface="Calibri" panose="020F0502020204030204" pitchFamily="34" charset="0"/>
                      </a:endParaRPr>
                    </a:p>
                  </a:txBody>
                  <a:tcPr marL="7144" marR="7144" marT="7144" marB="34290" anchor="b">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vMerge="1">
                  <a:txBody>
                    <a:bodyPr/>
                    <a:lstStyle/>
                    <a:p>
                      <a:endParaRPr lang="en-US" sz="1200" b="1"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extLst>
                  <a:ext uri="{0D108BD9-81ED-4DB2-BD59-A6C34878D82A}">
                    <a16:rowId xmlns:a16="http://schemas.microsoft.com/office/drawing/2014/main" val="3219398352"/>
                  </a:ext>
                </a:extLst>
              </a:tr>
            </a:tbl>
          </a:graphicData>
        </a:graphic>
      </p:graphicFrame>
      <p:graphicFrame>
        <p:nvGraphicFramePr>
          <p:cNvPr id="3" name="Table 2">
            <a:extLst>
              <a:ext uri="{FF2B5EF4-FFF2-40B4-BE49-F238E27FC236}">
                <a16:creationId xmlns:a16="http://schemas.microsoft.com/office/drawing/2014/main" id="{6E36BCAC-9EA3-4646-B1E5-87B9149E5668}"/>
              </a:ext>
            </a:extLst>
          </p:cNvPr>
          <p:cNvGraphicFramePr>
            <a:graphicFrameLocks noGrp="1"/>
          </p:cNvGraphicFramePr>
          <p:nvPr>
            <p:extLst/>
          </p:nvPr>
        </p:nvGraphicFramePr>
        <p:xfrm>
          <a:off x="0" y="5652045"/>
          <a:ext cx="9144000" cy="281940"/>
        </p:xfrm>
        <a:graphic>
          <a:graphicData uri="http://schemas.openxmlformats.org/drawingml/2006/table">
            <a:tbl>
              <a:tblPr firstRow="1" bandRow="1">
                <a:tableStyleId>{5C22544A-7EE6-4342-B048-85BDC9FD1C3A}</a:tableStyleId>
              </a:tblPr>
              <a:tblGrid>
                <a:gridCol w="4572000">
                  <a:extLst>
                    <a:ext uri="{9D8B030D-6E8A-4147-A177-3AD203B41FA5}">
                      <a16:colId xmlns:a16="http://schemas.microsoft.com/office/drawing/2014/main" val="2018730870"/>
                    </a:ext>
                  </a:extLst>
                </a:gridCol>
                <a:gridCol w="4572000">
                  <a:extLst>
                    <a:ext uri="{9D8B030D-6E8A-4147-A177-3AD203B41FA5}">
                      <a16:colId xmlns:a16="http://schemas.microsoft.com/office/drawing/2014/main" val="4115019828"/>
                    </a:ext>
                  </a:extLst>
                </a:gridCol>
              </a:tblGrid>
              <a:tr h="274320">
                <a:tc>
                  <a:txBody>
                    <a:bodyPr/>
                    <a:lstStyle/>
                    <a:p>
                      <a:pPr algn="ctr"/>
                      <a:r>
                        <a:rPr lang="en-US" sz="1400" dirty="0"/>
                        <a:t>Subject studies</a:t>
                      </a:r>
                    </a:p>
                  </a:txBody>
                  <a:tcPr marL="68580" marR="68580" marT="34290" marB="34290" anchor="ctr">
                    <a:solidFill>
                      <a:schemeClr val="tx2">
                        <a:lumMod val="60000"/>
                        <a:lumOff val="40000"/>
                      </a:schemeClr>
                    </a:solidFill>
                  </a:tcPr>
                </a:tc>
                <a:tc>
                  <a:txBody>
                    <a:bodyPr/>
                    <a:lstStyle/>
                    <a:p>
                      <a:pPr algn="ctr"/>
                      <a:r>
                        <a:rPr lang="en-US" sz="1400" dirty="0"/>
                        <a:t>Professional Enquiry</a:t>
                      </a:r>
                    </a:p>
                  </a:txBody>
                  <a:tcPr marL="68580" marR="68580" marT="34290" marB="34290" anchor="ctr">
                    <a:solidFill>
                      <a:schemeClr val="tx2">
                        <a:lumMod val="60000"/>
                        <a:lumOff val="40000"/>
                      </a:schemeClr>
                    </a:solidFill>
                  </a:tcPr>
                </a:tc>
                <a:extLst>
                  <a:ext uri="{0D108BD9-81ED-4DB2-BD59-A6C34878D82A}">
                    <a16:rowId xmlns:a16="http://schemas.microsoft.com/office/drawing/2014/main" val="2084739459"/>
                  </a:ext>
                </a:extLst>
              </a:tr>
            </a:tbl>
          </a:graphicData>
        </a:graphic>
      </p:graphicFrame>
      <p:sp>
        <p:nvSpPr>
          <p:cNvPr id="4" name="Rectangle 3">
            <a:hlinkClick r:id="" action="ppaction://hlinkshowjump?jump=firstslide"/>
            <a:extLst>
              <a:ext uri="{FF2B5EF4-FFF2-40B4-BE49-F238E27FC236}">
                <a16:creationId xmlns:a16="http://schemas.microsoft.com/office/drawing/2014/main" id="{A93698AC-4500-8942-844C-7E880EE7DA6D}"/>
              </a:ext>
            </a:extLst>
          </p:cNvPr>
          <p:cNvSpPr/>
          <p:nvPr/>
        </p:nvSpPr>
        <p:spPr>
          <a:xfrm>
            <a:off x="0" y="876569"/>
            <a:ext cx="9144000" cy="44484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7934954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D8383357-EBB5-774B-9F46-9A4FBBA29861}"/>
              </a:ext>
            </a:extLst>
          </p:cNvPr>
          <p:cNvGraphicFramePr>
            <a:graphicFrameLocks noGrp="1"/>
          </p:cNvGraphicFramePr>
          <p:nvPr>
            <p:extLst/>
          </p:nvPr>
        </p:nvGraphicFramePr>
        <p:xfrm>
          <a:off x="-2" y="878904"/>
          <a:ext cx="9144001" cy="3784365"/>
        </p:xfrm>
        <a:graphic>
          <a:graphicData uri="http://schemas.openxmlformats.org/drawingml/2006/table">
            <a:tbl>
              <a:tblPr>
                <a:tableStyleId>{8EC20E35-A176-4012-BC5E-935CFFF8708E}</a:tableStyleId>
              </a:tblPr>
              <a:tblGrid>
                <a:gridCol w="806280">
                  <a:extLst>
                    <a:ext uri="{9D8B030D-6E8A-4147-A177-3AD203B41FA5}">
                      <a16:colId xmlns:a16="http://schemas.microsoft.com/office/drawing/2014/main" val="4263350874"/>
                    </a:ext>
                  </a:extLst>
                </a:gridCol>
                <a:gridCol w="1000898">
                  <a:extLst>
                    <a:ext uri="{9D8B030D-6E8A-4147-A177-3AD203B41FA5}">
                      <a16:colId xmlns:a16="http://schemas.microsoft.com/office/drawing/2014/main" val="2767987936"/>
                    </a:ext>
                  </a:extLst>
                </a:gridCol>
                <a:gridCol w="2048132">
                  <a:extLst>
                    <a:ext uri="{9D8B030D-6E8A-4147-A177-3AD203B41FA5}">
                      <a16:colId xmlns:a16="http://schemas.microsoft.com/office/drawing/2014/main" val="3433456226"/>
                    </a:ext>
                  </a:extLst>
                </a:gridCol>
                <a:gridCol w="2048132">
                  <a:extLst>
                    <a:ext uri="{9D8B030D-6E8A-4147-A177-3AD203B41FA5}">
                      <a16:colId xmlns:a16="http://schemas.microsoft.com/office/drawing/2014/main" val="1715268892"/>
                    </a:ext>
                  </a:extLst>
                </a:gridCol>
                <a:gridCol w="2048132">
                  <a:extLst>
                    <a:ext uri="{9D8B030D-6E8A-4147-A177-3AD203B41FA5}">
                      <a16:colId xmlns:a16="http://schemas.microsoft.com/office/drawing/2014/main" val="129119598"/>
                    </a:ext>
                  </a:extLst>
                </a:gridCol>
                <a:gridCol w="1192427">
                  <a:extLst>
                    <a:ext uri="{9D8B030D-6E8A-4147-A177-3AD203B41FA5}">
                      <a16:colId xmlns:a16="http://schemas.microsoft.com/office/drawing/2014/main" val="870755007"/>
                    </a:ext>
                  </a:extLst>
                </a:gridCol>
              </a:tblGrid>
              <a:tr h="434340">
                <a:tc>
                  <a:txBody>
                    <a:bodyPr/>
                    <a:lstStyle/>
                    <a:p>
                      <a:endParaRPr lang="en-US" sz="1400" dirty="0"/>
                    </a:p>
                  </a:txBody>
                  <a:tcPr marL="68580" marR="68580" marT="34290" marB="34290">
                    <a:noFill/>
                  </a:tcPr>
                </a:tc>
                <a:tc>
                  <a:txBody>
                    <a:bodyPr/>
                    <a:lstStyle/>
                    <a:p>
                      <a:endParaRPr lang="en-US" sz="900" b="1" dirty="0"/>
                    </a:p>
                  </a:txBody>
                  <a:tcPr marL="68580" marR="68580" marT="34290" marB="3429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Phase 1: Pupillage</a:t>
                      </a:r>
                    </a:p>
                    <a:p>
                      <a:endParaRPr lang="en-US" sz="900" b="1" dirty="0"/>
                    </a:p>
                  </a:txBody>
                  <a:tcPr marL="68580" marR="68580" marT="34290" marB="3429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60000"/>
                        <a:lumOff val="40000"/>
                      </a:schemeClr>
                    </a:solidFill>
                  </a:tcPr>
                </a:tc>
                <a:tc>
                  <a:txBody>
                    <a:bodyPr/>
                    <a:lstStyle/>
                    <a:p>
                      <a:pPr algn="l"/>
                      <a:r>
                        <a:rPr lang="en-US" sz="1200" dirty="0"/>
                        <a:t>Phase 2: Developing independence</a:t>
                      </a:r>
                    </a:p>
                  </a:txBody>
                  <a:tcPr marL="68580" marR="68580" marT="34290" marB="3429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60000"/>
                        <a:lumOff val="40000"/>
                      </a:schemeClr>
                    </a:solidFill>
                  </a:tcPr>
                </a:tc>
                <a:tc>
                  <a:txBody>
                    <a:bodyPr/>
                    <a:lstStyle/>
                    <a:p>
                      <a:pPr algn="ctr"/>
                      <a:r>
                        <a:rPr lang="en-US" sz="1200" dirty="0"/>
                        <a:t>Phase 3: Gaining Autonomy</a:t>
                      </a:r>
                    </a:p>
                  </a:txBody>
                  <a:tcPr marL="68580" marR="68580" marT="34290" marB="3429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60000"/>
                        <a:lumOff val="40000"/>
                      </a:schemeClr>
                    </a:solidFill>
                  </a:tcPr>
                </a:tc>
                <a:tc>
                  <a:txBody>
                    <a:bodyPr/>
                    <a:lstStyle/>
                    <a:p>
                      <a:endParaRPr lang="en-US" sz="900" b="1" dirty="0"/>
                    </a:p>
                  </a:txBody>
                  <a:tcPr marL="68580" marR="68580" marT="34290" marB="3429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96510987"/>
                  </a:ext>
                </a:extLst>
              </a:tr>
              <a:tr h="342900">
                <a:tc rowSpan="11">
                  <a:txBody>
                    <a:bodyPr/>
                    <a:lstStyle/>
                    <a:p>
                      <a:r>
                        <a:rPr lang="en-US" sz="1400" dirty="0"/>
                        <a:t>The Creative Teacher</a:t>
                      </a:r>
                    </a:p>
                  </a:txBody>
                  <a:tcPr marL="68580" marR="68580" marT="34290" marB="34290">
                    <a:solidFill>
                      <a:schemeClr val="accent6">
                        <a:lumMod val="75000"/>
                      </a:schemeClr>
                    </a:solidFill>
                  </a:tcPr>
                </a:tc>
                <a:tc>
                  <a:txBody>
                    <a:bodyPr/>
                    <a:lstStyle/>
                    <a:p>
                      <a:r>
                        <a:rPr lang="en-US" sz="900" b="1" dirty="0"/>
                        <a:t>Planning for learning</a:t>
                      </a:r>
                    </a:p>
                  </a:txBody>
                  <a:tcPr marL="68580" marR="68580" marT="34290" marB="3429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r>
                        <a:rPr lang="en-US" sz="800" b="1" dirty="0"/>
                        <a:t>Lesson planning</a:t>
                      </a:r>
                    </a:p>
                  </a:txBody>
                  <a:tcPr marL="68580" marR="68580" marT="34290" marB="3429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r>
                        <a:rPr lang="en-US" sz="900" b="1" dirty="0"/>
                        <a:t>Planning learning sequences</a:t>
                      </a:r>
                    </a:p>
                  </a:txBody>
                  <a:tcPr marL="68580" marR="68580" marT="34290" marB="3429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r>
                        <a:rPr lang="en-US" sz="900" b="1" dirty="0"/>
                        <a:t>Curriculum Design</a:t>
                      </a:r>
                    </a:p>
                  </a:txBody>
                  <a:tcPr marL="68580" marR="68580" marT="34290" marB="3429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rowSpan="12">
                  <a:txBody>
                    <a:bodyPr/>
                    <a:lstStyle/>
                    <a:p>
                      <a:r>
                        <a:rPr lang="en-US" sz="800" b="1" dirty="0"/>
                        <a:t>End Goal</a:t>
                      </a:r>
                    </a:p>
                    <a:p>
                      <a:endParaRPr lang="en-US" sz="800" b="1" dirty="0"/>
                    </a:p>
                  </a:txBody>
                  <a:tcPr marL="68580" marR="68580" marT="34290" marB="3429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75000"/>
                      </a:schemeClr>
                    </a:solidFill>
                  </a:tcPr>
                </a:tc>
                <a:extLst>
                  <a:ext uri="{0D108BD9-81ED-4DB2-BD59-A6C34878D82A}">
                    <a16:rowId xmlns:a16="http://schemas.microsoft.com/office/drawing/2014/main" val="1917649155"/>
                  </a:ext>
                </a:extLst>
              </a:tr>
              <a:tr h="205740">
                <a:tc vMerge="1">
                  <a:txBody>
                    <a:bodyPr/>
                    <a:lstStyle/>
                    <a:p>
                      <a:endParaRPr lang="en-US"/>
                    </a:p>
                  </a:txBody>
                  <a:tcPr/>
                </a:tc>
                <a:tc>
                  <a:txBody>
                    <a:bodyPr/>
                    <a:lstStyle/>
                    <a:p>
                      <a:endParaRPr lang="en-US" sz="900" b="1" dirty="0"/>
                    </a:p>
                  </a:txBody>
                  <a:tcPr marL="68580" marR="68580" marT="34290" marB="34290">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accent2">
                        <a:lumMod val="60000"/>
                        <a:lumOff val="40000"/>
                      </a:schemeClr>
                    </a:solidFill>
                  </a:tcPr>
                </a:tc>
                <a:tc>
                  <a:txBody>
                    <a:bodyPr/>
                    <a:lstStyle/>
                    <a:p>
                      <a:r>
                        <a:rPr lang="en-US" sz="800" dirty="0"/>
                        <a:t>An introduction to lesson planning</a:t>
                      </a:r>
                    </a:p>
                  </a:txBody>
                  <a:tcPr marL="68580" marR="68580" marT="34290" marB="34290">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accent2">
                        <a:lumMod val="60000"/>
                        <a:lumOff val="40000"/>
                      </a:schemeClr>
                    </a:solidFill>
                  </a:tcPr>
                </a:tc>
                <a:tc>
                  <a:txBody>
                    <a:bodyPr/>
                    <a:lstStyle/>
                    <a:p>
                      <a:r>
                        <a:rPr lang="en-US" sz="800" b="0" dirty="0"/>
                        <a:t>Developing sequences of lessons</a:t>
                      </a:r>
                    </a:p>
                  </a:txBody>
                  <a:tcPr marL="68580" marR="68580" marT="34290" marB="34290">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accent2">
                        <a:lumMod val="60000"/>
                        <a:lumOff val="4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dirty="0"/>
                        <a:t>An introduction to curriculum design</a:t>
                      </a:r>
                    </a:p>
                  </a:txBody>
                  <a:tcPr marL="68580" marR="68580" marT="34290" marB="34290">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accent2">
                        <a:lumMod val="60000"/>
                        <a:lumOff val="40000"/>
                      </a:schemeClr>
                    </a:solidFill>
                  </a:tcPr>
                </a:tc>
                <a:tc vMerge="1">
                  <a:txBody>
                    <a:bodyPr/>
                    <a:lstStyle/>
                    <a:p>
                      <a:endParaRPr lang="en-US" sz="1000"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570223635"/>
                  </a:ext>
                </a:extLst>
              </a:tr>
              <a:tr h="205740">
                <a:tc vMerge="1">
                  <a:txBody>
                    <a:bodyPr/>
                    <a:lstStyle/>
                    <a:p>
                      <a:endParaRPr lang="en-US"/>
                    </a:p>
                  </a:txBody>
                  <a:tcPr/>
                </a:tc>
                <a:tc>
                  <a:txBody>
                    <a:bodyPr/>
                    <a:lstStyle/>
                    <a:p>
                      <a:endParaRPr lang="en-US" sz="900" b="1" dirty="0"/>
                    </a:p>
                  </a:txBody>
                  <a:tcPr marL="68580" marR="68580" marT="34290" marB="34290">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2">
                        <a:lumMod val="60000"/>
                        <a:lumOff val="40000"/>
                      </a:schemeClr>
                    </a:solidFill>
                  </a:tcPr>
                </a:tc>
                <a:tc>
                  <a:txBody>
                    <a:bodyPr/>
                    <a:lstStyle/>
                    <a:p>
                      <a:r>
                        <a:rPr lang="en-US" sz="800" dirty="0"/>
                        <a:t>Structuring lessons for learning</a:t>
                      </a:r>
                    </a:p>
                  </a:txBody>
                  <a:tcPr marL="68580" marR="68580" marT="34290" marB="34290">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2">
                        <a:lumMod val="60000"/>
                        <a:lumOff val="40000"/>
                      </a:schemeClr>
                    </a:solidFill>
                  </a:tcPr>
                </a:tc>
                <a:tc>
                  <a:txBody>
                    <a:bodyPr/>
                    <a:lstStyle/>
                    <a:p>
                      <a:r>
                        <a:rPr lang="en-US" sz="800" b="0" dirty="0"/>
                        <a:t>Adapting teaching in response to </a:t>
                      </a:r>
                      <a:r>
                        <a:rPr lang="en-US" sz="800" b="0" dirty="0" err="1"/>
                        <a:t>AfL</a:t>
                      </a:r>
                      <a:endParaRPr lang="en-US" sz="800" b="0" dirty="0"/>
                    </a:p>
                  </a:txBody>
                  <a:tcPr marL="68580" marR="68580" marT="34290" marB="34290">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2">
                        <a:lumMod val="60000"/>
                        <a:lumOff val="40000"/>
                      </a:schemeClr>
                    </a:solidFill>
                  </a:tcPr>
                </a:tc>
                <a:tc>
                  <a:txBody>
                    <a:bodyPr/>
                    <a:lstStyle/>
                    <a:p>
                      <a:r>
                        <a:rPr lang="en-US" sz="800" b="0" dirty="0"/>
                        <a:t>Whole school curriculum</a:t>
                      </a:r>
                    </a:p>
                  </a:txBody>
                  <a:tcPr marL="68580" marR="68580" marT="34290" marB="34290">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2">
                        <a:lumMod val="60000"/>
                        <a:lumOff val="40000"/>
                      </a:schemeClr>
                    </a:solidFill>
                  </a:tcPr>
                </a:tc>
                <a:tc vMerge="1">
                  <a:txBody>
                    <a:bodyPr/>
                    <a:lstStyle/>
                    <a:p>
                      <a:endParaRPr lang="en-US"/>
                    </a:p>
                  </a:txBody>
                  <a:tcPr/>
                </a:tc>
                <a:extLst>
                  <a:ext uri="{0D108BD9-81ED-4DB2-BD59-A6C34878D82A}">
                    <a16:rowId xmlns:a16="http://schemas.microsoft.com/office/drawing/2014/main" val="737682437"/>
                  </a:ext>
                </a:extLst>
              </a:tr>
              <a:tr h="205740">
                <a:tc vMerge="1">
                  <a:txBody>
                    <a:bodyPr/>
                    <a:lstStyle/>
                    <a:p>
                      <a:endParaRPr lang="en-US"/>
                    </a:p>
                  </a:txBody>
                  <a:tcPr/>
                </a:tc>
                <a:tc>
                  <a:txBody>
                    <a:bodyPr/>
                    <a:lstStyle/>
                    <a:p>
                      <a:endParaRPr lang="en-US" sz="900" b="1" dirty="0"/>
                    </a:p>
                  </a:txBody>
                  <a:tcPr marL="68580" marR="68580" marT="34290" marB="34290">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endParaRPr lang="en-US" sz="800" b="0" dirty="0"/>
                    </a:p>
                  </a:txBody>
                  <a:tcPr marL="68580" marR="68580" marT="34290" marB="34290">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endParaRPr lang="en-US" sz="800" dirty="0"/>
                    </a:p>
                  </a:txBody>
                  <a:tcPr marL="0" marR="0" marT="0" marB="0">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endParaRPr lang="en-US" sz="800" dirty="0"/>
                    </a:p>
                  </a:txBody>
                  <a:tcPr marL="0" marR="0" marT="0" marB="0" anchor="ct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vMerge="1">
                  <a:txBody>
                    <a:bodyPr/>
                    <a:lstStyle/>
                    <a:p>
                      <a:endParaRPr lang="en-US"/>
                    </a:p>
                  </a:txBody>
                  <a:tcPr/>
                </a:tc>
                <a:extLst>
                  <a:ext uri="{0D108BD9-81ED-4DB2-BD59-A6C34878D82A}">
                    <a16:rowId xmlns:a16="http://schemas.microsoft.com/office/drawing/2014/main" val="1049254315"/>
                  </a:ext>
                </a:extLst>
              </a:tr>
              <a:tr h="480060">
                <a:tc vMerge="1">
                  <a:txBody>
                    <a:bodyPr/>
                    <a:lstStyle/>
                    <a:p>
                      <a:endParaRPr lang="en-US"/>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b="1" dirty="0"/>
                        <a:t>Learning technologies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900" b="1" dirty="0"/>
                    </a:p>
                  </a:txBody>
                  <a:tcPr marL="68580" marR="68580" marT="34290" marB="3429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60000"/>
                        <a:lumOff val="4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b="1" dirty="0"/>
                        <a:t>Communication technology</a:t>
                      </a:r>
                    </a:p>
                    <a:p>
                      <a:endParaRPr lang="en-US" sz="900" b="1" dirty="0"/>
                    </a:p>
                  </a:txBody>
                  <a:tcPr marL="68580" marR="68580" marT="34290" marB="3429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60000"/>
                        <a:lumOff val="4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b="1" dirty="0"/>
                        <a:t>Technology enhanced learning</a:t>
                      </a:r>
                    </a:p>
                    <a:p>
                      <a:endParaRPr lang="en-US" sz="900" b="1" dirty="0"/>
                    </a:p>
                  </a:txBody>
                  <a:tcPr marL="68580" marR="68580" marT="34290" marB="3429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60000"/>
                        <a:lumOff val="4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b="1" dirty="0"/>
                        <a:t>Creative use of technology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900" b="1" dirty="0"/>
                    </a:p>
                  </a:txBody>
                  <a:tcPr marL="68580" marR="68580" marT="34290" marB="3429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60000"/>
                        <a:lumOff val="40000"/>
                      </a:schemeClr>
                    </a:solidFill>
                  </a:tcPr>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3332696589"/>
                  </a:ext>
                </a:extLst>
              </a:tr>
              <a:tr h="270034">
                <a:tc vMerge="1">
                  <a:txBody>
                    <a:bodyPr/>
                    <a:lstStyle/>
                    <a:p>
                      <a:endParaRPr lang="en-US"/>
                    </a:p>
                  </a:txBody>
                  <a:tcPr/>
                </a:tc>
                <a:tc>
                  <a:txBody>
                    <a:bodyPr/>
                    <a:lstStyle/>
                    <a:p>
                      <a:endParaRPr lang="en-US" sz="900" b="1" dirty="0"/>
                    </a:p>
                  </a:txBody>
                  <a:tcPr marL="68580" marR="68580" marT="34290" marB="34290">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accent4">
                        <a:lumMod val="60000"/>
                        <a:lumOff val="40000"/>
                      </a:schemeClr>
                    </a:solid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800" b="0" dirty="0"/>
                        <a:t>Using technology to communicate subject knowledge</a:t>
                      </a:r>
                    </a:p>
                  </a:txBody>
                  <a:tcPr marL="7144" marR="7144" marT="7144" marB="34290" anchor="ct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accent4">
                        <a:lumMod val="60000"/>
                        <a:lumOff val="40000"/>
                      </a:schemeClr>
                    </a:solidFill>
                  </a:tcPr>
                </a:tc>
                <a:tc>
                  <a:txBody>
                    <a:bodyPr/>
                    <a:lstStyle/>
                    <a:p>
                      <a:pPr algn="l" fontAlgn="b"/>
                      <a:r>
                        <a:rPr lang="en-GB" sz="800" b="0" i="0" u="none" strike="noStrike" dirty="0">
                          <a:solidFill>
                            <a:srgbClr val="000000"/>
                          </a:solidFill>
                          <a:effectLst/>
                          <a:latin typeface="Calibri" panose="020F0502020204030204" pitchFamily="34" charset="0"/>
                        </a:rPr>
                        <a:t>Using technology to enhance learning</a:t>
                      </a:r>
                    </a:p>
                  </a:txBody>
                  <a:tcPr marL="7144" marR="7144" marT="7144" marB="34290" anchor="ct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accent4">
                        <a:lumMod val="60000"/>
                        <a:lumOff val="40000"/>
                      </a:schemeClr>
                    </a:solidFill>
                  </a:tcPr>
                </a:tc>
                <a:tc>
                  <a:txBody>
                    <a:bodyPr/>
                    <a:lstStyle/>
                    <a:p>
                      <a:pPr algn="l" fontAlgn="b"/>
                      <a:r>
                        <a:rPr lang="en-GB" sz="800" b="0" i="0" u="none" strike="noStrike" dirty="0">
                          <a:solidFill>
                            <a:srgbClr val="000000"/>
                          </a:solidFill>
                          <a:effectLst/>
                          <a:latin typeface="Calibri" panose="020F0502020204030204" pitchFamily="34" charset="0"/>
                        </a:rPr>
                        <a:t>Future classrooms</a:t>
                      </a:r>
                    </a:p>
                  </a:txBody>
                  <a:tcPr marL="7144" marR="7144" marT="7144" marB="34290" anchor="ct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accent4">
                        <a:lumMod val="60000"/>
                        <a:lumOff val="40000"/>
                      </a:schemeClr>
                    </a:solidFill>
                  </a:tcPr>
                </a:tc>
                <a:tc vMerge="1">
                  <a:txBody>
                    <a:bodyPr/>
                    <a:lstStyle/>
                    <a:p>
                      <a:pPr algn="l" fontAlgn="b"/>
                      <a:endParaRPr lang="en-GB" sz="1200" b="0" i="0" u="none" strike="noStrike" dirty="0">
                        <a:solidFill>
                          <a:srgbClr val="000000"/>
                        </a:solidFill>
                        <a:effectLst/>
                        <a:latin typeface="Calibri" panose="020F0502020204030204" pitchFamily="34" charset="0"/>
                      </a:endParaRPr>
                    </a:p>
                  </a:txBody>
                  <a:tcPr marL="9525" marR="9525" marT="9525"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3207007402"/>
                  </a:ext>
                </a:extLst>
              </a:tr>
              <a:tr h="223443">
                <a:tc vMerge="1">
                  <a:txBody>
                    <a:bodyPr/>
                    <a:lstStyle/>
                    <a:p>
                      <a:endParaRPr lang="en-US"/>
                    </a:p>
                  </a:txBody>
                  <a:tcPr/>
                </a:tc>
                <a:tc>
                  <a:txBody>
                    <a:bodyPr/>
                    <a:lstStyle/>
                    <a:p>
                      <a:endParaRPr lang="en-US" sz="900" b="1" dirty="0"/>
                    </a:p>
                  </a:txBody>
                  <a:tcPr marL="68580" marR="68580" marT="34290" marB="34290">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4">
                        <a:lumMod val="60000"/>
                        <a:lumOff val="40000"/>
                      </a:schemeClr>
                    </a:solidFill>
                  </a:tcPr>
                </a:tc>
                <a:tc>
                  <a:txBody>
                    <a:bodyPr/>
                    <a:lstStyle/>
                    <a:p>
                      <a:pPr algn="l" fontAlgn="b"/>
                      <a:endParaRPr lang="en-GB" sz="800" b="0" i="0" u="none" strike="noStrike" dirty="0">
                        <a:solidFill>
                          <a:srgbClr val="000000"/>
                        </a:solidFill>
                        <a:effectLst/>
                        <a:latin typeface="+mn-lt"/>
                      </a:endParaRPr>
                    </a:p>
                  </a:txBody>
                  <a:tcPr marL="7144" marR="7144" marT="7144" marB="34290" anchor="ct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4">
                        <a:lumMod val="60000"/>
                        <a:lumOff val="40000"/>
                      </a:schemeClr>
                    </a:solidFill>
                  </a:tcPr>
                </a:tc>
                <a:tc>
                  <a:txBody>
                    <a:bodyPr/>
                    <a:lstStyle/>
                    <a:p>
                      <a:pPr algn="l" fontAlgn="b"/>
                      <a:endParaRPr lang="en-GB" sz="800" b="0" i="0" u="none" strike="noStrike" dirty="0">
                        <a:solidFill>
                          <a:srgbClr val="000000"/>
                        </a:solidFill>
                        <a:effectLst/>
                        <a:latin typeface="Calibri" panose="020F0502020204030204" pitchFamily="34" charset="0"/>
                      </a:endParaRPr>
                    </a:p>
                  </a:txBody>
                  <a:tcPr marL="7144" marR="7144" marT="7144" marB="34290">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4">
                        <a:lumMod val="60000"/>
                        <a:lumOff val="40000"/>
                      </a:schemeClr>
                    </a:solidFill>
                  </a:tcPr>
                </a:tc>
                <a:tc>
                  <a:txBody>
                    <a:bodyPr/>
                    <a:lstStyle/>
                    <a:p>
                      <a:pPr algn="l" fontAlgn="b"/>
                      <a:endParaRPr lang="en-GB" sz="800" b="0" i="0" u="none" strike="noStrike" dirty="0">
                        <a:solidFill>
                          <a:srgbClr val="000000"/>
                        </a:solidFill>
                        <a:effectLst/>
                        <a:latin typeface="Calibri" panose="020F0502020204030204" pitchFamily="34" charset="0"/>
                      </a:endParaRPr>
                    </a:p>
                  </a:txBody>
                  <a:tcPr marL="7144" marR="7144" marT="7144" marB="34290" anchor="ct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4">
                        <a:lumMod val="60000"/>
                        <a:lumOff val="40000"/>
                      </a:schemeClr>
                    </a:solidFill>
                  </a:tcPr>
                </a:tc>
                <a:tc vMerge="1">
                  <a:txBody>
                    <a:bodyPr/>
                    <a:lstStyle/>
                    <a:p>
                      <a:pPr algn="l" fontAlgn="b"/>
                      <a:endParaRPr lang="en-GB" sz="1200" b="0" i="0" u="none" strike="noStrike" dirty="0">
                        <a:solidFill>
                          <a:srgbClr val="000000"/>
                        </a:solidFill>
                        <a:effectLst/>
                        <a:latin typeface="Calibri" panose="020F0502020204030204" pitchFamily="34" charset="0"/>
                      </a:endParaRPr>
                    </a:p>
                  </a:txBody>
                  <a:tcPr marL="9525" marR="9525" marT="9525"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725329126"/>
                  </a:ext>
                </a:extLst>
              </a:tr>
              <a:tr h="205740">
                <a:tc vMerge="1">
                  <a:txBody>
                    <a:bodyPr/>
                    <a:lstStyle/>
                    <a:p>
                      <a:endParaRPr lang="en-US"/>
                    </a:p>
                  </a:txBody>
                  <a:tcPr/>
                </a:tc>
                <a:tc>
                  <a:txBody>
                    <a:bodyPr/>
                    <a:lstStyle/>
                    <a:p>
                      <a:endParaRPr lang="en-US" sz="900" b="1" dirty="0"/>
                    </a:p>
                  </a:txBody>
                  <a:tcPr marL="68580" marR="68580" marT="34290" marB="34290">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4">
                        <a:lumMod val="60000"/>
                        <a:lumOff val="40000"/>
                      </a:schemeClr>
                    </a:solidFill>
                  </a:tcPr>
                </a:tc>
                <a:tc>
                  <a:txBody>
                    <a:bodyPr/>
                    <a:lstStyle/>
                    <a:p>
                      <a:pPr algn="l" fontAlgn="b"/>
                      <a:endParaRPr lang="en-GB" sz="800" b="0" i="0" u="none" strike="noStrike" dirty="0">
                        <a:solidFill>
                          <a:srgbClr val="000000"/>
                        </a:solidFill>
                        <a:effectLst/>
                        <a:latin typeface="+mn-lt"/>
                      </a:endParaRPr>
                    </a:p>
                  </a:txBody>
                  <a:tcPr marL="7144" marR="7144" marT="7144" marB="34290" anchor="ct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4">
                        <a:lumMod val="60000"/>
                        <a:lumOff val="40000"/>
                      </a:schemeClr>
                    </a:solidFill>
                  </a:tcPr>
                </a:tc>
                <a:tc>
                  <a:txBody>
                    <a:bodyPr/>
                    <a:lstStyle/>
                    <a:p>
                      <a:pPr algn="l" fontAlgn="b"/>
                      <a:endParaRPr lang="en-GB" sz="800" b="0" i="0" u="none" strike="noStrike" dirty="0">
                        <a:solidFill>
                          <a:srgbClr val="000000"/>
                        </a:solidFill>
                        <a:effectLst/>
                        <a:latin typeface="Calibri" panose="020F0502020204030204" pitchFamily="34" charset="0"/>
                      </a:endParaRPr>
                    </a:p>
                  </a:txBody>
                  <a:tcPr marL="7144" marR="7144" marT="7144" marB="34290" anchor="b">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4">
                        <a:lumMod val="60000"/>
                        <a:lumOff val="40000"/>
                      </a:schemeClr>
                    </a:solidFill>
                  </a:tcPr>
                </a:tc>
                <a:tc>
                  <a:txBody>
                    <a:bodyPr/>
                    <a:lstStyle/>
                    <a:p>
                      <a:pPr algn="l" fontAlgn="b"/>
                      <a:endParaRPr lang="en-GB" sz="800" b="0" i="0" u="none" strike="noStrike" dirty="0">
                        <a:solidFill>
                          <a:srgbClr val="000000"/>
                        </a:solidFill>
                        <a:effectLst/>
                        <a:latin typeface="Calibri" panose="020F0502020204030204" pitchFamily="34" charset="0"/>
                      </a:endParaRPr>
                    </a:p>
                  </a:txBody>
                  <a:tcPr marL="7144" marR="7144" marT="7144" marB="34290" anchor="b">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4">
                        <a:lumMod val="60000"/>
                        <a:lumOff val="40000"/>
                      </a:schemeClr>
                    </a:solidFill>
                  </a:tcPr>
                </a:tc>
                <a:tc vMerge="1">
                  <a:txBody>
                    <a:bodyPr/>
                    <a:lstStyle/>
                    <a:p>
                      <a:pPr algn="l" fontAlgn="b"/>
                      <a:endParaRPr lang="en-GB" sz="1200" b="0" i="0" u="none" strike="noStrike" dirty="0">
                        <a:solidFill>
                          <a:srgbClr val="000000"/>
                        </a:solidFill>
                        <a:effectLst/>
                        <a:latin typeface="Calibri" panose="020F0502020204030204" pitchFamily="34" charset="0"/>
                      </a:endParaRPr>
                    </a:p>
                  </a:txBody>
                  <a:tcPr marL="9525" marR="9525" marT="9525"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775591589"/>
                  </a:ext>
                </a:extLst>
              </a:tr>
              <a:tr h="342900">
                <a:tc vMerge="1">
                  <a:txBody>
                    <a:bodyPr/>
                    <a:lstStyle/>
                    <a:p>
                      <a:endParaRPr lang="en-US"/>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b="1" dirty="0"/>
                        <a:t>Pedagogy</a:t>
                      </a:r>
                    </a:p>
                  </a:txBody>
                  <a:tcPr marL="68580" marR="68580" marT="34290" marB="34290">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b="1" dirty="0"/>
                        <a:t>Introduction to pedagogy</a:t>
                      </a:r>
                    </a:p>
                    <a:p>
                      <a:endParaRPr lang="en-US" sz="900" b="1" dirty="0"/>
                    </a:p>
                  </a:txBody>
                  <a:tcPr marL="68580" marR="68580" marT="34290" marB="34290">
                    <a:lnL>
                      <a:noFill/>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b="1" dirty="0"/>
                        <a:t>Adapting pedagogies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900" b="1" dirty="0"/>
                    </a:p>
                  </a:txBody>
                  <a:tcPr marL="68580" marR="68580" marT="34290" marB="34290">
                    <a:lnL>
                      <a:noFill/>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schemeClr>
                    </a:solid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900" b="1" dirty="0"/>
                        <a:t>Radical pedagogies</a:t>
                      </a:r>
                    </a:p>
                    <a:p>
                      <a:pPr marL="0" marR="0" lvl="0" indent="0" algn="l" defTabSz="914400" rtl="0" eaLnBrk="1" fontAlgn="b" latinLnBrk="0" hangingPunct="1">
                        <a:lnSpc>
                          <a:spcPct val="100000"/>
                        </a:lnSpc>
                        <a:spcBef>
                          <a:spcPts val="0"/>
                        </a:spcBef>
                        <a:spcAft>
                          <a:spcPts val="0"/>
                        </a:spcAft>
                        <a:buClrTx/>
                        <a:buSzTx/>
                        <a:buFontTx/>
                        <a:buNone/>
                        <a:tabLst/>
                        <a:defRPr/>
                      </a:pPr>
                      <a:endParaRPr lang="en-US" sz="900" b="1" dirty="0"/>
                    </a:p>
                  </a:txBody>
                  <a:tcPr marL="7144" marR="7144" marT="7144" marB="34290">
                    <a:lnL>
                      <a:noFill/>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schemeClr>
                    </a:solidFill>
                  </a:tcPr>
                </a:tc>
                <a:tc vMerge="1">
                  <a:txBody>
                    <a:bodyPr/>
                    <a:lstStyle/>
                    <a:p>
                      <a:pPr algn="l" fontAlgn="b"/>
                      <a:endParaRPr lang="en-GB" sz="1200" b="0" i="0" u="none" strike="noStrike" dirty="0">
                        <a:solidFill>
                          <a:srgbClr val="000000"/>
                        </a:solidFill>
                        <a:effectLst/>
                        <a:latin typeface="Calibri" panose="020F0502020204030204" pitchFamily="34" charset="0"/>
                      </a:endParaRPr>
                    </a:p>
                  </a:txBody>
                  <a:tcPr marL="9525" marR="9525" marT="9525" anchor="b">
                    <a:lnL>
                      <a:noFill/>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3029723785"/>
                  </a:ext>
                </a:extLst>
              </a:tr>
              <a:tr h="270034">
                <a:tc vMerge="1">
                  <a:txBody>
                    <a:bodyPr/>
                    <a:lstStyle/>
                    <a:p>
                      <a:endParaRPr lang="en-US"/>
                    </a:p>
                  </a:txBody>
                  <a:tcPr/>
                </a:tc>
                <a:tc>
                  <a:txBody>
                    <a:bodyPr/>
                    <a:lstStyle/>
                    <a:p>
                      <a:pPr algn="l" fontAlgn="b"/>
                      <a:endParaRPr lang="en-GB" sz="900" b="0" i="0" u="none" strike="noStrike" dirty="0">
                        <a:solidFill>
                          <a:srgbClr val="000000"/>
                        </a:solidFill>
                        <a:effectLst/>
                        <a:latin typeface="Calibri" panose="020F0502020204030204" pitchFamily="34" charset="0"/>
                      </a:endParaRPr>
                    </a:p>
                  </a:txBody>
                  <a:tcPr marL="7144" marR="7144" marT="7144" marB="34290" anchor="b">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dirty="0"/>
                        <a:t>Introduction to subject pedagogy</a:t>
                      </a:r>
                    </a:p>
                  </a:txBody>
                  <a:tcPr marL="7144" marR="7144" marT="7144" marB="34290" anchor="ctr">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dirty="0"/>
                        <a:t>Adapting teaching to meet the needs of different learners</a:t>
                      </a:r>
                    </a:p>
                  </a:txBody>
                  <a:tcPr marL="7144" marR="7144" marT="7144" marB="34290" anchor="ctr">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schemeClr>
                    </a:solidFill>
                  </a:tcPr>
                </a:tc>
                <a:tc>
                  <a:txBody>
                    <a:bodyPr/>
                    <a:lstStyle/>
                    <a:p>
                      <a:pPr algn="l" fontAlgn="b"/>
                      <a:r>
                        <a:rPr lang="en-GB" sz="800" b="0" i="0" u="none" strike="noStrike" dirty="0">
                          <a:solidFill>
                            <a:srgbClr val="000000"/>
                          </a:solidFill>
                          <a:effectLst/>
                          <a:latin typeface="Calibri" panose="020F0502020204030204" pitchFamily="34" charset="0"/>
                        </a:rPr>
                        <a:t>An introduction to radical pedagogies</a:t>
                      </a:r>
                    </a:p>
                  </a:txBody>
                  <a:tcPr marL="7144" marR="7144" marT="7144" marB="34290" anchor="ctr">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schemeClr>
                    </a:solidFill>
                  </a:tcPr>
                </a:tc>
                <a:tc vMerge="1">
                  <a:txBody>
                    <a:bodyPr/>
                    <a:lstStyle/>
                    <a:p>
                      <a:pPr algn="l" fontAlgn="b"/>
                      <a:endParaRPr lang="en-GB" sz="1200" b="0" i="0" u="none" strike="noStrike" dirty="0">
                        <a:solidFill>
                          <a:srgbClr val="000000"/>
                        </a:solidFill>
                        <a:effectLst/>
                        <a:latin typeface="Calibri" panose="020F0502020204030204" pitchFamily="34" charset="0"/>
                      </a:endParaRPr>
                    </a:p>
                  </a:txBody>
                  <a:tcPr marL="9525" marR="9525" marT="9525"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2138424154"/>
                  </a:ext>
                </a:extLst>
              </a:tr>
              <a:tr h="274320">
                <a:tc vMerge="1">
                  <a:txBody>
                    <a:bodyPr/>
                    <a:lstStyle/>
                    <a:p>
                      <a:endParaRPr lang="en-US"/>
                    </a:p>
                  </a:txBody>
                  <a:tcPr/>
                </a:tc>
                <a:tc>
                  <a:txBody>
                    <a:bodyPr/>
                    <a:lstStyle/>
                    <a:p>
                      <a:endParaRPr lang="en-US" sz="1400"/>
                    </a:p>
                  </a:txBody>
                  <a:tcPr marL="68580" marR="68580" marT="34290" marB="34290">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6">
                        <a:lumMod val="60000"/>
                        <a:lumOff val="40000"/>
                      </a:schemeClr>
                    </a:solidFill>
                  </a:tcPr>
                </a:tc>
                <a:tc>
                  <a:txBody>
                    <a:bodyPr/>
                    <a:lstStyle/>
                    <a:p>
                      <a:pPr algn="l"/>
                      <a:endParaRPr lang="en-US" sz="800" dirty="0"/>
                    </a:p>
                  </a:txBody>
                  <a:tcPr marL="0" marR="0" marT="0" marB="0" anchor="ct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6">
                        <a:lumMod val="60000"/>
                        <a:lumOff val="40000"/>
                      </a:schemeClr>
                    </a:solidFill>
                  </a:tcPr>
                </a:tc>
                <a:tc>
                  <a:txBody>
                    <a:bodyPr/>
                    <a:lstStyle/>
                    <a:p>
                      <a:pPr algn="l"/>
                      <a:endParaRPr lang="en-US" sz="800" dirty="0"/>
                    </a:p>
                  </a:txBody>
                  <a:tcPr marL="0" marR="0" marT="0" marB="0" anchor="ct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6">
                        <a:lumMod val="60000"/>
                        <a:lumOff val="40000"/>
                      </a:schemeClr>
                    </a:solidFill>
                  </a:tcPr>
                </a:tc>
                <a:tc>
                  <a:txBody>
                    <a:bodyPr/>
                    <a:lstStyle/>
                    <a:p>
                      <a:r>
                        <a:rPr lang="en-US" sz="800" dirty="0"/>
                        <a:t>Developing creativity and problem solving in the subject.</a:t>
                      </a:r>
                    </a:p>
                  </a:txBody>
                  <a:tcPr marL="7144" marR="7144" marT="7144" marB="34290" anchor="ct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6">
                        <a:lumMod val="60000"/>
                        <a:lumOff val="40000"/>
                      </a:schemeClr>
                    </a:solidFill>
                  </a:tcPr>
                </a:tc>
                <a:tc vMerge="1">
                  <a:txBody>
                    <a:bodyPr/>
                    <a:lstStyle/>
                    <a:p>
                      <a:pPr algn="l" fontAlgn="b"/>
                      <a:endParaRPr lang="en-GB" sz="1200" b="0" i="0" u="none" strike="noStrike" dirty="0">
                        <a:solidFill>
                          <a:srgbClr val="000000"/>
                        </a:solidFill>
                        <a:effectLst/>
                        <a:latin typeface="Calibri" panose="020F0502020204030204" pitchFamily="34" charset="0"/>
                      </a:endParaRPr>
                    </a:p>
                  </a:txBody>
                  <a:tcPr marL="9525" marR="9525" marT="9525"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2538116822"/>
                  </a:ext>
                </a:extLst>
              </a:tr>
              <a:tr h="274320">
                <a:tc>
                  <a:txBody>
                    <a:bodyPr/>
                    <a:lstStyle/>
                    <a:p>
                      <a:endParaRPr lang="en-US" sz="1400" dirty="0"/>
                    </a:p>
                  </a:txBody>
                  <a:tcPr marL="68580" marR="68580" marT="34290" marB="34290">
                    <a:solidFill>
                      <a:schemeClr val="accent6">
                        <a:lumMod val="7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900" b="1" dirty="0"/>
                    </a:p>
                  </a:txBody>
                  <a:tcPr marL="68580" marR="68580" marT="34290" marB="34290">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6">
                        <a:lumMod val="60000"/>
                        <a:lumOff val="40000"/>
                      </a:schemeClr>
                    </a:solidFill>
                  </a:tcPr>
                </a:tc>
                <a:tc>
                  <a:txBody>
                    <a:bodyPr/>
                    <a:lstStyle/>
                    <a:p>
                      <a:endParaRPr lang="en-US" sz="900" b="1" dirty="0"/>
                    </a:p>
                  </a:txBody>
                  <a:tcPr marL="0" marR="0" marT="0" marB="0">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6">
                        <a:lumMod val="60000"/>
                        <a:lumOff val="40000"/>
                      </a:schemeClr>
                    </a:solidFill>
                  </a:tcPr>
                </a:tc>
                <a:tc>
                  <a:txBody>
                    <a:bodyPr/>
                    <a:lstStyle/>
                    <a:p>
                      <a:endParaRPr lang="en-US" sz="800" b="0" dirty="0"/>
                    </a:p>
                  </a:txBody>
                  <a:tcPr marL="68580" marR="68580" marT="34290" marB="34290">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6">
                        <a:lumMod val="60000"/>
                        <a:lumOff val="40000"/>
                      </a:schemeClr>
                    </a:solidFill>
                  </a:tcPr>
                </a:tc>
                <a:tc>
                  <a:txBody>
                    <a:bodyPr/>
                    <a:lstStyle/>
                    <a:p>
                      <a:pPr algn="l" fontAlgn="b"/>
                      <a:endParaRPr lang="en-GB" sz="900" b="0" i="0" u="none" strike="noStrike" dirty="0">
                        <a:solidFill>
                          <a:srgbClr val="000000"/>
                        </a:solidFill>
                        <a:effectLst/>
                        <a:latin typeface="Calibri" panose="020F0502020204030204" pitchFamily="34" charset="0"/>
                      </a:endParaRPr>
                    </a:p>
                  </a:txBody>
                  <a:tcPr marL="7144" marR="7144" marT="7144" marB="34290" anchor="b">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6">
                        <a:lumMod val="60000"/>
                        <a:lumOff val="40000"/>
                      </a:schemeClr>
                    </a:solidFill>
                  </a:tcPr>
                </a:tc>
                <a:tc vMerge="1">
                  <a:txBody>
                    <a:bodyPr/>
                    <a:lstStyle/>
                    <a:p>
                      <a:endParaRPr lang="en-US" sz="1200" b="1"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extLst>
                  <a:ext uri="{0D108BD9-81ED-4DB2-BD59-A6C34878D82A}">
                    <a16:rowId xmlns:a16="http://schemas.microsoft.com/office/drawing/2014/main" val="3618873802"/>
                  </a:ext>
                </a:extLst>
              </a:tr>
            </a:tbl>
          </a:graphicData>
        </a:graphic>
      </p:graphicFrame>
      <p:graphicFrame>
        <p:nvGraphicFramePr>
          <p:cNvPr id="3" name="Table 2">
            <a:extLst>
              <a:ext uri="{FF2B5EF4-FFF2-40B4-BE49-F238E27FC236}">
                <a16:creationId xmlns:a16="http://schemas.microsoft.com/office/drawing/2014/main" id="{6E36BCAC-9EA3-4646-B1E5-87B9149E5668}"/>
              </a:ext>
            </a:extLst>
          </p:cNvPr>
          <p:cNvGraphicFramePr>
            <a:graphicFrameLocks noGrp="1"/>
          </p:cNvGraphicFramePr>
          <p:nvPr>
            <p:extLst/>
          </p:nvPr>
        </p:nvGraphicFramePr>
        <p:xfrm>
          <a:off x="-2" y="4614215"/>
          <a:ext cx="9144000" cy="281940"/>
        </p:xfrm>
        <a:graphic>
          <a:graphicData uri="http://schemas.openxmlformats.org/drawingml/2006/table">
            <a:tbl>
              <a:tblPr firstRow="1" bandRow="1">
                <a:tableStyleId>{5C22544A-7EE6-4342-B048-85BDC9FD1C3A}</a:tableStyleId>
              </a:tblPr>
              <a:tblGrid>
                <a:gridCol w="4572000">
                  <a:extLst>
                    <a:ext uri="{9D8B030D-6E8A-4147-A177-3AD203B41FA5}">
                      <a16:colId xmlns:a16="http://schemas.microsoft.com/office/drawing/2014/main" val="2018730870"/>
                    </a:ext>
                  </a:extLst>
                </a:gridCol>
                <a:gridCol w="4572000">
                  <a:extLst>
                    <a:ext uri="{9D8B030D-6E8A-4147-A177-3AD203B41FA5}">
                      <a16:colId xmlns:a16="http://schemas.microsoft.com/office/drawing/2014/main" val="4115019828"/>
                    </a:ext>
                  </a:extLst>
                </a:gridCol>
              </a:tblGrid>
              <a:tr h="274320">
                <a:tc>
                  <a:txBody>
                    <a:bodyPr/>
                    <a:lstStyle/>
                    <a:p>
                      <a:pPr algn="ctr"/>
                      <a:r>
                        <a:rPr lang="en-US" sz="1400" dirty="0"/>
                        <a:t>Subject studies</a:t>
                      </a:r>
                    </a:p>
                  </a:txBody>
                  <a:tcPr marL="68580" marR="68580" marT="34290" marB="34290" anchor="ctr">
                    <a:solidFill>
                      <a:schemeClr val="tx2">
                        <a:lumMod val="60000"/>
                        <a:lumOff val="40000"/>
                      </a:schemeClr>
                    </a:solidFill>
                  </a:tcPr>
                </a:tc>
                <a:tc>
                  <a:txBody>
                    <a:bodyPr/>
                    <a:lstStyle/>
                    <a:p>
                      <a:pPr algn="ctr"/>
                      <a:r>
                        <a:rPr lang="en-US" sz="1400" dirty="0"/>
                        <a:t>Professional Enquiry</a:t>
                      </a:r>
                    </a:p>
                  </a:txBody>
                  <a:tcPr marL="68580" marR="68580" marT="34290" marB="34290" anchor="ctr">
                    <a:solidFill>
                      <a:schemeClr val="tx2">
                        <a:lumMod val="60000"/>
                        <a:lumOff val="40000"/>
                      </a:schemeClr>
                    </a:solidFill>
                  </a:tcPr>
                </a:tc>
                <a:extLst>
                  <a:ext uri="{0D108BD9-81ED-4DB2-BD59-A6C34878D82A}">
                    <a16:rowId xmlns:a16="http://schemas.microsoft.com/office/drawing/2014/main" val="2084739459"/>
                  </a:ext>
                </a:extLst>
              </a:tr>
            </a:tbl>
          </a:graphicData>
        </a:graphic>
      </p:graphicFrame>
      <p:sp>
        <p:nvSpPr>
          <p:cNvPr id="4" name="Rectangle 3">
            <a:hlinkClick r:id="" action="ppaction://hlinkshowjump?jump=firstslide"/>
            <a:extLst>
              <a:ext uri="{FF2B5EF4-FFF2-40B4-BE49-F238E27FC236}">
                <a16:creationId xmlns:a16="http://schemas.microsoft.com/office/drawing/2014/main" id="{A93698AC-4500-8942-844C-7E880EE7DA6D}"/>
              </a:ext>
            </a:extLst>
          </p:cNvPr>
          <p:cNvSpPr/>
          <p:nvPr/>
        </p:nvSpPr>
        <p:spPr>
          <a:xfrm>
            <a:off x="0" y="876569"/>
            <a:ext cx="9144000" cy="44484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9025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DA1B43BB-0742-1248-9A86-6B2F574797BB}"/>
              </a:ext>
            </a:extLst>
          </p:cNvPr>
          <p:cNvGraphicFramePr>
            <a:graphicFrameLocks noGrp="1"/>
          </p:cNvGraphicFramePr>
          <p:nvPr>
            <p:extLst/>
          </p:nvPr>
        </p:nvGraphicFramePr>
        <p:xfrm>
          <a:off x="-2" y="857250"/>
          <a:ext cx="9144002" cy="3180731"/>
        </p:xfrm>
        <a:graphic>
          <a:graphicData uri="http://schemas.openxmlformats.org/drawingml/2006/table">
            <a:tbl>
              <a:tblPr>
                <a:tableStyleId>{8EC20E35-A176-4012-BC5E-935CFFF8708E}</a:tableStyleId>
              </a:tblPr>
              <a:tblGrid>
                <a:gridCol w="1143001">
                  <a:extLst>
                    <a:ext uri="{9D8B030D-6E8A-4147-A177-3AD203B41FA5}">
                      <a16:colId xmlns:a16="http://schemas.microsoft.com/office/drawing/2014/main" val="2739197892"/>
                    </a:ext>
                  </a:extLst>
                </a:gridCol>
                <a:gridCol w="1143001">
                  <a:extLst>
                    <a:ext uri="{9D8B030D-6E8A-4147-A177-3AD203B41FA5}">
                      <a16:colId xmlns:a16="http://schemas.microsoft.com/office/drawing/2014/main" val="1525901664"/>
                    </a:ext>
                  </a:extLst>
                </a:gridCol>
                <a:gridCol w="1143001">
                  <a:extLst>
                    <a:ext uri="{9D8B030D-6E8A-4147-A177-3AD203B41FA5}">
                      <a16:colId xmlns:a16="http://schemas.microsoft.com/office/drawing/2014/main" val="1661580958"/>
                    </a:ext>
                  </a:extLst>
                </a:gridCol>
                <a:gridCol w="1143001">
                  <a:extLst>
                    <a:ext uri="{9D8B030D-6E8A-4147-A177-3AD203B41FA5}">
                      <a16:colId xmlns:a16="http://schemas.microsoft.com/office/drawing/2014/main" val="2853200872"/>
                    </a:ext>
                  </a:extLst>
                </a:gridCol>
                <a:gridCol w="2285999">
                  <a:extLst>
                    <a:ext uri="{9D8B030D-6E8A-4147-A177-3AD203B41FA5}">
                      <a16:colId xmlns:a16="http://schemas.microsoft.com/office/drawing/2014/main" val="3729434029"/>
                    </a:ext>
                  </a:extLst>
                </a:gridCol>
                <a:gridCol w="2285999">
                  <a:extLst>
                    <a:ext uri="{9D8B030D-6E8A-4147-A177-3AD203B41FA5}">
                      <a16:colId xmlns:a16="http://schemas.microsoft.com/office/drawing/2014/main" val="985128302"/>
                    </a:ext>
                  </a:extLst>
                </a:gridCol>
              </a:tblGrid>
              <a:tr h="471713">
                <a:tc>
                  <a:txBody>
                    <a:bodyPr/>
                    <a:lstStyle/>
                    <a:p>
                      <a:r>
                        <a:rPr lang="en-US" sz="1200" dirty="0"/>
                        <a:t>Strands</a:t>
                      </a:r>
                    </a:p>
                  </a:txBody>
                  <a:tcPr marL="68580" marR="68580" marT="34290" marB="34290" anchor="b">
                    <a:lnB w="12700" cap="flat" cmpd="sng" algn="ctr">
                      <a:solidFill>
                        <a:schemeClr val="tx1"/>
                      </a:solidFill>
                      <a:prstDash val="solid"/>
                      <a:round/>
                      <a:headEnd type="none" w="med" len="med"/>
                      <a:tailEnd type="none" w="med" len="med"/>
                    </a:lnB>
                  </a:tcPr>
                </a:tc>
                <a:tc>
                  <a:txBody>
                    <a:bodyPr/>
                    <a:lstStyle/>
                    <a:p>
                      <a:r>
                        <a:rPr lang="en-US" sz="1200" dirty="0"/>
                        <a:t>Threads</a:t>
                      </a:r>
                    </a:p>
                  </a:txBody>
                  <a:tcPr marL="68580" marR="68580" marT="34290" marB="34290" anchor="b">
                    <a:lnB w="12700" cap="flat" cmpd="sng" algn="ctr">
                      <a:solidFill>
                        <a:schemeClr val="tx1"/>
                      </a:solidFill>
                      <a:prstDash val="solid"/>
                      <a:round/>
                      <a:headEnd type="none" w="med" len="med"/>
                      <a:tailEnd type="none" w="med" len="med"/>
                    </a:lnB>
                  </a:tcPr>
                </a:tc>
                <a:tc gridSpan="2">
                  <a:txBody>
                    <a:bodyPr/>
                    <a:lstStyle/>
                    <a:p>
                      <a:pPr algn="ctr"/>
                      <a:r>
                        <a:rPr lang="en-US" sz="1200" dirty="0"/>
                        <a:t>Phase 1: Pupillage</a:t>
                      </a:r>
                    </a:p>
                  </a:txBody>
                  <a:tcPr marL="68580" marR="68580" marT="34290" marB="34290">
                    <a:lnB w="12700" cap="flat" cmpd="sng" algn="ctr">
                      <a:solidFill>
                        <a:schemeClr val="tx1"/>
                      </a:solidFill>
                      <a:prstDash val="solid"/>
                      <a:round/>
                      <a:headEnd type="none" w="med" len="med"/>
                      <a:tailEnd type="none" w="med" len="med"/>
                    </a:lnB>
                    <a:solidFill>
                      <a:schemeClr val="tx2">
                        <a:lumMod val="60000"/>
                        <a:lumOff val="40000"/>
                      </a:schemeClr>
                    </a:solidFill>
                  </a:tcPr>
                </a:tc>
                <a:tc hMerge="1">
                  <a:txBody>
                    <a:bodyPr/>
                    <a:lstStyle/>
                    <a:p>
                      <a:endParaRPr lang="en-US"/>
                    </a:p>
                  </a:txBody>
                  <a:tcPr/>
                </a:tc>
                <a:tc>
                  <a:txBody>
                    <a:bodyPr/>
                    <a:lstStyle/>
                    <a:p>
                      <a:pPr algn="ctr"/>
                      <a:r>
                        <a:rPr lang="en-US" sz="1200" dirty="0"/>
                        <a:t>Phase 2: Developing independence</a:t>
                      </a:r>
                    </a:p>
                  </a:txBody>
                  <a:tcPr marL="68580" marR="68580" marT="34290" marB="34290">
                    <a:lnB w="12700" cap="flat" cmpd="sng" algn="ctr">
                      <a:solidFill>
                        <a:schemeClr val="tx1"/>
                      </a:solidFill>
                      <a:prstDash val="solid"/>
                      <a:round/>
                      <a:headEnd type="none" w="med" len="med"/>
                      <a:tailEnd type="none" w="med" len="med"/>
                    </a:lnB>
                    <a:solidFill>
                      <a:schemeClr val="tx2">
                        <a:lumMod val="60000"/>
                        <a:lumOff val="40000"/>
                      </a:schemeClr>
                    </a:solidFill>
                  </a:tcPr>
                </a:tc>
                <a:tc>
                  <a:txBody>
                    <a:bodyPr/>
                    <a:lstStyle/>
                    <a:p>
                      <a:pPr algn="ctr"/>
                      <a:r>
                        <a:rPr lang="en-US" sz="1200" dirty="0"/>
                        <a:t>Phase 3: Gaining Autonomy</a:t>
                      </a:r>
                    </a:p>
                  </a:txBody>
                  <a:tcPr marL="68580" marR="68580" marT="34290" marB="34290">
                    <a:lnB w="12700" cap="flat" cmpd="sng" algn="ctr">
                      <a:solidFill>
                        <a:schemeClr val="tx1"/>
                      </a:solidFill>
                      <a:prstDash val="solid"/>
                      <a:round/>
                      <a:headEnd type="none" w="med" len="med"/>
                      <a:tailEnd type="none" w="med" len="med"/>
                    </a:lnB>
                    <a:solidFill>
                      <a:schemeClr val="tx2">
                        <a:lumMod val="60000"/>
                        <a:lumOff val="40000"/>
                      </a:schemeClr>
                    </a:solidFill>
                  </a:tcPr>
                </a:tc>
                <a:extLst>
                  <a:ext uri="{0D108BD9-81ED-4DB2-BD59-A6C34878D82A}">
                    <a16:rowId xmlns:a16="http://schemas.microsoft.com/office/drawing/2014/main" val="96510864"/>
                  </a:ext>
                </a:extLst>
              </a:tr>
              <a:tr h="308718">
                <a:tc rowSpan="6">
                  <a:txBody>
                    <a:bodyPr/>
                    <a:lstStyle/>
                    <a:p>
                      <a:r>
                        <a:rPr lang="en-US" sz="1400" dirty="0"/>
                        <a:t>Teaching practice</a:t>
                      </a:r>
                    </a:p>
                  </a:txBody>
                  <a:tcPr marL="68580" marR="68580" marT="34290" marB="34290">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tc>
                  <a:txBody>
                    <a:bodyPr/>
                    <a:lstStyle/>
                    <a:p>
                      <a:r>
                        <a:rPr lang="en-US" sz="900" b="1" dirty="0"/>
                        <a:t>Trainee </a:t>
                      </a:r>
                    </a:p>
                  </a:txBody>
                  <a:tcPr marL="68580" marR="68580" marT="34290" marB="34290">
                    <a:lnL>
                      <a:noFill/>
                    </a:lnL>
                    <a:lnT w="12700" cap="flat" cmpd="sng" algn="ctr">
                      <a:solidFill>
                        <a:schemeClr val="tx1"/>
                      </a:solidFill>
                      <a:prstDash val="solid"/>
                      <a:round/>
                      <a:headEnd type="none" w="med" len="med"/>
                      <a:tailEnd type="none" w="med" len="med"/>
                    </a:lnT>
                    <a:solidFill>
                      <a:schemeClr val="accent1">
                        <a:lumMod val="60000"/>
                        <a:lumOff val="40000"/>
                      </a:schemeClr>
                    </a:solidFill>
                  </a:tcPr>
                </a:tc>
                <a:tc>
                  <a:txBody>
                    <a:bodyPr/>
                    <a:lstStyle/>
                    <a:p>
                      <a:r>
                        <a:rPr lang="en-US" sz="900" dirty="0"/>
                        <a:t>Observing practice</a:t>
                      </a:r>
                    </a:p>
                  </a:txBody>
                  <a:tcPr marL="68580" marR="68580" marT="34290" marB="34290">
                    <a:lnT w="12700" cap="flat" cmpd="sng" algn="ctr">
                      <a:solidFill>
                        <a:schemeClr val="tx1"/>
                      </a:solidFill>
                      <a:prstDash val="solid"/>
                      <a:round/>
                      <a:headEnd type="none" w="med" len="med"/>
                      <a:tailEnd type="none" w="med" len="med"/>
                    </a:lnT>
                    <a:solidFill>
                      <a:schemeClr val="accent1">
                        <a:lumMod val="20000"/>
                        <a:lumOff val="80000"/>
                      </a:schemeClr>
                    </a:solidFill>
                  </a:tcPr>
                </a:tc>
                <a:tc>
                  <a:txBody>
                    <a:bodyPr/>
                    <a:lstStyle/>
                    <a:p>
                      <a:r>
                        <a:rPr lang="en-US" sz="900" dirty="0"/>
                        <a:t>Early teaching</a:t>
                      </a:r>
                    </a:p>
                  </a:txBody>
                  <a:tcPr marL="68580" marR="68580" marT="34290" marB="34290">
                    <a:lnT w="12700" cap="flat" cmpd="sng" algn="ctr">
                      <a:solidFill>
                        <a:schemeClr val="tx1"/>
                      </a:solidFill>
                      <a:prstDash val="solid"/>
                      <a:round/>
                      <a:headEnd type="none" w="med" len="med"/>
                      <a:tailEnd type="none" w="med" len="med"/>
                    </a:lnT>
                    <a:solidFill>
                      <a:schemeClr val="accent1">
                        <a:lumMod val="40000"/>
                        <a:lumOff val="60000"/>
                      </a:schemeClr>
                    </a:solidFill>
                  </a:tcPr>
                </a:tc>
                <a:tc>
                  <a:txBody>
                    <a:bodyPr/>
                    <a:lstStyle/>
                    <a:p>
                      <a:r>
                        <a:rPr lang="en-US" sz="900" dirty="0"/>
                        <a:t>Independent teaching</a:t>
                      </a:r>
                    </a:p>
                  </a:txBody>
                  <a:tcPr marL="68580" marR="68580" marT="34290" marB="34290">
                    <a:lnT w="12700" cap="flat" cmpd="sng" algn="ctr">
                      <a:solidFill>
                        <a:schemeClr val="tx1"/>
                      </a:solidFill>
                      <a:prstDash val="solid"/>
                      <a:round/>
                      <a:headEnd type="none" w="med" len="med"/>
                      <a:tailEnd type="none" w="med" len="med"/>
                    </a:lnT>
                    <a:solidFill>
                      <a:schemeClr val="accent1">
                        <a:lumMod val="60000"/>
                        <a:lumOff val="40000"/>
                      </a:schemeClr>
                    </a:solidFill>
                  </a:tcPr>
                </a:tc>
                <a:tc>
                  <a:txBody>
                    <a:bodyPr/>
                    <a:lstStyle/>
                    <a:p>
                      <a:r>
                        <a:rPr lang="en-US" sz="900" dirty="0"/>
                        <a:t>Leading learning</a:t>
                      </a:r>
                    </a:p>
                  </a:txBody>
                  <a:tcPr marL="68580" marR="68580" marT="34290" marB="34290">
                    <a:lnT w="12700" cap="flat" cmpd="sng" algn="ctr">
                      <a:solidFill>
                        <a:schemeClr val="tx1"/>
                      </a:solidFill>
                      <a:prstDash val="solid"/>
                      <a:round/>
                      <a:headEnd type="none" w="med" len="med"/>
                      <a:tailEnd type="none" w="med" len="med"/>
                    </a:lnT>
                    <a:solidFill>
                      <a:schemeClr val="accent1">
                        <a:lumMod val="60000"/>
                        <a:lumOff val="40000"/>
                      </a:schemeClr>
                    </a:solidFill>
                  </a:tcPr>
                </a:tc>
                <a:extLst>
                  <a:ext uri="{0D108BD9-81ED-4DB2-BD59-A6C34878D82A}">
                    <a16:rowId xmlns:a16="http://schemas.microsoft.com/office/drawing/2014/main" val="2327365344"/>
                  </a:ext>
                </a:extLst>
              </a:tr>
              <a:tr h="342900">
                <a:tc vMerge="1">
                  <a:txBody>
                    <a:bodyPr/>
                    <a:lstStyle/>
                    <a:p>
                      <a:endParaRPr lang="en-US"/>
                    </a:p>
                  </a:txBody>
                  <a:tcPr/>
                </a:tc>
                <a:tc>
                  <a:txBody>
                    <a:bodyPr/>
                    <a:lstStyle/>
                    <a:p>
                      <a:endParaRPr lang="en-US" sz="900" b="1" dirty="0"/>
                    </a:p>
                  </a:txBody>
                  <a:tcPr marL="68580" marR="68580" marT="34290" marB="34290">
                    <a:lnL>
                      <a:noFill/>
                    </a:lnL>
                    <a:solidFill>
                      <a:schemeClr val="accent1">
                        <a:lumMod val="60000"/>
                        <a:lumOff val="4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b="0" i="0" u="none" strike="noStrike" dirty="0">
                          <a:solidFill>
                            <a:srgbClr val="000000"/>
                          </a:solidFill>
                          <a:effectLst/>
                          <a:latin typeface="Calibri" panose="020F0502020204030204" pitchFamily="34" charset="0"/>
                        </a:rPr>
                        <a:t>What learning looks like</a:t>
                      </a:r>
                    </a:p>
                  </a:txBody>
                  <a:tcPr marL="68580" marR="68580" marT="34290" marB="34290">
                    <a:solidFill>
                      <a:schemeClr val="accent1">
                        <a:lumMod val="20000"/>
                        <a:lumOff val="80000"/>
                      </a:schemeClr>
                    </a:solidFill>
                  </a:tcPr>
                </a:tc>
                <a:tc>
                  <a:txBody>
                    <a:bodyPr/>
                    <a:lstStyle/>
                    <a:p>
                      <a:endParaRPr lang="en-US" sz="900" dirty="0"/>
                    </a:p>
                  </a:txBody>
                  <a:tcPr marL="68580" marR="68580" marT="34290" marB="34290">
                    <a:solidFill>
                      <a:schemeClr val="accent1">
                        <a:lumMod val="40000"/>
                        <a:lumOff val="60000"/>
                      </a:schemeClr>
                    </a:solidFill>
                  </a:tcPr>
                </a:tc>
                <a:tc>
                  <a:txBody>
                    <a:bodyPr/>
                    <a:lstStyle/>
                    <a:p>
                      <a:endParaRPr lang="en-US" sz="900" dirty="0"/>
                    </a:p>
                  </a:txBody>
                  <a:tcPr marL="68580" marR="68580" marT="34290" marB="34290">
                    <a:solidFill>
                      <a:schemeClr val="accent1">
                        <a:lumMod val="60000"/>
                        <a:lumOff val="40000"/>
                      </a:schemeClr>
                    </a:solidFill>
                  </a:tcPr>
                </a:tc>
                <a:tc>
                  <a:txBody>
                    <a:bodyPr/>
                    <a:lstStyle/>
                    <a:p>
                      <a:endParaRPr lang="en-US" sz="900" dirty="0"/>
                    </a:p>
                  </a:txBody>
                  <a:tcPr marL="68580" marR="68580" marT="34290" marB="34290">
                    <a:solidFill>
                      <a:schemeClr val="accent1">
                        <a:lumMod val="60000"/>
                        <a:lumOff val="40000"/>
                      </a:schemeClr>
                    </a:solidFill>
                  </a:tcPr>
                </a:tc>
                <a:extLst>
                  <a:ext uri="{0D108BD9-81ED-4DB2-BD59-A6C34878D82A}">
                    <a16:rowId xmlns:a16="http://schemas.microsoft.com/office/drawing/2014/main" val="4082040727"/>
                  </a:ext>
                </a:extLst>
              </a:tr>
              <a:tr h="342900">
                <a:tc vMerge="1">
                  <a:txBody>
                    <a:bodyPr/>
                    <a:lstStyle/>
                    <a:p>
                      <a:endParaRPr lang="en-US"/>
                    </a:p>
                  </a:txBody>
                  <a:tcPr/>
                </a:tc>
                <a:tc>
                  <a:txBody>
                    <a:bodyPr/>
                    <a:lstStyle/>
                    <a:p>
                      <a:endParaRPr lang="en-US" sz="900" b="1" dirty="0"/>
                    </a:p>
                  </a:txBody>
                  <a:tcPr marL="68580" marR="68580" marT="34290" marB="34290">
                    <a:lnL>
                      <a:noFill/>
                    </a:lnL>
                    <a:solidFill>
                      <a:schemeClr val="accent1">
                        <a:lumMod val="60000"/>
                        <a:lumOff val="4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b="0" i="0" u="none" strike="noStrike" dirty="0">
                          <a:solidFill>
                            <a:srgbClr val="000000"/>
                          </a:solidFill>
                          <a:effectLst/>
                          <a:latin typeface="Calibri" panose="020F0502020204030204" pitchFamily="34" charset="0"/>
                        </a:rPr>
                        <a:t>Impact of teacher on subject</a:t>
                      </a:r>
                    </a:p>
                  </a:txBody>
                  <a:tcPr marL="68580" marR="68580" marT="34290" marB="34290">
                    <a:solidFill>
                      <a:schemeClr val="accent1">
                        <a:lumMod val="20000"/>
                        <a:lumOff val="80000"/>
                      </a:schemeClr>
                    </a:solidFill>
                  </a:tcPr>
                </a:tc>
                <a:tc>
                  <a:txBody>
                    <a:bodyPr/>
                    <a:lstStyle/>
                    <a:p>
                      <a:r>
                        <a:rPr lang="en-US" sz="900" dirty="0"/>
                        <a:t>Lesson planning</a:t>
                      </a:r>
                    </a:p>
                  </a:txBody>
                  <a:tcPr marL="68580" marR="68580" marT="34290" marB="34290">
                    <a:solidFill>
                      <a:schemeClr val="accent1">
                        <a:lumMod val="40000"/>
                        <a:lumOff val="60000"/>
                      </a:schemeClr>
                    </a:solidFill>
                  </a:tcPr>
                </a:tc>
                <a:tc>
                  <a:txBody>
                    <a:bodyPr/>
                    <a:lstStyle/>
                    <a:p>
                      <a:r>
                        <a:rPr lang="en-US" sz="900" dirty="0"/>
                        <a:t>Planning sequences of lessons</a:t>
                      </a:r>
                    </a:p>
                  </a:txBody>
                  <a:tcPr marL="68580" marR="68580" marT="34290" marB="34290">
                    <a:solidFill>
                      <a:schemeClr val="accent1">
                        <a:lumMod val="60000"/>
                        <a:lumOff val="40000"/>
                      </a:schemeClr>
                    </a:solidFill>
                  </a:tcPr>
                </a:tc>
                <a:tc>
                  <a:txBody>
                    <a:bodyPr/>
                    <a:lstStyle/>
                    <a:p>
                      <a:r>
                        <a:rPr lang="en-US" sz="900" dirty="0"/>
                        <a:t>Adapting the curriculum</a:t>
                      </a:r>
                    </a:p>
                  </a:txBody>
                  <a:tcPr marL="68580" marR="68580" marT="34290" marB="34290">
                    <a:solidFill>
                      <a:schemeClr val="accent1">
                        <a:lumMod val="60000"/>
                        <a:lumOff val="40000"/>
                      </a:schemeClr>
                    </a:solidFill>
                  </a:tcPr>
                </a:tc>
                <a:extLst>
                  <a:ext uri="{0D108BD9-81ED-4DB2-BD59-A6C34878D82A}">
                    <a16:rowId xmlns:a16="http://schemas.microsoft.com/office/drawing/2014/main" val="538686319"/>
                  </a:ext>
                </a:extLst>
              </a:tr>
              <a:tr h="342900">
                <a:tc vMerge="1">
                  <a:txBody>
                    <a:bodyPr/>
                    <a:lstStyle/>
                    <a:p>
                      <a:endParaRPr lang="en-US"/>
                    </a:p>
                  </a:txBody>
                  <a:tcPr/>
                </a:tc>
                <a:tc>
                  <a:txBody>
                    <a:bodyPr/>
                    <a:lstStyle/>
                    <a:p>
                      <a:endParaRPr lang="en-US" sz="900" b="1" dirty="0"/>
                    </a:p>
                  </a:txBody>
                  <a:tcPr marL="68580" marR="68580" marT="34290" marB="34290">
                    <a:lnL>
                      <a:noFill/>
                    </a:lnL>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b="0" i="0" u="none" strike="noStrike" dirty="0">
                          <a:solidFill>
                            <a:srgbClr val="000000"/>
                          </a:solidFill>
                          <a:effectLst/>
                          <a:latin typeface="Calibri" panose="020F0502020204030204" pitchFamily="34" charset="0"/>
                        </a:rPr>
                        <a:t>Team teaching, team planning culture</a:t>
                      </a:r>
                    </a:p>
                  </a:txBody>
                  <a:tcPr marL="68580" marR="68580" marT="34290" marB="34290">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endParaRPr lang="en-US" sz="900" dirty="0"/>
                    </a:p>
                  </a:txBody>
                  <a:tcPr marL="68580" marR="68580" marT="34290" marB="34290">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endParaRPr lang="en-US" sz="900" dirty="0"/>
                    </a:p>
                  </a:txBody>
                  <a:tcPr marL="68580" marR="68580" marT="34290" marB="34290">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endParaRPr lang="en-US" sz="900" dirty="0"/>
                    </a:p>
                  </a:txBody>
                  <a:tcPr marL="68580" marR="68580" marT="34290" marB="34290">
                    <a:lnB w="12700" cap="flat" cmpd="sng" algn="ctr">
                      <a:solidFill>
                        <a:schemeClr val="tx1"/>
                      </a:solidFill>
                      <a:prstDash val="solid"/>
                      <a:round/>
                      <a:headEnd type="none" w="med" len="med"/>
                      <a:tailEnd type="none" w="med" len="med"/>
                    </a:lnB>
                    <a:solidFill>
                      <a:schemeClr val="accent1">
                        <a:lumMod val="60000"/>
                        <a:lumOff val="40000"/>
                      </a:schemeClr>
                    </a:solidFill>
                  </a:tcPr>
                </a:tc>
                <a:extLst>
                  <a:ext uri="{0D108BD9-81ED-4DB2-BD59-A6C34878D82A}">
                    <a16:rowId xmlns:a16="http://schemas.microsoft.com/office/drawing/2014/main" val="3551355409"/>
                  </a:ext>
                </a:extLst>
              </a:tr>
              <a:tr h="342900">
                <a:tc vMerge="1">
                  <a:txBody>
                    <a:bodyPr/>
                    <a:lstStyle/>
                    <a:p>
                      <a:endParaRPr lang="en-US" dirty="0"/>
                    </a:p>
                  </a:txBody>
                  <a:tcPr>
                    <a:solidFill>
                      <a:schemeClr val="accent1">
                        <a:lumMod val="60000"/>
                        <a:lumOff val="40000"/>
                      </a:schemeClr>
                    </a:solidFill>
                  </a:tcPr>
                </a:tc>
                <a:tc>
                  <a:txBody>
                    <a:bodyPr/>
                    <a:lstStyle/>
                    <a:p>
                      <a:r>
                        <a:rPr lang="en-US" sz="900" b="1"/>
                        <a:t>Mentor</a:t>
                      </a:r>
                      <a:endParaRPr lang="en-US" sz="900" b="1" dirty="0"/>
                    </a:p>
                  </a:txBody>
                  <a:tcPr marL="68580" marR="68580" marT="34290" marB="34290">
                    <a:lnL>
                      <a:noFill/>
                    </a:lnL>
                    <a:lnT w="12700" cap="flat" cmpd="sng" algn="ctr">
                      <a:solidFill>
                        <a:schemeClr val="tx1"/>
                      </a:solidFill>
                      <a:prstDash val="solid"/>
                      <a:round/>
                      <a:headEnd type="none" w="med" len="med"/>
                      <a:tailEnd type="none" w="med" len="med"/>
                    </a:lnT>
                    <a:solidFill>
                      <a:schemeClr val="accent1">
                        <a:lumMod val="60000"/>
                        <a:lumOff val="40000"/>
                      </a:schemeClr>
                    </a:solidFill>
                  </a:tcPr>
                </a:tc>
                <a:tc>
                  <a:txBody>
                    <a:bodyPr/>
                    <a:lstStyle/>
                    <a:p>
                      <a:r>
                        <a:rPr lang="en-US" sz="900"/>
                        <a:t>Modelling</a:t>
                      </a:r>
                      <a:endParaRPr lang="en-US" sz="900" dirty="0"/>
                    </a:p>
                  </a:txBody>
                  <a:tcPr marL="68580" marR="68580" marT="34290" marB="34290">
                    <a:lnT w="12700" cap="flat" cmpd="sng" algn="ctr">
                      <a:solidFill>
                        <a:schemeClr val="tx1"/>
                      </a:solidFill>
                      <a:prstDash val="solid"/>
                      <a:round/>
                      <a:headEnd type="none" w="med" len="med"/>
                      <a:tailEnd type="none" w="med" len="med"/>
                    </a:lnT>
                    <a:solidFill>
                      <a:schemeClr val="accent1">
                        <a:lumMod val="20000"/>
                        <a:lumOff val="80000"/>
                      </a:schemeClr>
                    </a:solidFill>
                  </a:tcPr>
                </a:tc>
                <a:tc>
                  <a:txBody>
                    <a:bodyPr/>
                    <a:lstStyle/>
                    <a:p>
                      <a:pPr algn="l" fontAlgn="b"/>
                      <a:r>
                        <a:rPr lang="en-GB" sz="900" b="0" i="0" u="none" strike="noStrike" dirty="0">
                          <a:solidFill>
                            <a:srgbClr val="000000"/>
                          </a:solidFill>
                          <a:effectLst/>
                          <a:latin typeface="Calibri" panose="020F0502020204030204" pitchFamily="34" charset="0"/>
                        </a:rPr>
                        <a:t>Collaboration with trainee</a:t>
                      </a:r>
                    </a:p>
                  </a:txBody>
                  <a:tcPr marL="68580" marR="68580" marT="34290" marB="34290">
                    <a:lnT w="12700" cap="flat" cmpd="sng" algn="ctr">
                      <a:solidFill>
                        <a:schemeClr val="tx1"/>
                      </a:solidFill>
                      <a:prstDash val="solid"/>
                      <a:round/>
                      <a:headEnd type="none" w="med" len="med"/>
                      <a:tailEnd type="none" w="med" len="med"/>
                    </a:lnT>
                    <a:solidFill>
                      <a:schemeClr val="accent1">
                        <a:lumMod val="40000"/>
                        <a:lumOff val="60000"/>
                      </a:schemeClr>
                    </a:solidFill>
                  </a:tcPr>
                </a:tc>
                <a:tc>
                  <a:txBody>
                    <a:bodyPr/>
                    <a:lstStyle/>
                    <a:p>
                      <a:r>
                        <a:rPr lang="en-US" sz="900" dirty="0"/>
                        <a:t>Supporting establishment in second placement</a:t>
                      </a:r>
                    </a:p>
                  </a:txBody>
                  <a:tcPr marL="68580" marR="68580" marT="34290" marB="34290">
                    <a:lnT w="12700" cap="flat" cmpd="sng" algn="ctr">
                      <a:solidFill>
                        <a:schemeClr val="tx1"/>
                      </a:solidFill>
                      <a:prstDash val="solid"/>
                      <a:round/>
                      <a:headEnd type="none" w="med" len="med"/>
                      <a:tailEnd type="none" w="med" len="med"/>
                    </a:lnT>
                    <a:solidFill>
                      <a:schemeClr val="accent1">
                        <a:lumMod val="60000"/>
                        <a:lumOff val="40000"/>
                      </a:schemeClr>
                    </a:solidFill>
                  </a:tcPr>
                </a:tc>
                <a:tc>
                  <a:txBody>
                    <a:bodyPr/>
                    <a:lstStyle/>
                    <a:p>
                      <a:endParaRPr lang="en-US" sz="900" dirty="0"/>
                    </a:p>
                  </a:txBody>
                  <a:tcPr marL="68580" marR="68580" marT="34290" marB="34290">
                    <a:lnT w="12700" cap="flat" cmpd="sng" algn="ctr">
                      <a:solidFill>
                        <a:schemeClr val="tx1"/>
                      </a:solidFill>
                      <a:prstDash val="solid"/>
                      <a:round/>
                      <a:headEnd type="none" w="med" len="med"/>
                      <a:tailEnd type="none" w="med" len="med"/>
                    </a:lnT>
                    <a:solidFill>
                      <a:schemeClr val="accent1">
                        <a:lumMod val="60000"/>
                        <a:lumOff val="40000"/>
                      </a:schemeClr>
                    </a:solidFill>
                  </a:tcPr>
                </a:tc>
                <a:extLst>
                  <a:ext uri="{0D108BD9-81ED-4DB2-BD59-A6C34878D82A}">
                    <a16:rowId xmlns:a16="http://schemas.microsoft.com/office/drawing/2014/main" val="2486621622"/>
                  </a:ext>
                </a:extLst>
              </a:tr>
              <a:tr h="342900">
                <a:tc vMerge="1">
                  <a:txBody>
                    <a:bodyPr/>
                    <a:lstStyle/>
                    <a:p>
                      <a:endParaRPr lang="en-US"/>
                    </a:p>
                  </a:txBody>
                  <a:tcPr/>
                </a:tc>
                <a:tc>
                  <a:txBody>
                    <a:bodyPr/>
                    <a:lstStyle/>
                    <a:p>
                      <a:endParaRPr lang="en-US" sz="900" b="1" dirty="0"/>
                    </a:p>
                  </a:txBody>
                  <a:tcPr marL="68580" marR="68580" marT="34290" marB="34290">
                    <a:lnL>
                      <a:noFill/>
                    </a:lnL>
                    <a:solidFill>
                      <a:schemeClr val="accent1">
                        <a:lumMod val="60000"/>
                        <a:lumOff val="40000"/>
                      </a:schemeClr>
                    </a:solidFill>
                  </a:tcPr>
                </a:tc>
                <a:tc>
                  <a:txBody>
                    <a:bodyPr/>
                    <a:lstStyle/>
                    <a:p>
                      <a:r>
                        <a:rPr lang="en-US" sz="900"/>
                        <a:t>Establishing targets</a:t>
                      </a:r>
                      <a:endParaRPr lang="en-US" sz="900" dirty="0"/>
                    </a:p>
                  </a:txBody>
                  <a:tcPr marL="68580" marR="68580" marT="34290" marB="34290">
                    <a:solidFill>
                      <a:schemeClr val="accent1">
                        <a:lumMod val="20000"/>
                        <a:lumOff val="80000"/>
                      </a:schemeClr>
                    </a:solidFill>
                  </a:tcPr>
                </a:tc>
                <a:tc>
                  <a:txBody>
                    <a:bodyPr/>
                    <a:lstStyle/>
                    <a:p>
                      <a:r>
                        <a:rPr lang="en-US" sz="900"/>
                        <a:t>Live feedback</a:t>
                      </a:r>
                      <a:endParaRPr lang="en-US" sz="900" dirty="0"/>
                    </a:p>
                  </a:txBody>
                  <a:tcPr marL="68580" marR="68580" marT="34290" marB="34290">
                    <a:solidFill>
                      <a:schemeClr val="accent1">
                        <a:lumMod val="40000"/>
                        <a:lumOff val="6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t>Instructional coaching</a:t>
                      </a:r>
                    </a:p>
                    <a:p>
                      <a:endParaRPr lang="en-US" sz="900" dirty="0"/>
                    </a:p>
                  </a:txBody>
                  <a:tcPr marL="68580" marR="68580" marT="34290" marB="34290">
                    <a:solidFill>
                      <a:schemeClr val="accent1">
                        <a:lumMod val="60000"/>
                        <a:lumOff val="40000"/>
                      </a:schemeClr>
                    </a:solidFill>
                  </a:tcPr>
                </a:tc>
                <a:tc>
                  <a:txBody>
                    <a:bodyPr/>
                    <a:lstStyle/>
                    <a:p>
                      <a:endParaRPr lang="en-US" sz="900" dirty="0"/>
                    </a:p>
                  </a:txBody>
                  <a:tcPr marL="68580" marR="68580" marT="34290" marB="34290">
                    <a:solidFill>
                      <a:schemeClr val="accent1">
                        <a:lumMod val="60000"/>
                        <a:lumOff val="40000"/>
                      </a:schemeClr>
                    </a:solidFill>
                  </a:tcPr>
                </a:tc>
                <a:extLst>
                  <a:ext uri="{0D108BD9-81ED-4DB2-BD59-A6C34878D82A}">
                    <a16:rowId xmlns:a16="http://schemas.microsoft.com/office/drawing/2014/main" val="3236105743"/>
                  </a:ext>
                </a:extLst>
              </a:tr>
              <a:tr h="342900">
                <a:tc>
                  <a:txBody>
                    <a:bodyPr/>
                    <a:lstStyle/>
                    <a:p>
                      <a:endParaRPr lang="en-US" sz="1400" dirty="0"/>
                    </a:p>
                  </a:txBody>
                  <a:tcPr marL="68580" marR="68580" marT="34290" marB="34290">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tc>
                  <a:txBody>
                    <a:bodyPr/>
                    <a:lstStyle/>
                    <a:p>
                      <a:endParaRPr lang="en-US" sz="900" b="1" dirty="0"/>
                    </a:p>
                  </a:txBody>
                  <a:tcPr marL="68580" marR="68580" marT="34290" marB="34290">
                    <a:lnL>
                      <a:noFill/>
                    </a:lnL>
                    <a:solidFill>
                      <a:schemeClr val="accent1">
                        <a:lumMod val="60000"/>
                        <a:lumOff val="40000"/>
                      </a:schemeClr>
                    </a:solidFill>
                  </a:tcPr>
                </a:tc>
                <a:tc>
                  <a:txBody>
                    <a:bodyPr/>
                    <a:lstStyle/>
                    <a:p>
                      <a:r>
                        <a:rPr lang="en-US" sz="900" dirty="0"/>
                        <a:t>CCF instruction TS3,4 &amp; 7</a:t>
                      </a:r>
                    </a:p>
                  </a:txBody>
                  <a:tcPr marL="68580" marR="68580" marT="34290" marB="34290">
                    <a:solidFill>
                      <a:schemeClr val="accent1">
                        <a:lumMod val="20000"/>
                        <a:lumOff val="80000"/>
                      </a:schemeClr>
                    </a:solidFill>
                  </a:tcPr>
                </a:tc>
                <a:tc>
                  <a:txBody>
                    <a:bodyPr/>
                    <a:lstStyle/>
                    <a:p>
                      <a:endParaRPr lang="en-US" sz="900" dirty="0"/>
                    </a:p>
                  </a:txBody>
                  <a:tcPr marL="68580" marR="68580" marT="34290" marB="34290">
                    <a:solidFill>
                      <a:schemeClr val="accent1">
                        <a:lumMod val="40000"/>
                        <a:lumOff val="6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t> Co-constructed targets</a:t>
                      </a:r>
                    </a:p>
                    <a:p>
                      <a:endParaRPr lang="en-US" sz="900" dirty="0"/>
                    </a:p>
                  </a:txBody>
                  <a:tcPr marL="68580" marR="68580" marT="34290" marB="34290">
                    <a:solidFill>
                      <a:schemeClr val="accent1">
                        <a:lumMod val="60000"/>
                        <a:lumOff val="4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t>Trainee self-directed targets</a:t>
                      </a:r>
                    </a:p>
                    <a:p>
                      <a:endParaRPr lang="en-US" sz="900" dirty="0"/>
                    </a:p>
                  </a:txBody>
                  <a:tcPr marL="68580" marR="68580" marT="34290" marB="34290">
                    <a:solidFill>
                      <a:schemeClr val="accent1">
                        <a:lumMod val="60000"/>
                        <a:lumOff val="40000"/>
                      </a:schemeClr>
                    </a:solidFill>
                  </a:tcPr>
                </a:tc>
                <a:extLst>
                  <a:ext uri="{0D108BD9-81ED-4DB2-BD59-A6C34878D82A}">
                    <a16:rowId xmlns:a16="http://schemas.microsoft.com/office/drawing/2014/main" val="862158061"/>
                  </a:ext>
                </a:extLst>
              </a:tr>
              <a:tr h="342900">
                <a:tc>
                  <a:txBody>
                    <a:bodyPr/>
                    <a:lstStyle/>
                    <a:p>
                      <a:endParaRPr lang="en-US" sz="1400" dirty="0"/>
                    </a:p>
                  </a:txBody>
                  <a:tcPr marL="68580" marR="68580" marT="34290" marB="34290">
                    <a:lnL>
                      <a:noFill/>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tc>
                  <a:txBody>
                    <a:bodyPr/>
                    <a:lstStyle/>
                    <a:p>
                      <a:pPr algn="l" fontAlgn="b"/>
                      <a:endParaRPr lang="en-GB" sz="900" b="0" i="0" u="none" strike="noStrike" dirty="0">
                        <a:solidFill>
                          <a:srgbClr val="000000"/>
                        </a:solidFill>
                        <a:effectLst/>
                        <a:latin typeface="Calibri" panose="020F0502020204030204" pitchFamily="34" charset="0"/>
                      </a:endParaRPr>
                    </a:p>
                  </a:txBody>
                  <a:tcPr marL="7144" marR="7144" marT="7144" marB="34290" anchor="b">
                    <a:lnL>
                      <a:noFill/>
                    </a:lnL>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endParaRPr lang="en-US" sz="900" dirty="0"/>
                    </a:p>
                  </a:txBody>
                  <a:tcPr marL="68580" marR="68580" marT="34290" marB="34290">
                    <a:solidFill>
                      <a:schemeClr val="accent1">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t>Scaffolded lesson observation form</a:t>
                      </a:r>
                    </a:p>
                  </a:txBody>
                  <a:tcPr marL="68580" marR="68580" marT="34290" marB="34290">
                    <a:solidFill>
                      <a:schemeClr val="accent1">
                        <a:lumMod val="40000"/>
                        <a:lumOff val="60000"/>
                      </a:schemeClr>
                    </a:solidFill>
                  </a:tcPr>
                </a:tc>
                <a:tc>
                  <a:txBody>
                    <a:bodyPr/>
                    <a:lstStyle/>
                    <a:p>
                      <a:endParaRPr lang="en-US" sz="900" dirty="0"/>
                    </a:p>
                  </a:txBody>
                  <a:tcPr marL="68580" marR="68580" marT="34290" marB="34290">
                    <a:solidFill>
                      <a:schemeClr val="accent1">
                        <a:lumMod val="60000"/>
                        <a:lumOff val="40000"/>
                      </a:schemeClr>
                    </a:solidFill>
                  </a:tcPr>
                </a:tc>
                <a:tc>
                  <a:txBody>
                    <a:bodyPr/>
                    <a:lstStyle/>
                    <a:p>
                      <a:endParaRPr lang="en-US" sz="900" dirty="0"/>
                    </a:p>
                  </a:txBody>
                  <a:tcPr marL="68580" marR="68580" marT="34290" marB="34290">
                    <a:solidFill>
                      <a:schemeClr val="accent1">
                        <a:lumMod val="60000"/>
                        <a:lumOff val="40000"/>
                      </a:schemeClr>
                    </a:solidFill>
                  </a:tcPr>
                </a:tc>
                <a:extLst>
                  <a:ext uri="{0D108BD9-81ED-4DB2-BD59-A6C34878D82A}">
                    <a16:rowId xmlns:a16="http://schemas.microsoft.com/office/drawing/2014/main" val="3804750202"/>
                  </a:ext>
                </a:extLst>
              </a:tr>
            </a:tbl>
          </a:graphicData>
        </a:graphic>
      </p:graphicFrame>
      <p:sp>
        <p:nvSpPr>
          <p:cNvPr id="3" name="TextBox 2">
            <a:extLst>
              <a:ext uri="{FF2B5EF4-FFF2-40B4-BE49-F238E27FC236}">
                <a16:creationId xmlns:a16="http://schemas.microsoft.com/office/drawing/2014/main" id="{E8E97C4B-DF8F-5846-8CF1-587292AD6295}"/>
              </a:ext>
            </a:extLst>
          </p:cNvPr>
          <p:cNvSpPr txBox="1"/>
          <p:nvPr/>
        </p:nvSpPr>
        <p:spPr>
          <a:xfrm>
            <a:off x="417041" y="4077680"/>
            <a:ext cx="2872946" cy="369332"/>
          </a:xfrm>
          <a:prstGeom prst="rect">
            <a:avLst/>
          </a:prstGeom>
          <a:solidFill>
            <a:schemeClr val="accent6">
              <a:lumMod val="60000"/>
              <a:lumOff val="40000"/>
            </a:schemeClr>
          </a:solidFill>
        </p:spPr>
        <p:txBody>
          <a:bodyPr wrap="square" rtlCol="0">
            <a:spAutoFit/>
          </a:bodyPr>
          <a:lstStyle/>
          <a:p>
            <a:r>
              <a:rPr lang="en-US" sz="900" dirty="0"/>
              <a:t>Touchpoint 1 – assesses expectations of professionalism. Focusses on preamble and part 2 of Teachers’ Standards.</a:t>
            </a:r>
          </a:p>
        </p:txBody>
      </p:sp>
      <p:sp>
        <p:nvSpPr>
          <p:cNvPr id="6" name="TextBox 5">
            <a:extLst>
              <a:ext uri="{FF2B5EF4-FFF2-40B4-BE49-F238E27FC236}">
                <a16:creationId xmlns:a16="http://schemas.microsoft.com/office/drawing/2014/main" id="{217ABF5E-F458-B141-B9E3-A56C1F69DDB8}"/>
              </a:ext>
            </a:extLst>
          </p:cNvPr>
          <p:cNvSpPr txBox="1"/>
          <p:nvPr/>
        </p:nvSpPr>
        <p:spPr>
          <a:xfrm>
            <a:off x="1597111" y="4463627"/>
            <a:ext cx="2872946" cy="369332"/>
          </a:xfrm>
          <a:prstGeom prst="rect">
            <a:avLst/>
          </a:prstGeom>
          <a:solidFill>
            <a:schemeClr val="accent6">
              <a:lumMod val="60000"/>
              <a:lumOff val="40000"/>
            </a:schemeClr>
          </a:solidFill>
        </p:spPr>
        <p:txBody>
          <a:bodyPr wrap="square" rtlCol="0">
            <a:spAutoFit/>
          </a:bodyPr>
          <a:lstStyle/>
          <a:p>
            <a:r>
              <a:rPr lang="en-US" sz="900" dirty="0"/>
              <a:t>Touchpoint 2 – assesses level of support needed to plan and teach for gateway to coaching model.</a:t>
            </a:r>
          </a:p>
        </p:txBody>
      </p:sp>
      <p:sp>
        <p:nvSpPr>
          <p:cNvPr id="7" name="TextBox 6">
            <a:extLst>
              <a:ext uri="{FF2B5EF4-FFF2-40B4-BE49-F238E27FC236}">
                <a16:creationId xmlns:a16="http://schemas.microsoft.com/office/drawing/2014/main" id="{8440933E-B73F-4F45-8437-0B4D76D0882B}"/>
              </a:ext>
            </a:extLst>
          </p:cNvPr>
          <p:cNvSpPr txBox="1"/>
          <p:nvPr/>
        </p:nvSpPr>
        <p:spPr>
          <a:xfrm>
            <a:off x="2669060" y="4849575"/>
            <a:ext cx="2872946" cy="369332"/>
          </a:xfrm>
          <a:prstGeom prst="rect">
            <a:avLst/>
          </a:prstGeom>
          <a:solidFill>
            <a:schemeClr val="accent6">
              <a:lumMod val="60000"/>
              <a:lumOff val="40000"/>
            </a:schemeClr>
          </a:solidFill>
        </p:spPr>
        <p:txBody>
          <a:bodyPr wrap="square" rtlCol="0">
            <a:spAutoFit/>
          </a:bodyPr>
          <a:lstStyle/>
          <a:p>
            <a:r>
              <a:rPr lang="en-US" sz="900" dirty="0"/>
              <a:t>Touchpoint 2b – checks sustained independence in new setting to confirm gateway to coaching model.</a:t>
            </a:r>
          </a:p>
        </p:txBody>
      </p:sp>
      <p:graphicFrame>
        <p:nvGraphicFramePr>
          <p:cNvPr id="9" name="Table 8">
            <a:extLst>
              <a:ext uri="{FF2B5EF4-FFF2-40B4-BE49-F238E27FC236}">
                <a16:creationId xmlns:a16="http://schemas.microsoft.com/office/drawing/2014/main" id="{24EB7563-AC15-0043-A27F-C45283C8BB02}"/>
              </a:ext>
            </a:extLst>
          </p:cNvPr>
          <p:cNvGraphicFramePr>
            <a:graphicFrameLocks noGrp="1"/>
          </p:cNvGraphicFramePr>
          <p:nvPr>
            <p:extLst/>
          </p:nvPr>
        </p:nvGraphicFramePr>
        <p:xfrm>
          <a:off x="0" y="5321618"/>
          <a:ext cx="9144002" cy="651618"/>
        </p:xfrm>
        <a:graphic>
          <a:graphicData uri="http://schemas.openxmlformats.org/drawingml/2006/table">
            <a:tbl>
              <a:tblPr>
                <a:tableStyleId>{8EC20E35-A176-4012-BC5E-935CFFF8708E}</a:tableStyleId>
              </a:tblPr>
              <a:tblGrid>
                <a:gridCol w="1143001">
                  <a:extLst>
                    <a:ext uri="{9D8B030D-6E8A-4147-A177-3AD203B41FA5}">
                      <a16:colId xmlns:a16="http://schemas.microsoft.com/office/drawing/2014/main" val="3683388626"/>
                    </a:ext>
                  </a:extLst>
                </a:gridCol>
                <a:gridCol w="1143001">
                  <a:extLst>
                    <a:ext uri="{9D8B030D-6E8A-4147-A177-3AD203B41FA5}">
                      <a16:colId xmlns:a16="http://schemas.microsoft.com/office/drawing/2014/main" val="2047743128"/>
                    </a:ext>
                  </a:extLst>
                </a:gridCol>
                <a:gridCol w="1143001">
                  <a:extLst>
                    <a:ext uri="{9D8B030D-6E8A-4147-A177-3AD203B41FA5}">
                      <a16:colId xmlns:a16="http://schemas.microsoft.com/office/drawing/2014/main" val="3749491036"/>
                    </a:ext>
                  </a:extLst>
                </a:gridCol>
                <a:gridCol w="1143001">
                  <a:extLst>
                    <a:ext uri="{9D8B030D-6E8A-4147-A177-3AD203B41FA5}">
                      <a16:colId xmlns:a16="http://schemas.microsoft.com/office/drawing/2014/main" val="189556120"/>
                    </a:ext>
                  </a:extLst>
                </a:gridCol>
                <a:gridCol w="2285999">
                  <a:extLst>
                    <a:ext uri="{9D8B030D-6E8A-4147-A177-3AD203B41FA5}">
                      <a16:colId xmlns:a16="http://schemas.microsoft.com/office/drawing/2014/main" val="2497428581"/>
                    </a:ext>
                  </a:extLst>
                </a:gridCol>
                <a:gridCol w="2285999">
                  <a:extLst>
                    <a:ext uri="{9D8B030D-6E8A-4147-A177-3AD203B41FA5}">
                      <a16:colId xmlns:a16="http://schemas.microsoft.com/office/drawing/2014/main" val="429248671"/>
                    </a:ext>
                  </a:extLst>
                </a:gridCol>
              </a:tblGrid>
              <a:tr h="308718">
                <a:tc rowSpan="2">
                  <a:txBody>
                    <a:bodyPr/>
                    <a:lstStyle/>
                    <a:p>
                      <a:r>
                        <a:rPr lang="en-US" sz="1400" dirty="0"/>
                        <a:t>Off track pathway</a:t>
                      </a:r>
                    </a:p>
                  </a:txBody>
                  <a:tcPr marL="68580" marR="68580" marT="34290" marB="34290">
                    <a:lnL>
                      <a:noFill/>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tc>
                  <a:txBody>
                    <a:bodyPr/>
                    <a:lstStyle/>
                    <a:p>
                      <a:endParaRPr lang="en-US" sz="900" b="1" dirty="0"/>
                    </a:p>
                  </a:txBody>
                  <a:tcPr marL="68580" marR="68580" marT="34290" marB="34290">
                    <a:lnL>
                      <a:noFill/>
                    </a:lnL>
                    <a:solidFill>
                      <a:schemeClr val="accent1">
                        <a:lumMod val="60000"/>
                        <a:lumOff val="40000"/>
                      </a:schemeClr>
                    </a:solidFill>
                  </a:tcPr>
                </a:tc>
                <a:tc>
                  <a:txBody>
                    <a:bodyPr/>
                    <a:lstStyle/>
                    <a:p>
                      <a:endParaRPr lang="en-US" sz="900" dirty="0"/>
                    </a:p>
                  </a:txBody>
                  <a:tcPr marL="68580" marR="68580" marT="34290" marB="34290">
                    <a:solidFill>
                      <a:schemeClr val="accent1">
                        <a:lumMod val="20000"/>
                        <a:lumOff val="80000"/>
                      </a:schemeClr>
                    </a:solidFill>
                  </a:tcPr>
                </a:tc>
                <a:tc>
                  <a:txBody>
                    <a:bodyPr/>
                    <a:lstStyle/>
                    <a:p>
                      <a:r>
                        <a:rPr lang="en-US" sz="900" dirty="0"/>
                        <a:t>Intervention plan</a:t>
                      </a:r>
                    </a:p>
                  </a:txBody>
                  <a:tcPr marL="68580" marR="68580" marT="34290" marB="34290">
                    <a:solidFill>
                      <a:schemeClr val="accent1">
                        <a:lumMod val="40000"/>
                        <a:lumOff val="60000"/>
                      </a:schemeClr>
                    </a:solidFill>
                  </a:tcPr>
                </a:tc>
                <a:tc>
                  <a:txBody>
                    <a:bodyPr/>
                    <a:lstStyle/>
                    <a:p>
                      <a:r>
                        <a:rPr lang="en-US" sz="900" dirty="0"/>
                        <a:t>Half termly touchpoints 2c, d etc.</a:t>
                      </a:r>
                    </a:p>
                  </a:txBody>
                  <a:tcPr marL="68580" marR="68580" marT="34290" marB="34290">
                    <a:solidFill>
                      <a:schemeClr val="accent1">
                        <a:lumMod val="60000"/>
                        <a:lumOff val="40000"/>
                      </a:schemeClr>
                    </a:solidFill>
                  </a:tcPr>
                </a:tc>
                <a:tc>
                  <a:txBody>
                    <a:bodyPr/>
                    <a:lstStyle/>
                    <a:p>
                      <a:r>
                        <a:rPr lang="en-US" sz="900" dirty="0"/>
                        <a:t>Return to track</a:t>
                      </a:r>
                    </a:p>
                  </a:txBody>
                  <a:tcPr marL="68580" marR="68580" marT="34290" marB="34290">
                    <a:solidFill>
                      <a:schemeClr val="accent1">
                        <a:lumMod val="60000"/>
                        <a:lumOff val="40000"/>
                      </a:schemeClr>
                    </a:solidFill>
                  </a:tcPr>
                </a:tc>
                <a:extLst>
                  <a:ext uri="{0D108BD9-81ED-4DB2-BD59-A6C34878D82A}">
                    <a16:rowId xmlns:a16="http://schemas.microsoft.com/office/drawing/2014/main" val="4036537439"/>
                  </a:ext>
                </a:extLst>
              </a:tr>
              <a:tr h="342900">
                <a:tc vMerge="1">
                  <a:txBody>
                    <a:bodyPr/>
                    <a:lstStyle/>
                    <a:p>
                      <a:endParaRPr lang="en-US" dirty="0"/>
                    </a:p>
                  </a:txBody>
                  <a:tcPr>
                    <a:lnL>
                      <a:noFill/>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tc>
                  <a:txBody>
                    <a:bodyPr/>
                    <a:lstStyle/>
                    <a:p>
                      <a:pPr algn="l" fontAlgn="b"/>
                      <a:endParaRPr lang="en-GB" sz="900" b="0" i="0" u="none" strike="noStrike" dirty="0">
                        <a:solidFill>
                          <a:srgbClr val="000000"/>
                        </a:solidFill>
                        <a:effectLst/>
                        <a:latin typeface="Calibri" panose="020F0502020204030204" pitchFamily="34" charset="0"/>
                      </a:endParaRPr>
                    </a:p>
                  </a:txBody>
                  <a:tcPr marL="7144" marR="7144" marT="7144" marB="34290" anchor="b">
                    <a:lnL>
                      <a:noFill/>
                    </a:lnL>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endParaRPr lang="en-US" sz="900" dirty="0"/>
                    </a:p>
                  </a:txBody>
                  <a:tcPr marL="68580" marR="68580" marT="34290" marB="34290">
                    <a:solidFill>
                      <a:schemeClr val="accent1">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t>Allocation of intervention tutor</a:t>
                      </a:r>
                    </a:p>
                  </a:txBody>
                  <a:tcPr marL="68580" marR="68580" marT="34290" marB="34290">
                    <a:solidFill>
                      <a:schemeClr val="accent1">
                        <a:lumMod val="40000"/>
                        <a:lumOff val="60000"/>
                      </a:schemeClr>
                    </a:solidFill>
                  </a:tcPr>
                </a:tc>
                <a:tc>
                  <a:txBody>
                    <a:bodyPr/>
                    <a:lstStyle/>
                    <a:p>
                      <a:r>
                        <a:rPr lang="en-US" sz="900" dirty="0"/>
                        <a:t>Placement termination – action plan and course extension</a:t>
                      </a:r>
                    </a:p>
                  </a:txBody>
                  <a:tcPr marL="68580" marR="68580" marT="34290" marB="34290">
                    <a:solidFill>
                      <a:schemeClr val="accent1">
                        <a:lumMod val="60000"/>
                        <a:lumOff val="40000"/>
                      </a:schemeClr>
                    </a:solidFill>
                  </a:tcPr>
                </a:tc>
                <a:tc>
                  <a:txBody>
                    <a:bodyPr/>
                    <a:lstStyle/>
                    <a:p>
                      <a:endParaRPr lang="en-US" sz="900" dirty="0"/>
                    </a:p>
                  </a:txBody>
                  <a:tcPr marL="68580" marR="68580" marT="34290" marB="34290">
                    <a:solidFill>
                      <a:schemeClr val="accent1">
                        <a:lumMod val="60000"/>
                        <a:lumOff val="40000"/>
                      </a:schemeClr>
                    </a:solidFill>
                  </a:tcPr>
                </a:tc>
                <a:extLst>
                  <a:ext uri="{0D108BD9-81ED-4DB2-BD59-A6C34878D82A}">
                    <a16:rowId xmlns:a16="http://schemas.microsoft.com/office/drawing/2014/main" val="2735215308"/>
                  </a:ext>
                </a:extLst>
              </a:tr>
            </a:tbl>
          </a:graphicData>
        </a:graphic>
      </p:graphicFrame>
      <p:sp>
        <p:nvSpPr>
          <p:cNvPr id="10" name="Bent-Up Arrow 9">
            <a:extLst>
              <a:ext uri="{FF2B5EF4-FFF2-40B4-BE49-F238E27FC236}">
                <a16:creationId xmlns:a16="http://schemas.microsoft.com/office/drawing/2014/main" id="{52EFE50F-7ECE-9747-B7C1-763E2ADD6CAE}"/>
              </a:ext>
            </a:extLst>
          </p:cNvPr>
          <p:cNvSpPr/>
          <p:nvPr/>
        </p:nvSpPr>
        <p:spPr>
          <a:xfrm>
            <a:off x="3289987" y="4077680"/>
            <a:ext cx="166816" cy="173124"/>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 name="Bent-Up Arrow 10">
            <a:extLst>
              <a:ext uri="{FF2B5EF4-FFF2-40B4-BE49-F238E27FC236}">
                <a16:creationId xmlns:a16="http://schemas.microsoft.com/office/drawing/2014/main" id="{0FD9AC87-F311-7E40-984D-E2C801B0BA59}"/>
              </a:ext>
            </a:extLst>
          </p:cNvPr>
          <p:cNvSpPr/>
          <p:nvPr/>
        </p:nvSpPr>
        <p:spPr>
          <a:xfrm>
            <a:off x="4463877" y="4077795"/>
            <a:ext cx="188442" cy="559072"/>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2" name="Bent-Up Arrow 11">
            <a:extLst>
              <a:ext uri="{FF2B5EF4-FFF2-40B4-BE49-F238E27FC236}">
                <a16:creationId xmlns:a16="http://schemas.microsoft.com/office/drawing/2014/main" id="{65814D15-55F0-A14A-A068-1C6095282760}"/>
              </a:ext>
            </a:extLst>
          </p:cNvPr>
          <p:cNvSpPr/>
          <p:nvPr/>
        </p:nvSpPr>
        <p:spPr>
          <a:xfrm>
            <a:off x="5542006" y="4077680"/>
            <a:ext cx="176084" cy="949976"/>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14" name="Group 13">
            <a:extLst>
              <a:ext uri="{FF2B5EF4-FFF2-40B4-BE49-F238E27FC236}">
                <a16:creationId xmlns:a16="http://schemas.microsoft.com/office/drawing/2014/main" id="{F001212D-ADDC-EB4F-8EB1-C87DA7F4635B}"/>
              </a:ext>
            </a:extLst>
          </p:cNvPr>
          <p:cNvGrpSpPr/>
          <p:nvPr/>
        </p:nvGrpSpPr>
        <p:grpSpPr>
          <a:xfrm>
            <a:off x="7336823" y="4056493"/>
            <a:ext cx="1686696" cy="1141227"/>
            <a:chOff x="9564131" y="4293906"/>
            <a:chExt cx="2248928" cy="1521636"/>
          </a:xfrm>
        </p:grpSpPr>
        <p:sp>
          <p:nvSpPr>
            <p:cNvPr id="8" name="TextBox 7">
              <a:extLst>
                <a:ext uri="{FF2B5EF4-FFF2-40B4-BE49-F238E27FC236}">
                  <a16:creationId xmlns:a16="http://schemas.microsoft.com/office/drawing/2014/main" id="{4CD977A9-32D5-534D-8C94-DB8226A34747}"/>
                </a:ext>
              </a:extLst>
            </p:cNvPr>
            <p:cNvSpPr txBox="1"/>
            <p:nvPr/>
          </p:nvSpPr>
          <p:spPr>
            <a:xfrm>
              <a:off x="9564131" y="5138434"/>
              <a:ext cx="1890583" cy="677108"/>
            </a:xfrm>
            <a:prstGeom prst="rect">
              <a:avLst/>
            </a:prstGeom>
            <a:solidFill>
              <a:schemeClr val="accent6">
                <a:lumMod val="75000"/>
              </a:schemeClr>
            </a:solidFill>
          </p:spPr>
          <p:txBody>
            <a:bodyPr wrap="square" rtlCol="0">
              <a:spAutoFit/>
            </a:bodyPr>
            <a:lstStyle/>
            <a:p>
              <a:r>
                <a:rPr lang="en-US" sz="900" dirty="0"/>
                <a:t>CEDP Assessment – Trainee, mentor and tutor review of WADS..</a:t>
              </a:r>
            </a:p>
          </p:txBody>
        </p:sp>
        <p:sp>
          <p:nvSpPr>
            <p:cNvPr id="13" name="Bent-Up Arrow 12">
              <a:extLst>
                <a:ext uri="{FF2B5EF4-FFF2-40B4-BE49-F238E27FC236}">
                  <a16:creationId xmlns:a16="http://schemas.microsoft.com/office/drawing/2014/main" id="{88603056-AC0A-854A-AE5A-989AB76F91F8}"/>
                </a:ext>
              </a:extLst>
            </p:cNvPr>
            <p:cNvSpPr/>
            <p:nvPr/>
          </p:nvSpPr>
          <p:spPr>
            <a:xfrm>
              <a:off x="11454714" y="4293906"/>
              <a:ext cx="358345" cy="1172237"/>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18" name="Bent Arrow 17">
            <a:extLst>
              <a:ext uri="{FF2B5EF4-FFF2-40B4-BE49-F238E27FC236}">
                <a16:creationId xmlns:a16="http://schemas.microsoft.com/office/drawing/2014/main" id="{3D440871-4571-B845-9AE9-861DEAEB2143}"/>
              </a:ext>
            </a:extLst>
          </p:cNvPr>
          <p:cNvSpPr/>
          <p:nvPr/>
        </p:nvSpPr>
        <p:spPr>
          <a:xfrm flipV="1">
            <a:off x="1260389" y="4423928"/>
            <a:ext cx="148281" cy="1048571"/>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tx1"/>
              </a:solidFill>
            </a:endParaRPr>
          </a:p>
        </p:txBody>
      </p:sp>
      <p:sp>
        <p:nvSpPr>
          <p:cNvPr id="19" name="Bent Arrow 18">
            <a:extLst>
              <a:ext uri="{FF2B5EF4-FFF2-40B4-BE49-F238E27FC236}">
                <a16:creationId xmlns:a16="http://schemas.microsoft.com/office/drawing/2014/main" id="{A3CC62FF-BBE9-8441-8683-85ED8C705CCD}"/>
              </a:ext>
            </a:extLst>
          </p:cNvPr>
          <p:cNvSpPr/>
          <p:nvPr/>
        </p:nvSpPr>
        <p:spPr>
          <a:xfrm flipV="1">
            <a:off x="2400301" y="4809761"/>
            <a:ext cx="194618" cy="662738"/>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tx1"/>
              </a:solidFill>
            </a:endParaRPr>
          </a:p>
        </p:txBody>
      </p:sp>
      <p:sp>
        <p:nvSpPr>
          <p:cNvPr id="20" name="Bent Arrow 19">
            <a:extLst>
              <a:ext uri="{FF2B5EF4-FFF2-40B4-BE49-F238E27FC236}">
                <a16:creationId xmlns:a16="http://schemas.microsoft.com/office/drawing/2014/main" id="{31D503B0-93D4-2D4A-86A8-27F0DFA078E1}"/>
              </a:ext>
            </a:extLst>
          </p:cNvPr>
          <p:cNvSpPr/>
          <p:nvPr/>
        </p:nvSpPr>
        <p:spPr>
          <a:xfrm flipV="1">
            <a:off x="3058297" y="5174637"/>
            <a:ext cx="160637" cy="281911"/>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tx1"/>
              </a:solidFill>
            </a:endParaRPr>
          </a:p>
        </p:txBody>
      </p:sp>
      <p:sp>
        <p:nvSpPr>
          <p:cNvPr id="21" name="Bent Arrow 20">
            <a:extLst>
              <a:ext uri="{FF2B5EF4-FFF2-40B4-BE49-F238E27FC236}">
                <a16:creationId xmlns:a16="http://schemas.microsoft.com/office/drawing/2014/main" id="{0864EB2D-A33E-8F45-987A-9496D613BC0C}"/>
              </a:ext>
            </a:extLst>
          </p:cNvPr>
          <p:cNvSpPr/>
          <p:nvPr/>
        </p:nvSpPr>
        <p:spPr>
          <a:xfrm>
            <a:off x="7136027" y="4849576"/>
            <a:ext cx="200797" cy="481955"/>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tx1"/>
              </a:solidFill>
            </a:endParaRPr>
          </a:p>
        </p:txBody>
      </p:sp>
      <p:sp>
        <p:nvSpPr>
          <p:cNvPr id="22" name="Rectangle 21">
            <a:hlinkClick r:id="" action="ppaction://hlinkshowjump?jump=firstslide"/>
            <a:extLst>
              <a:ext uri="{FF2B5EF4-FFF2-40B4-BE49-F238E27FC236}">
                <a16:creationId xmlns:a16="http://schemas.microsoft.com/office/drawing/2014/main" id="{3EBA050F-6141-5847-820D-432FC71D55A0}"/>
              </a:ext>
            </a:extLst>
          </p:cNvPr>
          <p:cNvSpPr/>
          <p:nvPr/>
        </p:nvSpPr>
        <p:spPr>
          <a:xfrm>
            <a:off x="0" y="857250"/>
            <a:ext cx="9144000" cy="44484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8830857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30F3D55-07E2-FB4E-9DA1-06D0C3257A8B}"/>
              </a:ext>
            </a:extLst>
          </p:cNvPr>
          <p:cNvPicPr>
            <a:picLocks noChangeAspect="1"/>
          </p:cNvPicPr>
          <p:nvPr/>
        </p:nvPicPr>
        <p:blipFill rotWithShape="1">
          <a:blip r:embed="rId2">
            <a:extLst>
              <a:ext uri="{28A0092B-C50C-407E-A947-70E740481C1C}">
                <a14:useLocalDpi xmlns:a14="http://schemas.microsoft.com/office/drawing/2010/main" val="0"/>
              </a:ext>
            </a:extLst>
          </a:blip>
          <a:srcRect l="9051" t="17241" r="9051" b="8421"/>
          <a:stretch/>
        </p:blipFill>
        <p:spPr>
          <a:xfrm>
            <a:off x="179512" y="260648"/>
            <a:ext cx="8631196" cy="4896544"/>
          </a:xfrm>
          <a:prstGeom prst="rect">
            <a:avLst/>
          </a:prstGeom>
        </p:spPr>
      </p:pic>
    </p:spTree>
    <p:extLst>
      <p:ext uri="{BB962C8B-B14F-4D97-AF65-F5344CB8AC3E}">
        <p14:creationId xmlns:p14="http://schemas.microsoft.com/office/powerpoint/2010/main" val="6288939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88640"/>
            <a:ext cx="7772400" cy="1066800"/>
          </a:xfrm>
        </p:spPr>
        <p:txBody>
          <a:bodyPr/>
          <a:lstStyle/>
          <a:p>
            <a:r>
              <a:rPr lang="en-GB" dirty="0">
                <a:solidFill>
                  <a:srgbClr val="7030A0"/>
                </a:solidFill>
              </a:rPr>
              <a:t>New Ofsted inspection Framework for ITE</a:t>
            </a:r>
          </a:p>
        </p:txBody>
      </p:sp>
      <p:sp>
        <p:nvSpPr>
          <p:cNvPr id="3" name="Content Placeholder 2"/>
          <p:cNvSpPr>
            <a:spLocks noGrp="1"/>
          </p:cNvSpPr>
          <p:nvPr>
            <p:ph idx="1"/>
          </p:nvPr>
        </p:nvSpPr>
        <p:spPr>
          <a:xfrm>
            <a:off x="755576" y="1052736"/>
            <a:ext cx="7772400" cy="4114800"/>
          </a:xfrm>
        </p:spPr>
        <p:txBody>
          <a:bodyPr/>
          <a:lstStyle/>
          <a:p>
            <a:pPr marL="0" indent="0">
              <a:buNone/>
            </a:pPr>
            <a:r>
              <a:rPr lang="en-GB" dirty="0"/>
              <a:t>Current proposed framework under evaluation of consultation period:</a:t>
            </a:r>
          </a:p>
          <a:p>
            <a:r>
              <a:rPr lang="en-GB" dirty="0"/>
              <a:t>to introduce two key judgement areas only: the new ‘quality of education and training’ judgement will replace the current ‘outcomes for trainees’ and ‘quality of training across the partnership’ judgements</a:t>
            </a:r>
          </a:p>
          <a:p>
            <a:r>
              <a:rPr lang="en-GB" dirty="0"/>
              <a:t>to apply a new methodology for gathering evidence during an inspection</a:t>
            </a:r>
          </a:p>
          <a:p>
            <a:r>
              <a:rPr lang="en-GB" dirty="0"/>
              <a:t>a one-stage model of inspection</a:t>
            </a:r>
          </a:p>
          <a:p>
            <a:r>
              <a:rPr lang="en-GB" dirty="0"/>
              <a:t>to introduce a short and longer telephone call with ITE partnership representatives</a:t>
            </a:r>
          </a:p>
          <a:p>
            <a:r>
              <a:rPr lang="en-GB" dirty="0"/>
              <a:t>spring and summer term inspections only</a:t>
            </a:r>
          </a:p>
          <a:p>
            <a:endParaRPr lang="en-GB" dirty="0"/>
          </a:p>
        </p:txBody>
      </p:sp>
    </p:spTree>
    <p:extLst>
      <p:ext uri="{BB962C8B-B14F-4D97-AF65-F5344CB8AC3E}">
        <p14:creationId xmlns:p14="http://schemas.microsoft.com/office/powerpoint/2010/main" val="36941572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AEA4E1-7D8C-A148-944F-669215CA3EDF}"/>
              </a:ext>
            </a:extLst>
          </p:cNvPr>
          <p:cNvSpPr>
            <a:spLocks noGrp="1"/>
          </p:cNvSpPr>
          <p:nvPr>
            <p:ph type="title"/>
          </p:nvPr>
        </p:nvSpPr>
        <p:spPr>
          <a:xfrm>
            <a:off x="467544" y="404664"/>
            <a:ext cx="7772400" cy="1066800"/>
          </a:xfrm>
        </p:spPr>
        <p:txBody>
          <a:bodyPr/>
          <a:lstStyle/>
          <a:p>
            <a:pPr algn="ctr"/>
            <a:r>
              <a:rPr lang="en-US" dirty="0">
                <a:solidFill>
                  <a:srgbClr val="7030A0"/>
                </a:solidFill>
              </a:rPr>
              <a:t>Overview </a:t>
            </a:r>
          </a:p>
        </p:txBody>
      </p:sp>
      <p:sp>
        <p:nvSpPr>
          <p:cNvPr id="3" name="Content Placeholder 2">
            <a:extLst>
              <a:ext uri="{FF2B5EF4-FFF2-40B4-BE49-F238E27FC236}">
                <a16:creationId xmlns:a16="http://schemas.microsoft.com/office/drawing/2014/main" id="{CD4CDFCF-9DD3-BD45-8073-AFEF796E5B1F}"/>
              </a:ext>
            </a:extLst>
          </p:cNvPr>
          <p:cNvSpPr>
            <a:spLocks noGrp="1"/>
          </p:cNvSpPr>
          <p:nvPr>
            <p:ph idx="1"/>
          </p:nvPr>
        </p:nvSpPr>
        <p:spPr>
          <a:xfrm>
            <a:off x="683568" y="1556792"/>
            <a:ext cx="7772400" cy="4114800"/>
          </a:xfrm>
        </p:spPr>
        <p:txBody>
          <a:bodyPr/>
          <a:lstStyle/>
          <a:p>
            <a:pPr>
              <a:buFont typeface="Arial" panose="020B0604020202020204" pitchFamily="34" charset="0"/>
              <a:buChar char="•"/>
            </a:pPr>
            <a:r>
              <a:rPr lang="en-GB" sz="2000" dirty="0">
                <a:cs typeface="Times New Roman"/>
              </a:rPr>
              <a:t>Vision and Strategic Priorities 2020-2023</a:t>
            </a:r>
          </a:p>
          <a:p>
            <a:pPr>
              <a:buFont typeface="Arial" panose="020B0604020202020204" pitchFamily="34" charset="0"/>
              <a:buChar char="•"/>
            </a:pPr>
            <a:r>
              <a:rPr lang="en-GB" sz="2000" dirty="0">
                <a:cs typeface="Times New Roman"/>
              </a:rPr>
              <a:t>Highlights from 2020/19</a:t>
            </a:r>
          </a:p>
          <a:p>
            <a:pPr>
              <a:buFont typeface="Arial" panose="020B0604020202020204" pitchFamily="34" charset="0"/>
              <a:buChar char="•"/>
            </a:pPr>
            <a:r>
              <a:rPr lang="en-GB" sz="2000" dirty="0">
                <a:cs typeface="Times New Roman"/>
              </a:rPr>
              <a:t>Developments: 2020/21 </a:t>
            </a:r>
          </a:p>
          <a:p>
            <a:pPr>
              <a:buFont typeface="Arial" panose="020B0604020202020204" pitchFamily="34" charset="0"/>
              <a:buChar char="•"/>
            </a:pPr>
            <a:r>
              <a:rPr lang="en-GB" sz="2000" dirty="0">
                <a:cs typeface="Times New Roman"/>
              </a:rPr>
              <a:t>Course </a:t>
            </a:r>
            <a:r>
              <a:rPr lang="en-GB" sz="2000">
                <a:cs typeface="Times New Roman"/>
              </a:rPr>
              <a:t>start changes for 2020</a:t>
            </a:r>
            <a:endParaRPr lang="en-GB" sz="2000" dirty="0">
              <a:cs typeface="Times New Roman"/>
            </a:endParaRPr>
          </a:p>
          <a:p>
            <a:pPr>
              <a:buFont typeface="Arial" panose="020B0604020202020204" pitchFamily="34" charset="0"/>
              <a:buChar char="•"/>
            </a:pPr>
            <a:r>
              <a:rPr lang="en-GB" sz="2000" dirty="0">
                <a:cs typeface="Times New Roman"/>
              </a:rPr>
              <a:t>Partnership - Georgina Newton</a:t>
            </a:r>
            <a:endParaRPr lang="en-GB" sz="2000" dirty="0">
              <a:cs typeface="Times New Roman" panose="02020603050405020304" pitchFamily="18" charset="0"/>
            </a:endParaRPr>
          </a:p>
          <a:p>
            <a:pPr>
              <a:buFont typeface="Arial" panose="020B0604020202020204" pitchFamily="34" charset="0"/>
              <a:buChar char="•"/>
            </a:pPr>
            <a:r>
              <a:rPr lang="en-GB" sz="2000" dirty="0">
                <a:cs typeface="Times New Roman"/>
              </a:rPr>
              <a:t>MA in Professional Education</a:t>
            </a:r>
            <a:endParaRPr lang="en-GB" sz="2000" dirty="0">
              <a:cs typeface="Times New Roman" panose="02020603050405020304" pitchFamily="18" charset="0"/>
            </a:endParaRPr>
          </a:p>
          <a:p>
            <a:pPr marL="0" indent="0">
              <a:buNone/>
            </a:pPr>
            <a:endParaRPr lang="en-GB" sz="2000" dirty="0">
              <a:cs typeface="Times New Roman" panose="02020603050405020304" pitchFamily="18" charset="0"/>
            </a:endParaRPr>
          </a:p>
          <a:p>
            <a:pPr>
              <a:buFont typeface="Arial" panose="020B0604020202020204" pitchFamily="34" charset="0"/>
              <a:buChar char="•"/>
            </a:pPr>
            <a:endParaRPr lang="en-GB" sz="2800" dirty="0">
              <a:cs typeface="Times New Roman" panose="02020603050405020304" pitchFamily="18" charset="0"/>
            </a:endParaRPr>
          </a:p>
          <a:p>
            <a:pPr marL="0" indent="0">
              <a:buNone/>
            </a:pPr>
            <a:br>
              <a:rPr lang="en-GB" dirty="0"/>
            </a:br>
            <a:endParaRPr lang="en-US" dirty="0"/>
          </a:p>
        </p:txBody>
      </p:sp>
    </p:spTree>
    <p:extLst>
      <p:ext uri="{BB962C8B-B14F-4D97-AF65-F5344CB8AC3E}">
        <p14:creationId xmlns:p14="http://schemas.microsoft.com/office/powerpoint/2010/main" val="181013498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0E7918-E2CB-394D-B1AB-C5492360700D}"/>
              </a:ext>
            </a:extLst>
          </p:cNvPr>
          <p:cNvSpPr>
            <a:spLocks noGrp="1"/>
          </p:cNvSpPr>
          <p:nvPr>
            <p:ph type="title"/>
          </p:nvPr>
        </p:nvSpPr>
        <p:spPr/>
        <p:txBody>
          <a:bodyPr/>
          <a:lstStyle/>
          <a:p>
            <a:r>
              <a:rPr lang="en-US" dirty="0">
                <a:solidFill>
                  <a:srgbClr val="7030A0"/>
                </a:solidFill>
              </a:rPr>
              <a:t>Changes to course start 2020</a:t>
            </a:r>
          </a:p>
        </p:txBody>
      </p:sp>
      <p:sp>
        <p:nvSpPr>
          <p:cNvPr id="3" name="Content Placeholder 2">
            <a:extLst>
              <a:ext uri="{FF2B5EF4-FFF2-40B4-BE49-F238E27FC236}">
                <a16:creationId xmlns:a16="http://schemas.microsoft.com/office/drawing/2014/main" id="{AC6D81DD-24AD-3C43-A964-7FE175381354}"/>
              </a:ext>
            </a:extLst>
          </p:cNvPr>
          <p:cNvSpPr>
            <a:spLocks noGrp="1"/>
          </p:cNvSpPr>
          <p:nvPr>
            <p:ph idx="1"/>
          </p:nvPr>
        </p:nvSpPr>
        <p:spPr/>
        <p:txBody>
          <a:bodyPr/>
          <a:lstStyle/>
          <a:p>
            <a:r>
              <a:rPr lang="en-US" dirty="0"/>
              <a:t>Deferred start date 14</a:t>
            </a:r>
            <a:r>
              <a:rPr lang="en-US" baseline="30000" dirty="0"/>
              <a:t>th</a:t>
            </a:r>
            <a:r>
              <a:rPr lang="en-US" dirty="0"/>
              <a:t> September allow:</a:t>
            </a:r>
          </a:p>
          <a:p>
            <a:pPr lvl="1"/>
            <a:r>
              <a:rPr lang="en-US" dirty="0"/>
              <a:t>Space for schools to establish return to work</a:t>
            </a:r>
          </a:p>
          <a:p>
            <a:pPr lvl="1"/>
            <a:r>
              <a:rPr lang="en-US" dirty="0"/>
              <a:t>Extended recruitment period</a:t>
            </a:r>
          </a:p>
          <a:p>
            <a:pPr lvl="1"/>
            <a:r>
              <a:rPr lang="en-US" dirty="0"/>
              <a:t>ID and document checking with social distancing measures</a:t>
            </a:r>
          </a:p>
          <a:p>
            <a:pPr lvl="1"/>
            <a:endParaRPr lang="en-US" dirty="0"/>
          </a:p>
          <a:p>
            <a:r>
              <a:rPr lang="en-US" dirty="0"/>
              <a:t>Merged induction and course start to accommodate:</a:t>
            </a:r>
          </a:p>
          <a:p>
            <a:pPr lvl="1"/>
            <a:r>
              <a:rPr lang="en-US" dirty="0"/>
              <a:t>Flexibility in placement starts (attachment as well as placements)</a:t>
            </a:r>
          </a:p>
          <a:p>
            <a:pPr lvl="1"/>
            <a:r>
              <a:rPr lang="en-US" dirty="0"/>
              <a:t>Limited campus space – online teaching in first half term</a:t>
            </a:r>
          </a:p>
          <a:p>
            <a:pPr lvl="1"/>
            <a:r>
              <a:rPr lang="en-US" dirty="0"/>
              <a:t>Blend of synchronous and asynchronous teaching</a:t>
            </a:r>
          </a:p>
        </p:txBody>
      </p:sp>
    </p:spTree>
    <p:extLst>
      <p:ext uri="{BB962C8B-B14F-4D97-AF65-F5344CB8AC3E}">
        <p14:creationId xmlns:p14="http://schemas.microsoft.com/office/powerpoint/2010/main" val="310812879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2401E11A-BFC0-B040-850C-E05637DEE012}"/>
              </a:ext>
            </a:extLst>
          </p:cNvPr>
          <p:cNvPicPr>
            <a:picLocks noChangeAspect="1"/>
          </p:cNvPicPr>
          <p:nvPr/>
        </p:nvPicPr>
        <p:blipFill rotWithShape="1">
          <a:blip r:embed="rId2">
            <a:extLst>
              <a:ext uri="{28A0092B-C50C-407E-A947-70E740481C1C}">
                <a14:useLocalDpi xmlns:a14="http://schemas.microsoft.com/office/drawing/2010/main" val="0"/>
              </a:ext>
            </a:extLst>
          </a:blip>
          <a:srcRect l="8263" t="19760" r="28739" b="4640"/>
          <a:stretch/>
        </p:blipFill>
        <p:spPr>
          <a:xfrm>
            <a:off x="179512" y="13256"/>
            <a:ext cx="8964488" cy="6723366"/>
          </a:xfrm>
          <a:prstGeom prst="rect">
            <a:avLst/>
          </a:prstGeom>
        </p:spPr>
      </p:pic>
    </p:spTree>
    <p:extLst>
      <p:ext uri="{BB962C8B-B14F-4D97-AF65-F5344CB8AC3E}">
        <p14:creationId xmlns:p14="http://schemas.microsoft.com/office/powerpoint/2010/main" val="244189568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solidFill>
                  <a:srgbClr val="7030A0"/>
                </a:solidFill>
              </a:rPr>
              <a:t>Flexibility for Autumn 2020</a:t>
            </a:r>
          </a:p>
        </p:txBody>
      </p:sp>
      <p:sp>
        <p:nvSpPr>
          <p:cNvPr id="3" name="Content Placeholder 2"/>
          <p:cNvSpPr>
            <a:spLocks noGrp="1"/>
          </p:cNvSpPr>
          <p:nvPr>
            <p:ph idx="1"/>
          </p:nvPr>
        </p:nvSpPr>
        <p:spPr/>
        <p:txBody>
          <a:bodyPr/>
          <a:lstStyle/>
          <a:p>
            <a:pPr marL="0" indent="0">
              <a:buNone/>
            </a:pPr>
            <a:r>
              <a:rPr lang="en-GB" dirty="0"/>
              <a:t>We are mindful of the challenges for schools in September and are working on flexible models to accommodate:</a:t>
            </a:r>
          </a:p>
          <a:p>
            <a:r>
              <a:rPr lang="en-GB" dirty="0"/>
              <a:t>Delayed starts to placement (SD flexible, Core earliest from September 28</a:t>
            </a:r>
            <a:r>
              <a:rPr lang="en-GB" baseline="30000" dirty="0"/>
              <a:t>th </a:t>
            </a:r>
            <a:r>
              <a:rPr lang="en-GB" dirty="0"/>
              <a:t>); </a:t>
            </a:r>
          </a:p>
          <a:p>
            <a:r>
              <a:rPr lang="en-GB" dirty="0"/>
              <a:t>Attachments to schools where trainees have limited access to school site;</a:t>
            </a:r>
          </a:p>
          <a:p>
            <a:r>
              <a:rPr lang="en-GB" dirty="0"/>
              <a:t>Varied experience including supporting and online roles, working with smaller groups etc.</a:t>
            </a:r>
          </a:p>
          <a:p>
            <a:r>
              <a:rPr lang="en-GB" dirty="0"/>
              <a:t>Some early start trainees (e.g. SDS);</a:t>
            </a:r>
          </a:p>
          <a:p>
            <a:r>
              <a:rPr lang="en-GB" dirty="0"/>
              <a:t>Additional university input for late starting trainees.</a:t>
            </a:r>
          </a:p>
          <a:p>
            <a:endParaRPr lang="en-GB" dirty="0"/>
          </a:p>
          <a:p>
            <a:endParaRPr lang="en-GB" dirty="0"/>
          </a:p>
        </p:txBody>
      </p:sp>
    </p:spTree>
    <p:extLst>
      <p:ext uri="{BB962C8B-B14F-4D97-AF65-F5344CB8AC3E}">
        <p14:creationId xmlns:p14="http://schemas.microsoft.com/office/powerpoint/2010/main" val="371335112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solidFill>
                  <a:srgbClr val="7030A0"/>
                </a:solidFill>
              </a:rPr>
              <a:t>Flexibility for Autumn 2020</a:t>
            </a:r>
          </a:p>
        </p:txBody>
      </p:sp>
      <p:sp>
        <p:nvSpPr>
          <p:cNvPr id="3" name="Content Placeholder 2"/>
          <p:cNvSpPr>
            <a:spLocks noGrp="1"/>
          </p:cNvSpPr>
          <p:nvPr>
            <p:ph idx="1"/>
          </p:nvPr>
        </p:nvSpPr>
        <p:spPr/>
        <p:txBody>
          <a:bodyPr/>
          <a:lstStyle/>
          <a:p>
            <a:r>
              <a:rPr lang="en-GB" dirty="0"/>
              <a:t>Remote working settling in and moderation visits to reduce physical visits to schools;</a:t>
            </a:r>
          </a:p>
          <a:p>
            <a:r>
              <a:rPr lang="en-GB" dirty="0"/>
              <a:t>Link tutors attached to schools rather than trainees to support partnership working;</a:t>
            </a:r>
          </a:p>
          <a:p>
            <a:r>
              <a:rPr lang="en-GB" dirty="0"/>
              <a:t>Additional personal tutor support for trainees.</a:t>
            </a:r>
          </a:p>
          <a:p>
            <a:endParaRPr lang="en-GB" dirty="0"/>
          </a:p>
          <a:p>
            <a:endParaRPr lang="en-GB" dirty="0"/>
          </a:p>
        </p:txBody>
      </p:sp>
    </p:spTree>
    <p:extLst>
      <p:ext uri="{BB962C8B-B14F-4D97-AF65-F5344CB8AC3E}">
        <p14:creationId xmlns:p14="http://schemas.microsoft.com/office/powerpoint/2010/main" val="191954317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solidFill>
                  <a:srgbClr val="7030A0"/>
                </a:solidFill>
              </a:rPr>
              <a:t>Recruitment 2020/21 </a:t>
            </a:r>
          </a:p>
        </p:txBody>
      </p:sp>
      <p:sp>
        <p:nvSpPr>
          <p:cNvPr id="3" name="Content Placeholder 2"/>
          <p:cNvSpPr>
            <a:spLocks noGrp="1"/>
          </p:cNvSpPr>
          <p:nvPr>
            <p:ph idx="1"/>
          </p:nvPr>
        </p:nvSpPr>
        <p:spPr/>
        <p:txBody>
          <a:bodyPr/>
          <a:lstStyle/>
          <a:p>
            <a:r>
              <a:rPr lang="en-GB" dirty="0"/>
              <a:t>Hybrid year: UCAS </a:t>
            </a:r>
            <a:r>
              <a:rPr lang="en-GB" dirty="0">
                <a:latin typeface="Arial" panose="020B0604020202020204" pitchFamily="34" charset="0"/>
                <a:cs typeface="Arial" panose="020B0604020202020204" pitchFamily="34" charset="0"/>
              </a:rPr>
              <a:t>and </a:t>
            </a:r>
            <a:r>
              <a:rPr lang="en-GB" dirty="0" err="1">
                <a:latin typeface="Arial" panose="020B0604020202020204" pitchFamily="34" charset="0"/>
                <a:cs typeface="Arial" panose="020B0604020202020204" pitchFamily="34" charset="0"/>
              </a:rPr>
              <a:t>DfE</a:t>
            </a:r>
            <a:r>
              <a:rPr lang="en-GB" dirty="0">
                <a:latin typeface="Arial" panose="020B0604020202020204" pitchFamily="34" charset="0"/>
                <a:cs typeface="Arial" panose="020B0604020202020204" pitchFamily="34" charset="0"/>
              </a:rPr>
              <a:t> Apply</a:t>
            </a:r>
            <a:endParaRPr lang="en-GB" dirty="0"/>
          </a:p>
          <a:p>
            <a:r>
              <a:rPr lang="en-GB" dirty="0"/>
              <a:t>Review of marketing strategy and support for SD partners to target more effective online approaches.</a:t>
            </a:r>
          </a:p>
        </p:txBody>
      </p:sp>
    </p:spTree>
    <p:extLst>
      <p:ext uri="{BB962C8B-B14F-4D97-AF65-F5344CB8AC3E}">
        <p14:creationId xmlns:p14="http://schemas.microsoft.com/office/powerpoint/2010/main" val="86214029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a:solidFill>
                  <a:srgbClr val="7030A0"/>
                </a:solidFill>
              </a:rPr>
              <a:t>Accepted offers (June 14</a:t>
            </a:r>
            <a:r>
              <a:rPr lang="en-GB" baseline="30000" dirty="0">
                <a:solidFill>
                  <a:srgbClr val="7030A0"/>
                </a:solidFill>
              </a:rPr>
              <a:t>th</a:t>
            </a:r>
            <a:r>
              <a:rPr lang="en-GB" dirty="0">
                <a:solidFill>
                  <a:srgbClr val="7030A0"/>
                </a:solidFill>
              </a:rPr>
              <a:t>) </a:t>
            </a:r>
          </a:p>
        </p:txBody>
      </p:sp>
      <p:sp>
        <p:nvSpPr>
          <p:cNvPr id="17" name="Rectangle 16">
            <a:extLst>
              <a:ext uri="{FF2B5EF4-FFF2-40B4-BE49-F238E27FC236}">
                <a16:creationId xmlns:a16="http://schemas.microsoft.com/office/drawing/2014/main" id="{97F013A2-72E6-1943-9060-4B1651AFF00B}"/>
              </a:ext>
            </a:extLst>
          </p:cNvPr>
          <p:cNvSpPr/>
          <p:nvPr/>
        </p:nvSpPr>
        <p:spPr>
          <a:xfrm>
            <a:off x="2131004" y="1222559"/>
            <a:ext cx="184730" cy="1754326"/>
          </a:xfrm>
          <a:prstGeom prst="rect">
            <a:avLst/>
          </a:prstGeom>
          <a:noFill/>
        </p:spPr>
        <p:txBody>
          <a:bodyPr wrap="none" lIns="91440" tIns="45720" rIns="91440" bIns="45720">
            <a:spAutoFit/>
          </a:bodyPr>
          <a:lstStyle/>
          <a:p>
            <a:pPr algn="ctr"/>
            <a:endParaRPr lang="en-US" sz="5400" b="1" cap="none" spc="0"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a:p>
            <a:pPr algn="ctr"/>
            <a:endParaRPr lang="en-US" sz="5400" b="1" cap="none" spc="0"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p:txBody>
      </p:sp>
      <p:graphicFrame>
        <p:nvGraphicFramePr>
          <p:cNvPr id="7" name="Table 6">
            <a:extLst>
              <a:ext uri="{FF2B5EF4-FFF2-40B4-BE49-F238E27FC236}">
                <a16:creationId xmlns:a16="http://schemas.microsoft.com/office/drawing/2014/main" id="{770E1E36-5CD5-47CE-B1F5-6647F0B0880A}"/>
              </a:ext>
            </a:extLst>
          </p:cNvPr>
          <p:cNvGraphicFramePr>
            <a:graphicFrameLocks noGrp="1"/>
          </p:cNvGraphicFramePr>
          <p:nvPr>
            <p:extLst>
              <p:ext uri="{D42A27DB-BD31-4B8C-83A1-F6EECF244321}">
                <p14:modId xmlns:p14="http://schemas.microsoft.com/office/powerpoint/2010/main" val="4121647831"/>
              </p:ext>
            </p:extLst>
          </p:nvPr>
        </p:nvGraphicFramePr>
        <p:xfrm>
          <a:off x="1151569" y="1628800"/>
          <a:ext cx="2143600" cy="3838169"/>
        </p:xfrm>
        <a:graphic>
          <a:graphicData uri="http://schemas.openxmlformats.org/drawingml/2006/table">
            <a:tbl>
              <a:tblPr firstRow="1" bandRow="1">
                <a:tableStyleId>{5C22544A-7EE6-4342-B048-85BDC9FD1C3A}</a:tableStyleId>
              </a:tblPr>
              <a:tblGrid>
                <a:gridCol w="1071800">
                  <a:extLst>
                    <a:ext uri="{9D8B030D-6E8A-4147-A177-3AD203B41FA5}">
                      <a16:colId xmlns:a16="http://schemas.microsoft.com/office/drawing/2014/main" val="2414523515"/>
                    </a:ext>
                  </a:extLst>
                </a:gridCol>
                <a:gridCol w="535900">
                  <a:extLst>
                    <a:ext uri="{9D8B030D-6E8A-4147-A177-3AD203B41FA5}">
                      <a16:colId xmlns:a16="http://schemas.microsoft.com/office/drawing/2014/main" val="1060065446"/>
                    </a:ext>
                  </a:extLst>
                </a:gridCol>
                <a:gridCol w="535900">
                  <a:extLst>
                    <a:ext uri="{9D8B030D-6E8A-4147-A177-3AD203B41FA5}">
                      <a16:colId xmlns:a16="http://schemas.microsoft.com/office/drawing/2014/main" val="1726757273"/>
                    </a:ext>
                  </a:extLst>
                </a:gridCol>
              </a:tblGrid>
              <a:tr h="395247">
                <a:tc>
                  <a:txBody>
                    <a:bodyPr/>
                    <a:lstStyle/>
                    <a:p>
                      <a:r>
                        <a:rPr lang="en-US" sz="1800" b="1" cap="none" spc="0" dirty="0">
                          <a:ln w="12700" cmpd="sng">
                            <a:solidFill>
                              <a:schemeClr val="accent4"/>
                            </a:solidFill>
                            <a:prstDash val="solid"/>
                          </a:ln>
                          <a:solidFill>
                            <a:srgbClr val="7030A0"/>
                          </a:solidFill>
                          <a:effectLst/>
                        </a:rPr>
                        <a:t>Mondays</a:t>
                      </a:r>
                      <a:endParaRPr lang="en-US" dirty="0">
                        <a:solidFill>
                          <a:srgbClr val="7030A0"/>
                        </a:solidFill>
                        <a:effectLst/>
                      </a:endParaRPr>
                    </a:p>
                  </a:txBody>
                  <a:tcPr marL="0" marR="0" marT="0" marB="0" anchor="ctr"/>
                </a:tc>
                <a:tc>
                  <a:txBody>
                    <a:bodyPr/>
                    <a:lstStyle/>
                    <a:p>
                      <a:pPr algn="r"/>
                      <a:endParaRPr lang="en-US" dirty="0">
                        <a:effectLst/>
                      </a:endParaRPr>
                    </a:p>
                  </a:txBody>
                  <a:tcPr marL="0" marR="0" marT="0" marB="0" anchor="ctr"/>
                </a:tc>
                <a:tc>
                  <a:txBody>
                    <a:bodyPr/>
                    <a:lstStyle/>
                    <a:p>
                      <a:pPr algn="r"/>
                      <a:r>
                        <a:rPr lang="en-US" sz="1200" dirty="0">
                          <a:effectLst/>
                        </a:rPr>
                        <a:t>19/20</a:t>
                      </a:r>
                    </a:p>
                  </a:txBody>
                  <a:tcPr marL="0" marR="0" marT="0" marB="0" anchor="ctr"/>
                </a:tc>
                <a:extLst>
                  <a:ext uri="{0D108BD9-81ED-4DB2-BD59-A6C34878D82A}">
                    <a16:rowId xmlns:a16="http://schemas.microsoft.com/office/drawing/2014/main" val="1956495506"/>
                  </a:ext>
                </a:extLst>
              </a:tr>
              <a:tr h="395247">
                <a:tc>
                  <a:txBody>
                    <a:bodyPr/>
                    <a:lstStyle/>
                    <a:p>
                      <a:r>
                        <a:rPr lang="en-US" dirty="0">
                          <a:effectLst/>
                        </a:rPr>
                        <a:t>English</a:t>
                      </a:r>
                    </a:p>
                  </a:txBody>
                  <a:tcPr marL="0" marR="0" marT="0" marB="0" anchor="ctr"/>
                </a:tc>
                <a:tc>
                  <a:txBody>
                    <a:bodyPr/>
                    <a:lstStyle/>
                    <a:p>
                      <a:r>
                        <a:rPr lang="en-US" dirty="0"/>
                        <a:t>30</a:t>
                      </a:r>
                    </a:p>
                  </a:txBody>
                  <a:tcPr marL="0" marR="0" marT="0" marB="0" anchor="ctr"/>
                </a:tc>
                <a:tc>
                  <a:txBody>
                    <a:bodyPr/>
                    <a:lstStyle/>
                    <a:p>
                      <a:pPr algn="r"/>
                      <a:r>
                        <a:rPr lang="en-US" sz="1400" i="1" dirty="0">
                          <a:effectLst/>
                        </a:rPr>
                        <a:t>52</a:t>
                      </a:r>
                    </a:p>
                  </a:txBody>
                  <a:tcPr marL="0" marR="0" marT="0" marB="0" anchor="ctr"/>
                </a:tc>
                <a:extLst>
                  <a:ext uri="{0D108BD9-81ED-4DB2-BD59-A6C34878D82A}">
                    <a16:rowId xmlns:a16="http://schemas.microsoft.com/office/drawing/2014/main" val="3077429064"/>
                  </a:ext>
                </a:extLst>
              </a:tr>
              <a:tr h="395247">
                <a:tc>
                  <a:txBody>
                    <a:bodyPr/>
                    <a:lstStyle/>
                    <a:p>
                      <a:r>
                        <a:rPr lang="en-US" dirty="0">
                          <a:effectLst/>
                        </a:rPr>
                        <a:t>Drama</a:t>
                      </a:r>
                    </a:p>
                  </a:txBody>
                  <a:tcPr marL="0" marR="0" marT="0" marB="0" anchor="ctr"/>
                </a:tc>
                <a:tc>
                  <a:txBody>
                    <a:bodyPr/>
                    <a:lstStyle/>
                    <a:p>
                      <a:r>
                        <a:rPr lang="en-US" dirty="0"/>
                        <a:t>4</a:t>
                      </a:r>
                    </a:p>
                  </a:txBody>
                  <a:tcPr marL="0" marR="0" marT="0" marB="0" anchor="ctr"/>
                </a:tc>
                <a:tc>
                  <a:txBody>
                    <a:bodyPr/>
                    <a:lstStyle/>
                    <a:p>
                      <a:pPr algn="r"/>
                      <a:r>
                        <a:rPr lang="en-US" sz="1400" i="1" dirty="0">
                          <a:effectLst/>
                        </a:rPr>
                        <a:t>7</a:t>
                      </a:r>
                    </a:p>
                  </a:txBody>
                  <a:tcPr marL="0" marR="0" marT="0" marB="0" anchor="ctr"/>
                </a:tc>
                <a:extLst>
                  <a:ext uri="{0D108BD9-81ED-4DB2-BD59-A6C34878D82A}">
                    <a16:rowId xmlns:a16="http://schemas.microsoft.com/office/drawing/2014/main" val="242688982"/>
                  </a:ext>
                </a:extLst>
              </a:tr>
              <a:tr h="382568">
                <a:tc>
                  <a:txBody>
                    <a:bodyPr/>
                    <a:lstStyle/>
                    <a:p>
                      <a:r>
                        <a:rPr lang="en-US">
                          <a:effectLst/>
                        </a:rPr>
                        <a:t>Maths</a:t>
                      </a:r>
                    </a:p>
                  </a:txBody>
                  <a:tcPr marL="0" marR="0" marT="0" marB="0" anchor="ctr"/>
                </a:tc>
                <a:tc>
                  <a:txBody>
                    <a:bodyPr/>
                    <a:lstStyle/>
                    <a:p>
                      <a:r>
                        <a:rPr lang="en-US" dirty="0"/>
                        <a:t>18</a:t>
                      </a:r>
                    </a:p>
                  </a:txBody>
                  <a:tcPr marL="0" marR="0" marT="0" marB="0" anchor="ctr"/>
                </a:tc>
                <a:tc>
                  <a:txBody>
                    <a:bodyPr/>
                    <a:lstStyle/>
                    <a:p>
                      <a:pPr algn="r"/>
                      <a:r>
                        <a:rPr lang="en-US" sz="1400" i="1" dirty="0">
                          <a:effectLst/>
                        </a:rPr>
                        <a:t>15</a:t>
                      </a:r>
                    </a:p>
                  </a:txBody>
                  <a:tcPr marL="0" marR="0" marT="0" marB="0" anchor="ctr"/>
                </a:tc>
                <a:extLst>
                  <a:ext uri="{0D108BD9-81ED-4DB2-BD59-A6C34878D82A}">
                    <a16:rowId xmlns:a16="http://schemas.microsoft.com/office/drawing/2014/main" val="847672541"/>
                  </a:ext>
                </a:extLst>
              </a:tr>
              <a:tr h="739588">
                <a:tc>
                  <a:txBody>
                    <a:bodyPr/>
                    <a:lstStyle/>
                    <a:p>
                      <a:r>
                        <a:rPr lang="en-US">
                          <a:effectLst/>
                        </a:rPr>
                        <a:t>Computer Science</a:t>
                      </a:r>
                    </a:p>
                  </a:txBody>
                  <a:tcPr marL="0" marR="0" marT="0" marB="0" anchor="ctr"/>
                </a:tc>
                <a:tc>
                  <a:txBody>
                    <a:bodyPr/>
                    <a:lstStyle/>
                    <a:p>
                      <a:r>
                        <a:rPr lang="en-US" dirty="0"/>
                        <a:t>8</a:t>
                      </a:r>
                    </a:p>
                  </a:txBody>
                  <a:tcPr marL="0" marR="0" marT="0" marB="0" anchor="ctr"/>
                </a:tc>
                <a:tc>
                  <a:txBody>
                    <a:bodyPr/>
                    <a:lstStyle/>
                    <a:p>
                      <a:pPr algn="r"/>
                      <a:r>
                        <a:rPr lang="en-US" sz="1400" i="1" dirty="0">
                          <a:effectLst/>
                        </a:rPr>
                        <a:t>7</a:t>
                      </a:r>
                    </a:p>
                  </a:txBody>
                  <a:tcPr marL="0" marR="0" marT="0" marB="0" anchor="ctr"/>
                </a:tc>
                <a:extLst>
                  <a:ext uri="{0D108BD9-81ED-4DB2-BD59-A6C34878D82A}">
                    <a16:rowId xmlns:a16="http://schemas.microsoft.com/office/drawing/2014/main" val="2352157625"/>
                  </a:ext>
                </a:extLst>
              </a:tr>
              <a:tr h="382568">
                <a:tc>
                  <a:txBody>
                    <a:bodyPr/>
                    <a:lstStyle/>
                    <a:p>
                      <a:r>
                        <a:rPr lang="en-US">
                          <a:effectLst/>
                        </a:rPr>
                        <a:t>Geography</a:t>
                      </a:r>
                    </a:p>
                  </a:txBody>
                  <a:tcPr marL="0" marR="0" marT="0" marB="0" anchor="ctr"/>
                </a:tc>
                <a:tc>
                  <a:txBody>
                    <a:bodyPr/>
                    <a:lstStyle/>
                    <a:p>
                      <a:r>
                        <a:rPr lang="en-US" dirty="0"/>
                        <a:t>7</a:t>
                      </a:r>
                    </a:p>
                  </a:txBody>
                  <a:tcPr marL="0" marR="0" marT="0" marB="0" anchor="ctr"/>
                </a:tc>
                <a:tc>
                  <a:txBody>
                    <a:bodyPr/>
                    <a:lstStyle/>
                    <a:p>
                      <a:pPr algn="r"/>
                      <a:r>
                        <a:rPr lang="en-US" sz="1400" i="1" dirty="0">
                          <a:effectLst/>
                        </a:rPr>
                        <a:t>17</a:t>
                      </a:r>
                    </a:p>
                  </a:txBody>
                  <a:tcPr marL="0" marR="0" marT="0" marB="0" anchor="ctr"/>
                </a:tc>
                <a:extLst>
                  <a:ext uri="{0D108BD9-81ED-4DB2-BD59-A6C34878D82A}">
                    <a16:rowId xmlns:a16="http://schemas.microsoft.com/office/drawing/2014/main" val="1406749278"/>
                  </a:ext>
                </a:extLst>
              </a:tr>
              <a:tr h="382568">
                <a:tc>
                  <a:txBody>
                    <a:bodyPr/>
                    <a:lstStyle/>
                    <a:p>
                      <a:r>
                        <a:rPr lang="en-US">
                          <a:effectLst/>
                        </a:rPr>
                        <a:t>Music</a:t>
                      </a:r>
                    </a:p>
                  </a:txBody>
                  <a:tcPr marL="0" marR="0" marT="0" marB="0" anchor="ctr"/>
                </a:tc>
                <a:tc>
                  <a:txBody>
                    <a:bodyPr/>
                    <a:lstStyle/>
                    <a:p>
                      <a:r>
                        <a:rPr lang="en-US" dirty="0"/>
                        <a:t>2</a:t>
                      </a:r>
                    </a:p>
                  </a:txBody>
                  <a:tcPr marL="0" marR="0" marT="0" marB="0" anchor="ctr"/>
                </a:tc>
                <a:tc>
                  <a:txBody>
                    <a:bodyPr/>
                    <a:lstStyle/>
                    <a:p>
                      <a:pPr algn="r"/>
                      <a:r>
                        <a:rPr lang="en-US" sz="1400" i="1" dirty="0">
                          <a:effectLst/>
                        </a:rPr>
                        <a:t>4</a:t>
                      </a:r>
                    </a:p>
                  </a:txBody>
                  <a:tcPr marL="0" marR="0" marT="0" marB="0" anchor="ctr"/>
                </a:tc>
                <a:extLst>
                  <a:ext uri="{0D108BD9-81ED-4DB2-BD59-A6C34878D82A}">
                    <a16:rowId xmlns:a16="http://schemas.microsoft.com/office/drawing/2014/main" val="913299582"/>
                  </a:ext>
                </a:extLst>
              </a:tr>
              <a:tr h="382568">
                <a:tc>
                  <a:txBody>
                    <a:bodyPr/>
                    <a:lstStyle/>
                    <a:p>
                      <a:r>
                        <a:rPr lang="en-US">
                          <a:effectLst/>
                        </a:rPr>
                        <a:t>MFL</a:t>
                      </a:r>
                    </a:p>
                  </a:txBody>
                  <a:tcPr marL="0" marR="0" marT="0" marB="0" anchor="ctr"/>
                </a:tc>
                <a:tc>
                  <a:txBody>
                    <a:bodyPr/>
                    <a:lstStyle/>
                    <a:p>
                      <a:r>
                        <a:rPr lang="en-US" dirty="0"/>
                        <a:t>14</a:t>
                      </a:r>
                    </a:p>
                  </a:txBody>
                  <a:tcPr marL="0" marR="0" marT="0" marB="0" anchor="ctr"/>
                </a:tc>
                <a:tc>
                  <a:txBody>
                    <a:bodyPr/>
                    <a:lstStyle/>
                    <a:p>
                      <a:pPr algn="r"/>
                      <a:r>
                        <a:rPr lang="en-US" sz="1400" i="1" dirty="0">
                          <a:effectLst/>
                        </a:rPr>
                        <a:t>15</a:t>
                      </a:r>
                    </a:p>
                  </a:txBody>
                  <a:tcPr marL="0" marR="0" marT="0" marB="0" anchor="ctr"/>
                </a:tc>
                <a:extLst>
                  <a:ext uri="{0D108BD9-81ED-4DB2-BD59-A6C34878D82A}">
                    <a16:rowId xmlns:a16="http://schemas.microsoft.com/office/drawing/2014/main" val="3813526921"/>
                  </a:ext>
                </a:extLst>
              </a:tr>
              <a:tr h="382568">
                <a:tc>
                  <a:txBody>
                    <a:bodyPr/>
                    <a:lstStyle/>
                    <a:p>
                      <a:r>
                        <a:rPr lang="en-US">
                          <a:effectLst/>
                        </a:rPr>
                        <a:t>TOTAL</a:t>
                      </a:r>
                    </a:p>
                  </a:txBody>
                  <a:tcPr marL="0" marR="0" marT="0" marB="0" anchor="ctr"/>
                </a:tc>
                <a:tc>
                  <a:txBody>
                    <a:bodyPr/>
                    <a:lstStyle/>
                    <a:p>
                      <a:r>
                        <a:rPr lang="en-US" dirty="0"/>
                        <a:t>83</a:t>
                      </a:r>
                    </a:p>
                  </a:txBody>
                  <a:tcPr marL="0" marR="0" marT="0" marB="0" anchor="ctr"/>
                </a:tc>
                <a:tc>
                  <a:txBody>
                    <a:bodyPr/>
                    <a:lstStyle/>
                    <a:p>
                      <a:pPr algn="r"/>
                      <a:r>
                        <a:rPr lang="en-US" sz="1400" i="1" dirty="0">
                          <a:effectLst/>
                        </a:rPr>
                        <a:t>117</a:t>
                      </a:r>
                    </a:p>
                  </a:txBody>
                  <a:tcPr marL="0" marR="0" marT="0" marB="0" anchor="ctr"/>
                </a:tc>
                <a:extLst>
                  <a:ext uri="{0D108BD9-81ED-4DB2-BD59-A6C34878D82A}">
                    <a16:rowId xmlns:a16="http://schemas.microsoft.com/office/drawing/2014/main" val="4013841879"/>
                  </a:ext>
                </a:extLst>
              </a:tr>
            </a:tbl>
          </a:graphicData>
        </a:graphic>
      </p:graphicFrame>
      <p:graphicFrame>
        <p:nvGraphicFramePr>
          <p:cNvPr id="10" name="Table 9">
            <a:extLst>
              <a:ext uri="{FF2B5EF4-FFF2-40B4-BE49-F238E27FC236}">
                <a16:creationId xmlns:a16="http://schemas.microsoft.com/office/drawing/2014/main" id="{B6469FE8-BCDE-410C-B640-F4F0990854E4}"/>
              </a:ext>
            </a:extLst>
          </p:cNvPr>
          <p:cNvGraphicFramePr>
            <a:graphicFrameLocks noGrp="1"/>
          </p:cNvGraphicFramePr>
          <p:nvPr>
            <p:extLst>
              <p:ext uri="{D42A27DB-BD31-4B8C-83A1-F6EECF244321}">
                <p14:modId xmlns:p14="http://schemas.microsoft.com/office/powerpoint/2010/main" val="2724291489"/>
              </p:ext>
            </p:extLst>
          </p:nvPr>
        </p:nvGraphicFramePr>
        <p:xfrm>
          <a:off x="5004048" y="1628800"/>
          <a:ext cx="2232248" cy="4034688"/>
        </p:xfrm>
        <a:graphic>
          <a:graphicData uri="http://schemas.openxmlformats.org/drawingml/2006/table">
            <a:tbl>
              <a:tblPr firstRow="1" bandRow="1">
                <a:tableStyleId>{5C22544A-7EE6-4342-B048-85BDC9FD1C3A}</a:tableStyleId>
              </a:tblPr>
              <a:tblGrid>
                <a:gridCol w="1100429">
                  <a:extLst>
                    <a:ext uri="{9D8B030D-6E8A-4147-A177-3AD203B41FA5}">
                      <a16:colId xmlns:a16="http://schemas.microsoft.com/office/drawing/2014/main" val="87472912"/>
                    </a:ext>
                  </a:extLst>
                </a:gridCol>
                <a:gridCol w="550214">
                  <a:extLst>
                    <a:ext uri="{9D8B030D-6E8A-4147-A177-3AD203B41FA5}">
                      <a16:colId xmlns:a16="http://schemas.microsoft.com/office/drawing/2014/main" val="359055518"/>
                    </a:ext>
                  </a:extLst>
                </a:gridCol>
                <a:gridCol w="581605">
                  <a:extLst>
                    <a:ext uri="{9D8B030D-6E8A-4147-A177-3AD203B41FA5}">
                      <a16:colId xmlns:a16="http://schemas.microsoft.com/office/drawing/2014/main" val="1515230890"/>
                    </a:ext>
                  </a:extLst>
                </a:gridCol>
              </a:tblGrid>
              <a:tr h="40302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dirty="0">
                          <a:ln w="12700" cmpd="sng">
                            <a:solidFill>
                              <a:schemeClr val="accent4"/>
                            </a:solidFill>
                            <a:prstDash val="solid"/>
                          </a:ln>
                          <a:solidFill>
                            <a:srgbClr val="7030A0"/>
                          </a:solidFill>
                        </a:rPr>
                        <a:t>Fridays</a:t>
                      </a:r>
                      <a:endParaRPr lang="en-US" sz="1800" b="1" cap="none" spc="0" dirty="0">
                        <a:ln w="12700" cmpd="sng">
                          <a:solidFill>
                            <a:schemeClr val="accent4"/>
                          </a:solidFill>
                          <a:prstDash val="solid"/>
                        </a:ln>
                        <a:solidFill>
                          <a:srgbClr val="7030A0"/>
                        </a:solidFill>
                        <a:effectLst/>
                      </a:endParaRPr>
                    </a:p>
                  </a:txBody>
                  <a:tcPr marL="0" marR="0" marT="0" marB="0" anchor="ctr"/>
                </a:tc>
                <a:tc>
                  <a:txBody>
                    <a:bodyPr/>
                    <a:lstStyle/>
                    <a:p>
                      <a:pPr algn="r"/>
                      <a:endParaRPr lang="en-US" dirty="0">
                        <a:effectLst/>
                      </a:endParaRPr>
                    </a:p>
                  </a:txBody>
                  <a:tcPr marL="0" marR="0" marT="0" marB="0" anchor="ct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1200" dirty="0">
                          <a:effectLst/>
                        </a:rPr>
                        <a:t>19/20</a:t>
                      </a:r>
                    </a:p>
                  </a:txBody>
                  <a:tcPr marL="0" marR="0" marT="0" marB="0" anchor="ctr"/>
                </a:tc>
                <a:extLst>
                  <a:ext uri="{0D108BD9-81ED-4DB2-BD59-A6C34878D82A}">
                    <a16:rowId xmlns:a16="http://schemas.microsoft.com/office/drawing/2014/main" val="3149038278"/>
                  </a:ext>
                </a:extLst>
              </a:tr>
              <a:tr h="403027">
                <a:tc>
                  <a:txBody>
                    <a:bodyPr/>
                    <a:lstStyle/>
                    <a:p>
                      <a:r>
                        <a:rPr lang="en-US" dirty="0">
                          <a:effectLst/>
                        </a:rPr>
                        <a:t>Biology</a:t>
                      </a:r>
                    </a:p>
                  </a:txBody>
                  <a:tcPr marL="0" marR="0" marT="0" marB="0" anchor="ctr"/>
                </a:tc>
                <a:tc>
                  <a:txBody>
                    <a:bodyPr/>
                    <a:lstStyle/>
                    <a:p>
                      <a:r>
                        <a:rPr lang="en-US" dirty="0"/>
                        <a:t>21</a:t>
                      </a:r>
                    </a:p>
                  </a:txBody>
                  <a:tcPr marL="0" marR="0" marT="0" marB="0" anchor="ctr"/>
                </a:tc>
                <a:tc>
                  <a:txBody>
                    <a:bodyPr/>
                    <a:lstStyle/>
                    <a:p>
                      <a:pPr algn="r"/>
                      <a:r>
                        <a:rPr lang="en-US" sz="1400" i="1" dirty="0">
                          <a:effectLst/>
                        </a:rPr>
                        <a:t>16</a:t>
                      </a:r>
                    </a:p>
                  </a:txBody>
                  <a:tcPr marL="0" marR="0" marT="0" marB="0" anchor="ctr"/>
                </a:tc>
                <a:extLst>
                  <a:ext uri="{0D108BD9-81ED-4DB2-BD59-A6C34878D82A}">
                    <a16:rowId xmlns:a16="http://schemas.microsoft.com/office/drawing/2014/main" val="272150531"/>
                  </a:ext>
                </a:extLst>
              </a:tr>
              <a:tr h="403027">
                <a:tc>
                  <a:txBody>
                    <a:bodyPr/>
                    <a:lstStyle/>
                    <a:p>
                      <a:r>
                        <a:rPr lang="en-US">
                          <a:effectLst/>
                        </a:rPr>
                        <a:t>Chemistry</a:t>
                      </a:r>
                    </a:p>
                  </a:txBody>
                  <a:tcPr marL="0" marR="0" marT="0" marB="0" anchor="ctr"/>
                </a:tc>
                <a:tc>
                  <a:txBody>
                    <a:bodyPr/>
                    <a:lstStyle/>
                    <a:p>
                      <a:r>
                        <a:rPr lang="en-US" dirty="0"/>
                        <a:t>9</a:t>
                      </a:r>
                    </a:p>
                  </a:txBody>
                  <a:tcPr marL="0" marR="0" marT="0" marB="0" anchor="ctr"/>
                </a:tc>
                <a:tc>
                  <a:txBody>
                    <a:bodyPr/>
                    <a:lstStyle/>
                    <a:p>
                      <a:pPr algn="r"/>
                      <a:r>
                        <a:rPr lang="en-US" sz="1400" i="1" dirty="0">
                          <a:effectLst/>
                        </a:rPr>
                        <a:t>13</a:t>
                      </a:r>
                    </a:p>
                  </a:txBody>
                  <a:tcPr marL="0" marR="0" marT="0" marB="0" anchor="ctr"/>
                </a:tc>
                <a:extLst>
                  <a:ext uri="{0D108BD9-81ED-4DB2-BD59-A6C34878D82A}">
                    <a16:rowId xmlns:a16="http://schemas.microsoft.com/office/drawing/2014/main" val="2584021783"/>
                  </a:ext>
                </a:extLst>
              </a:tr>
              <a:tr h="382856">
                <a:tc>
                  <a:txBody>
                    <a:bodyPr/>
                    <a:lstStyle/>
                    <a:p>
                      <a:r>
                        <a:rPr lang="en-US">
                          <a:effectLst/>
                        </a:rPr>
                        <a:t>Physics</a:t>
                      </a:r>
                    </a:p>
                  </a:txBody>
                  <a:tcPr marL="0" marR="0" marT="0" marB="0" anchor="ctr"/>
                </a:tc>
                <a:tc>
                  <a:txBody>
                    <a:bodyPr/>
                    <a:lstStyle/>
                    <a:p>
                      <a:r>
                        <a:rPr lang="en-US" dirty="0"/>
                        <a:t>4</a:t>
                      </a:r>
                    </a:p>
                  </a:txBody>
                  <a:tcPr marL="0" marR="0" marT="0" marB="0" anchor="ctr"/>
                </a:tc>
                <a:tc>
                  <a:txBody>
                    <a:bodyPr/>
                    <a:lstStyle/>
                    <a:p>
                      <a:pPr algn="r"/>
                      <a:r>
                        <a:rPr lang="en-US" sz="1400" i="1" dirty="0">
                          <a:effectLst/>
                        </a:rPr>
                        <a:t>4</a:t>
                      </a:r>
                    </a:p>
                  </a:txBody>
                  <a:tcPr marL="0" marR="0" marT="0" marB="0" anchor="ctr"/>
                </a:tc>
                <a:extLst>
                  <a:ext uri="{0D108BD9-81ED-4DB2-BD59-A6C34878D82A}">
                    <a16:rowId xmlns:a16="http://schemas.microsoft.com/office/drawing/2014/main" val="1352228788"/>
                  </a:ext>
                </a:extLst>
              </a:tr>
              <a:tr h="745543">
                <a:tc>
                  <a:txBody>
                    <a:bodyPr/>
                    <a:lstStyle/>
                    <a:p>
                      <a:r>
                        <a:rPr lang="en-US">
                          <a:effectLst/>
                        </a:rPr>
                        <a:t>PE (incl. EBACC)</a:t>
                      </a:r>
                    </a:p>
                  </a:txBody>
                  <a:tcPr marL="0" marR="0" marT="0" marB="0" anchor="ctr"/>
                </a:tc>
                <a:tc>
                  <a:txBody>
                    <a:bodyPr/>
                    <a:lstStyle/>
                    <a:p>
                      <a:r>
                        <a:rPr lang="en-US" dirty="0"/>
                        <a:t>27</a:t>
                      </a:r>
                    </a:p>
                  </a:txBody>
                  <a:tcPr marL="0" marR="0" marT="0" marB="0" anchor="ctr"/>
                </a:tc>
                <a:tc>
                  <a:txBody>
                    <a:bodyPr/>
                    <a:lstStyle/>
                    <a:p>
                      <a:pPr algn="r"/>
                      <a:r>
                        <a:rPr lang="en-US" sz="1400" i="1" dirty="0">
                          <a:effectLst/>
                        </a:rPr>
                        <a:t>26</a:t>
                      </a:r>
                    </a:p>
                  </a:txBody>
                  <a:tcPr marL="0" marR="0" marT="0" marB="0" anchor="ctr"/>
                </a:tc>
                <a:extLst>
                  <a:ext uri="{0D108BD9-81ED-4DB2-BD59-A6C34878D82A}">
                    <a16:rowId xmlns:a16="http://schemas.microsoft.com/office/drawing/2014/main" val="1676580832"/>
                  </a:ext>
                </a:extLst>
              </a:tr>
              <a:tr h="382856">
                <a:tc>
                  <a:txBody>
                    <a:bodyPr/>
                    <a:lstStyle/>
                    <a:p>
                      <a:r>
                        <a:rPr lang="en-US">
                          <a:effectLst/>
                        </a:rPr>
                        <a:t>History</a:t>
                      </a:r>
                    </a:p>
                  </a:txBody>
                  <a:tcPr marL="0" marR="0" marT="0" marB="0" anchor="ctr"/>
                </a:tc>
                <a:tc>
                  <a:txBody>
                    <a:bodyPr/>
                    <a:lstStyle/>
                    <a:p>
                      <a:r>
                        <a:rPr lang="en-US" dirty="0"/>
                        <a:t>20</a:t>
                      </a:r>
                    </a:p>
                  </a:txBody>
                  <a:tcPr marL="0" marR="0" marT="0" marB="0" anchor="ctr"/>
                </a:tc>
                <a:tc>
                  <a:txBody>
                    <a:bodyPr/>
                    <a:lstStyle/>
                    <a:p>
                      <a:pPr algn="r"/>
                      <a:r>
                        <a:rPr lang="en-US" sz="1400" i="1" dirty="0">
                          <a:effectLst/>
                        </a:rPr>
                        <a:t>25</a:t>
                      </a:r>
                    </a:p>
                  </a:txBody>
                  <a:tcPr marL="0" marR="0" marT="0" marB="0" anchor="ctr"/>
                </a:tc>
                <a:extLst>
                  <a:ext uri="{0D108BD9-81ED-4DB2-BD59-A6C34878D82A}">
                    <a16:rowId xmlns:a16="http://schemas.microsoft.com/office/drawing/2014/main" val="3314818765"/>
                  </a:ext>
                </a:extLst>
              </a:tr>
              <a:tr h="382856">
                <a:tc>
                  <a:txBody>
                    <a:bodyPr/>
                    <a:lstStyle/>
                    <a:p>
                      <a:r>
                        <a:rPr lang="en-US">
                          <a:effectLst/>
                        </a:rPr>
                        <a:t>RE</a:t>
                      </a:r>
                    </a:p>
                  </a:txBody>
                  <a:tcPr marL="0" marR="0" marT="0" marB="0" anchor="ctr"/>
                </a:tc>
                <a:tc>
                  <a:txBody>
                    <a:bodyPr/>
                    <a:lstStyle/>
                    <a:p>
                      <a:r>
                        <a:rPr lang="en-US" dirty="0"/>
                        <a:t>3</a:t>
                      </a:r>
                    </a:p>
                  </a:txBody>
                  <a:tcPr marL="0" marR="0" marT="0" marB="0" anchor="ctr"/>
                </a:tc>
                <a:tc>
                  <a:txBody>
                    <a:bodyPr/>
                    <a:lstStyle/>
                    <a:p>
                      <a:pPr algn="r"/>
                      <a:r>
                        <a:rPr lang="en-US" sz="1400" i="1" dirty="0">
                          <a:effectLst/>
                        </a:rPr>
                        <a:t>8</a:t>
                      </a:r>
                    </a:p>
                  </a:txBody>
                  <a:tcPr marL="0" marR="0" marT="0" marB="0" anchor="ctr"/>
                </a:tc>
                <a:extLst>
                  <a:ext uri="{0D108BD9-81ED-4DB2-BD59-A6C34878D82A}">
                    <a16:rowId xmlns:a16="http://schemas.microsoft.com/office/drawing/2014/main" val="1293612224"/>
                  </a:ext>
                </a:extLst>
              </a:tr>
              <a:tr h="382856">
                <a:tc>
                  <a:txBody>
                    <a:bodyPr/>
                    <a:lstStyle/>
                    <a:p>
                      <a:r>
                        <a:rPr lang="en-US">
                          <a:effectLst/>
                        </a:rPr>
                        <a:t>Art &amp; Design</a:t>
                      </a:r>
                    </a:p>
                  </a:txBody>
                  <a:tcPr marL="0" marR="0" marT="0" marB="0" anchor="ctr"/>
                </a:tc>
                <a:tc>
                  <a:txBody>
                    <a:bodyPr/>
                    <a:lstStyle/>
                    <a:p>
                      <a:r>
                        <a:rPr lang="en-US" dirty="0"/>
                        <a:t>9</a:t>
                      </a:r>
                    </a:p>
                  </a:txBody>
                  <a:tcPr marL="0" marR="0" marT="0" marB="0" anchor="ctr"/>
                </a:tc>
                <a:tc>
                  <a:txBody>
                    <a:bodyPr/>
                    <a:lstStyle/>
                    <a:p>
                      <a:pPr algn="r"/>
                      <a:r>
                        <a:rPr lang="en-US" sz="1400" i="1" dirty="0">
                          <a:effectLst/>
                        </a:rPr>
                        <a:t>8</a:t>
                      </a:r>
                    </a:p>
                  </a:txBody>
                  <a:tcPr marL="0" marR="0" marT="0" marB="0" anchor="ctr"/>
                </a:tc>
                <a:extLst>
                  <a:ext uri="{0D108BD9-81ED-4DB2-BD59-A6C34878D82A}">
                    <a16:rowId xmlns:a16="http://schemas.microsoft.com/office/drawing/2014/main" val="626764696"/>
                  </a:ext>
                </a:extLst>
              </a:tr>
              <a:tr h="382856">
                <a:tc>
                  <a:txBody>
                    <a:bodyPr/>
                    <a:lstStyle/>
                    <a:p>
                      <a:r>
                        <a:rPr lang="en-US">
                          <a:effectLst/>
                        </a:rPr>
                        <a:t>TOTAL</a:t>
                      </a:r>
                    </a:p>
                  </a:txBody>
                  <a:tcPr marL="0" marR="0" marT="0" marB="0" anchor="ctr"/>
                </a:tc>
                <a:tc>
                  <a:txBody>
                    <a:bodyPr/>
                    <a:lstStyle/>
                    <a:p>
                      <a:pPr algn="r"/>
                      <a:r>
                        <a:rPr lang="en-US" dirty="0">
                          <a:effectLst/>
                        </a:rPr>
                        <a:t>93</a:t>
                      </a:r>
                    </a:p>
                  </a:txBody>
                  <a:tcPr marL="0" marR="0" marT="0" marB="0" anchor="ct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1400" i="1" dirty="0">
                          <a:effectLst/>
                        </a:rPr>
                        <a:t>100</a:t>
                      </a:r>
                    </a:p>
                  </a:txBody>
                  <a:tcPr marL="0" marR="0" marT="0" marB="0" anchor="ctr"/>
                </a:tc>
                <a:extLst>
                  <a:ext uri="{0D108BD9-81ED-4DB2-BD59-A6C34878D82A}">
                    <a16:rowId xmlns:a16="http://schemas.microsoft.com/office/drawing/2014/main" val="2750634015"/>
                  </a:ext>
                </a:extLst>
              </a:tr>
            </a:tbl>
          </a:graphicData>
        </a:graphic>
      </p:graphicFrame>
    </p:spTree>
    <p:extLst>
      <p:ext uri="{BB962C8B-B14F-4D97-AF65-F5344CB8AC3E}">
        <p14:creationId xmlns:p14="http://schemas.microsoft.com/office/powerpoint/2010/main" val="201374659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a:solidFill>
                  <a:srgbClr val="7030A0"/>
                </a:solidFill>
              </a:rPr>
              <a:t>Partnership: enhancements</a:t>
            </a:r>
            <a:endParaRPr lang="en-GB" dirty="0">
              <a:solidFill>
                <a:srgbClr val="7030A0"/>
              </a:solidFill>
              <a:cs typeface="Calibri"/>
            </a:endParaRPr>
          </a:p>
        </p:txBody>
      </p:sp>
      <p:sp>
        <p:nvSpPr>
          <p:cNvPr id="3" name="Content Placeholder 2"/>
          <p:cNvSpPr>
            <a:spLocks noGrp="1"/>
          </p:cNvSpPr>
          <p:nvPr>
            <p:ph idx="1"/>
          </p:nvPr>
        </p:nvSpPr>
        <p:spPr>
          <a:xfrm>
            <a:off x="685800" y="1443509"/>
            <a:ext cx="7990656" cy="4946375"/>
          </a:xfrm>
        </p:spPr>
        <p:txBody>
          <a:bodyPr/>
          <a:lstStyle/>
          <a:p>
            <a:r>
              <a:rPr lang="en-GB" dirty="0">
                <a:cs typeface="Calibri"/>
              </a:rPr>
              <a:t>10 x Alliance Review Meetings for School Direct leads</a:t>
            </a:r>
          </a:p>
          <a:p>
            <a:pPr marL="914400" lvl="2" indent="0">
              <a:buNone/>
            </a:pPr>
            <a:r>
              <a:rPr lang="en-GB" dirty="0">
                <a:cs typeface="Calibri"/>
              </a:rPr>
              <a:t>“very useful” </a:t>
            </a:r>
          </a:p>
          <a:p>
            <a:pPr marL="914400" lvl="2" indent="0">
              <a:buNone/>
            </a:pPr>
            <a:r>
              <a:rPr lang="en-GB" dirty="0">
                <a:cs typeface="Calibri"/>
              </a:rPr>
              <a:t>“helpful to review more than just the data” </a:t>
            </a:r>
          </a:p>
          <a:p>
            <a:pPr marL="914400" lvl="2" indent="0">
              <a:buNone/>
            </a:pPr>
            <a:r>
              <a:rPr lang="en-GB" dirty="0">
                <a:cs typeface="Calibri"/>
              </a:rPr>
              <a:t>“gives us feedback that we wouldn’t otherwise receive”</a:t>
            </a:r>
          </a:p>
          <a:p>
            <a:pPr marL="914400" lvl="2" indent="0">
              <a:buNone/>
            </a:pPr>
            <a:r>
              <a:rPr lang="en-GB" dirty="0">
                <a:cs typeface="Calibri"/>
              </a:rPr>
              <a:t>“good to work with a University that is so pro-active about improving partnership”</a:t>
            </a:r>
          </a:p>
          <a:p>
            <a:pPr marL="914400" lvl="2" indent="0">
              <a:buNone/>
            </a:pPr>
            <a:r>
              <a:rPr lang="en-GB" dirty="0">
                <a:cs typeface="Calibri"/>
              </a:rPr>
              <a:t>“excellent professional dialogue”</a:t>
            </a:r>
          </a:p>
          <a:p>
            <a:pPr marL="914400" lvl="2" indent="0">
              <a:buNone/>
            </a:pPr>
            <a:r>
              <a:rPr lang="en-GB" dirty="0">
                <a:cs typeface="Calibri"/>
              </a:rPr>
              <a:t>“useful for my report to Governors”</a:t>
            </a:r>
          </a:p>
          <a:p>
            <a:pPr marL="914400" lvl="2" indent="0">
              <a:buNone/>
            </a:pPr>
            <a:endParaRPr lang="en-GB" dirty="0">
              <a:cs typeface="Calibri"/>
            </a:endParaRPr>
          </a:p>
          <a:p>
            <a:endParaRPr lang="en-GB" dirty="0">
              <a:cs typeface="Calibri"/>
            </a:endParaRPr>
          </a:p>
          <a:p>
            <a:endParaRPr lang="en-GB" dirty="0">
              <a:cs typeface="Calibri"/>
            </a:endParaRPr>
          </a:p>
          <a:p>
            <a:endParaRPr lang="en-GB" dirty="0">
              <a:cs typeface="Calibri"/>
            </a:endParaRPr>
          </a:p>
        </p:txBody>
      </p:sp>
    </p:spTree>
    <p:extLst>
      <p:ext uri="{BB962C8B-B14F-4D97-AF65-F5344CB8AC3E}">
        <p14:creationId xmlns:p14="http://schemas.microsoft.com/office/powerpoint/2010/main" val="150245409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124744"/>
            <a:ext cx="7772400" cy="4946375"/>
          </a:xfrm>
        </p:spPr>
        <p:txBody>
          <a:bodyPr/>
          <a:lstStyle/>
          <a:p>
            <a:pPr marL="0" indent="0">
              <a:buNone/>
            </a:pPr>
            <a:endParaRPr lang="en-GB" dirty="0"/>
          </a:p>
          <a:p>
            <a:endParaRPr lang="en-GB" dirty="0"/>
          </a:p>
          <a:p>
            <a:endParaRPr lang="en-GB" dirty="0"/>
          </a:p>
          <a:p>
            <a:endParaRPr lang="en-GB" dirty="0"/>
          </a:p>
        </p:txBody>
      </p:sp>
      <p:sp>
        <p:nvSpPr>
          <p:cNvPr id="4" name="Rectangle 3">
            <a:extLst>
              <a:ext uri="{FF2B5EF4-FFF2-40B4-BE49-F238E27FC236}">
                <a16:creationId xmlns:a16="http://schemas.microsoft.com/office/drawing/2014/main" id="{99E84B78-F615-4398-99D5-85F9DC85F492}"/>
              </a:ext>
            </a:extLst>
          </p:cNvPr>
          <p:cNvSpPr/>
          <p:nvPr/>
        </p:nvSpPr>
        <p:spPr>
          <a:xfrm>
            <a:off x="1331640" y="908720"/>
            <a:ext cx="7272808" cy="4105739"/>
          </a:xfrm>
          <a:prstGeom prst="rect">
            <a:avLst/>
          </a:prstGeom>
        </p:spPr>
        <p:txBody>
          <a:bodyPr wrap="square">
            <a:spAutoFit/>
          </a:bodyPr>
          <a:lstStyle/>
          <a:p>
            <a:r>
              <a:rPr lang="en-GB" sz="3200" dirty="0">
                <a:cs typeface="Calibri"/>
              </a:rPr>
              <a:t>Chance to review and develop strategy on</a:t>
            </a:r>
          </a:p>
          <a:p>
            <a:endParaRPr lang="en-GB" sz="3200" dirty="0">
              <a:cs typeface="Calibri"/>
            </a:endParaRPr>
          </a:p>
          <a:p>
            <a:pPr marL="1257300" lvl="2" indent="-342900" fontAlgn="base">
              <a:spcBef>
                <a:spcPct val="20000"/>
              </a:spcBef>
              <a:spcAft>
                <a:spcPct val="0"/>
              </a:spcAft>
              <a:buFont typeface="Arial" panose="020B0604020202020204" pitchFamily="34" charset="0"/>
              <a:buChar char="•"/>
            </a:pPr>
            <a:r>
              <a:rPr lang="en-GB" sz="2400" dirty="0">
                <a:cs typeface="Calibri"/>
              </a:rPr>
              <a:t>Cross-phase Leadership and Quality of School Direct for all trainees</a:t>
            </a:r>
          </a:p>
          <a:p>
            <a:pPr marL="1257300" lvl="2" indent="-342900" fontAlgn="base">
              <a:spcBef>
                <a:spcPct val="20000"/>
              </a:spcBef>
              <a:spcAft>
                <a:spcPct val="0"/>
              </a:spcAft>
              <a:buFont typeface="Arial" panose="020B0604020202020204" pitchFamily="34" charset="0"/>
              <a:buChar char="•"/>
            </a:pPr>
            <a:r>
              <a:rPr lang="en-GB" sz="2400" dirty="0">
                <a:cs typeface="Calibri"/>
              </a:rPr>
              <a:t>Marketing activities to promote ITE</a:t>
            </a:r>
          </a:p>
          <a:p>
            <a:pPr marL="1257300" lvl="2" indent="-342900" fontAlgn="base">
              <a:spcBef>
                <a:spcPct val="20000"/>
              </a:spcBef>
              <a:spcAft>
                <a:spcPct val="0"/>
              </a:spcAft>
              <a:buFont typeface="Arial" panose="020B0604020202020204" pitchFamily="34" charset="0"/>
              <a:buChar char="•"/>
            </a:pPr>
            <a:r>
              <a:rPr lang="en-GB" sz="2400" dirty="0">
                <a:cs typeface="Calibri"/>
              </a:rPr>
              <a:t>Trainee support models (interventions)</a:t>
            </a:r>
          </a:p>
          <a:p>
            <a:pPr marL="1257300" lvl="2" indent="-342900" fontAlgn="base">
              <a:spcBef>
                <a:spcPct val="20000"/>
              </a:spcBef>
              <a:spcAft>
                <a:spcPct val="0"/>
              </a:spcAft>
              <a:buFont typeface="Arial" panose="020B0604020202020204" pitchFamily="34" charset="0"/>
              <a:buChar char="•"/>
            </a:pPr>
            <a:r>
              <a:rPr lang="en-GB" sz="2400" dirty="0">
                <a:cs typeface="Calibri"/>
              </a:rPr>
              <a:t>NQT support</a:t>
            </a:r>
          </a:p>
          <a:p>
            <a:pPr marL="1257300" lvl="2" indent="-342900" fontAlgn="base">
              <a:spcBef>
                <a:spcPct val="20000"/>
              </a:spcBef>
              <a:spcAft>
                <a:spcPct val="0"/>
              </a:spcAft>
              <a:buFont typeface="Arial" panose="020B0604020202020204" pitchFamily="34" charset="0"/>
              <a:buChar char="•"/>
            </a:pPr>
            <a:r>
              <a:rPr lang="en-GB" sz="2400" dirty="0">
                <a:cs typeface="Calibri"/>
              </a:rPr>
              <a:t>Coherence of delivery</a:t>
            </a:r>
          </a:p>
          <a:p>
            <a:pPr marL="1257300" lvl="2" indent="-342900" fontAlgn="base">
              <a:spcBef>
                <a:spcPct val="20000"/>
              </a:spcBef>
              <a:spcAft>
                <a:spcPct val="0"/>
              </a:spcAft>
              <a:buFont typeface="Arial" panose="020B0604020202020204" pitchFamily="34" charset="0"/>
              <a:buChar char="•"/>
            </a:pPr>
            <a:endParaRPr lang="en-GB" sz="2400" dirty="0">
              <a:cs typeface="Calibri"/>
            </a:endParaRPr>
          </a:p>
        </p:txBody>
      </p:sp>
    </p:spTree>
    <p:extLst>
      <p:ext uri="{BB962C8B-B14F-4D97-AF65-F5344CB8AC3E}">
        <p14:creationId xmlns:p14="http://schemas.microsoft.com/office/powerpoint/2010/main" val="253651168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Graphic 10" descr="Shooting star">
            <a:extLst>
              <a:ext uri="{FF2B5EF4-FFF2-40B4-BE49-F238E27FC236}">
                <a16:creationId xmlns:a16="http://schemas.microsoft.com/office/drawing/2014/main" id="{28DE24D8-9F01-49F5-A074-4998A4473562}"/>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522512" y="469326"/>
            <a:ext cx="914400" cy="914400"/>
          </a:xfrm>
          <a:prstGeom prst="rect">
            <a:avLst/>
          </a:prstGeom>
        </p:spPr>
      </p:pic>
      <p:sp>
        <p:nvSpPr>
          <p:cNvPr id="12" name="TextBox 11">
            <a:extLst>
              <a:ext uri="{FF2B5EF4-FFF2-40B4-BE49-F238E27FC236}">
                <a16:creationId xmlns:a16="http://schemas.microsoft.com/office/drawing/2014/main" id="{C6E728B2-1375-4090-B00A-41719CA2634A}"/>
              </a:ext>
            </a:extLst>
          </p:cNvPr>
          <p:cNvSpPr txBox="1"/>
          <p:nvPr/>
        </p:nvSpPr>
        <p:spPr>
          <a:xfrm>
            <a:off x="2123728" y="1014394"/>
            <a:ext cx="1584176" cy="369332"/>
          </a:xfrm>
          <a:prstGeom prst="rect">
            <a:avLst/>
          </a:prstGeom>
          <a:noFill/>
        </p:spPr>
        <p:txBody>
          <a:bodyPr wrap="square" rtlCol="0">
            <a:spAutoFit/>
          </a:bodyPr>
          <a:lstStyle/>
          <a:p>
            <a:r>
              <a:rPr lang="en-US" b="1" dirty="0">
                <a:solidFill>
                  <a:srgbClr val="00B050"/>
                </a:solidFill>
              </a:rPr>
              <a:t>Whole -school</a:t>
            </a:r>
            <a:endParaRPr lang="en-GB" b="1" dirty="0">
              <a:solidFill>
                <a:srgbClr val="00B050"/>
              </a:solidFill>
            </a:endParaRPr>
          </a:p>
        </p:txBody>
      </p:sp>
      <p:sp>
        <p:nvSpPr>
          <p:cNvPr id="18" name="Rectangle 17">
            <a:extLst>
              <a:ext uri="{FF2B5EF4-FFF2-40B4-BE49-F238E27FC236}">
                <a16:creationId xmlns:a16="http://schemas.microsoft.com/office/drawing/2014/main" id="{A3792A93-9C8C-4604-BF02-F18E3A7528FE}"/>
              </a:ext>
            </a:extLst>
          </p:cNvPr>
          <p:cNvSpPr/>
          <p:nvPr/>
        </p:nvSpPr>
        <p:spPr>
          <a:xfrm>
            <a:off x="1979712" y="1628800"/>
            <a:ext cx="5832648" cy="4923592"/>
          </a:xfrm>
          <a:prstGeom prst="rect">
            <a:avLst/>
          </a:prstGeom>
        </p:spPr>
        <p:txBody>
          <a:bodyPr wrap="square">
            <a:spAutoFit/>
          </a:bodyPr>
          <a:lstStyle/>
          <a:p>
            <a:pPr marL="342900" lvl="0" indent="-342900">
              <a:lnSpc>
                <a:spcPct val="107000"/>
              </a:lnSpc>
              <a:spcAft>
                <a:spcPts val="0"/>
              </a:spcAft>
              <a:buFont typeface="Wingdings" panose="05000000000000000000" pitchFamily="2" charset="2"/>
              <a:buChar char=""/>
            </a:pPr>
            <a:r>
              <a:rPr lang="en-US" dirty="0">
                <a:latin typeface="Calibri" panose="020F0502020204030204" pitchFamily="34" charset="0"/>
                <a:ea typeface="Calibri" panose="020F0502020204030204" pitchFamily="34" charset="0"/>
                <a:cs typeface="Times New Roman" panose="02020603050405020304" pitchFamily="18" charset="0"/>
              </a:rPr>
              <a:t>Mentor activities are </a:t>
            </a:r>
            <a:r>
              <a:rPr lang="en-US" b="1" dirty="0">
                <a:solidFill>
                  <a:srgbClr val="00B050"/>
                </a:solidFill>
                <a:latin typeface="Calibri" panose="020F0502020204030204" pitchFamily="34" charset="0"/>
                <a:ea typeface="Calibri" panose="020F0502020204030204" pitchFamily="34" charset="0"/>
                <a:cs typeface="Times New Roman" panose="02020603050405020304" pitchFamily="18" charset="0"/>
              </a:rPr>
              <a:t>integrated whole-school </a:t>
            </a:r>
            <a:r>
              <a:rPr lang="en-US" dirty="0">
                <a:latin typeface="Calibri" panose="020F0502020204030204" pitchFamily="34" charset="0"/>
                <a:ea typeface="Calibri" panose="020F0502020204030204" pitchFamily="34" charset="0"/>
                <a:cs typeface="Times New Roman" panose="02020603050405020304" pitchFamily="18" charset="0"/>
              </a:rPr>
              <a:t>as part of the CPD </a:t>
            </a:r>
            <a:r>
              <a:rPr lang="en-US" dirty="0" err="1">
                <a:latin typeface="Calibri" panose="020F0502020204030204" pitchFamily="34" charset="0"/>
                <a:ea typeface="Calibri" panose="020F0502020204030204" pitchFamily="34" charset="0"/>
                <a:cs typeface="Times New Roman" panose="02020603050405020304" pitchFamily="18" charset="0"/>
              </a:rPr>
              <a:t>programme</a:t>
            </a:r>
            <a:endParaRPr lang="en-GB"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buFont typeface="Wingdings" panose="05000000000000000000" pitchFamily="2" charset="2"/>
              <a:buChar char=""/>
            </a:pPr>
            <a:r>
              <a:rPr lang="en-US" dirty="0">
                <a:latin typeface="Calibri" panose="020F0502020204030204" pitchFamily="34" charset="0"/>
                <a:ea typeface="Calibri" panose="020F0502020204030204" pitchFamily="34" charset="0"/>
                <a:cs typeface="Times New Roman" panose="02020603050405020304" pitchFamily="18" charset="0"/>
              </a:rPr>
              <a:t>Senior Leadership Teams acknowledge the complexities of ITE and </a:t>
            </a:r>
            <a:r>
              <a:rPr lang="en-US" b="1" dirty="0">
                <a:solidFill>
                  <a:srgbClr val="00B050"/>
                </a:solidFill>
                <a:latin typeface="Calibri" panose="020F0502020204030204" pitchFamily="34" charset="0"/>
                <a:cs typeface="Times New Roman" panose="02020603050405020304" pitchFamily="18" charset="0"/>
              </a:rPr>
              <a:t>liaise with and support </a:t>
            </a:r>
            <a:r>
              <a:rPr lang="en-US" dirty="0">
                <a:latin typeface="Calibri" panose="020F0502020204030204" pitchFamily="34" charset="0"/>
                <a:ea typeface="Calibri" panose="020F0502020204030204" pitchFamily="34" charset="0"/>
                <a:cs typeface="Times New Roman" panose="02020603050405020304" pitchFamily="18" charset="0"/>
              </a:rPr>
              <a:t>the teaching school very effectively</a:t>
            </a:r>
            <a:endParaRPr lang="en-GB"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buFont typeface="Wingdings" panose="05000000000000000000" pitchFamily="2" charset="2"/>
              <a:buChar char=""/>
            </a:pPr>
            <a:r>
              <a:rPr lang="en-US" dirty="0">
                <a:latin typeface="Calibri" panose="020F0502020204030204" pitchFamily="34" charset="0"/>
                <a:ea typeface="Calibri" panose="020F0502020204030204" pitchFamily="34" charset="0"/>
                <a:cs typeface="Times New Roman" panose="02020603050405020304" pitchFamily="18" charset="0"/>
              </a:rPr>
              <a:t>Teaching Schools have a wide </a:t>
            </a:r>
            <a:r>
              <a:rPr lang="en-US" b="1" dirty="0">
                <a:solidFill>
                  <a:srgbClr val="00B050"/>
                </a:solidFill>
                <a:latin typeface="Calibri" panose="020F0502020204030204" pitchFamily="34" charset="0"/>
                <a:cs typeface="Times New Roman" panose="02020603050405020304" pitchFamily="18" charset="0"/>
              </a:rPr>
              <a:t>range of offers, </a:t>
            </a:r>
            <a:r>
              <a:rPr lang="en-US" dirty="0">
                <a:latin typeface="Calibri" panose="020F0502020204030204" pitchFamily="34" charset="0"/>
                <a:ea typeface="Calibri" panose="020F0502020204030204" pitchFamily="34" charset="0"/>
                <a:cs typeface="Times New Roman" panose="02020603050405020304" pitchFamily="18" charset="0"/>
              </a:rPr>
              <a:t>not limited to ITE and these bring alternative revenue and sustainability</a:t>
            </a:r>
            <a:endParaRPr lang="en-GB"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buFont typeface="Wingdings" panose="05000000000000000000" pitchFamily="2" charset="2"/>
              <a:buChar char=""/>
            </a:pPr>
            <a:r>
              <a:rPr lang="en-US" b="1" dirty="0">
                <a:solidFill>
                  <a:srgbClr val="00B050"/>
                </a:solidFill>
                <a:latin typeface="Calibri" panose="020F0502020204030204" pitchFamily="34" charset="0"/>
                <a:cs typeface="Times New Roman" panose="02020603050405020304" pitchFamily="18" charset="0"/>
              </a:rPr>
              <a:t>IT infrastructure </a:t>
            </a:r>
            <a:r>
              <a:rPr lang="en-US" dirty="0">
                <a:latin typeface="Calibri" panose="020F0502020204030204" pitchFamily="34" charset="0"/>
                <a:ea typeface="Calibri" panose="020F0502020204030204" pitchFamily="34" charset="0"/>
                <a:cs typeface="Times New Roman" panose="02020603050405020304" pitchFamily="18" charset="0"/>
              </a:rPr>
              <a:t>is strong and trainees are provided with a new laptop</a:t>
            </a:r>
          </a:p>
          <a:p>
            <a:pPr marL="342900" lvl="0" indent="-342900">
              <a:lnSpc>
                <a:spcPct val="107000"/>
              </a:lnSpc>
              <a:spcAft>
                <a:spcPts val="800"/>
              </a:spcAft>
              <a:buFont typeface="Wingdings" panose="05000000000000000000" pitchFamily="2" charset="2"/>
              <a:buChar char=""/>
            </a:pPr>
            <a:r>
              <a:rPr lang="en-US" b="1" dirty="0">
                <a:solidFill>
                  <a:srgbClr val="00B050"/>
                </a:solidFill>
                <a:latin typeface="Calibri" panose="020F0502020204030204" pitchFamily="34" charset="0"/>
                <a:ea typeface="Calibri" panose="020F0502020204030204" pitchFamily="34" charset="0"/>
                <a:cs typeface="Times New Roman" panose="02020603050405020304" pitchFamily="18" charset="0"/>
              </a:rPr>
              <a:t>Marketing </a:t>
            </a:r>
            <a:r>
              <a:rPr lang="en-US" dirty="0">
                <a:latin typeface="Calibri" panose="020F0502020204030204" pitchFamily="34" charset="0"/>
                <a:ea typeface="Calibri" panose="020F0502020204030204" pitchFamily="34" charset="0"/>
                <a:cs typeface="Times New Roman" panose="02020603050405020304" pitchFamily="18" charset="0"/>
              </a:rPr>
              <a:t>is creative, multi-faceted and effective, incorporating websites, social media, printed matter, face to face events. </a:t>
            </a:r>
            <a:endParaRPr lang="en-GB" dirty="0">
              <a:latin typeface="Calibri" panose="020F0502020204030204" pitchFamily="34" charset="0"/>
              <a:ea typeface="Calibri" panose="020F0502020204030204" pitchFamily="34" charset="0"/>
              <a:cs typeface="Times New Roman" panose="02020603050405020304" pitchFamily="18" charset="0"/>
            </a:endParaRPr>
          </a:p>
          <a:p>
            <a:pPr marL="342900" indent="-342900">
              <a:lnSpc>
                <a:spcPct val="107000"/>
              </a:lnSpc>
              <a:buFont typeface="Wingdings" panose="05000000000000000000" pitchFamily="2" charset="2"/>
              <a:buChar char=""/>
            </a:pPr>
            <a:endParaRPr lang="en-GB"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buFont typeface="Wingdings" panose="05000000000000000000" pitchFamily="2" charset="2"/>
              <a:buChar char=""/>
            </a:pPr>
            <a:endParaRPr lang="en-US"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buFont typeface="Wingdings" panose="05000000000000000000" pitchFamily="2" charset="2"/>
              <a:buChar char=""/>
            </a:pPr>
            <a:endParaRPr lang="en-GB"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87897750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515BD79-2145-458E-B5E9-E4AD7A1C566B}"/>
              </a:ext>
            </a:extLst>
          </p:cNvPr>
          <p:cNvSpPr/>
          <p:nvPr/>
        </p:nvSpPr>
        <p:spPr>
          <a:xfrm>
            <a:off x="1835696" y="1988840"/>
            <a:ext cx="5472608" cy="2746457"/>
          </a:xfrm>
          <a:prstGeom prst="rect">
            <a:avLst/>
          </a:prstGeom>
        </p:spPr>
        <p:txBody>
          <a:bodyPr wrap="square">
            <a:spAutoFit/>
          </a:bodyPr>
          <a:lstStyle/>
          <a:p>
            <a:pPr marL="342900" lvl="0" indent="-342900">
              <a:lnSpc>
                <a:spcPct val="107000"/>
              </a:lnSpc>
              <a:spcAft>
                <a:spcPts val="0"/>
              </a:spcAft>
              <a:buFont typeface="Wingdings" panose="05000000000000000000" pitchFamily="2" charset="2"/>
              <a:buChar char=""/>
            </a:pPr>
            <a:r>
              <a:rPr lang="en-US" b="1" dirty="0">
                <a:solidFill>
                  <a:srgbClr val="E33258"/>
                </a:solidFill>
                <a:latin typeface="Calibri" panose="020F0502020204030204" pitchFamily="34" charset="0"/>
                <a:ea typeface="Calibri" panose="020F0502020204030204" pitchFamily="34" charset="0"/>
                <a:cs typeface="Times New Roman" panose="02020603050405020304" pitchFamily="18" charset="0"/>
              </a:rPr>
              <a:t>Coherence </a:t>
            </a:r>
            <a:r>
              <a:rPr lang="en-US" dirty="0">
                <a:latin typeface="Calibri" panose="020F0502020204030204" pitchFamily="34" charset="0"/>
                <a:ea typeface="Calibri" panose="020F0502020204030204" pitchFamily="34" charset="0"/>
                <a:cs typeface="Times New Roman" panose="02020603050405020304" pitchFamily="18" charset="0"/>
              </a:rPr>
              <a:t>is being achieved where Professional Studies is aligned with school-based ITE</a:t>
            </a:r>
          </a:p>
          <a:p>
            <a:pPr marL="342900" indent="-342900">
              <a:lnSpc>
                <a:spcPct val="107000"/>
              </a:lnSpc>
              <a:buFont typeface="Wingdings" panose="05000000000000000000" pitchFamily="2" charset="2"/>
              <a:buChar char=""/>
            </a:pPr>
            <a:r>
              <a:rPr lang="en-US" dirty="0">
                <a:latin typeface="Calibri" panose="020F0502020204030204" pitchFamily="34" charset="0"/>
                <a:ea typeface="Calibri" panose="020F0502020204030204" pitchFamily="34" charset="0"/>
                <a:cs typeface="Times New Roman" panose="02020603050405020304" pitchFamily="18" charset="0"/>
              </a:rPr>
              <a:t>Mentor “tea and toast” sessions to enable </a:t>
            </a:r>
            <a:r>
              <a:rPr lang="en-US" b="1" dirty="0">
                <a:solidFill>
                  <a:srgbClr val="E33258"/>
                </a:solidFill>
                <a:latin typeface="Calibri" panose="020F0502020204030204" pitchFamily="34" charset="0"/>
                <a:cs typeface="Times New Roman" panose="02020603050405020304" pitchFamily="18" charset="0"/>
              </a:rPr>
              <a:t>sharing of best practice </a:t>
            </a:r>
            <a:r>
              <a:rPr lang="en-US" dirty="0">
                <a:latin typeface="Calibri" panose="020F0502020204030204" pitchFamily="34" charset="0"/>
                <a:ea typeface="Calibri" panose="020F0502020204030204" pitchFamily="34" charset="0"/>
                <a:cs typeface="Times New Roman" panose="02020603050405020304" pitchFamily="18" charset="0"/>
              </a:rPr>
              <a:t>and buddying</a:t>
            </a:r>
          </a:p>
          <a:p>
            <a:pPr marL="342900" indent="-342900">
              <a:lnSpc>
                <a:spcPct val="107000"/>
              </a:lnSpc>
              <a:buFont typeface="Wingdings" panose="05000000000000000000" pitchFamily="2" charset="2"/>
              <a:buChar char=""/>
            </a:pPr>
            <a:r>
              <a:rPr lang="en-US" b="1" dirty="0">
                <a:solidFill>
                  <a:srgbClr val="E33258"/>
                </a:solidFill>
                <a:latin typeface="Calibri" panose="020F0502020204030204" pitchFamily="34" charset="0"/>
                <a:cs typeface="Times New Roman" panose="02020603050405020304" pitchFamily="18" charset="0"/>
              </a:rPr>
              <a:t>Flexibility</a:t>
            </a:r>
            <a:r>
              <a:rPr lang="en-US" dirty="0">
                <a:solidFill>
                  <a:srgbClr val="632B8D"/>
                </a:solidFill>
                <a:latin typeface="Calibri" panose="020F0502020204030204" pitchFamily="34" charset="0"/>
                <a:ea typeface="Calibri" panose="020F0502020204030204" pitchFamily="34" charset="0"/>
                <a:cs typeface="Times New Roman" panose="02020603050405020304" pitchFamily="18" charset="0"/>
              </a:rPr>
              <a:t> </a:t>
            </a:r>
            <a:r>
              <a:rPr lang="en-US" dirty="0">
                <a:latin typeface="Calibri" panose="020F0502020204030204" pitchFamily="34" charset="0"/>
                <a:ea typeface="Calibri" panose="020F0502020204030204" pitchFamily="34" charset="0"/>
                <a:cs typeface="Times New Roman" panose="02020603050405020304" pitchFamily="18" charset="0"/>
              </a:rPr>
              <a:t>is offered to trainees who need it (e.g. for PG studies at pinch points)</a:t>
            </a:r>
            <a:endParaRPr lang="en-GB" dirty="0">
              <a:latin typeface="Calibri" panose="020F0502020204030204" pitchFamily="34" charset="0"/>
              <a:ea typeface="Calibri" panose="020F0502020204030204" pitchFamily="34" charset="0"/>
              <a:cs typeface="Times New Roman" panose="02020603050405020304" pitchFamily="18" charset="0"/>
            </a:endParaRPr>
          </a:p>
          <a:p>
            <a:pPr marL="342900" indent="-342900">
              <a:lnSpc>
                <a:spcPct val="107000"/>
              </a:lnSpc>
              <a:buFont typeface="Wingdings" panose="05000000000000000000" pitchFamily="2" charset="2"/>
              <a:buChar char=""/>
            </a:pPr>
            <a:endParaRPr lang="en-GB"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buFont typeface="Wingdings" panose="05000000000000000000" pitchFamily="2" charset="2"/>
              <a:buChar char=""/>
            </a:pPr>
            <a:endParaRPr lang="en-US"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buFont typeface="Wingdings" panose="05000000000000000000" pitchFamily="2" charset="2"/>
              <a:buChar char=""/>
            </a:pPr>
            <a:endParaRPr lang="en-GB" dirty="0">
              <a:latin typeface="Calibri" panose="020F0502020204030204" pitchFamily="34" charset="0"/>
              <a:ea typeface="Calibri" panose="020F0502020204030204" pitchFamily="34" charset="0"/>
              <a:cs typeface="Times New Roman" panose="02020603050405020304" pitchFamily="18" charset="0"/>
            </a:endParaRPr>
          </a:p>
        </p:txBody>
      </p:sp>
      <p:pic>
        <p:nvPicPr>
          <p:cNvPr id="8" name="Graphic 7" descr="Shooting star">
            <a:extLst>
              <a:ext uri="{FF2B5EF4-FFF2-40B4-BE49-F238E27FC236}">
                <a16:creationId xmlns:a16="http://schemas.microsoft.com/office/drawing/2014/main" id="{95794EB8-7C31-4F09-B10F-3AEF7D9435F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55576" y="630669"/>
            <a:ext cx="914400" cy="914400"/>
          </a:xfrm>
          <a:prstGeom prst="rect">
            <a:avLst/>
          </a:prstGeom>
        </p:spPr>
      </p:pic>
      <p:sp>
        <p:nvSpPr>
          <p:cNvPr id="9" name="TextBox 8">
            <a:extLst>
              <a:ext uri="{FF2B5EF4-FFF2-40B4-BE49-F238E27FC236}">
                <a16:creationId xmlns:a16="http://schemas.microsoft.com/office/drawing/2014/main" id="{CC1F3EEA-EC29-491A-955D-78DAA35EEDBC}"/>
              </a:ext>
            </a:extLst>
          </p:cNvPr>
          <p:cNvSpPr txBox="1"/>
          <p:nvPr/>
        </p:nvSpPr>
        <p:spPr>
          <a:xfrm>
            <a:off x="1547664" y="1087869"/>
            <a:ext cx="1229439" cy="646331"/>
          </a:xfrm>
          <a:prstGeom prst="rect">
            <a:avLst/>
          </a:prstGeom>
          <a:noFill/>
        </p:spPr>
        <p:txBody>
          <a:bodyPr wrap="none" rtlCol="0">
            <a:spAutoFit/>
          </a:bodyPr>
          <a:lstStyle/>
          <a:p>
            <a:r>
              <a:rPr lang="en-US" b="1" dirty="0">
                <a:solidFill>
                  <a:srgbClr val="E33258"/>
                </a:solidFill>
              </a:rPr>
              <a:t>Trainee </a:t>
            </a:r>
          </a:p>
          <a:p>
            <a:r>
              <a:rPr lang="en-US" b="1" dirty="0">
                <a:solidFill>
                  <a:srgbClr val="E33258"/>
                </a:solidFill>
              </a:rPr>
              <a:t>experience</a:t>
            </a:r>
            <a:endParaRPr lang="en-GB" b="1" dirty="0">
              <a:solidFill>
                <a:srgbClr val="E33258"/>
              </a:solidFill>
            </a:endParaRPr>
          </a:p>
        </p:txBody>
      </p:sp>
    </p:spTree>
    <p:extLst>
      <p:ext uri="{BB962C8B-B14F-4D97-AF65-F5344CB8AC3E}">
        <p14:creationId xmlns:p14="http://schemas.microsoft.com/office/powerpoint/2010/main" val="13172178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C61B351B-CE1A-E347-8CEC-CAF59EF5001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36296" y="4797152"/>
            <a:ext cx="1321887" cy="986626"/>
          </a:xfrm>
          <a:prstGeom prst="rect">
            <a:avLst/>
          </a:prstGeom>
        </p:spPr>
      </p:pic>
      <p:sp>
        <p:nvSpPr>
          <p:cNvPr id="14" name="Title 1">
            <a:extLst>
              <a:ext uri="{FF2B5EF4-FFF2-40B4-BE49-F238E27FC236}">
                <a16:creationId xmlns:a16="http://schemas.microsoft.com/office/drawing/2014/main" id="{35F7FAB0-A4FD-794F-A388-29D5BD69817B}"/>
              </a:ext>
            </a:extLst>
          </p:cNvPr>
          <p:cNvSpPr>
            <a:spLocks noGrp="1"/>
          </p:cNvSpPr>
          <p:nvPr>
            <p:ph type="title"/>
          </p:nvPr>
        </p:nvSpPr>
        <p:spPr>
          <a:xfrm>
            <a:off x="229816" y="57944"/>
            <a:ext cx="7772400" cy="1066800"/>
          </a:xfrm>
        </p:spPr>
        <p:txBody>
          <a:bodyPr/>
          <a:lstStyle/>
          <a:p>
            <a:pPr algn="ctr"/>
            <a:r>
              <a:rPr lang="en-US" dirty="0">
                <a:solidFill>
                  <a:srgbClr val="7030A0"/>
                </a:solidFill>
              </a:rPr>
              <a:t>Vision and Mission Statement </a:t>
            </a:r>
          </a:p>
        </p:txBody>
      </p:sp>
      <p:sp>
        <p:nvSpPr>
          <p:cNvPr id="15" name="Rectangle 14">
            <a:extLst>
              <a:ext uri="{FF2B5EF4-FFF2-40B4-BE49-F238E27FC236}">
                <a16:creationId xmlns:a16="http://schemas.microsoft.com/office/drawing/2014/main" id="{9F328A21-2D15-1A48-B065-003F317AFA28}"/>
              </a:ext>
            </a:extLst>
          </p:cNvPr>
          <p:cNvSpPr/>
          <p:nvPr/>
        </p:nvSpPr>
        <p:spPr>
          <a:xfrm>
            <a:off x="395536" y="908720"/>
            <a:ext cx="8568952" cy="4934364"/>
          </a:xfrm>
          <a:prstGeom prst="rect">
            <a:avLst/>
          </a:prstGeom>
        </p:spPr>
        <p:txBody>
          <a:bodyPr wrap="square">
            <a:spAutoFit/>
          </a:bodyPr>
          <a:lstStyle/>
          <a:p>
            <a:pPr>
              <a:lnSpc>
                <a:spcPct val="115000"/>
              </a:lnSpc>
              <a:spcBef>
                <a:spcPts val="1000"/>
              </a:spcBef>
              <a:spcAft>
                <a:spcPts val="0"/>
              </a:spcAft>
            </a:pPr>
            <a:r>
              <a:rPr lang="en-GB" sz="2400" b="1" dirty="0">
                <a:latin typeface="Calibri" panose="020F0502020204030204" pitchFamily="34" charset="0"/>
                <a:ea typeface="Calibri" panose="020F0502020204030204" pitchFamily="34" charset="0"/>
              </a:rPr>
              <a:t>Vision:</a:t>
            </a:r>
            <a:endParaRPr lang="en-GB" sz="2400" b="1" dirty="0">
              <a:latin typeface="Cambria" panose="02040503050406030204" pitchFamily="18" charset="0"/>
            </a:endParaRPr>
          </a:p>
          <a:p>
            <a:pPr>
              <a:lnSpc>
                <a:spcPct val="115000"/>
              </a:lnSpc>
              <a:spcBef>
                <a:spcPts val="1000"/>
              </a:spcBef>
              <a:spcAft>
                <a:spcPts val="0"/>
              </a:spcAft>
            </a:pPr>
            <a:r>
              <a:rPr lang="en-GB" sz="2400" dirty="0"/>
              <a:t>To be the first choice for teacher education, contributing to the supply and retention of intellectually curious teachers, with an outstanding national and international reputation for research informed academic practice, thought leadership and professional excellence. To continue the long history of teacher education at Warwick where generations of teachers change the lives of the children and young people they teach.</a:t>
            </a:r>
            <a:endParaRPr lang="en-GB" sz="3200" b="1" dirty="0">
              <a:latin typeface="Calibri" panose="020F0502020204030204" pitchFamily="34" charset="0"/>
              <a:ea typeface="Calibri" panose="020F0502020204030204" pitchFamily="34" charset="0"/>
            </a:endParaRPr>
          </a:p>
          <a:p>
            <a:pPr>
              <a:lnSpc>
                <a:spcPct val="115000"/>
              </a:lnSpc>
              <a:spcBef>
                <a:spcPts val="1000"/>
              </a:spcBef>
              <a:spcAft>
                <a:spcPts val="0"/>
              </a:spcAft>
            </a:pPr>
            <a:endParaRPr lang="en-GB" sz="2400" b="1" dirty="0">
              <a:effectLst/>
              <a:latin typeface="Calibri" panose="020F0502020204030204" pitchFamily="34" charset="0"/>
            </a:endParaRPr>
          </a:p>
          <a:p>
            <a:endParaRPr lang="en-GB" sz="1600" b="1" dirty="0"/>
          </a:p>
          <a:p>
            <a:pPr>
              <a:lnSpc>
                <a:spcPct val="115000"/>
              </a:lnSpc>
              <a:spcBef>
                <a:spcPts val="1000"/>
              </a:spcBef>
              <a:spcAft>
                <a:spcPts val="0"/>
              </a:spcAft>
            </a:pPr>
            <a:endParaRPr lang="en-GB" sz="2400" b="1" dirty="0">
              <a:effectLst/>
              <a:latin typeface="Cambria" panose="02040503050406030204" pitchFamily="18" charset="0"/>
            </a:endParaRPr>
          </a:p>
        </p:txBody>
      </p:sp>
    </p:spTree>
    <p:extLst>
      <p:ext uri="{BB962C8B-B14F-4D97-AF65-F5344CB8AC3E}">
        <p14:creationId xmlns:p14="http://schemas.microsoft.com/office/powerpoint/2010/main" val="391181822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515BD79-2145-458E-B5E9-E4AD7A1C566B}"/>
              </a:ext>
            </a:extLst>
          </p:cNvPr>
          <p:cNvSpPr/>
          <p:nvPr/>
        </p:nvSpPr>
        <p:spPr>
          <a:xfrm>
            <a:off x="1835696" y="1988840"/>
            <a:ext cx="5904656" cy="4228273"/>
          </a:xfrm>
          <a:prstGeom prst="rect">
            <a:avLst/>
          </a:prstGeom>
        </p:spPr>
        <p:txBody>
          <a:bodyPr wrap="square">
            <a:spAutoFit/>
          </a:bodyPr>
          <a:lstStyle/>
          <a:p>
            <a:pPr marL="342900" lvl="0" indent="-342900">
              <a:lnSpc>
                <a:spcPct val="107000"/>
              </a:lnSpc>
              <a:spcAft>
                <a:spcPts val="0"/>
              </a:spcAft>
              <a:buFont typeface="Wingdings" panose="05000000000000000000" pitchFamily="2" charset="2"/>
              <a:buChar char=""/>
            </a:pPr>
            <a:r>
              <a:rPr lang="en-US" dirty="0">
                <a:latin typeface="Calibri" panose="020F0502020204030204" pitchFamily="34" charset="0"/>
                <a:ea typeface="Calibri" panose="020F0502020204030204" pitchFamily="34" charset="0"/>
                <a:cs typeface="Times New Roman" panose="02020603050405020304" pitchFamily="18" charset="0"/>
              </a:rPr>
              <a:t>Pro-active</a:t>
            </a:r>
            <a:r>
              <a:rPr lang="en-US" b="1" dirty="0">
                <a:solidFill>
                  <a:srgbClr val="632B8D"/>
                </a:solidFill>
                <a:latin typeface="Calibri" panose="020F0502020204030204" pitchFamily="34" charset="0"/>
                <a:cs typeface="Times New Roman" panose="02020603050405020304" pitchFamily="18" charset="0"/>
              </a:rPr>
              <a:t> moderation </a:t>
            </a:r>
            <a:r>
              <a:rPr lang="en-US" dirty="0">
                <a:latin typeface="Calibri" panose="020F0502020204030204" pitchFamily="34" charset="0"/>
                <a:ea typeface="Calibri" panose="020F0502020204030204" pitchFamily="34" charset="0"/>
                <a:cs typeface="Times New Roman" panose="02020603050405020304" pitchFamily="18" charset="0"/>
              </a:rPr>
              <a:t>of partner school placements</a:t>
            </a:r>
            <a:endParaRPr lang="en-GB" dirty="0">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0"/>
              </a:spcAft>
              <a:buFont typeface="Courier New" panose="02070309020205020404" pitchFamily="49" charset="0"/>
              <a:buChar char="o"/>
            </a:pPr>
            <a:r>
              <a:rPr lang="en-US" dirty="0">
                <a:latin typeface="Calibri" panose="020F0502020204030204" pitchFamily="34" charset="0"/>
                <a:ea typeface="Calibri" panose="020F0502020204030204" pitchFamily="34" charset="0"/>
                <a:cs typeface="Times New Roman" panose="02020603050405020304" pitchFamily="18" charset="0"/>
              </a:rPr>
              <a:t>Settling in visits</a:t>
            </a:r>
            <a:endParaRPr lang="en-GB" dirty="0">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0"/>
              </a:spcAft>
              <a:buFont typeface="Courier New" panose="02070309020205020404" pitchFamily="49" charset="0"/>
              <a:buChar char="o"/>
            </a:pPr>
            <a:r>
              <a:rPr lang="en-US" dirty="0">
                <a:latin typeface="Calibri" panose="020F0502020204030204" pitchFamily="34" charset="0"/>
                <a:ea typeface="Calibri" panose="020F0502020204030204" pitchFamily="34" charset="0"/>
                <a:cs typeface="Times New Roman" panose="02020603050405020304" pitchFamily="18" charset="0"/>
              </a:rPr>
              <a:t>Regular meetings with all mentors (termly or half-termly)</a:t>
            </a:r>
            <a:endParaRPr lang="en-GB"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buFont typeface="Wingdings" panose="05000000000000000000" pitchFamily="2" charset="2"/>
              <a:buChar char=""/>
            </a:pPr>
            <a:r>
              <a:rPr lang="en-US" dirty="0">
                <a:latin typeface="Calibri" panose="020F0502020204030204" pitchFamily="34" charset="0"/>
                <a:ea typeface="Calibri" panose="020F0502020204030204" pitchFamily="34" charset="0"/>
                <a:cs typeface="Times New Roman" panose="02020603050405020304" pitchFamily="18" charset="0"/>
              </a:rPr>
              <a:t>Close </a:t>
            </a:r>
            <a:r>
              <a:rPr lang="en-US" b="1" dirty="0">
                <a:solidFill>
                  <a:srgbClr val="632B8D"/>
                </a:solidFill>
                <a:latin typeface="Calibri" panose="020F0502020204030204" pitchFamily="34" charset="0"/>
                <a:cs typeface="Times New Roman" panose="02020603050405020304" pitchFamily="18" charset="0"/>
              </a:rPr>
              <a:t>relationship </a:t>
            </a:r>
            <a:r>
              <a:rPr lang="en-US" dirty="0">
                <a:latin typeface="Calibri" panose="020F0502020204030204" pitchFamily="34" charset="0"/>
                <a:ea typeface="Calibri" panose="020F0502020204030204" pitchFamily="34" charset="0"/>
                <a:cs typeface="Times New Roman" panose="02020603050405020304" pitchFamily="18" charset="0"/>
              </a:rPr>
              <a:t>with placement schools to ensure good tracking and support</a:t>
            </a:r>
            <a:endParaRPr lang="en-GB"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buFont typeface="Wingdings" panose="05000000000000000000" pitchFamily="2" charset="2"/>
              <a:buChar char=""/>
            </a:pPr>
            <a:r>
              <a:rPr lang="en-US" b="1" dirty="0">
                <a:solidFill>
                  <a:srgbClr val="5F2987"/>
                </a:solidFill>
                <a:latin typeface="Calibri" panose="020F0502020204030204" pitchFamily="34" charset="0"/>
                <a:cs typeface="Times New Roman" panose="02020603050405020304" pitchFamily="18" charset="0"/>
              </a:rPr>
              <a:t>ITE evening event </a:t>
            </a:r>
            <a:r>
              <a:rPr lang="en-US" dirty="0">
                <a:latin typeface="Calibri" panose="020F0502020204030204" pitchFamily="34" charset="0"/>
                <a:ea typeface="Calibri" panose="020F0502020204030204" pitchFamily="34" charset="0"/>
                <a:cs typeface="Times New Roman" panose="02020603050405020304" pitchFamily="18" charset="0"/>
              </a:rPr>
              <a:t>for whole alliance at some point in the year</a:t>
            </a:r>
            <a:endParaRPr lang="en-GB"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buFont typeface="Wingdings" panose="05000000000000000000" pitchFamily="2" charset="2"/>
              <a:buChar char=""/>
            </a:pPr>
            <a:r>
              <a:rPr lang="en-US" dirty="0">
                <a:latin typeface="Calibri" panose="020F0502020204030204" pitchFamily="34" charset="0"/>
                <a:ea typeface="Calibri" panose="020F0502020204030204" pitchFamily="34" charset="0"/>
                <a:cs typeface="Times New Roman" panose="02020603050405020304" pitchFamily="18" charset="0"/>
              </a:rPr>
              <a:t>The significant challenges associated with making our aspirations a reality are </a:t>
            </a:r>
            <a:r>
              <a:rPr lang="en-US" b="1" dirty="0">
                <a:solidFill>
                  <a:srgbClr val="632B8D"/>
                </a:solidFill>
                <a:latin typeface="Calibri" panose="020F0502020204030204" pitchFamily="34" charset="0"/>
                <a:ea typeface="Calibri" panose="020F0502020204030204" pitchFamily="34" charset="0"/>
                <a:cs typeface="Times New Roman" panose="02020603050405020304" pitchFamily="18" charset="0"/>
              </a:rPr>
              <a:t>creatively and optimistically </a:t>
            </a:r>
            <a:r>
              <a:rPr lang="en-US" dirty="0">
                <a:latin typeface="Calibri" panose="020F0502020204030204" pitchFamily="34" charset="0"/>
                <a:ea typeface="Calibri" panose="020F0502020204030204" pitchFamily="34" charset="0"/>
                <a:cs typeface="Times New Roman" panose="02020603050405020304" pitchFamily="18" charset="0"/>
              </a:rPr>
              <a:t>acknowledged and overcome</a:t>
            </a:r>
            <a:endParaRPr lang="en-GB" dirty="0">
              <a:latin typeface="Calibri" panose="020F0502020204030204" pitchFamily="34" charset="0"/>
              <a:ea typeface="Calibri" panose="020F0502020204030204" pitchFamily="34" charset="0"/>
              <a:cs typeface="Times New Roman" panose="02020603050405020304" pitchFamily="18" charset="0"/>
            </a:endParaRPr>
          </a:p>
          <a:p>
            <a:pPr marL="342900" indent="-342900">
              <a:lnSpc>
                <a:spcPct val="107000"/>
              </a:lnSpc>
              <a:buFont typeface="Wingdings" panose="05000000000000000000" pitchFamily="2" charset="2"/>
              <a:buChar char=""/>
            </a:pPr>
            <a:endParaRPr lang="en-GB"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buFont typeface="Wingdings" panose="05000000000000000000" pitchFamily="2" charset="2"/>
              <a:buChar char=""/>
            </a:pPr>
            <a:endParaRPr lang="en-US"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buFont typeface="Wingdings" panose="05000000000000000000" pitchFamily="2" charset="2"/>
              <a:buChar char=""/>
            </a:pPr>
            <a:endParaRPr lang="en-GB" dirty="0">
              <a:latin typeface="Calibri" panose="020F0502020204030204" pitchFamily="34" charset="0"/>
              <a:ea typeface="Calibri" panose="020F0502020204030204" pitchFamily="34" charset="0"/>
              <a:cs typeface="Times New Roman" panose="02020603050405020304" pitchFamily="18" charset="0"/>
            </a:endParaRPr>
          </a:p>
        </p:txBody>
      </p:sp>
      <p:pic>
        <p:nvPicPr>
          <p:cNvPr id="2" name="Picture 1">
            <a:extLst>
              <a:ext uri="{FF2B5EF4-FFF2-40B4-BE49-F238E27FC236}">
                <a16:creationId xmlns:a16="http://schemas.microsoft.com/office/drawing/2014/main" id="{0116196D-2895-496E-AB86-88DC6865B6B0}"/>
              </a:ext>
            </a:extLst>
          </p:cNvPr>
          <p:cNvPicPr>
            <a:picLocks noChangeAspect="1"/>
          </p:cNvPicPr>
          <p:nvPr/>
        </p:nvPicPr>
        <p:blipFill>
          <a:blip r:embed="rId2"/>
          <a:stretch>
            <a:fillRect/>
          </a:stretch>
        </p:blipFill>
        <p:spPr>
          <a:xfrm>
            <a:off x="755576" y="620688"/>
            <a:ext cx="1396105" cy="1463167"/>
          </a:xfrm>
          <a:prstGeom prst="rect">
            <a:avLst/>
          </a:prstGeom>
        </p:spPr>
      </p:pic>
    </p:spTree>
    <p:extLst>
      <p:ext uri="{BB962C8B-B14F-4D97-AF65-F5344CB8AC3E}">
        <p14:creationId xmlns:p14="http://schemas.microsoft.com/office/powerpoint/2010/main" val="59423375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ACEFED-C1E3-9C42-AA01-AC04198130B5}"/>
              </a:ext>
            </a:extLst>
          </p:cNvPr>
          <p:cNvSpPr>
            <a:spLocks noGrp="1"/>
          </p:cNvSpPr>
          <p:nvPr>
            <p:ph type="title"/>
          </p:nvPr>
        </p:nvSpPr>
        <p:spPr>
          <a:xfrm>
            <a:off x="539552" y="548680"/>
            <a:ext cx="7416824" cy="800100"/>
          </a:xfrm>
        </p:spPr>
        <p:txBody>
          <a:bodyPr/>
          <a:lstStyle/>
          <a:p>
            <a:r>
              <a:rPr lang="en-GB" dirty="0"/>
              <a:t>MA Professional Education</a:t>
            </a:r>
          </a:p>
        </p:txBody>
      </p:sp>
      <p:sp>
        <p:nvSpPr>
          <p:cNvPr id="3" name="Content Placeholder 2">
            <a:extLst>
              <a:ext uri="{FF2B5EF4-FFF2-40B4-BE49-F238E27FC236}">
                <a16:creationId xmlns:a16="http://schemas.microsoft.com/office/drawing/2014/main" id="{EA5A7561-461B-F14E-889F-9FD5B5E862D5}"/>
              </a:ext>
            </a:extLst>
          </p:cNvPr>
          <p:cNvSpPr>
            <a:spLocks noGrp="1"/>
          </p:cNvSpPr>
          <p:nvPr>
            <p:ph idx="1"/>
          </p:nvPr>
        </p:nvSpPr>
        <p:spPr>
          <a:xfrm>
            <a:off x="539552" y="1484784"/>
            <a:ext cx="8208912" cy="4392488"/>
          </a:xfrm>
        </p:spPr>
        <p:txBody>
          <a:bodyPr>
            <a:normAutofit fontScale="32500" lnSpcReduction="20000"/>
          </a:bodyPr>
          <a:lstStyle/>
          <a:p>
            <a:pPr marL="0" indent="0">
              <a:lnSpc>
                <a:spcPts val="1350"/>
              </a:lnSpc>
              <a:spcBef>
                <a:spcPts val="54"/>
              </a:spcBef>
              <a:buNone/>
            </a:pPr>
            <a:r>
              <a:rPr lang="en-US" sz="7200" dirty="0">
                <a:solidFill>
                  <a:srgbClr val="000000"/>
                </a:solidFill>
                <a:ea typeface="Calibri" panose="020F0502020204030204" pitchFamily="34" charset="0"/>
              </a:rPr>
              <a:t>New for 2020/21</a:t>
            </a:r>
          </a:p>
          <a:p>
            <a:pPr marL="0" indent="0">
              <a:lnSpc>
                <a:spcPts val="1350"/>
              </a:lnSpc>
              <a:spcBef>
                <a:spcPts val="54"/>
              </a:spcBef>
              <a:buNone/>
            </a:pPr>
            <a:endParaRPr lang="en-GB" sz="1650" dirty="0">
              <a:ea typeface="Calibri" panose="020F0502020204030204" pitchFamily="34" charset="0"/>
              <a:cs typeface="Arial" panose="020B0604020202020204" pitchFamily="34" charset="0"/>
            </a:endParaRPr>
          </a:p>
          <a:p>
            <a:pPr>
              <a:lnSpc>
                <a:spcPct val="120000"/>
              </a:lnSpc>
            </a:pPr>
            <a:r>
              <a:rPr lang="en-GB" sz="4900" dirty="0">
                <a:cs typeface="Arial" panose="020B0604020202020204" pitchFamily="34" charset="0"/>
              </a:rPr>
              <a:t>The MA is now available to </a:t>
            </a:r>
            <a:r>
              <a:rPr lang="en-GB" sz="4900" b="1" i="1" dirty="0">
                <a:cs typeface="Arial" panose="020B0604020202020204" pitchFamily="34" charset="0"/>
              </a:rPr>
              <a:t>anyone</a:t>
            </a:r>
            <a:r>
              <a:rPr lang="en-GB" sz="4900" dirty="0">
                <a:cs typeface="Arial" panose="020B0604020202020204" pitchFamily="34" charset="0"/>
              </a:rPr>
              <a:t> with a UK PGCE with QTS within the last 5 years (not just Warwick alumni)</a:t>
            </a:r>
            <a:r>
              <a:rPr lang="en-GB" sz="4900" i="1" dirty="0">
                <a:cs typeface="Arial" panose="020B0604020202020204" pitchFamily="34" charset="0"/>
              </a:rPr>
              <a:t>.</a:t>
            </a:r>
            <a:endParaRPr lang="en-GB" sz="4900" dirty="0">
              <a:ea typeface="Calibri" panose="020F0502020204030204" pitchFamily="34" charset="0"/>
              <a:cs typeface="Arial" panose="020B0604020202020204" pitchFamily="34" charset="0"/>
            </a:endParaRPr>
          </a:p>
          <a:p>
            <a:pPr>
              <a:lnSpc>
                <a:spcPct val="120000"/>
              </a:lnSpc>
            </a:pPr>
            <a:endParaRPr lang="en-GB" sz="4900" dirty="0">
              <a:ea typeface="Calibri" panose="020F0502020204030204" pitchFamily="34" charset="0"/>
              <a:cs typeface="Arial" panose="020B0604020202020204" pitchFamily="34" charset="0"/>
            </a:endParaRPr>
          </a:p>
          <a:p>
            <a:pPr>
              <a:lnSpc>
                <a:spcPct val="120000"/>
              </a:lnSpc>
            </a:pPr>
            <a:r>
              <a:rPr lang="en-GB" sz="4900" dirty="0">
                <a:solidFill>
                  <a:srgbClr val="000000"/>
                </a:solidFill>
                <a:ea typeface="Calibri" panose="020F0502020204030204" pitchFamily="34" charset="0"/>
              </a:rPr>
              <a:t>The new Postgraduate Recognition of Prior Learning (RPL) Programme provides a way for colleagues who completed their PGCE </a:t>
            </a:r>
            <a:r>
              <a:rPr lang="en-GB" sz="4900" b="1" i="1" dirty="0">
                <a:solidFill>
                  <a:srgbClr val="000000"/>
                </a:solidFill>
                <a:ea typeface="Calibri" panose="020F0502020204030204" pitchFamily="34" charset="0"/>
              </a:rPr>
              <a:t>more</a:t>
            </a:r>
            <a:r>
              <a:rPr lang="en-GB" sz="4900" dirty="0">
                <a:solidFill>
                  <a:srgbClr val="000000"/>
                </a:solidFill>
                <a:ea typeface="Calibri" panose="020F0502020204030204" pitchFamily="34" charset="0"/>
              </a:rPr>
              <a:t> than 5 years ago to exchange their work-based learning for 90 CTE credits – so as to join the MA Professional Education. </a:t>
            </a:r>
          </a:p>
          <a:p>
            <a:pPr>
              <a:lnSpc>
                <a:spcPct val="120000"/>
              </a:lnSpc>
            </a:pPr>
            <a:endParaRPr lang="en-GB" sz="4900" dirty="0">
              <a:solidFill>
                <a:srgbClr val="000000"/>
              </a:solidFill>
              <a:ea typeface="Calibri" panose="020F0502020204030204" pitchFamily="34" charset="0"/>
            </a:endParaRPr>
          </a:p>
          <a:p>
            <a:pPr>
              <a:lnSpc>
                <a:spcPct val="120000"/>
              </a:lnSpc>
            </a:pPr>
            <a:r>
              <a:rPr lang="en-GB" sz="4900" dirty="0">
                <a:solidFill>
                  <a:srgbClr val="000000"/>
                </a:solidFill>
                <a:ea typeface="Calibri" panose="020F0502020204030204" pitchFamily="34" charset="0"/>
              </a:rPr>
              <a:t>The RPL Programme will run each year from May – October.</a:t>
            </a:r>
          </a:p>
          <a:p>
            <a:pPr marL="0" indent="0">
              <a:lnSpc>
                <a:spcPct val="120000"/>
              </a:lnSpc>
              <a:buNone/>
            </a:pPr>
            <a:endParaRPr lang="en-GB" sz="4900" dirty="0">
              <a:solidFill>
                <a:srgbClr val="000000"/>
              </a:solidFill>
              <a:ea typeface="Calibri" panose="020F0502020204030204" pitchFamily="34" charset="0"/>
            </a:endParaRPr>
          </a:p>
          <a:p>
            <a:pPr>
              <a:lnSpc>
                <a:spcPct val="120000"/>
              </a:lnSpc>
            </a:pPr>
            <a:r>
              <a:rPr lang="en-US" sz="4900" dirty="0">
                <a:solidFill>
                  <a:srgbClr val="000000"/>
                </a:solidFill>
                <a:ea typeface="Calibri" panose="020F0502020204030204" pitchFamily="34" charset="0"/>
              </a:rPr>
              <a:t>The first stage of the MA Professional Education has been redesigned with a stronger focus on practitioner research, with two new modules:</a:t>
            </a:r>
          </a:p>
          <a:p>
            <a:pPr lvl="1">
              <a:lnSpc>
                <a:spcPct val="120000"/>
              </a:lnSpc>
            </a:pPr>
            <a:r>
              <a:rPr lang="en-US" sz="4500" dirty="0">
                <a:solidFill>
                  <a:srgbClr val="000000"/>
                </a:solidFill>
                <a:ea typeface="Calibri" panose="020F0502020204030204" pitchFamily="34" charset="0"/>
              </a:rPr>
              <a:t>Research in Professional Practice (20 credits) to run Jan - April 	</a:t>
            </a:r>
          </a:p>
          <a:p>
            <a:pPr lvl="1">
              <a:lnSpc>
                <a:spcPct val="120000"/>
              </a:lnSpc>
            </a:pPr>
            <a:r>
              <a:rPr lang="en-US" sz="4500" dirty="0">
                <a:solidFill>
                  <a:srgbClr val="000000"/>
                </a:solidFill>
                <a:ea typeface="Calibri" panose="020F0502020204030204" pitchFamily="34" charset="0"/>
              </a:rPr>
              <a:t>Ethics Portfolio  to run May – June (10 credits) of Year 1.</a:t>
            </a:r>
            <a:endParaRPr lang="en-GB" sz="4500" dirty="0">
              <a:ea typeface="Calibri" panose="020F0502020204030204" pitchFamily="34" charset="0"/>
              <a:cs typeface="Arial" panose="020B0604020202020204" pitchFamily="34" charset="0"/>
            </a:endParaRPr>
          </a:p>
          <a:p>
            <a:pPr>
              <a:lnSpc>
                <a:spcPts val="1350"/>
              </a:lnSpc>
            </a:pPr>
            <a:endParaRPr lang="en-GB" sz="1800" dirty="0">
              <a:ea typeface="Calibri" panose="020F0502020204030204" pitchFamily="34" charset="0"/>
            </a:endParaRPr>
          </a:p>
          <a:p>
            <a:pPr marL="0" indent="0">
              <a:buNone/>
            </a:pPr>
            <a:endParaRPr lang="en-GB" sz="1500" dirty="0"/>
          </a:p>
        </p:txBody>
      </p:sp>
    </p:spTree>
    <p:extLst>
      <p:ext uri="{BB962C8B-B14F-4D97-AF65-F5344CB8AC3E}">
        <p14:creationId xmlns:p14="http://schemas.microsoft.com/office/powerpoint/2010/main" val="349176129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ACEFED-C1E3-9C42-AA01-AC04198130B5}"/>
              </a:ext>
            </a:extLst>
          </p:cNvPr>
          <p:cNvSpPr>
            <a:spLocks noGrp="1"/>
          </p:cNvSpPr>
          <p:nvPr>
            <p:ph type="title"/>
          </p:nvPr>
        </p:nvSpPr>
        <p:spPr>
          <a:xfrm>
            <a:off x="395536" y="548680"/>
            <a:ext cx="7200800" cy="800100"/>
          </a:xfrm>
        </p:spPr>
        <p:txBody>
          <a:bodyPr/>
          <a:lstStyle/>
          <a:p>
            <a:r>
              <a:rPr lang="en-GB" dirty="0"/>
              <a:t>MA Professional Education</a:t>
            </a:r>
          </a:p>
        </p:txBody>
      </p:sp>
      <p:sp>
        <p:nvSpPr>
          <p:cNvPr id="3" name="Content Placeholder 2">
            <a:extLst>
              <a:ext uri="{FF2B5EF4-FFF2-40B4-BE49-F238E27FC236}">
                <a16:creationId xmlns:a16="http://schemas.microsoft.com/office/drawing/2014/main" id="{EA5A7561-461B-F14E-889F-9FD5B5E862D5}"/>
              </a:ext>
            </a:extLst>
          </p:cNvPr>
          <p:cNvSpPr>
            <a:spLocks noGrp="1"/>
          </p:cNvSpPr>
          <p:nvPr>
            <p:ph idx="1"/>
          </p:nvPr>
        </p:nvSpPr>
        <p:spPr>
          <a:xfrm>
            <a:off x="427920" y="1484784"/>
            <a:ext cx="8248536" cy="4320480"/>
          </a:xfrm>
        </p:spPr>
        <p:txBody>
          <a:bodyPr>
            <a:normAutofit fontScale="25000" lnSpcReduction="20000"/>
          </a:bodyPr>
          <a:lstStyle/>
          <a:p>
            <a:pPr marL="0" indent="0">
              <a:lnSpc>
                <a:spcPts val="1350"/>
              </a:lnSpc>
              <a:buNone/>
            </a:pPr>
            <a:r>
              <a:rPr lang="en-US" sz="6400" dirty="0">
                <a:solidFill>
                  <a:srgbClr val="000000"/>
                </a:solidFill>
                <a:ea typeface="Calibri" panose="020F0502020204030204" pitchFamily="34" charset="0"/>
              </a:rPr>
              <a:t>A small selection of current MA research studies with a Secondary focus:</a:t>
            </a:r>
          </a:p>
          <a:p>
            <a:pPr marL="0" indent="0">
              <a:lnSpc>
                <a:spcPts val="1350"/>
              </a:lnSpc>
              <a:buNone/>
            </a:pPr>
            <a:endParaRPr lang="en-US" sz="4000" dirty="0">
              <a:solidFill>
                <a:srgbClr val="000000"/>
              </a:solidFill>
              <a:ea typeface="Calibri" panose="020F0502020204030204" pitchFamily="34" charset="0"/>
            </a:endParaRPr>
          </a:p>
          <a:p>
            <a:pPr>
              <a:lnSpc>
                <a:spcPct val="120000"/>
              </a:lnSpc>
            </a:pPr>
            <a:r>
              <a:rPr lang="en-US" sz="6400" dirty="0"/>
              <a:t>How do A-Level History students perceive 'Britishness'? </a:t>
            </a:r>
            <a:r>
              <a:rPr lang="en-US" sz="6400" i="1" dirty="0"/>
              <a:t>A qualitative analysis of student interviews on British history and national identity</a:t>
            </a:r>
            <a:br>
              <a:rPr lang="en-US" sz="6400" i="1" dirty="0"/>
            </a:br>
            <a:endParaRPr lang="en-US" sz="6400" dirty="0">
              <a:solidFill>
                <a:srgbClr val="000000"/>
              </a:solidFill>
              <a:ea typeface="Calibri" panose="020F0502020204030204" pitchFamily="34" charset="0"/>
            </a:endParaRPr>
          </a:p>
          <a:p>
            <a:pPr>
              <a:lnSpc>
                <a:spcPct val="120000"/>
              </a:lnSpc>
            </a:pPr>
            <a:r>
              <a:rPr lang="en-US" sz="6400" dirty="0"/>
              <a:t>What do students and educators consider makes a positive male role model for boys' engagement and how do male educators alter their gendered performance as teachers in order to fit this role? </a:t>
            </a:r>
            <a:r>
              <a:rPr lang="en-US" sz="6400" i="1" dirty="0"/>
              <a:t>A series of surveys, interviews and observations of KS3 students and teachers in urban secondary schools.</a:t>
            </a:r>
            <a:br>
              <a:rPr lang="en-US" sz="6400" dirty="0"/>
            </a:br>
            <a:endParaRPr lang="en-GB" sz="6400" dirty="0">
              <a:ea typeface="Calibri" panose="020F0502020204030204" pitchFamily="34" charset="0"/>
              <a:cs typeface="Arial" panose="020B0604020202020204" pitchFamily="34" charset="0"/>
            </a:endParaRPr>
          </a:p>
          <a:p>
            <a:pPr>
              <a:lnSpc>
                <a:spcPct val="120000"/>
              </a:lnSpc>
            </a:pPr>
            <a:r>
              <a:rPr lang="en-GB" sz="6400" dirty="0"/>
              <a:t>Survival of the fittest: A case study from a system leaders perspective on the changing landscapes within Teaching Schools, in a maintained context. </a:t>
            </a:r>
          </a:p>
          <a:p>
            <a:pPr>
              <a:lnSpc>
                <a:spcPct val="120000"/>
              </a:lnSpc>
            </a:pPr>
            <a:endParaRPr lang="en-GB" sz="6400" dirty="0">
              <a:ea typeface="Calibri" panose="020F0502020204030204" pitchFamily="34" charset="0"/>
              <a:cs typeface="Arial" panose="020B0604020202020204" pitchFamily="34" charset="0"/>
            </a:endParaRPr>
          </a:p>
          <a:p>
            <a:pPr>
              <a:lnSpc>
                <a:spcPct val="120000"/>
              </a:lnSpc>
            </a:pPr>
            <a:r>
              <a:rPr lang="en-US" sz="6400" dirty="0"/>
              <a:t>To what extent does embedding learning help students to be able to recall information in the Geography classroom?</a:t>
            </a:r>
          </a:p>
          <a:p>
            <a:pPr marL="0" indent="0">
              <a:buNone/>
            </a:pPr>
            <a:endParaRPr lang="en-GB" sz="1500" dirty="0"/>
          </a:p>
        </p:txBody>
      </p:sp>
    </p:spTree>
    <p:extLst>
      <p:ext uri="{BB962C8B-B14F-4D97-AF65-F5344CB8AC3E}">
        <p14:creationId xmlns:p14="http://schemas.microsoft.com/office/powerpoint/2010/main" val="340786100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p:spPr>
        <p:txBody>
          <a:bodyPr/>
          <a:lstStyle/>
          <a:p>
            <a:pPr algn="ctr"/>
            <a:r>
              <a:rPr lang="en-GB" dirty="0">
                <a:solidFill>
                  <a:srgbClr val="7030A0"/>
                </a:solidFill>
              </a:rPr>
              <a:t>Q and A</a:t>
            </a:r>
          </a:p>
        </p:txBody>
      </p:sp>
      <p:sp>
        <p:nvSpPr>
          <p:cNvPr id="3" name="Content Placeholder 2"/>
          <p:cNvSpPr>
            <a:spLocks noGrp="1"/>
          </p:cNvSpPr>
          <p:nvPr>
            <p:ph idx="1"/>
          </p:nvPr>
        </p:nvSpPr>
        <p:spPr/>
        <p:txBody>
          <a:bodyPr>
            <a:normAutofit fontScale="85000" lnSpcReduction="20000"/>
          </a:bodyPr>
          <a:lstStyle/>
          <a:p>
            <a:pPr marL="0" indent="0">
              <a:buNone/>
            </a:pPr>
            <a:endParaRPr lang="en-GB" i="1" dirty="0"/>
          </a:p>
          <a:p>
            <a:pPr marL="0" indent="0">
              <a:buNone/>
            </a:pPr>
            <a:endParaRPr lang="en-GB" sz="2400" b="1" dirty="0"/>
          </a:p>
          <a:p>
            <a:pPr marL="0" indent="0" algn="ctr">
              <a:buNone/>
            </a:pPr>
            <a:r>
              <a:rPr lang="en-GB" sz="2800" b="1" dirty="0"/>
              <a:t>Contact me:</a:t>
            </a:r>
          </a:p>
          <a:p>
            <a:pPr marL="0" indent="0" algn="ctr">
              <a:buNone/>
            </a:pPr>
            <a:r>
              <a:rPr lang="en-GB" sz="2800" b="1" dirty="0"/>
              <a:t>Andy Hind</a:t>
            </a:r>
          </a:p>
          <a:p>
            <a:pPr marL="0" indent="0" algn="ctr">
              <a:buNone/>
            </a:pPr>
            <a:r>
              <a:rPr lang="en-GB" sz="2800" b="1" dirty="0"/>
              <a:t>Head of Secondary Teacher Education </a:t>
            </a:r>
          </a:p>
          <a:p>
            <a:pPr marL="0" indent="0" algn="ctr">
              <a:buNone/>
            </a:pPr>
            <a:endParaRPr lang="en-GB" sz="2800" b="1" dirty="0"/>
          </a:p>
          <a:p>
            <a:r>
              <a:rPr lang="en-GB" sz="2800" b="1" dirty="0"/>
              <a:t>T: </a:t>
            </a:r>
            <a:r>
              <a:rPr lang="en-GB" dirty="0"/>
              <a:t>+44 (0) 24765 22297</a:t>
            </a:r>
            <a:r>
              <a:rPr lang="en-GB" sz="2800" dirty="0"/>
              <a:t> </a:t>
            </a:r>
          </a:p>
          <a:p>
            <a:r>
              <a:rPr lang="en-GB" sz="2800" dirty="0"/>
              <a:t>E: </a:t>
            </a:r>
            <a:r>
              <a:rPr lang="en-GB" sz="2800" dirty="0" err="1"/>
              <a:t>Andrew.Hind@warwick.ac.uk</a:t>
            </a:r>
            <a:endParaRPr lang="en-GB" sz="2800" dirty="0"/>
          </a:p>
          <a:p>
            <a:r>
              <a:rPr lang="en-GB" sz="2800" dirty="0"/>
              <a:t>Centre for Teacher Education | University of Warwick | Coventry | CV4 8EE | UK</a:t>
            </a:r>
            <a:br>
              <a:rPr lang="en-GB" sz="2800" dirty="0"/>
            </a:br>
            <a:endParaRPr lang="en-GB" sz="2800" dirty="0"/>
          </a:p>
        </p:txBody>
      </p:sp>
    </p:spTree>
    <p:extLst>
      <p:ext uri="{BB962C8B-B14F-4D97-AF65-F5344CB8AC3E}">
        <p14:creationId xmlns:p14="http://schemas.microsoft.com/office/powerpoint/2010/main" val="27814655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C61B351B-CE1A-E347-8CEC-CAF59EF5001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36296" y="4797152"/>
            <a:ext cx="1321887" cy="986626"/>
          </a:xfrm>
          <a:prstGeom prst="rect">
            <a:avLst/>
          </a:prstGeom>
        </p:spPr>
      </p:pic>
      <p:sp>
        <p:nvSpPr>
          <p:cNvPr id="14" name="Title 1">
            <a:extLst>
              <a:ext uri="{FF2B5EF4-FFF2-40B4-BE49-F238E27FC236}">
                <a16:creationId xmlns:a16="http://schemas.microsoft.com/office/drawing/2014/main" id="{35F7FAB0-A4FD-794F-A388-29D5BD69817B}"/>
              </a:ext>
            </a:extLst>
          </p:cNvPr>
          <p:cNvSpPr>
            <a:spLocks noGrp="1"/>
          </p:cNvSpPr>
          <p:nvPr>
            <p:ph type="title"/>
          </p:nvPr>
        </p:nvSpPr>
        <p:spPr/>
        <p:txBody>
          <a:bodyPr/>
          <a:lstStyle/>
          <a:p>
            <a:pPr algn="ctr"/>
            <a:r>
              <a:rPr lang="en-GB" sz="3200" dirty="0">
                <a:solidFill>
                  <a:srgbClr val="7030A0"/>
                </a:solidFill>
              </a:rPr>
              <a:t>CTE Principles - we are committed to ensure:</a:t>
            </a:r>
            <a:br>
              <a:rPr lang="en-GB" sz="3200" dirty="0">
                <a:solidFill>
                  <a:srgbClr val="7030A0"/>
                </a:solidFill>
              </a:rPr>
            </a:br>
            <a:endParaRPr lang="en-US" sz="3200" dirty="0">
              <a:solidFill>
                <a:srgbClr val="7030A0"/>
              </a:solidFill>
            </a:endParaRPr>
          </a:p>
        </p:txBody>
      </p:sp>
      <p:sp>
        <p:nvSpPr>
          <p:cNvPr id="2" name="Content Placeholder 1">
            <a:extLst>
              <a:ext uri="{FF2B5EF4-FFF2-40B4-BE49-F238E27FC236}">
                <a16:creationId xmlns:a16="http://schemas.microsoft.com/office/drawing/2014/main" id="{5F5CBBE9-DE54-A741-9622-F82AF84F69C6}"/>
              </a:ext>
            </a:extLst>
          </p:cNvPr>
          <p:cNvSpPr>
            <a:spLocks noGrp="1"/>
          </p:cNvSpPr>
          <p:nvPr>
            <p:ph idx="1"/>
          </p:nvPr>
        </p:nvSpPr>
        <p:spPr>
          <a:xfrm>
            <a:off x="685800" y="1196752"/>
            <a:ext cx="7772400" cy="4289648"/>
          </a:xfrm>
        </p:spPr>
        <p:txBody>
          <a:bodyPr/>
          <a:lstStyle/>
          <a:p>
            <a:r>
              <a:rPr lang="en-GB" sz="1600" dirty="0"/>
              <a:t>partnership is at the heart of how programmes are developed and delivered;</a:t>
            </a:r>
          </a:p>
          <a:p>
            <a:r>
              <a:rPr lang="en-GB" sz="1600" dirty="0"/>
              <a:t>Warwick Teacher Values are embedded within all programmes;</a:t>
            </a:r>
          </a:p>
          <a:p>
            <a:r>
              <a:rPr lang="en-GB" sz="1600" dirty="0"/>
              <a:t>the ITE curriculum is inclusive, promotes creativity, innovation and critical thinking, incorporates 21st century technologies and is explicit about intent, implementation and impact on learning and learners;</a:t>
            </a:r>
          </a:p>
          <a:p>
            <a:r>
              <a:rPr lang="en-GB" sz="1600" dirty="0"/>
              <a:t>we create a community of evidence-based research-informed practitioners and an environment of knowledge exchange, utilising school expertise; the critical thinking skills our trainee teachers acquire equip them to lead dynamic learning environments;</a:t>
            </a:r>
          </a:p>
          <a:p>
            <a:r>
              <a:rPr lang="en-GB" sz="1600" dirty="0"/>
              <a:t>quality assurance processes hold our partnership to account;</a:t>
            </a:r>
          </a:p>
          <a:p>
            <a:r>
              <a:rPr lang="en-GB" sz="1600" dirty="0"/>
              <a:t>peer dialogue on practice informs how our teachers develop their practice;</a:t>
            </a:r>
          </a:p>
          <a:p>
            <a:r>
              <a:rPr lang="en-GB" sz="1600" dirty="0"/>
              <a:t>student evaluation and robust self-assessment inform how we develop our programmes;</a:t>
            </a:r>
          </a:p>
          <a:p>
            <a:r>
              <a:rPr lang="en-GB" sz="1600" dirty="0"/>
              <a:t>we deliver resources effectively to ensure financial efficiency and stability.</a:t>
            </a:r>
          </a:p>
          <a:p>
            <a:endParaRPr lang="en-US" sz="1600" dirty="0"/>
          </a:p>
        </p:txBody>
      </p:sp>
      <p:sp>
        <p:nvSpPr>
          <p:cNvPr id="15" name="Rectangle 14">
            <a:extLst>
              <a:ext uri="{FF2B5EF4-FFF2-40B4-BE49-F238E27FC236}">
                <a16:creationId xmlns:a16="http://schemas.microsoft.com/office/drawing/2014/main" id="{9F328A21-2D15-1A48-B065-003F317AFA28}"/>
              </a:ext>
            </a:extLst>
          </p:cNvPr>
          <p:cNvSpPr/>
          <p:nvPr/>
        </p:nvSpPr>
        <p:spPr>
          <a:xfrm>
            <a:off x="395536" y="908720"/>
            <a:ext cx="8568952" cy="1280030"/>
          </a:xfrm>
          <a:prstGeom prst="rect">
            <a:avLst/>
          </a:prstGeom>
        </p:spPr>
        <p:txBody>
          <a:bodyPr wrap="square">
            <a:spAutoFit/>
          </a:bodyPr>
          <a:lstStyle/>
          <a:p>
            <a:pPr>
              <a:lnSpc>
                <a:spcPct val="115000"/>
              </a:lnSpc>
              <a:spcBef>
                <a:spcPts val="1000"/>
              </a:spcBef>
              <a:spcAft>
                <a:spcPts val="0"/>
              </a:spcAft>
            </a:pPr>
            <a:endParaRPr lang="en-GB" sz="2400" b="1" dirty="0">
              <a:effectLst/>
              <a:latin typeface="Calibri" panose="020F0502020204030204" pitchFamily="34" charset="0"/>
            </a:endParaRPr>
          </a:p>
          <a:p>
            <a:endParaRPr lang="en-GB" sz="1600" b="1" dirty="0"/>
          </a:p>
          <a:p>
            <a:pPr>
              <a:lnSpc>
                <a:spcPct val="115000"/>
              </a:lnSpc>
              <a:spcBef>
                <a:spcPts val="1000"/>
              </a:spcBef>
              <a:spcAft>
                <a:spcPts val="0"/>
              </a:spcAft>
            </a:pPr>
            <a:endParaRPr lang="en-GB" sz="2400" b="1" dirty="0">
              <a:effectLst/>
              <a:latin typeface="Cambria" panose="02040503050406030204" pitchFamily="18" charset="0"/>
            </a:endParaRPr>
          </a:p>
        </p:txBody>
      </p:sp>
    </p:spTree>
    <p:extLst>
      <p:ext uri="{BB962C8B-B14F-4D97-AF65-F5344CB8AC3E}">
        <p14:creationId xmlns:p14="http://schemas.microsoft.com/office/powerpoint/2010/main" val="37008917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4000" dirty="0">
                <a:solidFill>
                  <a:srgbClr val="7030A0"/>
                </a:solidFill>
              </a:rPr>
              <a:t>CTE Strategic Priorities 2020-2023</a:t>
            </a:r>
          </a:p>
        </p:txBody>
      </p:sp>
      <p:sp>
        <p:nvSpPr>
          <p:cNvPr id="3" name="Content Placeholder 2"/>
          <p:cNvSpPr>
            <a:spLocks noGrp="1"/>
          </p:cNvSpPr>
          <p:nvPr>
            <p:ph idx="1"/>
          </p:nvPr>
        </p:nvSpPr>
        <p:spPr>
          <a:xfrm>
            <a:off x="685800" y="1124744"/>
            <a:ext cx="7772400" cy="4361656"/>
          </a:xfrm>
        </p:spPr>
        <p:txBody>
          <a:bodyPr/>
          <a:lstStyle/>
          <a:p>
            <a:pPr marL="0" indent="0">
              <a:buNone/>
            </a:pPr>
            <a:endParaRPr lang="en-GB" sz="1100" b="1" dirty="0"/>
          </a:p>
          <a:p>
            <a:r>
              <a:rPr lang="en-GB" sz="1600" dirty="0"/>
              <a:t>Ensure 2020-23 Centre recruitment targets are realistic and achievable and built into the 5-year plan.</a:t>
            </a:r>
          </a:p>
          <a:p>
            <a:r>
              <a:rPr lang="en-GB" sz="1600" dirty="0"/>
              <a:t>Adapt our approach to delivering programmes to ensure resources are used to best effect.</a:t>
            </a:r>
          </a:p>
          <a:p>
            <a:r>
              <a:rPr lang="en-GB" sz="1600" dirty="0"/>
              <a:t>Express and communicate to all stakeholders the curriculum intent, implementation and impact of each programme.</a:t>
            </a:r>
          </a:p>
          <a:p>
            <a:r>
              <a:rPr lang="en-GB" sz="1600" dirty="0"/>
              <a:t>Articulate the distinctiveness of the PGCE Core programmes to grow Secondary Core PGCE student recruitment numbers to achieve 5-year plan target.</a:t>
            </a:r>
          </a:p>
          <a:p>
            <a:r>
              <a:rPr lang="en-GB" sz="1600" dirty="0"/>
              <a:t>Grow the </a:t>
            </a:r>
            <a:r>
              <a:rPr lang="en-GB" sz="1600" dirty="0" err="1"/>
              <a:t>PGCEi</a:t>
            </a:r>
            <a:r>
              <a:rPr lang="en-GB" sz="1600" dirty="0"/>
              <a:t> and MA student recruitment numbers to achieve 5-year plan target.</a:t>
            </a:r>
          </a:p>
          <a:p>
            <a:r>
              <a:rPr lang="en-GB" sz="1600" dirty="0"/>
              <a:t>Develop the research-informed element of all CTE and Partners’ teaching practice.</a:t>
            </a:r>
          </a:p>
          <a:p>
            <a:r>
              <a:rPr lang="en-GB" sz="1600" dirty="0"/>
              <a:t>Establish the MA modular programme.</a:t>
            </a:r>
          </a:p>
          <a:p>
            <a:r>
              <a:rPr lang="en-GB" sz="1600" dirty="0"/>
              <a:t>Establish the Warwick Teacher Values as underpinning our PGCE curriculum.</a:t>
            </a:r>
          </a:p>
          <a:p>
            <a:r>
              <a:rPr lang="en-GB" sz="1600" dirty="0"/>
              <a:t>Grow existing SD Alliances to ensure each ‘hub’ is sustainable.</a:t>
            </a:r>
          </a:p>
          <a:p>
            <a:r>
              <a:rPr lang="en-GB" sz="1600" dirty="0"/>
              <a:t>Explore ways of diversification to mitigate financial risk, for example through SCITT partnership provision.</a:t>
            </a:r>
          </a:p>
        </p:txBody>
      </p:sp>
    </p:spTree>
    <p:extLst>
      <p:ext uri="{BB962C8B-B14F-4D97-AF65-F5344CB8AC3E}">
        <p14:creationId xmlns:p14="http://schemas.microsoft.com/office/powerpoint/2010/main" val="18436610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solidFill>
                  <a:srgbClr val="7030A0"/>
                </a:solidFill>
              </a:rPr>
              <a:t>Highlights from 2019-20</a:t>
            </a:r>
          </a:p>
        </p:txBody>
      </p:sp>
      <p:sp>
        <p:nvSpPr>
          <p:cNvPr id="3" name="Content Placeholder 2"/>
          <p:cNvSpPr>
            <a:spLocks noGrp="1"/>
          </p:cNvSpPr>
          <p:nvPr>
            <p:ph idx="1"/>
          </p:nvPr>
        </p:nvSpPr>
        <p:spPr/>
        <p:txBody>
          <a:bodyPr/>
          <a:lstStyle/>
          <a:p>
            <a:r>
              <a:rPr lang="en-GB" dirty="0"/>
              <a:t>Successful recruitment (289 in cohort)</a:t>
            </a:r>
          </a:p>
          <a:p>
            <a:r>
              <a:rPr lang="en-GB" dirty="0"/>
              <a:t>Increase in subject based teaching</a:t>
            </a:r>
          </a:p>
          <a:p>
            <a:r>
              <a:rPr lang="en-GB" dirty="0"/>
              <a:t>Positive feedback from Ofsted pilot of the new inspection framework</a:t>
            </a:r>
          </a:p>
          <a:p>
            <a:r>
              <a:rPr lang="en-GB" dirty="0"/>
              <a:t>Surviving the pandemic</a:t>
            </a:r>
          </a:p>
        </p:txBody>
      </p:sp>
    </p:spTree>
    <p:extLst>
      <p:ext uri="{BB962C8B-B14F-4D97-AF65-F5344CB8AC3E}">
        <p14:creationId xmlns:p14="http://schemas.microsoft.com/office/powerpoint/2010/main" val="11272110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solidFill>
                  <a:srgbClr val="7030A0"/>
                </a:solidFill>
              </a:rPr>
              <a:t>Challenges in 2019-20</a:t>
            </a:r>
          </a:p>
        </p:txBody>
      </p:sp>
      <p:sp>
        <p:nvSpPr>
          <p:cNvPr id="3" name="Content Placeholder 2"/>
          <p:cNvSpPr>
            <a:spLocks noGrp="1"/>
          </p:cNvSpPr>
          <p:nvPr>
            <p:ph idx="1"/>
          </p:nvPr>
        </p:nvSpPr>
        <p:spPr/>
        <p:txBody>
          <a:bodyPr/>
          <a:lstStyle/>
          <a:p>
            <a:r>
              <a:rPr lang="en-GB" dirty="0"/>
              <a:t>Surviving the pandemic</a:t>
            </a:r>
          </a:p>
          <a:p>
            <a:pPr lvl="1"/>
            <a:r>
              <a:rPr lang="en-GB" dirty="0"/>
              <a:t>Moving teaching, assessment and support online</a:t>
            </a:r>
          </a:p>
          <a:p>
            <a:pPr lvl="1"/>
            <a:r>
              <a:rPr lang="en-GB" dirty="0"/>
              <a:t>QTS assessment</a:t>
            </a:r>
          </a:p>
          <a:p>
            <a:r>
              <a:rPr lang="en-GB" dirty="0"/>
              <a:t>New course leadership</a:t>
            </a:r>
          </a:p>
          <a:p>
            <a:r>
              <a:rPr lang="en-GB" dirty="0"/>
              <a:t>Preparing for the new ITT curriculum and inspection framework</a:t>
            </a:r>
          </a:p>
          <a:p>
            <a:r>
              <a:rPr lang="en-GB" dirty="0"/>
              <a:t>External examiner recruitment</a:t>
            </a:r>
          </a:p>
        </p:txBody>
      </p:sp>
    </p:spTree>
    <p:extLst>
      <p:ext uri="{BB962C8B-B14F-4D97-AF65-F5344CB8AC3E}">
        <p14:creationId xmlns:p14="http://schemas.microsoft.com/office/powerpoint/2010/main" val="4615562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0D1C72-8DA7-194D-8454-BD0CE1BCBA91}"/>
              </a:ext>
            </a:extLst>
          </p:cNvPr>
          <p:cNvSpPr>
            <a:spLocks noGrp="1"/>
          </p:cNvSpPr>
          <p:nvPr>
            <p:ph type="title"/>
          </p:nvPr>
        </p:nvSpPr>
        <p:spPr/>
        <p:txBody>
          <a:bodyPr/>
          <a:lstStyle/>
          <a:p>
            <a:pPr algn="ctr"/>
            <a:r>
              <a:rPr lang="en-US" dirty="0">
                <a:solidFill>
                  <a:srgbClr val="7030A0"/>
                </a:solidFill>
              </a:rPr>
              <a:t>External Examiner Feedback: </a:t>
            </a:r>
            <a:br>
              <a:rPr lang="en-US" dirty="0">
                <a:solidFill>
                  <a:srgbClr val="7030A0"/>
                </a:solidFill>
              </a:rPr>
            </a:br>
            <a:r>
              <a:rPr lang="en-US" dirty="0">
                <a:solidFill>
                  <a:srgbClr val="7030A0"/>
                </a:solidFill>
              </a:rPr>
              <a:t>Strengths 2018-19</a:t>
            </a:r>
          </a:p>
        </p:txBody>
      </p:sp>
      <p:sp>
        <p:nvSpPr>
          <p:cNvPr id="3" name="Content Placeholder 2"/>
          <p:cNvSpPr>
            <a:spLocks noGrp="1"/>
          </p:cNvSpPr>
          <p:nvPr>
            <p:ph idx="1"/>
          </p:nvPr>
        </p:nvSpPr>
        <p:spPr/>
        <p:txBody>
          <a:bodyPr/>
          <a:lstStyle/>
          <a:p>
            <a:pPr marL="0" indent="0">
              <a:buNone/>
            </a:pPr>
            <a:r>
              <a:rPr lang="en-GB" sz="2000" dirty="0"/>
              <a:t>Supportive culture aimed at ensuring retention and successful completion of QTS (Outcomes for trainees). This was evident both at the university and whilst students were on their school based training. </a:t>
            </a:r>
          </a:p>
          <a:p>
            <a:pPr marL="0" indent="0">
              <a:buNone/>
            </a:pPr>
            <a:r>
              <a:rPr lang="en-GB" sz="2000" dirty="0"/>
              <a:t>Level of support offered by the Teaching Fellows for students who are struggling in school  </a:t>
            </a:r>
          </a:p>
          <a:p>
            <a:pPr marL="0" indent="0">
              <a:buNone/>
            </a:pPr>
            <a:r>
              <a:rPr lang="en-GB" sz="2000" dirty="0"/>
              <a:t>Mentor training offered by the university </a:t>
            </a:r>
          </a:p>
          <a:p>
            <a:pPr marL="0" indent="0">
              <a:buNone/>
            </a:pPr>
            <a:r>
              <a:rPr lang="en-GB" sz="2000" dirty="0"/>
              <a:t>Communication between university and schools </a:t>
            </a:r>
          </a:p>
          <a:p>
            <a:pPr marL="0" indent="0">
              <a:buNone/>
            </a:pPr>
            <a:r>
              <a:rPr lang="en-GB" sz="2000" dirty="0"/>
              <a:t>The subject sessions were seen to be very useful and students clearly gained much from the way that these have ben set out this year. </a:t>
            </a:r>
          </a:p>
          <a:p>
            <a:pPr marL="0" indent="0">
              <a:buNone/>
            </a:pPr>
            <a:r>
              <a:rPr lang="en-GB" sz="2000" dirty="0"/>
              <a:t>Trainees were well prepared to discuss specific aspects of their subject pedagogy and practice. </a:t>
            </a:r>
          </a:p>
          <a:p>
            <a:pPr marL="0" indent="0">
              <a:buNone/>
            </a:pPr>
            <a:r>
              <a:rPr lang="en-GB" sz="2000" dirty="0"/>
              <a:t>Trainees spoke highly of their experience of placements in a range of partnership schools. </a:t>
            </a:r>
            <a:endParaRPr lang="en-GB" sz="1400" dirty="0"/>
          </a:p>
          <a:p>
            <a:pPr marL="0" indent="0">
              <a:buNone/>
            </a:pPr>
            <a:endParaRPr lang="en-GB" sz="2000" dirty="0"/>
          </a:p>
          <a:p>
            <a:pPr marL="0" indent="0">
              <a:buNone/>
            </a:pPr>
            <a:endParaRPr lang="en-GB" dirty="0"/>
          </a:p>
        </p:txBody>
      </p:sp>
    </p:spTree>
    <p:extLst>
      <p:ext uri="{BB962C8B-B14F-4D97-AF65-F5344CB8AC3E}">
        <p14:creationId xmlns:p14="http://schemas.microsoft.com/office/powerpoint/2010/main" val="32177184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0D1C72-8DA7-194D-8454-BD0CE1BCBA91}"/>
              </a:ext>
            </a:extLst>
          </p:cNvPr>
          <p:cNvSpPr>
            <a:spLocks noGrp="1"/>
          </p:cNvSpPr>
          <p:nvPr>
            <p:ph type="title"/>
          </p:nvPr>
        </p:nvSpPr>
        <p:spPr/>
        <p:txBody>
          <a:bodyPr/>
          <a:lstStyle/>
          <a:p>
            <a:pPr algn="ctr"/>
            <a:r>
              <a:rPr lang="en-US" dirty="0">
                <a:solidFill>
                  <a:srgbClr val="7030A0"/>
                </a:solidFill>
              </a:rPr>
              <a:t>External Examiner changes</a:t>
            </a:r>
          </a:p>
        </p:txBody>
      </p:sp>
      <p:sp>
        <p:nvSpPr>
          <p:cNvPr id="3" name="Content Placeholder 2"/>
          <p:cNvSpPr>
            <a:spLocks noGrp="1"/>
          </p:cNvSpPr>
          <p:nvPr>
            <p:ph idx="1"/>
          </p:nvPr>
        </p:nvSpPr>
        <p:spPr/>
        <p:txBody>
          <a:bodyPr/>
          <a:lstStyle/>
          <a:p>
            <a:pPr marL="0" indent="0">
              <a:buNone/>
            </a:pPr>
            <a:r>
              <a:rPr lang="en-GB" sz="2000" dirty="0"/>
              <a:t>Our thanks to </a:t>
            </a:r>
            <a:r>
              <a:rPr lang="en-GB" sz="2000" dirty="0" err="1"/>
              <a:t>Ciro</a:t>
            </a:r>
            <a:r>
              <a:rPr lang="en-GB" sz="2000" dirty="0"/>
              <a:t> Genovese and Marcelo Giovanelli who completed their term of office.</a:t>
            </a:r>
          </a:p>
          <a:p>
            <a:pPr marL="0" indent="0">
              <a:buNone/>
            </a:pPr>
            <a:endParaRPr lang="en-GB" sz="2000" dirty="0"/>
          </a:p>
          <a:p>
            <a:pPr marL="0" indent="0">
              <a:buNone/>
            </a:pPr>
            <a:r>
              <a:rPr lang="en-GB" sz="2000" dirty="0"/>
              <a:t>Welcome to:</a:t>
            </a:r>
          </a:p>
          <a:p>
            <a:pPr marL="0" indent="0">
              <a:buNone/>
            </a:pPr>
            <a:r>
              <a:rPr lang="en-GB" sz="2000" dirty="0"/>
              <a:t>Adrian Warhurst – University of Leicester</a:t>
            </a:r>
          </a:p>
          <a:p>
            <a:pPr marL="0" indent="0">
              <a:buNone/>
            </a:pPr>
            <a:r>
              <a:rPr lang="en-GB" sz="2000" dirty="0"/>
              <a:t>Amanda Brougham – Birmingham City University</a:t>
            </a:r>
          </a:p>
          <a:p>
            <a:pPr marL="0" indent="0">
              <a:buNone/>
            </a:pPr>
            <a:r>
              <a:rPr lang="en-GB" sz="2000" dirty="0"/>
              <a:t>Michael Fletcher – Canterbury Christ Church University</a:t>
            </a:r>
            <a:endParaRPr lang="en-GB" sz="1400" dirty="0"/>
          </a:p>
          <a:p>
            <a:pPr marL="0" indent="0">
              <a:buNone/>
            </a:pPr>
            <a:endParaRPr lang="en-GB" sz="2000" dirty="0"/>
          </a:p>
          <a:p>
            <a:pPr marL="0" indent="0">
              <a:buNone/>
            </a:pPr>
            <a:endParaRPr lang="en-GB" dirty="0"/>
          </a:p>
        </p:txBody>
      </p:sp>
    </p:spTree>
    <p:extLst>
      <p:ext uri="{BB962C8B-B14F-4D97-AF65-F5344CB8AC3E}">
        <p14:creationId xmlns:p14="http://schemas.microsoft.com/office/powerpoint/2010/main" val="1366323148"/>
      </p:ext>
    </p:extLst>
  </p:cSld>
  <p:clrMapOvr>
    <a:masterClrMapping/>
  </p:clrMapOvr>
</p:sld>
</file>

<file path=ppt/theme/theme1.xml><?xml version="1.0" encoding="utf-8"?>
<a:theme xmlns:a="http://schemas.openxmlformats.org/drawingml/2006/main" name="Template_Warwic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Warwick Uni">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Warwick Uni" id="{96372B3F-F418-46B6-89C4-D648E2D5EF59}" vid="{D1EC2C7A-1430-40DB-A720-32A25732A0F0}"/>
    </a:ext>
  </a:extLst>
</a:theme>
</file>

<file path=ppt/theme/theme3.xml><?xml version="1.0" encoding="utf-8"?>
<a:theme xmlns:a="http://schemas.openxmlformats.org/drawingml/2006/main" name="1_Warwick Uni">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Warwick Uni" id="{96372B3F-F418-46B6-89C4-D648E2D5EF59}" vid="{D1EC2C7A-1430-40DB-A720-32A25732A0F0}"/>
    </a:ext>
  </a:extLst>
</a:theme>
</file>

<file path=ppt/theme/theme4.xml><?xml version="1.0" encoding="utf-8"?>
<a:theme xmlns:a="http://schemas.openxmlformats.org/drawingml/2006/main" name="2_Warwick Uni">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Warwick Uni" id="{96372B3F-F418-46B6-89C4-D648E2D5EF59}" vid="{D1EC2C7A-1430-40DB-A720-32A25732A0F0}"/>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7298</TotalTime>
  <Words>2655</Words>
  <Application>Microsoft Macintosh PowerPoint</Application>
  <PresentationFormat>On-screen Show (4:3)</PresentationFormat>
  <Paragraphs>485</Paragraphs>
  <Slides>33</Slides>
  <Notes>4</Notes>
  <HiddenSlides>0</HiddenSlides>
  <MMClips>0</MMClips>
  <ScaleCrop>false</ScaleCrop>
  <HeadingPairs>
    <vt:vector size="6" baseType="variant">
      <vt:variant>
        <vt:lpstr>Fonts Used</vt:lpstr>
      </vt:variant>
      <vt:variant>
        <vt:i4>6</vt:i4>
      </vt:variant>
      <vt:variant>
        <vt:lpstr>Theme</vt:lpstr>
      </vt:variant>
      <vt:variant>
        <vt:i4>4</vt:i4>
      </vt:variant>
      <vt:variant>
        <vt:lpstr>Slide Titles</vt:lpstr>
      </vt:variant>
      <vt:variant>
        <vt:i4>33</vt:i4>
      </vt:variant>
    </vt:vector>
  </HeadingPairs>
  <TitlesOfParts>
    <vt:vector size="43" baseType="lpstr">
      <vt:lpstr>Arial</vt:lpstr>
      <vt:lpstr>Calibri</vt:lpstr>
      <vt:lpstr>Cambria</vt:lpstr>
      <vt:lpstr>Courier New</vt:lpstr>
      <vt:lpstr>Times New Roman</vt:lpstr>
      <vt:lpstr>Wingdings</vt:lpstr>
      <vt:lpstr>Template_Warwick</vt:lpstr>
      <vt:lpstr>Warwick Uni</vt:lpstr>
      <vt:lpstr>1_Warwick Uni</vt:lpstr>
      <vt:lpstr>2_Warwick Uni</vt:lpstr>
      <vt:lpstr>PGCE Secondary Programme: Core and SD</vt:lpstr>
      <vt:lpstr>Overview </vt:lpstr>
      <vt:lpstr>Vision and Mission Statement </vt:lpstr>
      <vt:lpstr>CTE Principles - we are committed to ensure: </vt:lpstr>
      <vt:lpstr>CTE Strategic Priorities 2020-2023</vt:lpstr>
      <vt:lpstr>Highlights from 2019-20</vt:lpstr>
      <vt:lpstr>Challenges in 2019-20</vt:lpstr>
      <vt:lpstr>External Examiner Feedback:  Strengths 2018-19</vt:lpstr>
      <vt:lpstr>External Examiner changes</vt:lpstr>
      <vt:lpstr>Developments for 2020/21</vt:lpstr>
      <vt:lpstr>Programme Outline 2020-2021</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New Ofsted inspection Framework for ITE</vt:lpstr>
      <vt:lpstr>Changes to course start 2020</vt:lpstr>
      <vt:lpstr>PowerPoint Presentation</vt:lpstr>
      <vt:lpstr>Flexibility for Autumn 2020</vt:lpstr>
      <vt:lpstr>Flexibility for Autumn 2020</vt:lpstr>
      <vt:lpstr>Recruitment 2020/21 </vt:lpstr>
      <vt:lpstr>Accepted offers (June 14th) </vt:lpstr>
      <vt:lpstr>Partnership: enhancements</vt:lpstr>
      <vt:lpstr>PowerPoint Presentation</vt:lpstr>
      <vt:lpstr>PowerPoint Presentation</vt:lpstr>
      <vt:lpstr>PowerPoint Presentation</vt:lpstr>
      <vt:lpstr>PowerPoint Presentation</vt:lpstr>
      <vt:lpstr>MA Professional Education</vt:lpstr>
      <vt:lpstr>MA Professional Education</vt:lpstr>
      <vt:lpstr>Q and A</vt:lpstr>
    </vt:vector>
  </TitlesOfParts>
  <Company>University of Warwick</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following diagram represents the secondary PGCE programme content and our relentless focus on developing trainee teachers to impact on pupil progress over time alongside the commitment to school improvement in our partner schools and more widely.</dc:title>
  <dc:creator>Harris, Mandy</dc:creator>
  <cp:lastModifiedBy>Hind, Andrew</cp:lastModifiedBy>
  <cp:revision>556</cp:revision>
  <cp:lastPrinted>2019-06-20T06:29:54Z</cp:lastPrinted>
  <dcterms:created xsi:type="dcterms:W3CDTF">2015-10-02T14:08:46Z</dcterms:created>
  <dcterms:modified xsi:type="dcterms:W3CDTF">2020-06-18T07:39:31Z</dcterms:modified>
</cp:coreProperties>
</file>