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95" r:id="rId2"/>
    <p:sldMasterId id="2147483660" r:id="rId3"/>
  </p:sldMasterIdLst>
  <p:notesMasterIdLst>
    <p:notesMasterId r:id="rId25"/>
  </p:notesMasterIdLst>
  <p:handoutMasterIdLst>
    <p:handoutMasterId r:id="rId26"/>
  </p:handoutMasterIdLst>
  <p:sldIdLst>
    <p:sldId id="273" r:id="rId4"/>
    <p:sldId id="301" r:id="rId5"/>
    <p:sldId id="307" r:id="rId6"/>
    <p:sldId id="259" r:id="rId7"/>
    <p:sldId id="260" r:id="rId8"/>
    <p:sldId id="261" r:id="rId9"/>
    <p:sldId id="262" r:id="rId10"/>
    <p:sldId id="392" r:id="rId11"/>
    <p:sldId id="342" r:id="rId12"/>
    <p:sldId id="394" r:id="rId13"/>
    <p:sldId id="396" r:id="rId14"/>
    <p:sldId id="395" r:id="rId15"/>
    <p:sldId id="308" r:id="rId16"/>
    <p:sldId id="309" r:id="rId17"/>
    <p:sldId id="258" r:id="rId18"/>
    <p:sldId id="305" r:id="rId19"/>
    <p:sldId id="310" r:id="rId20"/>
    <p:sldId id="306" r:id="rId21"/>
    <p:sldId id="311" r:id="rId22"/>
    <p:sldId id="285" r:id="rId23"/>
    <p:sldId id="302" r:id="rId24"/>
  </p:sldIdLst>
  <p:sldSz cx="9144000" cy="6858000" type="screen4x3"/>
  <p:notesSz cx="6781800" cy="9906000"/>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66" autoAdjust="0"/>
    <p:restoredTop sz="90816"/>
  </p:normalViewPr>
  <p:slideViewPr>
    <p:cSldViewPr showGuides="1">
      <p:cViewPr varScale="1">
        <p:scale>
          <a:sx n="54" d="100"/>
          <a:sy n="54" d="100"/>
        </p:scale>
        <p:origin x="1224" y="19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microsoft.com/office/2016/11/relationships/changesInfo" Target="changesInfos/changesInfo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witt, Des" userId="3a330504-1f7a-422f-a11a-a653669adc31" providerId="ADAL" clId="{0B3EAAC8-B3D0-0240-A28A-891908139286}"/>
    <pc:docChg chg="modSld">
      <pc:chgData name="Hewitt, Des" userId="3a330504-1f7a-422f-a11a-a653669adc31" providerId="ADAL" clId="{0B3EAAC8-B3D0-0240-A28A-891908139286}" dt="2020-06-17T15:23:20.099" v="1" actId="1076"/>
      <pc:docMkLst>
        <pc:docMk/>
      </pc:docMkLst>
      <pc:sldChg chg="modSp">
        <pc:chgData name="Hewitt, Des" userId="3a330504-1f7a-422f-a11a-a653669adc31" providerId="ADAL" clId="{0B3EAAC8-B3D0-0240-A28A-891908139286}" dt="2020-06-17T15:23:20.099" v="1" actId="1076"/>
        <pc:sldMkLst>
          <pc:docMk/>
          <pc:sldMk cId="1546017147" sldId="273"/>
        </pc:sldMkLst>
        <pc:spChg chg="mod">
          <ac:chgData name="Hewitt, Des" userId="3a330504-1f7a-422f-a11a-a653669adc31" providerId="ADAL" clId="{0B3EAAC8-B3D0-0240-A28A-891908139286}" dt="2020-06-17T15:23:20.099" v="1" actId="1076"/>
          <ac:spMkLst>
            <pc:docMk/>
            <pc:sldMk cId="1546017147" sldId="273"/>
            <ac:spMk id="8" creationId="{00000000-0000-0000-0000-000000000000}"/>
          </ac:spMkLst>
        </pc:spChg>
      </pc:sldChg>
    </pc:docChg>
  </pc:docChgLst>
  <pc:docChgLst>
    <pc:chgData name="Hewitt, Des" userId="3a330504-1f7a-422f-a11a-a653669adc31" providerId="ADAL" clId="{234DE48B-ABB0-904C-8B87-A5EA894DD027}"/>
    <pc:docChg chg="custSel addSld delSld modSld">
      <pc:chgData name="Hewitt, Des" userId="3a330504-1f7a-422f-a11a-a653669adc31" providerId="ADAL" clId="{234DE48B-ABB0-904C-8B87-A5EA894DD027}" dt="2020-06-17T15:20:40.036" v="87"/>
      <pc:docMkLst>
        <pc:docMk/>
      </pc:docMkLst>
      <pc:sldChg chg="add">
        <pc:chgData name="Hewitt, Des" userId="3a330504-1f7a-422f-a11a-a653669adc31" providerId="ADAL" clId="{234DE48B-ABB0-904C-8B87-A5EA894DD027}" dt="2020-06-17T15:16:36.667" v="73"/>
        <pc:sldMkLst>
          <pc:docMk/>
          <pc:sldMk cId="3098216351" sldId="258"/>
        </pc:sldMkLst>
      </pc:sldChg>
      <pc:sldChg chg="add del">
        <pc:chgData name="Hewitt, Des" userId="3a330504-1f7a-422f-a11a-a653669adc31" providerId="ADAL" clId="{234DE48B-ABB0-904C-8B87-A5EA894DD027}" dt="2020-06-17T15:16:22.072" v="71" actId="2696"/>
        <pc:sldMkLst>
          <pc:docMk/>
          <pc:sldMk cId="4166541002" sldId="258"/>
        </pc:sldMkLst>
      </pc:sldChg>
      <pc:sldChg chg="add">
        <pc:chgData name="Hewitt, Des" userId="3a330504-1f7a-422f-a11a-a653669adc31" providerId="ADAL" clId="{234DE48B-ABB0-904C-8B87-A5EA894DD027}" dt="2020-06-17T15:16:08.962" v="70"/>
        <pc:sldMkLst>
          <pc:docMk/>
          <pc:sldMk cId="2215715234" sldId="259"/>
        </pc:sldMkLst>
      </pc:sldChg>
      <pc:sldChg chg="add">
        <pc:chgData name="Hewitt, Des" userId="3a330504-1f7a-422f-a11a-a653669adc31" providerId="ADAL" clId="{234DE48B-ABB0-904C-8B87-A5EA894DD027}" dt="2020-06-17T15:16:08.962" v="70"/>
        <pc:sldMkLst>
          <pc:docMk/>
          <pc:sldMk cId="2382673463" sldId="260"/>
        </pc:sldMkLst>
      </pc:sldChg>
      <pc:sldChg chg="add">
        <pc:chgData name="Hewitt, Des" userId="3a330504-1f7a-422f-a11a-a653669adc31" providerId="ADAL" clId="{234DE48B-ABB0-904C-8B87-A5EA894DD027}" dt="2020-06-17T15:16:08.962" v="70"/>
        <pc:sldMkLst>
          <pc:docMk/>
          <pc:sldMk cId="445163207" sldId="261"/>
        </pc:sldMkLst>
      </pc:sldChg>
      <pc:sldChg chg="add">
        <pc:chgData name="Hewitt, Des" userId="3a330504-1f7a-422f-a11a-a653669adc31" providerId="ADAL" clId="{234DE48B-ABB0-904C-8B87-A5EA894DD027}" dt="2020-06-17T15:20:40.036" v="87"/>
        <pc:sldMkLst>
          <pc:docMk/>
          <pc:sldMk cId="148756132" sldId="262"/>
        </pc:sldMkLst>
      </pc:sldChg>
      <pc:sldChg chg="add del">
        <pc:chgData name="Hewitt, Des" userId="3a330504-1f7a-422f-a11a-a653669adc31" providerId="ADAL" clId="{234DE48B-ABB0-904C-8B87-A5EA894DD027}" dt="2020-06-17T15:20:26.435" v="81" actId="2696"/>
        <pc:sldMkLst>
          <pc:docMk/>
          <pc:sldMk cId="1850133316" sldId="262"/>
        </pc:sldMkLst>
      </pc:sldChg>
      <pc:sldChg chg="add del">
        <pc:chgData name="Hewitt, Des" userId="3a330504-1f7a-422f-a11a-a653669adc31" providerId="ADAL" clId="{234DE48B-ABB0-904C-8B87-A5EA894DD027}" dt="2020-06-17T15:16:22.099" v="72" actId="2696"/>
        <pc:sldMkLst>
          <pc:docMk/>
          <pc:sldMk cId="2163563269" sldId="262"/>
        </pc:sldMkLst>
      </pc:sldChg>
      <pc:sldChg chg="modSp">
        <pc:chgData name="Hewitt, Des" userId="3a330504-1f7a-422f-a11a-a653669adc31" providerId="ADAL" clId="{234DE48B-ABB0-904C-8B87-A5EA894DD027}" dt="2020-06-17T10:17:25.246" v="69" actId="1076"/>
        <pc:sldMkLst>
          <pc:docMk/>
          <pc:sldMk cId="1546017147" sldId="273"/>
        </pc:sldMkLst>
        <pc:spChg chg="mod">
          <ac:chgData name="Hewitt, Des" userId="3a330504-1f7a-422f-a11a-a653669adc31" providerId="ADAL" clId="{234DE48B-ABB0-904C-8B87-A5EA894DD027}" dt="2020-06-16T14:40:44.758" v="55" actId="20577"/>
          <ac:spMkLst>
            <pc:docMk/>
            <pc:sldMk cId="1546017147" sldId="273"/>
            <ac:spMk id="4" creationId="{00000000-0000-0000-0000-000000000000}"/>
          </ac:spMkLst>
        </pc:spChg>
        <pc:spChg chg="mod">
          <ac:chgData name="Hewitt, Des" userId="3a330504-1f7a-422f-a11a-a653669adc31" providerId="ADAL" clId="{234DE48B-ABB0-904C-8B87-A5EA894DD027}" dt="2020-06-16T14:35:36.413" v="7" actId="20577"/>
          <ac:spMkLst>
            <pc:docMk/>
            <pc:sldMk cId="1546017147" sldId="273"/>
            <ac:spMk id="7" creationId="{00000000-0000-0000-0000-000000000000}"/>
          </ac:spMkLst>
        </pc:spChg>
        <pc:spChg chg="mod">
          <ac:chgData name="Hewitt, Des" userId="3a330504-1f7a-422f-a11a-a653669adc31" providerId="ADAL" clId="{234DE48B-ABB0-904C-8B87-A5EA894DD027}" dt="2020-06-17T10:17:25.246" v="69" actId="1076"/>
          <ac:spMkLst>
            <pc:docMk/>
            <pc:sldMk cId="1546017147" sldId="273"/>
            <ac:spMk id="8" creationId="{00000000-0000-0000-0000-000000000000}"/>
          </ac:spMkLst>
        </pc:spChg>
      </pc:sldChg>
      <pc:sldChg chg="del">
        <pc:chgData name="Hewitt, Des" userId="3a330504-1f7a-422f-a11a-a653669adc31" providerId="ADAL" clId="{234DE48B-ABB0-904C-8B87-A5EA894DD027}" dt="2020-06-17T15:17:29.493" v="74" actId="2696"/>
        <pc:sldMkLst>
          <pc:docMk/>
          <pc:sldMk cId="1115748358" sldId="305"/>
        </pc:sldMkLst>
      </pc:sldChg>
      <pc:sldChg chg="add">
        <pc:chgData name="Hewitt, Des" userId="3a330504-1f7a-422f-a11a-a653669adc31" providerId="ADAL" clId="{234DE48B-ABB0-904C-8B87-A5EA894DD027}" dt="2020-06-17T15:20:15.342" v="80"/>
        <pc:sldMkLst>
          <pc:docMk/>
          <pc:sldMk cId="3408986937" sldId="305"/>
        </pc:sldMkLst>
      </pc:sldChg>
      <pc:sldChg chg="add del">
        <pc:chgData name="Hewitt, Des" userId="3a330504-1f7a-422f-a11a-a653669adc31" providerId="ADAL" clId="{234DE48B-ABB0-904C-8B87-A5EA894DD027}" dt="2020-06-17T15:20:15.245" v="79"/>
        <pc:sldMkLst>
          <pc:docMk/>
          <pc:sldMk cId="3734371981" sldId="305"/>
        </pc:sldMkLst>
      </pc:sldChg>
      <pc:sldChg chg="add del">
        <pc:chgData name="Hewitt, Des" userId="3a330504-1f7a-422f-a11a-a653669adc31" providerId="ADAL" clId="{234DE48B-ABB0-904C-8B87-A5EA894DD027}" dt="2020-06-17T15:17:41.627" v="77"/>
        <pc:sldMkLst>
          <pc:docMk/>
          <pc:sldMk cId="3855231681" sldId="305"/>
        </pc:sldMkLst>
      </pc:sldChg>
      <pc:sldChg chg="modSp">
        <pc:chgData name="Hewitt, Des" userId="3a330504-1f7a-422f-a11a-a653669adc31" providerId="ADAL" clId="{234DE48B-ABB0-904C-8B87-A5EA894DD027}" dt="2020-06-16T14:39:47.380" v="40" actId="20577"/>
        <pc:sldMkLst>
          <pc:docMk/>
          <pc:sldMk cId="883738205" sldId="309"/>
        </pc:sldMkLst>
        <pc:spChg chg="mod">
          <ac:chgData name="Hewitt, Des" userId="3a330504-1f7a-422f-a11a-a653669adc31" providerId="ADAL" clId="{234DE48B-ABB0-904C-8B87-A5EA894DD027}" dt="2020-06-16T14:39:47.380" v="40" actId="20577"/>
          <ac:spMkLst>
            <pc:docMk/>
            <pc:sldMk cId="883738205" sldId="309"/>
            <ac:spMk id="3" creationId="{4A4A5B13-3A39-0045-AF8C-F58C9DEAA272}"/>
          </ac:spMkLst>
        </pc:spChg>
      </pc:sldChg>
      <pc:sldChg chg="add">
        <pc:chgData name="Hewitt, Des" userId="3a330504-1f7a-422f-a11a-a653669adc31" providerId="ADAL" clId="{234DE48B-ABB0-904C-8B87-A5EA894DD027}" dt="2020-06-17T15:20:15.342" v="80"/>
        <pc:sldMkLst>
          <pc:docMk/>
          <pc:sldMk cId="197201913" sldId="310"/>
        </pc:sldMkLst>
      </pc:sldChg>
      <pc:sldChg chg="add del">
        <pc:chgData name="Hewitt, Des" userId="3a330504-1f7a-422f-a11a-a653669adc31" providerId="ADAL" clId="{234DE48B-ABB0-904C-8B87-A5EA894DD027}" dt="2020-06-17T15:17:41.627" v="77"/>
        <pc:sldMkLst>
          <pc:docMk/>
          <pc:sldMk cId="967464274" sldId="310"/>
        </pc:sldMkLst>
      </pc:sldChg>
      <pc:sldChg chg="add del">
        <pc:chgData name="Hewitt, Des" userId="3a330504-1f7a-422f-a11a-a653669adc31" providerId="ADAL" clId="{234DE48B-ABB0-904C-8B87-A5EA894DD027}" dt="2020-06-17T15:20:15.245" v="79"/>
        <pc:sldMkLst>
          <pc:docMk/>
          <pc:sldMk cId="1480183620" sldId="310"/>
        </pc:sldMkLst>
      </pc:sldChg>
      <pc:sldChg chg="modSp del">
        <pc:chgData name="Hewitt, Des" userId="3a330504-1f7a-422f-a11a-a653669adc31" providerId="ADAL" clId="{234DE48B-ABB0-904C-8B87-A5EA894DD027}" dt="2020-06-17T15:17:29.512" v="75" actId="2696"/>
        <pc:sldMkLst>
          <pc:docMk/>
          <pc:sldMk cId="4042712992" sldId="310"/>
        </pc:sldMkLst>
        <pc:spChg chg="mod">
          <ac:chgData name="Hewitt, Des" userId="3a330504-1f7a-422f-a11a-a653669adc31" providerId="ADAL" clId="{234DE48B-ABB0-904C-8B87-A5EA894DD027}" dt="2020-06-16T14:39:04.257" v="35" actId="20577"/>
          <ac:spMkLst>
            <pc:docMk/>
            <pc:sldMk cId="4042712992" sldId="310"/>
            <ac:spMk id="3" creationId="{DC5F0B3E-D4BC-4345-A3BB-4D64F9AA5684}"/>
          </ac:spMkLst>
        </pc:spChg>
      </pc:sldChg>
      <pc:sldChg chg="modSp add del">
        <pc:chgData name="Hewitt, Des" userId="3a330504-1f7a-422f-a11a-a653669adc31" providerId="ADAL" clId="{234DE48B-ABB0-904C-8B87-A5EA894DD027}" dt="2020-06-17T15:20:26.444" v="83" actId="2696"/>
        <pc:sldMkLst>
          <pc:docMk/>
          <pc:sldMk cId="1140901868" sldId="342"/>
        </pc:sldMkLst>
        <pc:spChg chg="mod">
          <ac:chgData name="Hewitt, Des" userId="3a330504-1f7a-422f-a11a-a653669adc31" providerId="ADAL" clId="{234DE48B-ABB0-904C-8B87-A5EA894DD027}" dt="2020-06-17T10:16:14.310" v="66" actId="14"/>
          <ac:spMkLst>
            <pc:docMk/>
            <pc:sldMk cId="1140901868" sldId="342"/>
            <ac:spMk id="4" creationId="{99E84B78-F615-4398-99D5-85F9DC85F492}"/>
          </ac:spMkLst>
        </pc:spChg>
      </pc:sldChg>
      <pc:sldChg chg="add">
        <pc:chgData name="Hewitt, Des" userId="3a330504-1f7a-422f-a11a-a653669adc31" providerId="ADAL" clId="{234DE48B-ABB0-904C-8B87-A5EA894DD027}" dt="2020-06-17T15:20:40.036" v="87"/>
        <pc:sldMkLst>
          <pc:docMk/>
          <pc:sldMk cId="2165292753" sldId="342"/>
        </pc:sldMkLst>
      </pc:sldChg>
      <pc:sldChg chg="add">
        <pc:chgData name="Hewitt, Des" userId="3a330504-1f7a-422f-a11a-a653669adc31" providerId="ADAL" clId="{234DE48B-ABB0-904C-8B87-A5EA894DD027}" dt="2020-06-17T15:20:40.036" v="87"/>
        <pc:sldMkLst>
          <pc:docMk/>
          <pc:sldMk cId="620060611" sldId="392"/>
        </pc:sldMkLst>
      </pc:sldChg>
      <pc:sldChg chg="add del">
        <pc:chgData name="Hewitt, Des" userId="3a330504-1f7a-422f-a11a-a653669adc31" providerId="ADAL" clId="{234DE48B-ABB0-904C-8B87-A5EA894DD027}" dt="2020-06-17T15:20:26.439" v="82" actId="2696"/>
        <pc:sldMkLst>
          <pc:docMk/>
          <pc:sldMk cId="3494449511" sldId="392"/>
        </pc:sldMkLst>
      </pc:sldChg>
      <pc:sldChg chg="add">
        <pc:chgData name="Hewitt, Des" userId="3a330504-1f7a-422f-a11a-a653669adc31" providerId="ADAL" clId="{234DE48B-ABB0-904C-8B87-A5EA894DD027}" dt="2020-06-17T15:20:40.036" v="87"/>
        <pc:sldMkLst>
          <pc:docMk/>
          <pc:sldMk cId="1479381181" sldId="394"/>
        </pc:sldMkLst>
      </pc:sldChg>
      <pc:sldChg chg="modSp add del">
        <pc:chgData name="Hewitt, Des" userId="3a330504-1f7a-422f-a11a-a653669adc31" providerId="ADAL" clId="{234DE48B-ABB0-904C-8B87-A5EA894DD027}" dt="2020-06-17T15:20:26.478" v="84" actId="2696"/>
        <pc:sldMkLst>
          <pc:docMk/>
          <pc:sldMk cId="2712677290" sldId="394"/>
        </pc:sldMkLst>
        <pc:spChg chg="mod">
          <ac:chgData name="Hewitt, Des" userId="3a330504-1f7a-422f-a11a-a653669adc31" providerId="ADAL" clId="{234DE48B-ABB0-904C-8B87-A5EA894DD027}" dt="2020-06-17T10:15:29.574" v="61" actId="1076"/>
          <ac:spMkLst>
            <pc:docMk/>
            <pc:sldMk cId="2712677290" sldId="394"/>
            <ac:spMk id="12" creationId="{C6E728B2-1375-4090-B00A-41719CA2634A}"/>
          </ac:spMkLst>
        </pc:spChg>
        <pc:spChg chg="mod">
          <ac:chgData name="Hewitt, Des" userId="3a330504-1f7a-422f-a11a-a653669adc31" providerId="ADAL" clId="{234DE48B-ABB0-904C-8B87-A5EA894DD027}" dt="2020-06-17T10:15:24.375" v="60" actId="14100"/>
          <ac:spMkLst>
            <pc:docMk/>
            <pc:sldMk cId="2712677290" sldId="394"/>
            <ac:spMk id="18" creationId="{A3792A93-9C8C-4604-BF02-F18E3A7528FE}"/>
          </ac:spMkLst>
        </pc:spChg>
        <pc:picChg chg="mod">
          <ac:chgData name="Hewitt, Des" userId="3a330504-1f7a-422f-a11a-a653669adc31" providerId="ADAL" clId="{234DE48B-ABB0-904C-8B87-A5EA894DD027}" dt="2020-06-17T10:15:16.109" v="59" actId="1076"/>
          <ac:picMkLst>
            <pc:docMk/>
            <pc:sldMk cId="2712677290" sldId="394"/>
            <ac:picMk id="11" creationId="{28DE24D8-9F01-49F5-A074-4998A4473562}"/>
          </ac:picMkLst>
        </pc:picChg>
      </pc:sldChg>
      <pc:sldChg chg="modSp add del">
        <pc:chgData name="Hewitt, Des" userId="3a330504-1f7a-422f-a11a-a653669adc31" providerId="ADAL" clId="{234DE48B-ABB0-904C-8B87-A5EA894DD027}" dt="2020-06-17T15:20:26.500" v="86" actId="2696"/>
        <pc:sldMkLst>
          <pc:docMk/>
          <pc:sldMk cId="2181137296" sldId="395"/>
        </pc:sldMkLst>
        <pc:spChg chg="mod">
          <ac:chgData name="Hewitt, Des" userId="3a330504-1f7a-422f-a11a-a653669adc31" providerId="ADAL" clId="{234DE48B-ABB0-904C-8B87-A5EA894DD027}" dt="2020-06-17T10:15:47.496" v="64" actId="14100"/>
          <ac:spMkLst>
            <pc:docMk/>
            <pc:sldMk cId="2181137296" sldId="395"/>
            <ac:spMk id="6" creationId="{1515BD79-2145-458E-B5E9-E4AD7A1C566B}"/>
          </ac:spMkLst>
        </pc:spChg>
        <pc:picChg chg="mod">
          <ac:chgData name="Hewitt, Des" userId="3a330504-1f7a-422f-a11a-a653669adc31" providerId="ADAL" clId="{234DE48B-ABB0-904C-8B87-A5EA894DD027}" dt="2020-06-17T10:16:38.545" v="67" actId="14100"/>
          <ac:picMkLst>
            <pc:docMk/>
            <pc:sldMk cId="2181137296" sldId="395"/>
            <ac:picMk id="2" creationId="{0116196D-2895-496E-AB86-88DC6865B6B0}"/>
          </ac:picMkLst>
        </pc:picChg>
      </pc:sldChg>
      <pc:sldChg chg="add">
        <pc:chgData name="Hewitt, Des" userId="3a330504-1f7a-422f-a11a-a653669adc31" providerId="ADAL" clId="{234DE48B-ABB0-904C-8B87-A5EA894DD027}" dt="2020-06-17T15:20:40.036" v="87"/>
        <pc:sldMkLst>
          <pc:docMk/>
          <pc:sldMk cId="3747979535" sldId="395"/>
        </pc:sldMkLst>
      </pc:sldChg>
      <pc:sldChg chg="modSp add del">
        <pc:chgData name="Hewitt, Des" userId="3a330504-1f7a-422f-a11a-a653669adc31" providerId="ADAL" clId="{234DE48B-ABB0-904C-8B87-A5EA894DD027}" dt="2020-06-17T15:20:26.488" v="85" actId="2696"/>
        <pc:sldMkLst>
          <pc:docMk/>
          <pc:sldMk cId="335079355" sldId="396"/>
        </pc:sldMkLst>
        <pc:spChg chg="mod">
          <ac:chgData name="Hewitt, Des" userId="3a330504-1f7a-422f-a11a-a653669adc31" providerId="ADAL" clId="{234DE48B-ABB0-904C-8B87-A5EA894DD027}" dt="2020-06-17T10:15:36.913" v="62" actId="14100"/>
          <ac:spMkLst>
            <pc:docMk/>
            <pc:sldMk cId="335079355" sldId="396"/>
            <ac:spMk id="6" creationId="{1515BD79-2145-458E-B5E9-E4AD7A1C566B}"/>
          </ac:spMkLst>
        </pc:spChg>
      </pc:sldChg>
      <pc:sldChg chg="add">
        <pc:chgData name="Hewitt, Des" userId="3a330504-1f7a-422f-a11a-a653669adc31" providerId="ADAL" clId="{234DE48B-ABB0-904C-8B87-A5EA894DD027}" dt="2020-06-17T15:20:40.036" v="87"/>
        <pc:sldMkLst>
          <pc:docMk/>
          <pc:sldMk cId="2313041948" sldId="396"/>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47107" name="Rectangle 1027"/>
          <p:cNvSpPr>
            <a:spLocks noGrp="1" noChangeArrowheads="1"/>
          </p:cNvSpPr>
          <p:nvPr>
            <p:ph type="dt" sz="quarter"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47108" name="Rectangle 1028"/>
          <p:cNvSpPr>
            <a:spLocks noGrp="1" noChangeArrowheads="1"/>
          </p:cNvSpPr>
          <p:nvPr>
            <p:ph type="ftr" sz="quarter" idx="2"/>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47109" name="Rectangle 1029"/>
          <p:cNvSpPr>
            <a:spLocks noGrp="1" noChangeArrowheads="1"/>
          </p:cNvSpPr>
          <p:nvPr>
            <p:ph type="sldNum" sz="quarter" idx="3"/>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16387" name="Rectangle 2051"/>
          <p:cNvSpPr>
            <a:spLocks noGrp="1" noChangeArrowheads="1"/>
          </p:cNvSpPr>
          <p:nvPr>
            <p:ph type="dt"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8196" name="Rectangle 2052"/>
          <p:cNvSpPr>
            <a:spLocks noGrp="1" noRot="1" noChangeAspect="1" noChangeArrowheads="1" noTextEdit="1"/>
          </p:cNvSpPr>
          <p:nvPr>
            <p:ph type="sldImg" idx="2"/>
          </p:nvPr>
        </p:nvSpPr>
        <p:spPr bwMode="auto">
          <a:xfrm>
            <a:off x="914400" y="742950"/>
            <a:ext cx="4953000" cy="37147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2053"/>
          <p:cNvSpPr>
            <a:spLocks noGrp="1" noChangeArrowheads="1"/>
          </p:cNvSpPr>
          <p:nvPr>
            <p:ph type="body" sz="quarter" idx="3"/>
          </p:nvPr>
        </p:nvSpPr>
        <p:spPr bwMode="auto">
          <a:xfrm>
            <a:off x="904875" y="4705350"/>
            <a:ext cx="4972050"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16390" name="Rectangle 2054"/>
          <p:cNvSpPr>
            <a:spLocks noGrp="1" noChangeArrowheads="1"/>
          </p:cNvSpPr>
          <p:nvPr>
            <p:ph type="ftr" sz="quarter" idx="4"/>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16391" name="Rectangle 2055"/>
          <p:cNvSpPr>
            <a:spLocks noGrp="1" noChangeArrowheads="1"/>
          </p:cNvSpPr>
          <p:nvPr>
            <p:ph type="sldNum" sz="quarter" idx="5"/>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US" altLang="en-US" noProof="0"/>
              <a:t>Click to edit Master title style</a:t>
            </a:r>
            <a:endParaRPr lang="en-GB" altLang="en-US" noProof="0"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377815"/>
          </a:xfrm>
          <a:prstGeom prst="rect">
            <a:avLst/>
          </a:prstGeom>
        </p:spPr>
      </p:pic>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953512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pPr>
                <a:defRPr/>
              </a:pPr>
              <a:t>‹#›</a:t>
            </a:fld>
            <a:endParaRPr lang="en-GB" altLang="en-US"/>
          </a:p>
        </p:txBody>
      </p:sp>
    </p:spTree>
    <p:extLst>
      <p:ext uri="{BB962C8B-B14F-4D97-AF65-F5344CB8AC3E}">
        <p14:creationId xmlns:p14="http://schemas.microsoft.com/office/powerpoint/2010/main" val="762999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pPr>
                <a:defRPr/>
              </a:pPr>
              <a:t>‹#›</a:t>
            </a:fld>
            <a:endParaRPr lang="en-GB" altLang="en-US"/>
          </a:p>
        </p:txBody>
      </p:sp>
    </p:spTree>
    <p:extLst>
      <p:ext uri="{BB962C8B-B14F-4D97-AF65-F5344CB8AC3E}">
        <p14:creationId xmlns:p14="http://schemas.microsoft.com/office/powerpoint/2010/main" val="2605378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pPr>
                <a:defRPr/>
              </a:pPr>
              <a:t>‹#›</a:t>
            </a:fld>
            <a:endParaRPr lang="en-GB" altLang="en-US"/>
          </a:p>
        </p:txBody>
      </p:sp>
    </p:spTree>
    <p:extLst>
      <p:ext uri="{BB962C8B-B14F-4D97-AF65-F5344CB8AC3E}">
        <p14:creationId xmlns:p14="http://schemas.microsoft.com/office/powerpoint/2010/main" val="2090899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17/06/2020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17/06/2020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17/06/2020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17/06/2020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17/06/2020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17/06/2020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17/06/2020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2923696"/>
          </a:xfrm>
          <a:prstGeom prst="rect">
            <a:avLst/>
          </a:prstGeom>
        </p:spPr>
      </p:pic>
    </p:spTree>
    <p:extLst>
      <p:ext uri="{BB962C8B-B14F-4D97-AF65-F5344CB8AC3E}">
        <p14:creationId xmlns:p14="http://schemas.microsoft.com/office/powerpoint/2010/main" val="31872389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17/06/2020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17/06/2020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17/06/2020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17/06/2020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17/06/2020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524885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17/06/2020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7606457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3568" y="2564904"/>
            <a:ext cx="7772400" cy="3204071"/>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17/06/2020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075"/>
            <a:ext cx="9144000" cy="1508759"/>
          </a:xfrm>
          <a:prstGeom prst="rect">
            <a:avLst/>
          </a:prstGeom>
        </p:spPr>
      </p:pic>
    </p:spTree>
    <p:extLst>
      <p:ext uri="{BB962C8B-B14F-4D97-AF65-F5344CB8AC3E}">
        <p14:creationId xmlns:p14="http://schemas.microsoft.com/office/powerpoint/2010/main" val="36096369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17/06/2020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9644361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17/06/2020</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4338771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17/06/2020</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91917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9487849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17/06/2020</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9405449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17/06/2020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75443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17/06/2020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9345338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17/06/2020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9413368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17/06/2020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859879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userDrawn="1"/>
        </p:nvSpPr>
        <p:spPr bwMode="auto">
          <a:xfrm>
            <a:off x="0" y="5661248"/>
            <a:ext cx="9154649" cy="100811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a:p>
        </p:txBody>
      </p:sp>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9144000" cy="1377314"/>
          </a:xfrm>
          <a:prstGeom prst="rect">
            <a:avLst/>
          </a:prstGeom>
        </p:spPr>
      </p:pic>
    </p:spTree>
    <p:extLst>
      <p:ext uri="{BB962C8B-B14F-4D97-AF65-F5344CB8AC3E}">
        <p14:creationId xmlns:p14="http://schemas.microsoft.com/office/powerpoint/2010/main" val="2304711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3045283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pPr>
                <a:defRPr/>
              </a:pPr>
              <a:t>‹#›</a:t>
            </a:fld>
            <a:endParaRPr lang="en-GB" altLang="en-US"/>
          </a:p>
        </p:txBody>
      </p:sp>
    </p:spTree>
    <p:extLst>
      <p:ext uri="{BB962C8B-B14F-4D97-AF65-F5344CB8AC3E}">
        <p14:creationId xmlns:p14="http://schemas.microsoft.com/office/powerpoint/2010/main" val="2246971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pPr>
                <a:defRPr/>
              </a:pPr>
              <a:t>‹#›</a:t>
            </a:fld>
            <a:endParaRPr lang="en-GB" altLang="en-US"/>
          </a:p>
        </p:txBody>
      </p:sp>
    </p:spTree>
    <p:extLst>
      <p:ext uri="{BB962C8B-B14F-4D97-AF65-F5344CB8AC3E}">
        <p14:creationId xmlns:p14="http://schemas.microsoft.com/office/powerpoint/2010/main" val="2347081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pPr>
                <a:defRPr/>
              </a:pPr>
              <a:t>‹#›</a:t>
            </a:fld>
            <a:endParaRPr lang="en-GB" altLang="en-US"/>
          </a:p>
        </p:txBody>
      </p:sp>
    </p:spTree>
    <p:extLst>
      <p:ext uri="{BB962C8B-B14F-4D97-AF65-F5344CB8AC3E}">
        <p14:creationId xmlns:p14="http://schemas.microsoft.com/office/powerpoint/2010/main" val="2379062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pPr>
                <a:defRPr/>
              </a:pPr>
              <a:t>‹#›</a:t>
            </a:fld>
            <a:endParaRPr lang="en-GB" altLang="en-US"/>
          </a:p>
        </p:txBody>
      </p:sp>
    </p:spTree>
    <p:extLst>
      <p:ext uri="{BB962C8B-B14F-4D97-AF65-F5344CB8AC3E}">
        <p14:creationId xmlns:p14="http://schemas.microsoft.com/office/powerpoint/2010/main" val="3694163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6.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bwMode="auto">
          <a:xfrm>
            <a:off x="0" y="5959929"/>
            <a:ext cx="9150350" cy="89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8B2FC1F5-3F11-4F4C-98D3-E04A951B33C5}"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94" r:id="rId1"/>
    <p:sldLayoutId id="2147483707"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17/06/2020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882"/>
            <a:ext cx="9144000" cy="1508760"/>
          </a:xfrm>
          <a:prstGeom prst="rect">
            <a:avLst/>
          </a:prstGeom>
        </p:spPr>
      </p:pic>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17/06/2020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hyperlink" Target="https://eu.bbcollab.com/guest/77a627f73b494928b7837b7c60a3b69a"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3.tiff"/><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hyperlink" Target="mailto:D.m.hewitt@warwick.ac.uk"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25515" y="2528809"/>
            <a:ext cx="8439939" cy="1296144"/>
          </a:xfrm>
        </p:spPr>
        <p:txBody>
          <a:bodyPr/>
          <a:lstStyle/>
          <a:p>
            <a:r>
              <a:rPr lang="en-GB" altLang="en-US" sz="3600" dirty="0"/>
              <a:t>Primary Update 	9.00-10.30     June 2020</a:t>
            </a:r>
            <a:br>
              <a:rPr lang="en-GB" altLang="en-US" sz="3600" dirty="0"/>
            </a:br>
            <a:r>
              <a:rPr lang="en-GB" altLang="en-US" sz="3600" dirty="0"/>
              <a:t>Initial Teacher Education</a:t>
            </a:r>
          </a:p>
        </p:txBody>
      </p:sp>
      <p:sp>
        <p:nvSpPr>
          <p:cNvPr id="7" name="TextBox 6"/>
          <p:cNvSpPr txBox="1"/>
          <p:nvPr/>
        </p:nvSpPr>
        <p:spPr>
          <a:xfrm>
            <a:off x="251013" y="4938676"/>
            <a:ext cx="5055562" cy="1261884"/>
          </a:xfrm>
          <a:prstGeom prst="rect">
            <a:avLst/>
          </a:prstGeom>
          <a:noFill/>
        </p:spPr>
        <p:txBody>
          <a:bodyPr wrap="square" rtlCol="0">
            <a:spAutoFit/>
          </a:bodyPr>
          <a:lstStyle/>
          <a:p>
            <a:pPr algn="just"/>
            <a:r>
              <a:rPr lang="en-GB" altLang="en-US" sz="2800" dirty="0"/>
              <a:t>‘PGCE in a time of Corona Virus’</a:t>
            </a:r>
            <a:endParaRPr lang="en-GB" sz="2800" dirty="0"/>
          </a:p>
          <a:p>
            <a:pPr algn="just"/>
            <a:r>
              <a:rPr lang="en-GB" u="sng" dirty="0">
                <a:hlinkClick r:id="rId2"/>
              </a:rPr>
              <a:t>https://eu.bbcollab.com/guest/77a627f73b494928b7837b7c60a3b69a</a:t>
            </a:r>
            <a:endParaRPr lang="en-US" dirty="0"/>
          </a:p>
        </p:txBody>
      </p:sp>
      <p:sp>
        <p:nvSpPr>
          <p:cNvPr id="8" name="Subtitle 2"/>
          <p:cNvSpPr txBox="1">
            <a:spLocks/>
          </p:cNvSpPr>
          <p:nvPr/>
        </p:nvSpPr>
        <p:spPr bwMode="auto">
          <a:xfrm>
            <a:off x="280520" y="3824953"/>
            <a:ext cx="9016003" cy="2675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l" rtl="0" eaLnBrk="1" fontAlgn="base" hangingPunct="1">
              <a:spcBef>
                <a:spcPct val="20000"/>
              </a:spcBef>
              <a:spcAft>
                <a:spcPct val="0"/>
              </a:spcAft>
              <a:buFontTx/>
              <a:buNone/>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r>
              <a:rPr lang="en-GB" altLang="en-US" kern="0" dirty="0"/>
              <a:t>Professor Des Hewitt</a:t>
            </a:r>
          </a:p>
        </p:txBody>
      </p:sp>
      <p:pic>
        <p:nvPicPr>
          <p:cNvPr id="2" name="Picture 1">
            <a:extLst>
              <a:ext uri="{FF2B5EF4-FFF2-40B4-BE49-F238E27FC236}">
                <a16:creationId xmlns:a16="http://schemas.microsoft.com/office/drawing/2014/main" id="{6F3470C1-1A7B-AC44-A1CF-54FDF32A0CE5}"/>
              </a:ext>
            </a:extLst>
          </p:cNvPr>
          <p:cNvPicPr>
            <a:picLocks noChangeAspect="1"/>
          </p:cNvPicPr>
          <p:nvPr/>
        </p:nvPicPr>
        <p:blipFill>
          <a:blip r:embed="rId3"/>
          <a:stretch>
            <a:fillRect/>
          </a:stretch>
        </p:blipFill>
        <p:spPr>
          <a:xfrm>
            <a:off x="5574393" y="3176881"/>
            <a:ext cx="3568700" cy="3556000"/>
          </a:xfrm>
          <a:prstGeom prst="rect">
            <a:avLst/>
          </a:prstGeom>
        </p:spPr>
      </p:pic>
    </p:spTree>
    <p:extLst>
      <p:ext uri="{BB962C8B-B14F-4D97-AF65-F5344CB8AC3E}">
        <p14:creationId xmlns:p14="http://schemas.microsoft.com/office/powerpoint/2010/main" val="15460171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raphic 10" descr="Shooting star">
            <a:extLst>
              <a:ext uri="{FF2B5EF4-FFF2-40B4-BE49-F238E27FC236}">
                <a16:creationId xmlns:a16="http://schemas.microsoft.com/office/drawing/2014/main" id="{28DE24D8-9F01-49F5-A074-4998A447356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53398" y="284660"/>
            <a:ext cx="914400" cy="914400"/>
          </a:xfrm>
          <a:prstGeom prst="rect">
            <a:avLst/>
          </a:prstGeom>
        </p:spPr>
      </p:pic>
      <p:sp>
        <p:nvSpPr>
          <p:cNvPr id="12" name="TextBox 11">
            <a:extLst>
              <a:ext uri="{FF2B5EF4-FFF2-40B4-BE49-F238E27FC236}">
                <a16:creationId xmlns:a16="http://schemas.microsoft.com/office/drawing/2014/main" id="{C6E728B2-1375-4090-B00A-41719CA2634A}"/>
              </a:ext>
            </a:extLst>
          </p:cNvPr>
          <p:cNvSpPr txBox="1"/>
          <p:nvPr/>
        </p:nvSpPr>
        <p:spPr>
          <a:xfrm>
            <a:off x="810598" y="799803"/>
            <a:ext cx="1584176" cy="369332"/>
          </a:xfrm>
          <a:prstGeom prst="rect">
            <a:avLst/>
          </a:prstGeom>
          <a:noFill/>
        </p:spPr>
        <p:txBody>
          <a:bodyPr wrap="square" rtlCol="0">
            <a:spAutoFit/>
          </a:bodyPr>
          <a:lstStyle/>
          <a:p>
            <a:r>
              <a:rPr lang="en-US" b="1" dirty="0">
                <a:solidFill>
                  <a:srgbClr val="00B050"/>
                </a:solidFill>
              </a:rPr>
              <a:t>Whole -school</a:t>
            </a:r>
            <a:endParaRPr lang="en-GB" b="1" dirty="0">
              <a:solidFill>
                <a:srgbClr val="00B050"/>
              </a:solidFill>
            </a:endParaRPr>
          </a:p>
        </p:txBody>
      </p:sp>
      <p:sp>
        <p:nvSpPr>
          <p:cNvPr id="18" name="Rectangle 17">
            <a:extLst>
              <a:ext uri="{FF2B5EF4-FFF2-40B4-BE49-F238E27FC236}">
                <a16:creationId xmlns:a16="http://schemas.microsoft.com/office/drawing/2014/main" id="{A3792A93-9C8C-4604-BF02-F18E3A7528FE}"/>
              </a:ext>
            </a:extLst>
          </p:cNvPr>
          <p:cNvSpPr/>
          <p:nvPr/>
        </p:nvSpPr>
        <p:spPr>
          <a:xfrm>
            <a:off x="323528" y="1628800"/>
            <a:ext cx="9145016" cy="5314660"/>
          </a:xfrm>
          <a:prstGeom prst="rect">
            <a:avLst/>
          </a:prstGeom>
        </p:spPr>
        <p:txBody>
          <a:bodyPr wrap="square">
            <a:spAutoFit/>
          </a:bodyPr>
          <a:lstStyle/>
          <a:p>
            <a:pPr marL="342900" lvl="0" indent="-342900">
              <a:lnSpc>
                <a:spcPct val="107000"/>
              </a:lnSpc>
              <a:spcAft>
                <a:spcPts val="0"/>
              </a:spcAft>
              <a:buFont typeface="Wingdings" panose="05000000000000000000" pitchFamily="2"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Mentor activities are </a:t>
            </a:r>
            <a:r>
              <a:rPr lang="en-US" b="1" dirty="0">
                <a:solidFill>
                  <a:srgbClr val="00B050"/>
                </a:solidFill>
                <a:latin typeface="Calibri" panose="020F0502020204030204" pitchFamily="34" charset="0"/>
                <a:ea typeface="Calibri" panose="020F0502020204030204" pitchFamily="34" charset="0"/>
                <a:cs typeface="Times New Roman" panose="02020603050405020304" pitchFamily="18" charset="0"/>
              </a:rPr>
              <a:t>integrated whole-school </a:t>
            </a:r>
            <a:r>
              <a:rPr lang="en-US" dirty="0">
                <a:latin typeface="Calibri" panose="020F0502020204030204" pitchFamily="34" charset="0"/>
                <a:ea typeface="Calibri" panose="020F0502020204030204" pitchFamily="34" charset="0"/>
                <a:cs typeface="Times New Roman" panose="02020603050405020304" pitchFamily="18" charset="0"/>
              </a:rPr>
              <a:t>as part of the CPD </a:t>
            </a:r>
            <a:r>
              <a:rPr lang="en-US" dirty="0" err="1">
                <a:latin typeface="Calibri" panose="020F0502020204030204" pitchFamily="34" charset="0"/>
                <a:ea typeface="Calibri" panose="020F0502020204030204" pitchFamily="34" charset="0"/>
                <a:cs typeface="Times New Roman" panose="02020603050405020304" pitchFamily="18" charset="0"/>
              </a:rPr>
              <a:t>programme</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Wingdings" panose="05000000000000000000" pitchFamily="2"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Senior Leadership Teams acknowledge the complexities of ITE and </a:t>
            </a:r>
            <a:r>
              <a:rPr lang="en-US" b="1" dirty="0">
                <a:solidFill>
                  <a:srgbClr val="00B050"/>
                </a:solidFill>
                <a:latin typeface="Calibri" panose="020F0502020204030204" pitchFamily="34" charset="0"/>
                <a:cs typeface="Times New Roman" panose="02020603050405020304" pitchFamily="18" charset="0"/>
              </a:rPr>
              <a:t>liaise with and support </a:t>
            </a:r>
            <a:r>
              <a:rPr lang="en-US" dirty="0">
                <a:latin typeface="Calibri" panose="020F0502020204030204" pitchFamily="34" charset="0"/>
                <a:ea typeface="Calibri" panose="020F0502020204030204" pitchFamily="34" charset="0"/>
                <a:cs typeface="Times New Roman" panose="02020603050405020304" pitchFamily="18" charset="0"/>
              </a:rPr>
              <a:t>the teaching school very effectively</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Wingdings" panose="05000000000000000000" pitchFamily="2"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Teaching Schools have a wide </a:t>
            </a:r>
            <a:r>
              <a:rPr lang="en-US" b="1" dirty="0">
                <a:solidFill>
                  <a:srgbClr val="00B050"/>
                </a:solidFill>
                <a:latin typeface="Calibri" panose="020F0502020204030204" pitchFamily="34" charset="0"/>
                <a:cs typeface="Times New Roman" panose="02020603050405020304" pitchFamily="18" charset="0"/>
              </a:rPr>
              <a:t>range of offers, </a:t>
            </a:r>
            <a:r>
              <a:rPr lang="en-US" dirty="0">
                <a:latin typeface="Calibri" panose="020F0502020204030204" pitchFamily="34" charset="0"/>
                <a:ea typeface="Calibri" panose="020F0502020204030204" pitchFamily="34" charset="0"/>
                <a:cs typeface="Times New Roman" panose="02020603050405020304" pitchFamily="18" charset="0"/>
              </a:rPr>
              <a:t>not limited to ITE and these bring alternative revenue and sustainability</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Wingdings" panose="05000000000000000000" pitchFamily="2" charset="2"/>
              <a:buChar char=""/>
            </a:pPr>
            <a:r>
              <a:rPr lang="en-US" b="1" dirty="0">
                <a:solidFill>
                  <a:srgbClr val="00B050"/>
                </a:solidFill>
                <a:latin typeface="Calibri" panose="020F0502020204030204" pitchFamily="34" charset="0"/>
                <a:cs typeface="Times New Roman" panose="02020603050405020304" pitchFamily="18" charset="0"/>
              </a:rPr>
              <a:t>IT infrastructure </a:t>
            </a:r>
            <a:r>
              <a:rPr lang="en-US" dirty="0">
                <a:latin typeface="Calibri" panose="020F0502020204030204" pitchFamily="34" charset="0"/>
                <a:ea typeface="Calibri" panose="020F0502020204030204" pitchFamily="34" charset="0"/>
                <a:cs typeface="Times New Roman" panose="02020603050405020304" pitchFamily="18" charset="0"/>
              </a:rPr>
              <a:t>is strong and trainees are provided with a new laptop</a:t>
            </a:r>
          </a:p>
          <a:p>
            <a:pPr marL="342900" lvl="0" indent="-342900">
              <a:lnSpc>
                <a:spcPct val="107000"/>
              </a:lnSpc>
              <a:spcAft>
                <a:spcPts val="800"/>
              </a:spcAft>
              <a:buFont typeface="Wingdings" panose="05000000000000000000" pitchFamily="2" charset="2"/>
              <a:buChar char=""/>
            </a:pPr>
            <a:r>
              <a:rPr lang="en-US" b="1" dirty="0">
                <a:solidFill>
                  <a:srgbClr val="00B050"/>
                </a:solidFill>
                <a:latin typeface="Calibri" panose="020F0502020204030204" pitchFamily="34" charset="0"/>
                <a:ea typeface="Calibri" panose="020F0502020204030204" pitchFamily="34" charset="0"/>
                <a:cs typeface="Times New Roman" panose="02020603050405020304" pitchFamily="18" charset="0"/>
              </a:rPr>
              <a:t>Marketing </a:t>
            </a:r>
            <a:r>
              <a:rPr lang="en-US" dirty="0">
                <a:latin typeface="Calibri" panose="020F0502020204030204" pitchFamily="34" charset="0"/>
                <a:ea typeface="Calibri" panose="020F0502020204030204" pitchFamily="34" charset="0"/>
                <a:cs typeface="Times New Roman" panose="02020603050405020304" pitchFamily="18" charset="0"/>
              </a:rPr>
              <a:t>is creative, multi-faceted and effective, incorporating websites, social media, printed matter, face to face events. </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buFont typeface="Wingdings" panose="05000000000000000000" pitchFamily="2" charset="2"/>
              <a:buChar char=""/>
            </a:pPr>
            <a:endParaRPr lang="en-GB"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Wingdings" panose="05000000000000000000" pitchFamily="2" charset="2"/>
              <a:buChar char=""/>
            </a:pP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Wingdings" panose="05000000000000000000" pitchFamily="2" charset="2"/>
              <a:buChar char=""/>
            </a:pPr>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793811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515BD79-2145-458E-B5E9-E4AD7A1C566B}"/>
              </a:ext>
            </a:extLst>
          </p:cNvPr>
          <p:cNvSpPr/>
          <p:nvPr/>
        </p:nvSpPr>
        <p:spPr>
          <a:xfrm>
            <a:off x="539552" y="1988840"/>
            <a:ext cx="6768752" cy="3631379"/>
          </a:xfrm>
          <a:prstGeom prst="rect">
            <a:avLst/>
          </a:prstGeom>
        </p:spPr>
        <p:txBody>
          <a:bodyPr wrap="square">
            <a:spAutoFit/>
          </a:bodyPr>
          <a:lstStyle/>
          <a:p>
            <a:pPr marL="342900" lvl="0" indent="-342900">
              <a:lnSpc>
                <a:spcPct val="107000"/>
              </a:lnSpc>
              <a:spcAft>
                <a:spcPts val="0"/>
              </a:spcAft>
              <a:buFont typeface="Wingdings" panose="05000000000000000000" pitchFamily="2" charset="2"/>
              <a:buChar char=""/>
            </a:pPr>
            <a:r>
              <a:rPr lang="en-US" b="1" dirty="0">
                <a:solidFill>
                  <a:srgbClr val="E33258"/>
                </a:solidFill>
                <a:latin typeface="Calibri" panose="020F0502020204030204" pitchFamily="34" charset="0"/>
                <a:ea typeface="Calibri" panose="020F0502020204030204" pitchFamily="34" charset="0"/>
                <a:cs typeface="Times New Roman" panose="02020603050405020304" pitchFamily="18" charset="0"/>
              </a:rPr>
              <a:t>Coherence </a:t>
            </a:r>
            <a:r>
              <a:rPr lang="en-US" dirty="0">
                <a:latin typeface="Calibri" panose="020F0502020204030204" pitchFamily="34" charset="0"/>
                <a:ea typeface="Calibri" panose="020F0502020204030204" pitchFamily="34" charset="0"/>
                <a:cs typeface="Times New Roman" panose="02020603050405020304" pitchFamily="18" charset="0"/>
              </a:rPr>
              <a:t>is being achieved where Professional Studies is aligned with school-based ITE</a:t>
            </a:r>
          </a:p>
          <a:p>
            <a:pPr marL="342900" indent="-342900">
              <a:lnSpc>
                <a:spcPct val="107000"/>
              </a:lnSpc>
              <a:buFont typeface="Wingdings" panose="05000000000000000000" pitchFamily="2"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Mentor “tea and toast” sessions to enable </a:t>
            </a:r>
            <a:r>
              <a:rPr lang="en-US" b="1" dirty="0">
                <a:solidFill>
                  <a:srgbClr val="E33258"/>
                </a:solidFill>
                <a:latin typeface="Calibri" panose="020F0502020204030204" pitchFamily="34" charset="0"/>
                <a:cs typeface="Times New Roman" panose="02020603050405020304" pitchFamily="18" charset="0"/>
              </a:rPr>
              <a:t>sharing of best practice </a:t>
            </a:r>
            <a:r>
              <a:rPr lang="en-US" dirty="0">
                <a:latin typeface="Calibri" panose="020F0502020204030204" pitchFamily="34" charset="0"/>
                <a:ea typeface="Calibri" panose="020F0502020204030204" pitchFamily="34" charset="0"/>
                <a:cs typeface="Times New Roman" panose="02020603050405020304" pitchFamily="18" charset="0"/>
              </a:rPr>
              <a:t>and buddying</a:t>
            </a:r>
          </a:p>
          <a:p>
            <a:pPr marL="342900" indent="-342900">
              <a:lnSpc>
                <a:spcPct val="107000"/>
              </a:lnSpc>
              <a:buFont typeface="Wingdings" panose="05000000000000000000" pitchFamily="2" charset="2"/>
              <a:buChar char=""/>
            </a:pPr>
            <a:r>
              <a:rPr lang="en-US" b="1" dirty="0">
                <a:solidFill>
                  <a:srgbClr val="E33258"/>
                </a:solidFill>
                <a:latin typeface="Calibri" panose="020F0502020204030204" pitchFamily="34" charset="0"/>
                <a:cs typeface="Times New Roman" panose="02020603050405020304" pitchFamily="18" charset="0"/>
              </a:rPr>
              <a:t>Flexibility</a:t>
            </a:r>
            <a:r>
              <a:rPr lang="en-US" dirty="0">
                <a:solidFill>
                  <a:srgbClr val="632B8D"/>
                </a:solidFill>
                <a:latin typeface="Calibri" panose="020F0502020204030204" pitchFamily="34" charset="0"/>
                <a:ea typeface="Calibri" panose="020F0502020204030204" pitchFamily="34" charset="0"/>
                <a:cs typeface="Times New Roman" panose="02020603050405020304" pitchFamily="18" charset="0"/>
              </a:rPr>
              <a:t> </a:t>
            </a:r>
            <a:r>
              <a:rPr lang="en-US" dirty="0">
                <a:latin typeface="Calibri" panose="020F0502020204030204" pitchFamily="34" charset="0"/>
                <a:ea typeface="Calibri" panose="020F0502020204030204" pitchFamily="34" charset="0"/>
                <a:cs typeface="Times New Roman" panose="02020603050405020304" pitchFamily="18" charset="0"/>
              </a:rPr>
              <a:t>is offered to trainees who need it (e.g. for PG studies at pinch points)</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buFont typeface="Wingdings" panose="05000000000000000000" pitchFamily="2" charset="2"/>
              <a:buChar char=""/>
            </a:pPr>
            <a:endParaRPr lang="en-GB"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Wingdings" panose="05000000000000000000" pitchFamily="2" charset="2"/>
              <a:buChar char=""/>
            </a:pP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Wingdings" panose="05000000000000000000" pitchFamily="2" charset="2"/>
              <a:buChar char=""/>
            </a:pPr>
            <a:endParaRPr lang="en-GB" dirty="0">
              <a:latin typeface="Calibri" panose="020F0502020204030204" pitchFamily="34" charset="0"/>
              <a:ea typeface="Calibri" panose="020F0502020204030204" pitchFamily="34" charset="0"/>
              <a:cs typeface="Times New Roman" panose="02020603050405020304" pitchFamily="18" charset="0"/>
            </a:endParaRPr>
          </a:p>
        </p:txBody>
      </p:sp>
      <p:pic>
        <p:nvPicPr>
          <p:cNvPr id="8" name="Graphic 7" descr="Shooting star">
            <a:extLst>
              <a:ext uri="{FF2B5EF4-FFF2-40B4-BE49-F238E27FC236}">
                <a16:creationId xmlns:a16="http://schemas.microsoft.com/office/drawing/2014/main" id="{95794EB8-7C31-4F09-B10F-3AEF7D9435F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55576" y="630669"/>
            <a:ext cx="914400" cy="914400"/>
          </a:xfrm>
          <a:prstGeom prst="rect">
            <a:avLst/>
          </a:prstGeom>
        </p:spPr>
      </p:pic>
      <p:sp>
        <p:nvSpPr>
          <p:cNvPr id="9" name="TextBox 8">
            <a:extLst>
              <a:ext uri="{FF2B5EF4-FFF2-40B4-BE49-F238E27FC236}">
                <a16:creationId xmlns:a16="http://schemas.microsoft.com/office/drawing/2014/main" id="{CC1F3EEA-EC29-491A-955D-78DAA35EEDBC}"/>
              </a:ext>
            </a:extLst>
          </p:cNvPr>
          <p:cNvSpPr txBox="1"/>
          <p:nvPr/>
        </p:nvSpPr>
        <p:spPr>
          <a:xfrm>
            <a:off x="1547664" y="1087869"/>
            <a:ext cx="1229439" cy="646331"/>
          </a:xfrm>
          <a:prstGeom prst="rect">
            <a:avLst/>
          </a:prstGeom>
          <a:noFill/>
        </p:spPr>
        <p:txBody>
          <a:bodyPr wrap="none" rtlCol="0">
            <a:spAutoFit/>
          </a:bodyPr>
          <a:lstStyle/>
          <a:p>
            <a:r>
              <a:rPr lang="en-US" b="1" dirty="0">
                <a:solidFill>
                  <a:srgbClr val="E33258"/>
                </a:solidFill>
              </a:rPr>
              <a:t>Trainee </a:t>
            </a:r>
          </a:p>
          <a:p>
            <a:r>
              <a:rPr lang="en-US" b="1" dirty="0">
                <a:solidFill>
                  <a:srgbClr val="E33258"/>
                </a:solidFill>
              </a:rPr>
              <a:t>experience</a:t>
            </a:r>
            <a:endParaRPr lang="en-GB" b="1" dirty="0">
              <a:solidFill>
                <a:srgbClr val="E33258"/>
              </a:solidFill>
            </a:endParaRPr>
          </a:p>
        </p:txBody>
      </p:sp>
    </p:spTree>
    <p:extLst>
      <p:ext uri="{BB962C8B-B14F-4D97-AF65-F5344CB8AC3E}">
        <p14:creationId xmlns:p14="http://schemas.microsoft.com/office/powerpoint/2010/main" val="23130419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515BD79-2145-458E-B5E9-E4AD7A1C566B}"/>
              </a:ext>
            </a:extLst>
          </p:cNvPr>
          <p:cNvSpPr/>
          <p:nvPr/>
        </p:nvSpPr>
        <p:spPr>
          <a:xfrm>
            <a:off x="251520" y="1988840"/>
            <a:ext cx="8208912" cy="4816896"/>
          </a:xfrm>
          <a:prstGeom prst="rect">
            <a:avLst/>
          </a:prstGeom>
        </p:spPr>
        <p:txBody>
          <a:bodyPr wrap="square">
            <a:spAutoFit/>
          </a:bodyPr>
          <a:lstStyle/>
          <a:p>
            <a:pPr marL="342900" lvl="0" indent="-342900">
              <a:lnSpc>
                <a:spcPct val="107000"/>
              </a:lnSpc>
              <a:spcAft>
                <a:spcPts val="0"/>
              </a:spcAft>
              <a:buFont typeface="Wingdings" panose="05000000000000000000" pitchFamily="2"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Pro-active</a:t>
            </a:r>
            <a:r>
              <a:rPr lang="en-US" b="1" dirty="0">
                <a:solidFill>
                  <a:srgbClr val="632B8D"/>
                </a:solidFill>
                <a:latin typeface="Calibri" panose="020F0502020204030204" pitchFamily="34" charset="0"/>
                <a:cs typeface="Times New Roman" panose="02020603050405020304" pitchFamily="18" charset="0"/>
              </a:rPr>
              <a:t> moderation </a:t>
            </a:r>
            <a:r>
              <a:rPr lang="en-US" dirty="0">
                <a:latin typeface="Calibri" panose="020F0502020204030204" pitchFamily="34" charset="0"/>
                <a:ea typeface="Calibri" panose="020F0502020204030204" pitchFamily="34" charset="0"/>
                <a:cs typeface="Times New Roman" panose="02020603050405020304" pitchFamily="18" charset="0"/>
              </a:rPr>
              <a:t>of partner school placements</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0"/>
              </a:spcAft>
              <a:buFont typeface="Courier New" panose="02070309020205020404" pitchFamily="49" charset="0"/>
              <a:buChar char="o"/>
            </a:pPr>
            <a:r>
              <a:rPr lang="en-US" dirty="0">
                <a:latin typeface="Calibri" panose="020F0502020204030204" pitchFamily="34" charset="0"/>
                <a:ea typeface="Calibri" panose="020F0502020204030204" pitchFamily="34" charset="0"/>
                <a:cs typeface="Times New Roman" panose="02020603050405020304" pitchFamily="18" charset="0"/>
              </a:rPr>
              <a:t>Settling in visits</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0"/>
              </a:spcAft>
              <a:buFont typeface="Courier New" panose="02070309020205020404" pitchFamily="49" charset="0"/>
              <a:buChar char="o"/>
            </a:pPr>
            <a:r>
              <a:rPr lang="en-US" dirty="0">
                <a:latin typeface="Calibri" panose="020F0502020204030204" pitchFamily="34" charset="0"/>
                <a:ea typeface="Calibri" panose="020F0502020204030204" pitchFamily="34" charset="0"/>
                <a:cs typeface="Times New Roman" panose="02020603050405020304" pitchFamily="18" charset="0"/>
              </a:rPr>
              <a:t>Regular meetings with all mentors (termly or half-termly)</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Wingdings" panose="05000000000000000000" pitchFamily="2"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Close </a:t>
            </a:r>
            <a:r>
              <a:rPr lang="en-US" b="1" dirty="0">
                <a:solidFill>
                  <a:srgbClr val="632B8D"/>
                </a:solidFill>
                <a:latin typeface="Calibri" panose="020F0502020204030204" pitchFamily="34" charset="0"/>
                <a:cs typeface="Times New Roman" panose="02020603050405020304" pitchFamily="18" charset="0"/>
              </a:rPr>
              <a:t>relationship </a:t>
            </a:r>
            <a:r>
              <a:rPr lang="en-US" dirty="0">
                <a:latin typeface="Calibri" panose="020F0502020204030204" pitchFamily="34" charset="0"/>
                <a:ea typeface="Calibri" panose="020F0502020204030204" pitchFamily="34" charset="0"/>
                <a:cs typeface="Times New Roman" panose="02020603050405020304" pitchFamily="18" charset="0"/>
              </a:rPr>
              <a:t>with placement schools to ensure good tracking and support</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Wingdings" panose="05000000000000000000" pitchFamily="2" charset="2"/>
              <a:buChar char=""/>
            </a:pPr>
            <a:r>
              <a:rPr lang="en-US" b="1" dirty="0">
                <a:solidFill>
                  <a:srgbClr val="5F2987"/>
                </a:solidFill>
                <a:latin typeface="Calibri" panose="020F0502020204030204" pitchFamily="34" charset="0"/>
                <a:cs typeface="Times New Roman" panose="02020603050405020304" pitchFamily="18" charset="0"/>
              </a:rPr>
              <a:t>ITE evening event </a:t>
            </a:r>
            <a:r>
              <a:rPr lang="en-US" dirty="0">
                <a:latin typeface="Calibri" panose="020F0502020204030204" pitchFamily="34" charset="0"/>
                <a:ea typeface="Calibri" panose="020F0502020204030204" pitchFamily="34" charset="0"/>
                <a:cs typeface="Times New Roman" panose="02020603050405020304" pitchFamily="18" charset="0"/>
              </a:rPr>
              <a:t>for whole alliance at some point in the year</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Wingdings" panose="05000000000000000000" pitchFamily="2"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The significant challenges associated with making our aspirations a reality are </a:t>
            </a:r>
            <a:r>
              <a:rPr lang="en-US" b="1" dirty="0">
                <a:solidFill>
                  <a:srgbClr val="632B8D"/>
                </a:solidFill>
                <a:latin typeface="Calibri" panose="020F0502020204030204" pitchFamily="34" charset="0"/>
                <a:ea typeface="Calibri" panose="020F0502020204030204" pitchFamily="34" charset="0"/>
                <a:cs typeface="Times New Roman" panose="02020603050405020304" pitchFamily="18" charset="0"/>
              </a:rPr>
              <a:t>creatively and optimistically </a:t>
            </a:r>
            <a:r>
              <a:rPr lang="en-US" dirty="0">
                <a:latin typeface="Calibri" panose="020F0502020204030204" pitchFamily="34" charset="0"/>
                <a:ea typeface="Calibri" panose="020F0502020204030204" pitchFamily="34" charset="0"/>
                <a:cs typeface="Times New Roman" panose="02020603050405020304" pitchFamily="18" charset="0"/>
              </a:rPr>
              <a:t>acknowledged and overcome</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buFont typeface="Wingdings" panose="05000000000000000000" pitchFamily="2" charset="2"/>
              <a:buChar char=""/>
            </a:pPr>
            <a:endParaRPr lang="en-GB"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Wingdings" panose="05000000000000000000" pitchFamily="2" charset="2"/>
              <a:buChar char=""/>
            </a:pP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Wingdings" panose="05000000000000000000" pitchFamily="2" charset="2"/>
              <a:buChar char=""/>
            </a:pPr>
            <a:endParaRPr lang="en-GB" dirty="0">
              <a:latin typeface="Calibri" panose="020F0502020204030204" pitchFamily="34" charset="0"/>
              <a:ea typeface="Calibri" panose="020F0502020204030204" pitchFamily="34" charset="0"/>
              <a:cs typeface="Times New Roman" panose="02020603050405020304" pitchFamily="18" charset="0"/>
            </a:endParaRPr>
          </a:p>
        </p:txBody>
      </p:sp>
      <p:pic>
        <p:nvPicPr>
          <p:cNvPr id="2" name="Picture 1">
            <a:extLst>
              <a:ext uri="{FF2B5EF4-FFF2-40B4-BE49-F238E27FC236}">
                <a16:creationId xmlns:a16="http://schemas.microsoft.com/office/drawing/2014/main" id="{0116196D-2895-496E-AB86-88DC6865B6B0}"/>
              </a:ext>
            </a:extLst>
          </p:cNvPr>
          <p:cNvPicPr>
            <a:picLocks noChangeAspect="1"/>
          </p:cNvPicPr>
          <p:nvPr/>
        </p:nvPicPr>
        <p:blipFill>
          <a:blip r:embed="rId2"/>
          <a:stretch>
            <a:fillRect/>
          </a:stretch>
        </p:blipFill>
        <p:spPr>
          <a:xfrm>
            <a:off x="755576" y="620688"/>
            <a:ext cx="1440160" cy="1463167"/>
          </a:xfrm>
          <a:prstGeom prst="rect">
            <a:avLst/>
          </a:prstGeom>
        </p:spPr>
      </p:pic>
    </p:spTree>
    <p:extLst>
      <p:ext uri="{BB962C8B-B14F-4D97-AF65-F5344CB8AC3E}">
        <p14:creationId xmlns:p14="http://schemas.microsoft.com/office/powerpoint/2010/main" val="37479795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04866A-D296-5A45-A051-30C848455349}"/>
              </a:ext>
            </a:extLst>
          </p:cNvPr>
          <p:cNvSpPr>
            <a:spLocks noGrp="1"/>
          </p:cNvSpPr>
          <p:nvPr>
            <p:ph type="title"/>
          </p:nvPr>
        </p:nvSpPr>
        <p:spPr/>
        <p:txBody>
          <a:bodyPr/>
          <a:lstStyle/>
          <a:p>
            <a:r>
              <a:rPr lang="en-GB" dirty="0"/>
              <a:t>Primary Core feedback</a:t>
            </a:r>
          </a:p>
        </p:txBody>
      </p:sp>
      <p:sp>
        <p:nvSpPr>
          <p:cNvPr id="3" name="Content Placeholder 2">
            <a:extLst>
              <a:ext uri="{FF2B5EF4-FFF2-40B4-BE49-F238E27FC236}">
                <a16:creationId xmlns:a16="http://schemas.microsoft.com/office/drawing/2014/main" id="{B6873730-EC71-6742-8846-40FA40C86FA2}"/>
              </a:ext>
            </a:extLst>
          </p:cNvPr>
          <p:cNvSpPr>
            <a:spLocks noGrp="1"/>
          </p:cNvSpPr>
          <p:nvPr>
            <p:ph idx="1"/>
          </p:nvPr>
        </p:nvSpPr>
        <p:spPr/>
        <p:txBody>
          <a:bodyPr/>
          <a:lstStyle/>
          <a:p>
            <a:r>
              <a:rPr lang="en-GB" dirty="0"/>
              <a:t>Kate </a:t>
            </a:r>
            <a:r>
              <a:rPr lang="en-GB" dirty="0" err="1"/>
              <a:t>Glavina</a:t>
            </a:r>
            <a:r>
              <a:rPr lang="en-GB" dirty="0"/>
              <a:t>, Course leader</a:t>
            </a:r>
          </a:p>
          <a:p>
            <a:r>
              <a:rPr lang="en-GB" dirty="0"/>
              <a:t>School Colleagues (Sally </a:t>
            </a:r>
            <a:r>
              <a:rPr lang="en-GB" dirty="0" err="1"/>
              <a:t>Snooks</a:t>
            </a:r>
            <a:r>
              <a:rPr lang="en-GB" dirty="0"/>
              <a:t>)</a:t>
            </a:r>
          </a:p>
          <a:p>
            <a:r>
              <a:rPr lang="en-GB" dirty="0"/>
              <a:t>Trainees (Emily Hood, Rebecca Smith</a:t>
            </a:r>
            <a:r>
              <a:rPr lang="en-GB" b="1" dirty="0"/>
              <a:t>)</a:t>
            </a:r>
            <a:endParaRPr lang="en-GB" dirty="0"/>
          </a:p>
          <a:p>
            <a:endParaRPr lang="en-GB" dirty="0"/>
          </a:p>
          <a:p>
            <a:endParaRPr lang="en-GB" dirty="0"/>
          </a:p>
        </p:txBody>
      </p:sp>
    </p:spTree>
    <p:extLst>
      <p:ext uri="{BB962C8B-B14F-4D97-AF65-F5344CB8AC3E}">
        <p14:creationId xmlns:p14="http://schemas.microsoft.com/office/powerpoint/2010/main" val="10619612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11B68D-3EF3-C142-8CC1-A32ECF02C585}"/>
              </a:ext>
            </a:extLst>
          </p:cNvPr>
          <p:cNvSpPr>
            <a:spLocks noGrp="1"/>
          </p:cNvSpPr>
          <p:nvPr>
            <p:ph type="title"/>
          </p:nvPr>
        </p:nvSpPr>
        <p:spPr/>
        <p:txBody>
          <a:bodyPr/>
          <a:lstStyle/>
          <a:p>
            <a:r>
              <a:rPr lang="en-GB" dirty="0"/>
              <a:t>Primary School Direct</a:t>
            </a:r>
          </a:p>
        </p:txBody>
      </p:sp>
      <p:sp>
        <p:nvSpPr>
          <p:cNvPr id="3" name="Content Placeholder 2">
            <a:extLst>
              <a:ext uri="{FF2B5EF4-FFF2-40B4-BE49-F238E27FC236}">
                <a16:creationId xmlns:a16="http://schemas.microsoft.com/office/drawing/2014/main" id="{4A4A5B13-3A39-0045-AF8C-F58C9DEAA272}"/>
              </a:ext>
            </a:extLst>
          </p:cNvPr>
          <p:cNvSpPr>
            <a:spLocks noGrp="1"/>
          </p:cNvSpPr>
          <p:nvPr>
            <p:ph idx="1"/>
          </p:nvPr>
        </p:nvSpPr>
        <p:spPr/>
        <p:txBody>
          <a:bodyPr/>
          <a:lstStyle/>
          <a:p>
            <a:r>
              <a:rPr lang="en-GB" dirty="0"/>
              <a:t>Julie Taylor, Course leader</a:t>
            </a:r>
          </a:p>
          <a:p>
            <a:r>
              <a:rPr lang="en-GB" dirty="0"/>
              <a:t>School Colleagues (Sally Hewitt)</a:t>
            </a:r>
          </a:p>
          <a:p>
            <a:r>
              <a:rPr lang="en-GB" dirty="0"/>
              <a:t>Trainees (tbc)</a:t>
            </a:r>
          </a:p>
        </p:txBody>
      </p:sp>
    </p:spTree>
    <p:extLst>
      <p:ext uri="{BB962C8B-B14F-4D97-AF65-F5344CB8AC3E}">
        <p14:creationId xmlns:p14="http://schemas.microsoft.com/office/powerpoint/2010/main" val="8837382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7504" y="0"/>
            <a:ext cx="7772400" cy="764704"/>
          </a:xfrm>
        </p:spPr>
        <p:txBody>
          <a:bodyPr/>
          <a:lstStyle/>
          <a:p>
            <a:r>
              <a:rPr lang="en-GB" dirty="0">
                <a:solidFill>
                  <a:srgbClr val="7030A0"/>
                </a:solidFill>
              </a:rPr>
              <a:t>Primary School Direct 19-20</a:t>
            </a:r>
          </a:p>
        </p:txBody>
      </p:sp>
      <p:sp>
        <p:nvSpPr>
          <p:cNvPr id="5" name="Content Placeholder 4"/>
          <p:cNvSpPr>
            <a:spLocks noGrp="1"/>
          </p:cNvSpPr>
          <p:nvPr>
            <p:ph idx="1"/>
          </p:nvPr>
        </p:nvSpPr>
        <p:spPr>
          <a:xfrm>
            <a:off x="107504" y="791626"/>
            <a:ext cx="8928992" cy="6120680"/>
          </a:xfrm>
        </p:spPr>
        <p:txBody>
          <a:bodyPr/>
          <a:lstStyle/>
          <a:p>
            <a:r>
              <a:rPr lang="en-GB" sz="2200" dirty="0"/>
              <a:t>School Direct trainees have done incredibly well this year despite the challenges that </a:t>
            </a:r>
            <a:r>
              <a:rPr lang="en-GB" sz="2200" dirty="0" err="1"/>
              <a:t>Covid</a:t>
            </a:r>
            <a:r>
              <a:rPr lang="en-GB" sz="2200" dirty="0"/>
              <a:t> has brought – we have been hugely impressed by their professionalism and commitment throughout the </a:t>
            </a:r>
            <a:r>
              <a:rPr lang="en-GB" sz="2200" dirty="0" err="1"/>
              <a:t>Covid</a:t>
            </a:r>
            <a:r>
              <a:rPr lang="en-GB" sz="2200" dirty="0"/>
              <a:t> period. </a:t>
            </a:r>
          </a:p>
          <a:p>
            <a:r>
              <a:rPr lang="en-GB" sz="2200" dirty="0"/>
              <a:t>Very few withdrawals this year – 2 PWD and 5 TWD – only 7 trainees are not completing this year, so excellent completion rate in the midst of all the adversity students have faced this year</a:t>
            </a:r>
          </a:p>
          <a:p>
            <a:r>
              <a:rPr lang="en-GB" sz="2200" dirty="0"/>
              <a:t>Further developments made to programmes to support development of character and </a:t>
            </a:r>
            <a:r>
              <a:rPr lang="en-GB" sz="2200" dirty="0" err="1"/>
              <a:t>phronesis</a:t>
            </a:r>
            <a:r>
              <a:rPr lang="en-GB" sz="2200" dirty="0"/>
              <a:t> (professional wisdom) to encourage critical reflection and giving trainees the autonomy and skills needed to make their own informed professional judgements e.g. as part of taught programme during lockdown, trainees were working on character education CPD, exploring a range of professionalism scenarios and SD trainees had an additional character education session to prepare them to implement character education in their NQT year and beyond.</a:t>
            </a:r>
          </a:p>
          <a:p>
            <a:r>
              <a:rPr lang="en-GB" sz="2200" dirty="0"/>
              <a:t>Very active and positive SSLC who have worked hard to seek and share the views of the cohort and keep students well informed. </a:t>
            </a:r>
          </a:p>
          <a:p>
            <a:endParaRPr lang="en-GB" sz="2100" dirty="0"/>
          </a:p>
        </p:txBody>
      </p:sp>
    </p:spTree>
    <p:extLst>
      <p:ext uri="{BB962C8B-B14F-4D97-AF65-F5344CB8AC3E}">
        <p14:creationId xmlns:p14="http://schemas.microsoft.com/office/powerpoint/2010/main" val="30982163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158201-FD5E-4D4C-B0D2-417B043F09FA}"/>
              </a:ext>
            </a:extLst>
          </p:cNvPr>
          <p:cNvSpPr>
            <a:spLocks noGrp="1"/>
          </p:cNvSpPr>
          <p:nvPr>
            <p:ph type="title"/>
          </p:nvPr>
        </p:nvSpPr>
        <p:spPr/>
        <p:txBody>
          <a:bodyPr/>
          <a:lstStyle/>
          <a:p>
            <a:r>
              <a:rPr lang="en-GB" dirty="0"/>
              <a:t>Course changes 2020-21</a:t>
            </a:r>
          </a:p>
        </p:txBody>
      </p:sp>
      <p:sp>
        <p:nvSpPr>
          <p:cNvPr id="3" name="Content Placeholder 2">
            <a:extLst>
              <a:ext uri="{FF2B5EF4-FFF2-40B4-BE49-F238E27FC236}">
                <a16:creationId xmlns:a16="http://schemas.microsoft.com/office/drawing/2014/main" id="{0CB442C7-FC67-DA46-B262-A2FECFD789AC}"/>
              </a:ext>
            </a:extLst>
          </p:cNvPr>
          <p:cNvSpPr>
            <a:spLocks noGrp="1"/>
          </p:cNvSpPr>
          <p:nvPr>
            <p:ph idx="1"/>
          </p:nvPr>
        </p:nvSpPr>
        <p:spPr/>
        <p:txBody>
          <a:bodyPr/>
          <a:lstStyle/>
          <a:p>
            <a:r>
              <a:rPr lang="en-GB" dirty="0"/>
              <a:t>Same module and credit structure</a:t>
            </a:r>
          </a:p>
          <a:p>
            <a:pPr lvl="1"/>
            <a:r>
              <a:rPr lang="en-GB" dirty="0"/>
              <a:t>Professional Enquiry</a:t>
            </a:r>
          </a:p>
          <a:p>
            <a:pPr lvl="1"/>
            <a:r>
              <a:rPr lang="en-GB" dirty="0"/>
              <a:t>Subject Studies</a:t>
            </a:r>
          </a:p>
          <a:p>
            <a:pPr lvl="1"/>
            <a:r>
              <a:rPr lang="en-GB" dirty="0"/>
              <a:t>Professional Practice</a:t>
            </a:r>
          </a:p>
          <a:p>
            <a:r>
              <a:rPr lang="en-GB" dirty="0"/>
              <a:t>Early Years 2-7 age phase</a:t>
            </a:r>
          </a:p>
          <a:p>
            <a:r>
              <a:rPr lang="en-GB" dirty="0"/>
              <a:t>Primary 5-11 age phase</a:t>
            </a:r>
          </a:p>
          <a:p>
            <a:r>
              <a:rPr lang="en-GB" dirty="0"/>
              <a:t>No specialism but focus on SEND/ inclusion for all students</a:t>
            </a:r>
          </a:p>
        </p:txBody>
      </p:sp>
    </p:spTree>
    <p:extLst>
      <p:ext uri="{BB962C8B-B14F-4D97-AF65-F5344CB8AC3E}">
        <p14:creationId xmlns:p14="http://schemas.microsoft.com/office/powerpoint/2010/main" val="34089869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0DD732-6487-074B-BA0B-C447A048D68C}"/>
              </a:ext>
            </a:extLst>
          </p:cNvPr>
          <p:cNvSpPr>
            <a:spLocks noGrp="1"/>
          </p:cNvSpPr>
          <p:nvPr>
            <p:ph type="title"/>
          </p:nvPr>
        </p:nvSpPr>
        <p:spPr/>
        <p:txBody>
          <a:bodyPr/>
          <a:lstStyle/>
          <a:p>
            <a:r>
              <a:rPr lang="en-GB" dirty="0"/>
              <a:t>Course delivery 2020-21</a:t>
            </a:r>
          </a:p>
        </p:txBody>
      </p:sp>
      <p:sp>
        <p:nvSpPr>
          <p:cNvPr id="3" name="Content Placeholder 2">
            <a:extLst>
              <a:ext uri="{FF2B5EF4-FFF2-40B4-BE49-F238E27FC236}">
                <a16:creationId xmlns:a16="http://schemas.microsoft.com/office/drawing/2014/main" id="{DC5F0B3E-D4BC-4345-A3BB-4D64F9AA5684}"/>
              </a:ext>
            </a:extLst>
          </p:cNvPr>
          <p:cNvSpPr>
            <a:spLocks noGrp="1"/>
          </p:cNvSpPr>
          <p:nvPr>
            <p:ph idx="1"/>
          </p:nvPr>
        </p:nvSpPr>
        <p:spPr/>
        <p:txBody>
          <a:bodyPr/>
          <a:lstStyle/>
          <a:p>
            <a:pPr marL="0" indent="0">
              <a:buNone/>
            </a:pPr>
            <a:r>
              <a:rPr lang="en-GB" dirty="0"/>
              <a:t>Primary Core and School Direct</a:t>
            </a:r>
          </a:p>
          <a:p>
            <a:r>
              <a:rPr lang="en-GB" dirty="0"/>
              <a:t>Course starts: Monday  14. September</a:t>
            </a:r>
          </a:p>
          <a:p>
            <a:r>
              <a:rPr lang="en-GB" dirty="0"/>
              <a:t>Induction over w-c 14.&amp; 21. September</a:t>
            </a:r>
          </a:p>
          <a:p>
            <a:r>
              <a:rPr lang="en-GB" dirty="0"/>
              <a:t>Significant proportion of online training, with some face to face teaching on campus when allowed</a:t>
            </a:r>
          </a:p>
          <a:p>
            <a:r>
              <a:rPr lang="en-GB" dirty="0"/>
              <a:t>Course ends Friday 9. July</a:t>
            </a:r>
          </a:p>
        </p:txBody>
      </p:sp>
    </p:spTree>
    <p:extLst>
      <p:ext uri="{BB962C8B-B14F-4D97-AF65-F5344CB8AC3E}">
        <p14:creationId xmlns:p14="http://schemas.microsoft.com/office/powerpoint/2010/main" val="1972019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ACEFED-C1E3-9C42-AA01-AC04198130B5}"/>
              </a:ext>
            </a:extLst>
          </p:cNvPr>
          <p:cNvSpPr>
            <a:spLocks noGrp="1"/>
          </p:cNvSpPr>
          <p:nvPr>
            <p:ph type="title"/>
          </p:nvPr>
        </p:nvSpPr>
        <p:spPr>
          <a:xfrm>
            <a:off x="711985" y="129952"/>
            <a:ext cx="7772400" cy="1066800"/>
          </a:xfrm>
        </p:spPr>
        <p:txBody>
          <a:bodyPr/>
          <a:lstStyle/>
          <a:p>
            <a:r>
              <a:rPr lang="en-GB" dirty="0"/>
              <a:t>MA Professional Education</a:t>
            </a:r>
          </a:p>
        </p:txBody>
      </p:sp>
      <p:sp>
        <p:nvSpPr>
          <p:cNvPr id="3" name="Content Placeholder 2">
            <a:extLst>
              <a:ext uri="{FF2B5EF4-FFF2-40B4-BE49-F238E27FC236}">
                <a16:creationId xmlns:a16="http://schemas.microsoft.com/office/drawing/2014/main" id="{EA5A7561-461B-F14E-889F-9FD5B5E862D5}"/>
              </a:ext>
            </a:extLst>
          </p:cNvPr>
          <p:cNvSpPr>
            <a:spLocks noGrp="1"/>
          </p:cNvSpPr>
          <p:nvPr>
            <p:ph idx="1"/>
          </p:nvPr>
        </p:nvSpPr>
        <p:spPr>
          <a:xfrm>
            <a:off x="349713" y="1196752"/>
            <a:ext cx="8134672" cy="4114800"/>
          </a:xfrm>
        </p:spPr>
        <p:txBody>
          <a:bodyPr/>
          <a:lstStyle/>
          <a:p>
            <a:pPr marL="0" indent="0">
              <a:lnSpc>
                <a:spcPts val="1800"/>
              </a:lnSpc>
              <a:buNone/>
            </a:pPr>
            <a:r>
              <a:rPr lang="en-US" sz="2400" dirty="0">
                <a:solidFill>
                  <a:srgbClr val="000000"/>
                </a:solidFill>
                <a:ea typeface="Calibri" panose="020F0502020204030204" pitchFamily="34" charset="0"/>
              </a:rPr>
              <a:t>A small selection of current MA research studies with a Primary focus:</a:t>
            </a:r>
          </a:p>
          <a:p>
            <a:pPr marL="0" indent="0">
              <a:lnSpc>
                <a:spcPts val="1800"/>
              </a:lnSpc>
              <a:buNone/>
            </a:pPr>
            <a:endParaRPr lang="en-US" sz="2400" dirty="0">
              <a:solidFill>
                <a:srgbClr val="000000"/>
              </a:solidFill>
              <a:ea typeface="Calibri" panose="020F0502020204030204" pitchFamily="34" charset="0"/>
            </a:endParaRPr>
          </a:p>
          <a:p>
            <a:pPr>
              <a:lnSpc>
                <a:spcPts val="1800"/>
              </a:lnSpc>
            </a:pPr>
            <a:r>
              <a:rPr lang="en-US" sz="2200" dirty="0">
                <a:solidFill>
                  <a:srgbClr val="000000"/>
                </a:solidFill>
                <a:ea typeface="Calibri" panose="020F0502020204030204" pitchFamily="34" charset="0"/>
              </a:rPr>
              <a:t>What are the perceptions of accessibility and effectiveness of after-school clubs for children in receipt of Pupil Premium funding?</a:t>
            </a:r>
          </a:p>
          <a:p>
            <a:pPr>
              <a:lnSpc>
                <a:spcPts val="1800"/>
              </a:lnSpc>
            </a:pPr>
            <a:endParaRPr lang="en-US" sz="2200" dirty="0">
              <a:solidFill>
                <a:srgbClr val="000000"/>
              </a:solidFill>
              <a:ea typeface="Calibri" panose="020F0502020204030204" pitchFamily="34" charset="0"/>
            </a:endParaRPr>
          </a:p>
          <a:p>
            <a:pPr>
              <a:lnSpc>
                <a:spcPts val="1800"/>
              </a:lnSpc>
            </a:pPr>
            <a:r>
              <a:rPr lang="en-GB" sz="2200" dirty="0">
                <a:ea typeface="Calibri" panose="020F0502020204030204" pitchFamily="34" charset="0"/>
                <a:cs typeface="Arial" panose="020B0604020202020204" pitchFamily="34" charset="0"/>
              </a:rPr>
              <a:t>The role and impact of the phonics screening check on developing children as readers: Insight into the real life application as viewed by teachers.</a:t>
            </a:r>
          </a:p>
          <a:p>
            <a:pPr>
              <a:lnSpc>
                <a:spcPts val="1800"/>
              </a:lnSpc>
            </a:pPr>
            <a:endParaRPr lang="en-GB" sz="2200" dirty="0">
              <a:ea typeface="Calibri" panose="020F0502020204030204" pitchFamily="34" charset="0"/>
              <a:cs typeface="Arial" panose="020B0604020202020204" pitchFamily="34" charset="0"/>
            </a:endParaRPr>
          </a:p>
          <a:p>
            <a:pPr>
              <a:lnSpc>
                <a:spcPts val="1800"/>
              </a:lnSpc>
            </a:pPr>
            <a:r>
              <a:rPr lang="en-GB" sz="2200" dirty="0">
                <a:cs typeface="Arial" panose="020B0604020202020204" pitchFamily="34" charset="0"/>
              </a:rPr>
              <a:t>What are effective ways of developing reading comprehension through whole class teaching in Year Four? </a:t>
            </a:r>
            <a:endParaRPr lang="en-GB" sz="2200" dirty="0">
              <a:ea typeface="Calibri" panose="020F0502020204030204" pitchFamily="34" charset="0"/>
              <a:cs typeface="Arial" panose="020B0604020202020204" pitchFamily="34" charset="0"/>
            </a:endParaRPr>
          </a:p>
          <a:p>
            <a:pPr>
              <a:lnSpc>
                <a:spcPts val="1800"/>
              </a:lnSpc>
            </a:pPr>
            <a:endParaRPr lang="en-GB" sz="2200" dirty="0">
              <a:ea typeface="Calibri" panose="020F0502020204030204" pitchFamily="34" charset="0"/>
              <a:cs typeface="Arial" panose="020B0604020202020204" pitchFamily="34" charset="0"/>
            </a:endParaRPr>
          </a:p>
          <a:p>
            <a:pPr>
              <a:lnSpc>
                <a:spcPts val="1800"/>
              </a:lnSpc>
            </a:pPr>
            <a:r>
              <a:rPr lang="en-US" sz="2200" dirty="0">
                <a:solidFill>
                  <a:srgbClr val="000000"/>
                </a:solidFill>
                <a:ea typeface="Calibri" panose="020F0502020204030204" pitchFamily="34" charset="0"/>
              </a:rPr>
              <a:t>How can teaching opportunities in Early Years be </a:t>
            </a:r>
            <a:r>
              <a:rPr lang="en-US" sz="2200" dirty="0" err="1">
                <a:solidFill>
                  <a:srgbClr val="000000"/>
                </a:solidFill>
                <a:ea typeface="Calibri" panose="020F0502020204030204" pitchFamily="34" charset="0"/>
              </a:rPr>
              <a:t>maximised</a:t>
            </a:r>
            <a:r>
              <a:rPr lang="en-US" sz="2200" dirty="0">
                <a:solidFill>
                  <a:srgbClr val="000000"/>
                </a:solidFill>
                <a:ea typeface="Calibri" panose="020F0502020204030204" pitchFamily="34" charset="0"/>
              </a:rPr>
              <a:t> through alternative performance management methods? </a:t>
            </a:r>
            <a:r>
              <a:rPr lang="en-US" sz="2200" i="1" dirty="0">
                <a:solidFill>
                  <a:srgbClr val="000000"/>
                </a:solidFill>
                <a:ea typeface="Calibri" panose="020F0502020204030204" pitchFamily="34" charset="0"/>
              </a:rPr>
              <a:t>A case study of progressive interactions in continuous provision.</a:t>
            </a:r>
            <a:endParaRPr lang="en-GB" sz="2200" dirty="0">
              <a:ea typeface="Calibri" panose="020F0502020204030204" pitchFamily="34" charset="0"/>
            </a:endParaRPr>
          </a:p>
          <a:p>
            <a:pPr marL="0" indent="0">
              <a:buNone/>
            </a:pPr>
            <a:endParaRPr lang="en-GB" sz="2000" dirty="0"/>
          </a:p>
        </p:txBody>
      </p:sp>
    </p:spTree>
    <p:extLst>
      <p:ext uri="{BB962C8B-B14F-4D97-AF65-F5344CB8AC3E}">
        <p14:creationId xmlns:p14="http://schemas.microsoft.com/office/powerpoint/2010/main" val="40561206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ACEFED-C1E3-9C42-AA01-AC04198130B5}"/>
              </a:ext>
            </a:extLst>
          </p:cNvPr>
          <p:cNvSpPr>
            <a:spLocks noGrp="1"/>
          </p:cNvSpPr>
          <p:nvPr>
            <p:ph type="title"/>
          </p:nvPr>
        </p:nvSpPr>
        <p:spPr>
          <a:xfrm>
            <a:off x="711985" y="129952"/>
            <a:ext cx="7772400" cy="1066800"/>
          </a:xfrm>
        </p:spPr>
        <p:txBody>
          <a:bodyPr/>
          <a:lstStyle/>
          <a:p>
            <a:r>
              <a:rPr lang="en-GB" dirty="0"/>
              <a:t>MA Professional Education</a:t>
            </a:r>
          </a:p>
        </p:txBody>
      </p:sp>
      <p:sp>
        <p:nvSpPr>
          <p:cNvPr id="3" name="Content Placeholder 2">
            <a:extLst>
              <a:ext uri="{FF2B5EF4-FFF2-40B4-BE49-F238E27FC236}">
                <a16:creationId xmlns:a16="http://schemas.microsoft.com/office/drawing/2014/main" id="{EA5A7561-461B-F14E-889F-9FD5B5E862D5}"/>
              </a:ext>
            </a:extLst>
          </p:cNvPr>
          <p:cNvSpPr>
            <a:spLocks noGrp="1"/>
          </p:cNvSpPr>
          <p:nvPr>
            <p:ph idx="1"/>
          </p:nvPr>
        </p:nvSpPr>
        <p:spPr>
          <a:xfrm>
            <a:off x="251520" y="1196752"/>
            <a:ext cx="8496944" cy="4114800"/>
          </a:xfrm>
        </p:spPr>
        <p:txBody>
          <a:bodyPr/>
          <a:lstStyle/>
          <a:p>
            <a:pPr marL="0" indent="0">
              <a:lnSpc>
                <a:spcPts val="1800"/>
              </a:lnSpc>
              <a:spcBef>
                <a:spcPts val="72"/>
              </a:spcBef>
              <a:buNone/>
            </a:pPr>
            <a:r>
              <a:rPr lang="en-US" sz="2800" dirty="0">
                <a:solidFill>
                  <a:srgbClr val="000000"/>
                </a:solidFill>
                <a:ea typeface="Calibri" panose="020F0502020204030204" pitchFamily="34" charset="0"/>
              </a:rPr>
              <a:t>New for 2020/21</a:t>
            </a:r>
          </a:p>
          <a:p>
            <a:pPr marL="0" indent="0">
              <a:lnSpc>
                <a:spcPts val="1800"/>
              </a:lnSpc>
              <a:spcBef>
                <a:spcPts val="72"/>
              </a:spcBef>
              <a:buNone/>
            </a:pPr>
            <a:endParaRPr lang="en-GB" sz="2200" dirty="0">
              <a:ea typeface="Calibri" panose="020F0502020204030204" pitchFamily="34" charset="0"/>
              <a:cs typeface="Arial" panose="020B0604020202020204" pitchFamily="34" charset="0"/>
            </a:endParaRPr>
          </a:p>
          <a:p>
            <a:pPr>
              <a:lnSpc>
                <a:spcPts val="1800"/>
              </a:lnSpc>
            </a:pPr>
            <a:r>
              <a:rPr lang="en-GB" sz="2200" dirty="0">
                <a:cs typeface="Arial" panose="020B0604020202020204" pitchFamily="34" charset="0"/>
              </a:rPr>
              <a:t>The MA is now available to </a:t>
            </a:r>
            <a:r>
              <a:rPr lang="en-GB" sz="2200" b="1" i="1" dirty="0">
                <a:cs typeface="Arial" panose="020B0604020202020204" pitchFamily="34" charset="0"/>
              </a:rPr>
              <a:t>anyone</a:t>
            </a:r>
            <a:r>
              <a:rPr lang="en-GB" sz="2200" dirty="0">
                <a:cs typeface="Arial" panose="020B0604020202020204" pitchFamily="34" charset="0"/>
              </a:rPr>
              <a:t> with a UK PGCE with QTS within the last 5 years (not just Warwick alumni)</a:t>
            </a:r>
            <a:r>
              <a:rPr lang="en-GB" sz="2200" i="1" dirty="0">
                <a:cs typeface="Arial" panose="020B0604020202020204" pitchFamily="34" charset="0"/>
              </a:rPr>
              <a:t>.</a:t>
            </a:r>
            <a:endParaRPr lang="en-GB" sz="2200" dirty="0">
              <a:ea typeface="Calibri" panose="020F0502020204030204" pitchFamily="34" charset="0"/>
              <a:cs typeface="Arial" panose="020B0604020202020204" pitchFamily="34" charset="0"/>
            </a:endParaRPr>
          </a:p>
          <a:p>
            <a:pPr>
              <a:lnSpc>
                <a:spcPts val="1800"/>
              </a:lnSpc>
            </a:pPr>
            <a:endParaRPr lang="en-GB" sz="2200" dirty="0">
              <a:ea typeface="Calibri" panose="020F0502020204030204" pitchFamily="34" charset="0"/>
              <a:cs typeface="Arial" panose="020B0604020202020204" pitchFamily="34" charset="0"/>
            </a:endParaRPr>
          </a:p>
          <a:p>
            <a:pPr>
              <a:lnSpc>
                <a:spcPts val="1800"/>
              </a:lnSpc>
            </a:pPr>
            <a:r>
              <a:rPr lang="en-GB" sz="2200" dirty="0">
                <a:solidFill>
                  <a:srgbClr val="000000"/>
                </a:solidFill>
                <a:ea typeface="Calibri" panose="020F0502020204030204" pitchFamily="34" charset="0"/>
              </a:rPr>
              <a:t>The new Postgraduate Recognition of Prior Learning (RPL) Programme provides a way for colleagues who completed their PGCE </a:t>
            </a:r>
            <a:r>
              <a:rPr lang="en-GB" sz="2200" b="1" i="1" dirty="0">
                <a:solidFill>
                  <a:srgbClr val="000000"/>
                </a:solidFill>
                <a:ea typeface="Calibri" panose="020F0502020204030204" pitchFamily="34" charset="0"/>
              </a:rPr>
              <a:t>more</a:t>
            </a:r>
            <a:r>
              <a:rPr lang="en-GB" sz="2200" dirty="0">
                <a:solidFill>
                  <a:srgbClr val="000000"/>
                </a:solidFill>
                <a:ea typeface="Calibri" panose="020F0502020204030204" pitchFamily="34" charset="0"/>
              </a:rPr>
              <a:t> than 5 years ago to exchange their work-based learning for 90 CTE credits – so as to join the MA Professional Education. </a:t>
            </a:r>
          </a:p>
          <a:p>
            <a:pPr marL="0" indent="0">
              <a:lnSpc>
                <a:spcPts val="1800"/>
              </a:lnSpc>
              <a:buNone/>
            </a:pPr>
            <a:r>
              <a:rPr lang="en-GB" sz="2200" dirty="0">
                <a:solidFill>
                  <a:srgbClr val="000000"/>
                </a:solidFill>
                <a:ea typeface="Calibri" panose="020F0502020204030204" pitchFamily="34" charset="0"/>
              </a:rPr>
              <a:t>	</a:t>
            </a:r>
          </a:p>
          <a:p>
            <a:pPr marL="0" indent="0">
              <a:lnSpc>
                <a:spcPts val="1800"/>
              </a:lnSpc>
              <a:buNone/>
            </a:pPr>
            <a:r>
              <a:rPr lang="en-GB" sz="2200" dirty="0">
                <a:solidFill>
                  <a:srgbClr val="000000"/>
                </a:solidFill>
                <a:ea typeface="Calibri" panose="020F0502020204030204" pitchFamily="34" charset="0"/>
              </a:rPr>
              <a:t>	The RPL Programme will run each year from May – October.</a:t>
            </a:r>
          </a:p>
          <a:p>
            <a:pPr marL="0" indent="0">
              <a:lnSpc>
                <a:spcPts val="1800"/>
              </a:lnSpc>
              <a:buNone/>
            </a:pPr>
            <a:endParaRPr lang="en-GB" sz="2200" dirty="0">
              <a:solidFill>
                <a:srgbClr val="000000"/>
              </a:solidFill>
              <a:ea typeface="Calibri" panose="020F0502020204030204" pitchFamily="34" charset="0"/>
            </a:endParaRPr>
          </a:p>
          <a:p>
            <a:pPr>
              <a:lnSpc>
                <a:spcPts val="1800"/>
              </a:lnSpc>
            </a:pPr>
            <a:r>
              <a:rPr lang="en-US" sz="2200" dirty="0">
                <a:solidFill>
                  <a:srgbClr val="000000"/>
                </a:solidFill>
                <a:ea typeface="Calibri" panose="020F0502020204030204" pitchFamily="34" charset="0"/>
              </a:rPr>
              <a:t>The first stage of the MA Professional Education has been redesigned with a stronger focus on practitioner research, with two new modules:</a:t>
            </a:r>
          </a:p>
          <a:p>
            <a:pPr marL="0" indent="0">
              <a:lnSpc>
                <a:spcPts val="1800"/>
              </a:lnSpc>
              <a:buNone/>
            </a:pPr>
            <a:endParaRPr lang="en-US" sz="2400" dirty="0">
              <a:solidFill>
                <a:srgbClr val="000000"/>
              </a:solidFill>
              <a:ea typeface="Calibri" panose="020F0502020204030204" pitchFamily="34" charset="0"/>
            </a:endParaRPr>
          </a:p>
          <a:p>
            <a:pPr marL="457200" lvl="1" indent="0">
              <a:lnSpc>
                <a:spcPts val="1800"/>
              </a:lnSpc>
              <a:buNone/>
            </a:pPr>
            <a:r>
              <a:rPr lang="en-US" sz="2200" dirty="0">
                <a:solidFill>
                  <a:srgbClr val="000000"/>
                </a:solidFill>
                <a:ea typeface="Calibri" panose="020F0502020204030204" pitchFamily="34" charset="0"/>
              </a:rPr>
              <a:t>	Research in Professional Practice (20 credits) to run Jan - April 	and Ethics Portfolio  to run May – June (10 credits) of Year 1.</a:t>
            </a:r>
            <a:endParaRPr lang="en-GB" sz="2400" dirty="0">
              <a:ea typeface="Calibri" panose="020F0502020204030204" pitchFamily="34" charset="0"/>
              <a:cs typeface="Arial" panose="020B0604020202020204" pitchFamily="34" charset="0"/>
            </a:endParaRPr>
          </a:p>
          <a:p>
            <a:pPr>
              <a:lnSpc>
                <a:spcPts val="1800"/>
              </a:lnSpc>
            </a:pPr>
            <a:endParaRPr lang="en-GB" sz="2400" dirty="0">
              <a:ea typeface="Calibri" panose="020F0502020204030204" pitchFamily="34" charset="0"/>
            </a:endParaRPr>
          </a:p>
          <a:p>
            <a:pPr marL="0" indent="0">
              <a:buNone/>
            </a:pPr>
            <a:endParaRPr lang="en-GB" sz="2000" dirty="0"/>
          </a:p>
        </p:txBody>
      </p:sp>
    </p:spTree>
    <p:extLst>
      <p:ext uri="{BB962C8B-B14F-4D97-AF65-F5344CB8AC3E}">
        <p14:creationId xmlns:p14="http://schemas.microsoft.com/office/powerpoint/2010/main" val="11587096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a:t>
            </a:r>
          </a:p>
        </p:txBody>
      </p:sp>
      <p:sp>
        <p:nvSpPr>
          <p:cNvPr id="3" name="Content Placeholder 2"/>
          <p:cNvSpPr>
            <a:spLocks noGrp="1"/>
          </p:cNvSpPr>
          <p:nvPr>
            <p:ph idx="1"/>
          </p:nvPr>
        </p:nvSpPr>
        <p:spPr/>
        <p:txBody>
          <a:bodyPr/>
          <a:lstStyle/>
          <a:p>
            <a:r>
              <a:rPr lang="en-US" sz="2800" dirty="0"/>
              <a:t>Looking back: 2019-20</a:t>
            </a:r>
          </a:p>
          <a:p>
            <a:pPr lvl="1"/>
            <a:r>
              <a:rPr lang="en-US" sz="2400" dirty="0"/>
              <a:t>Achievements</a:t>
            </a:r>
          </a:p>
          <a:p>
            <a:pPr lvl="1"/>
            <a:r>
              <a:rPr lang="en-US" sz="2400" dirty="0"/>
              <a:t>Feedback from course leaders</a:t>
            </a:r>
          </a:p>
          <a:p>
            <a:pPr lvl="1"/>
            <a:r>
              <a:rPr lang="en-US" sz="2400" dirty="0"/>
              <a:t>Feedback from schools</a:t>
            </a:r>
          </a:p>
          <a:p>
            <a:pPr lvl="1"/>
            <a:r>
              <a:rPr lang="en-US" sz="2400" dirty="0"/>
              <a:t>Feedback from students</a:t>
            </a:r>
          </a:p>
          <a:p>
            <a:r>
              <a:rPr lang="en-US" sz="2800" dirty="0"/>
              <a:t>Looking forward: 2020-21</a:t>
            </a:r>
          </a:p>
          <a:p>
            <a:pPr lvl="1"/>
            <a:r>
              <a:rPr lang="en-US" sz="2400" dirty="0"/>
              <a:t>Course structure</a:t>
            </a:r>
          </a:p>
          <a:p>
            <a:pPr lvl="1"/>
            <a:r>
              <a:rPr lang="en-US" sz="2400" dirty="0"/>
              <a:t>PGCE Teaching at the University</a:t>
            </a:r>
          </a:p>
          <a:p>
            <a:pPr lvl="1"/>
            <a:r>
              <a:rPr lang="en-US" sz="2400" dirty="0"/>
              <a:t>Placements</a:t>
            </a:r>
          </a:p>
          <a:p>
            <a:r>
              <a:rPr lang="en-US" sz="2800" dirty="0"/>
              <a:t>Discussion</a:t>
            </a:r>
            <a:endParaRPr lang="en-US" dirty="0"/>
          </a:p>
        </p:txBody>
      </p:sp>
    </p:spTree>
    <p:extLst>
      <p:ext uri="{BB962C8B-B14F-4D97-AF65-F5344CB8AC3E}">
        <p14:creationId xmlns:p14="http://schemas.microsoft.com/office/powerpoint/2010/main" val="19411654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3156" y="0"/>
            <a:ext cx="9167156" cy="6858000"/>
          </a:xfrm>
          <a:prstGeom prst="rect">
            <a:avLst/>
          </a:prstGeom>
        </p:spPr>
      </p:pic>
    </p:spTree>
    <p:extLst>
      <p:ext uri="{BB962C8B-B14F-4D97-AF65-F5344CB8AC3E}">
        <p14:creationId xmlns:p14="http://schemas.microsoft.com/office/powerpoint/2010/main" val="12233116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Discussion</a:t>
            </a:r>
          </a:p>
        </p:txBody>
      </p:sp>
      <p:sp>
        <p:nvSpPr>
          <p:cNvPr id="3" name="Content Placeholder 2"/>
          <p:cNvSpPr>
            <a:spLocks noGrp="1"/>
          </p:cNvSpPr>
          <p:nvPr>
            <p:ph idx="1"/>
          </p:nvPr>
        </p:nvSpPr>
        <p:spPr/>
        <p:txBody>
          <a:bodyPr/>
          <a:lstStyle/>
          <a:p>
            <a:r>
              <a:rPr lang="en-US" dirty="0"/>
              <a:t>Challenges: 2020-21</a:t>
            </a:r>
          </a:p>
          <a:p>
            <a:pPr marL="0" indent="0">
              <a:buNone/>
            </a:pPr>
            <a:endParaRPr lang="en-US" dirty="0"/>
          </a:p>
          <a:p>
            <a:r>
              <a:rPr lang="en-US" dirty="0"/>
              <a:t>Opportunities: 2020-21</a:t>
            </a:r>
          </a:p>
          <a:p>
            <a:endParaRPr lang="en-US" dirty="0"/>
          </a:p>
          <a:p>
            <a:pPr marL="0" indent="0">
              <a:buNone/>
            </a:pPr>
            <a:r>
              <a:rPr lang="en-US" dirty="0"/>
              <a:t>Any further thoughts to</a:t>
            </a:r>
            <a:r>
              <a:rPr lang="mr-IN" dirty="0"/>
              <a:t>…</a:t>
            </a:r>
            <a:endParaRPr lang="en-GB" dirty="0"/>
          </a:p>
          <a:p>
            <a:pPr marL="0" indent="0">
              <a:buNone/>
            </a:pPr>
            <a:r>
              <a:rPr lang="en-GB" dirty="0">
                <a:hlinkClick r:id="rId2"/>
              </a:rPr>
              <a:t>D.m.hewitt@warwick.ac.uk</a:t>
            </a:r>
            <a:r>
              <a:rPr lang="en-GB" dirty="0"/>
              <a:t> </a:t>
            </a:r>
            <a:endParaRPr lang="en-US" dirty="0"/>
          </a:p>
        </p:txBody>
      </p:sp>
    </p:spTree>
    <p:extLst>
      <p:ext uri="{BB962C8B-B14F-4D97-AF65-F5344CB8AC3E}">
        <p14:creationId xmlns:p14="http://schemas.microsoft.com/office/powerpoint/2010/main" val="14389222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7504" y="0"/>
            <a:ext cx="7772400" cy="764704"/>
          </a:xfrm>
        </p:spPr>
        <p:txBody>
          <a:bodyPr/>
          <a:lstStyle/>
          <a:p>
            <a:r>
              <a:rPr lang="en-GB" sz="3200" dirty="0">
                <a:solidFill>
                  <a:schemeClr val="tx1"/>
                </a:solidFill>
              </a:rPr>
              <a:t>Primary Partnership Achievements 19-20</a:t>
            </a:r>
          </a:p>
        </p:txBody>
      </p:sp>
      <p:sp>
        <p:nvSpPr>
          <p:cNvPr id="5" name="Content Placeholder 4"/>
          <p:cNvSpPr>
            <a:spLocks noGrp="1"/>
          </p:cNvSpPr>
          <p:nvPr>
            <p:ph idx="1"/>
          </p:nvPr>
        </p:nvSpPr>
        <p:spPr>
          <a:xfrm>
            <a:off x="467543" y="1286000"/>
            <a:ext cx="8064897" cy="4159224"/>
          </a:xfrm>
        </p:spPr>
        <p:txBody>
          <a:bodyPr/>
          <a:lstStyle/>
          <a:p>
            <a:pPr marL="0" indent="0">
              <a:buNone/>
            </a:pPr>
            <a:r>
              <a:rPr lang="en-GB" sz="2000" dirty="0"/>
              <a:t>Overview</a:t>
            </a:r>
          </a:p>
          <a:p>
            <a:pPr>
              <a:buFont typeface="Wingdings" pitchFamily="2" charset="2"/>
              <a:buChar char="§"/>
            </a:pPr>
            <a:r>
              <a:rPr lang="en-GB" sz="2000" dirty="0"/>
              <a:t>Instructional coaching developments</a:t>
            </a:r>
          </a:p>
          <a:p>
            <a:pPr>
              <a:buFont typeface="Wingdings" pitchFamily="2" charset="2"/>
              <a:buChar char="§"/>
            </a:pPr>
            <a:r>
              <a:rPr lang="en-GB" sz="2000" dirty="0"/>
              <a:t>Warwick Teacher Values</a:t>
            </a:r>
          </a:p>
          <a:p>
            <a:pPr>
              <a:buFont typeface="Wingdings" pitchFamily="2" charset="2"/>
              <a:buChar char="§"/>
            </a:pPr>
            <a:r>
              <a:rPr lang="en-GB" sz="2000" dirty="0"/>
              <a:t>Very positive feedback from schools, staff and students on the PGCE experience despite the challenges of the year!</a:t>
            </a:r>
          </a:p>
          <a:p>
            <a:pPr marL="0" indent="0">
              <a:buNone/>
            </a:pPr>
            <a:endParaRPr lang="en-GB" sz="2000" dirty="0"/>
          </a:p>
          <a:p>
            <a:pPr marL="0" indent="0">
              <a:buNone/>
            </a:pPr>
            <a:r>
              <a:rPr lang="en-GB" sz="2000" dirty="0"/>
              <a:t>Responding to Corona Virus</a:t>
            </a:r>
          </a:p>
          <a:p>
            <a:pPr>
              <a:buFont typeface="Wingdings" pitchFamily="2" charset="2"/>
              <a:buChar char="§"/>
            </a:pPr>
            <a:r>
              <a:rPr lang="en-GB" sz="2000" dirty="0"/>
              <a:t>Placements suspended mid-March</a:t>
            </a:r>
          </a:p>
          <a:p>
            <a:pPr>
              <a:buFont typeface="Wingdings" pitchFamily="2" charset="2"/>
              <a:buChar char="§"/>
            </a:pPr>
            <a:r>
              <a:rPr lang="en-GB" sz="2000" dirty="0"/>
              <a:t>PGCE training ongoing with additional sessions through to end of course</a:t>
            </a:r>
          </a:p>
          <a:p>
            <a:pPr>
              <a:buFont typeface="Wingdings" pitchFamily="2" charset="2"/>
              <a:buChar char="§"/>
            </a:pPr>
            <a:r>
              <a:rPr lang="en-GB" sz="2000" dirty="0"/>
              <a:t>QTS ‘on trajectory’ assessment: over 95% pass</a:t>
            </a:r>
          </a:p>
          <a:p>
            <a:pPr>
              <a:buFont typeface="Wingdings" pitchFamily="2" charset="2"/>
              <a:buChar char="§"/>
            </a:pPr>
            <a:r>
              <a:rPr lang="en-GB" sz="2000" dirty="0"/>
              <a:t>Additional placement in 2020-21, with funding for those not recommended to pass this year</a:t>
            </a:r>
          </a:p>
        </p:txBody>
      </p:sp>
    </p:spTree>
    <p:extLst>
      <p:ext uri="{BB962C8B-B14F-4D97-AF65-F5344CB8AC3E}">
        <p14:creationId xmlns:p14="http://schemas.microsoft.com/office/powerpoint/2010/main" val="16486709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3272" y="0"/>
            <a:ext cx="7772400" cy="680120"/>
          </a:xfrm>
        </p:spPr>
        <p:txBody>
          <a:bodyPr/>
          <a:lstStyle/>
          <a:p>
            <a:r>
              <a:rPr lang="en-GB" dirty="0">
                <a:solidFill>
                  <a:srgbClr val="7030A0"/>
                </a:solidFill>
              </a:rPr>
              <a:t>Mentoring developments 19/20</a:t>
            </a:r>
          </a:p>
        </p:txBody>
      </p:sp>
      <p:sp>
        <p:nvSpPr>
          <p:cNvPr id="3" name="Content Placeholder 2"/>
          <p:cNvSpPr>
            <a:spLocks noGrp="1"/>
          </p:cNvSpPr>
          <p:nvPr>
            <p:ph idx="1"/>
          </p:nvPr>
        </p:nvSpPr>
        <p:spPr>
          <a:xfrm>
            <a:off x="178626" y="697435"/>
            <a:ext cx="8497830" cy="5832648"/>
          </a:xfrm>
        </p:spPr>
        <p:txBody>
          <a:bodyPr/>
          <a:lstStyle/>
          <a:p>
            <a:r>
              <a:rPr lang="en-GB" sz="2800" dirty="0"/>
              <a:t>Move to cross-phase mentoring provision</a:t>
            </a:r>
          </a:p>
          <a:p>
            <a:r>
              <a:rPr lang="en-GB" sz="2800" dirty="0"/>
              <a:t>Current model – blended – online placement briefing workshop that can be accessed at point of need and meets the requirements of all roles in the partnership. </a:t>
            </a:r>
          </a:p>
          <a:p>
            <a:r>
              <a:rPr lang="en-GB" sz="2800" dirty="0"/>
              <a:t>Face to face developmental training – delivered geographically to encourage greater participation - 90mins session which examines the role of the mentor going forwards – adult learning, adult relationship, qualities of an effective coach, an instructional coaching model. </a:t>
            </a:r>
          </a:p>
          <a:p>
            <a:r>
              <a:rPr lang="en-GB" sz="2800" dirty="0"/>
              <a:t>QA – feedback on the training, implementation of the coaching model by MTs through the MT form – MTs offered personalised training as part of MT visit</a:t>
            </a:r>
            <a:endParaRPr lang="en-GB" dirty="0"/>
          </a:p>
        </p:txBody>
      </p:sp>
    </p:spTree>
    <p:extLst>
      <p:ext uri="{BB962C8B-B14F-4D97-AF65-F5344CB8AC3E}">
        <p14:creationId xmlns:p14="http://schemas.microsoft.com/office/powerpoint/2010/main" val="22157152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6632"/>
            <a:ext cx="8352928" cy="680120"/>
          </a:xfrm>
        </p:spPr>
        <p:txBody>
          <a:bodyPr/>
          <a:lstStyle/>
          <a:p>
            <a:r>
              <a:rPr lang="en-GB" sz="3200" dirty="0">
                <a:solidFill>
                  <a:srgbClr val="7030A0"/>
                </a:solidFill>
              </a:rPr>
              <a:t>Mentoring developments – moving forward…</a:t>
            </a:r>
          </a:p>
        </p:txBody>
      </p:sp>
      <p:sp>
        <p:nvSpPr>
          <p:cNvPr id="3" name="Content Placeholder 2"/>
          <p:cNvSpPr>
            <a:spLocks noGrp="1"/>
          </p:cNvSpPr>
          <p:nvPr>
            <p:ph idx="1"/>
          </p:nvPr>
        </p:nvSpPr>
        <p:spPr>
          <a:xfrm>
            <a:off x="331180" y="807484"/>
            <a:ext cx="8561300" cy="5789868"/>
          </a:xfrm>
        </p:spPr>
        <p:txBody>
          <a:bodyPr/>
          <a:lstStyle/>
          <a:p>
            <a:pPr lvl="0"/>
            <a:r>
              <a:rPr lang="en-GB" sz="2400" dirty="0"/>
              <a:t>A sustainable model of on-going CPD that prepares mentors and trainees for a tiered range of entry points into the ‘role as teacher.’ </a:t>
            </a:r>
          </a:p>
          <a:p>
            <a:pPr marL="0" lvl="0" indent="0">
              <a:buNone/>
            </a:pPr>
            <a:r>
              <a:rPr lang="en-GB" sz="2400" dirty="0"/>
              <a:t>Pupillage – mentoring: </a:t>
            </a:r>
          </a:p>
          <a:p>
            <a:pPr marL="0" lvl="0" indent="0">
              <a:buNone/>
            </a:pPr>
            <a:r>
              <a:rPr lang="en-GB" sz="2400" dirty="0"/>
              <a:t>Embedded/Independence – instructional coaching Autonomy/Career ready – facilitative coaching  </a:t>
            </a:r>
          </a:p>
          <a:p>
            <a:pPr lvl="0"/>
            <a:r>
              <a:rPr lang="en-GB" sz="2400" dirty="0"/>
              <a:t>Paperwork and processes that support the coaching process as opposed to gathering evidence and paper trails which impact on work load and provide data </a:t>
            </a:r>
          </a:p>
          <a:p>
            <a:pPr lvl="0"/>
            <a:r>
              <a:rPr lang="en-GB" sz="2400" dirty="0"/>
              <a:t>Enhance trainee understanding of the role with autonomy over the process with an element of self –coaching – an allocation of teaching hours across the year </a:t>
            </a:r>
          </a:p>
          <a:p>
            <a:pPr lvl="0"/>
            <a:r>
              <a:rPr lang="en-GB" sz="2400" dirty="0"/>
              <a:t>Alignment and simplification of processes, paperwork and timelines across all age phases</a:t>
            </a:r>
          </a:p>
          <a:p>
            <a:pPr marL="0" indent="0">
              <a:buNone/>
            </a:pPr>
            <a:endParaRPr lang="en-GB" dirty="0"/>
          </a:p>
        </p:txBody>
      </p:sp>
    </p:spTree>
    <p:extLst>
      <p:ext uri="{BB962C8B-B14F-4D97-AF65-F5344CB8AC3E}">
        <p14:creationId xmlns:p14="http://schemas.microsoft.com/office/powerpoint/2010/main" val="23826734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260648"/>
            <a:ext cx="8424936" cy="6048672"/>
          </a:xfrm>
        </p:spPr>
        <p:txBody>
          <a:bodyPr/>
          <a:lstStyle/>
          <a:p>
            <a:pPr lvl="0"/>
            <a:r>
              <a:rPr lang="en-GB" sz="2400" dirty="0"/>
              <a:t>Mentor handbook – a quick reference guide to support mentor’s with their role, aligned with the 3 stage model and the pedagogies on which to draw at the different stages of trainee development (pupillage; developing independence; gaining autonomy)</a:t>
            </a:r>
          </a:p>
          <a:p>
            <a:pPr lvl="0"/>
            <a:r>
              <a:rPr lang="en-GB" sz="2400" dirty="0"/>
              <a:t>Encapsulating the Warwick Teacher values within the mentor development programme (Social Justice and Ethics; Intellectual Curiosity; Creativity and Innovation) - we need our mentors to understand and embody these if they are going to promote them effectively with the trainees on placement.  </a:t>
            </a:r>
          </a:p>
          <a:p>
            <a:pPr lvl="0"/>
            <a:r>
              <a:rPr lang="en-GB" sz="2400" dirty="0"/>
              <a:t>Development of the ethical/moral aspect of the mentor role in order to support the character development and professionalism of our trainees – guiding mentors to explicitly exemplify good ethical practice and supporting trainees to cope with the moral complexities of the classroom through professional dialogue – part of my MA research</a:t>
            </a:r>
          </a:p>
          <a:p>
            <a:endParaRPr lang="en-GB" dirty="0"/>
          </a:p>
        </p:txBody>
      </p:sp>
    </p:spTree>
    <p:extLst>
      <p:ext uri="{BB962C8B-B14F-4D97-AF65-F5344CB8AC3E}">
        <p14:creationId xmlns:p14="http://schemas.microsoft.com/office/powerpoint/2010/main" val="4451632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260648"/>
            <a:ext cx="8712968" cy="5976664"/>
          </a:xfrm>
        </p:spPr>
        <p:txBody>
          <a:bodyPr/>
          <a:lstStyle/>
          <a:p>
            <a:r>
              <a:rPr lang="en-GB" sz="2400" dirty="0"/>
              <a:t>A number of SD alliances recruited primary for the first time this year and support has been provided as needed. Partnership review meetings have allowed alliances to have an in-depth discussion with university colleagues about their provision and to set developmental targets.</a:t>
            </a:r>
          </a:p>
          <a:p>
            <a:r>
              <a:rPr lang="en-GB" sz="2400" dirty="0"/>
              <a:t>Excellent feedback from students re: pastoral support from tutors and the quality of the taught programme and move to online learning – tutors have continued to provide purposeful synchronous and asynchronous learning throughout the lockdown period. </a:t>
            </a:r>
          </a:p>
          <a:p>
            <a:r>
              <a:rPr lang="en-GB" sz="2400" dirty="0"/>
              <a:t>Wider curriculum provision continues to be developed e.g. Emily and Jen have developed workbooks to build on the input from the taught programme – given a greater emphasis to planning and assessment materials – further developments planned for next year to further raise the profile of the broad and balanced curriculum</a:t>
            </a:r>
          </a:p>
          <a:p>
            <a:r>
              <a:rPr lang="en-GB" sz="2400" dirty="0"/>
              <a:t>Developments with hub models – CHAT/Derby</a:t>
            </a:r>
          </a:p>
        </p:txBody>
      </p:sp>
    </p:spTree>
    <p:extLst>
      <p:ext uri="{BB962C8B-B14F-4D97-AF65-F5344CB8AC3E}">
        <p14:creationId xmlns:p14="http://schemas.microsoft.com/office/powerpoint/2010/main" val="1487561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solidFill>
                  <a:srgbClr val="7030A0"/>
                </a:solidFill>
              </a:rPr>
              <a:t>Partnership: enhancements</a:t>
            </a:r>
            <a:endParaRPr lang="en-GB" dirty="0">
              <a:solidFill>
                <a:srgbClr val="7030A0"/>
              </a:solidFill>
              <a:cs typeface="Calibri"/>
            </a:endParaRPr>
          </a:p>
        </p:txBody>
      </p:sp>
      <p:sp>
        <p:nvSpPr>
          <p:cNvPr id="3" name="Content Placeholder 2"/>
          <p:cNvSpPr>
            <a:spLocks noGrp="1"/>
          </p:cNvSpPr>
          <p:nvPr>
            <p:ph idx="1"/>
          </p:nvPr>
        </p:nvSpPr>
        <p:spPr>
          <a:xfrm>
            <a:off x="685800" y="1443509"/>
            <a:ext cx="7990656" cy="4946375"/>
          </a:xfrm>
        </p:spPr>
        <p:txBody>
          <a:bodyPr/>
          <a:lstStyle/>
          <a:p>
            <a:r>
              <a:rPr lang="en-GB" dirty="0">
                <a:cs typeface="Calibri"/>
              </a:rPr>
              <a:t>10 x Alliance Review Meetings for School Direct leads</a:t>
            </a:r>
          </a:p>
          <a:p>
            <a:pPr marL="914400" lvl="2" indent="0">
              <a:buNone/>
            </a:pPr>
            <a:r>
              <a:rPr lang="en-GB" dirty="0">
                <a:cs typeface="Calibri"/>
              </a:rPr>
              <a:t>“very useful” </a:t>
            </a:r>
          </a:p>
          <a:p>
            <a:pPr marL="914400" lvl="2" indent="0">
              <a:buNone/>
            </a:pPr>
            <a:r>
              <a:rPr lang="en-GB" dirty="0">
                <a:cs typeface="Calibri"/>
              </a:rPr>
              <a:t>“helpful to review more than just the data” </a:t>
            </a:r>
          </a:p>
          <a:p>
            <a:pPr marL="914400" lvl="2" indent="0">
              <a:buNone/>
            </a:pPr>
            <a:r>
              <a:rPr lang="en-GB" dirty="0">
                <a:cs typeface="Calibri"/>
              </a:rPr>
              <a:t>“gives us feedback that we wouldn’t otherwise receive”</a:t>
            </a:r>
          </a:p>
          <a:p>
            <a:pPr marL="914400" lvl="2" indent="0">
              <a:buNone/>
            </a:pPr>
            <a:r>
              <a:rPr lang="en-GB" dirty="0">
                <a:cs typeface="Calibri"/>
              </a:rPr>
              <a:t>“good to work with a University that is so pro-active about improving partnership”</a:t>
            </a:r>
          </a:p>
          <a:p>
            <a:pPr marL="914400" lvl="2" indent="0">
              <a:buNone/>
            </a:pPr>
            <a:r>
              <a:rPr lang="en-GB" dirty="0">
                <a:cs typeface="Calibri"/>
              </a:rPr>
              <a:t>“excellent professional dialogue”</a:t>
            </a:r>
          </a:p>
          <a:p>
            <a:pPr marL="914400" lvl="2" indent="0">
              <a:buNone/>
            </a:pPr>
            <a:r>
              <a:rPr lang="en-GB" dirty="0">
                <a:cs typeface="Calibri"/>
              </a:rPr>
              <a:t>“useful for my report to Governors”</a:t>
            </a:r>
          </a:p>
          <a:p>
            <a:pPr marL="914400" lvl="2" indent="0">
              <a:buNone/>
            </a:pPr>
            <a:endParaRPr lang="en-GB" dirty="0">
              <a:cs typeface="Calibri"/>
            </a:endParaRPr>
          </a:p>
          <a:p>
            <a:endParaRPr lang="en-GB" dirty="0">
              <a:cs typeface="Calibri"/>
            </a:endParaRPr>
          </a:p>
          <a:p>
            <a:endParaRPr lang="en-GB" dirty="0">
              <a:cs typeface="Calibri"/>
            </a:endParaRPr>
          </a:p>
          <a:p>
            <a:endParaRPr lang="en-GB" dirty="0">
              <a:cs typeface="Calibri"/>
            </a:endParaRPr>
          </a:p>
        </p:txBody>
      </p:sp>
    </p:spTree>
    <p:extLst>
      <p:ext uri="{BB962C8B-B14F-4D97-AF65-F5344CB8AC3E}">
        <p14:creationId xmlns:p14="http://schemas.microsoft.com/office/powerpoint/2010/main" val="6200606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124744"/>
            <a:ext cx="7772400" cy="4946375"/>
          </a:xfrm>
        </p:spPr>
        <p:txBody>
          <a:bodyPr/>
          <a:lstStyle/>
          <a:p>
            <a:pPr marL="0" indent="0">
              <a:buNone/>
            </a:pPr>
            <a:endParaRPr lang="en-GB" dirty="0"/>
          </a:p>
          <a:p>
            <a:endParaRPr lang="en-GB" dirty="0"/>
          </a:p>
          <a:p>
            <a:endParaRPr lang="en-GB" dirty="0"/>
          </a:p>
          <a:p>
            <a:endParaRPr lang="en-GB" dirty="0"/>
          </a:p>
        </p:txBody>
      </p:sp>
      <p:sp>
        <p:nvSpPr>
          <p:cNvPr id="4" name="Rectangle 3">
            <a:extLst>
              <a:ext uri="{FF2B5EF4-FFF2-40B4-BE49-F238E27FC236}">
                <a16:creationId xmlns:a16="http://schemas.microsoft.com/office/drawing/2014/main" id="{99E84B78-F615-4398-99D5-85F9DC85F492}"/>
              </a:ext>
            </a:extLst>
          </p:cNvPr>
          <p:cNvSpPr/>
          <p:nvPr/>
        </p:nvSpPr>
        <p:spPr>
          <a:xfrm>
            <a:off x="1331640" y="908720"/>
            <a:ext cx="7272808" cy="4105739"/>
          </a:xfrm>
          <a:prstGeom prst="rect">
            <a:avLst/>
          </a:prstGeom>
        </p:spPr>
        <p:txBody>
          <a:bodyPr wrap="square">
            <a:spAutoFit/>
          </a:bodyPr>
          <a:lstStyle/>
          <a:p>
            <a:r>
              <a:rPr lang="en-GB" sz="3200" dirty="0">
                <a:cs typeface="Calibri"/>
              </a:rPr>
              <a:t>Chance to review and develop strategy on</a:t>
            </a:r>
          </a:p>
          <a:p>
            <a:endParaRPr lang="en-GB" sz="3200" dirty="0">
              <a:cs typeface="Calibri"/>
            </a:endParaRPr>
          </a:p>
          <a:p>
            <a:pPr marL="342900" indent="-342900">
              <a:spcBef>
                <a:spcPct val="20000"/>
              </a:spcBef>
              <a:buFont typeface="Arial" panose="020B0604020202020204" pitchFamily="34" charset="0"/>
              <a:buChar char="•"/>
            </a:pPr>
            <a:r>
              <a:rPr lang="en-GB" dirty="0">
                <a:cs typeface="Calibri"/>
              </a:rPr>
              <a:t>Cross-phase Leadership and Quality of School Direct for all trainees</a:t>
            </a:r>
          </a:p>
          <a:p>
            <a:pPr marL="342900" indent="-342900">
              <a:spcBef>
                <a:spcPct val="20000"/>
              </a:spcBef>
              <a:buFont typeface="Arial" panose="020B0604020202020204" pitchFamily="34" charset="0"/>
              <a:buChar char="•"/>
            </a:pPr>
            <a:r>
              <a:rPr lang="en-GB" dirty="0">
                <a:cs typeface="Calibri"/>
              </a:rPr>
              <a:t>Marketing activities to promote ITE</a:t>
            </a:r>
          </a:p>
          <a:p>
            <a:pPr marL="342900" indent="-342900">
              <a:spcBef>
                <a:spcPct val="20000"/>
              </a:spcBef>
              <a:buFont typeface="Arial" panose="020B0604020202020204" pitchFamily="34" charset="0"/>
              <a:buChar char="•"/>
            </a:pPr>
            <a:r>
              <a:rPr lang="en-GB" dirty="0">
                <a:cs typeface="Calibri"/>
              </a:rPr>
              <a:t>Trainee support models (interventions)</a:t>
            </a:r>
          </a:p>
          <a:p>
            <a:pPr marL="342900" indent="-342900">
              <a:spcBef>
                <a:spcPct val="20000"/>
              </a:spcBef>
              <a:buFont typeface="Arial" panose="020B0604020202020204" pitchFamily="34" charset="0"/>
              <a:buChar char="•"/>
            </a:pPr>
            <a:r>
              <a:rPr lang="en-GB" dirty="0">
                <a:cs typeface="Calibri"/>
              </a:rPr>
              <a:t>NQT support</a:t>
            </a:r>
          </a:p>
          <a:p>
            <a:pPr marL="342900" indent="-342900">
              <a:spcBef>
                <a:spcPct val="20000"/>
              </a:spcBef>
              <a:buFont typeface="Arial" panose="020B0604020202020204" pitchFamily="34" charset="0"/>
              <a:buChar char="•"/>
            </a:pPr>
            <a:r>
              <a:rPr lang="en-GB" dirty="0">
                <a:cs typeface="Calibri"/>
              </a:rPr>
              <a:t>Coherence of delivery</a:t>
            </a:r>
          </a:p>
          <a:p>
            <a:pPr marL="1257300" lvl="2" indent="-342900" fontAlgn="base">
              <a:spcBef>
                <a:spcPct val="20000"/>
              </a:spcBef>
              <a:spcAft>
                <a:spcPct val="0"/>
              </a:spcAft>
              <a:buFont typeface="Arial" panose="020B0604020202020204" pitchFamily="34" charset="0"/>
              <a:buChar char="•"/>
            </a:pPr>
            <a:endParaRPr lang="en-GB" sz="2400" dirty="0">
              <a:cs typeface="Calibri"/>
            </a:endParaRPr>
          </a:p>
        </p:txBody>
      </p:sp>
    </p:spTree>
    <p:extLst>
      <p:ext uri="{BB962C8B-B14F-4D97-AF65-F5344CB8AC3E}">
        <p14:creationId xmlns:p14="http://schemas.microsoft.com/office/powerpoint/2010/main" val="2165292753"/>
      </p:ext>
    </p:extLst>
  </p:cSld>
  <p:clrMapOvr>
    <a:masterClrMapping/>
  </p:clrMapOvr>
</p:sld>
</file>

<file path=ppt/theme/theme1.xml><?xml version="1.0" encoding="utf-8"?>
<a:theme xmlns:a="http://schemas.openxmlformats.org/drawingml/2006/main" name="Template_Warwick">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Template_Warwick</Template>
  <TotalTime>1504</TotalTime>
  <Words>1503</Words>
  <Application>Microsoft Macintosh PowerPoint</Application>
  <PresentationFormat>On-screen Show (4:3)</PresentationFormat>
  <Paragraphs>140</Paragraphs>
  <Slides>21</Slides>
  <Notes>0</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21</vt:i4>
      </vt:variant>
    </vt:vector>
  </HeadingPairs>
  <TitlesOfParts>
    <vt:vector size="30" baseType="lpstr">
      <vt:lpstr>Arial</vt:lpstr>
      <vt:lpstr>Calibri</vt:lpstr>
      <vt:lpstr>Courier New</vt:lpstr>
      <vt:lpstr>Mangal</vt:lpstr>
      <vt:lpstr>Times New Roman</vt:lpstr>
      <vt:lpstr>Wingdings</vt:lpstr>
      <vt:lpstr>Template_Warwick</vt:lpstr>
      <vt:lpstr>1_Custom Design</vt:lpstr>
      <vt:lpstr>Custom Design</vt:lpstr>
      <vt:lpstr>Primary Update  9.00-10.30     June 2020 Initial Teacher Education</vt:lpstr>
      <vt:lpstr>Overview</vt:lpstr>
      <vt:lpstr>Primary Partnership Achievements 19-20</vt:lpstr>
      <vt:lpstr>Mentoring developments 19/20</vt:lpstr>
      <vt:lpstr>Mentoring developments – moving forward…</vt:lpstr>
      <vt:lpstr>PowerPoint Presentation</vt:lpstr>
      <vt:lpstr>PowerPoint Presentation</vt:lpstr>
      <vt:lpstr>Partnership: enhancements</vt:lpstr>
      <vt:lpstr>PowerPoint Presentation</vt:lpstr>
      <vt:lpstr>PowerPoint Presentation</vt:lpstr>
      <vt:lpstr>PowerPoint Presentation</vt:lpstr>
      <vt:lpstr>PowerPoint Presentation</vt:lpstr>
      <vt:lpstr>Primary Core feedback</vt:lpstr>
      <vt:lpstr>Primary School Direct</vt:lpstr>
      <vt:lpstr>Primary School Direct 19-20</vt:lpstr>
      <vt:lpstr>Course changes 2020-21</vt:lpstr>
      <vt:lpstr>Course delivery 2020-21</vt:lpstr>
      <vt:lpstr>MA Professional Education</vt:lpstr>
      <vt:lpstr>MA Professional Education</vt:lpstr>
      <vt:lpstr>PowerPoint Presentation</vt:lpstr>
      <vt:lpstr>Discussion</vt:lpstr>
    </vt:vector>
  </TitlesOfParts>
  <Company>University of Warwick</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Huber, Keira</dc:creator>
  <cp:lastModifiedBy>Prof Des Hewitt</cp:lastModifiedBy>
  <cp:revision>107</cp:revision>
  <cp:lastPrinted>2020-06-17T15:23:02Z</cp:lastPrinted>
  <dcterms:created xsi:type="dcterms:W3CDTF">2015-05-13T11:12:00Z</dcterms:created>
  <dcterms:modified xsi:type="dcterms:W3CDTF">2020-06-17T15:23:22Z</dcterms:modified>
</cp:coreProperties>
</file>