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8" r:id="rId2"/>
    <p:sldId id="270" r:id="rId3"/>
    <p:sldId id="301" r:id="rId4"/>
    <p:sldId id="267" r:id="rId5"/>
    <p:sldId id="275" r:id="rId6"/>
    <p:sldId id="277" r:id="rId7"/>
    <p:sldId id="271" r:id="rId8"/>
    <p:sldId id="273" r:id="rId9"/>
    <p:sldId id="282" r:id="rId10"/>
    <p:sldId id="274" r:id="rId11"/>
    <p:sldId id="278" r:id="rId12"/>
    <p:sldId id="279" r:id="rId13"/>
    <p:sldId id="280" r:id="rId14"/>
    <p:sldId id="281" r:id="rId15"/>
    <p:sldId id="283" r:id="rId16"/>
    <p:sldId id="300" r:id="rId17"/>
    <p:sldId id="292" r:id="rId18"/>
    <p:sldId id="287" r:id="rId19"/>
    <p:sldId id="298" r:id="rId20"/>
    <p:sldId id="299" r:id="rId21"/>
    <p:sldId id="293" r:id="rId22"/>
    <p:sldId id="290" r:id="rId23"/>
    <p:sldId id="295" r:id="rId24"/>
    <p:sldId id="297" r:id="rId25"/>
    <p:sldId id="285" r:id="rId26"/>
    <p:sldId id="29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8762"/>
    <a:srgbClr val="1A2895"/>
    <a:srgbClr val="638FDC"/>
    <a:srgbClr val="63D0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4625"/>
  </p:normalViewPr>
  <p:slideViewPr>
    <p:cSldViewPr snapToGrid="0" snapToObjects="1">
      <p:cViewPr varScale="1">
        <p:scale>
          <a:sx n="90" d="100"/>
          <a:sy n="90" d="100"/>
        </p:scale>
        <p:origin x="232" y="7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03E64-632D-E344-95B9-8CA08F1989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686CAD-E0F5-F64D-B5ED-9F294293F0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1098D1-BBDB-F946-961A-50642A0A98FD}"/>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5" name="Footer Placeholder 4">
            <a:extLst>
              <a:ext uri="{FF2B5EF4-FFF2-40B4-BE49-F238E27FC236}">
                <a16:creationId xmlns:a16="http://schemas.microsoft.com/office/drawing/2014/main" id="{F423E3D4-D17D-F54D-BC2D-9BCE188613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6332B5-A494-DB48-B604-0448791C2AE1}"/>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3389545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6AC7A-15BA-A14F-A72F-3712527C1BD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770941B-E423-9547-BBAB-70D836C8C60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16C0C0-7DFA-D548-BC07-94BDED05F231}"/>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5" name="Footer Placeholder 4">
            <a:extLst>
              <a:ext uri="{FF2B5EF4-FFF2-40B4-BE49-F238E27FC236}">
                <a16:creationId xmlns:a16="http://schemas.microsoft.com/office/drawing/2014/main" id="{C39D56AD-10DA-2C40-8ABE-FB2471A555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25B534-FA54-2D41-966E-9DE84C5930F1}"/>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912236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00E8B1-423A-9B4A-8F04-108EB652C3B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1883A85-3569-2549-B2B5-B0AC9C217E5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B5CF02-168F-E941-A467-735652C242C5}"/>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5" name="Footer Placeholder 4">
            <a:extLst>
              <a:ext uri="{FF2B5EF4-FFF2-40B4-BE49-F238E27FC236}">
                <a16:creationId xmlns:a16="http://schemas.microsoft.com/office/drawing/2014/main" id="{87CEF01B-CA87-6449-A407-D53D6AAFE1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47F296-6358-9546-931D-B2409FCDE314}"/>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377248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9F81A-4123-BF40-BAA0-6071269684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F23A28-54E9-9848-A12E-BBE64EFD441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228E76-EBCC-9940-ADF8-AF481CAD8D98}"/>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5" name="Footer Placeholder 4">
            <a:extLst>
              <a:ext uri="{FF2B5EF4-FFF2-40B4-BE49-F238E27FC236}">
                <a16:creationId xmlns:a16="http://schemas.microsoft.com/office/drawing/2014/main" id="{FAD0BBE6-A21D-B344-BAE8-D792F9F90C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B31849-F57F-0942-B74E-247915E75574}"/>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1261613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FA557-2873-174B-8D05-306D7A80FF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93C31EF-5D01-284F-806C-51C9FD9F1F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A1A2BD7-535A-6F48-ACBC-A6BF8DF3D5CA}"/>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5" name="Footer Placeholder 4">
            <a:extLst>
              <a:ext uri="{FF2B5EF4-FFF2-40B4-BE49-F238E27FC236}">
                <a16:creationId xmlns:a16="http://schemas.microsoft.com/office/drawing/2014/main" id="{34C90D43-1F6C-AB41-8648-B4BBDBDA16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C85E9-FEFC-C544-B330-C479FED5BF1D}"/>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3625347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70C0A-BF73-BA4D-B4C5-BF7C44E299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68745F-5CA6-2949-B584-A29025B50B4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2D73C1-002D-EB41-8F13-E77E946E13E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3A7F4F1-48DF-1D41-8DFF-935E2C848226}"/>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6" name="Footer Placeholder 5">
            <a:extLst>
              <a:ext uri="{FF2B5EF4-FFF2-40B4-BE49-F238E27FC236}">
                <a16:creationId xmlns:a16="http://schemas.microsoft.com/office/drawing/2014/main" id="{6923213C-A18D-8B40-8A68-ABBB2873CF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257494-72B8-4B4B-81D5-287DAB4C0E0A}"/>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1502232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B2215-3C92-C44F-AD60-88C3BACAC99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9843B26-D7BB-9D42-A104-B902EB9D81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E102EF0-A6AE-4F48-AA8C-FAEF896152C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E84CD7-D2DA-7E4A-B0A5-1A4680F03C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CDCE737-F76F-B847-989E-022F99EF273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77C87B6-C736-3C4A-8321-1E7DAF2DC5E6}"/>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8" name="Footer Placeholder 7">
            <a:extLst>
              <a:ext uri="{FF2B5EF4-FFF2-40B4-BE49-F238E27FC236}">
                <a16:creationId xmlns:a16="http://schemas.microsoft.com/office/drawing/2014/main" id="{6870C140-0E6B-1248-A1CE-07552AC8F61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42ED2B-D035-7A4F-84DC-CC6CA960DBB9}"/>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291750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21A5C-65FB-A540-83B6-0F8946FCFCC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109D4F-10B7-544B-81ED-02CBC24CC949}"/>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4" name="Footer Placeholder 3">
            <a:extLst>
              <a:ext uri="{FF2B5EF4-FFF2-40B4-BE49-F238E27FC236}">
                <a16:creationId xmlns:a16="http://schemas.microsoft.com/office/drawing/2014/main" id="{2CD8E197-03E9-5045-B2D1-6B82C771A9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CCEEACB-A84A-584C-85B8-C8909B84857F}"/>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1882772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289E96-AF01-DC47-8C15-C2D1FD77771F}"/>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3" name="Footer Placeholder 2">
            <a:extLst>
              <a:ext uri="{FF2B5EF4-FFF2-40B4-BE49-F238E27FC236}">
                <a16:creationId xmlns:a16="http://schemas.microsoft.com/office/drawing/2014/main" id="{8498B552-1587-6140-8F45-F1E9FE6541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B880AC4-A69A-CD4B-BBAC-9CA4BF6BCCBC}"/>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3251235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F4F1A-7DC5-D248-8920-8BD25A1B69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E01D56D-608C-334D-9177-976864DBCC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2BF64BA-B26C-2A4D-A5D3-3EDF5D43E0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3C141F4-2A41-2147-8DDF-7BE4F0D3E51B}"/>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6" name="Footer Placeholder 5">
            <a:extLst>
              <a:ext uri="{FF2B5EF4-FFF2-40B4-BE49-F238E27FC236}">
                <a16:creationId xmlns:a16="http://schemas.microsoft.com/office/drawing/2014/main" id="{505D9632-5E49-5A45-827E-AE3CC8BBED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579205-1810-B540-8714-42B7B58B915B}"/>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1744089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C8780-8A40-DE46-A558-DD41535A9C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4755AC2-57AB-A74F-8E3D-294B0A86BF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5ECFC17-590F-0648-BD85-4ACD07EFF3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4F88565-BA1B-1848-8948-E9457A44BC71}"/>
              </a:ext>
            </a:extLst>
          </p:cNvPr>
          <p:cNvSpPr>
            <a:spLocks noGrp="1"/>
          </p:cNvSpPr>
          <p:nvPr>
            <p:ph type="dt" sz="half" idx="10"/>
          </p:nvPr>
        </p:nvSpPr>
        <p:spPr/>
        <p:txBody>
          <a:bodyPr/>
          <a:lstStyle/>
          <a:p>
            <a:fld id="{F89929A3-F1DB-474F-B3BC-67CEE6112844}" type="datetimeFigureOut">
              <a:rPr lang="en-US" smtClean="0"/>
              <a:t>6/15/21</a:t>
            </a:fld>
            <a:endParaRPr lang="en-US"/>
          </a:p>
        </p:txBody>
      </p:sp>
      <p:sp>
        <p:nvSpPr>
          <p:cNvPr id="6" name="Footer Placeholder 5">
            <a:extLst>
              <a:ext uri="{FF2B5EF4-FFF2-40B4-BE49-F238E27FC236}">
                <a16:creationId xmlns:a16="http://schemas.microsoft.com/office/drawing/2014/main" id="{E3BE4A2C-C45C-224D-B983-891A9B299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D1D33A-9F17-4447-ADAB-FE5B026E8BA0}"/>
              </a:ext>
            </a:extLst>
          </p:cNvPr>
          <p:cNvSpPr>
            <a:spLocks noGrp="1"/>
          </p:cNvSpPr>
          <p:nvPr>
            <p:ph type="sldNum" sz="quarter" idx="12"/>
          </p:nvPr>
        </p:nvSpPr>
        <p:spPr/>
        <p:txBody>
          <a:bodyPr/>
          <a:lstStyle/>
          <a:p>
            <a:fld id="{D6988EC2-7C8F-5F47-99A1-C80FEE06BC2B}" type="slidenum">
              <a:rPr lang="en-US" smtClean="0"/>
              <a:t>‹#›</a:t>
            </a:fld>
            <a:endParaRPr lang="en-US"/>
          </a:p>
        </p:txBody>
      </p:sp>
    </p:spTree>
    <p:extLst>
      <p:ext uri="{BB962C8B-B14F-4D97-AF65-F5344CB8AC3E}">
        <p14:creationId xmlns:p14="http://schemas.microsoft.com/office/powerpoint/2010/main" val="634365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bright="-4000" contrast="-3000"/>
          </a:blip>
          <a:srcRect/>
          <a:stretch>
            <a:fillRect t="-65000" b="-65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DB8AEF-759B-2B4F-870D-1513B70401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BA0C8E7-3E69-6F44-B2AC-560A47CCCF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71D587-4B6D-CB43-A572-FCD476229B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929A3-F1DB-474F-B3BC-67CEE6112844}" type="datetimeFigureOut">
              <a:rPr lang="en-US" smtClean="0"/>
              <a:t>6/15/21</a:t>
            </a:fld>
            <a:endParaRPr lang="en-US"/>
          </a:p>
        </p:txBody>
      </p:sp>
      <p:sp>
        <p:nvSpPr>
          <p:cNvPr id="5" name="Footer Placeholder 4">
            <a:extLst>
              <a:ext uri="{FF2B5EF4-FFF2-40B4-BE49-F238E27FC236}">
                <a16:creationId xmlns:a16="http://schemas.microsoft.com/office/drawing/2014/main" id="{A28291D3-E868-3B4F-BCCD-22E74F6795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F170FB-CA57-2C42-9932-22EF1BC737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988EC2-7C8F-5F47-99A1-C80FEE06BC2B}" type="slidenum">
              <a:rPr lang="en-US" smtClean="0"/>
              <a:t>‹#›</a:t>
            </a:fld>
            <a:endParaRPr lang="en-US"/>
          </a:p>
        </p:txBody>
      </p:sp>
    </p:spTree>
    <p:extLst>
      <p:ext uri="{BB962C8B-B14F-4D97-AF65-F5344CB8AC3E}">
        <p14:creationId xmlns:p14="http://schemas.microsoft.com/office/powerpoint/2010/main" val="758505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phototherapy-centre.com/therapeutic-photography/"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https://phototherapy-centre.com/who-is-doing-what-where/#Therapeutic-Photography"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hyperlink" Target="https://0-doi-org.pugwash.lib.warwick.ac.uk/10.1080/13575270108415344"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https://0-doi-org.pugwash.lib.warwick.ac.uk/10.1080/14725860601167218" TargetMode="External"/><Relationship Id="rId5" Type="http://schemas.openxmlformats.org/officeDocument/2006/relationships/hyperlink" Target="https://0-doi-org.pugwash.lib.warwick.ac.uk/10.1080/14733280601005617" TargetMode="External"/><Relationship Id="rId4" Type="http://schemas.openxmlformats.org/officeDocument/2006/relationships/hyperlink" Target="https://0-www-tandfonline-com.pugwash.lib.warwick.ac.uk/doi/abs/10.1080/13575270108415344"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0-doi-org.pugwash.lib.warwick.ac.uk/10.1080/14733280601005617"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0-doi-org.pugwash.lib.warwick.ac.uk/10.1080/14725860601167218"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hyperlink" Target="https://www.ncrm.ac.uk/resources/online/all/?main&amp;id=20713"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22.xml.rels><?xml version="1.0" encoding="UTF-8" standalone="yes"?>
<Relationships xmlns="http://schemas.openxmlformats.org/package/2006/relationships"><Relationship Id="rId3" Type="http://schemas.openxmlformats.org/officeDocument/2006/relationships/hyperlink" Target="https://doi.org/10.1080/01434632.2021.1882472"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hyperlink" Target="https://www.tandfonline.com/servlet/linkout?suffix=CIT0005&amp;dbid=20&amp;doi=10.1080%2F01434632.2021.1882472&amp;key=10.1111%2Fj.1754-8845.2010.01072.x&amp;tollfreelink=2_18_62c0a6936912e81ac213eda15c95ddaf06493533cfd488bf675ecb5da2217472"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tif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83D73DF-0AD2-D64D-AE26-81746CD49EAB}"/>
              </a:ext>
            </a:extLst>
          </p:cNvPr>
          <p:cNvSpPr/>
          <p:nvPr/>
        </p:nvSpPr>
        <p:spPr>
          <a:xfrm>
            <a:off x="628649" y="557213"/>
            <a:ext cx="10901363" cy="954107"/>
          </a:xfrm>
          <a:prstGeom prst="rect">
            <a:avLst/>
          </a:prstGeom>
          <a:solidFill>
            <a:srgbClr val="3F8762"/>
          </a:solidFill>
        </p:spPr>
        <p:txBody>
          <a:bodyPr wrap="square">
            <a:spAutoFit/>
          </a:bodyPr>
          <a:lstStyle/>
          <a:p>
            <a:pPr algn="ctr">
              <a:spcAft>
                <a:spcPts val="800"/>
              </a:spcAft>
            </a:pPr>
            <a:r>
              <a:rPr lang="en-GB" sz="2800" dirty="0">
                <a:solidFill>
                  <a:schemeClr val="bg1"/>
                </a:solidFill>
                <a:latin typeface="Nunito"/>
              </a:rPr>
              <a:t>Place-based methods for knowing your school better: Lessons from the MA Professional Education for mentors and established teachers</a:t>
            </a:r>
            <a:endParaRPr lang="en-US" dirty="0">
              <a:solidFill>
                <a:schemeClr val="bg1"/>
              </a:solidFill>
            </a:endParaRPr>
          </a:p>
        </p:txBody>
      </p:sp>
      <p:pic>
        <p:nvPicPr>
          <p:cNvPr id="7" name="Picture 6">
            <a:extLst>
              <a:ext uri="{FF2B5EF4-FFF2-40B4-BE49-F238E27FC236}">
                <a16:creationId xmlns:a16="http://schemas.microsoft.com/office/drawing/2014/main" id="{DC2B4DB4-B79E-BE40-9638-C78F864C1D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Tree>
    <p:extLst>
      <p:ext uri="{BB962C8B-B14F-4D97-AF65-F5344CB8AC3E}">
        <p14:creationId xmlns:p14="http://schemas.microsoft.com/office/powerpoint/2010/main" val="1125761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07A6994-659E-7F4E-88D3-BA199A1178D9}"/>
              </a:ext>
            </a:extLst>
          </p:cNvPr>
          <p:cNvSpPr/>
          <p:nvPr/>
        </p:nvSpPr>
        <p:spPr>
          <a:xfrm>
            <a:off x="585786" y="1065074"/>
            <a:ext cx="10987089" cy="4878526"/>
          </a:xfrm>
          <a:prstGeom prst="rect">
            <a:avLst/>
          </a:prstGeom>
          <a:solidFill>
            <a:srgbClr val="3F876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a:ln>
            <a:noFill/>
          </a:ln>
        </p:spPr>
        <p:txBody>
          <a:bodyPr wrap="square" rtlCol="0">
            <a:spAutoFit/>
          </a:bodyPr>
          <a:lstStyle/>
          <a:p>
            <a:pPr algn="ctr"/>
            <a:r>
              <a:rPr lang="en-US" sz="4000" b="1" dirty="0">
                <a:solidFill>
                  <a:schemeClr val="bg1"/>
                </a:solidFill>
              </a:rPr>
              <a:t>Place and school</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
        <p:nvSpPr>
          <p:cNvPr id="11" name="TextBox 10">
            <a:extLst>
              <a:ext uri="{FF2B5EF4-FFF2-40B4-BE49-F238E27FC236}">
                <a16:creationId xmlns:a16="http://schemas.microsoft.com/office/drawing/2014/main" id="{51C16915-7C81-604A-B6DD-2B8D69DD6339}"/>
              </a:ext>
            </a:extLst>
          </p:cNvPr>
          <p:cNvSpPr txBox="1"/>
          <p:nvPr/>
        </p:nvSpPr>
        <p:spPr>
          <a:xfrm>
            <a:off x="785814" y="1159306"/>
            <a:ext cx="5257800" cy="4185761"/>
          </a:xfrm>
          <a:prstGeom prst="rect">
            <a:avLst/>
          </a:prstGeom>
          <a:noFill/>
        </p:spPr>
        <p:txBody>
          <a:bodyPr wrap="square" rtlCol="0">
            <a:spAutoFit/>
          </a:bodyPr>
          <a:lstStyle/>
          <a:p>
            <a:r>
              <a:rPr lang="en-GB" dirty="0">
                <a:solidFill>
                  <a:schemeClr val="bg1"/>
                </a:solidFill>
              </a:rPr>
              <a:t>Thomson, P. and Hall, C., 2016. </a:t>
            </a:r>
            <a:r>
              <a:rPr lang="en-GB" i="1" dirty="0">
                <a:solidFill>
                  <a:schemeClr val="bg1"/>
                </a:solidFill>
              </a:rPr>
              <a:t>Place-based methods for researching schools</a:t>
            </a:r>
            <a:r>
              <a:rPr lang="en-GB" dirty="0">
                <a:solidFill>
                  <a:schemeClr val="bg1"/>
                </a:solidFill>
              </a:rPr>
              <a:t>. Bloomsbury Publishing</a:t>
            </a:r>
          </a:p>
          <a:p>
            <a:endParaRPr lang="en-GB" sz="2200" dirty="0">
              <a:solidFill>
                <a:schemeClr val="bg1"/>
              </a:solidFill>
            </a:endParaRPr>
          </a:p>
          <a:p>
            <a:r>
              <a:rPr lang="en-US" sz="2200" dirty="0">
                <a:solidFill>
                  <a:schemeClr val="bg1"/>
                </a:solidFill>
              </a:rPr>
              <a:t>When we think of </a:t>
            </a:r>
            <a:r>
              <a:rPr lang="en-US" sz="2200" i="1" dirty="0">
                <a:solidFill>
                  <a:schemeClr val="bg1"/>
                </a:solidFill>
              </a:rPr>
              <a:t>a </a:t>
            </a:r>
            <a:r>
              <a:rPr lang="en-US" sz="2200" dirty="0">
                <a:solidFill>
                  <a:schemeClr val="bg1"/>
                </a:solidFill>
              </a:rPr>
              <a:t>school we think generically but when we think of </a:t>
            </a:r>
            <a:r>
              <a:rPr lang="en-US" sz="2200" i="1" dirty="0">
                <a:solidFill>
                  <a:schemeClr val="bg1"/>
                </a:solidFill>
              </a:rPr>
              <a:t>our </a:t>
            </a:r>
            <a:r>
              <a:rPr lang="en-US" sz="2200" dirty="0">
                <a:solidFill>
                  <a:schemeClr val="bg1"/>
                </a:solidFill>
              </a:rPr>
              <a:t>school  we think specifically.</a:t>
            </a:r>
          </a:p>
          <a:p>
            <a:endParaRPr lang="en-US" sz="2200" dirty="0">
              <a:solidFill>
                <a:schemeClr val="bg1"/>
              </a:solidFill>
            </a:endParaRPr>
          </a:p>
          <a:p>
            <a:r>
              <a:rPr lang="en-GB" dirty="0">
                <a:solidFill>
                  <a:schemeClr val="bg1"/>
                </a:solidFill>
              </a:rPr>
              <a:t>Ingold, T. and </a:t>
            </a:r>
            <a:r>
              <a:rPr lang="en-GB" dirty="0" err="1">
                <a:solidFill>
                  <a:schemeClr val="bg1"/>
                </a:solidFill>
              </a:rPr>
              <a:t>Vergunst</a:t>
            </a:r>
            <a:r>
              <a:rPr lang="en-GB" dirty="0">
                <a:solidFill>
                  <a:schemeClr val="bg1"/>
                </a:solidFill>
              </a:rPr>
              <a:t>, J.L. eds., 2008. </a:t>
            </a:r>
            <a:r>
              <a:rPr lang="en-GB" i="1" dirty="0">
                <a:solidFill>
                  <a:schemeClr val="bg1"/>
                </a:solidFill>
              </a:rPr>
              <a:t>Ways of walking: Ethnography and practice on foot</a:t>
            </a:r>
            <a:r>
              <a:rPr lang="en-GB" dirty="0">
                <a:solidFill>
                  <a:schemeClr val="bg1"/>
                </a:solidFill>
              </a:rPr>
              <a:t>. Ashgate Publishing, Ltd..</a:t>
            </a:r>
          </a:p>
          <a:p>
            <a:endParaRPr lang="en-GB" sz="2200" dirty="0">
              <a:solidFill>
                <a:schemeClr val="bg1"/>
              </a:solidFill>
            </a:endParaRPr>
          </a:p>
          <a:p>
            <a:r>
              <a:rPr lang="en-GB" sz="2200" dirty="0">
                <a:solidFill>
                  <a:schemeClr val="bg1"/>
                </a:solidFill>
              </a:rPr>
              <a:t>We know things (and ourselves) by wandering about with them.</a:t>
            </a:r>
            <a:endParaRPr lang="en-US" sz="2200" dirty="0">
              <a:solidFill>
                <a:schemeClr val="bg1"/>
              </a:solidFill>
            </a:endParaRPr>
          </a:p>
        </p:txBody>
      </p:sp>
      <p:pic>
        <p:nvPicPr>
          <p:cNvPr id="3" name="Picture 2">
            <a:extLst>
              <a:ext uri="{FF2B5EF4-FFF2-40B4-BE49-F238E27FC236}">
                <a16:creationId xmlns:a16="http://schemas.microsoft.com/office/drawing/2014/main" id="{BC24F477-CDB7-E44D-9BAF-AE61A4B831CA}"/>
              </a:ext>
            </a:extLst>
          </p:cNvPr>
          <p:cNvPicPr>
            <a:picLocks noChangeAspect="1"/>
          </p:cNvPicPr>
          <p:nvPr/>
        </p:nvPicPr>
        <p:blipFill rotWithShape="1">
          <a:blip r:embed="rId3"/>
          <a:srcRect t="15531" r="3268" b="29792"/>
          <a:stretch/>
        </p:blipFill>
        <p:spPr>
          <a:xfrm>
            <a:off x="6629400" y="1300162"/>
            <a:ext cx="4197499" cy="3070480"/>
          </a:xfrm>
          <a:prstGeom prst="rect">
            <a:avLst/>
          </a:prstGeom>
        </p:spPr>
      </p:pic>
      <p:sp>
        <p:nvSpPr>
          <p:cNvPr id="6" name="TextBox 5">
            <a:extLst>
              <a:ext uri="{FF2B5EF4-FFF2-40B4-BE49-F238E27FC236}">
                <a16:creationId xmlns:a16="http://schemas.microsoft.com/office/drawing/2014/main" id="{0E2C635F-249E-DE49-88E8-E415E63D63FC}"/>
              </a:ext>
            </a:extLst>
          </p:cNvPr>
          <p:cNvSpPr txBox="1"/>
          <p:nvPr/>
        </p:nvSpPr>
        <p:spPr>
          <a:xfrm>
            <a:off x="6629400" y="4586288"/>
            <a:ext cx="4197499" cy="584775"/>
          </a:xfrm>
          <a:prstGeom prst="rect">
            <a:avLst/>
          </a:prstGeom>
          <a:noFill/>
        </p:spPr>
        <p:txBody>
          <a:bodyPr wrap="square" rtlCol="0">
            <a:spAutoFit/>
          </a:bodyPr>
          <a:lstStyle/>
          <a:p>
            <a:pPr algn="ctr"/>
            <a:r>
              <a:rPr lang="en-US" sz="3200" b="1" dirty="0">
                <a:solidFill>
                  <a:schemeClr val="bg1"/>
                </a:solidFill>
              </a:rPr>
              <a:t>Place is not static</a:t>
            </a:r>
          </a:p>
        </p:txBody>
      </p:sp>
    </p:spTree>
    <p:extLst>
      <p:ext uri="{BB962C8B-B14F-4D97-AF65-F5344CB8AC3E}">
        <p14:creationId xmlns:p14="http://schemas.microsoft.com/office/powerpoint/2010/main" val="2525304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a:ln>
            <a:noFill/>
          </a:ln>
        </p:spPr>
        <p:txBody>
          <a:bodyPr wrap="square" rtlCol="0">
            <a:spAutoFit/>
          </a:bodyPr>
          <a:lstStyle/>
          <a:p>
            <a:pPr algn="ctr"/>
            <a:r>
              <a:rPr lang="en-US" sz="4000" b="1" dirty="0">
                <a:solidFill>
                  <a:schemeClr val="bg1"/>
                </a:solidFill>
              </a:rPr>
              <a:t>Place is not static</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pic>
        <p:nvPicPr>
          <p:cNvPr id="9" name="Picture 8">
            <a:extLst>
              <a:ext uri="{FF2B5EF4-FFF2-40B4-BE49-F238E27FC236}">
                <a16:creationId xmlns:a16="http://schemas.microsoft.com/office/drawing/2014/main" id="{0709ABD1-40DA-6448-A566-4217BB58C1C5}"/>
              </a:ext>
            </a:extLst>
          </p:cNvPr>
          <p:cNvPicPr>
            <a:picLocks noChangeAspect="1"/>
          </p:cNvPicPr>
          <p:nvPr/>
        </p:nvPicPr>
        <p:blipFill>
          <a:blip r:embed="rId3"/>
          <a:stretch>
            <a:fillRect/>
          </a:stretch>
        </p:blipFill>
        <p:spPr>
          <a:xfrm>
            <a:off x="454393" y="1065074"/>
            <a:ext cx="5641608" cy="4835664"/>
          </a:xfrm>
          <a:prstGeom prst="rect">
            <a:avLst/>
          </a:prstGeom>
        </p:spPr>
      </p:pic>
      <p:pic>
        <p:nvPicPr>
          <p:cNvPr id="12" name="Picture 11">
            <a:extLst>
              <a:ext uri="{FF2B5EF4-FFF2-40B4-BE49-F238E27FC236}">
                <a16:creationId xmlns:a16="http://schemas.microsoft.com/office/drawing/2014/main" id="{20A17F9B-72BC-B844-8ED0-57A61A2EA024}"/>
              </a:ext>
            </a:extLst>
          </p:cNvPr>
          <p:cNvPicPr>
            <a:picLocks noChangeAspect="1"/>
          </p:cNvPicPr>
          <p:nvPr/>
        </p:nvPicPr>
        <p:blipFill>
          <a:blip r:embed="rId4"/>
          <a:stretch>
            <a:fillRect/>
          </a:stretch>
        </p:blipFill>
        <p:spPr>
          <a:xfrm>
            <a:off x="6079330" y="1065753"/>
            <a:ext cx="6013184" cy="4834985"/>
          </a:xfrm>
          <a:prstGeom prst="rect">
            <a:avLst/>
          </a:prstGeom>
        </p:spPr>
      </p:pic>
    </p:spTree>
    <p:extLst>
      <p:ext uri="{BB962C8B-B14F-4D97-AF65-F5344CB8AC3E}">
        <p14:creationId xmlns:p14="http://schemas.microsoft.com/office/powerpoint/2010/main" val="2131058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A6B4E9-52ED-2141-9F2F-5ABD71A10A72}"/>
              </a:ext>
            </a:extLst>
          </p:cNvPr>
          <p:cNvSpPr txBox="1"/>
          <p:nvPr/>
        </p:nvSpPr>
        <p:spPr>
          <a:xfrm>
            <a:off x="4386263" y="1065074"/>
            <a:ext cx="7186613" cy="5139869"/>
          </a:xfrm>
          <a:prstGeom prst="rect">
            <a:avLst/>
          </a:prstGeom>
          <a:solidFill>
            <a:srgbClr val="3F8762"/>
          </a:solidFill>
        </p:spPr>
        <p:txBody>
          <a:bodyPr wrap="square" rtlCol="0">
            <a:spAutoFit/>
          </a:bodyPr>
          <a:lstStyle/>
          <a:p>
            <a:r>
              <a:rPr lang="en-GB" dirty="0">
                <a:solidFill>
                  <a:schemeClr val="bg1"/>
                </a:solidFill>
              </a:rPr>
              <a:t>	</a:t>
            </a:r>
            <a:r>
              <a:rPr lang="en-GB" dirty="0" err="1">
                <a:solidFill>
                  <a:schemeClr val="bg1"/>
                </a:solidFill>
              </a:rPr>
              <a:t>Youdell</a:t>
            </a:r>
            <a:r>
              <a:rPr lang="en-GB" dirty="0">
                <a:solidFill>
                  <a:schemeClr val="bg1"/>
                </a:solidFill>
              </a:rPr>
              <a:t>, D. and Armstrong, F., 2011. A politics beyond 	subjects: The affective choreographies 	and smooth spaces of 	schooling. </a:t>
            </a:r>
            <a:r>
              <a:rPr lang="en-GB" i="1" dirty="0">
                <a:solidFill>
                  <a:schemeClr val="bg1"/>
                </a:solidFill>
              </a:rPr>
              <a:t>Emotion, Space and Society</a:t>
            </a:r>
            <a:r>
              <a:rPr lang="en-GB" dirty="0">
                <a:solidFill>
                  <a:schemeClr val="bg1"/>
                </a:solidFill>
              </a:rPr>
              <a:t>, </a:t>
            </a:r>
            <a:r>
              <a:rPr lang="en-GB" i="1" dirty="0">
                <a:solidFill>
                  <a:schemeClr val="bg1"/>
                </a:solidFill>
              </a:rPr>
              <a:t>4</a:t>
            </a:r>
            <a:r>
              <a:rPr lang="en-GB" dirty="0">
                <a:solidFill>
                  <a:schemeClr val="bg1"/>
                </a:solidFill>
              </a:rPr>
              <a:t>(3), pp.144-150.</a:t>
            </a:r>
          </a:p>
          <a:p>
            <a:endParaRPr lang="en-GB" dirty="0">
              <a:solidFill>
                <a:schemeClr val="bg1"/>
              </a:solidFill>
            </a:endParaRPr>
          </a:p>
          <a:p>
            <a:pPr marL="742950" lvl="1" indent="-285750">
              <a:buFont typeface="Arial" panose="020B0604020202020204" pitchFamily="34" charset="0"/>
              <a:buChar char="•"/>
            </a:pPr>
            <a:r>
              <a:rPr lang="en-GB" sz="2400" dirty="0">
                <a:solidFill>
                  <a:schemeClr val="bg1"/>
                </a:solidFill>
              </a:rPr>
              <a:t>School has its choreography that one must be caught up in</a:t>
            </a:r>
          </a:p>
          <a:p>
            <a:pPr marL="742950" lvl="1" indent="-285750">
              <a:buFont typeface="Arial" panose="020B0604020202020204" pitchFamily="34" charset="0"/>
              <a:buChar char="•"/>
            </a:pPr>
            <a:r>
              <a:rPr lang="en-GB" sz="2400" dirty="0">
                <a:solidFill>
                  <a:schemeClr val="bg1"/>
                </a:solidFill>
              </a:rPr>
              <a:t>Not aligning to the choreography – not findings one’s place in it impacts one’s sense of belonging.</a:t>
            </a:r>
          </a:p>
          <a:p>
            <a:pPr marL="285750" indent="-285750">
              <a:buFont typeface="Arial" panose="020B0604020202020204" pitchFamily="34" charset="0"/>
              <a:buChar char="•"/>
            </a:pPr>
            <a:endParaRPr lang="en-GB" sz="2400" dirty="0">
              <a:solidFill>
                <a:schemeClr val="bg1"/>
              </a:solidFill>
            </a:endParaRPr>
          </a:p>
          <a:p>
            <a:pPr algn="ctr"/>
            <a:r>
              <a:rPr lang="en-GB" sz="2800" dirty="0">
                <a:solidFill>
                  <a:schemeClr val="bg1"/>
                </a:solidFill>
              </a:rPr>
              <a:t>	Place requires attachment</a:t>
            </a:r>
          </a:p>
          <a:p>
            <a:pPr algn="ctr"/>
            <a:r>
              <a:rPr lang="en-GB" dirty="0">
                <a:solidFill>
                  <a:schemeClr val="bg1"/>
                </a:solidFill>
              </a:rPr>
              <a:t>Augé, M., 1995. </a:t>
            </a:r>
            <a:r>
              <a:rPr lang="en-GB" i="1" dirty="0">
                <a:solidFill>
                  <a:schemeClr val="bg1"/>
                </a:solidFill>
              </a:rPr>
              <a:t>Non-places: Introduction to an Anthropology of </a:t>
            </a:r>
            <a:r>
              <a:rPr lang="en-GB" i="1" dirty="0" err="1">
                <a:solidFill>
                  <a:schemeClr val="bg1"/>
                </a:solidFill>
              </a:rPr>
              <a:t>Supermodernity</a:t>
            </a:r>
            <a:r>
              <a:rPr lang="en-GB" dirty="0">
                <a:solidFill>
                  <a:schemeClr val="bg1"/>
                </a:solidFill>
              </a:rPr>
              <a:t>. verso.</a:t>
            </a:r>
          </a:p>
          <a:p>
            <a:pPr algn="ctr"/>
            <a:endParaRPr lang="en-US" dirty="0">
              <a:solidFill>
                <a:schemeClr val="bg1"/>
              </a:solidFill>
            </a:endParaRPr>
          </a:p>
          <a:p>
            <a:pPr algn="ctr"/>
            <a:endParaRPr lang="en-US" dirty="0">
              <a:solidFill>
                <a:schemeClr val="bg1"/>
              </a:solidFill>
            </a:endParaRPr>
          </a:p>
          <a:p>
            <a:pPr algn="ctr"/>
            <a:endParaRPr lang="en-US" dirty="0">
              <a:solidFill>
                <a:schemeClr val="bg1"/>
              </a:solidFill>
            </a:endParaRPr>
          </a:p>
          <a:p>
            <a:pPr algn="ctr"/>
            <a:endParaRPr lang="en-US" dirty="0">
              <a:solidFill>
                <a:schemeClr val="bg1"/>
              </a:solidFill>
            </a:endParaRPr>
          </a:p>
        </p:txBody>
      </p:sp>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a:ln>
            <a:noFill/>
          </a:ln>
        </p:spPr>
        <p:txBody>
          <a:bodyPr wrap="square" rtlCol="0">
            <a:spAutoFit/>
          </a:bodyPr>
          <a:lstStyle/>
          <a:p>
            <a:pPr algn="ctr"/>
            <a:r>
              <a:rPr lang="en-US" sz="4000" b="1" dirty="0">
                <a:solidFill>
                  <a:schemeClr val="bg1"/>
                </a:solidFill>
              </a:rPr>
              <a:t>Place is not static</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Tree>
    <p:extLst>
      <p:ext uri="{BB962C8B-B14F-4D97-AF65-F5344CB8AC3E}">
        <p14:creationId xmlns:p14="http://schemas.microsoft.com/office/powerpoint/2010/main" val="2984873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A6B4E9-52ED-2141-9F2F-5ABD71A10A72}"/>
              </a:ext>
            </a:extLst>
          </p:cNvPr>
          <p:cNvSpPr txBox="1"/>
          <p:nvPr/>
        </p:nvSpPr>
        <p:spPr>
          <a:xfrm>
            <a:off x="585787" y="1065074"/>
            <a:ext cx="10987090" cy="5709255"/>
          </a:xfrm>
          <a:prstGeom prst="rect">
            <a:avLst/>
          </a:prstGeom>
          <a:solidFill>
            <a:srgbClr val="3F8762"/>
          </a:solidFill>
        </p:spPr>
        <p:txBody>
          <a:bodyPr wrap="square" rtlCol="0">
            <a:spAutoFit/>
          </a:bodyPr>
          <a:lstStyle/>
          <a:p>
            <a:r>
              <a:rPr lang="en-GB" sz="1700" dirty="0">
                <a:solidFill>
                  <a:schemeClr val="bg1"/>
                </a:solidFill>
              </a:rPr>
              <a:t>Terrazas-Carrillo, E.C., Hong, J.Y. and Pace, T.M., 2014. Adjusting to new places: International student adjustment and place attachment. </a:t>
            </a:r>
            <a:r>
              <a:rPr lang="en-GB" sz="1700" i="1" dirty="0">
                <a:solidFill>
                  <a:schemeClr val="bg1"/>
                </a:solidFill>
              </a:rPr>
              <a:t>Journal of College Student Development</a:t>
            </a:r>
            <a:r>
              <a:rPr lang="en-GB" sz="1700" dirty="0">
                <a:solidFill>
                  <a:schemeClr val="bg1"/>
                </a:solidFill>
              </a:rPr>
              <a:t>, </a:t>
            </a:r>
            <a:r>
              <a:rPr lang="en-GB" sz="1700" i="1" dirty="0">
                <a:solidFill>
                  <a:schemeClr val="bg1"/>
                </a:solidFill>
              </a:rPr>
              <a:t>55</a:t>
            </a:r>
            <a:r>
              <a:rPr lang="en-GB" sz="1700" dirty="0">
                <a:solidFill>
                  <a:schemeClr val="bg1"/>
                </a:solidFill>
              </a:rPr>
              <a:t>(7), pp.693-706.</a:t>
            </a:r>
            <a:endParaRPr lang="en-GB" dirty="0">
              <a:solidFill>
                <a:schemeClr val="bg1"/>
              </a:solidFill>
            </a:endParaRPr>
          </a:p>
          <a:p>
            <a:r>
              <a:rPr lang="en-GB" sz="2000" b="1" dirty="0">
                <a:solidFill>
                  <a:schemeClr val="bg1"/>
                </a:solidFill>
              </a:rPr>
              <a:t>Finding of a place ‘conducive to positive social, cultural or personal interactions…’. It is an indicator of longer term resilience and academic success.</a:t>
            </a:r>
          </a:p>
          <a:p>
            <a:endParaRPr lang="en-GB" sz="1700" dirty="0">
              <a:solidFill>
                <a:schemeClr val="bg1"/>
              </a:solidFill>
            </a:endParaRPr>
          </a:p>
          <a:p>
            <a:r>
              <a:rPr lang="en-GB" sz="1700" dirty="0">
                <a:solidFill>
                  <a:schemeClr val="bg1"/>
                </a:solidFill>
              </a:rPr>
              <a:t>Johnson, M.K., </a:t>
            </a:r>
            <a:r>
              <a:rPr lang="en-GB" sz="1700" dirty="0" err="1">
                <a:solidFill>
                  <a:schemeClr val="bg1"/>
                </a:solidFill>
              </a:rPr>
              <a:t>Crosnoe</a:t>
            </a:r>
            <a:r>
              <a:rPr lang="en-GB" sz="1700" dirty="0">
                <a:solidFill>
                  <a:schemeClr val="bg1"/>
                </a:solidFill>
              </a:rPr>
              <a:t>, R. and Elder Jr, G.H., 2001. Students' attachment and academic engagement: The role of race and ethnicity. </a:t>
            </a:r>
            <a:r>
              <a:rPr lang="en-GB" sz="1700" i="1" dirty="0">
                <a:solidFill>
                  <a:schemeClr val="bg1"/>
                </a:solidFill>
              </a:rPr>
              <a:t>Sociology of education</a:t>
            </a:r>
            <a:r>
              <a:rPr lang="en-GB" sz="1700" dirty="0">
                <a:solidFill>
                  <a:schemeClr val="bg1"/>
                </a:solidFill>
              </a:rPr>
              <a:t>, pp.318-340.</a:t>
            </a:r>
            <a:endParaRPr lang="en-GB" dirty="0">
              <a:solidFill>
                <a:schemeClr val="bg1"/>
              </a:solidFill>
            </a:endParaRPr>
          </a:p>
          <a:p>
            <a:r>
              <a:rPr lang="en-GB" sz="2000" b="1" dirty="0">
                <a:solidFill>
                  <a:schemeClr val="bg1"/>
                </a:solidFill>
              </a:rPr>
              <a:t>Varying levels of place attachment found across racial groups in US Middle Schools. School attachment has an ‘affective’ component – the ‘extent to which students ”feel” that they are embedded in and part of their social communities.</a:t>
            </a:r>
          </a:p>
          <a:p>
            <a:endParaRPr lang="en-GB" sz="1700" dirty="0">
              <a:solidFill>
                <a:schemeClr val="bg1"/>
              </a:solidFill>
            </a:endParaRPr>
          </a:p>
          <a:p>
            <a:r>
              <a:rPr lang="en-GB" sz="1700" dirty="0">
                <a:solidFill>
                  <a:schemeClr val="bg1"/>
                </a:solidFill>
              </a:rPr>
              <a:t>Fleury‐</a:t>
            </a:r>
            <a:r>
              <a:rPr lang="en-GB" sz="1700" dirty="0" err="1">
                <a:solidFill>
                  <a:schemeClr val="bg1"/>
                </a:solidFill>
              </a:rPr>
              <a:t>Bahi</a:t>
            </a:r>
            <a:r>
              <a:rPr lang="en-GB" sz="1700" dirty="0">
                <a:solidFill>
                  <a:schemeClr val="bg1"/>
                </a:solidFill>
              </a:rPr>
              <a:t>, G. and </a:t>
            </a:r>
            <a:r>
              <a:rPr lang="en-GB" sz="1700" dirty="0" err="1">
                <a:solidFill>
                  <a:schemeClr val="bg1"/>
                </a:solidFill>
              </a:rPr>
              <a:t>Marcouyeux</a:t>
            </a:r>
            <a:r>
              <a:rPr lang="en-GB" sz="1700" dirty="0">
                <a:solidFill>
                  <a:schemeClr val="bg1"/>
                </a:solidFill>
              </a:rPr>
              <a:t>, A., 2010. Place evaluation and self‐esteem at school: the mediated effect of place identification. </a:t>
            </a:r>
            <a:r>
              <a:rPr lang="en-GB" sz="1700" i="1" dirty="0">
                <a:solidFill>
                  <a:schemeClr val="bg1"/>
                </a:solidFill>
              </a:rPr>
              <a:t>Educational Studies</a:t>
            </a:r>
            <a:r>
              <a:rPr lang="en-GB" sz="1700" dirty="0">
                <a:solidFill>
                  <a:schemeClr val="bg1"/>
                </a:solidFill>
              </a:rPr>
              <a:t>, </a:t>
            </a:r>
            <a:r>
              <a:rPr lang="en-GB" sz="1700" i="1" dirty="0">
                <a:solidFill>
                  <a:schemeClr val="bg1"/>
                </a:solidFill>
              </a:rPr>
              <a:t>36</a:t>
            </a:r>
            <a:r>
              <a:rPr lang="en-GB" sz="1700" dirty="0">
                <a:solidFill>
                  <a:schemeClr val="bg1"/>
                </a:solidFill>
              </a:rPr>
              <a:t>(1), pp.85-93.</a:t>
            </a:r>
          </a:p>
          <a:p>
            <a:r>
              <a:rPr lang="en-GB" sz="2000" b="1" dirty="0">
                <a:solidFill>
                  <a:schemeClr val="bg1"/>
                </a:solidFill>
              </a:rPr>
              <a:t>Self esteem is connected to secure place attachment. Belonging in a geographic place leads to belonging in a </a:t>
            </a:r>
            <a:r>
              <a:rPr lang="en-GB" sz="2000" b="1" dirty="0" err="1">
                <a:solidFill>
                  <a:schemeClr val="bg1"/>
                </a:solidFill>
              </a:rPr>
              <a:t>sociospatial</a:t>
            </a:r>
            <a:r>
              <a:rPr lang="en-GB" sz="2000" b="1" dirty="0">
                <a:solidFill>
                  <a:schemeClr val="bg1"/>
                </a:solidFill>
              </a:rPr>
              <a:t> category.</a:t>
            </a:r>
          </a:p>
          <a:p>
            <a:endParaRPr lang="en-GB" sz="1700" dirty="0">
              <a:solidFill>
                <a:schemeClr val="bg1"/>
              </a:solidFill>
            </a:endParaRPr>
          </a:p>
          <a:p>
            <a:pPr algn="ctr"/>
            <a:endParaRPr lang="en-US" dirty="0">
              <a:solidFill>
                <a:schemeClr val="bg1"/>
              </a:solidFill>
            </a:endParaRPr>
          </a:p>
          <a:p>
            <a:pPr algn="ctr"/>
            <a:endParaRPr lang="en-US" dirty="0">
              <a:solidFill>
                <a:schemeClr val="bg1"/>
              </a:solidFill>
            </a:endParaRPr>
          </a:p>
          <a:p>
            <a:pPr algn="ctr"/>
            <a:endParaRPr lang="en-US" dirty="0">
              <a:solidFill>
                <a:schemeClr val="bg1"/>
              </a:solidFill>
            </a:endParaRPr>
          </a:p>
          <a:p>
            <a:pPr algn="ctr"/>
            <a:endParaRPr lang="en-US" dirty="0">
              <a:solidFill>
                <a:schemeClr val="bg1"/>
              </a:solidFill>
            </a:endParaRPr>
          </a:p>
        </p:txBody>
      </p:sp>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a:ln>
            <a:noFill/>
          </a:ln>
        </p:spPr>
        <p:txBody>
          <a:bodyPr wrap="square" rtlCol="0">
            <a:spAutoFit/>
          </a:bodyPr>
          <a:lstStyle/>
          <a:p>
            <a:pPr algn="ctr"/>
            <a:r>
              <a:rPr lang="en-US" sz="4000" b="1" dirty="0">
                <a:solidFill>
                  <a:schemeClr val="bg1"/>
                </a:solidFill>
              </a:rPr>
              <a:t>A sense of place requires attachment </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Tree>
    <p:extLst>
      <p:ext uri="{BB962C8B-B14F-4D97-AF65-F5344CB8AC3E}">
        <p14:creationId xmlns:p14="http://schemas.microsoft.com/office/powerpoint/2010/main" val="4293756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What is place-making?</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
        <p:nvSpPr>
          <p:cNvPr id="3" name="TextBox 2">
            <a:extLst>
              <a:ext uri="{FF2B5EF4-FFF2-40B4-BE49-F238E27FC236}">
                <a16:creationId xmlns:a16="http://schemas.microsoft.com/office/drawing/2014/main" id="{8DA4AF67-10F9-4D4B-89CF-D4A79A5F9AEF}"/>
              </a:ext>
            </a:extLst>
          </p:cNvPr>
          <p:cNvSpPr txBox="1"/>
          <p:nvPr/>
        </p:nvSpPr>
        <p:spPr>
          <a:xfrm>
            <a:off x="952500" y="1264825"/>
            <a:ext cx="10286999" cy="4031873"/>
          </a:xfrm>
          <a:prstGeom prst="rect">
            <a:avLst/>
          </a:prstGeom>
          <a:solidFill>
            <a:srgbClr val="3F8762"/>
          </a:solidFill>
        </p:spPr>
        <p:txBody>
          <a:bodyPr wrap="square" rtlCol="0">
            <a:spAutoFit/>
          </a:bodyPr>
          <a:lstStyle/>
          <a:p>
            <a:pPr marL="800100" lvl="1" indent="-342900">
              <a:buFont typeface="Arial" panose="020B0604020202020204" pitchFamily="34" charset="0"/>
              <a:buChar char="•"/>
            </a:pPr>
            <a:r>
              <a:rPr lang="en-US" sz="2600" dirty="0">
                <a:solidFill>
                  <a:schemeClr val="bg1"/>
                </a:solidFill>
              </a:rPr>
              <a:t>Creates meaningful public spaces that become ‘places’ for the community that inhabits them.</a:t>
            </a:r>
          </a:p>
          <a:p>
            <a:pPr marL="800100" lvl="1" indent="-342900">
              <a:buFont typeface="Arial" panose="020B0604020202020204" pitchFamily="34" charset="0"/>
              <a:buChar char="•"/>
            </a:pPr>
            <a:r>
              <a:rPr lang="en-US" sz="2600" dirty="0">
                <a:solidFill>
                  <a:schemeClr val="bg1"/>
                </a:solidFill>
              </a:rPr>
              <a:t>Created through interactions between town planners, architects, artists, business leaders, workers, residents, social providers etc. </a:t>
            </a:r>
          </a:p>
          <a:p>
            <a:pPr marL="800100" lvl="1" indent="-342900">
              <a:buFont typeface="Arial" panose="020B0604020202020204" pitchFamily="34" charset="0"/>
              <a:buChar char="•"/>
            </a:pPr>
            <a:r>
              <a:rPr lang="en-US" sz="2600" dirty="0">
                <a:solidFill>
                  <a:schemeClr val="bg1"/>
                </a:solidFill>
              </a:rPr>
              <a:t>Becoming more important in regards to regenerations of high streets etc.</a:t>
            </a:r>
          </a:p>
          <a:p>
            <a:pPr marL="800100" lvl="1" indent="-342900">
              <a:buFont typeface="Arial" panose="020B0604020202020204" pitchFamily="34" charset="0"/>
              <a:buChar char="•"/>
            </a:pPr>
            <a:r>
              <a:rPr lang="en-US" sz="2600" dirty="0">
                <a:solidFill>
                  <a:schemeClr val="bg1"/>
                </a:solidFill>
              </a:rPr>
              <a:t>Increasingly informed by research that sees a causal link between healthy spaces, communities and people.</a:t>
            </a:r>
          </a:p>
          <a:p>
            <a:pPr marL="800100" lvl="1" indent="-342900">
              <a:buFont typeface="Arial" panose="020B0604020202020204" pitchFamily="34" charset="0"/>
              <a:buChar char="•"/>
            </a:pPr>
            <a:r>
              <a:rPr lang="en-US" sz="2600" dirty="0">
                <a:solidFill>
                  <a:schemeClr val="bg1"/>
                </a:solidFill>
              </a:rPr>
              <a:t>A sense of a space being place = well-being.</a:t>
            </a:r>
          </a:p>
          <a:p>
            <a:pPr marL="800100" lvl="1" indent="-342900">
              <a:buFont typeface="Arial" panose="020B0604020202020204" pitchFamily="34" charset="0"/>
              <a:buChar char="•"/>
            </a:pPr>
            <a:endParaRPr lang="en-US" sz="2200" dirty="0">
              <a:solidFill>
                <a:schemeClr val="bg1"/>
              </a:solidFill>
            </a:endParaRPr>
          </a:p>
        </p:txBody>
      </p:sp>
    </p:spTree>
    <p:extLst>
      <p:ext uri="{BB962C8B-B14F-4D97-AF65-F5344CB8AC3E}">
        <p14:creationId xmlns:p14="http://schemas.microsoft.com/office/powerpoint/2010/main" val="845678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Place-based methods and wellbeing</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
        <p:nvSpPr>
          <p:cNvPr id="3" name="TextBox 2">
            <a:extLst>
              <a:ext uri="{FF2B5EF4-FFF2-40B4-BE49-F238E27FC236}">
                <a16:creationId xmlns:a16="http://schemas.microsoft.com/office/drawing/2014/main" id="{8DA4AF67-10F9-4D4B-89CF-D4A79A5F9AEF}"/>
              </a:ext>
            </a:extLst>
          </p:cNvPr>
          <p:cNvSpPr txBox="1"/>
          <p:nvPr/>
        </p:nvSpPr>
        <p:spPr>
          <a:xfrm>
            <a:off x="952500" y="1264825"/>
            <a:ext cx="10286999" cy="3877985"/>
          </a:xfrm>
          <a:prstGeom prst="rect">
            <a:avLst/>
          </a:prstGeom>
          <a:solidFill>
            <a:srgbClr val="3F8762"/>
          </a:solidFill>
        </p:spPr>
        <p:txBody>
          <a:bodyPr wrap="square" rtlCol="0">
            <a:spAutoFit/>
          </a:bodyPr>
          <a:lstStyle/>
          <a:p>
            <a:pPr lvl="1" algn="ctr"/>
            <a:r>
              <a:rPr lang="en-US" sz="3200" dirty="0">
                <a:solidFill>
                  <a:schemeClr val="bg1"/>
                </a:solidFill>
              </a:rPr>
              <a:t>5 ways to wellbeing</a:t>
            </a:r>
          </a:p>
          <a:p>
            <a:pPr lvl="1" algn="ctr"/>
            <a:endParaRPr lang="en-US" sz="3200" dirty="0">
              <a:solidFill>
                <a:schemeClr val="bg1"/>
              </a:solidFill>
            </a:endParaRPr>
          </a:p>
          <a:p>
            <a:pPr marL="914400" lvl="1" indent="-457200" algn="ctr">
              <a:buFont typeface="Arial" panose="020B0604020202020204" pitchFamily="34" charset="0"/>
              <a:buChar char="•"/>
            </a:pPr>
            <a:r>
              <a:rPr lang="en-US" sz="3200" dirty="0">
                <a:solidFill>
                  <a:schemeClr val="bg1"/>
                </a:solidFill>
              </a:rPr>
              <a:t>Connect</a:t>
            </a:r>
          </a:p>
          <a:p>
            <a:pPr marL="914400" lvl="1" indent="-457200" algn="ctr">
              <a:buFont typeface="Arial" panose="020B0604020202020204" pitchFamily="34" charset="0"/>
              <a:buChar char="•"/>
            </a:pPr>
            <a:r>
              <a:rPr lang="en-US" sz="3200" dirty="0">
                <a:solidFill>
                  <a:schemeClr val="bg1"/>
                </a:solidFill>
              </a:rPr>
              <a:t>Be active</a:t>
            </a:r>
          </a:p>
          <a:p>
            <a:pPr marL="914400" lvl="1" indent="-457200" algn="ctr">
              <a:buFont typeface="Arial" panose="020B0604020202020204" pitchFamily="34" charset="0"/>
              <a:buChar char="•"/>
            </a:pPr>
            <a:r>
              <a:rPr lang="en-US" sz="3200" dirty="0">
                <a:solidFill>
                  <a:schemeClr val="bg1"/>
                </a:solidFill>
              </a:rPr>
              <a:t>Take notice</a:t>
            </a:r>
          </a:p>
          <a:p>
            <a:pPr marL="914400" lvl="1" indent="-457200" algn="ctr">
              <a:buFont typeface="Arial" panose="020B0604020202020204" pitchFamily="34" charset="0"/>
              <a:buChar char="•"/>
            </a:pPr>
            <a:r>
              <a:rPr lang="en-US" sz="3200" dirty="0">
                <a:solidFill>
                  <a:schemeClr val="bg1"/>
                </a:solidFill>
              </a:rPr>
              <a:t>Learn (find out something new)</a:t>
            </a:r>
          </a:p>
          <a:p>
            <a:pPr marL="914400" lvl="1" indent="-457200" algn="ctr">
              <a:buFont typeface="Arial" panose="020B0604020202020204" pitchFamily="34" charset="0"/>
              <a:buChar char="•"/>
            </a:pPr>
            <a:r>
              <a:rPr lang="en-US" sz="3200" dirty="0">
                <a:solidFill>
                  <a:schemeClr val="bg1"/>
                </a:solidFill>
              </a:rPr>
              <a:t>Give</a:t>
            </a:r>
          </a:p>
          <a:p>
            <a:pPr marL="800100" lvl="1" indent="-342900" algn="ctr">
              <a:buFont typeface="Arial" panose="020B0604020202020204" pitchFamily="34" charset="0"/>
              <a:buChar char="•"/>
            </a:pPr>
            <a:endParaRPr lang="en-US" sz="2200" dirty="0">
              <a:solidFill>
                <a:schemeClr val="bg1"/>
              </a:solidFill>
            </a:endParaRPr>
          </a:p>
        </p:txBody>
      </p:sp>
    </p:spTree>
    <p:extLst>
      <p:ext uri="{BB962C8B-B14F-4D97-AF65-F5344CB8AC3E}">
        <p14:creationId xmlns:p14="http://schemas.microsoft.com/office/powerpoint/2010/main" val="4178741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Therapeutic Photography</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
        <p:nvSpPr>
          <p:cNvPr id="3" name="TextBox 2">
            <a:extLst>
              <a:ext uri="{FF2B5EF4-FFF2-40B4-BE49-F238E27FC236}">
                <a16:creationId xmlns:a16="http://schemas.microsoft.com/office/drawing/2014/main" id="{8DA4AF67-10F9-4D4B-89CF-D4A79A5F9AEF}"/>
              </a:ext>
            </a:extLst>
          </p:cNvPr>
          <p:cNvSpPr txBox="1"/>
          <p:nvPr/>
        </p:nvSpPr>
        <p:spPr>
          <a:xfrm>
            <a:off x="952500" y="1264825"/>
            <a:ext cx="10286999" cy="4093428"/>
          </a:xfrm>
          <a:prstGeom prst="rect">
            <a:avLst/>
          </a:prstGeom>
          <a:solidFill>
            <a:srgbClr val="3F8762"/>
          </a:solidFill>
        </p:spPr>
        <p:txBody>
          <a:bodyPr wrap="square" rtlCol="0">
            <a:spAutoFit/>
          </a:bodyPr>
          <a:lstStyle/>
          <a:p>
            <a:pPr lvl="1" algn="ctr"/>
            <a:r>
              <a:rPr lang="en-GB" sz="2200" b="1" dirty="0">
                <a:solidFill>
                  <a:schemeClr val="bg1"/>
                </a:solidFill>
              </a:rPr>
              <a:t>“Therapeutic Photography is the name for photo-based activities that are self-initiated and conducted by oneself (or as part of an organized group or project), but where no formal therapy is taking place and no therapist or counsellor needs to be involved”. </a:t>
            </a:r>
            <a:r>
              <a:rPr lang="en-GB" sz="2200" b="1" dirty="0">
                <a:solidFill>
                  <a:schemeClr val="bg1"/>
                </a:solidFill>
                <a:hlinkClick r:id="rId3"/>
              </a:rPr>
              <a:t>https://phototherapy-centre.com/therapeutic-photography/</a:t>
            </a:r>
            <a:endParaRPr lang="en-GB" sz="2200" b="1" dirty="0">
              <a:solidFill>
                <a:schemeClr val="bg1"/>
              </a:solidFill>
            </a:endParaRPr>
          </a:p>
          <a:p>
            <a:pPr lvl="1" algn="ctr"/>
            <a:endParaRPr lang="en-GB" sz="2200" b="1" dirty="0">
              <a:solidFill>
                <a:schemeClr val="bg1"/>
              </a:solidFill>
            </a:endParaRPr>
          </a:p>
          <a:p>
            <a:pPr lvl="1" algn="ctr"/>
            <a:r>
              <a:rPr lang="en-US" sz="2200" dirty="0">
                <a:solidFill>
                  <a:schemeClr val="bg1"/>
                </a:solidFill>
                <a:hlinkClick r:id="rId4"/>
              </a:rPr>
              <a:t>https://phototherapy-centre.com/who-is-doing-what-where/#Therapeutic-Photography</a:t>
            </a:r>
            <a:endParaRPr lang="en-US" sz="2200" dirty="0">
              <a:solidFill>
                <a:schemeClr val="bg1"/>
              </a:solidFill>
            </a:endParaRPr>
          </a:p>
          <a:p>
            <a:pPr lvl="1" algn="ctr"/>
            <a:endParaRPr lang="en-US" sz="2200" dirty="0">
              <a:solidFill>
                <a:schemeClr val="bg1"/>
              </a:solidFill>
            </a:endParaRPr>
          </a:p>
          <a:p>
            <a:pPr lvl="1" algn="ctr"/>
            <a:r>
              <a:rPr lang="en-GB" sz="2200" dirty="0" err="1">
                <a:solidFill>
                  <a:schemeClr val="bg1"/>
                </a:solidFill>
              </a:rPr>
              <a:t>Tourigny</a:t>
            </a:r>
            <a:r>
              <a:rPr lang="en-GB" sz="2200" dirty="0">
                <a:solidFill>
                  <a:schemeClr val="bg1"/>
                </a:solidFill>
              </a:rPr>
              <a:t>, L. and </a:t>
            </a:r>
            <a:r>
              <a:rPr lang="en-GB" sz="2200" dirty="0" err="1">
                <a:solidFill>
                  <a:schemeClr val="bg1"/>
                </a:solidFill>
              </a:rPr>
              <a:t>Naydenova</a:t>
            </a:r>
            <a:r>
              <a:rPr lang="en-GB" sz="2200" dirty="0">
                <a:solidFill>
                  <a:schemeClr val="bg1"/>
                </a:solidFill>
              </a:rPr>
              <a:t>, I., 2020. Using Therapeutic Photography Techniques to Increase the Wellbeing of College Students. </a:t>
            </a:r>
            <a:r>
              <a:rPr lang="en-GB" sz="2200" i="1" dirty="0">
                <a:solidFill>
                  <a:schemeClr val="bg1"/>
                </a:solidFill>
              </a:rPr>
              <a:t>Journal of </a:t>
            </a:r>
            <a:r>
              <a:rPr lang="en-GB" sz="2200" i="1" dirty="0" err="1">
                <a:solidFill>
                  <a:schemeClr val="bg1"/>
                </a:solidFill>
              </a:rPr>
              <a:t>Counseling</a:t>
            </a:r>
            <a:r>
              <a:rPr lang="en-GB" sz="2200" i="1" dirty="0">
                <a:solidFill>
                  <a:schemeClr val="bg1"/>
                </a:solidFill>
              </a:rPr>
              <a:t> and Psychology</a:t>
            </a:r>
            <a:r>
              <a:rPr lang="en-GB" sz="2200" dirty="0">
                <a:solidFill>
                  <a:schemeClr val="bg1"/>
                </a:solidFill>
              </a:rPr>
              <a:t>, </a:t>
            </a:r>
            <a:r>
              <a:rPr lang="en-GB" sz="2200" i="1" dirty="0">
                <a:solidFill>
                  <a:schemeClr val="bg1"/>
                </a:solidFill>
              </a:rPr>
              <a:t>3</a:t>
            </a:r>
            <a:r>
              <a:rPr lang="en-GB" sz="2200" dirty="0">
                <a:solidFill>
                  <a:schemeClr val="bg1"/>
                </a:solidFill>
              </a:rPr>
              <a:t>(1), p.4.</a:t>
            </a:r>
          </a:p>
          <a:p>
            <a:pPr lvl="1" algn="ctr"/>
            <a:r>
              <a:rPr lang="en-US" dirty="0">
                <a:solidFill>
                  <a:schemeClr val="bg1"/>
                </a:solidFill>
              </a:rPr>
              <a:t>https://</a:t>
            </a:r>
            <a:r>
              <a:rPr lang="en-US" dirty="0" err="1">
                <a:solidFill>
                  <a:schemeClr val="bg1"/>
                </a:solidFill>
              </a:rPr>
              <a:t>digitalcommons.gardner-webb.edu</a:t>
            </a:r>
            <a:r>
              <a:rPr lang="en-US" dirty="0">
                <a:solidFill>
                  <a:schemeClr val="bg1"/>
                </a:solidFill>
              </a:rPr>
              <a:t>/</a:t>
            </a:r>
            <a:r>
              <a:rPr lang="en-US" dirty="0" err="1">
                <a:solidFill>
                  <a:schemeClr val="bg1"/>
                </a:solidFill>
              </a:rPr>
              <a:t>cgi</a:t>
            </a:r>
            <a:r>
              <a:rPr lang="en-US" dirty="0">
                <a:solidFill>
                  <a:schemeClr val="bg1"/>
                </a:solidFill>
              </a:rPr>
              <a:t>/</a:t>
            </a:r>
            <a:r>
              <a:rPr lang="en-US" dirty="0" err="1">
                <a:solidFill>
                  <a:schemeClr val="bg1"/>
                </a:solidFill>
              </a:rPr>
              <a:t>viewcontent.cgi?article</a:t>
            </a:r>
            <a:r>
              <a:rPr lang="en-US" dirty="0">
                <a:solidFill>
                  <a:schemeClr val="bg1"/>
                </a:solidFill>
              </a:rPr>
              <a:t>=1022&amp;context=</a:t>
            </a:r>
            <a:r>
              <a:rPr lang="en-US" dirty="0" err="1">
                <a:solidFill>
                  <a:schemeClr val="bg1"/>
                </a:solidFill>
              </a:rPr>
              <a:t>jcp</a:t>
            </a:r>
            <a:endParaRPr lang="en-US" dirty="0">
              <a:solidFill>
                <a:schemeClr val="bg1"/>
              </a:solidFill>
            </a:endParaRPr>
          </a:p>
        </p:txBody>
      </p:sp>
    </p:spTree>
    <p:extLst>
      <p:ext uri="{BB962C8B-B14F-4D97-AF65-F5344CB8AC3E}">
        <p14:creationId xmlns:p14="http://schemas.microsoft.com/office/powerpoint/2010/main" val="23571418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Activity 3 – Go for a walk (e.g. catchment area)</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pic>
        <p:nvPicPr>
          <p:cNvPr id="7" name="Picture 6">
            <a:extLst>
              <a:ext uri="{FF2B5EF4-FFF2-40B4-BE49-F238E27FC236}">
                <a16:creationId xmlns:a16="http://schemas.microsoft.com/office/drawing/2014/main" id="{F75ABA31-D510-DC47-A8D5-A53812F9BBC9}"/>
              </a:ext>
            </a:extLst>
          </p:cNvPr>
          <p:cNvPicPr>
            <a:picLocks noChangeAspect="1"/>
          </p:cNvPicPr>
          <p:nvPr/>
        </p:nvPicPr>
        <p:blipFill>
          <a:blip r:embed="rId3"/>
          <a:stretch>
            <a:fillRect/>
          </a:stretch>
        </p:blipFill>
        <p:spPr>
          <a:xfrm>
            <a:off x="1352405" y="1200150"/>
            <a:ext cx="4115594" cy="5326062"/>
          </a:xfrm>
          <a:prstGeom prst="rect">
            <a:avLst/>
          </a:prstGeom>
        </p:spPr>
      </p:pic>
      <p:pic>
        <p:nvPicPr>
          <p:cNvPr id="9" name="Picture 8">
            <a:extLst>
              <a:ext uri="{FF2B5EF4-FFF2-40B4-BE49-F238E27FC236}">
                <a16:creationId xmlns:a16="http://schemas.microsoft.com/office/drawing/2014/main" id="{03414CF6-3681-3447-9F3A-D71D792E0FD3}"/>
              </a:ext>
            </a:extLst>
          </p:cNvPr>
          <p:cNvPicPr>
            <a:picLocks noChangeAspect="1"/>
          </p:cNvPicPr>
          <p:nvPr/>
        </p:nvPicPr>
        <p:blipFill rotWithShape="1">
          <a:blip r:embed="rId4"/>
          <a:srcRect t="20785" r="2078" b="17573"/>
          <a:stretch/>
        </p:blipFill>
        <p:spPr>
          <a:xfrm>
            <a:off x="5858782" y="1155169"/>
            <a:ext cx="5314043" cy="4329113"/>
          </a:xfrm>
          <a:prstGeom prst="rect">
            <a:avLst/>
          </a:prstGeom>
        </p:spPr>
      </p:pic>
      <p:sp>
        <p:nvSpPr>
          <p:cNvPr id="3" name="TextBox 2">
            <a:extLst>
              <a:ext uri="{FF2B5EF4-FFF2-40B4-BE49-F238E27FC236}">
                <a16:creationId xmlns:a16="http://schemas.microsoft.com/office/drawing/2014/main" id="{86A16CE3-03BC-CB4D-BF4B-D9E2628B221C}"/>
              </a:ext>
            </a:extLst>
          </p:cNvPr>
          <p:cNvSpPr txBox="1"/>
          <p:nvPr/>
        </p:nvSpPr>
        <p:spPr>
          <a:xfrm>
            <a:off x="5257800" y="5619358"/>
            <a:ext cx="4672013" cy="523220"/>
          </a:xfrm>
          <a:prstGeom prst="rect">
            <a:avLst/>
          </a:prstGeom>
          <a:solidFill>
            <a:srgbClr val="3F8762"/>
          </a:solidFill>
        </p:spPr>
        <p:txBody>
          <a:bodyPr wrap="square" rtlCol="0">
            <a:spAutoFit/>
          </a:bodyPr>
          <a:lstStyle/>
          <a:p>
            <a:r>
              <a:rPr lang="en-US" sz="2800" b="1" dirty="0">
                <a:solidFill>
                  <a:schemeClr val="bg1"/>
                </a:solidFill>
              </a:rPr>
              <a:t>Be active – take notice - learn</a:t>
            </a:r>
          </a:p>
        </p:txBody>
      </p:sp>
    </p:spTree>
    <p:extLst>
      <p:ext uri="{BB962C8B-B14F-4D97-AF65-F5344CB8AC3E}">
        <p14:creationId xmlns:p14="http://schemas.microsoft.com/office/powerpoint/2010/main" val="1300625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Drawing – Walking - Photography</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
        <p:nvSpPr>
          <p:cNvPr id="2" name="TextBox 1">
            <a:extLst>
              <a:ext uri="{FF2B5EF4-FFF2-40B4-BE49-F238E27FC236}">
                <a16:creationId xmlns:a16="http://schemas.microsoft.com/office/drawing/2014/main" id="{4F278019-B9AC-2C4A-9C54-BF9D34E49F94}"/>
              </a:ext>
            </a:extLst>
          </p:cNvPr>
          <p:cNvSpPr txBox="1"/>
          <p:nvPr/>
        </p:nvSpPr>
        <p:spPr>
          <a:xfrm>
            <a:off x="800100" y="1251668"/>
            <a:ext cx="10772777" cy="3724096"/>
          </a:xfrm>
          <a:prstGeom prst="rect">
            <a:avLst/>
          </a:prstGeom>
          <a:solidFill>
            <a:srgbClr val="3F8762"/>
          </a:solidFill>
        </p:spPr>
        <p:txBody>
          <a:bodyPr wrap="square" rtlCol="0">
            <a:spAutoFit/>
          </a:bodyPr>
          <a:lstStyle/>
          <a:p>
            <a:r>
              <a:rPr lang="en-GB" sz="2000" dirty="0">
                <a:solidFill>
                  <a:schemeClr val="bg1"/>
                </a:solidFill>
              </a:rPr>
              <a:t>Alison Clark (2001) How to listen to very young children: The mosaic approach, Child Care in Practice, 7:4, 333-341, DOI: </a:t>
            </a:r>
            <a:r>
              <a:rPr lang="en-GB" sz="2000" u="sng" dirty="0">
                <a:solidFill>
                  <a:schemeClr val="bg1"/>
                </a:solidFill>
                <a:hlinkClick r:id="rId3">
                  <a:extLst>
                    <a:ext uri="{A12FA001-AC4F-418D-AE19-62706E023703}">
                      <ahyp:hlinkClr xmlns:ahyp="http://schemas.microsoft.com/office/drawing/2018/hyperlinkcolor" val="tx"/>
                    </a:ext>
                  </a:extLst>
                </a:hlinkClick>
              </a:rPr>
              <a:t>10.1080/13575270108415344</a:t>
            </a:r>
            <a:endParaRPr lang="en-US" sz="2000" dirty="0">
              <a:solidFill>
                <a:schemeClr val="bg1"/>
              </a:solidFill>
            </a:endParaRPr>
          </a:p>
          <a:p>
            <a:r>
              <a:rPr lang="en-US" sz="2000" dirty="0">
                <a:solidFill>
                  <a:schemeClr val="bg1"/>
                </a:solidFill>
                <a:hlinkClick r:id="rId4">
                  <a:extLst>
                    <a:ext uri="{A12FA001-AC4F-418D-AE19-62706E023703}">
                      <ahyp:hlinkClr xmlns:ahyp="http://schemas.microsoft.com/office/drawing/2018/hyperlinkcolor" val="tx"/>
                    </a:ext>
                  </a:extLst>
                </a:hlinkClick>
              </a:rPr>
              <a:t>https://0-www-tandfonline-com.pugwash.lib.warwick.ac.uk/doi/abs/10.1080/13575270108415344</a:t>
            </a:r>
            <a:endParaRPr lang="en-US" sz="2000" dirty="0">
              <a:solidFill>
                <a:schemeClr val="bg1"/>
              </a:solidFill>
            </a:endParaRPr>
          </a:p>
          <a:p>
            <a:endParaRPr lang="en-US" sz="2000" dirty="0">
              <a:solidFill>
                <a:schemeClr val="bg1"/>
              </a:solidFill>
            </a:endParaRPr>
          </a:p>
          <a:p>
            <a:r>
              <a:rPr lang="en-GB" sz="2000" dirty="0">
                <a:solidFill>
                  <a:schemeClr val="bg1"/>
                </a:solidFill>
              </a:rPr>
              <a:t>Michelle Newman, Andree Woodcock &amp; Philip Dunham (2006) ‘Playtime in the Borderlands’: Children's Representations of School, Gender and Bullying through Photographs and Interviews, Children's Geographies, 4:3, 289-302, DOI: </a:t>
            </a:r>
            <a:r>
              <a:rPr lang="en-GB" sz="2000" u="sng" dirty="0">
                <a:solidFill>
                  <a:schemeClr val="bg1"/>
                </a:solidFill>
                <a:hlinkClick r:id="rId5">
                  <a:extLst>
                    <a:ext uri="{A12FA001-AC4F-418D-AE19-62706E023703}">
                      <ahyp:hlinkClr xmlns:ahyp="http://schemas.microsoft.com/office/drawing/2018/hyperlinkcolor" val="tx"/>
                    </a:ext>
                  </a:extLst>
                </a:hlinkClick>
              </a:rPr>
              <a:t>10.1080/14733280601005617</a:t>
            </a:r>
            <a:endParaRPr lang="en-GB" sz="2000" u="sng" dirty="0">
              <a:solidFill>
                <a:schemeClr val="bg1"/>
              </a:solidFill>
            </a:endParaRPr>
          </a:p>
          <a:p>
            <a:endParaRPr lang="en-GB" sz="2000" u="sng" dirty="0">
              <a:solidFill>
                <a:schemeClr val="bg1"/>
              </a:solidFill>
            </a:endParaRPr>
          </a:p>
          <a:p>
            <a:r>
              <a:rPr lang="en-GB" sz="2000" dirty="0" err="1">
                <a:solidFill>
                  <a:schemeClr val="bg1"/>
                </a:solidFill>
              </a:rPr>
              <a:t>Dónal</a:t>
            </a:r>
            <a:r>
              <a:rPr lang="en-GB" sz="2000" dirty="0">
                <a:solidFill>
                  <a:schemeClr val="bg1"/>
                </a:solidFill>
              </a:rPr>
              <a:t> O Donoghue (2007) ‘James always hangs out here’: making space for place in studying masculinities at school, Visual Studies, 22:1, 62-73, DOI: </a:t>
            </a:r>
            <a:r>
              <a:rPr lang="en-GB" sz="2000" u="sng" dirty="0">
                <a:solidFill>
                  <a:schemeClr val="bg1"/>
                </a:solidFill>
                <a:hlinkClick r:id="rId6">
                  <a:extLst>
                    <a:ext uri="{A12FA001-AC4F-418D-AE19-62706E023703}">
                      <ahyp:hlinkClr xmlns:ahyp="http://schemas.microsoft.com/office/drawing/2018/hyperlinkcolor" val="tx"/>
                    </a:ext>
                  </a:extLst>
                </a:hlinkClick>
              </a:rPr>
              <a:t>10.1080/14725860601167218</a:t>
            </a:r>
            <a:endParaRPr lang="en-GB" sz="2000" u="sng" dirty="0">
              <a:solidFill>
                <a:schemeClr val="bg1"/>
              </a:solidFill>
            </a:endParaRPr>
          </a:p>
          <a:p>
            <a:endParaRPr lang="en-US" dirty="0">
              <a:solidFill>
                <a:schemeClr val="bg1"/>
              </a:solidFill>
            </a:endParaRPr>
          </a:p>
          <a:p>
            <a:endParaRPr lang="en-US" dirty="0"/>
          </a:p>
        </p:txBody>
      </p:sp>
    </p:spTree>
    <p:extLst>
      <p:ext uri="{BB962C8B-B14F-4D97-AF65-F5344CB8AC3E}">
        <p14:creationId xmlns:p14="http://schemas.microsoft.com/office/powerpoint/2010/main" val="3797095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Drawing – Walking - Photography</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
        <p:nvSpPr>
          <p:cNvPr id="2" name="TextBox 1">
            <a:extLst>
              <a:ext uri="{FF2B5EF4-FFF2-40B4-BE49-F238E27FC236}">
                <a16:creationId xmlns:a16="http://schemas.microsoft.com/office/drawing/2014/main" id="{4F278019-B9AC-2C4A-9C54-BF9D34E49F94}"/>
              </a:ext>
            </a:extLst>
          </p:cNvPr>
          <p:cNvSpPr txBox="1"/>
          <p:nvPr/>
        </p:nvSpPr>
        <p:spPr>
          <a:xfrm>
            <a:off x="6674761" y="1418596"/>
            <a:ext cx="4426627" cy="2831544"/>
          </a:xfrm>
          <a:prstGeom prst="rect">
            <a:avLst/>
          </a:prstGeom>
          <a:solidFill>
            <a:srgbClr val="3F8762"/>
          </a:solidFill>
        </p:spPr>
        <p:txBody>
          <a:bodyPr wrap="square" rtlCol="0">
            <a:spAutoFit/>
          </a:bodyPr>
          <a:lstStyle/>
          <a:p>
            <a:endParaRPr lang="en-US" sz="2000" dirty="0">
              <a:solidFill>
                <a:schemeClr val="bg1"/>
              </a:solidFill>
            </a:endParaRPr>
          </a:p>
          <a:p>
            <a:r>
              <a:rPr lang="en-GB" sz="2000" dirty="0">
                <a:solidFill>
                  <a:schemeClr val="bg1"/>
                </a:solidFill>
              </a:rPr>
              <a:t>Michelle Newman, Andree Woodcock &amp; Philip Dunham (2006) ‘Playtime in the Borderlands’: Children's Representations of School, Gender and Bullying through Photographs and Interviews, Children's Geographies, 4:3, 289-302, DOI: </a:t>
            </a:r>
            <a:r>
              <a:rPr lang="en-GB" sz="2000" u="sng" dirty="0">
                <a:solidFill>
                  <a:schemeClr val="bg1"/>
                </a:solidFill>
                <a:hlinkClick r:id="rId3">
                  <a:extLst>
                    <a:ext uri="{A12FA001-AC4F-418D-AE19-62706E023703}">
                      <ahyp:hlinkClr xmlns:ahyp="http://schemas.microsoft.com/office/drawing/2018/hyperlinkcolor" val="tx"/>
                    </a:ext>
                  </a:extLst>
                </a:hlinkClick>
              </a:rPr>
              <a:t>10.1080/14733280601005617</a:t>
            </a:r>
            <a:endParaRPr lang="en-US" dirty="0">
              <a:solidFill>
                <a:schemeClr val="bg1"/>
              </a:solidFill>
            </a:endParaRPr>
          </a:p>
          <a:p>
            <a:endParaRPr lang="en-US" dirty="0"/>
          </a:p>
        </p:txBody>
      </p:sp>
      <p:pic>
        <p:nvPicPr>
          <p:cNvPr id="7" name="Picture 6">
            <a:extLst>
              <a:ext uri="{FF2B5EF4-FFF2-40B4-BE49-F238E27FC236}">
                <a16:creationId xmlns:a16="http://schemas.microsoft.com/office/drawing/2014/main" id="{3FD82C25-8AB5-3F49-8A41-74A7FACBB9E3}"/>
              </a:ext>
            </a:extLst>
          </p:cNvPr>
          <p:cNvPicPr>
            <a:picLocks noChangeAspect="1"/>
          </p:cNvPicPr>
          <p:nvPr/>
        </p:nvPicPr>
        <p:blipFill>
          <a:blip r:embed="rId4"/>
          <a:stretch>
            <a:fillRect/>
          </a:stretch>
        </p:blipFill>
        <p:spPr>
          <a:xfrm>
            <a:off x="1271588" y="1105382"/>
            <a:ext cx="5148494" cy="5809768"/>
          </a:xfrm>
          <a:prstGeom prst="rect">
            <a:avLst/>
          </a:prstGeom>
        </p:spPr>
      </p:pic>
    </p:spTree>
    <p:extLst>
      <p:ext uri="{BB962C8B-B14F-4D97-AF65-F5344CB8AC3E}">
        <p14:creationId xmlns:p14="http://schemas.microsoft.com/office/powerpoint/2010/main" val="189979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83D73DF-0AD2-D64D-AE26-81746CD49EAB}"/>
              </a:ext>
            </a:extLst>
          </p:cNvPr>
          <p:cNvSpPr/>
          <p:nvPr/>
        </p:nvSpPr>
        <p:spPr>
          <a:xfrm>
            <a:off x="628649" y="557213"/>
            <a:ext cx="10901363" cy="954107"/>
          </a:xfrm>
          <a:prstGeom prst="rect">
            <a:avLst/>
          </a:prstGeom>
          <a:solidFill>
            <a:srgbClr val="3F8762"/>
          </a:solidFill>
        </p:spPr>
        <p:txBody>
          <a:bodyPr wrap="square">
            <a:spAutoFit/>
          </a:bodyPr>
          <a:lstStyle/>
          <a:p>
            <a:pPr algn="ctr">
              <a:spcAft>
                <a:spcPts val="800"/>
              </a:spcAft>
            </a:pPr>
            <a:r>
              <a:rPr lang="en-GB" sz="2800" dirty="0">
                <a:solidFill>
                  <a:schemeClr val="bg1"/>
                </a:solidFill>
                <a:latin typeface="Nunito"/>
              </a:rPr>
              <a:t>Place-based methods for knowing your school better: Lessons from the MA Professional Education for mentors and established teachers</a:t>
            </a:r>
            <a:endParaRPr lang="en-US" dirty="0">
              <a:solidFill>
                <a:schemeClr val="bg1"/>
              </a:solidFill>
            </a:endParaRPr>
          </a:p>
        </p:txBody>
      </p:sp>
      <p:pic>
        <p:nvPicPr>
          <p:cNvPr id="7" name="Picture 6">
            <a:extLst>
              <a:ext uri="{FF2B5EF4-FFF2-40B4-BE49-F238E27FC236}">
                <a16:creationId xmlns:a16="http://schemas.microsoft.com/office/drawing/2014/main" id="{DC2B4DB4-B79E-BE40-9638-C78F864C1D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
        <p:nvSpPr>
          <p:cNvPr id="2" name="TextBox 1">
            <a:extLst>
              <a:ext uri="{FF2B5EF4-FFF2-40B4-BE49-F238E27FC236}">
                <a16:creationId xmlns:a16="http://schemas.microsoft.com/office/drawing/2014/main" id="{EA23B906-6737-8A48-A75A-1BCF05CAC7F3}"/>
              </a:ext>
            </a:extLst>
          </p:cNvPr>
          <p:cNvSpPr txBox="1"/>
          <p:nvPr/>
        </p:nvSpPr>
        <p:spPr>
          <a:xfrm>
            <a:off x="857248" y="2914651"/>
            <a:ext cx="10444163" cy="707886"/>
          </a:xfrm>
          <a:prstGeom prst="rect">
            <a:avLst/>
          </a:prstGeom>
          <a:solidFill>
            <a:srgbClr val="3F8762">
              <a:alpha val="81961"/>
            </a:srgbClr>
          </a:solidFill>
        </p:spPr>
        <p:txBody>
          <a:bodyPr wrap="square" rtlCol="0">
            <a:spAutoFit/>
          </a:bodyPr>
          <a:lstStyle/>
          <a:p>
            <a:pPr algn="ctr"/>
            <a:r>
              <a:rPr lang="en-US" sz="4000" b="1" dirty="0">
                <a:solidFill>
                  <a:schemeClr val="bg1"/>
                </a:solidFill>
              </a:rPr>
              <a:t>Why place and what is a place?</a:t>
            </a:r>
          </a:p>
        </p:txBody>
      </p:sp>
    </p:spTree>
    <p:extLst>
      <p:ext uri="{BB962C8B-B14F-4D97-AF65-F5344CB8AC3E}">
        <p14:creationId xmlns:p14="http://schemas.microsoft.com/office/powerpoint/2010/main" val="25707526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Drawing – Walking - Photography</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
        <p:nvSpPr>
          <p:cNvPr id="2" name="TextBox 1">
            <a:extLst>
              <a:ext uri="{FF2B5EF4-FFF2-40B4-BE49-F238E27FC236}">
                <a16:creationId xmlns:a16="http://schemas.microsoft.com/office/drawing/2014/main" id="{4F278019-B9AC-2C4A-9C54-BF9D34E49F94}"/>
              </a:ext>
            </a:extLst>
          </p:cNvPr>
          <p:cNvSpPr txBox="1"/>
          <p:nvPr/>
        </p:nvSpPr>
        <p:spPr>
          <a:xfrm>
            <a:off x="7358064" y="1257746"/>
            <a:ext cx="4214813" cy="2800767"/>
          </a:xfrm>
          <a:prstGeom prst="rect">
            <a:avLst/>
          </a:prstGeom>
          <a:solidFill>
            <a:srgbClr val="3F8762"/>
          </a:solidFill>
        </p:spPr>
        <p:txBody>
          <a:bodyPr wrap="square" rtlCol="0">
            <a:spAutoFit/>
          </a:bodyPr>
          <a:lstStyle/>
          <a:p>
            <a:endParaRPr lang="en-US" sz="2000" dirty="0">
              <a:solidFill>
                <a:schemeClr val="bg1"/>
              </a:solidFill>
            </a:endParaRPr>
          </a:p>
          <a:p>
            <a:endParaRPr lang="en-GB" sz="2000" u="sng" dirty="0">
              <a:solidFill>
                <a:schemeClr val="bg1"/>
              </a:solidFill>
            </a:endParaRPr>
          </a:p>
          <a:p>
            <a:r>
              <a:rPr lang="en-GB" sz="2000" dirty="0" err="1">
                <a:solidFill>
                  <a:schemeClr val="bg1"/>
                </a:solidFill>
              </a:rPr>
              <a:t>Dónal</a:t>
            </a:r>
            <a:r>
              <a:rPr lang="en-GB" sz="2000" dirty="0">
                <a:solidFill>
                  <a:schemeClr val="bg1"/>
                </a:solidFill>
              </a:rPr>
              <a:t> O Donoghue (2007) ‘James always hangs out here’: making space for place in studying masculinities at school, Visual Studies, 22:1, 62-73, DOI: </a:t>
            </a:r>
            <a:r>
              <a:rPr lang="en-GB" sz="2000" u="sng" dirty="0">
                <a:solidFill>
                  <a:schemeClr val="bg1"/>
                </a:solidFill>
                <a:hlinkClick r:id="rId3">
                  <a:extLst>
                    <a:ext uri="{A12FA001-AC4F-418D-AE19-62706E023703}">
                      <ahyp:hlinkClr xmlns:ahyp="http://schemas.microsoft.com/office/drawing/2018/hyperlinkcolor" val="tx"/>
                    </a:ext>
                  </a:extLst>
                </a:hlinkClick>
              </a:rPr>
              <a:t>10.1080/14725860601167218</a:t>
            </a:r>
            <a:endParaRPr lang="en-GB" sz="2000" u="sng" dirty="0">
              <a:solidFill>
                <a:schemeClr val="bg1"/>
              </a:solidFill>
            </a:endParaRPr>
          </a:p>
          <a:p>
            <a:endParaRPr lang="en-US" dirty="0">
              <a:solidFill>
                <a:schemeClr val="bg1"/>
              </a:solidFill>
            </a:endParaRPr>
          </a:p>
          <a:p>
            <a:endParaRPr lang="en-US" dirty="0"/>
          </a:p>
        </p:txBody>
      </p:sp>
      <p:pic>
        <p:nvPicPr>
          <p:cNvPr id="4" name="Picture 3">
            <a:extLst>
              <a:ext uri="{FF2B5EF4-FFF2-40B4-BE49-F238E27FC236}">
                <a16:creationId xmlns:a16="http://schemas.microsoft.com/office/drawing/2014/main" id="{F339806E-2A75-4F40-83EA-7C12B1ECF93F}"/>
              </a:ext>
            </a:extLst>
          </p:cNvPr>
          <p:cNvPicPr>
            <a:picLocks noChangeAspect="1"/>
          </p:cNvPicPr>
          <p:nvPr/>
        </p:nvPicPr>
        <p:blipFill>
          <a:blip r:embed="rId4"/>
          <a:stretch>
            <a:fillRect/>
          </a:stretch>
        </p:blipFill>
        <p:spPr>
          <a:xfrm>
            <a:off x="850104" y="1065074"/>
            <a:ext cx="6165058" cy="5479062"/>
          </a:xfrm>
          <a:prstGeom prst="rect">
            <a:avLst/>
          </a:prstGeom>
        </p:spPr>
      </p:pic>
    </p:spTree>
    <p:extLst>
      <p:ext uri="{BB962C8B-B14F-4D97-AF65-F5344CB8AC3E}">
        <p14:creationId xmlns:p14="http://schemas.microsoft.com/office/powerpoint/2010/main" val="340047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Exploring experiences in place over time</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pic>
        <p:nvPicPr>
          <p:cNvPr id="7" name="Picture 6">
            <a:extLst>
              <a:ext uri="{FF2B5EF4-FFF2-40B4-BE49-F238E27FC236}">
                <a16:creationId xmlns:a16="http://schemas.microsoft.com/office/drawing/2014/main" id="{1969B6F3-13C4-D04A-A313-3C3013F7E39F}"/>
              </a:ext>
            </a:extLst>
          </p:cNvPr>
          <p:cNvPicPr>
            <a:picLocks noChangeAspect="1"/>
          </p:cNvPicPr>
          <p:nvPr/>
        </p:nvPicPr>
        <p:blipFill>
          <a:blip r:embed="rId3"/>
          <a:stretch>
            <a:fillRect/>
          </a:stretch>
        </p:blipFill>
        <p:spPr>
          <a:xfrm rot="5400000">
            <a:off x="167066" y="1483794"/>
            <a:ext cx="3349764" cy="2512323"/>
          </a:xfrm>
          <a:prstGeom prst="rect">
            <a:avLst/>
          </a:prstGeom>
        </p:spPr>
      </p:pic>
      <p:pic>
        <p:nvPicPr>
          <p:cNvPr id="9" name="Picture 8">
            <a:extLst>
              <a:ext uri="{FF2B5EF4-FFF2-40B4-BE49-F238E27FC236}">
                <a16:creationId xmlns:a16="http://schemas.microsoft.com/office/drawing/2014/main" id="{C4FBF43F-44C5-7C4D-9227-035DD100CFD0}"/>
              </a:ext>
            </a:extLst>
          </p:cNvPr>
          <p:cNvPicPr>
            <a:picLocks noChangeAspect="1"/>
          </p:cNvPicPr>
          <p:nvPr/>
        </p:nvPicPr>
        <p:blipFill>
          <a:blip r:embed="rId4"/>
          <a:stretch>
            <a:fillRect/>
          </a:stretch>
        </p:blipFill>
        <p:spPr>
          <a:xfrm rot="5400000">
            <a:off x="3064836" y="1509881"/>
            <a:ext cx="3349764" cy="2512323"/>
          </a:xfrm>
          <a:prstGeom prst="rect">
            <a:avLst/>
          </a:prstGeom>
        </p:spPr>
      </p:pic>
      <p:pic>
        <p:nvPicPr>
          <p:cNvPr id="10" name="Picture 9">
            <a:extLst>
              <a:ext uri="{FF2B5EF4-FFF2-40B4-BE49-F238E27FC236}">
                <a16:creationId xmlns:a16="http://schemas.microsoft.com/office/drawing/2014/main" id="{6B8F33AC-5D66-7045-8DB3-7B13A467B196}"/>
              </a:ext>
            </a:extLst>
          </p:cNvPr>
          <p:cNvPicPr>
            <a:picLocks noChangeAspect="1"/>
          </p:cNvPicPr>
          <p:nvPr/>
        </p:nvPicPr>
        <p:blipFill>
          <a:blip r:embed="rId5"/>
          <a:stretch>
            <a:fillRect/>
          </a:stretch>
        </p:blipFill>
        <p:spPr>
          <a:xfrm rot="5400000">
            <a:off x="5871020" y="1509881"/>
            <a:ext cx="3349765" cy="2512324"/>
          </a:xfrm>
          <a:prstGeom prst="rect">
            <a:avLst/>
          </a:prstGeom>
        </p:spPr>
      </p:pic>
      <p:pic>
        <p:nvPicPr>
          <p:cNvPr id="11" name="Picture 10">
            <a:extLst>
              <a:ext uri="{FF2B5EF4-FFF2-40B4-BE49-F238E27FC236}">
                <a16:creationId xmlns:a16="http://schemas.microsoft.com/office/drawing/2014/main" id="{3F1E7385-3FBC-BE46-B40B-AFE01E7D8D0A}"/>
              </a:ext>
            </a:extLst>
          </p:cNvPr>
          <p:cNvPicPr>
            <a:picLocks noChangeAspect="1"/>
          </p:cNvPicPr>
          <p:nvPr/>
        </p:nvPicPr>
        <p:blipFill>
          <a:blip r:embed="rId6"/>
          <a:stretch>
            <a:fillRect/>
          </a:stretch>
        </p:blipFill>
        <p:spPr>
          <a:xfrm rot="5400000">
            <a:off x="8683102" y="1501480"/>
            <a:ext cx="3302600" cy="2476950"/>
          </a:xfrm>
          <a:prstGeom prst="rect">
            <a:avLst/>
          </a:prstGeom>
        </p:spPr>
      </p:pic>
      <p:sp>
        <p:nvSpPr>
          <p:cNvPr id="12" name="TextBox 11">
            <a:extLst>
              <a:ext uri="{FF2B5EF4-FFF2-40B4-BE49-F238E27FC236}">
                <a16:creationId xmlns:a16="http://schemas.microsoft.com/office/drawing/2014/main" id="{F76F0A2B-63E3-344C-B0A8-4C27B03BF658}"/>
              </a:ext>
            </a:extLst>
          </p:cNvPr>
          <p:cNvSpPr txBox="1"/>
          <p:nvPr/>
        </p:nvSpPr>
        <p:spPr>
          <a:xfrm>
            <a:off x="585786" y="4391255"/>
            <a:ext cx="10987091" cy="1477328"/>
          </a:xfrm>
          <a:prstGeom prst="rect">
            <a:avLst/>
          </a:prstGeom>
          <a:solidFill>
            <a:srgbClr val="3F8762"/>
          </a:solidFill>
        </p:spPr>
        <p:txBody>
          <a:bodyPr wrap="square" rtlCol="0">
            <a:spAutoFit/>
          </a:bodyPr>
          <a:lstStyle/>
          <a:p>
            <a:r>
              <a:rPr lang="en-GB" b="1" dirty="0">
                <a:solidFill>
                  <a:schemeClr val="bg1"/>
                </a:solidFill>
              </a:rPr>
              <a:t>Walking as a participatory, performative and mobile method. Presenter(s): Maggie O'Neill and Tracey Reynolds</a:t>
            </a:r>
            <a:r>
              <a:rPr lang="en-US" b="1" dirty="0">
                <a:solidFill>
                  <a:schemeClr val="bg1"/>
                </a:solidFill>
              </a:rPr>
              <a:t> </a:t>
            </a:r>
            <a:r>
              <a:rPr lang="en-US" dirty="0">
                <a:solidFill>
                  <a:schemeClr val="bg1"/>
                </a:solidFill>
                <a:hlinkClick r:id="rId7">
                  <a:extLst>
                    <a:ext uri="{A12FA001-AC4F-418D-AE19-62706E023703}">
                      <ahyp:hlinkClr xmlns:ahyp="http://schemas.microsoft.com/office/drawing/2018/hyperlinkcolor" val="tx"/>
                    </a:ext>
                  </a:extLst>
                </a:hlinkClick>
              </a:rPr>
              <a:t>https://www.ncrm.ac.uk/resources/online/all/?main&amp;id=20713</a:t>
            </a:r>
            <a:endParaRPr lang="en-US" dirty="0">
              <a:solidFill>
                <a:schemeClr val="bg1"/>
              </a:solidFill>
            </a:endParaRPr>
          </a:p>
          <a:p>
            <a:endParaRPr lang="en-US" dirty="0">
              <a:solidFill>
                <a:schemeClr val="bg1"/>
              </a:solidFill>
            </a:endParaRPr>
          </a:p>
          <a:p>
            <a:r>
              <a:rPr lang="en-GB" dirty="0">
                <a:solidFill>
                  <a:schemeClr val="bg1"/>
                </a:solidFill>
              </a:rPr>
              <a:t>Clark, A. and </a:t>
            </a:r>
            <a:r>
              <a:rPr lang="en-GB" dirty="0" err="1">
                <a:solidFill>
                  <a:schemeClr val="bg1"/>
                </a:solidFill>
              </a:rPr>
              <a:t>Emmel</a:t>
            </a:r>
            <a:r>
              <a:rPr lang="en-GB" dirty="0">
                <a:solidFill>
                  <a:schemeClr val="bg1"/>
                </a:solidFill>
              </a:rPr>
              <a:t>, N., 2010. Realities toolkit# 13: Using walking interviews. </a:t>
            </a:r>
            <a:r>
              <a:rPr lang="en-GB" i="1" dirty="0">
                <a:solidFill>
                  <a:schemeClr val="bg1"/>
                </a:solidFill>
              </a:rPr>
              <a:t>ESRC National Centre for Research Methods. http://</a:t>
            </a:r>
            <a:r>
              <a:rPr lang="en-GB" i="1" dirty="0" err="1">
                <a:solidFill>
                  <a:schemeClr val="bg1"/>
                </a:solidFill>
              </a:rPr>
              <a:t>eprints</a:t>
            </a:r>
            <a:r>
              <a:rPr lang="en-GB" i="1" dirty="0">
                <a:solidFill>
                  <a:schemeClr val="bg1"/>
                </a:solidFill>
              </a:rPr>
              <a:t>. </a:t>
            </a:r>
            <a:r>
              <a:rPr lang="en-GB" i="1" dirty="0" err="1">
                <a:solidFill>
                  <a:schemeClr val="bg1"/>
                </a:solidFill>
              </a:rPr>
              <a:t>ncrm</a:t>
            </a:r>
            <a:r>
              <a:rPr lang="en-GB" i="1" dirty="0">
                <a:solidFill>
                  <a:schemeClr val="bg1"/>
                </a:solidFill>
              </a:rPr>
              <a:t>. ac. </a:t>
            </a:r>
            <a:r>
              <a:rPr lang="en-GB" i="1" dirty="0" err="1">
                <a:solidFill>
                  <a:schemeClr val="bg1"/>
                </a:solidFill>
              </a:rPr>
              <a:t>uk</a:t>
            </a:r>
            <a:r>
              <a:rPr lang="en-GB" i="1" dirty="0">
                <a:solidFill>
                  <a:schemeClr val="bg1"/>
                </a:solidFill>
              </a:rPr>
              <a:t>/1323/1/13-toolkit-walking-interviews. pdf</a:t>
            </a:r>
            <a:r>
              <a:rPr lang="en-GB" dirty="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3168673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Exploring experiences in place over time</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
        <p:nvSpPr>
          <p:cNvPr id="2" name="TextBox 1">
            <a:extLst>
              <a:ext uri="{FF2B5EF4-FFF2-40B4-BE49-F238E27FC236}">
                <a16:creationId xmlns:a16="http://schemas.microsoft.com/office/drawing/2014/main" id="{4F278019-B9AC-2C4A-9C54-BF9D34E49F94}"/>
              </a:ext>
            </a:extLst>
          </p:cNvPr>
          <p:cNvSpPr txBox="1"/>
          <p:nvPr/>
        </p:nvSpPr>
        <p:spPr>
          <a:xfrm>
            <a:off x="785812" y="1194518"/>
            <a:ext cx="6958012" cy="4770537"/>
          </a:xfrm>
          <a:prstGeom prst="rect">
            <a:avLst/>
          </a:prstGeom>
          <a:solidFill>
            <a:srgbClr val="3F8762"/>
          </a:solidFill>
        </p:spPr>
        <p:txBody>
          <a:bodyPr wrap="square" rtlCol="0">
            <a:spAutoFit/>
          </a:bodyPr>
          <a:lstStyle/>
          <a:p>
            <a:r>
              <a:rPr lang="en-US" sz="2200" dirty="0">
                <a:solidFill>
                  <a:schemeClr val="bg1"/>
                </a:solidFill>
              </a:rPr>
              <a:t>Rivers of reading – adapted from Pam </a:t>
            </a:r>
            <a:r>
              <a:rPr lang="en-US" sz="2200" dirty="0" err="1">
                <a:solidFill>
                  <a:schemeClr val="bg1"/>
                </a:solidFill>
              </a:rPr>
              <a:t>Burnard’s</a:t>
            </a:r>
            <a:r>
              <a:rPr lang="en-US" sz="2200" dirty="0">
                <a:solidFill>
                  <a:schemeClr val="bg1"/>
                </a:solidFill>
              </a:rPr>
              <a:t> work on ‘Rivers of Experience’ in music education</a:t>
            </a:r>
          </a:p>
          <a:p>
            <a:endParaRPr lang="en-US" sz="2200" dirty="0">
              <a:solidFill>
                <a:schemeClr val="bg1"/>
              </a:solidFill>
            </a:endParaRPr>
          </a:p>
          <a:p>
            <a:r>
              <a:rPr lang="en-GB" sz="2200" dirty="0">
                <a:solidFill>
                  <a:schemeClr val="bg1"/>
                </a:solidFill>
              </a:rPr>
              <a:t>Sabine Little (2021) Rivers of multilingual reading: exploring biliteracy experiences among 8-13-year old heritage language readers, Journal of Multilingual and Multicultural Development, DOI: </a:t>
            </a:r>
            <a:r>
              <a:rPr lang="en-GB" sz="2200" u="sng" dirty="0">
                <a:solidFill>
                  <a:schemeClr val="bg1"/>
                </a:solidFill>
                <a:hlinkClick r:id="rId3">
                  <a:extLst>
                    <a:ext uri="{A12FA001-AC4F-418D-AE19-62706E023703}">
                      <ahyp:hlinkClr xmlns:ahyp="http://schemas.microsoft.com/office/drawing/2018/hyperlinkcolor" val="tx"/>
                    </a:ext>
                  </a:extLst>
                </a:hlinkClick>
              </a:rPr>
              <a:t>10.1080/01434632.2021.1882472</a:t>
            </a:r>
            <a:endParaRPr lang="en-GB" sz="2200" u="sng" dirty="0">
              <a:solidFill>
                <a:schemeClr val="bg1"/>
              </a:solidFill>
            </a:endParaRPr>
          </a:p>
          <a:p>
            <a:endParaRPr lang="en-GB" sz="2200" u="sng" dirty="0">
              <a:solidFill>
                <a:schemeClr val="bg1"/>
              </a:solidFill>
            </a:endParaRPr>
          </a:p>
          <a:p>
            <a:r>
              <a:rPr lang="en-GB" sz="2200" dirty="0">
                <a:solidFill>
                  <a:schemeClr val="bg1"/>
                </a:solidFill>
              </a:rPr>
              <a:t>Cliff Hodges, G. 2010. “Rivers of Reading: Using Critical Incident Collages to Learn About Adolescent Readers and Their Readership.” </a:t>
            </a:r>
            <a:r>
              <a:rPr lang="en-GB" sz="2200" i="1" dirty="0">
                <a:solidFill>
                  <a:schemeClr val="bg1"/>
                </a:solidFill>
              </a:rPr>
              <a:t>English in Education</a:t>
            </a:r>
            <a:r>
              <a:rPr lang="en-GB" sz="2200" dirty="0">
                <a:solidFill>
                  <a:schemeClr val="bg1"/>
                </a:solidFill>
              </a:rPr>
              <a:t> 44 (3): 181–200. doi:10.1111/j.1754-8845.2010.01072.x. </a:t>
            </a:r>
            <a:r>
              <a:rPr lang="en-GB" sz="2200" dirty="0">
                <a:solidFill>
                  <a:schemeClr val="bg1"/>
                </a:solidFill>
                <a:hlinkClick r:id="rId4">
                  <a:extLst>
                    <a:ext uri="{A12FA001-AC4F-418D-AE19-62706E023703}">
                      <ahyp:hlinkClr xmlns:ahyp="http://schemas.microsoft.com/office/drawing/2018/hyperlinkcolor" val="tx"/>
                    </a:ext>
                  </a:extLst>
                </a:hlinkClick>
              </a:rPr>
              <a:t>[Taylor &amp; Francis Online]</a:t>
            </a:r>
            <a:r>
              <a:rPr lang="en-GB" sz="2200" dirty="0">
                <a:solidFill>
                  <a:schemeClr val="bg1"/>
                </a:solidFill>
              </a:rPr>
              <a:t>, </a:t>
            </a:r>
            <a:endParaRPr lang="en-US" sz="2200" dirty="0">
              <a:solidFill>
                <a:schemeClr val="bg1"/>
              </a:solidFill>
            </a:endParaRPr>
          </a:p>
          <a:p>
            <a:endParaRPr lang="en-US" dirty="0"/>
          </a:p>
        </p:txBody>
      </p:sp>
      <p:pic>
        <p:nvPicPr>
          <p:cNvPr id="6" name="Picture 5">
            <a:extLst>
              <a:ext uri="{FF2B5EF4-FFF2-40B4-BE49-F238E27FC236}">
                <a16:creationId xmlns:a16="http://schemas.microsoft.com/office/drawing/2014/main" id="{51510540-456A-5D4D-9B21-2818A80ECB33}"/>
              </a:ext>
            </a:extLst>
          </p:cNvPr>
          <p:cNvPicPr>
            <a:picLocks noChangeAspect="1"/>
          </p:cNvPicPr>
          <p:nvPr/>
        </p:nvPicPr>
        <p:blipFill>
          <a:blip r:embed="rId5"/>
          <a:stretch>
            <a:fillRect/>
          </a:stretch>
        </p:blipFill>
        <p:spPr>
          <a:xfrm>
            <a:off x="7756527" y="2953130"/>
            <a:ext cx="3816350" cy="2486170"/>
          </a:xfrm>
          <a:prstGeom prst="rect">
            <a:avLst/>
          </a:prstGeom>
        </p:spPr>
      </p:pic>
      <p:sp>
        <p:nvSpPr>
          <p:cNvPr id="3" name="TextBox 2">
            <a:extLst>
              <a:ext uri="{FF2B5EF4-FFF2-40B4-BE49-F238E27FC236}">
                <a16:creationId xmlns:a16="http://schemas.microsoft.com/office/drawing/2014/main" id="{32FE007E-57A1-CC47-92AD-8FDC6304A6B1}"/>
              </a:ext>
            </a:extLst>
          </p:cNvPr>
          <p:cNvSpPr txBox="1"/>
          <p:nvPr/>
        </p:nvSpPr>
        <p:spPr>
          <a:xfrm>
            <a:off x="7908132" y="1408937"/>
            <a:ext cx="3513140" cy="1200329"/>
          </a:xfrm>
          <a:prstGeom prst="rect">
            <a:avLst/>
          </a:prstGeom>
          <a:solidFill>
            <a:srgbClr val="3F8762"/>
          </a:solidFill>
        </p:spPr>
        <p:txBody>
          <a:bodyPr wrap="square" rtlCol="0">
            <a:spAutoFit/>
          </a:bodyPr>
          <a:lstStyle/>
          <a:p>
            <a:r>
              <a:rPr lang="en-US" sz="2400" b="1" dirty="0">
                <a:solidFill>
                  <a:schemeClr val="bg1"/>
                </a:solidFill>
              </a:rPr>
              <a:t>https://</a:t>
            </a:r>
            <a:r>
              <a:rPr lang="en-US" sz="2400" b="1" dirty="0" err="1">
                <a:solidFill>
                  <a:schemeClr val="bg1"/>
                </a:solidFill>
              </a:rPr>
              <a:t>www.multilingualism</a:t>
            </a:r>
            <a:r>
              <a:rPr lang="en-US" sz="2400" b="1" dirty="0">
                <a:solidFill>
                  <a:schemeClr val="bg1"/>
                </a:solidFill>
              </a:rPr>
              <a:t>-in-</a:t>
            </a:r>
            <a:r>
              <a:rPr lang="en-US" sz="2400" b="1" dirty="0" err="1">
                <a:solidFill>
                  <a:schemeClr val="bg1"/>
                </a:solidFill>
              </a:rPr>
              <a:t>schools.net</a:t>
            </a:r>
            <a:r>
              <a:rPr lang="en-US" sz="2400" b="1" dirty="0">
                <a:solidFill>
                  <a:schemeClr val="bg1"/>
                </a:solidFill>
              </a:rPr>
              <a:t>/rivers-of-reading/</a:t>
            </a:r>
          </a:p>
        </p:txBody>
      </p:sp>
    </p:spTree>
    <p:extLst>
      <p:ext uri="{BB962C8B-B14F-4D97-AF65-F5344CB8AC3E}">
        <p14:creationId xmlns:p14="http://schemas.microsoft.com/office/powerpoint/2010/main" val="4148138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pic>
        <p:nvPicPr>
          <p:cNvPr id="6" name="Picture 5">
            <a:extLst>
              <a:ext uri="{FF2B5EF4-FFF2-40B4-BE49-F238E27FC236}">
                <a16:creationId xmlns:a16="http://schemas.microsoft.com/office/drawing/2014/main" id="{3C335E95-ADD2-A847-90E8-620827F8924B}"/>
              </a:ext>
            </a:extLst>
          </p:cNvPr>
          <p:cNvPicPr>
            <a:picLocks noChangeAspect="1"/>
          </p:cNvPicPr>
          <p:nvPr/>
        </p:nvPicPr>
        <p:blipFill rotWithShape="1">
          <a:blip r:embed="rId3"/>
          <a:srcRect t="18333" r="1807" b="20278"/>
          <a:stretch/>
        </p:blipFill>
        <p:spPr>
          <a:xfrm>
            <a:off x="1384874" y="1065074"/>
            <a:ext cx="9329039" cy="4374226"/>
          </a:xfrm>
          <a:prstGeom prst="rect">
            <a:avLst/>
          </a:prstGeom>
        </p:spPr>
      </p:pic>
      <p:sp>
        <p:nvSpPr>
          <p:cNvPr id="14" name="TextBox 13">
            <a:extLst>
              <a:ext uri="{FF2B5EF4-FFF2-40B4-BE49-F238E27FC236}">
                <a16:creationId xmlns:a16="http://schemas.microsoft.com/office/drawing/2014/main" id="{78BDDB34-BC24-1344-833F-62C9C281A2A8}"/>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Exploring experiences in place over time</a:t>
            </a:r>
          </a:p>
        </p:txBody>
      </p:sp>
      <p:sp>
        <p:nvSpPr>
          <p:cNvPr id="15" name="TextBox 14">
            <a:extLst>
              <a:ext uri="{FF2B5EF4-FFF2-40B4-BE49-F238E27FC236}">
                <a16:creationId xmlns:a16="http://schemas.microsoft.com/office/drawing/2014/main" id="{FF190C38-2771-9C4C-81E1-5BD0893B2F44}"/>
              </a:ext>
            </a:extLst>
          </p:cNvPr>
          <p:cNvSpPr txBox="1"/>
          <p:nvPr/>
        </p:nvSpPr>
        <p:spPr>
          <a:xfrm>
            <a:off x="2257426" y="5439300"/>
            <a:ext cx="7300912" cy="523220"/>
          </a:xfrm>
          <a:prstGeom prst="rect">
            <a:avLst/>
          </a:prstGeom>
          <a:solidFill>
            <a:srgbClr val="3F8762"/>
          </a:solidFill>
        </p:spPr>
        <p:txBody>
          <a:bodyPr wrap="square" rtlCol="0">
            <a:spAutoFit/>
          </a:bodyPr>
          <a:lstStyle/>
          <a:p>
            <a:r>
              <a:rPr lang="en-US" sz="2800" b="1" dirty="0">
                <a:solidFill>
                  <a:schemeClr val="bg1"/>
                </a:solidFill>
              </a:rPr>
              <a:t>Connect – Be Active – Take Notice – Learn - Give</a:t>
            </a:r>
          </a:p>
        </p:txBody>
      </p:sp>
    </p:spTree>
    <p:extLst>
      <p:ext uri="{BB962C8B-B14F-4D97-AF65-F5344CB8AC3E}">
        <p14:creationId xmlns:p14="http://schemas.microsoft.com/office/powerpoint/2010/main" val="1462705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Activity 4 – Draw a river</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pic>
        <p:nvPicPr>
          <p:cNvPr id="3" name="Picture 2">
            <a:extLst>
              <a:ext uri="{FF2B5EF4-FFF2-40B4-BE49-F238E27FC236}">
                <a16:creationId xmlns:a16="http://schemas.microsoft.com/office/drawing/2014/main" id="{6FE52DEA-9F91-D844-9CF7-CC2AC3FE631A}"/>
              </a:ext>
            </a:extLst>
          </p:cNvPr>
          <p:cNvPicPr>
            <a:picLocks noChangeAspect="1"/>
          </p:cNvPicPr>
          <p:nvPr/>
        </p:nvPicPr>
        <p:blipFill rotWithShape="1">
          <a:blip r:embed="rId3"/>
          <a:srcRect l="17647" r="14682" b="2638"/>
          <a:stretch/>
        </p:blipFill>
        <p:spPr>
          <a:xfrm rot="16200000">
            <a:off x="3679264" y="-1050771"/>
            <a:ext cx="4758146" cy="8859122"/>
          </a:xfrm>
          <a:prstGeom prst="rect">
            <a:avLst/>
          </a:prstGeom>
        </p:spPr>
      </p:pic>
    </p:spTree>
    <p:extLst>
      <p:ext uri="{BB962C8B-B14F-4D97-AF65-F5344CB8AC3E}">
        <p14:creationId xmlns:p14="http://schemas.microsoft.com/office/powerpoint/2010/main" val="4133657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29FD8EE-AB26-704E-B585-A83DF250DAD3}"/>
              </a:ext>
            </a:extLst>
          </p:cNvPr>
          <p:cNvPicPr>
            <a:picLocks noChangeAspect="1"/>
          </p:cNvPicPr>
          <p:nvPr/>
        </p:nvPicPr>
        <p:blipFill>
          <a:blip r:embed="rId2"/>
          <a:stretch>
            <a:fillRect/>
          </a:stretch>
        </p:blipFill>
        <p:spPr>
          <a:xfrm>
            <a:off x="585785" y="357187"/>
            <a:ext cx="10987091" cy="7474513"/>
          </a:xfrm>
          <a:prstGeom prst="rect">
            <a:avLst/>
          </a:prstGeom>
        </p:spPr>
      </p:pic>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Examples of place-based projects - Photography</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Tree>
    <p:extLst>
      <p:ext uri="{BB962C8B-B14F-4D97-AF65-F5344CB8AC3E}">
        <p14:creationId xmlns:p14="http://schemas.microsoft.com/office/powerpoint/2010/main" val="14859212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Other place-based ideas</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
        <p:nvSpPr>
          <p:cNvPr id="2" name="TextBox 1">
            <a:extLst>
              <a:ext uri="{FF2B5EF4-FFF2-40B4-BE49-F238E27FC236}">
                <a16:creationId xmlns:a16="http://schemas.microsoft.com/office/drawing/2014/main" id="{D3B6D4A7-B940-D442-9FB9-36FADF7DFEC8}"/>
              </a:ext>
            </a:extLst>
          </p:cNvPr>
          <p:cNvSpPr txBox="1"/>
          <p:nvPr/>
        </p:nvSpPr>
        <p:spPr>
          <a:xfrm>
            <a:off x="342901" y="1300163"/>
            <a:ext cx="11429999" cy="4524315"/>
          </a:xfrm>
          <a:prstGeom prst="rect">
            <a:avLst/>
          </a:prstGeom>
          <a:solidFill>
            <a:srgbClr val="3F8762"/>
          </a:solidFill>
        </p:spPr>
        <p:txBody>
          <a:bodyPr wrap="square" rtlCol="0">
            <a:spAutoFit/>
          </a:bodyPr>
          <a:lstStyle/>
          <a:p>
            <a:pPr marL="285750" indent="-285750">
              <a:buFont typeface="Arial" panose="020B0604020202020204" pitchFamily="34" charset="0"/>
              <a:buChar char="•"/>
            </a:pPr>
            <a:r>
              <a:rPr lang="en-US" sz="2400" dirty="0">
                <a:solidFill>
                  <a:schemeClr val="bg1"/>
                </a:solidFill>
              </a:rPr>
              <a:t>Photos of spaces in and around school that are a significant part of my every-day.</a:t>
            </a:r>
          </a:p>
          <a:p>
            <a:pPr marL="285750" indent="-285750">
              <a:buFont typeface="Arial" panose="020B0604020202020204" pitchFamily="34" charset="0"/>
              <a:buChar char="•"/>
            </a:pPr>
            <a:r>
              <a:rPr lang="en-US" sz="2400" dirty="0">
                <a:solidFill>
                  <a:schemeClr val="bg1"/>
                </a:solidFill>
              </a:rPr>
              <a:t>Photos of spaces in and around school where I feel unsure of my position.</a:t>
            </a:r>
          </a:p>
          <a:p>
            <a:pPr marL="285750" indent="-285750">
              <a:buFont typeface="Arial" panose="020B0604020202020204" pitchFamily="34" charset="0"/>
              <a:buChar char="•"/>
            </a:pPr>
            <a:r>
              <a:rPr lang="en-US" sz="2400" dirty="0">
                <a:solidFill>
                  <a:schemeClr val="bg1"/>
                </a:solidFill>
              </a:rPr>
              <a:t>Photographs of people in school who support me.</a:t>
            </a:r>
          </a:p>
          <a:p>
            <a:pPr marL="285750" indent="-285750">
              <a:buFont typeface="Arial" panose="020B0604020202020204" pitchFamily="34" charset="0"/>
              <a:buChar char="•"/>
            </a:pPr>
            <a:r>
              <a:rPr lang="en-US" sz="2400" dirty="0">
                <a:solidFill>
                  <a:schemeClr val="bg1"/>
                </a:solidFill>
              </a:rPr>
              <a:t>A map of my interactions in a lesson using GPDS.</a:t>
            </a:r>
          </a:p>
          <a:p>
            <a:pPr marL="285750" indent="-285750">
              <a:buFont typeface="Arial" panose="020B0604020202020204" pitchFamily="34" charset="0"/>
              <a:buChar char="•"/>
            </a:pPr>
            <a:r>
              <a:rPr lang="en-US" sz="2400" dirty="0">
                <a:solidFill>
                  <a:schemeClr val="bg1"/>
                </a:solidFill>
              </a:rPr>
              <a:t>Choose a topic to discuss and go for a wandering walk with a colleague  - see where you end up and what you talk about (you can vary it by one person talking for 5 mins whilst the other directs the route and then swapping etc.)</a:t>
            </a:r>
          </a:p>
          <a:p>
            <a:pPr marL="285750" indent="-285750">
              <a:buFont typeface="Arial" panose="020B0604020202020204" pitchFamily="34" charset="0"/>
              <a:buChar char="•"/>
            </a:pPr>
            <a:r>
              <a:rPr lang="en-US" sz="2400" dirty="0">
                <a:solidFill>
                  <a:schemeClr val="bg1"/>
                </a:solidFill>
              </a:rPr>
              <a:t>Take a picture of yourself and your classroom everyday at the end of school for four weeks. What do you observe.</a:t>
            </a:r>
          </a:p>
          <a:p>
            <a:pPr marL="285750" indent="-285750">
              <a:buFont typeface="Arial" panose="020B0604020202020204" pitchFamily="34" charset="0"/>
              <a:buChar char="•"/>
            </a:pPr>
            <a:r>
              <a:rPr lang="en-US" sz="2400" dirty="0">
                <a:solidFill>
                  <a:schemeClr val="bg1"/>
                </a:solidFill>
              </a:rPr>
              <a:t>Recreate an incident that has happened in school as a photograph (group activity)</a:t>
            </a:r>
          </a:p>
          <a:p>
            <a:pPr marL="285750" indent="-285750">
              <a:buFont typeface="Arial" panose="020B0604020202020204" pitchFamily="34" charset="0"/>
              <a:buChar char="•"/>
            </a:pPr>
            <a:r>
              <a:rPr lang="en-US" sz="2400" dirty="0">
                <a:solidFill>
                  <a:schemeClr val="bg1"/>
                </a:solidFill>
              </a:rPr>
              <a:t>Sit outside the school at the end of the school day and note what you observe.</a:t>
            </a:r>
          </a:p>
          <a:p>
            <a:pPr marL="285750" indent="-285750">
              <a:buFont typeface="Arial" panose="020B0604020202020204" pitchFamily="34" charset="0"/>
              <a:buChar char="•"/>
            </a:pPr>
            <a:r>
              <a:rPr lang="en-US" sz="2400" dirty="0">
                <a:solidFill>
                  <a:schemeClr val="bg1"/>
                </a:solidFill>
              </a:rPr>
              <a:t>Ask a student to photograph a lesson – what do they record that you don’t see?</a:t>
            </a:r>
          </a:p>
        </p:txBody>
      </p:sp>
    </p:spTree>
    <p:extLst>
      <p:ext uri="{BB962C8B-B14F-4D97-AF65-F5344CB8AC3E}">
        <p14:creationId xmlns:p14="http://schemas.microsoft.com/office/powerpoint/2010/main" val="3161638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91" cy="707886"/>
          </a:xfrm>
          <a:prstGeom prst="rect">
            <a:avLst/>
          </a:prstGeom>
          <a:solidFill>
            <a:srgbClr val="3F8762"/>
          </a:solidFill>
          <a:ln>
            <a:noFill/>
          </a:ln>
        </p:spPr>
        <p:txBody>
          <a:bodyPr wrap="square" rtlCol="0">
            <a:spAutoFit/>
          </a:bodyPr>
          <a:lstStyle/>
          <a:p>
            <a:pPr algn="ctr"/>
            <a:r>
              <a:rPr lang="en-US" sz="4000" b="1" dirty="0">
                <a:solidFill>
                  <a:schemeClr val="bg1"/>
                </a:solidFill>
              </a:rPr>
              <a:t>Place-based methods and wellbeing</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96450"/>
            <a:ext cx="12192000" cy="1418700"/>
          </a:xfrm>
          <a:prstGeom prst="rect">
            <a:avLst/>
          </a:prstGeom>
        </p:spPr>
      </p:pic>
      <p:sp>
        <p:nvSpPr>
          <p:cNvPr id="3" name="TextBox 2">
            <a:extLst>
              <a:ext uri="{FF2B5EF4-FFF2-40B4-BE49-F238E27FC236}">
                <a16:creationId xmlns:a16="http://schemas.microsoft.com/office/drawing/2014/main" id="{8DA4AF67-10F9-4D4B-89CF-D4A79A5F9AEF}"/>
              </a:ext>
            </a:extLst>
          </p:cNvPr>
          <p:cNvSpPr txBox="1"/>
          <p:nvPr/>
        </p:nvSpPr>
        <p:spPr>
          <a:xfrm>
            <a:off x="952500" y="1264825"/>
            <a:ext cx="10286999" cy="3877985"/>
          </a:xfrm>
          <a:prstGeom prst="rect">
            <a:avLst/>
          </a:prstGeom>
          <a:solidFill>
            <a:srgbClr val="3F8762"/>
          </a:solidFill>
        </p:spPr>
        <p:txBody>
          <a:bodyPr wrap="square" rtlCol="0">
            <a:spAutoFit/>
          </a:bodyPr>
          <a:lstStyle/>
          <a:p>
            <a:pPr lvl="1" algn="ctr"/>
            <a:r>
              <a:rPr lang="en-US" sz="3200" dirty="0">
                <a:solidFill>
                  <a:schemeClr val="bg1"/>
                </a:solidFill>
              </a:rPr>
              <a:t>5 ways to wellbeing</a:t>
            </a:r>
          </a:p>
          <a:p>
            <a:pPr lvl="1" algn="ctr"/>
            <a:endParaRPr lang="en-US" sz="3200" dirty="0">
              <a:solidFill>
                <a:schemeClr val="bg1"/>
              </a:solidFill>
            </a:endParaRPr>
          </a:p>
          <a:p>
            <a:pPr marL="914400" lvl="1" indent="-457200" algn="ctr">
              <a:buFont typeface="Arial" panose="020B0604020202020204" pitchFamily="34" charset="0"/>
              <a:buChar char="•"/>
            </a:pPr>
            <a:r>
              <a:rPr lang="en-US" sz="3200" dirty="0">
                <a:solidFill>
                  <a:schemeClr val="bg1"/>
                </a:solidFill>
              </a:rPr>
              <a:t>Connect</a:t>
            </a:r>
          </a:p>
          <a:p>
            <a:pPr marL="914400" lvl="1" indent="-457200" algn="ctr">
              <a:buFont typeface="Arial" panose="020B0604020202020204" pitchFamily="34" charset="0"/>
              <a:buChar char="•"/>
            </a:pPr>
            <a:r>
              <a:rPr lang="en-US" sz="3200" dirty="0">
                <a:solidFill>
                  <a:schemeClr val="bg1"/>
                </a:solidFill>
              </a:rPr>
              <a:t>Be active</a:t>
            </a:r>
          </a:p>
          <a:p>
            <a:pPr marL="914400" lvl="1" indent="-457200" algn="ctr">
              <a:buFont typeface="Arial" panose="020B0604020202020204" pitchFamily="34" charset="0"/>
              <a:buChar char="•"/>
            </a:pPr>
            <a:r>
              <a:rPr lang="en-US" sz="3200" dirty="0">
                <a:solidFill>
                  <a:schemeClr val="bg1"/>
                </a:solidFill>
              </a:rPr>
              <a:t>Take notice</a:t>
            </a:r>
          </a:p>
          <a:p>
            <a:pPr marL="914400" lvl="1" indent="-457200" algn="ctr">
              <a:buFont typeface="Arial" panose="020B0604020202020204" pitchFamily="34" charset="0"/>
              <a:buChar char="•"/>
            </a:pPr>
            <a:r>
              <a:rPr lang="en-US" sz="3200" dirty="0">
                <a:solidFill>
                  <a:schemeClr val="bg1"/>
                </a:solidFill>
              </a:rPr>
              <a:t>Learn (find out something new)</a:t>
            </a:r>
          </a:p>
          <a:p>
            <a:pPr marL="914400" lvl="1" indent="-457200" algn="ctr">
              <a:buFont typeface="Arial" panose="020B0604020202020204" pitchFamily="34" charset="0"/>
              <a:buChar char="•"/>
            </a:pPr>
            <a:r>
              <a:rPr lang="en-US" sz="3200" dirty="0">
                <a:solidFill>
                  <a:schemeClr val="bg1"/>
                </a:solidFill>
              </a:rPr>
              <a:t>Give</a:t>
            </a:r>
          </a:p>
          <a:p>
            <a:pPr marL="800100" lvl="1" indent="-342900" algn="ctr">
              <a:buFont typeface="Arial" panose="020B0604020202020204" pitchFamily="34" charset="0"/>
              <a:buChar char="•"/>
            </a:pPr>
            <a:endParaRPr lang="en-US" sz="2200" dirty="0">
              <a:solidFill>
                <a:schemeClr val="bg1"/>
              </a:solidFill>
            </a:endParaRPr>
          </a:p>
        </p:txBody>
      </p:sp>
    </p:spTree>
    <p:extLst>
      <p:ext uri="{BB962C8B-B14F-4D97-AF65-F5344CB8AC3E}">
        <p14:creationId xmlns:p14="http://schemas.microsoft.com/office/powerpoint/2010/main" val="3691787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39D4F8-BBCB-9744-9BB2-42C235154348}"/>
              </a:ext>
            </a:extLst>
          </p:cNvPr>
          <p:cNvPicPr>
            <a:picLocks noChangeAspect="1"/>
          </p:cNvPicPr>
          <p:nvPr/>
        </p:nvPicPr>
        <p:blipFill>
          <a:blip r:embed="rId2"/>
          <a:stretch>
            <a:fillRect/>
          </a:stretch>
        </p:blipFill>
        <p:spPr>
          <a:xfrm>
            <a:off x="344458" y="357188"/>
            <a:ext cx="11469743" cy="6210734"/>
          </a:xfrm>
          <a:prstGeom prst="rect">
            <a:avLst/>
          </a:prstGeom>
        </p:spPr>
      </p:pic>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p:spPr>
        <p:txBody>
          <a:bodyPr wrap="square" rtlCol="0">
            <a:spAutoFit/>
          </a:bodyPr>
          <a:lstStyle/>
          <a:p>
            <a:pPr algn="ctr"/>
            <a:r>
              <a:rPr lang="en-US" sz="4000" b="1" dirty="0">
                <a:solidFill>
                  <a:schemeClr val="bg1"/>
                </a:solidFill>
              </a:rPr>
              <a:t>Why place and what is a place?</a:t>
            </a:r>
          </a:p>
        </p:txBody>
      </p:sp>
      <p:sp>
        <p:nvSpPr>
          <p:cNvPr id="6" name="TextBox 5">
            <a:extLst>
              <a:ext uri="{FF2B5EF4-FFF2-40B4-BE49-F238E27FC236}">
                <a16:creationId xmlns:a16="http://schemas.microsoft.com/office/drawing/2014/main" id="{63E08D97-9F9D-5343-A899-0BB45EABC5A5}"/>
              </a:ext>
            </a:extLst>
          </p:cNvPr>
          <p:cNvSpPr txBox="1"/>
          <p:nvPr/>
        </p:nvSpPr>
        <p:spPr>
          <a:xfrm>
            <a:off x="871538" y="1185863"/>
            <a:ext cx="10558462" cy="400110"/>
          </a:xfrm>
          <a:prstGeom prst="rect">
            <a:avLst/>
          </a:prstGeom>
          <a:noFill/>
        </p:spPr>
        <p:txBody>
          <a:bodyPr wrap="square" rtlCol="0">
            <a:spAutoFit/>
          </a:bodyPr>
          <a:lstStyle/>
          <a:p>
            <a:pPr algn="ctr"/>
            <a:r>
              <a:rPr lang="en-US" sz="2000" dirty="0"/>
              <a:t>“Inhabited space transcends geometric space” (Gaston Bachelard, </a:t>
            </a:r>
            <a:r>
              <a:rPr lang="en-US" sz="2000" i="1" dirty="0"/>
              <a:t>The Poetics of Space</a:t>
            </a:r>
            <a:endParaRPr lang="en-US" sz="2000" dirty="0"/>
          </a:p>
        </p:txBody>
      </p:sp>
      <p:pic>
        <p:nvPicPr>
          <p:cNvPr id="7" name="Picture 6">
            <a:extLst>
              <a:ext uri="{FF2B5EF4-FFF2-40B4-BE49-F238E27FC236}">
                <a16:creationId xmlns:a16="http://schemas.microsoft.com/office/drawing/2014/main" id="{2C62ECED-D020-4347-8D6B-4522DD738C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Tree>
    <p:extLst>
      <p:ext uri="{BB962C8B-B14F-4D97-AF65-F5344CB8AC3E}">
        <p14:creationId xmlns:p14="http://schemas.microsoft.com/office/powerpoint/2010/main" val="513323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p:spPr>
        <p:txBody>
          <a:bodyPr wrap="square" rtlCol="0">
            <a:spAutoFit/>
          </a:bodyPr>
          <a:lstStyle/>
          <a:p>
            <a:pPr algn="ctr"/>
            <a:r>
              <a:rPr lang="en-US" sz="4000" b="1" dirty="0">
                <a:solidFill>
                  <a:schemeClr val="bg1"/>
                </a:solidFill>
              </a:rPr>
              <a:t>Why place and what is a place?</a:t>
            </a:r>
          </a:p>
        </p:txBody>
      </p:sp>
      <p:pic>
        <p:nvPicPr>
          <p:cNvPr id="7" name="Picture 6">
            <a:extLst>
              <a:ext uri="{FF2B5EF4-FFF2-40B4-BE49-F238E27FC236}">
                <a16:creationId xmlns:a16="http://schemas.microsoft.com/office/drawing/2014/main" id="{2C62ECED-D020-4347-8D6B-4522DD738CD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
        <p:nvSpPr>
          <p:cNvPr id="2" name="TextBox 1">
            <a:extLst>
              <a:ext uri="{FF2B5EF4-FFF2-40B4-BE49-F238E27FC236}">
                <a16:creationId xmlns:a16="http://schemas.microsoft.com/office/drawing/2014/main" id="{0C68B90F-EA5F-6244-B28F-102ED3764374}"/>
              </a:ext>
            </a:extLst>
          </p:cNvPr>
          <p:cNvSpPr txBox="1"/>
          <p:nvPr/>
        </p:nvSpPr>
        <p:spPr>
          <a:xfrm>
            <a:off x="585786" y="1614488"/>
            <a:ext cx="10987088" cy="4784823"/>
          </a:xfrm>
          <a:prstGeom prst="rect">
            <a:avLst/>
          </a:prstGeom>
          <a:solidFill>
            <a:srgbClr val="3F8762"/>
          </a:solidFill>
        </p:spPr>
        <p:txBody>
          <a:bodyPr wrap="square" rtlCol="0">
            <a:spAutoFit/>
          </a:bodyPr>
          <a:lstStyle/>
          <a:p>
            <a:r>
              <a:rPr lang="en-GB" dirty="0">
                <a:solidFill>
                  <a:schemeClr val="bg1"/>
                </a:solidFill>
              </a:rPr>
              <a:t>Thomson, P. and Hall, C., 2016. </a:t>
            </a:r>
            <a:r>
              <a:rPr lang="en-GB" i="1" dirty="0">
                <a:solidFill>
                  <a:schemeClr val="bg1"/>
                </a:solidFill>
              </a:rPr>
              <a:t>Place-based methods for researching schools</a:t>
            </a:r>
            <a:r>
              <a:rPr lang="en-GB" dirty="0">
                <a:solidFill>
                  <a:schemeClr val="bg1"/>
                </a:solidFill>
              </a:rPr>
              <a:t>. Bloomsbury Publishing</a:t>
            </a:r>
          </a:p>
          <a:p>
            <a:endParaRPr lang="en-GB" sz="2200" dirty="0">
              <a:solidFill>
                <a:schemeClr val="bg1"/>
              </a:solidFill>
            </a:endParaRPr>
          </a:p>
          <a:p>
            <a:r>
              <a:rPr lang="en-GB" sz="2200" dirty="0">
                <a:solidFill>
                  <a:schemeClr val="bg1"/>
                </a:solidFill>
              </a:rPr>
              <a:t>	Give 5 useful pointers from </a:t>
            </a:r>
            <a:r>
              <a:rPr lang="en-GB" sz="2200" b="1" dirty="0">
                <a:solidFill>
                  <a:schemeClr val="bg1"/>
                </a:solidFill>
              </a:rPr>
              <a:t>Tim Creswell</a:t>
            </a:r>
            <a:r>
              <a:rPr lang="en-GB" sz="2200" dirty="0">
                <a:solidFill>
                  <a:schemeClr val="bg1"/>
                </a:solidFill>
              </a:rPr>
              <a:t>:</a:t>
            </a:r>
          </a:p>
          <a:p>
            <a:pPr algn="ctr"/>
            <a:endParaRPr lang="en-GB" sz="2200" dirty="0">
              <a:solidFill>
                <a:schemeClr val="bg1"/>
              </a:solidFill>
            </a:endParaRPr>
          </a:p>
          <a:p>
            <a:pPr marL="285750" indent="-285750">
              <a:buFont typeface="Arial" panose="020B0604020202020204" pitchFamily="34" charset="0"/>
              <a:buChar char="•"/>
            </a:pPr>
            <a:endParaRPr lang="en-GB" sz="2200" dirty="0">
              <a:solidFill>
                <a:schemeClr val="bg1"/>
              </a:solidFill>
            </a:endParaRPr>
          </a:p>
          <a:p>
            <a:pPr marL="285750" indent="-285750">
              <a:buFont typeface="Arial" panose="020B0604020202020204" pitchFamily="34" charset="0"/>
              <a:buChar char="•"/>
            </a:pPr>
            <a:endParaRPr lang="en-GB" sz="2200" dirty="0">
              <a:solidFill>
                <a:schemeClr val="bg1"/>
              </a:solidFill>
            </a:endParaRPr>
          </a:p>
          <a:p>
            <a:pPr marL="285750" indent="-285750">
              <a:buFont typeface="Arial" panose="020B0604020202020204" pitchFamily="34" charset="0"/>
              <a:buChar char="•"/>
            </a:pPr>
            <a:endParaRPr lang="en-GB" sz="2200" dirty="0">
              <a:solidFill>
                <a:schemeClr val="bg1"/>
              </a:solidFill>
            </a:endParaRPr>
          </a:p>
          <a:p>
            <a:r>
              <a:rPr lang="en-GB" sz="2200" dirty="0">
                <a:solidFill>
                  <a:schemeClr val="bg1"/>
                </a:solidFill>
              </a:rPr>
              <a:t>	And </a:t>
            </a:r>
            <a:r>
              <a:rPr lang="en-GB" sz="2200" b="1" dirty="0">
                <a:solidFill>
                  <a:schemeClr val="bg1"/>
                </a:solidFill>
              </a:rPr>
              <a:t>Doreen Massey</a:t>
            </a:r>
          </a:p>
          <a:p>
            <a:endParaRPr lang="en-GB" sz="2200" dirty="0">
              <a:solidFill>
                <a:schemeClr val="bg1"/>
              </a:solidFill>
            </a:endParaRPr>
          </a:p>
          <a:p>
            <a:endParaRPr lang="en-GB" sz="2200" dirty="0">
              <a:solidFill>
                <a:schemeClr val="bg1"/>
              </a:solidFill>
            </a:endParaRPr>
          </a:p>
          <a:p>
            <a:endParaRPr lang="en-GB" sz="2200" dirty="0">
              <a:solidFill>
                <a:schemeClr val="bg1"/>
              </a:solidFill>
            </a:endParaRPr>
          </a:p>
          <a:p>
            <a:endParaRPr lang="en-GB" sz="2200" dirty="0">
              <a:solidFill>
                <a:schemeClr val="bg1"/>
              </a:solidFill>
            </a:endParaRPr>
          </a:p>
          <a:p>
            <a:endParaRPr lang="en-GB" sz="2200" dirty="0">
              <a:solidFill>
                <a:schemeClr val="bg1"/>
              </a:solidFill>
            </a:endParaRPr>
          </a:p>
          <a:p>
            <a:endParaRPr lang="en-GB" sz="2200" dirty="0">
              <a:solidFill>
                <a:schemeClr val="bg1"/>
              </a:solidFill>
            </a:endParaRPr>
          </a:p>
        </p:txBody>
      </p:sp>
      <p:sp>
        <p:nvSpPr>
          <p:cNvPr id="4" name="TextBox 3">
            <a:extLst>
              <a:ext uri="{FF2B5EF4-FFF2-40B4-BE49-F238E27FC236}">
                <a16:creationId xmlns:a16="http://schemas.microsoft.com/office/drawing/2014/main" id="{20DDB425-CFF7-3D4B-AAB2-83E0F94ECB69}"/>
              </a:ext>
            </a:extLst>
          </p:cNvPr>
          <p:cNvSpPr txBox="1"/>
          <p:nvPr/>
        </p:nvSpPr>
        <p:spPr>
          <a:xfrm>
            <a:off x="6793706" y="2228939"/>
            <a:ext cx="3629026" cy="1785104"/>
          </a:xfrm>
          <a:prstGeom prst="rect">
            <a:avLst/>
          </a:prstGeom>
          <a:solidFill>
            <a:srgbClr val="3F8762"/>
          </a:solidFill>
        </p:spPr>
        <p:txBody>
          <a:bodyPr wrap="square" rtlCol="0">
            <a:spAutoFit/>
          </a:bodyPr>
          <a:lstStyle/>
          <a:p>
            <a:pPr marL="285750" indent="-285750">
              <a:buFont typeface="Arial" panose="020B0604020202020204" pitchFamily="34" charset="0"/>
              <a:buChar char="•"/>
            </a:pPr>
            <a:r>
              <a:rPr lang="en-GB" sz="2200" dirty="0">
                <a:solidFill>
                  <a:schemeClr val="bg1"/>
                </a:solidFill>
              </a:rPr>
              <a:t>A material location</a:t>
            </a:r>
          </a:p>
          <a:p>
            <a:pPr marL="285750" indent="-285750">
              <a:buFont typeface="Arial" panose="020B0604020202020204" pitchFamily="34" charset="0"/>
              <a:buChar char="•"/>
            </a:pPr>
            <a:r>
              <a:rPr lang="en-GB" sz="2200" dirty="0">
                <a:solidFill>
                  <a:schemeClr val="bg1"/>
                </a:solidFill>
              </a:rPr>
              <a:t>A locale (surroundings)</a:t>
            </a:r>
          </a:p>
          <a:p>
            <a:pPr marL="285750" indent="-285750">
              <a:buFont typeface="Arial" panose="020B0604020202020204" pitchFamily="34" charset="0"/>
              <a:buChar char="•"/>
            </a:pPr>
            <a:r>
              <a:rPr lang="en-GB" sz="2200" dirty="0">
                <a:solidFill>
                  <a:schemeClr val="bg1"/>
                </a:solidFill>
              </a:rPr>
              <a:t>A sense (of place)</a:t>
            </a:r>
          </a:p>
          <a:p>
            <a:pPr marL="285750" indent="-285750">
              <a:buFont typeface="Arial" panose="020B0604020202020204" pitchFamily="34" charset="0"/>
              <a:buChar char="•"/>
            </a:pPr>
            <a:r>
              <a:rPr lang="en-GB" sz="2200" dirty="0">
                <a:solidFill>
                  <a:schemeClr val="bg1"/>
                </a:solidFill>
              </a:rPr>
              <a:t>Located in space and time</a:t>
            </a:r>
          </a:p>
          <a:p>
            <a:pPr marL="285750" indent="-285750">
              <a:buFont typeface="Arial" panose="020B0604020202020204" pitchFamily="34" charset="0"/>
              <a:buChar char="•"/>
            </a:pPr>
            <a:r>
              <a:rPr lang="en-GB" sz="2200" dirty="0">
                <a:solidFill>
                  <a:schemeClr val="bg1"/>
                </a:solidFill>
              </a:rPr>
              <a:t>A landscape</a:t>
            </a:r>
          </a:p>
        </p:txBody>
      </p:sp>
      <p:sp>
        <p:nvSpPr>
          <p:cNvPr id="8" name="TextBox 7">
            <a:extLst>
              <a:ext uri="{FF2B5EF4-FFF2-40B4-BE49-F238E27FC236}">
                <a16:creationId xmlns:a16="http://schemas.microsoft.com/office/drawing/2014/main" id="{7A1BFD10-A102-6F49-9974-6011E1CB5F1D}"/>
              </a:ext>
            </a:extLst>
          </p:cNvPr>
          <p:cNvSpPr txBox="1"/>
          <p:nvPr/>
        </p:nvSpPr>
        <p:spPr>
          <a:xfrm>
            <a:off x="4414837" y="4207431"/>
            <a:ext cx="7158037" cy="1723549"/>
          </a:xfrm>
          <a:prstGeom prst="rect">
            <a:avLst/>
          </a:prstGeom>
          <a:solidFill>
            <a:srgbClr val="3F8762"/>
          </a:solidFill>
        </p:spPr>
        <p:txBody>
          <a:bodyPr wrap="square" rtlCol="0">
            <a:spAutoFit/>
          </a:bodyPr>
          <a:lstStyle/>
          <a:p>
            <a:pPr marL="285750" indent="-285750">
              <a:buFont typeface="Arial" panose="020B0604020202020204" pitchFamily="34" charset="0"/>
              <a:buChar char="•"/>
            </a:pPr>
            <a:r>
              <a:rPr lang="en-US" sz="2200" dirty="0">
                <a:solidFill>
                  <a:schemeClr val="bg1"/>
                </a:solidFill>
              </a:rPr>
              <a:t>Places are entangled in ‘stretched out relations’</a:t>
            </a:r>
          </a:p>
          <a:p>
            <a:pPr marL="285750" indent="-285750">
              <a:buFont typeface="Arial" panose="020B0604020202020204" pitchFamily="34" charset="0"/>
              <a:buChar char="•"/>
            </a:pPr>
            <a:r>
              <a:rPr lang="en-US" sz="2200" dirty="0">
                <a:solidFill>
                  <a:schemeClr val="bg1"/>
                </a:solidFill>
              </a:rPr>
              <a:t>Places are not equal – they are positioned differently</a:t>
            </a:r>
          </a:p>
          <a:p>
            <a:pPr marL="285750" indent="-285750">
              <a:buFont typeface="Arial" panose="020B0604020202020204" pitchFamily="34" charset="0"/>
              <a:buChar char="•"/>
            </a:pPr>
            <a:r>
              <a:rPr lang="en-US" sz="2200" dirty="0">
                <a:solidFill>
                  <a:schemeClr val="bg1"/>
                </a:solidFill>
              </a:rPr>
              <a:t>Places are ‘thrown together- - not a thing but a constellation, a coming together of trajectories</a:t>
            </a:r>
          </a:p>
          <a:p>
            <a:pPr marL="285750" indent="-285750">
              <a:buFont typeface="Arial" panose="020B0604020202020204" pitchFamily="34" charset="0"/>
              <a:buChar char="•"/>
            </a:pPr>
            <a:endParaRPr lang="en-US" dirty="0">
              <a:solidFill>
                <a:schemeClr val="bg1"/>
              </a:solidFill>
            </a:endParaRPr>
          </a:p>
        </p:txBody>
      </p:sp>
    </p:spTree>
    <p:extLst>
      <p:ext uri="{BB962C8B-B14F-4D97-AF65-F5344CB8AC3E}">
        <p14:creationId xmlns:p14="http://schemas.microsoft.com/office/powerpoint/2010/main" val="2590722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p:spPr>
        <p:txBody>
          <a:bodyPr wrap="square" rtlCol="0">
            <a:spAutoFit/>
          </a:bodyPr>
          <a:lstStyle/>
          <a:p>
            <a:pPr algn="ctr"/>
            <a:r>
              <a:rPr lang="en-US" sz="4000" b="1" dirty="0">
                <a:solidFill>
                  <a:schemeClr val="bg1"/>
                </a:solidFill>
              </a:rPr>
              <a:t>Why place and what is a place?</a:t>
            </a:r>
          </a:p>
        </p:txBody>
      </p:sp>
      <p:pic>
        <p:nvPicPr>
          <p:cNvPr id="7" name="Picture 6">
            <a:extLst>
              <a:ext uri="{FF2B5EF4-FFF2-40B4-BE49-F238E27FC236}">
                <a16:creationId xmlns:a16="http://schemas.microsoft.com/office/drawing/2014/main" id="{2C62ECED-D020-4347-8D6B-4522DD738CD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
        <p:nvSpPr>
          <p:cNvPr id="2" name="TextBox 1">
            <a:extLst>
              <a:ext uri="{FF2B5EF4-FFF2-40B4-BE49-F238E27FC236}">
                <a16:creationId xmlns:a16="http://schemas.microsoft.com/office/drawing/2014/main" id="{0C68B90F-EA5F-6244-B28F-102ED3764374}"/>
              </a:ext>
            </a:extLst>
          </p:cNvPr>
          <p:cNvSpPr txBox="1"/>
          <p:nvPr/>
        </p:nvSpPr>
        <p:spPr>
          <a:xfrm>
            <a:off x="585786" y="1614488"/>
            <a:ext cx="10987088" cy="2585323"/>
          </a:xfrm>
          <a:prstGeom prst="rect">
            <a:avLst/>
          </a:prstGeom>
          <a:solidFill>
            <a:srgbClr val="3F8762"/>
          </a:solidFill>
        </p:spPr>
        <p:txBody>
          <a:bodyPr wrap="square" rtlCol="0">
            <a:spAutoFit/>
          </a:bodyPr>
          <a:lstStyle/>
          <a:p>
            <a:r>
              <a:rPr lang="en-GB" dirty="0">
                <a:solidFill>
                  <a:schemeClr val="bg1"/>
                </a:solidFill>
              </a:rPr>
              <a:t>Ingold, T., 2016. </a:t>
            </a:r>
            <a:r>
              <a:rPr lang="en-GB" i="1" dirty="0">
                <a:solidFill>
                  <a:schemeClr val="bg1"/>
                </a:solidFill>
              </a:rPr>
              <a:t>Lines: a brief history</a:t>
            </a:r>
            <a:r>
              <a:rPr lang="en-GB" dirty="0">
                <a:solidFill>
                  <a:schemeClr val="bg1"/>
                </a:solidFill>
              </a:rPr>
              <a:t>. Routledge.</a:t>
            </a:r>
            <a:r>
              <a:rPr lang="en-GB" sz="2200" dirty="0">
                <a:solidFill>
                  <a:schemeClr val="bg1"/>
                </a:solidFill>
              </a:rPr>
              <a:t>	</a:t>
            </a:r>
            <a:endParaRPr lang="en-GB" sz="2200" b="1" dirty="0">
              <a:solidFill>
                <a:schemeClr val="bg1"/>
              </a:solidFill>
            </a:endParaRPr>
          </a:p>
          <a:p>
            <a:endParaRPr lang="en-GB" sz="2200" dirty="0">
              <a:solidFill>
                <a:schemeClr val="bg1"/>
              </a:solidFill>
            </a:endParaRPr>
          </a:p>
          <a:p>
            <a:pPr algn="ctr"/>
            <a:r>
              <a:rPr lang="en-GB" sz="3000" dirty="0">
                <a:solidFill>
                  <a:schemeClr val="bg1"/>
                </a:solidFill>
              </a:rPr>
              <a:t>We occupy spaces but inhabit places</a:t>
            </a:r>
          </a:p>
          <a:p>
            <a:endParaRPr lang="en-GB" sz="2200" dirty="0">
              <a:solidFill>
                <a:schemeClr val="bg1"/>
              </a:solidFill>
            </a:endParaRPr>
          </a:p>
          <a:p>
            <a:endParaRPr lang="en-GB" sz="2200" dirty="0">
              <a:solidFill>
                <a:schemeClr val="bg1"/>
              </a:solidFill>
            </a:endParaRPr>
          </a:p>
          <a:p>
            <a:endParaRPr lang="en-GB" sz="2200" dirty="0">
              <a:solidFill>
                <a:schemeClr val="bg1"/>
              </a:solidFill>
            </a:endParaRPr>
          </a:p>
          <a:p>
            <a:endParaRPr lang="en-GB" sz="2200" dirty="0">
              <a:solidFill>
                <a:schemeClr val="bg1"/>
              </a:solidFill>
            </a:endParaRPr>
          </a:p>
        </p:txBody>
      </p:sp>
    </p:spTree>
    <p:extLst>
      <p:ext uri="{BB962C8B-B14F-4D97-AF65-F5344CB8AC3E}">
        <p14:creationId xmlns:p14="http://schemas.microsoft.com/office/powerpoint/2010/main" val="3593026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07A6994-659E-7F4E-88D3-BA199A1178D9}"/>
              </a:ext>
            </a:extLst>
          </p:cNvPr>
          <p:cNvSpPr/>
          <p:nvPr/>
        </p:nvSpPr>
        <p:spPr>
          <a:xfrm>
            <a:off x="7214702" y="1065074"/>
            <a:ext cx="4358173" cy="4878526"/>
          </a:xfrm>
          <a:prstGeom prst="rect">
            <a:avLst/>
          </a:prstGeom>
          <a:solidFill>
            <a:srgbClr val="3F876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a:ln>
            <a:noFill/>
          </a:ln>
        </p:spPr>
        <p:txBody>
          <a:bodyPr wrap="square" rtlCol="0">
            <a:spAutoFit/>
          </a:bodyPr>
          <a:lstStyle/>
          <a:p>
            <a:pPr algn="ctr"/>
            <a:r>
              <a:rPr lang="en-US" sz="4000" b="1" dirty="0">
                <a:solidFill>
                  <a:schemeClr val="bg1"/>
                </a:solidFill>
              </a:rPr>
              <a:t>Place and School?</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
        <p:nvSpPr>
          <p:cNvPr id="11" name="TextBox 10">
            <a:extLst>
              <a:ext uri="{FF2B5EF4-FFF2-40B4-BE49-F238E27FC236}">
                <a16:creationId xmlns:a16="http://schemas.microsoft.com/office/drawing/2014/main" id="{51C16915-7C81-604A-B6DD-2B8D69DD6339}"/>
              </a:ext>
            </a:extLst>
          </p:cNvPr>
          <p:cNvSpPr txBox="1"/>
          <p:nvPr/>
        </p:nvSpPr>
        <p:spPr>
          <a:xfrm>
            <a:off x="7524264" y="1314450"/>
            <a:ext cx="3705711" cy="1508105"/>
          </a:xfrm>
          <a:prstGeom prst="rect">
            <a:avLst/>
          </a:prstGeom>
          <a:noFill/>
        </p:spPr>
        <p:txBody>
          <a:bodyPr wrap="square" rtlCol="0">
            <a:spAutoFit/>
          </a:bodyPr>
          <a:lstStyle/>
          <a:p>
            <a:r>
              <a:rPr lang="en-US" sz="3200" b="1" dirty="0">
                <a:solidFill>
                  <a:schemeClr val="bg1"/>
                </a:solidFill>
              </a:rPr>
              <a:t>Activity 1:</a:t>
            </a:r>
          </a:p>
          <a:p>
            <a:endParaRPr lang="en-US" sz="2800" dirty="0">
              <a:solidFill>
                <a:schemeClr val="bg1"/>
              </a:solidFill>
            </a:endParaRPr>
          </a:p>
          <a:p>
            <a:pPr marL="457200" indent="-457200">
              <a:buFont typeface="Arial" panose="020B0604020202020204" pitchFamily="34" charset="0"/>
              <a:buChar char="•"/>
            </a:pPr>
            <a:r>
              <a:rPr lang="en-US" sz="3200" dirty="0">
                <a:solidFill>
                  <a:schemeClr val="bg1"/>
                </a:solidFill>
              </a:rPr>
              <a:t>Draw a school</a:t>
            </a:r>
          </a:p>
        </p:txBody>
      </p:sp>
    </p:spTree>
    <p:extLst>
      <p:ext uri="{BB962C8B-B14F-4D97-AF65-F5344CB8AC3E}">
        <p14:creationId xmlns:p14="http://schemas.microsoft.com/office/powerpoint/2010/main" val="3497670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07A6994-659E-7F4E-88D3-BA199A1178D9}"/>
              </a:ext>
            </a:extLst>
          </p:cNvPr>
          <p:cNvSpPr/>
          <p:nvPr/>
        </p:nvSpPr>
        <p:spPr>
          <a:xfrm>
            <a:off x="7214702" y="1065074"/>
            <a:ext cx="4358173" cy="4878526"/>
          </a:xfrm>
          <a:prstGeom prst="rect">
            <a:avLst/>
          </a:prstGeom>
          <a:solidFill>
            <a:srgbClr val="3F876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a:ln>
            <a:noFill/>
          </a:ln>
        </p:spPr>
        <p:txBody>
          <a:bodyPr wrap="square" rtlCol="0">
            <a:spAutoFit/>
          </a:bodyPr>
          <a:lstStyle/>
          <a:p>
            <a:pPr algn="ctr"/>
            <a:r>
              <a:rPr lang="en-US" sz="4000" b="1" dirty="0">
                <a:solidFill>
                  <a:schemeClr val="bg1"/>
                </a:solidFill>
              </a:rPr>
              <a:t>Place and School</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pic>
        <p:nvPicPr>
          <p:cNvPr id="4" name="Picture 3">
            <a:extLst>
              <a:ext uri="{FF2B5EF4-FFF2-40B4-BE49-F238E27FC236}">
                <a16:creationId xmlns:a16="http://schemas.microsoft.com/office/drawing/2014/main" id="{FD6C12CE-39AE-444B-A563-148D22DB51F9}"/>
              </a:ext>
            </a:extLst>
          </p:cNvPr>
          <p:cNvPicPr>
            <a:picLocks noChangeAspect="1"/>
          </p:cNvPicPr>
          <p:nvPr/>
        </p:nvPicPr>
        <p:blipFill rotWithShape="1">
          <a:blip r:embed="rId3"/>
          <a:srcRect l="4258" t="23334" r="3806" b="21041"/>
          <a:stretch/>
        </p:blipFill>
        <p:spPr>
          <a:xfrm>
            <a:off x="585786" y="1065074"/>
            <a:ext cx="6628916" cy="5190384"/>
          </a:xfrm>
          <a:prstGeom prst="rect">
            <a:avLst/>
          </a:prstGeom>
        </p:spPr>
      </p:pic>
      <p:sp>
        <p:nvSpPr>
          <p:cNvPr id="11" name="TextBox 10">
            <a:extLst>
              <a:ext uri="{FF2B5EF4-FFF2-40B4-BE49-F238E27FC236}">
                <a16:creationId xmlns:a16="http://schemas.microsoft.com/office/drawing/2014/main" id="{51C16915-7C81-604A-B6DD-2B8D69DD6339}"/>
              </a:ext>
            </a:extLst>
          </p:cNvPr>
          <p:cNvSpPr txBox="1"/>
          <p:nvPr/>
        </p:nvSpPr>
        <p:spPr>
          <a:xfrm>
            <a:off x="7524264" y="1314450"/>
            <a:ext cx="3705711" cy="1508105"/>
          </a:xfrm>
          <a:prstGeom prst="rect">
            <a:avLst/>
          </a:prstGeom>
          <a:noFill/>
        </p:spPr>
        <p:txBody>
          <a:bodyPr wrap="square" rtlCol="0">
            <a:spAutoFit/>
          </a:bodyPr>
          <a:lstStyle/>
          <a:p>
            <a:r>
              <a:rPr lang="en-US" sz="3200" b="1" dirty="0">
                <a:solidFill>
                  <a:schemeClr val="bg1"/>
                </a:solidFill>
              </a:rPr>
              <a:t>Activity 2:</a:t>
            </a:r>
          </a:p>
          <a:p>
            <a:endParaRPr lang="en-US" sz="2800" dirty="0">
              <a:solidFill>
                <a:schemeClr val="bg1"/>
              </a:solidFill>
            </a:endParaRPr>
          </a:p>
          <a:p>
            <a:r>
              <a:rPr lang="en-US" sz="3200" dirty="0">
                <a:solidFill>
                  <a:schemeClr val="bg1"/>
                </a:solidFill>
              </a:rPr>
              <a:t>Draw </a:t>
            </a:r>
            <a:r>
              <a:rPr lang="en-US" sz="3200" b="1" i="1" u="sng" dirty="0">
                <a:solidFill>
                  <a:schemeClr val="bg1"/>
                </a:solidFill>
              </a:rPr>
              <a:t>your</a:t>
            </a:r>
            <a:r>
              <a:rPr lang="en-US" sz="3200" dirty="0">
                <a:solidFill>
                  <a:schemeClr val="bg1"/>
                </a:solidFill>
              </a:rPr>
              <a:t> school</a:t>
            </a:r>
          </a:p>
        </p:txBody>
      </p:sp>
    </p:spTree>
    <p:extLst>
      <p:ext uri="{BB962C8B-B14F-4D97-AF65-F5344CB8AC3E}">
        <p14:creationId xmlns:p14="http://schemas.microsoft.com/office/powerpoint/2010/main" val="1342859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07A6994-659E-7F4E-88D3-BA199A1178D9}"/>
              </a:ext>
            </a:extLst>
          </p:cNvPr>
          <p:cNvSpPr/>
          <p:nvPr/>
        </p:nvSpPr>
        <p:spPr>
          <a:xfrm>
            <a:off x="585786" y="1065074"/>
            <a:ext cx="10987089" cy="4878526"/>
          </a:xfrm>
          <a:prstGeom prst="rect">
            <a:avLst/>
          </a:prstGeom>
          <a:solidFill>
            <a:srgbClr val="3F876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53E4C75-413A-1D4B-B613-426ACB5B87E3}"/>
              </a:ext>
            </a:extLst>
          </p:cNvPr>
          <p:cNvSpPr txBox="1"/>
          <p:nvPr/>
        </p:nvSpPr>
        <p:spPr>
          <a:xfrm>
            <a:off x="585786" y="357188"/>
            <a:ext cx="10987089" cy="707886"/>
          </a:xfrm>
          <a:prstGeom prst="rect">
            <a:avLst/>
          </a:prstGeom>
          <a:solidFill>
            <a:srgbClr val="3F8762"/>
          </a:solidFill>
          <a:ln>
            <a:noFill/>
          </a:ln>
        </p:spPr>
        <p:txBody>
          <a:bodyPr wrap="square" rtlCol="0">
            <a:spAutoFit/>
          </a:bodyPr>
          <a:lstStyle/>
          <a:p>
            <a:pPr algn="ctr"/>
            <a:r>
              <a:rPr lang="en-US" sz="4000" b="1" dirty="0">
                <a:solidFill>
                  <a:schemeClr val="bg1"/>
                </a:solidFill>
              </a:rPr>
              <a:t>Place and School</a:t>
            </a:r>
          </a:p>
        </p:txBody>
      </p:sp>
      <p:pic>
        <p:nvPicPr>
          <p:cNvPr id="8" name="Picture 7">
            <a:extLst>
              <a:ext uri="{FF2B5EF4-FFF2-40B4-BE49-F238E27FC236}">
                <a16:creationId xmlns:a16="http://schemas.microsoft.com/office/drawing/2014/main" id="{E8AE1103-C295-514B-81A9-39F982F0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39300"/>
            <a:ext cx="12192000" cy="1418700"/>
          </a:xfrm>
          <a:prstGeom prst="rect">
            <a:avLst/>
          </a:prstGeom>
        </p:spPr>
      </p:pic>
      <p:sp>
        <p:nvSpPr>
          <p:cNvPr id="11" name="TextBox 10">
            <a:extLst>
              <a:ext uri="{FF2B5EF4-FFF2-40B4-BE49-F238E27FC236}">
                <a16:creationId xmlns:a16="http://schemas.microsoft.com/office/drawing/2014/main" id="{51C16915-7C81-604A-B6DD-2B8D69DD6339}"/>
              </a:ext>
            </a:extLst>
          </p:cNvPr>
          <p:cNvSpPr txBox="1"/>
          <p:nvPr/>
        </p:nvSpPr>
        <p:spPr>
          <a:xfrm>
            <a:off x="1042988" y="1428750"/>
            <a:ext cx="10158413" cy="2431435"/>
          </a:xfrm>
          <a:prstGeom prst="rect">
            <a:avLst/>
          </a:prstGeom>
          <a:noFill/>
        </p:spPr>
        <p:txBody>
          <a:bodyPr wrap="square" rtlCol="0">
            <a:spAutoFit/>
          </a:bodyPr>
          <a:lstStyle/>
          <a:p>
            <a:r>
              <a:rPr lang="en-GB" sz="2400" dirty="0">
                <a:solidFill>
                  <a:schemeClr val="bg1"/>
                </a:solidFill>
              </a:rPr>
              <a:t>“Schools are not mere buildings or fixed containers, but physical places shaped by people and their actions, and are subject to interpretation and the meaning-making processes of those who inhabit these spaces”.</a:t>
            </a:r>
          </a:p>
          <a:p>
            <a:endParaRPr lang="en-GB" sz="2200" dirty="0">
              <a:solidFill>
                <a:schemeClr val="bg1"/>
              </a:solidFill>
            </a:endParaRPr>
          </a:p>
          <a:p>
            <a:r>
              <a:rPr lang="en-US" sz="2200" dirty="0">
                <a:solidFill>
                  <a:schemeClr val="bg1"/>
                </a:solidFill>
              </a:rPr>
              <a:t> </a:t>
            </a:r>
            <a:r>
              <a:rPr lang="en-US" dirty="0" err="1">
                <a:solidFill>
                  <a:schemeClr val="bg1"/>
                </a:solidFill>
              </a:rPr>
              <a:t>Fataar</a:t>
            </a:r>
            <a:r>
              <a:rPr lang="en-US" dirty="0">
                <a:solidFill>
                  <a:schemeClr val="bg1"/>
                </a:solidFill>
              </a:rPr>
              <a:t>, A. and </a:t>
            </a:r>
            <a:r>
              <a:rPr lang="en-US" dirty="0" err="1">
                <a:solidFill>
                  <a:schemeClr val="bg1"/>
                </a:solidFill>
              </a:rPr>
              <a:t>Rinquest</a:t>
            </a:r>
            <a:r>
              <a:rPr lang="en-US" dirty="0">
                <a:solidFill>
                  <a:schemeClr val="bg1"/>
                </a:solidFill>
              </a:rPr>
              <a:t>, E. (2019) ‘Turning space into place: The place-making practices of school girls in the informal spaces of their high school’, Research in Education, 104(1), pp. 24–42. </a:t>
            </a:r>
            <a:r>
              <a:rPr lang="en-US" dirty="0" err="1">
                <a:solidFill>
                  <a:schemeClr val="bg1"/>
                </a:solidFill>
              </a:rPr>
              <a:t>doi</a:t>
            </a:r>
            <a:r>
              <a:rPr lang="en-US" dirty="0">
                <a:solidFill>
                  <a:schemeClr val="bg1"/>
                </a:solidFill>
              </a:rPr>
              <a:t>: 10.1177/0034523718791920.</a:t>
            </a:r>
          </a:p>
        </p:txBody>
      </p:sp>
    </p:spTree>
    <p:extLst>
      <p:ext uri="{BB962C8B-B14F-4D97-AF65-F5344CB8AC3E}">
        <p14:creationId xmlns:p14="http://schemas.microsoft.com/office/powerpoint/2010/main" val="11640924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1433</TotalTime>
  <Words>1653</Words>
  <Application>Microsoft Macintosh PowerPoint</Application>
  <PresentationFormat>Widescreen</PresentationFormat>
  <Paragraphs>146</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Nunito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Wild, Carol</dc:creator>
  <cp:lastModifiedBy>Wild, Carol</cp:lastModifiedBy>
  <cp:revision>25</cp:revision>
  <dcterms:created xsi:type="dcterms:W3CDTF">2021-06-15T09:47:47Z</dcterms:created>
  <dcterms:modified xsi:type="dcterms:W3CDTF">2021-06-16T09:41:03Z</dcterms:modified>
</cp:coreProperties>
</file>