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24"/>
  </p:notesMasterIdLst>
  <p:sldIdLst>
    <p:sldId id="256" r:id="rId2"/>
    <p:sldId id="257" r:id="rId3"/>
    <p:sldId id="335" r:id="rId4"/>
    <p:sldId id="366" r:id="rId5"/>
    <p:sldId id="301" r:id="rId6"/>
    <p:sldId id="315" r:id="rId7"/>
    <p:sldId id="334" r:id="rId8"/>
    <p:sldId id="330" r:id="rId9"/>
    <p:sldId id="331" r:id="rId10"/>
    <p:sldId id="332" r:id="rId11"/>
    <p:sldId id="333" r:id="rId12"/>
    <p:sldId id="336" r:id="rId13"/>
    <p:sldId id="337" r:id="rId14"/>
    <p:sldId id="261" r:id="rId15"/>
    <p:sldId id="258" r:id="rId16"/>
    <p:sldId id="259" r:id="rId17"/>
    <p:sldId id="260" r:id="rId18"/>
    <p:sldId id="338" r:id="rId19"/>
    <p:sldId id="365" r:id="rId20"/>
    <p:sldId id="339" r:id="rId21"/>
    <p:sldId id="340" r:id="rId22"/>
    <p:sldId id="34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68E592-ABE1-BB47-96A6-D7F46D67050B}" v="16" dt="2021-06-10T11:01:02.6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083"/>
  </p:normalViewPr>
  <p:slideViewPr>
    <p:cSldViewPr snapToGrid="0" snapToObjects="1" showGuides="1">
      <p:cViewPr varScale="1">
        <p:scale>
          <a:sx n="107" d="100"/>
          <a:sy n="107" d="100"/>
        </p:scale>
        <p:origin x="736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witt, Des" userId="3a330504-1f7a-422f-a11a-a653669adc31" providerId="ADAL" clId="{5268E592-ABE1-BB47-96A6-D7F46D67050B}"/>
    <pc:docChg chg="custSel modSld">
      <pc:chgData name="Hewitt, Des" userId="3a330504-1f7a-422f-a11a-a653669adc31" providerId="ADAL" clId="{5268E592-ABE1-BB47-96A6-D7F46D67050B}" dt="2021-06-10T12:34:53.651" v="7" actId="20577"/>
      <pc:docMkLst>
        <pc:docMk/>
      </pc:docMkLst>
      <pc:sldChg chg="modSp mod">
        <pc:chgData name="Hewitt, Des" userId="3a330504-1f7a-422f-a11a-a653669adc31" providerId="ADAL" clId="{5268E592-ABE1-BB47-96A6-D7F46D67050B}" dt="2021-06-10T12:34:53.651" v="7" actId="20577"/>
        <pc:sldMkLst>
          <pc:docMk/>
          <pc:sldMk cId="405820100" sldId="256"/>
        </pc:sldMkLst>
        <pc:spChg chg="mod">
          <ac:chgData name="Hewitt, Des" userId="3a330504-1f7a-422f-a11a-a653669adc31" providerId="ADAL" clId="{5268E592-ABE1-BB47-96A6-D7F46D67050B}" dt="2021-06-10T12:34:53.651" v="7" actId="20577"/>
          <ac:spMkLst>
            <pc:docMk/>
            <pc:sldMk cId="405820100" sldId="256"/>
            <ac:spMk id="2" creationId="{B71B33EB-7CEC-E846-A838-A2BE449F5B96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7EC08-6DA6-4953-BE8D-0FC4F6F35E58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3D848C0-8830-4F0D-9DEC-64258A1CB232}">
      <dgm:prSet/>
      <dgm:spPr/>
      <dgm:t>
        <a:bodyPr/>
        <a:lstStyle/>
        <a:p>
          <a:r>
            <a:rPr lang="en-GB" b="1"/>
            <a:t>Teacher Researcher Development</a:t>
          </a:r>
          <a:endParaRPr lang="en-US"/>
        </a:p>
      </dgm:t>
    </dgm:pt>
    <dgm:pt modelId="{EDE449F1-A27A-4BF0-8A1C-A7CDBC489CE9}" type="parTrans" cxnId="{74CA59FC-5891-40DD-8C11-2CF970E681FF}">
      <dgm:prSet/>
      <dgm:spPr/>
      <dgm:t>
        <a:bodyPr/>
        <a:lstStyle/>
        <a:p>
          <a:endParaRPr lang="en-US"/>
        </a:p>
      </dgm:t>
    </dgm:pt>
    <dgm:pt modelId="{7FA04249-ADD3-4083-8146-DBE03DF36F9F}" type="sibTrans" cxnId="{74CA59FC-5891-40DD-8C11-2CF970E681FF}">
      <dgm:prSet/>
      <dgm:spPr/>
      <dgm:t>
        <a:bodyPr/>
        <a:lstStyle/>
        <a:p>
          <a:endParaRPr lang="en-US"/>
        </a:p>
      </dgm:t>
    </dgm:pt>
    <dgm:pt modelId="{652B273C-70DF-47F7-AC4E-B89E7C2DDB18}">
      <dgm:prSet/>
      <dgm:spPr/>
      <dgm:t>
        <a:bodyPr/>
        <a:lstStyle/>
        <a:p>
          <a:r>
            <a:rPr lang="en-GB"/>
            <a:t>The research process</a:t>
          </a:r>
          <a:endParaRPr lang="en-US"/>
        </a:p>
      </dgm:t>
    </dgm:pt>
    <dgm:pt modelId="{8B43F5F7-B9AC-4F17-ADC9-9721EE54ACF5}" type="parTrans" cxnId="{9687F946-8CE4-46F2-BDBF-DC543F0F3643}">
      <dgm:prSet/>
      <dgm:spPr/>
      <dgm:t>
        <a:bodyPr/>
        <a:lstStyle/>
        <a:p>
          <a:endParaRPr lang="en-US"/>
        </a:p>
      </dgm:t>
    </dgm:pt>
    <dgm:pt modelId="{C8CC48E6-E454-4347-93F9-E60E24AA421F}" type="sibTrans" cxnId="{9687F946-8CE4-46F2-BDBF-DC543F0F3643}">
      <dgm:prSet/>
      <dgm:spPr/>
      <dgm:t>
        <a:bodyPr/>
        <a:lstStyle/>
        <a:p>
          <a:endParaRPr lang="en-US"/>
        </a:p>
      </dgm:t>
    </dgm:pt>
    <dgm:pt modelId="{EDCF3004-38B9-4672-B66A-EBF4567A4188}">
      <dgm:prSet/>
      <dgm:spPr>
        <a:solidFill>
          <a:srgbClr val="FFFF00"/>
        </a:solidFill>
      </dgm:spPr>
      <dgm:t>
        <a:bodyPr/>
        <a:lstStyle/>
        <a:p>
          <a:r>
            <a:rPr lang="en-GB">
              <a:solidFill>
                <a:schemeClr val="tx1"/>
              </a:solidFill>
            </a:rPr>
            <a:t>Research tools</a:t>
          </a:r>
          <a:endParaRPr lang="en-US">
            <a:solidFill>
              <a:schemeClr val="tx1"/>
            </a:solidFill>
          </a:endParaRPr>
        </a:p>
      </dgm:t>
    </dgm:pt>
    <dgm:pt modelId="{6A97BD1D-E0DC-4606-B6B8-84E1FEFF39FA}" type="parTrans" cxnId="{411BBD6E-976B-4271-8807-960BDAEDF15A}">
      <dgm:prSet/>
      <dgm:spPr/>
      <dgm:t>
        <a:bodyPr/>
        <a:lstStyle/>
        <a:p>
          <a:endParaRPr lang="en-US"/>
        </a:p>
      </dgm:t>
    </dgm:pt>
    <dgm:pt modelId="{1C286908-408F-48C1-A785-7EBED3629D4B}" type="sibTrans" cxnId="{411BBD6E-976B-4271-8807-960BDAEDF15A}">
      <dgm:prSet/>
      <dgm:spPr/>
      <dgm:t>
        <a:bodyPr/>
        <a:lstStyle/>
        <a:p>
          <a:endParaRPr lang="en-US"/>
        </a:p>
      </dgm:t>
    </dgm:pt>
    <dgm:pt modelId="{35FF1AEE-F7C4-4871-BAE8-ADC183927920}">
      <dgm:prSet/>
      <dgm:spPr/>
      <dgm:t>
        <a:bodyPr/>
        <a:lstStyle/>
        <a:p>
          <a:r>
            <a:rPr lang="en-GB"/>
            <a:t>Research quality</a:t>
          </a:r>
          <a:endParaRPr lang="en-US"/>
        </a:p>
      </dgm:t>
    </dgm:pt>
    <dgm:pt modelId="{781CA7B4-58FD-4FF7-A23E-99A6B3FF91A0}" type="parTrans" cxnId="{E14A690D-C389-4664-8531-F2682628B08E}">
      <dgm:prSet/>
      <dgm:spPr/>
      <dgm:t>
        <a:bodyPr/>
        <a:lstStyle/>
        <a:p>
          <a:endParaRPr lang="en-US"/>
        </a:p>
      </dgm:t>
    </dgm:pt>
    <dgm:pt modelId="{FEEC02F4-33C4-45BD-B221-B7E192B43003}" type="sibTrans" cxnId="{E14A690D-C389-4664-8531-F2682628B08E}">
      <dgm:prSet/>
      <dgm:spPr/>
      <dgm:t>
        <a:bodyPr/>
        <a:lstStyle/>
        <a:p>
          <a:endParaRPr lang="en-US"/>
        </a:p>
      </dgm:t>
    </dgm:pt>
    <dgm:pt modelId="{4823202E-4975-4ED7-B94F-4DB65ABC2B32}">
      <dgm:prSet/>
      <dgm:spPr/>
      <dgm:t>
        <a:bodyPr/>
        <a:lstStyle/>
        <a:p>
          <a:r>
            <a:rPr lang="en-GB"/>
            <a:t>Research coaching/ mentoring</a:t>
          </a:r>
          <a:endParaRPr lang="en-US"/>
        </a:p>
      </dgm:t>
    </dgm:pt>
    <dgm:pt modelId="{E6AA6951-D649-4B66-BBDA-6C3E3B3E685F}" type="parTrans" cxnId="{90A2AB24-A0F2-46CF-96E2-1B528B491E87}">
      <dgm:prSet/>
      <dgm:spPr/>
      <dgm:t>
        <a:bodyPr/>
        <a:lstStyle/>
        <a:p>
          <a:endParaRPr lang="en-US"/>
        </a:p>
      </dgm:t>
    </dgm:pt>
    <dgm:pt modelId="{DF13494E-DBBA-4AF7-8CAE-127C2F32D5E6}" type="sibTrans" cxnId="{90A2AB24-A0F2-46CF-96E2-1B528B491E87}">
      <dgm:prSet/>
      <dgm:spPr/>
      <dgm:t>
        <a:bodyPr/>
        <a:lstStyle/>
        <a:p>
          <a:endParaRPr lang="en-US"/>
        </a:p>
      </dgm:t>
    </dgm:pt>
    <dgm:pt modelId="{09B8C531-71F1-403B-BB42-52139115BFFD}">
      <dgm:prSet/>
      <dgm:spPr/>
      <dgm:t>
        <a:bodyPr/>
        <a:lstStyle/>
        <a:p>
          <a:r>
            <a:rPr lang="en-GB"/>
            <a:t>University support and networking</a:t>
          </a:r>
          <a:endParaRPr lang="en-US"/>
        </a:p>
      </dgm:t>
    </dgm:pt>
    <dgm:pt modelId="{0C92830E-FE77-4681-A7A1-0E49DF712058}" type="parTrans" cxnId="{D5564420-D3B3-4F2A-8C5D-E870F6911562}">
      <dgm:prSet/>
      <dgm:spPr/>
      <dgm:t>
        <a:bodyPr/>
        <a:lstStyle/>
        <a:p>
          <a:endParaRPr lang="en-US"/>
        </a:p>
      </dgm:t>
    </dgm:pt>
    <dgm:pt modelId="{ED938B62-6F29-49CD-9FEF-DAB8FE0BAD28}" type="sibTrans" cxnId="{D5564420-D3B3-4F2A-8C5D-E870F6911562}">
      <dgm:prSet/>
      <dgm:spPr/>
      <dgm:t>
        <a:bodyPr/>
        <a:lstStyle/>
        <a:p>
          <a:endParaRPr lang="en-US"/>
        </a:p>
      </dgm:t>
    </dgm:pt>
    <dgm:pt modelId="{BE474B46-B1F7-4DA2-9EFA-B408FE190D90}">
      <dgm:prSet/>
      <dgm:spPr/>
      <dgm:t>
        <a:bodyPr/>
        <a:lstStyle/>
        <a:p>
          <a:r>
            <a:rPr lang="en-GB"/>
            <a:t>Links to school development and school inspection process</a:t>
          </a:r>
          <a:endParaRPr lang="en-US"/>
        </a:p>
      </dgm:t>
    </dgm:pt>
    <dgm:pt modelId="{2F4BD202-BE36-4291-83F9-A698C0E39A61}" type="parTrans" cxnId="{7FD683BF-E3A9-4B99-A092-FDA530121831}">
      <dgm:prSet/>
      <dgm:spPr/>
      <dgm:t>
        <a:bodyPr/>
        <a:lstStyle/>
        <a:p>
          <a:endParaRPr lang="en-US"/>
        </a:p>
      </dgm:t>
    </dgm:pt>
    <dgm:pt modelId="{F34641AE-DC62-4E38-9A59-9CE725FD0D2B}" type="sibTrans" cxnId="{7FD683BF-E3A9-4B99-A092-FDA530121831}">
      <dgm:prSet/>
      <dgm:spPr/>
      <dgm:t>
        <a:bodyPr/>
        <a:lstStyle/>
        <a:p>
          <a:endParaRPr lang="en-US"/>
        </a:p>
      </dgm:t>
    </dgm:pt>
    <dgm:pt modelId="{F1F585E4-8A3E-9844-9CEF-045B49513D66}" type="pres">
      <dgm:prSet presAssocID="{51D7EC08-6DA6-4953-BE8D-0FC4F6F35E58}" presName="linear" presStyleCnt="0">
        <dgm:presLayoutVars>
          <dgm:animLvl val="lvl"/>
          <dgm:resizeHandles val="exact"/>
        </dgm:presLayoutVars>
      </dgm:prSet>
      <dgm:spPr/>
    </dgm:pt>
    <dgm:pt modelId="{0B415F52-E1EC-A447-8A0C-B9163E147DB0}" type="pres">
      <dgm:prSet presAssocID="{E3D848C0-8830-4F0D-9DEC-64258A1CB23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8632594-17FA-9E46-915A-422765B345C3}" type="pres">
      <dgm:prSet presAssocID="{7FA04249-ADD3-4083-8146-DBE03DF36F9F}" presName="spacer" presStyleCnt="0"/>
      <dgm:spPr/>
    </dgm:pt>
    <dgm:pt modelId="{7FA9EF9B-490C-004F-8944-73EB66ECCA5F}" type="pres">
      <dgm:prSet presAssocID="{652B273C-70DF-47F7-AC4E-B89E7C2DDB18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04E4CD17-6264-D84F-A756-8D2C53A301F0}" type="pres">
      <dgm:prSet presAssocID="{C8CC48E6-E454-4347-93F9-E60E24AA421F}" presName="spacer" presStyleCnt="0"/>
      <dgm:spPr/>
    </dgm:pt>
    <dgm:pt modelId="{8C6312DC-1F18-2B42-AAA1-2A965E36B7F8}" type="pres">
      <dgm:prSet presAssocID="{EDCF3004-38B9-4672-B66A-EBF4567A4188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0D9BF717-0529-154D-881C-8437A9447E6C}" type="pres">
      <dgm:prSet presAssocID="{1C286908-408F-48C1-A785-7EBED3629D4B}" presName="spacer" presStyleCnt="0"/>
      <dgm:spPr/>
    </dgm:pt>
    <dgm:pt modelId="{618AE17F-20ED-FA42-8E72-A5CC14B0A23E}" type="pres">
      <dgm:prSet presAssocID="{35FF1AEE-F7C4-4871-BAE8-ADC18392792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34609A6-297F-7644-A40A-9BA67ABDA3A8}" type="pres">
      <dgm:prSet presAssocID="{FEEC02F4-33C4-45BD-B221-B7E192B43003}" presName="spacer" presStyleCnt="0"/>
      <dgm:spPr/>
    </dgm:pt>
    <dgm:pt modelId="{F123A641-789C-8D4F-851D-32E7F2E26D91}" type="pres">
      <dgm:prSet presAssocID="{4823202E-4975-4ED7-B94F-4DB65ABC2B32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DE2FBFC6-40C4-9145-97B3-211C0F47F58A}" type="pres">
      <dgm:prSet presAssocID="{DF13494E-DBBA-4AF7-8CAE-127C2F32D5E6}" presName="spacer" presStyleCnt="0"/>
      <dgm:spPr/>
    </dgm:pt>
    <dgm:pt modelId="{DED34387-A44E-104A-87CB-F7B32828801B}" type="pres">
      <dgm:prSet presAssocID="{09B8C531-71F1-403B-BB42-52139115BFFD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113DCE29-F8B7-0D49-9B02-2FA028276BE0}" type="pres">
      <dgm:prSet presAssocID="{ED938B62-6F29-49CD-9FEF-DAB8FE0BAD28}" presName="spacer" presStyleCnt="0"/>
      <dgm:spPr/>
    </dgm:pt>
    <dgm:pt modelId="{2FC751A1-9326-7447-9BAB-572A35293AEA}" type="pres">
      <dgm:prSet presAssocID="{BE474B46-B1F7-4DA2-9EFA-B408FE190D90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E14A690D-C389-4664-8531-F2682628B08E}" srcId="{51D7EC08-6DA6-4953-BE8D-0FC4F6F35E58}" destId="{35FF1AEE-F7C4-4871-BAE8-ADC183927920}" srcOrd="3" destOrd="0" parTransId="{781CA7B4-58FD-4FF7-A23E-99A6B3FF91A0}" sibTransId="{FEEC02F4-33C4-45BD-B221-B7E192B43003}"/>
    <dgm:cxn modelId="{1841E619-9A2C-7E4E-B246-2B0E5AD1FA19}" type="presOf" srcId="{BE474B46-B1F7-4DA2-9EFA-B408FE190D90}" destId="{2FC751A1-9326-7447-9BAB-572A35293AEA}" srcOrd="0" destOrd="0" presId="urn:microsoft.com/office/officeart/2005/8/layout/vList2"/>
    <dgm:cxn modelId="{D5564420-D3B3-4F2A-8C5D-E870F6911562}" srcId="{51D7EC08-6DA6-4953-BE8D-0FC4F6F35E58}" destId="{09B8C531-71F1-403B-BB42-52139115BFFD}" srcOrd="5" destOrd="0" parTransId="{0C92830E-FE77-4681-A7A1-0E49DF712058}" sibTransId="{ED938B62-6F29-49CD-9FEF-DAB8FE0BAD28}"/>
    <dgm:cxn modelId="{17E88324-B286-4B4F-8453-4DBB6C8B3A03}" type="presOf" srcId="{51D7EC08-6DA6-4953-BE8D-0FC4F6F35E58}" destId="{F1F585E4-8A3E-9844-9CEF-045B49513D66}" srcOrd="0" destOrd="0" presId="urn:microsoft.com/office/officeart/2005/8/layout/vList2"/>
    <dgm:cxn modelId="{90A2AB24-A0F2-46CF-96E2-1B528B491E87}" srcId="{51D7EC08-6DA6-4953-BE8D-0FC4F6F35E58}" destId="{4823202E-4975-4ED7-B94F-4DB65ABC2B32}" srcOrd="4" destOrd="0" parTransId="{E6AA6951-D649-4B66-BBDA-6C3E3B3E685F}" sibTransId="{DF13494E-DBBA-4AF7-8CAE-127C2F32D5E6}"/>
    <dgm:cxn modelId="{9687F946-8CE4-46F2-BDBF-DC543F0F3643}" srcId="{51D7EC08-6DA6-4953-BE8D-0FC4F6F35E58}" destId="{652B273C-70DF-47F7-AC4E-B89E7C2DDB18}" srcOrd="1" destOrd="0" parTransId="{8B43F5F7-B9AC-4F17-ADC9-9721EE54ACF5}" sibTransId="{C8CC48E6-E454-4347-93F9-E60E24AA421F}"/>
    <dgm:cxn modelId="{5C97AA5C-FB75-6E46-85C0-DF1D2A078C19}" type="presOf" srcId="{35FF1AEE-F7C4-4871-BAE8-ADC183927920}" destId="{618AE17F-20ED-FA42-8E72-A5CC14B0A23E}" srcOrd="0" destOrd="0" presId="urn:microsoft.com/office/officeart/2005/8/layout/vList2"/>
    <dgm:cxn modelId="{9F7B8468-02A5-F44F-993B-E08BE9B216E5}" type="presOf" srcId="{652B273C-70DF-47F7-AC4E-B89E7C2DDB18}" destId="{7FA9EF9B-490C-004F-8944-73EB66ECCA5F}" srcOrd="0" destOrd="0" presId="urn:microsoft.com/office/officeart/2005/8/layout/vList2"/>
    <dgm:cxn modelId="{411BBD6E-976B-4271-8807-960BDAEDF15A}" srcId="{51D7EC08-6DA6-4953-BE8D-0FC4F6F35E58}" destId="{EDCF3004-38B9-4672-B66A-EBF4567A4188}" srcOrd="2" destOrd="0" parTransId="{6A97BD1D-E0DC-4606-B6B8-84E1FEFF39FA}" sibTransId="{1C286908-408F-48C1-A785-7EBED3629D4B}"/>
    <dgm:cxn modelId="{804A1C8B-5B1F-854B-9B16-353195B56FB3}" type="presOf" srcId="{EDCF3004-38B9-4672-B66A-EBF4567A4188}" destId="{8C6312DC-1F18-2B42-AAA1-2A965E36B7F8}" srcOrd="0" destOrd="0" presId="urn:microsoft.com/office/officeart/2005/8/layout/vList2"/>
    <dgm:cxn modelId="{A2BB2D9D-A4A5-EA46-B401-B19087FE315A}" type="presOf" srcId="{E3D848C0-8830-4F0D-9DEC-64258A1CB232}" destId="{0B415F52-E1EC-A447-8A0C-B9163E147DB0}" srcOrd="0" destOrd="0" presId="urn:microsoft.com/office/officeart/2005/8/layout/vList2"/>
    <dgm:cxn modelId="{63821D9E-7297-C541-8DF6-0E331A79B95B}" type="presOf" srcId="{09B8C531-71F1-403B-BB42-52139115BFFD}" destId="{DED34387-A44E-104A-87CB-F7B32828801B}" srcOrd="0" destOrd="0" presId="urn:microsoft.com/office/officeart/2005/8/layout/vList2"/>
    <dgm:cxn modelId="{501151BE-9DD2-254F-8B43-E6B3B2A78D75}" type="presOf" srcId="{4823202E-4975-4ED7-B94F-4DB65ABC2B32}" destId="{F123A641-789C-8D4F-851D-32E7F2E26D91}" srcOrd="0" destOrd="0" presId="urn:microsoft.com/office/officeart/2005/8/layout/vList2"/>
    <dgm:cxn modelId="{7FD683BF-E3A9-4B99-A092-FDA530121831}" srcId="{51D7EC08-6DA6-4953-BE8D-0FC4F6F35E58}" destId="{BE474B46-B1F7-4DA2-9EFA-B408FE190D90}" srcOrd="6" destOrd="0" parTransId="{2F4BD202-BE36-4291-83F9-A698C0E39A61}" sibTransId="{F34641AE-DC62-4E38-9A59-9CE725FD0D2B}"/>
    <dgm:cxn modelId="{74CA59FC-5891-40DD-8C11-2CF970E681FF}" srcId="{51D7EC08-6DA6-4953-BE8D-0FC4F6F35E58}" destId="{E3D848C0-8830-4F0D-9DEC-64258A1CB232}" srcOrd="0" destOrd="0" parTransId="{EDE449F1-A27A-4BF0-8A1C-A7CDBC489CE9}" sibTransId="{7FA04249-ADD3-4083-8146-DBE03DF36F9F}"/>
    <dgm:cxn modelId="{9805CEA0-1317-C742-899D-25EA4928332E}" type="presParOf" srcId="{F1F585E4-8A3E-9844-9CEF-045B49513D66}" destId="{0B415F52-E1EC-A447-8A0C-B9163E147DB0}" srcOrd="0" destOrd="0" presId="urn:microsoft.com/office/officeart/2005/8/layout/vList2"/>
    <dgm:cxn modelId="{567D08A0-C9C4-0340-803D-55813D823834}" type="presParOf" srcId="{F1F585E4-8A3E-9844-9CEF-045B49513D66}" destId="{88632594-17FA-9E46-915A-422765B345C3}" srcOrd="1" destOrd="0" presId="urn:microsoft.com/office/officeart/2005/8/layout/vList2"/>
    <dgm:cxn modelId="{AA08A7C5-0B84-D441-A1C0-67E33FDC06F8}" type="presParOf" srcId="{F1F585E4-8A3E-9844-9CEF-045B49513D66}" destId="{7FA9EF9B-490C-004F-8944-73EB66ECCA5F}" srcOrd="2" destOrd="0" presId="urn:microsoft.com/office/officeart/2005/8/layout/vList2"/>
    <dgm:cxn modelId="{2E543196-11F0-B64E-883A-9CBDE6ECC8D6}" type="presParOf" srcId="{F1F585E4-8A3E-9844-9CEF-045B49513D66}" destId="{04E4CD17-6264-D84F-A756-8D2C53A301F0}" srcOrd="3" destOrd="0" presId="urn:microsoft.com/office/officeart/2005/8/layout/vList2"/>
    <dgm:cxn modelId="{94936C96-F767-0A47-8717-022EEA15E856}" type="presParOf" srcId="{F1F585E4-8A3E-9844-9CEF-045B49513D66}" destId="{8C6312DC-1F18-2B42-AAA1-2A965E36B7F8}" srcOrd="4" destOrd="0" presId="urn:microsoft.com/office/officeart/2005/8/layout/vList2"/>
    <dgm:cxn modelId="{E1E9BC69-F1BF-E842-B67C-FBC1EFDFA46F}" type="presParOf" srcId="{F1F585E4-8A3E-9844-9CEF-045B49513D66}" destId="{0D9BF717-0529-154D-881C-8437A9447E6C}" srcOrd="5" destOrd="0" presId="urn:microsoft.com/office/officeart/2005/8/layout/vList2"/>
    <dgm:cxn modelId="{FC9560EF-8719-1A49-B19F-8C035A4F4933}" type="presParOf" srcId="{F1F585E4-8A3E-9844-9CEF-045B49513D66}" destId="{618AE17F-20ED-FA42-8E72-A5CC14B0A23E}" srcOrd="6" destOrd="0" presId="urn:microsoft.com/office/officeart/2005/8/layout/vList2"/>
    <dgm:cxn modelId="{0E7F63F7-DDE4-0541-9C9A-0291D67E62A1}" type="presParOf" srcId="{F1F585E4-8A3E-9844-9CEF-045B49513D66}" destId="{B34609A6-297F-7644-A40A-9BA67ABDA3A8}" srcOrd="7" destOrd="0" presId="urn:microsoft.com/office/officeart/2005/8/layout/vList2"/>
    <dgm:cxn modelId="{633019D6-1365-3848-AE8D-E29447F8F302}" type="presParOf" srcId="{F1F585E4-8A3E-9844-9CEF-045B49513D66}" destId="{F123A641-789C-8D4F-851D-32E7F2E26D91}" srcOrd="8" destOrd="0" presId="urn:microsoft.com/office/officeart/2005/8/layout/vList2"/>
    <dgm:cxn modelId="{1C995BD9-EF44-CE4D-ADC3-01EB174F4438}" type="presParOf" srcId="{F1F585E4-8A3E-9844-9CEF-045B49513D66}" destId="{DE2FBFC6-40C4-9145-97B3-211C0F47F58A}" srcOrd="9" destOrd="0" presId="urn:microsoft.com/office/officeart/2005/8/layout/vList2"/>
    <dgm:cxn modelId="{02AF1875-1EBC-9B4E-92A0-E1D19128F818}" type="presParOf" srcId="{F1F585E4-8A3E-9844-9CEF-045B49513D66}" destId="{DED34387-A44E-104A-87CB-F7B32828801B}" srcOrd="10" destOrd="0" presId="urn:microsoft.com/office/officeart/2005/8/layout/vList2"/>
    <dgm:cxn modelId="{2DB7B91F-6B6B-7D4F-8B65-8AF15793B402}" type="presParOf" srcId="{F1F585E4-8A3E-9844-9CEF-045B49513D66}" destId="{113DCE29-F8B7-0D49-9B02-2FA028276BE0}" srcOrd="11" destOrd="0" presId="urn:microsoft.com/office/officeart/2005/8/layout/vList2"/>
    <dgm:cxn modelId="{F6113520-724F-ED4F-A563-EA2DC4E38D9B}" type="presParOf" srcId="{F1F585E4-8A3E-9844-9CEF-045B49513D66}" destId="{2FC751A1-9326-7447-9BAB-572A35293AE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2C13A6-8494-4ACF-B75F-90F74F1515F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08AD5A0-02E1-4D1D-A8A7-0031AF257AE7}">
      <dgm:prSet/>
      <dgm:spPr/>
      <dgm:t>
        <a:bodyPr/>
        <a:lstStyle/>
        <a:p>
          <a:r>
            <a:rPr lang="en-GB"/>
            <a:t>Learning opportunities outside the classroom;</a:t>
          </a:r>
          <a:endParaRPr lang="en-US"/>
        </a:p>
      </dgm:t>
    </dgm:pt>
    <dgm:pt modelId="{C1492D55-0EA6-41CF-9FB6-FC0FD8C42011}" type="parTrans" cxnId="{851FE49F-57F8-4DD6-9596-D7FA6DF381F8}">
      <dgm:prSet/>
      <dgm:spPr/>
      <dgm:t>
        <a:bodyPr/>
        <a:lstStyle/>
        <a:p>
          <a:endParaRPr lang="en-US"/>
        </a:p>
      </dgm:t>
    </dgm:pt>
    <dgm:pt modelId="{F8E452CB-8084-4CCE-8F9D-202D139AD73A}" type="sibTrans" cxnId="{851FE49F-57F8-4DD6-9596-D7FA6DF381F8}">
      <dgm:prSet/>
      <dgm:spPr/>
      <dgm:t>
        <a:bodyPr/>
        <a:lstStyle/>
        <a:p>
          <a:endParaRPr lang="en-US"/>
        </a:p>
      </dgm:t>
    </dgm:pt>
    <dgm:pt modelId="{B13696F4-AACC-4CEF-BB64-2A5339ADF4D0}">
      <dgm:prSet/>
      <dgm:spPr/>
      <dgm:t>
        <a:bodyPr/>
        <a:lstStyle/>
        <a:p>
          <a:r>
            <a:rPr lang="en-GB"/>
            <a:t>Attachment issues in school;</a:t>
          </a:r>
          <a:endParaRPr lang="en-US"/>
        </a:p>
      </dgm:t>
    </dgm:pt>
    <dgm:pt modelId="{744479A9-6B96-4853-9CB3-E82D50F40A6C}" type="parTrans" cxnId="{D8C0E410-D575-4153-B9E5-690DE44239BB}">
      <dgm:prSet/>
      <dgm:spPr/>
      <dgm:t>
        <a:bodyPr/>
        <a:lstStyle/>
        <a:p>
          <a:endParaRPr lang="en-US"/>
        </a:p>
      </dgm:t>
    </dgm:pt>
    <dgm:pt modelId="{7554788D-683A-4787-8180-0634230B49CE}" type="sibTrans" cxnId="{D8C0E410-D575-4153-B9E5-690DE44239BB}">
      <dgm:prSet/>
      <dgm:spPr/>
      <dgm:t>
        <a:bodyPr/>
        <a:lstStyle/>
        <a:p>
          <a:endParaRPr lang="en-US"/>
        </a:p>
      </dgm:t>
    </dgm:pt>
    <dgm:pt modelId="{C1103B30-2936-4928-B5B7-6053FAF4BA98}">
      <dgm:prSet/>
      <dgm:spPr/>
      <dgm:t>
        <a:bodyPr/>
        <a:lstStyle/>
        <a:p>
          <a:r>
            <a:rPr lang="en-GB"/>
            <a:t>Teaching reading/ phonics;</a:t>
          </a:r>
          <a:endParaRPr lang="en-US"/>
        </a:p>
      </dgm:t>
    </dgm:pt>
    <dgm:pt modelId="{93081F1C-92F2-4232-8958-EDF746A64108}" type="parTrans" cxnId="{1C59FFAB-0778-457F-8C21-77F55F4D418C}">
      <dgm:prSet/>
      <dgm:spPr/>
      <dgm:t>
        <a:bodyPr/>
        <a:lstStyle/>
        <a:p>
          <a:endParaRPr lang="en-US"/>
        </a:p>
      </dgm:t>
    </dgm:pt>
    <dgm:pt modelId="{933661F8-6E98-4E96-A02F-B9BB35EB8A01}" type="sibTrans" cxnId="{1C59FFAB-0778-457F-8C21-77F55F4D418C}">
      <dgm:prSet/>
      <dgm:spPr/>
      <dgm:t>
        <a:bodyPr/>
        <a:lstStyle/>
        <a:p>
          <a:endParaRPr lang="en-US"/>
        </a:p>
      </dgm:t>
    </dgm:pt>
    <dgm:pt modelId="{4A11CDB2-077F-4965-BB1E-BD3D6500FACA}">
      <dgm:prSet/>
      <dgm:spPr/>
      <dgm:t>
        <a:bodyPr/>
        <a:lstStyle/>
        <a:p>
          <a:r>
            <a:rPr lang="en-GB"/>
            <a:t>Arts-based projects.</a:t>
          </a:r>
          <a:endParaRPr lang="en-US"/>
        </a:p>
      </dgm:t>
    </dgm:pt>
    <dgm:pt modelId="{5CA0B670-B4FA-4F18-BCB5-7A79A6D438F4}" type="parTrans" cxnId="{00E0D5EF-98B5-4BD4-BA12-BF5F93BEAE5A}">
      <dgm:prSet/>
      <dgm:spPr/>
      <dgm:t>
        <a:bodyPr/>
        <a:lstStyle/>
        <a:p>
          <a:endParaRPr lang="en-US"/>
        </a:p>
      </dgm:t>
    </dgm:pt>
    <dgm:pt modelId="{39F488BB-1C32-4D54-97EB-7A8B8694331D}" type="sibTrans" cxnId="{00E0D5EF-98B5-4BD4-BA12-BF5F93BEAE5A}">
      <dgm:prSet/>
      <dgm:spPr/>
      <dgm:t>
        <a:bodyPr/>
        <a:lstStyle/>
        <a:p>
          <a:endParaRPr lang="en-US"/>
        </a:p>
      </dgm:t>
    </dgm:pt>
    <dgm:pt modelId="{0271F644-A222-4E7C-98CF-13574E0BB0D2}" type="pres">
      <dgm:prSet presAssocID="{0A2C13A6-8494-4ACF-B75F-90F74F1515FB}" presName="root" presStyleCnt="0">
        <dgm:presLayoutVars>
          <dgm:dir/>
          <dgm:resizeHandles val="exact"/>
        </dgm:presLayoutVars>
      </dgm:prSet>
      <dgm:spPr/>
    </dgm:pt>
    <dgm:pt modelId="{761247C7-49C7-408E-BE4E-94B287D4970A}" type="pres">
      <dgm:prSet presAssocID="{108AD5A0-02E1-4D1D-A8A7-0031AF257AE7}" presName="compNode" presStyleCnt="0"/>
      <dgm:spPr/>
    </dgm:pt>
    <dgm:pt modelId="{7D983D84-9827-4AAA-8B6C-0D907B5D1E36}" type="pres">
      <dgm:prSet presAssocID="{108AD5A0-02E1-4D1D-A8A7-0031AF257AE7}" presName="bgRect" presStyleLbl="bgShp" presStyleIdx="0" presStyleCnt="4"/>
      <dgm:spPr/>
    </dgm:pt>
    <dgm:pt modelId="{9CC37DBF-2C78-4A38-9F06-4EA7019AE146}" type="pres">
      <dgm:prSet presAssocID="{108AD5A0-02E1-4D1D-A8A7-0031AF257AE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A142ACEE-90AD-45E7-9115-AF3DED92E9F0}" type="pres">
      <dgm:prSet presAssocID="{108AD5A0-02E1-4D1D-A8A7-0031AF257AE7}" presName="spaceRect" presStyleCnt="0"/>
      <dgm:spPr/>
    </dgm:pt>
    <dgm:pt modelId="{0976B617-B076-425A-8178-32F35A835471}" type="pres">
      <dgm:prSet presAssocID="{108AD5A0-02E1-4D1D-A8A7-0031AF257AE7}" presName="parTx" presStyleLbl="revTx" presStyleIdx="0" presStyleCnt="4">
        <dgm:presLayoutVars>
          <dgm:chMax val="0"/>
          <dgm:chPref val="0"/>
        </dgm:presLayoutVars>
      </dgm:prSet>
      <dgm:spPr/>
    </dgm:pt>
    <dgm:pt modelId="{1A7B5310-810E-4009-9CD6-6ED914215F4B}" type="pres">
      <dgm:prSet presAssocID="{F8E452CB-8084-4CCE-8F9D-202D139AD73A}" presName="sibTrans" presStyleCnt="0"/>
      <dgm:spPr/>
    </dgm:pt>
    <dgm:pt modelId="{A2F718CD-E414-4CD8-897A-875EF14D35D9}" type="pres">
      <dgm:prSet presAssocID="{B13696F4-AACC-4CEF-BB64-2A5339ADF4D0}" presName="compNode" presStyleCnt="0"/>
      <dgm:spPr/>
    </dgm:pt>
    <dgm:pt modelId="{7CFD8556-D423-48D1-BD56-9E9FE5C4B375}" type="pres">
      <dgm:prSet presAssocID="{B13696F4-AACC-4CEF-BB64-2A5339ADF4D0}" presName="bgRect" presStyleLbl="bgShp" presStyleIdx="1" presStyleCnt="4"/>
      <dgm:spPr/>
    </dgm:pt>
    <dgm:pt modelId="{1C3C5E28-AD30-478B-B6CC-9C298348D058}" type="pres">
      <dgm:prSet presAssocID="{B13696F4-AACC-4CEF-BB64-2A5339ADF4D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3EE6D6F9-DFC1-4AB1-80B5-741872B94E76}" type="pres">
      <dgm:prSet presAssocID="{B13696F4-AACC-4CEF-BB64-2A5339ADF4D0}" presName="spaceRect" presStyleCnt="0"/>
      <dgm:spPr/>
    </dgm:pt>
    <dgm:pt modelId="{47EFCF5D-F90B-4A3C-9025-9C9B0DA7ED5C}" type="pres">
      <dgm:prSet presAssocID="{B13696F4-AACC-4CEF-BB64-2A5339ADF4D0}" presName="parTx" presStyleLbl="revTx" presStyleIdx="1" presStyleCnt="4">
        <dgm:presLayoutVars>
          <dgm:chMax val="0"/>
          <dgm:chPref val="0"/>
        </dgm:presLayoutVars>
      </dgm:prSet>
      <dgm:spPr/>
    </dgm:pt>
    <dgm:pt modelId="{5236B829-6F30-4E45-AF8B-B47BD3DBE8BA}" type="pres">
      <dgm:prSet presAssocID="{7554788D-683A-4787-8180-0634230B49CE}" presName="sibTrans" presStyleCnt="0"/>
      <dgm:spPr/>
    </dgm:pt>
    <dgm:pt modelId="{33560F29-5948-4F7D-B3D0-30ABE8B9A77B}" type="pres">
      <dgm:prSet presAssocID="{C1103B30-2936-4928-B5B7-6053FAF4BA98}" presName="compNode" presStyleCnt="0"/>
      <dgm:spPr/>
    </dgm:pt>
    <dgm:pt modelId="{13129CE8-3B04-43D7-809D-8B8C99326380}" type="pres">
      <dgm:prSet presAssocID="{C1103B30-2936-4928-B5B7-6053FAF4BA98}" presName="bgRect" presStyleLbl="bgShp" presStyleIdx="2" presStyleCnt="4"/>
      <dgm:spPr/>
    </dgm:pt>
    <dgm:pt modelId="{B5313A1D-0DBF-4BFA-BD51-62C9DD1C0B69}" type="pres">
      <dgm:prSet presAssocID="{C1103B30-2936-4928-B5B7-6053FAF4BA9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55040398-2F2E-4ADF-B6BC-4FA6D5DB5A84}" type="pres">
      <dgm:prSet presAssocID="{C1103B30-2936-4928-B5B7-6053FAF4BA98}" presName="spaceRect" presStyleCnt="0"/>
      <dgm:spPr/>
    </dgm:pt>
    <dgm:pt modelId="{AFAD9ED2-2799-4C5F-8D3D-32A39F3BE05D}" type="pres">
      <dgm:prSet presAssocID="{C1103B30-2936-4928-B5B7-6053FAF4BA98}" presName="parTx" presStyleLbl="revTx" presStyleIdx="2" presStyleCnt="4">
        <dgm:presLayoutVars>
          <dgm:chMax val="0"/>
          <dgm:chPref val="0"/>
        </dgm:presLayoutVars>
      </dgm:prSet>
      <dgm:spPr/>
    </dgm:pt>
    <dgm:pt modelId="{6665C3DE-1C1C-411C-AB34-FDFB314005D6}" type="pres">
      <dgm:prSet presAssocID="{933661F8-6E98-4E96-A02F-B9BB35EB8A01}" presName="sibTrans" presStyleCnt="0"/>
      <dgm:spPr/>
    </dgm:pt>
    <dgm:pt modelId="{62F28BC9-6176-4B5E-AF11-364DE590422C}" type="pres">
      <dgm:prSet presAssocID="{4A11CDB2-077F-4965-BB1E-BD3D6500FACA}" presName="compNode" presStyleCnt="0"/>
      <dgm:spPr/>
    </dgm:pt>
    <dgm:pt modelId="{BEF050CD-8319-42D5-8E58-CFD701733E99}" type="pres">
      <dgm:prSet presAssocID="{4A11CDB2-077F-4965-BB1E-BD3D6500FACA}" presName="bgRect" presStyleLbl="bgShp" presStyleIdx="3" presStyleCnt="4"/>
      <dgm:spPr/>
    </dgm:pt>
    <dgm:pt modelId="{2947F532-1697-44C2-9031-C45A21E30035}" type="pres">
      <dgm:prSet presAssocID="{4A11CDB2-077F-4965-BB1E-BD3D6500FAC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160D2A57-CDCF-40E8-B98D-617EDDC77F5F}" type="pres">
      <dgm:prSet presAssocID="{4A11CDB2-077F-4965-BB1E-BD3D6500FACA}" presName="spaceRect" presStyleCnt="0"/>
      <dgm:spPr/>
    </dgm:pt>
    <dgm:pt modelId="{4B881C02-5DA2-42EC-B825-EBB9883D2474}" type="pres">
      <dgm:prSet presAssocID="{4A11CDB2-077F-4965-BB1E-BD3D6500FAC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8C0E410-D575-4153-B9E5-690DE44239BB}" srcId="{0A2C13A6-8494-4ACF-B75F-90F74F1515FB}" destId="{B13696F4-AACC-4CEF-BB64-2A5339ADF4D0}" srcOrd="1" destOrd="0" parTransId="{744479A9-6B96-4853-9CB3-E82D50F40A6C}" sibTransId="{7554788D-683A-4787-8180-0634230B49CE}"/>
    <dgm:cxn modelId="{0C69371F-A4D1-45BC-A636-2A8AB0E8456F}" type="presOf" srcId="{B13696F4-AACC-4CEF-BB64-2A5339ADF4D0}" destId="{47EFCF5D-F90B-4A3C-9025-9C9B0DA7ED5C}" srcOrd="0" destOrd="0" presId="urn:microsoft.com/office/officeart/2018/2/layout/IconVerticalSolidList"/>
    <dgm:cxn modelId="{70DDF758-B722-48E5-93E0-635057F59993}" type="presOf" srcId="{4A11CDB2-077F-4965-BB1E-BD3D6500FACA}" destId="{4B881C02-5DA2-42EC-B825-EBB9883D2474}" srcOrd="0" destOrd="0" presId="urn:microsoft.com/office/officeart/2018/2/layout/IconVerticalSolidList"/>
    <dgm:cxn modelId="{4B691D5D-7FD9-4A81-8298-1889CD22FBD6}" type="presOf" srcId="{108AD5A0-02E1-4D1D-A8A7-0031AF257AE7}" destId="{0976B617-B076-425A-8178-32F35A835471}" srcOrd="0" destOrd="0" presId="urn:microsoft.com/office/officeart/2018/2/layout/IconVerticalSolidList"/>
    <dgm:cxn modelId="{6D65A365-393D-47FD-AADA-830B46F6C000}" type="presOf" srcId="{C1103B30-2936-4928-B5B7-6053FAF4BA98}" destId="{AFAD9ED2-2799-4C5F-8D3D-32A39F3BE05D}" srcOrd="0" destOrd="0" presId="urn:microsoft.com/office/officeart/2018/2/layout/IconVerticalSolidList"/>
    <dgm:cxn modelId="{851FE49F-57F8-4DD6-9596-D7FA6DF381F8}" srcId="{0A2C13A6-8494-4ACF-B75F-90F74F1515FB}" destId="{108AD5A0-02E1-4D1D-A8A7-0031AF257AE7}" srcOrd="0" destOrd="0" parTransId="{C1492D55-0EA6-41CF-9FB6-FC0FD8C42011}" sibTransId="{F8E452CB-8084-4CCE-8F9D-202D139AD73A}"/>
    <dgm:cxn modelId="{1C59FFAB-0778-457F-8C21-77F55F4D418C}" srcId="{0A2C13A6-8494-4ACF-B75F-90F74F1515FB}" destId="{C1103B30-2936-4928-B5B7-6053FAF4BA98}" srcOrd="2" destOrd="0" parTransId="{93081F1C-92F2-4232-8958-EDF746A64108}" sibTransId="{933661F8-6E98-4E96-A02F-B9BB35EB8A01}"/>
    <dgm:cxn modelId="{93CC4AC7-2C7C-453B-B198-8B2E5CF10530}" type="presOf" srcId="{0A2C13A6-8494-4ACF-B75F-90F74F1515FB}" destId="{0271F644-A222-4E7C-98CF-13574E0BB0D2}" srcOrd="0" destOrd="0" presId="urn:microsoft.com/office/officeart/2018/2/layout/IconVerticalSolidList"/>
    <dgm:cxn modelId="{00E0D5EF-98B5-4BD4-BA12-BF5F93BEAE5A}" srcId="{0A2C13A6-8494-4ACF-B75F-90F74F1515FB}" destId="{4A11CDB2-077F-4965-BB1E-BD3D6500FACA}" srcOrd="3" destOrd="0" parTransId="{5CA0B670-B4FA-4F18-BCB5-7A79A6D438F4}" sibTransId="{39F488BB-1C32-4D54-97EB-7A8B8694331D}"/>
    <dgm:cxn modelId="{CCF435A5-26C4-4DB3-9E22-20D3A02F3F30}" type="presParOf" srcId="{0271F644-A222-4E7C-98CF-13574E0BB0D2}" destId="{761247C7-49C7-408E-BE4E-94B287D4970A}" srcOrd="0" destOrd="0" presId="urn:microsoft.com/office/officeart/2018/2/layout/IconVerticalSolidList"/>
    <dgm:cxn modelId="{B983F41B-D405-4D4A-88AE-E851352954BC}" type="presParOf" srcId="{761247C7-49C7-408E-BE4E-94B287D4970A}" destId="{7D983D84-9827-4AAA-8B6C-0D907B5D1E36}" srcOrd="0" destOrd="0" presId="urn:microsoft.com/office/officeart/2018/2/layout/IconVerticalSolidList"/>
    <dgm:cxn modelId="{B1DD9EC2-F9C2-4FDF-80E7-9191F0DFE930}" type="presParOf" srcId="{761247C7-49C7-408E-BE4E-94B287D4970A}" destId="{9CC37DBF-2C78-4A38-9F06-4EA7019AE146}" srcOrd="1" destOrd="0" presId="urn:microsoft.com/office/officeart/2018/2/layout/IconVerticalSolidList"/>
    <dgm:cxn modelId="{AA5C146E-0872-4CCD-A00E-3502431495C3}" type="presParOf" srcId="{761247C7-49C7-408E-BE4E-94B287D4970A}" destId="{A142ACEE-90AD-45E7-9115-AF3DED92E9F0}" srcOrd="2" destOrd="0" presId="urn:microsoft.com/office/officeart/2018/2/layout/IconVerticalSolidList"/>
    <dgm:cxn modelId="{6A227DC1-3AE6-447B-BAFC-42103B04BEB3}" type="presParOf" srcId="{761247C7-49C7-408E-BE4E-94B287D4970A}" destId="{0976B617-B076-425A-8178-32F35A835471}" srcOrd="3" destOrd="0" presId="urn:microsoft.com/office/officeart/2018/2/layout/IconVerticalSolidList"/>
    <dgm:cxn modelId="{D363EF2E-D56B-4F76-A900-C8F5CC06BD5A}" type="presParOf" srcId="{0271F644-A222-4E7C-98CF-13574E0BB0D2}" destId="{1A7B5310-810E-4009-9CD6-6ED914215F4B}" srcOrd="1" destOrd="0" presId="urn:microsoft.com/office/officeart/2018/2/layout/IconVerticalSolidList"/>
    <dgm:cxn modelId="{C948FFE5-DA34-4317-BF0F-4B09CADFBAE1}" type="presParOf" srcId="{0271F644-A222-4E7C-98CF-13574E0BB0D2}" destId="{A2F718CD-E414-4CD8-897A-875EF14D35D9}" srcOrd="2" destOrd="0" presId="urn:microsoft.com/office/officeart/2018/2/layout/IconVerticalSolidList"/>
    <dgm:cxn modelId="{6DEFFC25-4B4A-477D-AD7B-85CE60A065CE}" type="presParOf" srcId="{A2F718CD-E414-4CD8-897A-875EF14D35D9}" destId="{7CFD8556-D423-48D1-BD56-9E9FE5C4B375}" srcOrd="0" destOrd="0" presId="urn:microsoft.com/office/officeart/2018/2/layout/IconVerticalSolidList"/>
    <dgm:cxn modelId="{623F0C6E-CE23-4A81-BA20-53C3B3F4B476}" type="presParOf" srcId="{A2F718CD-E414-4CD8-897A-875EF14D35D9}" destId="{1C3C5E28-AD30-478B-B6CC-9C298348D058}" srcOrd="1" destOrd="0" presId="urn:microsoft.com/office/officeart/2018/2/layout/IconVerticalSolidList"/>
    <dgm:cxn modelId="{D7B10EF6-622D-4207-967E-63AFAD74A180}" type="presParOf" srcId="{A2F718CD-E414-4CD8-897A-875EF14D35D9}" destId="{3EE6D6F9-DFC1-4AB1-80B5-741872B94E76}" srcOrd="2" destOrd="0" presId="urn:microsoft.com/office/officeart/2018/2/layout/IconVerticalSolidList"/>
    <dgm:cxn modelId="{57BE5682-EE37-4383-8218-4AEA3035E87A}" type="presParOf" srcId="{A2F718CD-E414-4CD8-897A-875EF14D35D9}" destId="{47EFCF5D-F90B-4A3C-9025-9C9B0DA7ED5C}" srcOrd="3" destOrd="0" presId="urn:microsoft.com/office/officeart/2018/2/layout/IconVerticalSolidList"/>
    <dgm:cxn modelId="{928111E9-1A4D-4837-8975-3920F138C068}" type="presParOf" srcId="{0271F644-A222-4E7C-98CF-13574E0BB0D2}" destId="{5236B829-6F30-4E45-AF8B-B47BD3DBE8BA}" srcOrd="3" destOrd="0" presId="urn:microsoft.com/office/officeart/2018/2/layout/IconVerticalSolidList"/>
    <dgm:cxn modelId="{FD92CF3C-5625-46E6-A272-AF7330364FD3}" type="presParOf" srcId="{0271F644-A222-4E7C-98CF-13574E0BB0D2}" destId="{33560F29-5948-4F7D-B3D0-30ABE8B9A77B}" srcOrd="4" destOrd="0" presId="urn:microsoft.com/office/officeart/2018/2/layout/IconVerticalSolidList"/>
    <dgm:cxn modelId="{9E664A8F-7F1B-4780-99B4-E52D72031C6E}" type="presParOf" srcId="{33560F29-5948-4F7D-B3D0-30ABE8B9A77B}" destId="{13129CE8-3B04-43D7-809D-8B8C99326380}" srcOrd="0" destOrd="0" presId="urn:microsoft.com/office/officeart/2018/2/layout/IconVerticalSolidList"/>
    <dgm:cxn modelId="{B60F80FC-E911-4634-9CC2-1D89FA2BBB44}" type="presParOf" srcId="{33560F29-5948-4F7D-B3D0-30ABE8B9A77B}" destId="{B5313A1D-0DBF-4BFA-BD51-62C9DD1C0B69}" srcOrd="1" destOrd="0" presId="urn:microsoft.com/office/officeart/2018/2/layout/IconVerticalSolidList"/>
    <dgm:cxn modelId="{CCC526AC-499A-4197-8299-1B407B49B8F5}" type="presParOf" srcId="{33560F29-5948-4F7D-B3D0-30ABE8B9A77B}" destId="{55040398-2F2E-4ADF-B6BC-4FA6D5DB5A84}" srcOrd="2" destOrd="0" presId="urn:microsoft.com/office/officeart/2018/2/layout/IconVerticalSolidList"/>
    <dgm:cxn modelId="{1E4D40CD-2AD3-4E36-A98D-4231F1699CB9}" type="presParOf" srcId="{33560F29-5948-4F7D-B3D0-30ABE8B9A77B}" destId="{AFAD9ED2-2799-4C5F-8D3D-32A39F3BE05D}" srcOrd="3" destOrd="0" presId="urn:microsoft.com/office/officeart/2018/2/layout/IconVerticalSolidList"/>
    <dgm:cxn modelId="{AC8E08CD-84B5-4D24-AACF-9D7B389E8667}" type="presParOf" srcId="{0271F644-A222-4E7C-98CF-13574E0BB0D2}" destId="{6665C3DE-1C1C-411C-AB34-FDFB314005D6}" srcOrd="5" destOrd="0" presId="urn:microsoft.com/office/officeart/2018/2/layout/IconVerticalSolidList"/>
    <dgm:cxn modelId="{44C431DA-A784-419F-BA04-8A4369DCF3F1}" type="presParOf" srcId="{0271F644-A222-4E7C-98CF-13574E0BB0D2}" destId="{62F28BC9-6176-4B5E-AF11-364DE590422C}" srcOrd="6" destOrd="0" presId="urn:microsoft.com/office/officeart/2018/2/layout/IconVerticalSolidList"/>
    <dgm:cxn modelId="{7F885322-00B1-4D58-A3A6-AB38AE70B95E}" type="presParOf" srcId="{62F28BC9-6176-4B5E-AF11-364DE590422C}" destId="{BEF050CD-8319-42D5-8E58-CFD701733E99}" srcOrd="0" destOrd="0" presId="urn:microsoft.com/office/officeart/2018/2/layout/IconVerticalSolidList"/>
    <dgm:cxn modelId="{9D46720B-169D-4076-9EFC-625FB88DA086}" type="presParOf" srcId="{62F28BC9-6176-4B5E-AF11-364DE590422C}" destId="{2947F532-1697-44C2-9031-C45A21E30035}" srcOrd="1" destOrd="0" presId="urn:microsoft.com/office/officeart/2018/2/layout/IconVerticalSolidList"/>
    <dgm:cxn modelId="{E2F34723-33FF-489A-A94A-5CB6172105BC}" type="presParOf" srcId="{62F28BC9-6176-4B5E-AF11-364DE590422C}" destId="{160D2A57-CDCF-40E8-B98D-617EDDC77F5F}" srcOrd="2" destOrd="0" presId="urn:microsoft.com/office/officeart/2018/2/layout/IconVerticalSolidList"/>
    <dgm:cxn modelId="{5580CF0A-3ECE-4C67-A0C6-D30E7A9C91AE}" type="presParOf" srcId="{62F28BC9-6176-4B5E-AF11-364DE590422C}" destId="{4B881C02-5DA2-42EC-B825-EBB9883D247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15F52-E1EC-A447-8A0C-B9163E147DB0}">
      <dsp:nvSpPr>
        <dsp:cNvPr id="0" name=""/>
        <dsp:cNvSpPr/>
      </dsp:nvSpPr>
      <dsp:spPr>
        <a:xfrm>
          <a:off x="0" y="120673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/>
            <a:t>Teacher Researcher Development</a:t>
          </a:r>
          <a:endParaRPr lang="en-US" sz="1900" kern="1200"/>
        </a:p>
      </dsp:txBody>
      <dsp:txXfrm>
        <a:off x="36845" y="157518"/>
        <a:ext cx="5038059" cy="681087"/>
      </dsp:txXfrm>
    </dsp:sp>
    <dsp:sp modelId="{7FA9EF9B-490C-004F-8944-73EB66ECCA5F}">
      <dsp:nvSpPr>
        <dsp:cNvPr id="0" name=""/>
        <dsp:cNvSpPr/>
      </dsp:nvSpPr>
      <dsp:spPr>
        <a:xfrm>
          <a:off x="0" y="930171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The research process</a:t>
          </a:r>
          <a:endParaRPr lang="en-US" sz="1900" kern="1200"/>
        </a:p>
      </dsp:txBody>
      <dsp:txXfrm>
        <a:off x="36845" y="967016"/>
        <a:ext cx="5038059" cy="681087"/>
      </dsp:txXfrm>
    </dsp:sp>
    <dsp:sp modelId="{8C6312DC-1F18-2B42-AAA1-2A965E36B7F8}">
      <dsp:nvSpPr>
        <dsp:cNvPr id="0" name=""/>
        <dsp:cNvSpPr/>
      </dsp:nvSpPr>
      <dsp:spPr>
        <a:xfrm>
          <a:off x="0" y="1739669"/>
          <a:ext cx="5111749" cy="754777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>
              <a:solidFill>
                <a:schemeClr val="tx1"/>
              </a:solidFill>
            </a:rPr>
            <a:t>Research tools</a:t>
          </a:r>
          <a:endParaRPr lang="en-US" sz="1900" kern="1200">
            <a:solidFill>
              <a:schemeClr val="tx1"/>
            </a:solidFill>
          </a:endParaRPr>
        </a:p>
      </dsp:txBody>
      <dsp:txXfrm>
        <a:off x="36845" y="1776514"/>
        <a:ext cx="5038059" cy="681087"/>
      </dsp:txXfrm>
    </dsp:sp>
    <dsp:sp modelId="{618AE17F-20ED-FA42-8E72-A5CC14B0A23E}">
      <dsp:nvSpPr>
        <dsp:cNvPr id="0" name=""/>
        <dsp:cNvSpPr/>
      </dsp:nvSpPr>
      <dsp:spPr>
        <a:xfrm>
          <a:off x="0" y="2549167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Research quality</a:t>
          </a:r>
          <a:endParaRPr lang="en-US" sz="1900" kern="1200"/>
        </a:p>
      </dsp:txBody>
      <dsp:txXfrm>
        <a:off x="36845" y="2586012"/>
        <a:ext cx="5038059" cy="681087"/>
      </dsp:txXfrm>
    </dsp:sp>
    <dsp:sp modelId="{F123A641-789C-8D4F-851D-32E7F2E26D91}">
      <dsp:nvSpPr>
        <dsp:cNvPr id="0" name=""/>
        <dsp:cNvSpPr/>
      </dsp:nvSpPr>
      <dsp:spPr>
        <a:xfrm>
          <a:off x="0" y="3358665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Research coaching/ mentoring</a:t>
          </a:r>
          <a:endParaRPr lang="en-US" sz="1900" kern="1200"/>
        </a:p>
      </dsp:txBody>
      <dsp:txXfrm>
        <a:off x="36845" y="3395510"/>
        <a:ext cx="5038059" cy="681087"/>
      </dsp:txXfrm>
    </dsp:sp>
    <dsp:sp modelId="{DED34387-A44E-104A-87CB-F7B32828801B}">
      <dsp:nvSpPr>
        <dsp:cNvPr id="0" name=""/>
        <dsp:cNvSpPr/>
      </dsp:nvSpPr>
      <dsp:spPr>
        <a:xfrm>
          <a:off x="0" y="4168163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University support and networking</a:t>
          </a:r>
          <a:endParaRPr lang="en-US" sz="1900" kern="1200"/>
        </a:p>
      </dsp:txBody>
      <dsp:txXfrm>
        <a:off x="36845" y="4205008"/>
        <a:ext cx="5038059" cy="681087"/>
      </dsp:txXfrm>
    </dsp:sp>
    <dsp:sp modelId="{2FC751A1-9326-7447-9BAB-572A35293AEA}">
      <dsp:nvSpPr>
        <dsp:cNvPr id="0" name=""/>
        <dsp:cNvSpPr/>
      </dsp:nvSpPr>
      <dsp:spPr>
        <a:xfrm>
          <a:off x="0" y="4977661"/>
          <a:ext cx="5111749" cy="7547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Links to school development and school inspection process</a:t>
          </a:r>
          <a:endParaRPr lang="en-US" sz="1900" kern="1200"/>
        </a:p>
      </dsp:txBody>
      <dsp:txXfrm>
        <a:off x="36845" y="5014506"/>
        <a:ext cx="5038059" cy="6810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83D84-9827-4AAA-8B6C-0D907B5D1E36}">
      <dsp:nvSpPr>
        <dsp:cNvPr id="0" name=""/>
        <dsp:cNvSpPr/>
      </dsp:nvSpPr>
      <dsp:spPr>
        <a:xfrm>
          <a:off x="0" y="2429"/>
          <a:ext cx="5111749" cy="12312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37DBF-2C78-4A38-9F06-4EA7019AE146}">
      <dsp:nvSpPr>
        <dsp:cNvPr id="0" name=""/>
        <dsp:cNvSpPr/>
      </dsp:nvSpPr>
      <dsp:spPr>
        <a:xfrm>
          <a:off x="372441" y="279451"/>
          <a:ext cx="677166" cy="67716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76B617-B076-425A-8178-32F35A835471}">
      <dsp:nvSpPr>
        <dsp:cNvPr id="0" name=""/>
        <dsp:cNvSpPr/>
      </dsp:nvSpPr>
      <dsp:spPr>
        <a:xfrm>
          <a:off x="1422049" y="2429"/>
          <a:ext cx="3689700" cy="1231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303" tIns="130303" rIns="130303" bIns="1303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Learning opportunities outside the classroom;</a:t>
          </a:r>
          <a:endParaRPr lang="en-US" sz="2200" kern="1200"/>
        </a:p>
      </dsp:txBody>
      <dsp:txXfrm>
        <a:off x="1422049" y="2429"/>
        <a:ext cx="3689700" cy="1231211"/>
      </dsp:txXfrm>
    </dsp:sp>
    <dsp:sp modelId="{7CFD8556-D423-48D1-BD56-9E9FE5C4B375}">
      <dsp:nvSpPr>
        <dsp:cNvPr id="0" name=""/>
        <dsp:cNvSpPr/>
      </dsp:nvSpPr>
      <dsp:spPr>
        <a:xfrm>
          <a:off x="0" y="1541443"/>
          <a:ext cx="5111749" cy="12312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3C5E28-AD30-478B-B6CC-9C298348D058}">
      <dsp:nvSpPr>
        <dsp:cNvPr id="0" name=""/>
        <dsp:cNvSpPr/>
      </dsp:nvSpPr>
      <dsp:spPr>
        <a:xfrm>
          <a:off x="372441" y="1818466"/>
          <a:ext cx="677166" cy="67716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EFCF5D-F90B-4A3C-9025-9C9B0DA7ED5C}">
      <dsp:nvSpPr>
        <dsp:cNvPr id="0" name=""/>
        <dsp:cNvSpPr/>
      </dsp:nvSpPr>
      <dsp:spPr>
        <a:xfrm>
          <a:off x="1422049" y="1541443"/>
          <a:ext cx="3689700" cy="1231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303" tIns="130303" rIns="130303" bIns="1303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Attachment issues in school;</a:t>
          </a:r>
          <a:endParaRPr lang="en-US" sz="2200" kern="1200"/>
        </a:p>
      </dsp:txBody>
      <dsp:txXfrm>
        <a:off x="1422049" y="1541443"/>
        <a:ext cx="3689700" cy="1231211"/>
      </dsp:txXfrm>
    </dsp:sp>
    <dsp:sp modelId="{13129CE8-3B04-43D7-809D-8B8C99326380}">
      <dsp:nvSpPr>
        <dsp:cNvPr id="0" name=""/>
        <dsp:cNvSpPr/>
      </dsp:nvSpPr>
      <dsp:spPr>
        <a:xfrm>
          <a:off x="0" y="3080457"/>
          <a:ext cx="5111749" cy="12312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313A1D-0DBF-4BFA-BD51-62C9DD1C0B69}">
      <dsp:nvSpPr>
        <dsp:cNvPr id="0" name=""/>
        <dsp:cNvSpPr/>
      </dsp:nvSpPr>
      <dsp:spPr>
        <a:xfrm>
          <a:off x="372441" y="3357480"/>
          <a:ext cx="677166" cy="67716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D9ED2-2799-4C5F-8D3D-32A39F3BE05D}">
      <dsp:nvSpPr>
        <dsp:cNvPr id="0" name=""/>
        <dsp:cNvSpPr/>
      </dsp:nvSpPr>
      <dsp:spPr>
        <a:xfrm>
          <a:off x="1422049" y="3080457"/>
          <a:ext cx="3689700" cy="1231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303" tIns="130303" rIns="130303" bIns="1303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Teaching reading/ phonics;</a:t>
          </a:r>
          <a:endParaRPr lang="en-US" sz="2200" kern="1200"/>
        </a:p>
      </dsp:txBody>
      <dsp:txXfrm>
        <a:off x="1422049" y="3080457"/>
        <a:ext cx="3689700" cy="1231211"/>
      </dsp:txXfrm>
    </dsp:sp>
    <dsp:sp modelId="{BEF050CD-8319-42D5-8E58-CFD701733E99}">
      <dsp:nvSpPr>
        <dsp:cNvPr id="0" name=""/>
        <dsp:cNvSpPr/>
      </dsp:nvSpPr>
      <dsp:spPr>
        <a:xfrm>
          <a:off x="0" y="4619472"/>
          <a:ext cx="5111749" cy="123121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7F532-1697-44C2-9031-C45A21E30035}">
      <dsp:nvSpPr>
        <dsp:cNvPr id="0" name=""/>
        <dsp:cNvSpPr/>
      </dsp:nvSpPr>
      <dsp:spPr>
        <a:xfrm>
          <a:off x="372441" y="4896494"/>
          <a:ext cx="677166" cy="67716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881C02-5DA2-42EC-B825-EBB9883D2474}">
      <dsp:nvSpPr>
        <dsp:cNvPr id="0" name=""/>
        <dsp:cNvSpPr/>
      </dsp:nvSpPr>
      <dsp:spPr>
        <a:xfrm>
          <a:off x="1422049" y="4619472"/>
          <a:ext cx="3689700" cy="12312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303" tIns="130303" rIns="130303" bIns="1303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/>
            <a:t>Arts-based projects.</a:t>
          </a:r>
          <a:endParaRPr lang="en-US" sz="2200" kern="1200"/>
        </a:p>
      </dsp:txBody>
      <dsp:txXfrm>
        <a:off x="1422049" y="4619472"/>
        <a:ext cx="3689700" cy="1231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457F8-0BE8-6D42-8EB1-7BD5778AFC11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D7775-7885-FC44-AD9E-C394D8BE8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0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DH 1.30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2919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DH 1.30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595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11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5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03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1"/>
            <a:ext cx="12191540" cy="6857996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(2 column)</a:t>
            </a:r>
          </a:p>
          <a:p>
            <a:pPr lvl="0"/>
            <a:endParaRPr lang="en-US" dirty="0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6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vitae </a:t>
            </a:r>
            <a:r>
              <a:rPr lang="en-US" dirty="0" err="1"/>
              <a:t>nibh</a:t>
            </a:r>
            <a:r>
              <a:rPr lang="en-US" dirty="0"/>
              <a:t> est.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lang="en-US" sz="1600" b="1" dirty="0"/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r>
              <a:rPr lang="en-US" dirty="0" err="1">
                <a:latin typeface="+mn-lt"/>
              </a:rPr>
              <a:t>Lorem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ipsum</a:t>
            </a:r>
            <a:r>
              <a:rPr lang="en-US" dirty="0">
                <a:latin typeface="+mn-lt"/>
              </a:rPr>
              <a:t> dolor sit </a:t>
            </a:r>
            <a:r>
              <a:rPr lang="en-US" dirty="0" err="1">
                <a:latin typeface="+mn-lt"/>
              </a:rPr>
              <a:t>amet</a:t>
            </a:r>
            <a:r>
              <a:rPr lang="en-US" dirty="0">
                <a:latin typeface="+mn-lt"/>
              </a:rPr>
              <a:t>, </a:t>
            </a:r>
            <a:r>
              <a:rPr lang="en-US" dirty="0" err="1">
                <a:latin typeface="+mn-lt"/>
              </a:rPr>
              <a:t>consectetur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adipiscing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elit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morbi</a:t>
            </a:r>
            <a:r>
              <a:rPr lang="en-US" dirty="0">
                <a:latin typeface="+mn-lt"/>
              </a:rPr>
              <a:t> vitae.</a:t>
            </a:r>
          </a:p>
        </p:txBody>
      </p:sp>
    </p:spTree>
    <p:extLst>
      <p:ext uri="{BB962C8B-B14F-4D97-AF65-F5344CB8AC3E}">
        <p14:creationId xmlns:p14="http://schemas.microsoft.com/office/powerpoint/2010/main" val="2317902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543" cy="6857997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899605" y="3765276"/>
            <a:ext cx="102744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919914" y="4579321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907230" y="5594636"/>
            <a:ext cx="1677828" cy="87630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119080"/>
            <a:ext cx="8147119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207955"/>
            <a:ext cx="71649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62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20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61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82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993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0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61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731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87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23E0D-40AA-1445-8D5E-AFED950F3AAE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E0F6D-D6AC-9A44-A358-B87FF74C4E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6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d.m.Hewitt@warwick.ac.uk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1B33EB-7CEC-E846-A838-A2BE449F5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kern="1200">
                <a:latin typeface="+mj-lt"/>
                <a:ea typeface="+mj-ea"/>
                <a:cs typeface="+mj-cs"/>
              </a:rPr>
              <a:t>School(s’) Research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FA3A59-AD15-8E4E-8490-6B8BA45E2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600"/>
              <a:t>Partnership Conference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600"/>
              <a:t>Centre for Teacher Education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600"/>
              <a:t>University of Warwick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600"/>
              <a:t>June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2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59987B-586F-8144-9038-14FFA8557946}"/>
              </a:ext>
            </a:extLst>
          </p:cNvPr>
          <p:cNvSpPr txBox="1"/>
          <p:nvPr/>
        </p:nvSpPr>
        <p:spPr>
          <a:xfrm>
            <a:off x="669072" y="766732"/>
            <a:ext cx="10671718" cy="56323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RESEARCH APPROACH</a:t>
            </a:r>
          </a:p>
          <a:p>
            <a:r>
              <a:rPr lang="en-US" sz="2000" b="1" dirty="0"/>
              <a:t>Design a research approach </a:t>
            </a:r>
            <a:r>
              <a:rPr lang="en-US" sz="2000" dirty="0"/>
              <a:t>before you start the research</a:t>
            </a:r>
          </a:p>
          <a:p>
            <a:r>
              <a:rPr lang="en-US" sz="2000" dirty="0"/>
              <a:t>Build a </a:t>
            </a:r>
            <a:r>
              <a:rPr lang="en-US" sz="2000" b="1" dirty="0"/>
              <a:t>matrix of your research questions </a:t>
            </a:r>
            <a:r>
              <a:rPr lang="en-US" sz="2000" dirty="0"/>
              <a:t>and the sources of data/ methodology to answer these questions</a:t>
            </a:r>
          </a:p>
          <a:p>
            <a:r>
              <a:rPr lang="en-US" sz="2000" b="1" dirty="0"/>
              <a:t>Ethics/ Informed consent: </a:t>
            </a:r>
            <a:r>
              <a:rPr lang="en-US" sz="2000" dirty="0"/>
              <a:t>School/ MAT ethics approval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Participant information sheet, consent form (don’t assume consent</a:t>
            </a:r>
          </a:p>
          <a:p>
            <a:r>
              <a:rPr lang="en-US" sz="2000" b="1" dirty="0"/>
              <a:t>Design in triangulation </a:t>
            </a:r>
            <a:r>
              <a:rPr lang="en-US" sz="2000" dirty="0"/>
              <a:t>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Method: </a:t>
            </a:r>
            <a:r>
              <a:rPr lang="en-US" sz="2000" dirty="0"/>
              <a:t>observation, survey, focus group, intervention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People: </a:t>
            </a:r>
            <a:r>
              <a:rPr lang="en-US" sz="2000" dirty="0"/>
              <a:t>teachers, learners, parents, leaders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Place: </a:t>
            </a:r>
            <a:r>
              <a:rPr lang="en-US" sz="2000" dirty="0"/>
              <a:t>classes, schools </a:t>
            </a:r>
            <a:r>
              <a:rPr lang="en-US" sz="2000" dirty="0" err="1"/>
              <a:t>etc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Time: </a:t>
            </a:r>
            <a:r>
              <a:rPr lang="en-US" sz="2000" dirty="0"/>
              <a:t>beginning, middle, end</a:t>
            </a:r>
          </a:p>
          <a:p>
            <a:r>
              <a:rPr lang="en-US" sz="2000" b="1" dirty="0"/>
              <a:t>Data storage and recording: </a:t>
            </a:r>
            <a:r>
              <a:rPr lang="en-US" sz="2000" dirty="0"/>
              <a:t>consider confidentiality, data protection and GDPR</a:t>
            </a:r>
          </a:p>
          <a:p>
            <a:r>
              <a:rPr lang="en-US" sz="2000" b="1" dirty="0"/>
              <a:t>Data analysis: </a:t>
            </a:r>
            <a:r>
              <a:rPr lang="en-US" sz="2000" dirty="0"/>
              <a:t>how will you </a:t>
            </a:r>
            <a:r>
              <a:rPr lang="en-US" sz="2000" dirty="0" err="1"/>
              <a:t>analyse</a:t>
            </a:r>
            <a:r>
              <a:rPr lang="en-US" sz="2000" dirty="0"/>
              <a:t> the words (thematic analysis) or numbers (statistical analysis of significance </a:t>
            </a:r>
            <a:r>
              <a:rPr lang="en-US" sz="2000" dirty="0" err="1"/>
              <a:t>etc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b="1" dirty="0"/>
              <a:t>Quality criteria: </a:t>
            </a:r>
            <a:r>
              <a:rPr lang="en-US" sz="2000" dirty="0"/>
              <a:t>Validity/ reliability/ </a:t>
            </a:r>
            <a:r>
              <a:rPr lang="en-US" sz="2000" dirty="0" err="1"/>
              <a:t>relateability</a:t>
            </a:r>
            <a:r>
              <a:rPr lang="en-US" sz="2000" dirty="0"/>
              <a:t>: how will you ensure the highest quality of research through for instance, </a:t>
            </a:r>
            <a:r>
              <a:rPr lang="en-US" sz="2000" b="1" dirty="0"/>
              <a:t>multiple cycles of your methodology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06114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27136A-8F6C-5749-B170-0537F8417E1D}"/>
              </a:ext>
            </a:extLst>
          </p:cNvPr>
          <p:cNvSpPr txBox="1"/>
          <p:nvPr/>
        </p:nvSpPr>
        <p:spPr>
          <a:xfrm>
            <a:off x="323385" y="481141"/>
            <a:ext cx="11251580" cy="5895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REPORTING AND DISSEMINATING FINDINGS</a:t>
            </a:r>
          </a:p>
          <a:p>
            <a:endParaRPr lang="en-US" sz="1714" dirty="0"/>
          </a:p>
          <a:p>
            <a:r>
              <a:rPr lang="en-US" sz="1714" b="1" dirty="0"/>
              <a:t>Results/ findings: </a:t>
            </a:r>
            <a:r>
              <a:rPr lang="en-US" sz="1714" dirty="0"/>
              <a:t>what is the information which will answer your research questions (generally, processed data not raw data)</a:t>
            </a:r>
          </a:p>
          <a:p>
            <a:r>
              <a:rPr lang="en-US" sz="1714" dirty="0"/>
              <a:t>How can you effectively illustrate/ depict this data visually (e.g. selective quotations, infographics, tables, images, graphs </a:t>
            </a:r>
            <a:r>
              <a:rPr lang="en-US" sz="1714" dirty="0" err="1"/>
              <a:t>etc</a:t>
            </a:r>
            <a:r>
              <a:rPr lang="en-US" sz="1714" dirty="0"/>
              <a:t>) </a:t>
            </a:r>
          </a:p>
          <a:p>
            <a:endParaRPr lang="en-US" sz="1714" dirty="0"/>
          </a:p>
          <a:p>
            <a:r>
              <a:rPr lang="en-US" sz="1714" b="1" dirty="0"/>
              <a:t>Discussion (coming back to the literature)</a:t>
            </a:r>
            <a:r>
              <a:rPr lang="en-US" sz="1714" dirty="0"/>
              <a:t>: what have you discovered from your research that you can relate back to your reading of the literature?</a:t>
            </a:r>
          </a:p>
          <a:p>
            <a:endParaRPr lang="en-US" sz="1714" dirty="0"/>
          </a:p>
          <a:p>
            <a:r>
              <a:rPr lang="en-US" sz="1714" b="1" dirty="0"/>
              <a:t>Claims: </a:t>
            </a:r>
            <a:r>
              <a:rPr lang="en-US" sz="1714" dirty="0"/>
              <a:t>you make which are closely aligned to  your research findings</a:t>
            </a:r>
          </a:p>
          <a:p>
            <a:endParaRPr lang="en-US" sz="1714" dirty="0"/>
          </a:p>
          <a:p>
            <a:r>
              <a:rPr lang="en-US" sz="1714" b="1" dirty="0"/>
              <a:t>Conclusions: </a:t>
            </a:r>
            <a:r>
              <a:rPr lang="en-US" sz="1714" dirty="0"/>
              <a:t>arguments you make for professional or theoretical developments which go beyond the identified evidence (a new model, a reinterpretation, suggestions for pedagogical approaches)</a:t>
            </a:r>
          </a:p>
          <a:p>
            <a:endParaRPr lang="en-US" sz="1714" dirty="0"/>
          </a:p>
          <a:p>
            <a:r>
              <a:rPr lang="en-US" sz="1714" b="1" dirty="0"/>
              <a:t>Implications/ Recommendations: </a:t>
            </a:r>
            <a:r>
              <a:rPr lang="en-US" sz="1714" dirty="0"/>
              <a:t>what will this mean for learners, teachers and the learning community</a:t>
            </a:r>
          </a:p>
          <a:p>
            <a:endParaRPr lang="en-US" sz="1714" dirty="0"/>
          </a:p>
          <a:p>
            <a:r>
              <a:rPr lang="en-US" sz="1714" b="1" dirty="0"/>
              <a:t>Dissemination: </a:t>
            </a:r>
            <a:r>
              <a:rPr lang="en-US" sz="1714" dirty="0"/>
              <a:t>your staff, the research participants, the wider professional and academic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Report: 3,000-5,000 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Executive summary: two-sides of A4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A blog post: your web-site which CTE could link 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14" dirty="0"/>
              <a:t>A presentation: Warwick Schools Research Network, Warwick Research in Action Conference, MAT Conference, Teacher Education Action Network (TEAN), UCET , British Educational Research Association (special interest groups), Subject Associations (ASE, NATE)</a:t>
            </a:r>
          </a:p>
        </p:txBody>
      </p:sp>
    </p:spTree>
    <p:extLst>
      <p:ext uri="{BB962C8B-B14F-4D97-AF65-F5344CB8AC3E}">
        <p14:creationId xmlns:p14="http://schemas.microsoft.com/office/powerpoint/2010/main" val="176483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B08F4-E099-564E-8457-7344F72F3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7200" b="1"/>
              <a:t>Quality criteria in Close-to-practice research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63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F0ADF-566D-9448-B9E1-BD9F1FB86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Quality criteria in Close-to-practice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B7C46-90D8-7D4A-896E-C8F37FE16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/>
              <a:t>Teacher Researcher Development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The research process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tools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quality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Research coaching/ mentoring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University support and networking</a:t>
            </a:r>
          </a:p>
          <a:p>
            <a:pPr>
              <a:buFont typeface="Wingdings" pitchFamily="2" charset="2"/>
              <a:buChar char="§"/>
            </a:pPr>
            <a:r>
              <a:rPr lang="en-GB" sz="3200" dirty="0"/>
              <a:t>Links to school development and school inspection process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52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37B07-5932-D748-B4D5-711D04E4C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Theory: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5D8E4-4239-3A43-B16B-909CED923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3200" dirty="0"/>
              <a:t>A robust literature review</a:t>
            </a:r>
          </a:p>
          <a:p>
            <a:pPr lvl="1"/>
            <a:r>
              <a:rPr lang="en-GB" sz="3200" dirty="0"/>
              <a:t>Define key terms rigorously</a:t>
            </a:r>
          </a:p>
          <a:p>
            <a:pPr lvl="1"/>
            <a:r>
              <a:rPr lang="en-GB" sz="3200" dirty="0"/>
              <a:t>the need for a robust theoretical framework. </a:t>
            </a:r>
          </a:p>
          <a:p>
            <a:pPr lvl="1"/>
            <a:r>
              <a:rPr lang="en-GB" sz="3200" dirty="0"/>
              <a:t>Avoid descriptive and under-theorised research approaches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755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1FC48D-AB6C-7645-A350-1EDD039B2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36" y="338019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Methodological rigour: </a:t>
            </a:r>
          </a:p>
          <a:p>
            <a:pPr lvl="1"/>
            <a:r>
              <a:rPr lang="en-GB" sz="2800" dirty="0"/>
              <a:t>identify the research problem – this drives the purpose and questions that guide the research</a:t>
            </a:r>
          </a:p>
          <a:p>
            <a:pPr lvl="1"/>
            <a:r>
              <a:rPr lang="en-GB" sz="2800" dirty="0"/>
              <a:t>Be familiar with the variety of research tools available </a:t>
            </a:r>
          </a:p>
          <a:p>
            <a:pPr lvl="1"/>
            <a:r>
              <a:rPr lang="en-GB" sz="2800" dirty="0"/>
              <a:t>Select the most appropriate research tools according to the purpose of the research</a:t>
            </a:r>
          </a:p>
          <a:p>
            <a:pPr lvl="1"/>
            <a:r>
              <a:rPr lang="en-GB" sz="2800" dirty="0"/>
              <a:t>A positivist/ quantitative approach is not the only one</a:t>
            </a:r>
          </a:p>
          <a:p>
            <a:pPr lvl="1"/>
            <a:r>
              <a:rPr lang="en-GB" sz="2800" dirty="0"/>
              <a:t>Relate the research tools to the relevant theory and theoretical framework. </a:t>
            </a:r>
          </a:p>
          <a:p>
            <a:pPr>
              <a:buFont typeface="Wingdings" pitchFamily="2" charset="2"/>
              <a:buChar char="§"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Scale and sample size:</a:t>
            </a:r>
          </a:p>
          <a:p>
            <a:pPr lvl="1">
              <a:buFont typeface="Wingdings" pitchFamily="2" charset="2"/>
              <a:buChar char="§"/>
            </a:pPr>
            <a:r>
              <a:rPr lang="en-GB" sz="2800" dirty="0"/>
              <a:t>Small scale is not a problem if measures are taken to ensure quality (multiple methodological cycles, triangulation etc)</a:t>
            </a:r>
          </a:p>
        </p:txBody>
      </p:sp>
    </p:spTree>
    <p:extLst>
      <p:ext uri="{BB962C8B-B14F-4D97-AF65-F5344CB8AC3E}">
        <p14:creationId xmlns:p14="http://schemas.microsoft.com/office/powerpoint/2010/main" val="3215439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36F4D-902C-2545-9030-C4B0A733D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BERA </a:t>
            </a:r>
            <a:r>
              <a:rPr lang="en-GB" b="1" dirty="0" err="1"/>
              <a:t>CtP</a:t>
            </a:r>
            <a:r>
              <a:rPr lang="en-GB" b="1" dirty="0"/>
              <a:t>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6400C-B3CC-7B41-B60D-CC2291381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013374" cy="5032375"/>
          </a:xfrm>
        </p:spPr>
        <p:txBody>
          <a:bodyPr>
            <a:normAutofit fontScale="92500"/>
          </a:bodyPr>
          <a:lstStyle/>
          <a:p>
            <a:pPr fontAlgn="auto"/>
            <a:r>
              <a:rPr lang="en-GB" sz="2400" dirty="0"/>
              <a:t>Engage with a wide range of stakeholders in the topics addressed in this report, particularly raising the profile of </a:t>
            </a:r>
            <a:r>
              <a:rPr lang="en-GB" sz="2400" dirty="0" err="1"/>
              <a:t>CtP</a:t>
            </a:r>
            <a:r>
              <a:rPr lang="en-GB" sz="2400" dirty="0"/>
              <a:t> research, and emphasising the breadth of research methods that can be used. </a:t>
            </a:r>
          </a:p>
          <a:p>
            <a:pPr fontAlgn="auto"/>
            <a:r>
              <a:rPr lang="en-GB" sz="2400" dirty="0"/>
              <a:t>Investigate structures through which BERA could support the development of high-quality </a:t>
            </a:r>
            <a:r>
              <a:rPr lang="en-GB" sz="2400" dirty="0" err="1"/>
              <a:t>CtP</a:t>
            </a:r>
            <a:r>
              <a:rPr lang="en-GB" sz="2400" dirty="0"/>
              <a:t> research in education through engagement with research networks that engage researchers and practitioners as partners in driving, conducting, reporting and using research. </a:t>
            </a:r>
          </a:p>
          <a:p>
            <a:pPr fontAlgn="auto"/>
            <a:r>
              <a:rPr lang="en-GB" sz="2400" dirty="0"/>
              <a:t>Provide guidance on the quality of </a:t>
            </a:r>
            <a:r>
              <a:rPr lang="en-GB" sz="2400" dirty="0" err="1"/>
              <a:t>CtP</a:t>
            </a:r>
            <a:r>
              <a:rPr lang="en-GB" sz="2400" dirty="0"/>
              <a:t> research in relation to originality, significance and rigour. </a:t>
            </a:r>
          </a:p>
          <a:p>
            <a:pPr fontAlgn="auto"/>
            <a:r>
              <a:rPr lang="en-GB" sz="2400" dirty="0"/>
              <a:t>Provide guidance on research funding sources that are likely to be well disposed to applications for </a:t>
            </a:r>
            <a:r>
              <a:rPr lang="en-GB" sz="2400" dirty="0" err="1"/>
              <a:t>CtP</a:t>
            </a:r>
            <a:r>
              <a:rPr lang="en-GB" sz="2400" dirty="0"/>
              <a:t> projects. </a:t>
            </a:r>
          </a:p>
          <a:p>
            <a:pPr fontAlgn="auto"/>
            <a:r>
              <a:rPr lang="en-GB" sz="2400" dirty="0"/>
              <a:t>Articulate strategies and career development opportunities for close- to-practice researchers in universities that are likely to support the development of their methodological knowledge. </a:t>
            </a:r>
          </a:p>
          <a:p>
            <a:pPr fontAlgn="auto"/>
            <a:r>
              <a:rPr lang="en-GB" sz="2400" dirty="0"/>
              <a:t>Support universities to maintain and strengthen the PhD-by-publication route to a doctorate as one that can result in more efficient use of academic time.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2099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2C9D-4CBB-5346-BFDA-7A108C34B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/>
            <a:r>
              <a:rPr lang="en-GB" dirty="0"/>
              <a:t>Engage with practitioners from schools, and researchers, to explore the methodological aspects of </a:t>
            </a:r>
            <a:r>
              <a:rPr lang="en-GB" dirty="0" err="1"/>
              <a:t>CtP</a:t>
            </a:r>
            <a:r>
              <a:rPr lang="en-GB" dirty="0"/>
              <a:t> research. </a:t>
            </a:r>
          </a:p>
          <a:p>
            <a:pPr fontAlgn="auto"/>
            <a:r>
              <a:rPr lang="en-GB" dirty="0"/>
              <a:t>Engage with some of the new sites for research, such as research school networks and other societal developments, to promote high-quality </a:t>
            </a:r>
            <a:r>
              <a:rPr lang="en-GB" dirty="0" err="1"/>
              <a:t>CtP</a:t>
            </a:r>
            <a:r>
              <a:rPr lang="en-GB" dirty="0"/>
              <a:t> research. </a:t>
            </a:r>
          </a:p>
          <a:p>
            <a:pPr fontAlgn="auto"/>
            <a:r>
              <a:rPr lang="en-GB" dirty="0"/>
              <a:t>Engage with senior figures in universities to raise awareness of high-quality </a:t>
            </a:r>
            <a:r>
              <a:rPr lang="en-GB" dirty="0" err="1"/>
              <a:t>CtP</a:t>
            </a:r>
            <a:r>
              <a:rPr lang="en-GB" dirty="0"/>
              <a:t> research and its potential in REF-related university processes. </a:t>
            </a:r>
          </a:p>
          <a:p>
            <a:pPr fontAlgn="auto"/>
            <a:r>
              <a:rPr lang="en-GB" dirty="0"/>
              <a:t>Seek to influence REF processes so that high-quality </a:t>
            </a:r>
            <a:r>
              <a:rPr lang="en-GB" dirty="0" err="1"/>
              <a:t>CtP</a:t>
            </a:r>
            <a:r>
              <a:rPr lang="en-GB" dirty="0"/>
              <a:t> research is not discriminated against. </a:t>
            </a:r>
          </a:p>
          <a:p>
            <a:pPr fontAlgn="auto"/>
            <a:r>
              <a:rPr lang="en-GB" dirty="0"/>
              <a:t>Promote and facilitate partnerships between universities and practitioners. </a:t>
            </a:r>
          </a:p>
          <a:p>
            <a:pPr fontAlgn="auto"/>
            <a:r>
              <a:rPr lang="en-GB" dirty="0"/>
              <a:t>Review BERA publications to ensure that close-to-practice researchers have the guidance necessary to enhance the likelihood that they will be successful in getting their research published.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174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591A1B-E7B0-B441-BD3D-B55074810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7200"/>
              <a:t>Sharing Research Projects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0119954-814A-3D4E-B720-12E06678B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89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4DA83-7118-8943-B8CA-8FE2CE54C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273050"/>
            <a:ext cx="3008313" cy="1162050"/>
          </a:xfrm>
        </p:spPr>
        <p:txBody>
          <a:bodyPr wrap="square" anchor="b">
            <a:normAutofit/>
          </a:bodyPr>
          <a:lstStyle/>
          <a:p>
            <a:r>
              <a:rPr lang="en-GB" sz="2800" dirty="0"/>
              <a:t>Some ideas from one school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B775A56-02AB-4EF7-AEC5-05A02AF1A75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99050" y="273051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2DFA98B-E096-498E-8745-2C4FD4B7C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81201" y="1435101"/>
            <a:ext cx="3008313" cy="4691063"/>
          </a:xfrm>
        </p:spPr>
        <p:txBody>
          <a:bodyPr/>
          <a:lstStyle/>
          <a:p>
            <a:r>
              <a:rPr lang="en-US" sz="1800" b="1" dirty="0"/>
              <a:t>What are you researching?</a:t>
            </a:r>
          </a:p>
          <a:p>
            <a:endParaRPr lang="en-US" sz="1800" b="1" dirty="0"/>
          </a:p>
          <a:p>
            <a:r>
              <a:rPr lang="en-US" sz="1800" b="1" dirty="0"/>
              <a:t>Who with?</a:t>
            </a:r>
          </a:p>
          <a:p>
            <a:endParaRPr lang="en-US" sz="1800" b="1" dirty="0"/>
          </a:p>
          <a:p>
            <a:r>
              <a:rPr lang="en-US" sz="1800" b="1" dirty="0"/>
              <a:t>How will we research this area?</a:t>
            </a:r>
          </a:p>
          <a:p>
            <a:endParaRPr lang="en-US" sz="1800" b="1" dirty="0"/>
          </a:p>
          <a:p>
            <a:r>
              <a:rPr lang="en-US" sz="1800" b="1" dirty="0"/>
              <a:t>Find out what other people have said about the topic.</a:t>
            </a:r>
          </a:p>
          <a:p>
            <a:endParaRPr lang="en-US" sz="1800" b="1" dirty="0"/>
          </a:p>
          <a:p>
            <a:r>
              <a:rPr lang="en-US" sz="1800" b="1" dirty="0"/>
              <a:t>Devise a plan for investigating the topic in your school</a:t>
            </a:r>
          </a:p>
        </p:txBody>
      </p:sp>
    </p:spTree>
    <p:extLst>
      <p:ext uri="{BB962C8B-B14F-4D97-AF65-F5344CB8AC3E}">
        <p14:creationId xmlns:p14="http://schemas.microsoft.com/office/powerpoint/2010/main" val="175314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A4DB9-6C9B-3B49-B32C-2FD8429A6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GB" sz="720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00254-E4E3-0547-8BE0-46331781C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en-GB" sz="2400"/>
              <a:t>Introductions						</a:t>
            </a:r>
          </a:p>
          <a:p>
            <a:r>
              <a:rPr lang="en-GB" sz="2400"/>
              <a:t>The Research Process 					</a:t>
            </a:r>
          </a:p>
          <a:p>
            <a:r>
              <a:rPr lang="en-GB" sz="2400"/>
              <a:t>Close to Practice Research: quality criteria		</a:t>
            </a:r>
          </a:p>
          <a:p>
            <a:r>
              <a:rPr lang="en-GB" sz="2400"/>
              <a:t>Sharing current projects				</a:t>
            </a:r>
          </a:p>
          <a:p>
            <a:r>
              <a:rPr lang="en-GB" sz="2400"/>
              <a:t>Next steps							</a:t>
            </a:r>
          </a:p>
        </p:txBody>
      </p:sp>
    </p:spTree>
    <p:extLst>
      <p:ext uri="{BB962C8B-B14F-4D97-AF65-F5344CB8AC3E}">
        <p14:creationId xmlns:p14="http://schemas.microsoft.com/office/powerpoint/2010/main" val="3408062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B76A-F5B2-C64C-AB58-950015998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F3BBB-B38B-7E46-A600-9FE3A036E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Schools</a:t>
            </a:r>
          </a:p>
          <a:p>
            <a:r>
              <a:rPr lang="en-GB" sz="3200" dirty="0"/>
              <a:t>University</a:t>
            </a:r>
          </a:p>
          <a:p>
            <a:r>
              <a:rPr lang="en-GB" sz="3200" dirty="0"/>
              <a:t>Future projects</a:t>
            </a:r>
          </a:p>
        </p:txBody>
      </p:sp>
    </p:spTree>
    <p:extLst>
      <p:ext uri="{BB962C8B-B14F-4D97-AF65-F5344CB8AC3E}">
        <p14:creationId xmlns:p14="http://schemas.microsoft.com/office/powerpoint/2010/main" val="277423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1622D5-72C0-914B-A14B-AA92B7327E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7200"/>
              <a:t>Next steps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2700F04-F7EF-8449-9295-18489004A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463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8B6C-792D-3E46-9C1E-055C82A3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Research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7C184-6E6F-C54A-8B67-9E16AA8477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June	</a:t>
            </a:r>
          </a:p>
          <a:p>
            <a:pPr marL="0" indent="0">
              <a:buNone/>
            </a:pPr>
            <a:r>
              <a:rPr lang="en-GB" dirty="0"/>
              <a:t>Partnership conference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December	</a:t>
            </a:r>
          </a:p>
          <a:p>
            <a:pPr marL="0" indent="0">
              <a:buNone/>
            </a:pPr>
            <a:r>
              <a:rPr lang="en-GB" dirty="0"/>
              <a:t>Research in Action conference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March		</a:t>
            </a:r>
          </a:p>
          <a:p>
            <a:pPr marL="0" indent="0">
              <a:buNone/>
            </a:pPr>
            <a:r>
              <a:rPr lang="en-GB" dirty="0"/>
              <a:t>Research seminar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21E5C-2B41-B548-BD88-C7AD9A0C3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4466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Other opportunities</a:t>
            </a:r>
          </a:p>
          <a:p>
            <a:pPr marL="0" indent="0">
              <a:buNone/>
            </a:pPr>
            <a:r>
              <a:rPr lang="en-GB" dirty="0"/>
              <a:t>Additional University research methods training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Developing the research culture in a school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Research collaboration/ project bids [schools + schools, schools + University]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11F80C-7B17-4C47-A354-80601B1FEAE7}"/>
              </a:ext>
            </a:extLst>
          </p:cNvPr>
          <p:cNvSpPr txBox="1"/>
          <p:nvPr/>
        </p:nvSpPr>
        <p:spPr>
          <a:xfrm>
            <a:off x="838200" y="6176963"/>
            <a:ext cx="10728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would like to get involved contact: Des Hewitt     </a:t>
            </a:r>
            <a:r>
              <a:rPr lang="en-US" dirty="0">
                <a:hlinkClick r:id="rId2"/>
              </a:rPr>
              <a:t>d.m.hewitt@warwick.ac.uk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8389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0F9673-984C-0B44-A31A-ABD1EDD9D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7200"/>
              <a:t>The Research Process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15C5A0-5C7B-9D4B-BD19-AC5B30B15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endParaRPr lang="en-GB"/>
          </a:p>
        </p:txBody>
      </p:sp>
      <p:cxnSp>
        <p:nvCxnSpPr>
          <p:cNvPr id="15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40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F0ADF-566D-9448-B9E1-BD9F1FB86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273050"/>
            <a:ext cx="3008313" cy="1162050"/>
          </a:xfrm>
        </p:spPr>
        <p:txBody>
          <a:bodyPr wrap="square" anchor="b">
            <a:normAutofit/>
          </a:bodyPr>
          <a:lstStyle/>
          <a:p>
            <a:r>
              <a:rPr lang="en-GB" b="1"/>
              <a:t>Quality criteria in school research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EC17130-62A2-431A-AAF1-5E149D0C4B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99050" y="273051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BFEFBD4C-FEA2-4792-A68C-1761C4F27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81201" y="1435101"/>
            <a:ext cx="3008313" cy="46910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387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/>
              <a:t>Do good</a:t>
            </a:r>
          </a:p>
          <a:p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745673" y="303294"/>
            <a:ext cx="11241974" cy="121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Underpinning principles of ethics in research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1285875"/>
            <a:ext cx="4692650" cy="825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dirty="0" err="1"/>
              <a:t>Benificence</a:t>
            </a:r>
            <a:endParaRPr lang="en-US" sz="4800" dirty="0"/>
          </a:p>
          <a:p>
            <a:endParaRPr lang="en-US" sz="4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7500938" y="2111375"/>
            <a:ext cx="4691062" cy="2022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/>
              <a:t>Do no harm</a:t>
            </a:r>
          </a:p>
          <a:p>
            <a:pPr marL="0" indent="0">
              <a:buNone/>
            </a:pPr>
            <a:endParaRPr lang="en-US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7500938" y="1285875"/>
            <a:ext cx="4691062" cy="825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Non-malfeasance</a:t>
            </a:r>
          </a:p>
        </p:txBody>
      </p:sp>
    </p:spTree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BF35B2-2115-7146-9748-25A84C87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Controversies in educational research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0194C7-0CFC-3844-B2C4-D75C550E2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192" y="3233738"/>
            <a:ext cx="10515600" cy="4351338"/>
          </a:xfrm>
        </p:spPr>
        <p:txBody>
          <a:bodyPr/>
          <a:lstStyle/>
          <a:p>
            <a:r>
              <a:rPr lang="en-GB" b="1" dirty="0"/>
              <a:t>Sampling techniques: </a:t>
            </a:r>
            <a:r>
              <a:rPr lang="en-GB" dirty="0"/>
              <a:t>using one group/ class as a control group, when you ‘experiment’ on another;</a:t>
            </a:r>
          </a:p>
          <a:p>
            <a:r>
              <a:rPr lang="en-GB" b="1" dirty="0"/>
              <a:t>Power, control and status: </a:t>
            </a:r>
            <a:r>
              <a:rPr lang="en-GB" dirty="0"/>
              <a:t>researching with colleagues when you are their boss/ they are your boss.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772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sz="1714" dirty="0"/>
              <a:t>Your research project			Name: _______________________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9201" y="1031424"/>
            <a:ext cx="4175394" cy="246644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Research Question/ Topic</a:t>
            </a:r>
          </a:p>
          <a:p>
            <a:endParaRPr lang="en-US" sz="1714" b="1" dirty="0"/>
          </a:p>
          <a:p>
            <a:r>
              <a:rPr lang="en-US" sz="1714" dirty="0"/>
              <a:t>Subsidiary questions:</a:t>
            </a:r>
          </a:p>
          <a:p>
            <a:endParaRPr lang="en-US" sz="1714" dirty="0"/>
          </a:p>
          <a:p>
            <a:r>
              <a:rPr lang="en-US" sz="1714" dirty="0"/>
              <a:t>Impact:</a:t>
            </a:r>
          </a:p>
          <a:p>
            <a:endParaRPr lang="en-US" sz="1714" dirty="0"/>
          </a:p>
          <a:p>
            <a:r>
              <a:rPr lang="en-US" sz="1714" dirty="0"/>
              <a:t>Scope/ Limitations:</a:t>
            </a:r>
          </a:p>
          <a:p>
            <a:endParaRPr lang="en-US" sz="1714" dirty="0"/>
          </a:p>
          <a:p>
            <a:r>
              <a:rPr lang="en-US" sz="1714" dirty="0"/>
              <a:t>Manageability: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9203" y="3645025"/>
            <a:ext cx="4175393" cy="29940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Research approach</a:t>
            </a:r>
          </a:p>
          <a:p>
            <a:endParaRPr lang="en-US" sz="1714" dirty="0"/>
          </a:p>
          <a:p>
            <a:r>
              <a:rPr lang="en-US" sz="1714" dirty="0"/>
              <a:t>Research methods:</a:t>
            </a:r>
          </a:p>
          <a:p>
            <a:endParaRPr lang="en-US" sz="1714" dirty="0"/>
          </a:p>
          <a:p>
            <a:r>
              <a:rPr lang="en-US" sz="1714" dirty="0"/>
              <a:t>Data storage and recording:</a:t>
            </a:r>
          </a:p>
          <a:p>
            <a:endParaRPr lang="en-US" sz="1714" dirty="0"/>
          </a:p>
          <a:p>
            <a:r>
              <a:rPr lang="en-US" sz="1714" dirty="0"/>
              <a:t>Data analysis:</a:t>
            </a:r>
          </a:p>
          <a:p>
            <a:endParaRPr lang="en-US" sz="1714" dirty="0"/>
          </a:p>
          <a:p>
            <a:r>
              <a:rPr lang="en-US" sz="1714" dirty="0"/>
              <a:t>Ethics/ Informed consent:</a:t>
            </a:r>
          </a:p>
          <a:p>
            <a:endParaRPr lang="en-US" sz="1714" dirty="0"/>
          </a:p>
          <a:p>
            <a:r>
              <a:rPr lang="en-US" sz="1714" dirty="0"/>
              <a:t>Validity/ reliability/ </a:t>
            </a:r>
            <a:r>
              <a:rPr lang="en-US" sz="1714" dirty="0" err="1"/>
              <a:t>relateability</a:t>
            </a:r>
            <a:endParaRPr lang="en-US" sz="1714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031424"/>
            <a:ext cx="3956244" cy="246644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Literature and theoretical background</a:t>
            </a:r>
          </a:p>
          <a:p>
            <a:endParaRPr lang="en-US" sz="1714" dirty="0"/>
          </a:p>
          <a:p>
            <a:r>
              <a:rPr lang="en-US" sz="1714" dirty="0"/>
              <a:t>Last 5-10 years:</a:t>
            </a:r>
          </a:p>
          <a:p>
            <a:endParaRPr lang="en-US" sz="1714" dirty="0"/>
          </a:p>
          <a:p>
            <a:r>
              <a:rPr lang="en-US" sz="1714" dirty="0"/>
              <a:t>Professional implications:</a:t>
            </a:r>
          </a:p>
          <a:p>
            <a:endParaRPr lang="en-US" sz="1714" dirty="0"/>
          </a:p>
          <a:p>
            <a:r>
              <a:rPr lang="en-US" sz="1714" dirty="0"/>
              <a:t>Research approaches:</a:t>
            </a:r>
          </a:p>
          <a:p>
            <a:endParaRPr lang="en-US" sz="1714" dirty="0"/>
          </a:p>
          <a:p>
            <a:endParaRPr lang="en-US" sz="1714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3645025"/>
            <a:ext cx="3956244" cy="299402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714" b="1" dirty="0"/>
              <a:t>Reporting findings</a:t>
            </a:r>
          </a:p>
          <a:p>
            <a:endParaRPr lang="en-US" sz="1714" dirty="0"/>
          </a:p>
          <a:p>
            <a:r>
              <a:rPr lang="en-US" sz="1714" dirty="0"/>
              <a:t>Results/ findings:</a:t>
            </a:r>
          </a:p>
          <a:p>
            <a:endParaRPr lang="en-US" sz="1714" dirty="0"/>
          </a:p>
          <a:p>
            <a:r>
              <a:rPr lang="en-US" sz="1714" dirty="0"/>
              <a:t>Claims:</a:t>
            </a:r>
          </a:p>
          <a:p>
            <a:endParaRPr lang="en-US" sz="1714" dirty="0"/>
          </a:p>
          <a:p>
            <a:r>
              <a:rPr lang="en-US" sz="1714" dirty="0"/>
              <a:t>Coming back to your literature:</a:t>
            </a:r>
          </a:p>
          <a:p>
            <a:endParaRPr lang="en-US" sz="1714" dirty="0"/>
          </a:p>
          <a:p>
            <a:r>
              <a:rPr lang="en-US" sz="1714" dirty="0"/>
              <a:t>Conclusions:</a:t>
            </a:r>
          </a:p>
          <a:p>
            <a:endParaRPr lang="en-US" sz="1714" dirty="0"/>
          </a:p>
          <a:p>
            <a:r>
              <a:rPr lang="en-US" sz="1714" dirty="0"/>
              <a:t>Implications/ Recommendations:</a:t>
            </a:r>
          </a:p>
        </p:txBody>
      </p:sp>
    </p:spTree>
    <p:extLst>
      <p:ext uri="{BB962C8B-B14F-4D97-AF65-F5344CB8AC3E}">
        <p14:creationId xmlns:p14="http://schemas.microsoft.com/office/powerpoint/2010/main" val="771870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1325563"/>
          </a:xfrm>
        </p:spPr>
        <p:txBody>
          <a:bodyPr>
            <a:normAutofit/>
          </a:bodyPr>
          <a:lstStyle/>
          <a:p>
            <a:pPr algn="l"/>
            <a:r>
              <a:rPr lang="en-US" sz="1714" dirty="0"/>
              <a:t>Your research project			Name: _______________________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14" y="1432869"/>
            <a:ext cx="11162371" cy="41549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RESEARCH QUESTION/ TOPIC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is the (</a:t>
            </a:r>
            <a:r>
              <a:rPr lang="en-US" sz="2400" dirty="0" err="1"/>
              <a:t>wh</a:t>
            </a:r>
            <a:r>
              <a:rPr lang="en-US" sz="2400" dirty="0"/>
              <a:t>-) question you want to answer?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subsidiary questions will you answer?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Who will you investigate (parents, teachers, learners </a:t>
            </a:r>
            <a:r>
              <a:rPr lang="en-US" sz="2400" dirty="0" err="1"/>
              <a:t>etc</a:t>
            </a:r>
            <a:r>
              <a:rPr lang="en-US" sz="2400" dirty="0"/>
              <a:t>)?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</a:t>
            </a:r>
            <a:r>
              <a:rPr lang="en-US" sz="2400" b="1" dirty="0"/>
              <a:t>specifically do you want to achieve </a:t>
            </a:r>
            <a:r>
              <a:rPr lang="en-US" sz="2400" dirty="0"/>
              <a:t>and how will you know if this has been successful: description, explanation, improvement </a:t>
            </a:r>
            <a:r>
              <a:rPr lang="en-US" sz="2400" dirty="0" err="1"/>
              <a:t>etc</a:t>
            </a:r>
            <a:r>
              <a:rPr lang="en-US" sz="2400" dirty="0"/>
              <a:t>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is the</a:t>
            </a:r>
            <a:r>
              <a:rPr lang="en-US" sz="2400" b="1" dirty="0"/>
              <a:t> scope/ limitations </a:t>
            </a:r>
            <a:r>
              <a:rPr lang="en-US" sz="2400" dirty="0"/>
              <a:t>of your study?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How will you build in research </a:t>
            </a:r>
            <a:r>
              <a:rPr lang="en-US" sz="2400" b="1" dirty="0"/>
              <a:t>quality criteria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r>
              <a:rPr lang="en-US" sz="2400" b="1" dirty="0"/>
              <a:t>Manageability: a</a:t>
            </a:r>
            <a:r>
              <a:rPr lang="en-US" sz="2400" dirty="0"/>
              <a:t>re the timescales, resource implications and scope manageable?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610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BE7316-14C4-1046-BBA3-A5406FCA568E}"/>
              </a:ext>
            </a:extLst>
          </p:cNvPr>
          <p:cNvSpPr txBox="1"/>
          <p:nvPr/>
        </p:nvSpPr>
        <p:spPr>
          <a:xfrm>
            <a:off x="524108" y="982176"/>
            <a:ext cx="10917042" cy="489364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ACADEMIC AND PROFESSIONAL LITERATURE: THEORETICAL BACKGROUND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Why is the topic important?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are the key terms in the topic and how are these interpreted?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What have others said about the topic?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How have they investigated it?</a:t>
            </a:r>
          </a:p>
          <a:p>
            <a:endParaRPr lang="en-US" sz="2400" dirty="0"/>
          </a:p>
          <a:p>
            <a:r>
              <a:rPr lang="en-US" sz="2400" dirty="0"/>
              <a:t>Build a </a:t>
            </a:r>
            <a:r>
              <a:rPr lang="en-US" sz="2400" b="1" dirty="0"/>
              <a:t>systematic review</a:t>
            </a:r>
          </a:p>
          <a:p>
            <a:r>
              <a:rPr lang="en-US" sz="2400" b="1" dirty="0"/>
              <a:t>Time: </a:t>
            </a:r>
            <a:r>
              <a:rPr lang="en-US" sz="2400" dirty="0"/>
              <a:t>last 5-10 years:</a:t>
            </a:r>
          </a:p>
          <a:p>
            <a:r>
              <a:rPr lang="en-US" sz="2400" b="1" dirty="0"/>
              <a:t>Place: </a:t>
            </a:r>
            <a:r>
              <a:rPr lang="en-US" sz="2400" dirty="0"/>
              <a:t>England, UK, Europe, US, Australasia</a:t>
            </a:r>
          </a:p>
          <a:p>
            <a:r>
              <a:rPr lang="en-US" sz="2400" b="1" dirty="0"/>
              <a:t>Sources: </a:t>
            </a:r>
            <a:r>
              <a:rPr lang="en-US" sz="2400" dirty="0"/>
              <a:t>journals, databases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400" b="1" dirty="0"/>
              <a:t>Disciplinary: </a:t>
            </a:r>
            <a:r>
              <a:rPr lang="en-US" sz="2400" dirty="0"/>
              <a:t>organizational, psychology, sociology, phase (age range)</a:t>
            </a:r>
          </a:p>
          <a:p>
            <a:r>
              <a:rPr lang="en-US" sz="2400" b="1" dirty="0"/>
              <a:t>Professional implications: </a:t>
            </a:r>
            <a:r>
              <a:rPr lang="en-US" sz="2400" dirty="0"/>
              <a:t>key phrases or terms you have searched</a:t>
            </a:r>
          </a:p>
          <a:p>
            <a:r>
              <a:rPr lang="en-US" sz="2400" b="1" dirty="0"/>
              <a:t>Research approaches: </a:t>
            </a:r>
            <a:r>
              <a:rPr lang="en-US" sz="2400" dirty="0"/>
              <a:t>qualitative, quantitative, mixed-method, participant </a:t>
            </a:r>
            <a:r>
              <a:rPr lang="en-US" sz="2400" dirty="0" err="1"/>
              <a:t>etc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2800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1368</Words>
  <Application>Microsoft Macintosh PowerPoint</Application>
  <PresentationFormat>Widescreen</PresentationFormat>
  <Paragraphs>200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Avenir Next Demi Bold</vt:lpstr>
      <vt:lpstr>Calibri</vt:lpstr>
      <vt:lpstr>Calibri Light</vt:lpstr>
      <vt:lpstr>Wingdings</vt:lpstr>
      <vt:lpstr>Office Theme</vt:lpstr>
      <vt:lpstr>School(s’) Research</vt:lpstr>
      <vt:lpstr>Overview</vt:lpstr>
      <vt:lpstr>The Research Process</vt:lpstr>
      <vt:lpstr>Quality criteria in school research</vt:lpstr>
      <vt:lpstr>PowerPoint Presentation</vt:lpstr>
      <vt:lpstr>Controversies in educational research</vt:lpstr>
      <vt:lpstr>Your research project   Name: _______________________</vt:lpstr>
      <vt:lpstr>Your research project   Name: _______________________</vt:lpstr>
      <vt:lpstr>PowerPoint Presentation</vt:lpstr>
      <vt:lpstr>PowerPoint Presentation</vt:lpstr>
      <vt:lpstr>PowerPoint Presentation</vt:lpstr>
      <vt:lpstr>Quality criteria in Close-to-practice research</vt:lpstr>
      <vt:lpstr>Quality criteria in Close-to-practice research</vt:lpstr>
      <vt:lpstr>Theory: </vt:lpstr>
      <vt:lpstr>PowerPoint Presentation</vt:lpstr>
      <vt:lpstr>BERA CtP Recommendations</vt:lpstr>
      <vt:lpstr>PowerPoint Presentation</vt:lpstr>
      <vt:lpstr>Sharing Research Projects</vt:lpstr>
      <vt:lpstr>Some ideas from one school </vt:lpstr>
      <vt:lpstr>Current Projects</vt:lpstr>
      <vt:lpstr>Next steps</vt:lpstr>
      <vt:lpstr>The Research Year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Warwick School Research Network</dc:title>
  <dc:creator>Hewitt, Des</dc:creator>
  <cp:lastModifiedBy>Hewitt, Des</cp:lastModifiedBy>
  <cp:revision>2</cp:revision>
  <dcterms:created xsi:type="dcterms:W3CDTF">2019-03-15T11:03:54Z</dcterms:created>
  <dcterms:modified xsi:type="dcterms:W3CDTF">2021-06-10T12:35:01Z</dcterms:modified>
</cp:coreProperties>
</file>