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88" r:id="rId5"/>
    <p:sldId id="309" r:id="rId6"/>
    <p:sldId id="329" r:id="rId7"/>
    <p:sldId id="371" r:id="rId8"/>
    <p:sldId id="348" r:id="rId9"/>
    <p:sldId id="349" r:id="rId10"/>
    <p:sldId id="381" r:id="rId11"/>
    <p:sldId id="380" r:id="rId12"/>
    <p:sldId id="384" r:id="rId13"/>
    <p:sldId id="307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nd, Andrew" initials="HA" lastIdx="4" clrIdx="0">
    <p:extLst>
      <p:ext uri="{19B8F6BF-5375-455C-9EA6-DF929625EA0E}">
        <p15:presenceInfo xmlns:p15="http://schemas.microsoft.com/office/powerpoint/2012/main" userId="S::u1874257@live.warwick.ac.uk::99126805-00c8-4e43-9eb7-54b4a43691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BB7"/>
    <a:srgbClr val="7ECBB6"/>
    <a:srgbClr val="323439"/>
    <a:srgbClr val="303246"/>
    <a:srgbClr val="3F4259"/>
    <a:srgbClr val="F5AA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/>
    <p:restoredTop sz="94433"/>
  </p:normalViewPr>
  <p:slideViewPr>
    <p:cSldViewPr snapToGrid="0">
      <p:cViewPr varScale="1">
        <p:scale>
          <a:sx n="142" d="100"/>
          <a:sy n="142" d="100"/>
        </p:scale>
        <p:origin x="714" y="120"/>
      </p:cViewPr>
      <p:guideLst>
        <p:guide orient="horz" pos="155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1FD55-2019-4E4D-8E1F-29D3EDAC1A3D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5B64D-7D26-4F46-9859-5476EC0E1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2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5B64D-7D26-4F46-9859-5476EC0E1A8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749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108CC-21A5-49A4-BCD7-539E7EC8BF8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42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5B64D-7D26-4F46-9859-5476EC0E1A8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975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5B64D-7D26-4F46-9859-5476EC0E1A8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661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108CC-21A5-49A4-BCD7-539E7EC8BF8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233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108CC-21A5-49A4-BCD7-539E7EC8BF8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403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KATE START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5B64D-7D26-4F46-9859-5476EC0E1A8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955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66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6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551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4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3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8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51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34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2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8684D-B337-C247-BA80-E4910C6E4E03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1355F-DC81-524E-9DD2-A1442D99C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41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921" t="13535" r="56675" b="5512"/>
          <a:stretch/>
        </p:blipFill>
        <p:spPr>
          <a:xfrm>
            <a:off x="8850" y="0"/>
            <a:ext cx="9144000" cy="51526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35392" t="78199" r="54509" b="5610"/>
          <a:stretch/>
        </p:blipFill>
        <p:spPr>
          <a:xfrm>
            <a:off x="6808188" y="4076824"/>
            <a:ext cx="2344662" cy="10571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4076824"/>
            <a:ext cx="7589296" cy="1038225"/>
          </a:xfrm>
          <a:prstGeom prst="rect">
            <a:avLst/>
          </a:prstGeom>
          <a:solidFill>
            <a:srgbClr val="8BCB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85632" y="4067340"/>
            <a:ext cx="7494814" cy="98488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b="1" dirty="0">
                <a:solidFill>
                  <a:schemeClr val="bg1"/>
                </a:solidFill>
                <a:latin typeface="AvenirNext-Regular"/>
                <a:cs typeface="Calibri"/>
              </a:rPr>
              <a:t>Partnership Conference Summer 2022</a:t>
            </a:r>
            <a:endParaRPr lang="en-GB" b="1" dirty="0">
              <a:solidFill>
                <a:schemeClr val="bg1"/>
              </a:solidFill>
              <a:latin typeface="AvenirNext-Regular"/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GB" sz="2400" b="1" dirty="0">
                <a:solidFill>
                  <a:schemeClr val="bg1"/>
                </a:solidFill>
                <a:latin typeface="AvenirNext-Regular"/>
                <a:cs typeface="Calibri" panose="020F0502020204030204" pitchFamily="34" charset="0"/>
              </a:rPr>
              <a:t>Teacher Education at Warwick- Our Five Year Strategy</a:t>
            </a:r>
            <a:r>
              <a:rPr lang="en-GB" sz="2400" b="1" dirty="0">
                <a:solidFill>
                  <a:schemeClr val="bg1"/>
                </a:solidFill>
                <a:latin typeface="AvenirNext-Regular"/>
                <a:cs typeface="Calibri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7294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7ECBB6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8381" y="561838"/>
            <a:ext cx="81975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>
                <a:latin typeface="AvenirNext-DemiBold"/>
              </a:rPr>
              <a:t>QUESTIONS</a:t>
            </a:r>
            <a:br>
              <a:rPr lang="en-GB" sz="4000" b="1" dirty="0">
                <a:solidFill>
                  <a:schemeClr val="bg1"/>
                </a:solidFill>
                <a:latin typeface="AvenirNext-DemiBold"/>
              </a:rPr>
            </a:br>
            <a:r>
              <a:rPr lang="en-GB" sz="4000" b="1" dirty="0">
                <a:solidFill>
                  <a:schemeClr val="bg1"/>
                </a:solidFill>
                <a:latin typeface="AvenirNext-DemiBold"/>
              </a:rPr>
              <a:t>AND DISCUSSION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3243" y="4400915"/>
            <a:ext cx="81975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>
                <a:solidFill>
                  <a:schemeClr val="bg1"/>
                </a:solidFill>
                <a:latin typeface="AvenirNext-DemiBold"/>
              </a:rPr>
              <a:t>www.warwick.ac.uk/cte</a:t>
            </a:r>
            <a:endParaRPr lang="en-GB" sz="1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758F96-53FE-185D-425C-7E4A9DE62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44" y="1965571"/>
            <a:ext cx="8112652" cy="239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94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8951F6-C6E4-6F46-BBDE-40D08E823A7C}"/>
              </a:ext>
            </a:extLst>
          </p:cNvPr>
          <p:cNvSpPr/>
          <p:nvPr/>
        </p:nvSpPr>
        <p:spPr>
          <a:xfrm>
            <a:off x="443888" y="985134"/>
            <a:ext cx="6458507" cy="89563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sz="2400" b="1" dirty="0">
                <a:latin typeface="AvenirNext-Regular"/>
              </a:rPr>
              <a:t>STRATEGY</a:t>
            </a:r>
            <a:r>
              <a:rPr lang="en-GB" sz="2400" b="1" dirty="0">
                <a:solidFill>
                  <a:srgbClr val="8BCBB7"/>
                </a:solidFill>
                <a:latin typeface="AvenirNext-Regular"/>
              </a:rPr>
              <a:t> </a:t>
            </a:r>
            <a:r>
              <a:rPr lang="en-GB" sz="2400" b="1" dirty="0">
                <a:solidFill>
                  <a:srgbClr val="7ECBB6"/>
                </a:solidFill>
                <a:latin typeface="AvenirNext-Regular"/>
              </a:rPr>
              <a:t>REFRESH</a:t>
            </a:r>
          </a:p>
          <a:p>
            <a:pPr>
              <a:lnSpc>
                <a:spcPct val="90000"/>
              </a:lnSpc>
            </a:pPr>
            <a:endParaRPr lang="en-GB" sz="1400" b="1" dirty="0">
              <a:solidFill>
                <a:srgbClr val="7ECBB6"/>
              </a:solidFill>
              <a:latin typeface="AvenirNext-Regular"/>
            </a:endParaRPr>
          </a:p>
          <a:p>
            <a:pPr>
              <a:lnSpc>
                <a:spcPct val="90000"/>
              </a:lnSpc>
            </a:pPr>
            <a:r>
              <a:rPr lang="en-GB" sz="2000" b="1" dirty="0">
                <a:latin typeface="AvenirNext-Regular"/>
                <a:cs typeface="Calibri"/>
              </a:rPr>
              <a:t>Our objective: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724BA-21DC-1D4A-853D-C8F56C368E7C}"/>
              </a:ext>
            </a:extLst>
          </p:cNvPr>
          <p:cNvSpPr/>
          <p:nvPr/>
        </p:nvSpPr>
        <p:spPr>
          <a:xfrm>
            <a:off x="672809" y="2180606"/>
            <a:ext cx="22649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7ECBB6"/>
                </a:solidFill>
                <a:latin typeface="AvenirNext-Regular"/>
              </a:rPr>
              <a:t>VISION &amp; AMBITION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CBFA4D-7FEE-0047-91B5-FCFABC7CEE0E}"/>
              </a:ext>
            </a:extLst>
          </p:cNvPr>
          <p:cNvSpPr/>
          <p:nvPr/>
        </p:nvSpPr>
        <p:spPr>
          <a:xfrm>
            <a:off x="3417448" y="2143504"/>
            <a:ext cx="2454496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 sz="1600" b="1">
                <a:solidFill>
                  <a:srgbClr val="7ECBB6"/>
                </a:solidFill>
                <a:latin typeface="AvenirNext-Regular"/>
              </a:rPr>
              <a:t>VISION &amp; AMBITION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1DC188-1655-FE4D-88DB-5539D2E0F121}"/>
              </a:ext>
            </a:extLst>
          </p:cNvPr>
          <p:cNvSpPr/>
          <p:nvPr/>
        </p:nvSpPr>
        <p:spPr>
          <a:xfrm>
            <a:off x="6171461" y="2143504"/>
            <a:ext cx="1857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>
                <a:solidFill>
                  <a:srgbClr val="7ECBB6"/>
                </a:solidFill>
                <a:latin typeface="AvenirNext-Regular"/>
              </a:rPr>
              <a:t>STRENGTHEN &amp; ENHANCE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9676" y="2067424"/>
            <a:ext cx="2237233" cy="2239983"/>
          </a:xfrm>
          <a:prstGeom prst="rect">
            <a:avLst/>
          </a:prstGeom>
          <a:noFill/>
          <a:ln w="28575">
            <a:solidFill>
              <a:srgbClr val="F5AA1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F4259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5724BA-21DC-1D4A-853D-C8F56C368E7C}"/>
              </a:ext>
            </a:extLst>
          </p:cNvPr>
          <p:cNvSpPr/>
          <p:nvPr/>
        </p:nvSpPr>
        <p:spPr>
          <a:xfrm>
            <a:off x="672809" y="2519160"/>
            <a:ext cx="1943322" cy="160043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323439"/>
                </a:solidFill>
                <a:latin typeface="AvenirNext-Regular"/>
              </a:rPr>
              <a:t>Create a 5-year</a:t>
            </a:r>
            <a:br>
              <a:rPr lang="en-GB" sz="1400" dirty="0">
                <a:solidFill>
                  <a:srgbClr val="323439"/>
                </a:solidFill>
                <a:latin typeface="AvenirNext-Regular"/>
              </a:rPr>
            </a:br>
            <a:r>
              <a:rPr lang="en-GB" sz="1400" dirty="0">
                <a:solidFill>
                  <a:srgbClr val="323439"/>
                </a:solidFill>
                <a:latin typeface="AvenirNext-Regular"/>
              </a:rPr>
              <a:t>strategy that enables</a:t>
            </a:r>
            <a:br>
              <a:rPr lang="en-GB" sz="1400" dirty="0">
                <a:solidFill>
                  <a:srgbClr val="323439"/>
                </a:solidFill>
                <a:latin typeface="AvenirNext-Regular"/>
              </a:rPr>
            </a:br>
            <a:r>
              <a:rPr lang="en-GB" sz="1400" dirty="0">
                <a:solidFill>
                  <a:srgbClr val="323439"/>
                </a:solidFill>
                <a:latin typeface="AvenirNext-Regular"/>
              </a:rPr>
              <a:t>the department to</a:t>
            </a:r>
            <a:br>
              <a:rPr lang="en-GB" sz="1400" dirty="0">
                <a:solidFill>
                  <a:srgbClr val="323439"/>
                </a:solidFill>
                <a:latin typeface="AvenirNext-Regular"/>
              </a:rPr>
            </a:br>
            <a:r>
              <a:rPr lang="en-GB" sz="1400" dirty="0">
                <a:solidFill>
                  <a:srgbClr val="323439"/>
                </a:solidFill>
                <a:latin typeface="AvenirNext-Regular"/>
              </a:rPr>
              <a:t>achieve our vision and ambition for the discipline of Teacher Education at Warwick.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CBFA4D-7FEE-0047-91B5-FCFABC7CEE0E}"/>
              </a:ext>
            </a:extLst>
          </p:cNvPr>
          <p:cNvSpPr/>
          <p:nvPr/>
        </p:nvSpPr>
        <p:spPr>
          <a:xfrm>
            <a:off x="3417448" y="2519160"/>
            <a:ext cx="2151818" cy="18158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323439"/>
                </a:solidFill>
                <a:latin typeface="AvenirNext-Regular"/>
              </a:rPr>
              <a:t>Where staff expertise and professional programmes are effectively integrated to create a model where research underpins the need for multi-skilled Teacher Educators.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1DC188-1655-FE4D-88DB-5539D2E0F121}"/>
              </a:ext>
            </a:extLst>
          </p:cNvPr>
          <p:cNvSpPr/>
          <p:nvPr/>
        </p:nvSpPr>
        <p:spPr>
          <a:xfrm>
            <a:off x="6171461" y="2795607"/>
            <a:ext cx="2142184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GB" sz="1400">
                <a:solidFill>
                  <a:srgbClr val="303246"/>
                </a:solidFill>
                <a:latin typeface="AvenirNext-Regular"/>
              </a:rPr>
              <a:t>Present plans that strengthen and enhance</a:t>
            </a:r>
            <a:br>
              <a:rPr lang="en-GB" sz="1400">
                <a:solidFill>
                  <a:srgbClr val="303246"/>
                </a:solidFill>
                <a:latin typeface="AvenirNext-Regular"/>
              </a:rPr>
            </a:br>
            <a:r>
              <a:rPr lang="en-GB" sz="1400">
                <a:solidFill>
                  <a:srgbClr val="303246"/>
                </a:solidFill>
                <a:latin typeface="AvenirNext-Regular"/>
              </a:rPr>
              <a:t>the longstanding core values and reputation of Teacher Education at Warwick. 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374055" y="2067424"/>
            <a:ext cx="2296063" cy="2239984"/>
          </a:xfrm>
          <a:prstGeom prst="rect">
            <a:avLst/>
          </a:prstGeom>
          <a:noFill/>
          <a:ln w="28575">
            <a:solidFill>
              <a:srgbClr val="F5AA1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F4259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76412" y="2067422"/>
            <a:ext cx="2237233" cy="2239985"/>
          </a:xfrm>
          <a:prstGeom prst="rect">
            <a:avLst/>
          </a:prstGeom>
          <a:noFill/>
          <a:ln w="28575">
            <a:solidFill>
              <a:srgbClr val="F5AA1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F4259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6ED6EB2-A778-9FA0-033A-4D316C5AE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405" y="96207"/>
            <a:ext cx="9318810" cy="117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41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7" r="31871" b="1462"/>
          <a:stretch/>
        </p:blipFill>
        <p:spPr>
          <a:xfrm>
            <a:off x="3426" y="0"/>
            <a:ext cx="3695032" cy="51511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FB84E03-406C-A54B-B2F2-E10659AA1E21}"/>
              </a:ext>
            </a:extLst>
          </p:cNvPr>
          <p:cNvSpPr/>
          <p:nvPr/>
        </p:nvSpPr>
        <p:spPr>
          <a:xfrm>
            <a:off x="4008292" y="916582"/>
            <a:ext cx="5024872" cy="406265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buClr>
                <a:srgbClr val="7ECBB6"/>
              </a:buClr>
              <a:buFont typeface="Arial"/>
              <a:buChar char="•"/>
            </a:pPr>
            <a:r>
              <a:rPr lang="en-GB" sz="1400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Regional, National and International Impact and the department’s contribution to Warwick’s Widening Participation intent </a:t>
            </a:r>
            <a:br>
              <a:rPr lang="en-GB" sz="1400" dirty="0">
                <a:latin typeface="AvenirNext-Regular"/>
                <a:ea typeface="Calibri" charset="0"/>
                <a:cs typeface="Calibri"/>
              </a:rPr>
            </a:br>
            <a:endParaRPr lang="en-GB" sz="800" dirty="0">
              <a:solidFill>
                <a:srgbClr val="323439"/>
              </a:solidFill>
              <a:latin typeface="AvenirNext-Regular"/>
              <a:ea typeface="Calibri" charset="0"/>
              <a:cs typeface="Calibri"/>
            </a:endParaRPr>
          </a:p>
          <a:p>
            <a:pPr marL="171450" indent="-171450">
              <a:buClr>
                <a:srgbClr val="7ECBB6"/>
              </a:buClr>
              <a:buFont typeface="Arial"/>
              <a:buChar char="•"/>
            </a:pPr>
            <a:r>
              <a:rPr lang="en-GB" sz="1400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Reputation and history of Teacher Education at Warwick</a:t>
            </a:r>
            <a:br>
              <a:rPr lang="en-GB" sz="1400" dirty="0">
                <a:latin typeface="AvenirNext-Regular"/>
                <a:ea typeface="Calibri" charset="0"/>
                <a:cs typeface="Calibri"/>
              </a:rPr>
            </a:br>
            <a:endParaRPr lang="en-GB" sz="800" dirty="0">
              <a:solidFill>
                <a:srgbClr val="323439"/>
              </a:solidFill>
              <a:latin typeface="AvenirNext-Regular"/>
              <a:ea typeface="Calibri" charset="0"/>
              <a:cs typeface="Calibri"/>
            </a:endParaRPr>
          </a:p>
          <a:p>
            <a:pPr marL="171450" indent="-171450">
              <a:buClr>
                <a:srgbClr val="7ECBB6"/>
              </a:buClr>
              <a:buFont typeface="Arial"/>
              <a:buChar char="•"/>
            </a:pPr>
            <a:r>
              <a:rPr lang="en-GB" sz="1400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Inclusive and values driven curriculum where our Warwick Teacher Values of </a:t>
            </a:r>
            <a:r>
              <a:rPr lang="en-GB" sz="1400" b="1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social justice, intellectual curiosity and creativity</a:t>
            </a:r>
            <a:r>
              <a:rPr lang="en-GB" sz="1400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 underpin all that we do</a:t>
            </a:r>
            <a:br>
              <a:rPr lang="en-GB" sz="1400" dirty="0">
                <a:latin typeface="AvenirNext-Regular"/>
                <a:ea typeface="Calibri" charset="0"/>
                <a:cs typeface="Calibri"/>
              </a:rPr>
            </a:br>
            <a:endParaRPr lang="en-GB" sz="800" dirty="0">
              <a:solidFill>
                <a:srgbClr val="323439"/>
              </a:solidFill>
              <a:latin typeface="AvenirNext-Regular"/>
              <a:ea typeface="Calibri" charset="0"/>
              <a:cs typeface="Calibri"/>
            </a:endParaRPr>
          </a:p>
          <a:p>
            <a:pPr marL="171450" indent="-171450">
              <a:buClr>
                <a:srgbClr val="7ECBB6"/>
              </a:buClr>
              <a:buFont typeface="Arial"/>
              <a:buChar char="•"/>
            </a:pPr>
            <a:r>
              <a:rPr lang="en-GB" sz="1400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Intersectionality with partnership schools; a co-delivered and co-constructed curriculum</a:t>
            </a:r>
          </a:p>
          <a:p>
            <a:pPr>
              <a:buClr>
                <a:srgbClr val="7ECBB6"/>
              </a:buClr>
            </a:pPr>
            <a:endParaRPr lang="en-GB" sz="800" dirty="0">
              <a:solidFill>
                <a:srgbClr val="323439"/>
              </a:solidFill>
              <a:latin typeface="AvenirNext-Regular"/>
              <a:ea typeface="Calibri" charset="0"/>
              <a:cs typeface="Calibri"/>
            </a:endParaRPr>
          </a:p>
          <a:p>
            <a:pPr marL="171450" indent="-171450">
              <a:buClr>
                <a:srgbClr val="7ECBB6"/>
              </a:buClr>
              <a:buFont typeface="Arial"/>
              <a:buChar char="•"/>
            </a:pPr>
            <a:r>
              <a:rPr lang="en-GB" sz="1400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Knowledge and experience of pedagogy, including </a:t>
            </a:r>
            <a:br>
              <a:rPr lang="en-GB" sz="1400" dirty="0">
                <a:latin typeface="AvenirNext-Regular"/>
                <a:ea typeface="Calibri" charset="0"/>
                <a:cs typeface="Calibri"/>
              </a:rPr>
            </a:br>
            <a:r>
              <a:rPr lang="en-GB" sz="1400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work-based learning</a:t>
            </a:r>
          </a:p>
          <a:p>
            <a:pPr marL="171450" indent="-171450">
              <a:buClr>
                <a:srgbClr val="7ECBB6"/>
              </a:buClr>
              <a:buFont typeface="Arial"/>
              <a:buChar char="•"/>
            </a:pPr>
            <a:endParaRPr lang="en-GB" sz="800" dirty="0">
              <a:solidFill>
                <a:srgbClr val="323439"/>
              </a:solidFill>
              <a:latin typeface="AvenirNext-Regular"/>
              <a:ea typeface="Calibri" charset="0"/>
              <a:cs typeface="Calibri"/>
            </a:endParaRPr>
          </a:p>
          <a:p>
            <a:pPr marL="171450" indent="-171450">
              <a:buClr>
                <a:srgbClr val="7ECBB6"/>
              </a:buClr>
              <a:buFont typeface="Arial"/>
              <a:buChar char="•"/>
            </a:pPr>
            <a:r>
              <a:rPr lang="en-GB" sz="1400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Subject and school sector expertise</a:t>
            </a:r>
          </a:p>
          <a:p>
            <a:pPr marL="171450" indent="-171450">
              <a:buClr>
                <a:srgbClr val="7ECBB6"/>
              </a:buClr>
              <a:buFont typeface="Arial"/>
              <a:buChar char="•"/>
            </a:pPr>
            <a:endParaRPr lang="en-GB" sz="800" dirty="0">
              <a:solidFill>
                <a:srgbClr val="323439"/>
              </a:solidFill>
              <a:latin typeface="AvenirNext-Regular"/>
              <a:ea typeface="Calibri" charset="0"/>
              <a:cs typeface="Calibri"/>
            </a:endParaRPr>
          </a:p>
          <a:p>
            <a:pPr marL="171450" indent="-171450">
              <a:buClr>
                <a:srgbClr val="7ECBB6"/>
              </a:buClr>
              <a:buFont typeface="Arial"/>
              <a:buChar char="•"/>
            </a:pPr>
            <a:r>
              <a:rPr lang="en-GB" sz="1400" dirty="0">
                <a:solidFill>
                  <a:srgbClr val="323439"/>
                </a:solidFill>
                <a:latin typeface="AvenirNext-Regular"/>
                <a:ea typeface="Calibri" charset="0"/>
                <a:cs typeface="Calibri"/>
              </a:rPr>
              <a:t>Robust set of data informs annual self-evaluation to inform continuous improvement</a:t>
            </a:r>
          </a:p>
          <a:p>
            <a:pPr marL="171450" indent="-171450">
              <a:buClr>
                <a:srgbClr val="7ECBB6"/>
              </a:buClr>
              <a:buFont typeface="Arial"/>
              <a:buChar char="•"/>
            </a:pPr>
            <a:endParaRPr lang="en-GB" sz="1400" dirty="0">
              <a:solidFill>
                <a:srgbClr val="323439"/>
              </a:solidFill>
              <a:latin typeface="AvenirNext-Regular"/>
              <a:ea typeface="Calibri" charset="0"/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724BA-21DC-1D4A-853D-C8F56C368E7C}"/>
              </a:ext>
            </a:extLst>
          </p:cNvPr>
          <p:cNvSpPr/>
          <p:nvPr/>
        </p:nvSpPr>
        <p:spPr>
          <a:xfrm>
            <a:off x="3959560" y="285654"/>
            <a:ext cx="5181014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 b="1" dirty="0">
                <a:solidFill>
                  <a:srgbClr val="323439"/>
                </a:solidFill>
                <a:latin typeface="AvenirNext-Regular"/>
                <a:cs typeface="Calibri"/>
              </a:rPr>
              <a:t>STRATEGIC</a:t>
            </a:r>
            <a:r>
              <a:rPr lang="en-GB" sz="2400" b="1" dirty="0">
                <a:solidFill>
                  <a:srgbClr val="7ECBB6"/>
                </a:solidFill>
                <a:latin typeface="AvenirNext-Regular"/>
                <a:cs typeface="Calibri"/>
              </a:rPr>
              <a:t> STRENGTHS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9359" y="285654"/>
            <a:ext cx="1545737" cy="1261856"/>
          </a:xfrm>
          <a:prstGeom prst="rect">
            <a:avLst/>
          </a:prstGeom>
          <a:noFill/>
          <a:ln w="28575">
            <a:solidFill>
              <a:srgbClr val="F5AA1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F4259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09359" y="184284"/>
            <a:ext cx="12587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AvenirNext-Regular"/>
              </a:rPr>
              <a:t>97</a:t>
            </a:r>
            <a:r>
              <a:rPr lang="en-US" sz="1600" b="1">
                <a:solidFill>
                  <a:schemeClr val="bg1"/>
                </a:solidFill>
                <a:latin typeface="AvenirNext-Regular"/>
              </a:rPr>
              <a:t>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1363" y="1326555"/>
            <a:ext cx="162763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>
                <a:solidFill>
                  <a:schemeClr val="bg1"/>
                </a:solidFill>
                <a:latin typeface="AvenirNext-Regular"/>
              </a:rPr>
              <a:t>2019-2020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33742" y="854644"/>
            <a:ext cx="163525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AvenirNext-Regular"/>
              </a:rPr>
              <a:t>PRIMARY</a:t>
            </a:r>
          </a:p>
          <a:p>
            <a:r>
              <a:rPr lang="en-US" sz="1000" b="1">
                <a:solidFill>
                  <a:schemeClr val="bg1"/>
                </a:solidFill>
                <a:latin typeface="AvenirNext-Regular"/>
              </a:rPr>
              <a:t>OUTSTANDING &amp; GOOD FINAL GRADES</a:t>
            </a:r>
          </a:p>
        </p:txBody>
      </p:sp>
    </p:spTree>
    <p:extLst>
      <p:ext uri="{BB962C8B-B14F-4D97-AF65-F5344CB8AC3E}">
        <p14:creationId xmlns:p14="http://schemas.microsoft.com/office/powerpoint/2010/main" val="1352215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FB84E03-406C-A54B-B2F2-E10659AA1E21}"/>
              </a:ext>
            </a:extLst>
          </p:cNvPr>
          <p:cNvSpPr/>
          <p:nvPr/>
        </p:nvSpPr>
        <p:spPr>
          <a:xfrm>
            <a:off x="323274" y="948270"/>
            <a:ext cx="5315527" cy="37856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Clr>
                <a:srgbClr val="8BCBB7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latin typeface="Calibri"/>
                <a:cs typeface="Calibri"/>
              </a:rPr>
              <a:t>Respond to the changes and evolution of teacher education</a:t>
            </a:r>
            <a:br>
              <a:rPr lang="en-US" sz="1500" dirty="0">
                <a:latin typeface="Calibri"/>
                <a:cs typeface="Calibri"/>
              </a:rPr>
            </a:br>
            <a:endParaRPr lang="en-US" sz="1500" dirty="0">
              <a:latin typeface="Calibri"/>
              <a:cs typeface="Calibri"/>
            </a:endParaRPr>
          </a:p>
          <a:p>
            <a:pPr marL="342900" indent="-342900">
              <a:buClr>
                <a:srgbClr val="8BCBB7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latin typeface="Calibri"/>
                <a:cs typeface="Calibri"/>
              </a:rPr>
              <a:t>Be the very best teacher educators: values driven curriculum</a:t>
            </a:r>
            <a:br>
              <a:rPr lang="en-US" sz="1500" dirty="0">
                <a:latin typeface="Calibri"/>
                <a:cs typeface="Calibri"/>
              </a:rPr>
            </a:br>
            <a:endParaRPr lang="en-US" sz="1500" dirty="0">
              <a:latin typeface="Calibri"/>
              <a:cs typeface="Calibri"/>
            </a:endParaRPr>
          </a:p>
          <a:p>
            <a:pPr marL="342900" indent="-342900">
              <a:buClr>
                <a:srgbClr val="8BCBB7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latin typeface="Calibri"/>
                <a:cs typeface="Calibri"/>
              </a:rPr>
              <a:t>Deliver transformational teaching and learning: develop our digital distinctiveness</a:t>
            </a:r>
            <a:br>
              <a:rPr lang="en-US" sz="1500" dirty="0">
                <a:latin typeface="Calibri"/>
                <a:cs typeface="Calibri"/>
              </a:rPr>
            </a:br>
            <a:endParaRPr lang="en-US" sz="1500" dirty="0">
              <a:latin typeface="Calibri"/>
              <a:cs typeface="Calibri"/>
            </a:endParaRPr>
          </a:p>
          <a:p>
            <a:pPr marL="342900" indent="-342900">
              <a:buClr>
                <a:srgbClr val="8BCBB7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latin typeface="Calibri"/>
                <a:cs typeface="Calibri"/>
              </a:rPr>
              <a:t>Build and maintain an environment in which staff and students flourish</a:t>
            </a:r>
          </a:p>
          <a:p>
            <a:pPr marL="342900" indent="-342900">
              <a:buClr>
                <a:srgbClr val="8BCBB7"/>
              </a:buClr>
              <a:buFont typeface="Arial" panose="020B0604020202020204" pitchFamily="34" charset="0"/>
              <a:buChar char="•"/>
            </a:pPr>
            <a:endParaRPr lang="en-US" sz="1500" dirty="0">
              <a:latin typeface="Calibri"/>
              <a:ea typeface="+mn-lt"/>
              <a:cs typeface="+mn-lt"/>
            </a:endParaRPr>
          </a:p>
          <a:p>
            <a:pPr marL="342900" indent="-342900">
              <a:buClr>
                <a:srgbClr val="8BCBB7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latin typeface="Calibri"/>
                <a:cs typeface="Calibri"/>
              </a:rPr>
              <a:t>Increase and disseminate our wider educational impact on a regional, national and international level</a:t>
            </a:r>
          </a:p>
          <a:p>
            <a:pPr marL="342900" indent="-342900">
              <a:buClr>
                <a:srgbClr val="8BCBB7"/>
              </a:buClr>
              <a:buFont typeface="Arial" panose="020B0604020202020204" pitchFamily="34" charset="0"/>
              <a:buChar char="•"/>
            </a:pPr>
            <a:endParaRPr lang="en-US" sz="1500" dirty="0">
              <a:latin typeface="Calibri"/>
              <a:cs typeface="Calibri"/>
            </a:endParaRPr>
          </a:p>
          <a:p>
            <a:pPr marL="342900" indent="-342900">
              <a:buClr>
                <a:srgbClr val="8BCBB7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ea typeface="+mn-lt"/>
                <a:cs typeface="+mn-lt"/>
              </a:rPr>
              <a:t>Achieve sustainable target recruitment numbers</a:t>
            </a:r>
          </a:p>
          <a:p>
            <a:pPr marL="342900" indent="-342900">
              <a:buClr>
                <a:srgbClr val="8BCBB7"/>
              </a:buClr>
              <a:buFont typeface="Arial" panose="020B0604020202020204" pitchFamily="34" charset="0"/>
              <a:buChar char="•"/>
            </a:pPr>
            <a:endParaRPr lang="en-US" sz="1500" dirty="0">
              <a:latin typeface="Calibri"/>
              <a:cs typeface="Calibri"/>
            </a:endParaRPr>
          </a:p>
          <a:p>
            <a:pPr>
              <a:buClr>
                <a:srgbClr val="8BCBB7"/>
              </a:buClr>
            </a:pPr>
            <a:endParaRPr lang="en-US" sz="1500" dirty="0">
              <a:latin typeface="Calibri"/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724BA-21DC-1D4A-853D-C8F56C368E7C}"/>
              </a:ext>
            </a:extLst>
          </p:cNvPr>
          <p:cNvSpPr/>
          <p:nvPr/>
        </p:nvSpPr>
        <p:spPr>
          <a:xfrm>
            <a:off x="372135" y="307859"/>
            <a:ext cx="4796971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>
                <a:latin typeface="AvenirNext-Regular"/>
                <a:cs typeface="Calibri"/>
              </a:rPr>
              <a:t>STRATEGIC PRIORITIES | </a:t>
            </a:r>
            <a:r>
              <a:rPr lang="en-US" sz="2400" b="1" dirty="0">
                <a:solidFill>
                  <a:srgbClr val="8BCBB7"/>
                </a:solidFill>
                <a:latin typeface="AvenirNext-Regular"/>
                <a:cs typeface="Calibri"/>
              </a:rPr>
              <a:t>2021 - 2026</a:t>
            </a:r>
            <a:endParaRPr lang="en-GB" sz="2400" b="1" dirty="0">
              <a:solidFill>
                <a:srgbClr val="7ECBB6"/>
              </a:solidFill>
              <a:latin typeface="AvenirNext-Regular"/>
              <a:cs typeface="Calibri"/>
            </a:endParaRPr>
          </a:p>
        </p:txBody>
      </p:sp>
      <p:pic>
        <p:nvPicPr>
          <p:cNvPr id="7" name="Picture 6" descr="A person giving a presentation to a group of people&#10;&#10;Description automatically generated with medium confidence">
            <a:extLst>
              <a:ext uri="{FF2B5EF4-FFF2-40B4-BE49-F238E27FC236}">
                <a16:creationId xmlns:a16="http://schemas.microsoft.com/office/drawing/2014/main" id="{8ADD03D7-6DFD-424F-8FBA-74A240583D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5" r="17568"/>
          <a:stretch/>
        </p:blipFill>
        <p:spPr>
          <a:xfrm>
            <a:off x="5638801" y="0"/>
            <a:ext cx="3505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3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9C578-7535-15D8-0B20-B68F46733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710" y="94798"/>
            <a:ext cx="8229600" cy="857250"/>
          </a:xfrm>
        </p:spPr>
        <p:txBody>
          <a:bodyPr/>
          <a:lstStyle/>
          <a:p>
            <a:pPr algn="l"/>
            <a:r>
              <a:rPr lang="en-GB" sz="2400" b="1" dirty="0">
                <a:latin typeface="AvenirNext-Regular"/>
                <a:cs typeface="+mn-cs"/>
              </a:rPr>
              <a:t>AN</a:t>
            </a:r>
            <a:r>
              <a:rPr lang="en-GB" dirty="0">
                <a:cs typeface="Calibri"/>
              </a:rPr>
              <a:t> </a:t>
            </a:r>
            <a:r>
              <a:rPr lang="en-GB" sz="2400" b="1" dirty="0">
                <a:latin typeface="AvenirNext-Regular"/>
                <a:cs typeface="+mn-cs"/>
              </a:rPr>
              <a:t>AMBITIOUS</a:t>
            </a:r>
            <a:r>
              <a:rPr lang="en-GB" dirty="0">
                <a:cs typeface="Calibri"/>
              </a:rPr>
              <a:t> </a:t>
            </a:r>
            <a:r>
              <a:rPr lang="en-GB" sz="2400" b="1" dirty="0">
                <a:latin typeface="AvenirNext-Regular"/>
                <a:cs typeface="+mn-cs"/>
              </a:rPr>
              <a:t>CURRICULUM</a:t>
            </a:r>
            <a:endParaRPr lang="en-US" dirty="0"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61B66-F053-91B4-153A-4474FD60BC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7710" y="1023806"/>
            <a:ext cx="4114800" cy="25455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>
                <a:latin typeface="AvenirNext-Regular"/>
                <a:cs typeface="Calibri"/>
              </a:rPr>
              <a:t>Built on the Warwick Teacher Values</a:t>
            </a:r>
            <a:endParaRPr lang="en-US" sz="1800">
              <a:latin typeface="AvenirNext-Regular"/>
            </a:endParaRPr>
          </a:p>
          <a:p>
            <a:pPr marL="0" indent="0">
              <a:buNone/>
            </a:pPr>
            <a:r>
              <a:rPr lang="en-GB" sz="1800" b="1">
                <a:solidFill>
                  <a:srgbClr val="8BCBB7"/>
                </a:solidFill>
                <a:latin typeface="AvenirNext-Regular"/>
              </a:rPr>
              <a:t>Social Justice, Curiosity and Creativity</a:t>
            </a:r>
          </a:p>
          <a:p>
            <a:pPr marL="0" indent="0">
              <a:buNone/>
            </a:pPr>
            <a:endParaRPr lang="en-GB" sz="2000" b="1">
              <a:solidFill>
                <a:srgbClr val="8BCBB7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D51531-0ACB-2EE2-95C2-08C1FE8EC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4175" y="1023806"/>
            <a:ext cx="4464299" cy="858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latin typeface="AvenirNext-Regular"/>
                <a:cs typeface="Calibri"/>
              </a:rPr>
              <a:t>Adds a ‘Learn why...’ strand to deepen the CCF focus on Learn That… and Learn How to…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A picture containing calendar&#10;&#10;Description automatically generated">
            <a:extLst>
              <a:ext uri="{FF2B5EF4-FFF2-40B4-BE49-F238E27FC236}">
                <a16:creationId xmlns:a16="http://schemas.microsoft.com/office/drawing/2014/main" id="{7A3349F2-9423-5EA8-69B9-6A4298F519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121"/>
          <a:stretch/>
        </p:blipFill>
        <p:spPr>
          <a:xfrm>
            <a:off x="609235" y="1687479"/>
            <a:ext cx="7849740" cy="304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06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9C578-7535-15D8-0B20-B68F46733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82" y="114395"/>
            <a:ext cx="8229600" cy="857250"/>
          </a:xfrm>
        </p:spPr>
        <p:txBody>
          <a:bodyPr/>
          <a:lstStyle/>
          <a:p>
            <a:pPr algn="l"/>
            <a:r>
              <a:rPr lang="en-GB" sz="2400" b="1" dirty="0">
                <a:latin typeface="AvenirNext-Regular"/>
                <a:cs typeface="+mn-cs"/>
              </a:rPr>
              <a:t>AN</a:t>
            </a:r>
            <a:r>
              <a:rPr lang="en-GB" dirty="0">
                <a:cs typeface="Calibri"/>
              </a:rPr>
              <a:t> </a:t>
            </a:r>
            <a:r>
              <a:rPr lang="en-GB" sz="2400" b="1" dirty="0">
                <a:latin typeface="AvenirNext-Regular"/>
                <a:cs typeface="+mn-cs"/>
              </a:rPr>
              <a:t>INTEGRATED CURRICULUM</a:t>
            </a:r>
            <a:endParaRPr lang="en-US" dirty="0"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61B66-F053-91B4-153A-4474FD60BC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1242" y="1106092"/>
            <a:ext cx="3459557" cy="40374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AvenirNext-Regular"/>
                <a:cs typeface="Calibri"/>
              </a:rPr>
              <a:t>Combining the best of university and school-based training in a coherent programme</a:t>
            </a:r>
          </a:p>
          <a:p>
            <a:pPr marL="0" indent="0">
              <a:buNone/>
            </a:pPr>
            <a:endParaRPr lang="en-GB" sz="1600" b="1" dirty="0">
              <a:solidFill>
                <a:srgbClr val="8BCBB7"/>
              </a:solidFill>
              <a:latin typeface="AvenirNext-Regular"/>
              <a:cs typeface="Calibri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rgbClr val="8BCBB7"/>
                </a:solidFill>
                <a:latin typeface="AvenirNext-Regular"/>
                <a:cs typeface="Calibri"/>
              </a:rPr>
              <a:t>Extension focus in conference events – Research in Action, Inclusion, Green Space and Partnership</a:t>
            </a:r>
          </a:p>
          <a:p>
            <a:pPr marL="0" indent="0">
              <a:buNone/>
            </a:pPr>
            <a:endParaRPr lang="en-GB" sz="1600" b="1" dirty="0">
              <a:solidFill>
                <a:srgbClr val="8BCBB7"/>
              </a:solidFill>
              <a:latin typeface="AvenirNext-Regular"/>
              <a:cs typeface="Calibri"/>
            </a:endParaRPr>
          </a:p>
          <a:p>
            <a:pPr marL="0" indent="0">
              <a:buNone/>
            </a:pPr>
            <a:r>
              <a:rPr lang="en-GB" sz="1600" dirty="0">
                <a:latin typeface="AvenirNext-Regular"/>
                <a:cs typeface="Calibri"/>
              </a:rPr>
              <a:t>Re-designed assessments to strengthen authenticity to practice and integration of academic and professional training elements.</a:t>
            </a:r>
            <a:endParaRPr lang="en-GB" sz="1600" dirty="0">
              <a:latin typeface="AvenirNext-Regular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35F0B-12B3-CD43-F0B5-F11C20EF5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31559" y="914516"/>
            <a:ext cx="5679280" cy="12041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1400" b="1" dirty="0">
                <a:solidFill>
                  <a:srgbClr val="8BCBB7"/>
                </a:solidFill>
                <a:cs typeface="Calibri"/>
              </a:rPr>
              <a:t>CCF </a:t>
            </a:r>
            <a:r>
              <a:rPr lang="en-GB" sz="1400" b="1" dirty="0">
                <a:solidFill>
                  <a:srgbClr val="8BCBB7"/>
                </a:solidFill>
                <a:latin typeface="AvenirNext-Regular"/>
                <a:cs typeface="Calibri"/>
              </a:rPr>
              <a:t>elements</a:t>
            </a:r>
            <a:r>
              <a:rPr lang="en-GB" sz="1400" b="1" dirty="0">
                <a:solidFill>
                  <a:srgbClr val="8BCBB7"/>
                </a:solidFill>
                <a:cs typeface="Calibri"/>
              </a:rPr>
              <a:t> integrated by theme across subject specialist and </a:t>
            </a:r>
          </a:p>
          <a:p>
            <a:pPr marL="0" indent="0">
              <a:buNone/>
            </a:pPr>
            <a:r>
              <a:rPr lang="en-GB" sz="1400" b="1" dirty="0">
                <a:solidFill>
                  <a:srgbClr val="8BCBB7"/>
                </a:solidFill>
                <a:cs typeface="Calibri"/>
              </a:rPr>
              <a:t>whole course sessions and </a:t>
            </a:r>
            <a:r>
              <a:rPr lang="en-GB" sz="1400" b="1" dirty="0" err="1">
                <a:solidFill>
                  <a:srgbClr val="8BCBB7"/>
                </a:solidFill>
                <a:cs typeface="Calibri"/>
              </a:rPr>
              <a:t>ITaPs</a:t>
            </a:r>
            <a:r>
              <a:rPr lang="en-GB" sz="1400" b="1" dirty="0">
                <a:solidFill>
                  <a:srgbClr val="8BCBB7"/>
                </a:solidFill>
                <a:cs typeface="Calibri"/>
              </a:rPr>
              <a:t> and structured training activities</a:t>
            </a:r>
          </a:p>
        </p:txBody>
      </p:sp>
      <p:pic>
        <p:nvPicPr>
          <p:cNvPr id="5" name="Picture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C8D4AB35-29DC-7DD7-E37B-7C381CF8A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799" y="1516575"/>
            <a:ext cx="4908523" cy="351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76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27C66D-8D2C-4082-9FF7-D66A1F2109B9}"/>
              </a:ext>
            </a:extLst>
          </p:cNvPr>
          <p:cNvSpPr/>
          <p:nvPr/>
        </p:nvSpPr>
        <p:spPr>
          <a:xfrm>
            <a:off x="368714" y="720535"/>
            <a:ext cx="7801857" cy="1098762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endParaRPr lang="en-US" sz="2400" dirty="0">
              <a:latin typeface="AvenirNext-Regular"/>
            </a:endParaRPr>
          </a:p>
          <a:p>
            <a:pPr>
              <a:lnSpc>
                <a:spcPct val="90000"/>
              </a:lnSpc>
            </a:pPr>
            <a:r>
              <a:rPr lang="en-GB" sz="2400" b="1" dirty="0">
                <a:latin typeface="AvenirNext-Regular"/>
                <a:cs typeface="Calibri"/>
              </a:rPr>
              <a:t>TEACHER EDUCATION AT </a:t>
            </a:r>
            <a:r>
              <a:rPr lang="en-GB" sz="2400" b="1" dirty="0">
                <a:solidFill>
                  <a:srgbClr val="8BCBB7"/>
                </a:solidFill>
                <a:latin typeface="AvenirNext-Regular"/>
                <a:cs typeface="Calibri"/>
              </a:rPr>
              <a:t>WARWICK IN 2026  </a:t>
            </a:r>
            <a:endParaRPr lang="en-US" sz="2400" dirty="0">
              <a:latin typeface="AvenirNext-Regular"/>
            </a:endParaRPr>
          </a:p>
          <a:p>
            <a:pPr>
              <a:lnSpc>
                <a:spcPct val="90000"/>
              </a:lnSpc>
            </a:pPr>
            <a:endParaRPr lang="en-GB" sz="2400" b="1" dirty="0">
              <a:solidFill>
                <a:srgbClr val="8BCBB7"/>
              </a:solidFill>
              <a:latin typeface="AvenirNext-Regular"/>
              <a:cs typeface="Calibri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4D4625-5F05-4D3A-934F-F1687610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714" y="1647849"/>
            <a:ext cx="8229600" cy="349565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7ECBB6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Next-Regular"/>
                <a:ea typeface="+mn-lt"/>
                <a:cs typeface="+mn-lt"/>
              </a:rPr>
              <a:t>An </a:t>
            </a:r>
            <a:r>
              <a:rPr lang="en-US" sz="1400" b="1" dirty="0">
                <a:latin typeface="AvenirNext-Regular"/>
                <a:ea typeface="+mn-lt"/>
                <a:cs typeface="+mn-lt"/>
              </a:rPr>
              <a:t>accredited provider (2024) </a:t>
            </a:r>
            <a:r>
              <a:rPr lang="en-US" sz="1400" dirty="0">
                <a:latin typeface="AvenirNext-Regular"/>
                <a:ea typeface="+mn-lt"/>
                <a:cs typeface="+mn-lt"/>
              </a:rPr>
              <a:t>with recruitment across our partnership year on year (circa 450)</a:t>
            </a:r>
            <a:br>
              <a:rPr lang="en-US" sz="1400" dirty="0">
                <a:latin typeface="AvenirNext-Regular"/>
                <a:ea typeface="+mn-lt"/>
                <a:cs typeface="+mn-lt"/>
              </a:rPr>
            </a:br>
            <a:endParaRPr lang="en-US" sz="1400" dirty="0">
              <a:latin typeface="AvenirNext-Regular"/>
              <a:ea typeface="+mn-lt"/>
              <a:cs typeface="+mn-lt"/>
            </a:endParaRPr>
          </a:p>
          <a:p>
            <a:pPr>
              <a:buClr>
                <a:srgbClr val="7ECBB6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Next-Regular"/>
                <a:ea typeface="+mn-lt"/>
                <a:cs typeface="+mn-lt"/>
              </a:rPr>
              <a:t>Recognition in the sector and across our partnership for a </a:t>
            </a:r>
            <a:r>
              <a:rPr lang="en-US" sz="1400" b="1" dirty="0">
                <a:latin typeface="AvenirNext-Regular"/>
                <a:ea typeface="+mn-lt"/>
                <a:cs typeface="+mn-lt"/>
              </a:rPr>
              <a:t>strong values led </a:t>
            </a:r>
            <a:r>
              <a:rPr lang="en-US" sz="1400" dirty="0">
                <a:latin typeface="AvenirNext-Regular"/>
                <a:ea typeface="+mn-lt"/>
                <a:cs typeface="+mn-lt"/>
              </a:rPr>
              <a:t>approach to ITE that develops </a:t>
            </a:r>
            <a:r>
              <a:rPr lang="en-US" sz="1400" b="1" dirty="0">
                <a:latin typeface="AvenirNext-Regular"/>
                <a:ea typeface="+mn-lt"/>
                <a:cs typeface="+mn-lt"/>
              </a:rPr>
              <a:t>just, curious and creative teachers</a:t>
            </a:r>
          </a:p>
          <a:p>
            <a:pPr>
              <a:buClr>
                <a:srgbClr val="7ECBB6"/>
              </a:buClr>
              <a:buFont typeface="Arial" panose="020B0604020202020204" pitchFamily="34" charset="0"/>
              <a:buChar char="•"/>
            </a:pPr>
            <a:endParaRPr lang="en-US" sz="1400" dirty="0">
              <a:latin typeface="AvenirNext-Regular"/>
              <a:ea typeface="+mn-lt"/>
              <a:cs typeface="+mn-lt"/>
            </a:endParaRPr>
          </a:p>
          <a:p>
            <a:pPr>
              <a:buClr>
                <a:srgbClr val="7ECBB6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Next-Regular"/>
                <a:ea typeface="+mn-lt"/>
                <a:cs typeface="+mn-lt"/>
              </a:rPr>
              <a:t>Engagement in </a:t>
            </a:r>
            <a:r>
              <a:rPr lang="en-US" sz="1400" b="1" dirty="0">
                <a:latin typeface="AvenirNext-Regular"/>
                <a:ea typeface="+mn-lt"/>
                <a:cs typeface="+mn-lt"/>
              </a:rPr>
              <a:t>close to practice research in teacher education</a:t>
            </a:r>
            <a:r>
              <a:rPr lang="en-US" sz="1400" dirty="0">
                <a:latin typeface="AvenirNext-Regular"/>
                <a:ea typeface="+mn-lt"/>
                <a:cs typeface="+mn-lt"/>
              </a:rPr>
              <a:t> by CTE staff, including collaborative research with other departments and dissemination of this research nationally and internationally</a:t>
            </a:r>
          </a:p>
          <a:p>
            <a:pPr>
              <a:buClr>
                <a:srgbClr val="7ECBB6"/>
              </a:buClr>
              <a:buFont typeface="Arial" panose="020B0604020202020204" pitchFamily="34" charset="0"/>
              <a:buChar char="•"/>
            </a:pPr>
            <a:endParaRPr lang="en-US" sz="1400" b="1" dirty="0">
              <a:latin typeface="AvenirNext-Regular"/>
              <a:ea typeface="+mn-lt"/>
              <a:cs typeface="+mn-lt"/>
            </a:endParaRPr>
          </a:p>
          <a:p>
            <a:pPr>
              <a:buClr>
                <a:srgbClr val="7ECBB6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Next-Regular"/>
                <a:ea typeface="+mn-lt"/>
                <a:cs typeface="+mn-lt"/>
              </a:rPr>
              <a:t>Growing numbers in </a:t>
            </a:r>
            <a:r>
              <a:rPr lang="en-US" sz="1400" b="1" dirty="0">
                <a:latin typeface="AvenirNext-Regular"/>
                <a:ea typeface="+mn-lt"/>
                <a:cs typeface="+mn-lt"/>
              </a:rPr>
              <a:t>wider regional partnerships</a:t>
            </a:r>
            <a:r>
              <a:rPr lang="en-US" sz="1400" dirty="0">
                <a:latin typeface="AvenirNext-Regular"/>
                <a:ea typeface="+mn-lt"/>
                <a:cs typeface="+mn-lt"/>
              </a:rPr>
              <a:t>, including teacher recruitment ‘cold spots’</a:t>
            </a:r>
          </a:p>
          <a:p>
            <a:pPr>
              <a:buClr>
                <a:srgbClr val="7ECBB6"/>
              </a:buClr>
              <a:buFont typeface="Arial" panose="020B0604020202020204" pitchFamily="34" charset="0"/>
              <a:buChar char="•"/>
            </a:pPr>
            <a:endParaRPr lang="en-US" sz="1400" dirty="0">
              <a:latin typeface="AvenirNext-Regular"/>
              <a:ea typeface="+mn-lt"/>
              <a:cs typeface="+mn-lt"/>
            </a:endParaRPr>
          </a:p>
          <a:p>
            <a:pPr>
              <a:buClr>
                <a:srgbClr val="7ECBB6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Next-Regular"/>
                <a:ea typeface="+mn-lt"/>
                <a:cs typeface="+mn-lt"/>
              </a:rPr>
              <a:t>Greater use of technology/</a:t>
            </a:r>
            <a:r>
              <a:rPr lang="en-US" sz="1400" b="1" dirty="0">
                <a:latin typeface="AvenirNext-Regular"/>
                <a:ea typeface="+mn-lt"/>
                <a:cs typeface="+mn-lt"/>
              </a:rPr>
              <a:t>digital teaching and learning</a:t>
            </a:r>
            <a:endParaRPr lang="en-US" sz="1400" dirty="0">
              <a:latin typeface="AvenirNext-Regular"/>
              <a:ea typeface="+mn-lt"/>
              <a:cs typeface="+mn-lt"/>
            </a:endParaRPr>
          </a:p>
          <a:p>
            <a:pPr marL="0" indent="0">
              <a:buClr>
                <a:srgbClr val="7ECBB6"/>
              </a:buClr>
              <a:buNone/>
            </a:pPr>
            <a:endParaRPr lang="en-US" sz="1400" dirty="0">
              <a:latin typeface="AvenirNext-Regular"/>
              <a:ea typeface="+mn-lt"/>
              <a:cs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625598-C6A7-1469-DE1B-80B4CA9D4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405" y="78299"/>
            <a:ext cx="9318810" cy="117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80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4D4625-5F05-4D3A-934F-F1687610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025" y="1880149"/>
            <a:ext cx="8229600" cy="30474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8BCBB7"/>
              </a:buClr>
            </a:pPr>
            <a:r>
              <a:rPr lang="en-US" sz="1400" dirty="0">
                <a:latin typeface="AvenirNext-Regular"/>
                <a:ea typeface="+mn-lt"/>
                <a:cs typeface="+mn-lt"/>
              </a:rPr>
              <a:t>An </a:t>
            </a:r>
            <a:r>
              <a:rPr lang="en-US" sz="1400" b="1" dirty="0">
                <a:latin typeface="AvenirNext-Regular"/>
                <a:ea typeface="+mn-lt"/>
                <a:cs typeface="+mn-lt"/>
              </a:rPr>
              <a:t>expansion of our portfolio: Establish the International QTS (pilot 2022-23) alongside the International PGCE</a:t>
            </a:r>
          </a:p>
          <a:p>
            <a:pPr marL="0" indent="0">
              <a:buNone/>
            </a:pPr>
            <a:endParaRPr lang="en-US" sz="1400" b="1" dirty="0">
              <a:latin typeface="AvenirNext-Regular"/>
              <a:ea typeface="+mn-lt"/>
              <a:cs typeface="+mn-lt"/>
            </a:endParaRPr>
          </a:p>
          <a:p>
            <a:pPr>
              <a:buClr>
                <a:srgbClr val="8BCBB7"/>
              </a:buClr>
            </a:pPr>
            <a:r>
              <a:rPr lang="en-US" sz="1400" b="1" dirty="0">
                <a:latin typeface="AvenirNext-Regular"/>
                <a:ea typeface="+mn-lt"/>
                <a:cs typeface="+mn-lt"/>
              </a:rPr>
              <a:t>MA in Professional Education: Greater conversion </a:t>
            </a:r>
            <a:r>
              <a:rPr lang="en-US" sz="1400" dirty="0">
                <a:latin typeface="AvenirNext-Regular"/>
                <a:ea typeface="+mn-lt"/>
                <a:cs typeface="+mn-lt"/>
              </a:rPr>
              <a:t>of PGCE students (past </a:t>
            </a:r>
            <a:r>
              <a:rPr lang="en-US" sz="1400">
                <a:latin typeface="AvenirNext-Regular"/>
                <a:ea typeface="+mn-lt"/>
                <a:cs typeface="+mn-lt"/>
              </a:rPr>
              <a:t>and present), school-based </a:t>
            </a:r>
            <a:r>
              <a:rPr lang="en-US" sz="1400" dirty="0">
                <a:latin typeface="AvenirNext-Regular"/>
                <a:ea typeface="+mn-lt"/>
                <a:cs typeface="+mn-lt"/>
              </a:rPr>
              <a:t>mentors and middle leaders to the MA </a:t>
            </a:r>
          </a:p>
          <a:p>
            <a:endParaRPr lang="en-US" sz="1400" dirty="0">
              <a:latin typeface="AvenirNext-Regular"/>
              <a:ea typeface="+mn-lt"/>
              <a:cs typeface="+mn-lt"/>
            </a:endParaRPr>
          </a:p>
          <a:p>
            <a:pPr>
              <a:buClr>
                <a:srgbClr val="7ECBB6"/>
              </a:buClr>
            </a:pPr>
            <a:r>
              <a:rPr lang="en-US" sz="1400" b="1" dirty="0" err="1">
                <a:latin typeface="AvenirNext-Regular"/>
                <a:ea typeface="+mn-lt"/>
                <a:cs typeface="+mn-lt"/>
              </a:rPr>
              <a:t>Professionalisation</a:t>
            </a:r>
            <a:r>
              <a:rPr lang="en-US" sz="1400" dirty="0">
                <a:latin typeface="AvenirNext-Regular"/>
                <a:ea typeface="+mn-lt"/>
                <a:cs typeface="+mn-lt"/>
              </a:rPr>
              <a:t> of the school </a:t>
            </a:r>
            <a:r>
              <a:rPr lang="en-US" sz="1400" b="1" dirty="0">
                <a:latin typeface="AvenirNext-Regular"/>
                <a:ea typeface="+mn-lt"/>
                <a:cs typeface="+mn-lt"/>
              </a:rPr>
              <a:t>mentor/coach role</a:t>
            </a:r>
            <a:r>
              <a:rPr lang="en-US" sz="1400" dirty="0">
                <a:latin typeface="AvenirNext-Regular"/>
                <a:ea typeface="+mn-lt"/>
                <a:cs typeface="+mn-lt"/>
              </a:rPr>
              <a:t> in line with national frameworks, alongside recognition in the partnership and nationally for high quality mentoring and coaching development through teacher education</a:t>
            </a:r>
          </a:p>
          <a:p>
            <a:pPr marL="0" indent="0">
              <a:buClr>
                <a:srgbClr val="7ECBB6"/>
              </a:buClr>
              <a:buNone/>
            </a:pPr>
            <a:endParaRPr lang="en-US" sz="1400" dirty="0">
              <a:latin typeface="AvenirNext-Regular"/>
              <a:ea typeface="+mn-lt"/>
              <a:cs typeface="+mn-lt"/>
            </a:endParaRPr>
          </a:p>
          <a:p>
            <a:pPr>
              <a:buClr>
                <a:srgbClr val="7ECBB6"/>
              </a:buClr>
            </a:pPr>
            <a:r>
              <a:rPr lang="en-US" sz="1400" dirty="0">
                <a:latin typeface="AvenirNext-Regular"/>
                <a:ea typeface="+mn-lt"/>
                <a:cs typeface="+mn-lt"/>
              </a:rPr>
              <a:t>Exemplify the department's </a:t>
            </a:r>
            <a:r>
              <a:rPr lang="en-US" sz="1400" b="1" dirty="0">
                <a:latin typeface="AvenirNext-Regular"/>
                <a:ea typeface="+mn-lt"/>
                <a:cs typeface="+mn-lt"/>
              </a:rPr>
              <a:t>non-financial gains</a:t>
            </a:r>
            <a:r>
              <a:rPr lang="en-US" sz="1400" dirty="0">
                <a:latin typeface="AvenirNext-Regular"/>
                <a:ea typeface="+mn-lt"/>
                <a:cs typeface="+mn-lt"/>
              </a:rPr>
              <a:t> on educational outcomes and school improvement</a:t>
            </a:r>
          </a:p>
          <a:p>
            <a:pPr>
              <a:buClr>
                <a:srgbClr val="7ECBB6"/>
              </a:buClr>
            </a:pPr>
            <a:endParaRPr lang="en-US" sz="1400" dirty="0">
              <a:latin typeface="AvenirNext-Regular"/>
              <a:ea typeface="+mn-lt"/>
              <a:cs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159804-D75E-441F-8400-5EA12CE28F92}"/>
              </a:ext>
            </a:extLst>
          </p:cNvPr>
          <p:cNvSpPr/>
          <p:nvPr/>
        </p:nvSpPr>
        <p:spPr>
          <a:xfrm>
            <a:off x="382025" y="1074158"/>
            <a:ext cx="8046557" cy="75713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sz="2400" b="1" dirty="0">
                <a:latin typeface="AvenirNext-Regular"/>
                <a:cs typeface="Calibri"/>
              </a:rPr>
              <a:t>TEACHER EDUCATION AT </a:t>
            </a:r>
            <a:r>
              <a:rPr lang="en-GB" sz="2400" b="1" dirty="0">
                <a:solidFill>
                  <a:srgbClr val="8BCBB7"/>
                </a:solidFill>
                <a:latin typeface="AvenirNext-Regular"/>
                <a:cs typeface="Calibri"/>
              </a:rPr>
              <a:t>WARWICK IN 2026  </a:t>
            </a:r>
          </a:p>
          <a:p>
            <a:pPr>
              <a:lnSpc>
                <a:spcPct val="90000"/>
              </a:lnSpc>
            </a:pPr>
            <a:r>
              <a:rPr lang="en-GB" sz="2400" b="1" dirty="0">
                <a:latin typeface="AvenirNext-Regular"/>
                <a:cs typeface="Calibri"/>
              </a:rPr>
              <a:t>cont.</a:t>
            </a:r>
            <a:endParaRPr lang="en-US" sz="2400" dirty="0">
              <a:latin typeface="AvenirNext-Regula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DE8773-C222-0FCB-6905-5379D8ADC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405" y="88910"/>
            <a:ext cx="9318810" cy="117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08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FB84E03-406C-A54B-B2F2-E10659AA1E21}"/>
              </a:ext>
            </a:extLst>
          </p:cNvPr>
          <p:cNvSpPr/>
          <p:nvPr/>
        </p:nvSpPr>
        <p:spPr>
          <a:xfrm>
            <a:off x="3775587" y="2782989"/>
            <a:ext cx="4684088" cy="15696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8BCBB7"/>
              </a:buClr>
            </a:pPr>
            <a:r>
              <a:rPr lang="en-GB" sz="1600" i="1" dirty="0">
                <a:solidFill>
                  <a:srgbClr val="1BA38B"/>
                </a:solidFill>
                <a:effectLst/>
                <a:latin typeface="AvenirNext-Regular"/>
                <a:ea typeface="Times New Roman" panose="02020603050405020304" pitchFamily="18" charset="0"/>
              </a:rPr>
              <a:t>We contribute significantly to the Teacher Supply challenge in the country as well the Government’s ‘levelling up agenda’ for the education system; working towards achieving a great education for every child, whatever their background and wherever they live in the country.</a:t>
            </a:r>
            <a:endParaRPr lang="en-US" sz="1600" i="1" dirty="0">
              <a:latin typeface="AvenirNext-Regular"/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724BA-21DC-1D4A-853D-C8F56C368E7C}"/>
              </a:ext>
            </a:extLst>
          </p:cNvPr>
          <p:cNvSpPr/>
          <p:nvPr/>
        </p:nvSpPr>
        <p:spPr>
          <a:xfrm>
            <a:off x="3735134" y="306553"/>
            <a:ext cx="5408866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>
                <a:latin typeface="AvenirNext-Regular"/>
                <a:cs typeface="Calibri"/>
              </a:rPr>
              <a:t>INCREASE AND DISSEMINATE OUR WIDER </a:t>
            </a:r>
            <a:r>
              <a:rPr lang="en-US" sz="2400" b="1" dirty="0">
                <a:solidFill>
                  <a:srgbClr val="303246"/>
                </a:solidFill>
                <a:latin typeface="AvenirNext-Regular"/>
                <a:cs typeface="Calibri"/>
              </a:rPr>
              <a:t>EDUCATIONAL</a:t>
            </a:r>
            <a:r>
              <a:rPr lang="en-US" sz="2400" b="1" dirty="0">
                <a:solidFill>
                  <a:srgbClr val="8BCBB7"/>
                </a:solidFill>
                <a:latin typeface="AvenirNext-Regular"/>
                <a:cs typeface="Calibri"/>
              </a:rPr>
              <a:t> IMPACT</a:t>
            </a:r>
            <a:endParaRPr lang="en-GB" sz="2400" b="1" dirty="0">
              <a:solidFill>
                <a:srgbClr val="8BCBB7"/>
              </a:solidFill>
              <a:latin typeface="AvenirNext-Regular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E4145D-A7FB-401E-B9CD-84891804B0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0" r="22777"/>
          <a:stretch/>
        </p:blipFill>
        <p:spPr>
          <a:xfrm>
            <a:off x="-23940" y="0"/>
            <a:ext cx="3557654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8B4F4D-80B1-4C39-B3E6-BDD687CDB673}"/>
              </a:ext>
            </a:extLst>
          </p:cNvPr>
          <p:cNvSpPr txBox="1"/>
          <p:nvPr/>
        </p:nvSpPr>
        <p:spPr>
          <a:xfrm>
            <a:off x="3775587" y="1300154"/>
            <a:ext cx="46339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latin typeface="AvenirNext-Regular"/>
                <a:ea typeface="Calibri" panose="020F0502020204030204" pitchFamily="34" charset="0"/>
              </a:rPr>
              <a:t>E</a:t>
            </a:r>
            <a:r>
              <a:rPr lang="en-GB" sz="1600" dirty="0">
                <a:effectLst/>
                <a:latin typeface="AvenirNext-Regular"/>
                <a:ea typeface="Calibri" panose="020F0502020204030204" pitchFamily="34" charset="0"/>
              </a:rPr>
              <a:t>xtensive non-financial value:</a:t>
            </a:r>
          </a:p>
          <a:p>
            <a:r>
              <a:rPr lang="en-GB" sz="1600" dirty="0">
                <a:effectLst/>
                <a:latin typeface="AvenirNext-Regular"/>
                <a:ea typeface="Calibri" panose="020F0502020204030204" pitchFamily="34" charset="0"/>
              </a:rPr>
              <a:t>-school improvement and educational outcomes in the locality and region</a:t>
            </a:r>
          </a:p>
          <a:p>
            <a:r>
              <a:rPr lang="en-GB" sz="1600" dirty="0">
                <a:latin typeface="AvenirNext-Regular"/>
                <a:ea typeface="Calibri" panose="020F0502020204030204" pitchFamily="34" charset="0"/>
              </a:rPr>
              <a:t>-</a:t>
            </a:r>
            <a:r>
              <a:rPr lang="en-GB" sz="1600" dirty="0">
                <a:effectLst/>
                <a:latin typeface="AvenirNext-Regular"/>
                <a:ea typeface="Calibri" panose="020F0502020204030204" pitchFamily="34" charset="0"/>
              </a:rPr>
              <a:t>contribution to Warwick’s reputation in the Education Sector and our partner communities </a:t>
            </a:r>
            <a:endParaRPr lang="en-GB" sz="1600" dirty="0">
              <a:latin typeface="AvenirNext-Regular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2C303B-3166-4C6E-9191-9BEE906DE8BA}"/>
              </a:ext>
            </a:extLst>
          </p:cNvPr>
          <p:cNvSpPr txBox="1"/>
          <p:nvPr/>
        </p:nvSpPr>
        <p:spPr>
          <a:xfrm>
            <a:off x="3775587" y="4467615"/>
            <a:ext cx="5032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>
                <a:latin typeface="AvenirNext-Regular"/>
              </a:rPr>
              <a:t>CTE commit to collating and publishing this annually</a:t>
            </a:r>
          </a:p>
        </p:txBody>
      </p:sp>
    </p:spTree>
    <p:extLst>
      <p:ext uri="{BB962C8B-B14F-4D97-AF65-F5344CB8AC3E}">
        <p14:creationId xmlns:p14="http://schemas.microsoft.com/office/powerpoint/2010/main" val="3539130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0D32B513940546B4408E4C0B33A0D5" ma:contentTypeVersion="8" ma:contentTypeDescription="Create a new document." ma:contentTypeScope="" ma:versionID="d76efdb3836e8dda9d3cb97c89f136b7">
  <xsd:schema xmlns:xsd="http://www.w3.org/2001/XMLSchema" xmlns:xs="http://www.w3.org/2001/XMLSchema" xmlns:p="http://schemas.microsoft.com/office/2006/metadata/properties" xmlns:ns2="c7c1f4c8-aa55-4334-9982-8afeef102972" xmlns:ns3="9f24a6d7-8665-4215-914c-a2126e8ce759" targetNamespace="http://schemas.microsoft.com/office/2006/metadata/properties" ma:root="true" ma:fieldsID="5631ca99e41ecb5ecda3e5ea979980e2" ns2:_="" ns3:_="">
    <xsd:import namespace="c7c1f4c8-aa55-4334-9982-8afeef102972"/>
    <xsd:import namespace="9f24a6d7-8665-4215-914c-a2126e8ce7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c1f4c8-aa55-4334-9982-8afeef1029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24a6d7-8665-4215-914c-a2126e8ce75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8EF9A5-DE85-40CD-A5D0-23E0380B908A}">
  <ds:schemaRefs>
    <ds:schemaRef ds:uri="9f24a6d7-8665-4215-914c-a2126e8ce759"/>
    <ds:schemaRef ds:uri="c7c1f4c8-aa55-4334-9982-8afeef10297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022D7EB-570D-4724-A67E-00BEAA67516A}">
  <ds:schemaRefs>
    <ds:schemaRef ds:uri="9f24a6d7-8665-4215-914c-a2126e8ce759"/>
    <ds:schemaRef ds:uri="c7c1f4c8-aa55-4334-9982-8afeef10297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3F47440-15EF-4D1F-871A-F3631DA2E8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663</Words>
  <Application>Microsoft Office PowerPoint</Application>
  <PresentationFormat>On-screen Show (16:9)</PresentationFormat>
  <Paragraphs>82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AvenirNext-DemiBold</vt:lpstr>
      <vt:lpstr>AvenirNext-Regular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AN AMBITIOUS CURRICULUM</vt:lpstr>
      <vt:lpstr>AN INTEGRATED CURRICULUM</vt:lpstr>
      <vt:lpstr>PowerPoint Presentation</vt:lpstr>
      <vt:lpstr>PowerPoint Presentation</vt:lpstr>
      <vt:lpstr>PowerPoint Presentation</vt:lpstr>
      <vt:lpstr>PowerPoint Presentation</vt:lpstr>
    </vt:vector>
  </TitlesOfParts>
  <Company>The Jade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East</dc:creator>
  <cp:lastModifiedBy>Ramsden, Lisa</cp:lastModifiedBy>
  <cp:revision>13</cp:revision>
  <dcterms:created xsi:type="dcterms:W3CDTF">2019-01-11T12:07:35Z</dcterms:created>
  <dcterms:modified xsi:type="dcterms:W3CDTF">2022-06-22T11:48:05Z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0x010100F40D32B513940546B4408E4C0B33A0D5</vt:lpwstr>
  </property>
</Properties>
</file>