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39"/>
  </p:notesMasterIdLst>
  <p:sldIdLst>
    <p:sldId id="322" r:id="rId4"/>
    <p:sldId id="353" r:id="rId5"/>
    <p:sldId id="323" r:id="rId6"/>
    <p:sldId id="319" r:id="rId7"/>
    <p:sldId id="338" r:id="rId8"/>
    <p:sldId id="293" r:id="rId9"/>
    <p:sldId id="320" r:id="rId10"/>
    <p:sldId id="326" r:id="rId11"/>
    <p:sldId id="345" r:id="rId12"/>
    <p:sldId id="328" r:id="rId13"/>
    <p:sldId id="335" r:id="rId14"/>
    <p:sldId id="334" r:id="rId15"/>
    <p:sldId id="300" r:id="rId16"/>
    <p:sldId id="346" r:id="rId17"/>
    <p:sldId id="372" r:id="rId18"/>
    <p:sldId id="375" r:id="rId19"/>
    <p:sldId id="380" r:id="rId20"/>
    <p:sldId id="381" r:id="rId21"/>
    <p:sldId id="382" r:id="rId22"/>
    <p:sldId id="352" r:id="rId23"/>
    <p:sldId id="276" r:id="rId24"/>
    <p:sldId id="296" r:id="rId25"/>
    <p:sldId id="299" r:id="rId26"/>
    <p:sldId id="324" r:id="rId27"/>
    <p:sldId id="351" r:id="rId28"/>
    <p:sldId id="344" r:id="rId29"/>
    <p:sldId id="332" r:id="rId30"/>
    <p:sldId id="325" r:id="rId31"/>
    <p:sldId id="331" r:id="rId32"/>
    <p:sldId id="336" r:id="rId33"/>
    <p:sldId id="337" r:id="rId34"/>
    <p:sldId id="333" r:id="rId35"/>
    <p:sldId id="349" r:id="rId36"/>
    <p:sldId id="347" r:id="rId37"/>
    <p:sldId id="330" r:id="rId3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3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71" autoAdjust="0"/>
    <p:restoredTop sz="94713"/>
  </p:normalViewPr>
  <p:slideViewPr>
    <p:cSldViewPr snapToGrid="0">
      <p:cViewPr varScale="1">
        <p:scale>
          <a:sx n="108" d="100"/>
          <a:sy n="108" d="100"/>
        </p:scale>
        <p:origin x="1144" y="192"/>
      </p:cViewPr>
      <p:guideLst>
        <p:guide orient="horz" pos="2160"/>
        <p:guide pos="3840"/>
      </p:guideLst>
    </p:cSldViewPr>
  </p:slideViewPr>
  <p:notesTextViewPr>
    <p:cViewPr>
      <p:scale>
        <a:sx n="1" d="1"/>
        <a:sy n="1" d="1"/>
      </p:scale>
      <p:origin x="0" y="0"/>
    </p:cViewPr>
  </p:notesTextViewPr>
  <p:sorterViewPr>
    <p:cViewPr>
      <p:scale>
        <a:sx n="100" d="100"/>
        <a:sy n="100" d="100"/>
      </p:scale>
      <p:origin x="0" y="81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F7A47-0ADB-4D27-86BD-CA8259B41C1F}"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GB"/>
        </a:p>
      </dgm:t>
    </dgm:pt>
    <dgm:pt modelId="{960CC967-E165-4C05-BC27-1E5F51EF99C0}">
      <dgm:prSet phldrT="[Text]"/>
      <dgm:spPr/>
      <dgm:t>
        <a:bodyPr/>
        <a:lstStyle/>
        <a:p>
          <a:r>
            <a:rPr lang="en-GB" dirty="0"/>
            <a:t>PG2a</a:t>
          </a:r>
        </a:p>
      </dgm:t>
    </dgm:pt>
    <dgm:pt modelId="{91F1D47B-F8BE-4DE7-BFF6-D055F658C243}" type="parTrans" cxnId="{8627DFAB-ABEB-456C-AC50-6BED9EFE4907}">
      <dgm:prSet/>
      <dgm:spPr/>
      <dgm:t>
        <a:bodyPr/>
        <a:lstStyle/>
        <a:p>
          <a:endParaRPr lang="en-GB"/>
        </a:p>
      </dgm:t>
    </dgm:pt>
    <dgm:pt modelId="{CB56DFEA-4C7E-4D81-9C12-671413ABB2C9}" type="sibTrans" cxnId="{8627DFAB-ABEB-456C-AC50-6BED9EFE4907}">
      <dgm:prSet/>
      <dgm:spPr/>
      <dgm:t>
        <a:bodyPr/>
        <a:lstStyle/>
        <a:p>
          <a:endParaRPr lang="en-GB"/>
        </a:p>
      </dgm:t>
    </dgm:pt>
    <dgm:pt modelId="{685FF82B-4994-477E-AC49-0A71BFA790CB}">
      <dgm:prSet phldrT="[Text]"/>
      <dgm:spPr/>
      <dgm:t>
        <a:bodyPr/>
        <a:lstStyle/>
        <a:p>
          <a:r>
            <a:rPr lang="en-GB" dirty="0"/>
            <a:t>Introduced during September</a:t>
          </a:r>
        </a:p>
      </dgm:t>
    </dgm:pt>
    <dgm:pt modelId="{227141A7-342E-4C01-96DC-C9F1DF0BF360}" type="parTrans" cxnId="{834A7A47-FF5B-48FF-8289-CA13CC9F4BF3}">
      <dgm:prSet/>
      <dgm:spPr/>
      <dgm:t>
        <a:bodyPr/>
        <a:lstStyle/>
        <a:p>
          <a:endParaRPr lang="en-GB"/>
        </a:p>
      </dgm:t>
    </dgm:pt>
    <dgm:pt modelId="{1EF29A3D-6B29-481C-ADB4-C17139ADB7F4}" type="sibTrans" cxnId="{834A7A47-FF5B-48FF-8289-CA13CC9F4BF3}">
      <dgm:prSet/>
      <dgm:spPr/>
      <dgm:t>
        <a:bodyPr/>
        <a:lstStyle/>
        <a:p>
          <a:endParaRPr lang="en-GB"/>
        </a:p>
      </dgm:t>
    </dgm:pt>
    <dgm:pt modelId="{C9D7AAD3-2F5F-4CE0-AF30-2B633A9F674F}">
      <dgm:prSet phldrT="[Text]"/>
      <dgm:spPr/>
      <dgm:t>
        <a:bodyPr/>
        <a:lstStyle/>
        <a:p>
          <a:r>
            <a:rPr lang="en-GB" dirty="0"/>
            <a:t>Submission: 4</a:t>
          </a:r>
          <a:r>
            <a:rPr lang="en-GB" baseline="30000" dirty="0"/>
            <a:t>th</a:t>
          </a:r>
          <a:r>
            <a:rPr lang="en-GB" dirty="0"/>
            <a:t> October</a:t>
          </a:r>
        </a:p>
      </dgm:t>
    </dgm:pt>
    <dgm:pt modelId="{D3DCDA58-1CA0-4BFF-8342-FF00438744CD}" type="parTrans" cxnId="{B833C045-95AE-4D2E-AD74-FDA61B0BBE8B}">
      <dgm:prSet/>
      <dgm:spPr/>
      <dgm:t>
        <a:bodyPr/>
        <a:lstStyle/>
        <a:p>
          <a:endParaRPr lang="en-GB"/>
        </a:p>
      </dgm:t>
    </dgm:pt>
    <dgm:pt modelId="{58D474CB-83F3-4E7D-B094-B16D2AB9C0BD}" type="sibTrans" cxnId="{B833C045-95AE-4D2E-AD74-FDA61B0BBE8B}">
      <dgm:prSet/>
      <dgm:spPr/>
      <dgm:t>
        <a:bodyPr/>
        <a:lstStyle/>
        <a:p>
          <a:endParaRPr lang="en-GB"/>
        </a:p>
      </dgm:t>
    </dgm:pt>
    <dgm:pt modelId="{27D8FF47-7F63-4E71-BEBF-0D78FEC2EA2C}">
      <dgm:prSet phldrT="[Text]"/>
      <dgm:spPr/>
      <dgm:t>
        <a:bodyPr/>
        <a:lstStyle/>
        <a:p>
          <a:r>
            <a:rPr lang="en-GB" dirty="0"/>
            <a:t>PG1a</a:t>
          </a:r>
        </a:p>
      </dgm:t>
    </dgm:pt>
    <dgm:pt modelId="{75DA5D76-2221-4BFE-975F-47960C1AE04D}" type="parTrans" cxnId="{BAFCB529-3889-46D7-8957-D9DD5D7E70AF}">
      <dgm:prSet/>
      <dgm:spPr/>
      <dgm:t>
        <a:bodyPr/>
        <a:lstStyle/>
        <a:p>
          <a:endParaRPr lang="en-GB"/>
        </a:p>
      </dgm:t>
    </dgm:pt>
    <dgm:pt modelId="{7EAD25F1-E6D8-41B2-AB0D-36DD69B695B5}" type="sibTrans" cxnId="{BAFCB529-3889-46D7-8957-D9DD5D7E70AF}">
      <dgm:prSet/>
      <dgm:spPr/>
      <dgm:t>
        <a:bodyPr/>
        <a:lstStyle/>
        <a:p>
          <a:endParaRPr lang="en-GB"/>
        </a:p>
      </dgm:t>
    </dgm:pt>
    <dgm:pt modelId="{CA9FEA37-A6AD-4EB1-97E5-FAE3AE893AE7}">
      <dgm:prSet phldrT="[Text]"/>
      <dgm:spPr/>
      <dgm:t>
        <a:bodyPr/>
        <a:lstStyle/>
        <a:p>
          <a:r>
            <a:rPr lang="en-GB" dirty="0"/>
            <a:t>Introduced w/c 4</a:t>
          </a:r>
          <a:r>
            <a:rPr lang="en-GB" baseline="30000" dirty="0"/>
            <a:t>th</a:t>
          </a:r>
          <a:r>
            <a:rPr lang="en-GB" dirty="0"/>
            <a:t> October</a:t>
          </a:r>
        </a:p>
      </dgm:t>
    </dgm:pt>
    <dgm:pt modelId="{BA60E566-C819-4634-ABD1-86ED05D95DF9}" type="parTrans" cxnId="{6E9C076E-2B05-4E30-9E44-7C7037BD2184}">
      <dgm:prSet/>
      <dgm:spPr/>
      <dgm:t>
        <a:bodyPr/>
        <a:lstStyle/>
        <a:p>
          <a:endParaRPr lang="en-GB"/>
        </a:p>
      </dgm:t>
    </dgm:pt>
    <dgm:pt modelId="{EAD7B56A-747D-445A-AA45-7B4609428CCB}" type="sibTrans" cxnId="{6E9C076E-2B05-4E30-9E44-7C7037BD2184}">
      <dgm:prSet/>
      <dgm:spPr/>
      <dgm:t>
        <a:bodyPr/>
        <a:lstStyle/>
        <a:p>
          <a:endParaRPr lang="en-GB"/>
        </a:p>
      </dgm:t>
    </dgm:pt>
    <dgm:pt modelId="{BD552553-652D-4108-8F40-C986C28DAA64}">
      <dgm:prSet phldrT="[Text]"/>
      <dgm:spPr/>
      <dgm:t>
        <a:bodyPr/>
        <a:lstStyle/>
        <a:p>
          <a:r>
            <a:rPr lang="en-GB" dirty="0"/>
            <a:t>Submission: 10</a:t>
          </a:r>
          <a:r>
            <a:rPr lang="en-GB" baseline="30000" dirty="0"/>
            <a:t>th</a:t>
          </a:r>
          <a:r>
            <a:rPr lang="en-GB" dirty="0"/>
            <a:t> January</a:t>
          </a:r>
        </a:p>
      </dgm:t>
    </dgm:pt>
    <dgm:pt modelId="{6185BAE0-EE0B-4151-8C9D-92AAD42CCC79}" type="parTrans" cxnId="{B44F8707-0042-46EB-A95A-32CF6043799D}">
      <dgm:prSet/>
      <dgm:spPr/>
      <dgm:t>
        <a:bodyPr/>
        <a:lstStyle/>
        <a:p>
          <a:endParaRPr lang="en-GB"/>
        </a:p>
      </dgm:t>
    </dgm:pt>
    <dgm:pt modelId="{CE12C4A7-07D6-4E65-B7C2-6E814F76EF14}" type="sibTrans" cxnId="{B44F8707-0042-46EB-A95A-32CF6043799D}">
      <dgm:prSet/>
      <dgm:spPr/>
      <dgm:t>
        <a:bodyPr/>
        <a:lstStyle/>
        <a:p>
          <a:endParaRPr lang="en-GB"/>
        </a:p>
      </dgm:t>
    </dgm:pt>
    <dgm:pt modelId="{B09AE2AD-2AB0-44E8-B5A6-36CC8A0FEB79}">
      <dgm:prSet phldrT="[Text]"/>
      <dgm:spPr/>
      <dgm:t>
        <a:bodyPr/>
        <a:lstStyle/>
        <a:p>
          <a:r>
            <a:rPr lang="en-GB" dirty="0"/>
            <a:t>PG1b</a:t>
          </a:r>
        </a:p>
      </dgm:t>
    </dgm:pt>
    <dgm:pt modelId="{A1CF4E43-6ABE-4664-9434-952D603DDC51}" type="parTrans" cxnId="{6F011503-6BF9-42FE-8B20-8F6B9A8AB7B8}">
      <dgm:prSet/>
      <dgm:spPr/>
      <dgm:t>
        <a:bodyPr/>
        <a:lstStyle/>
        <a:p>
          <a:endParaRPr lang="en-GB"/>
        </a:p>
      </dgm:t>
    </dgm:pt>
    <dgm:pt modelId="{D4068D03-2D27-4EBF-BFF2-00D200574F76}" type="sibTrans" cxnId="{6F011503-6BF9-42FE-8B20-8F6B9A8AB7B8}">
      <dgm:prSet/>
      <dgm:spPr/>
      <dgm:t>
        <a:bodyPr/>
        <a:lstStyle/>
        <a:p>
          <a:endParaRPr lang="en-GB"/>
        </a:p>
      </dgm:t>
    </dgm:pt>
    <dgm:pt modelId="{0F90F42B-C2D1-4223-A22C-1EED07368DAC}">
      <dgm:prSet phldrT="[Text]"/>
      <dgm:spPr/>
      <dgm:t>
        <a:bodyPr/>
        <a:lstStyle/>
        <a:p>
          <a:r>
            <a:rPr lang="en-GB" dirty="0"/>
            <a:t>Introduced: w/c 9</a:t>
          </a:r>
          <a:r>
            <a:rPr lang="en-GB" baseline="30000" dirty="0"/>
            <a:t>th</a:t>
          </a:r>
          <a:r>
            <a:rPr lang="en-GB" dirty="0"/>
            <a:t> May</a:t>
          </a:r>
        </a:p>
      </dgm:t>
    </dgm:pt>
    <dgm:pt modelId="{8B123E2F-68B3-4C9D-812F-03B3F1BF528B}" type="parTrans" cxnId="{2248C31D-E515-4F8D-917E-487324A1D595}">
      <dgm:prSet/>
      <dgm:spPr/>
      <dgm:t>
        <a:bodyPr/>
        <a:lstStyle/>
        <a:p>
          <a:endParaRPr lang="en-GB"/>
        </a:p>
      </dgm:t>
    </dgm:pt>
    <dgm:pt modelId="{66E988BE-67A4-43AA-90B8-1C2A483B1325}" type="sibTrans" cxnId="{2248C31D-E515-4F8D-917E-487324A1D595}">
      <dgm:prSet/>
      <dgm:spPr/>
      <dgm:t>
        <a:bodyPr/>
        <a:lstStyle/>
        <a:p>
          <a:endParaRPr lang="en-GB"/>
        </a:p>
      </dgm:t>
    </dgm:pt>
    <dgm:pt modelId="{37804A13-0E18-49B2-839E-972CFD9750BE}">
      <dgm:prSet phldrT="[Text]"/>
      <dgm:spPr/>
      <dgm:t>
        <a:bodyPr/>
        <a:lstStyle/>
        <a:p>
          <a:r>
            <a:rPr lang="en-GB" dirty="0"/>
            <a:t>Submission: 6</a:t>
          </a:r>
          <a:r>
            <a:rPr lang="en-GB" baseline="30000" dirty="0"/>
            <a:t>th</a:t>
          </a:r>
          <a:r>
            <a:rPr lang="en-GB" dirty="0"/>
            <a:t> June; Presentation: 6</a:t>
          </a:r>
          <a:r>
            <a:rPr lang="en-GB" baseline="30000" dirty="0"/>
            <a:t>th</a:t>
          </a:r>
          <a:r>
            <a:rPr lang="en-GB" dirty="0"/>
            <a:t> June </a:t>
          </a:r>
          <a:r>
            <a:rPr lang="mr-IN" dirty="0"/>
            <a:t>–</a:t>
          </a:r>
          <a:r>
            <a:rPr lang="en-GB" dirty="0"/>
            <a:t> 30</a:t>
          </a:r>
          <a:r>
            <a:rPr lang="en-GB" baseline="30000" dirty="0"/>
            <a:t>th</a:t>
          </a:r>
          <a:r>
            <a:rPr lang="en-GB" dirty="0"/>
            <a:t> June</a:t>
          </a:r>
        </a:p>
      </dgm:t>
    </dgm:pt>
    <dgm:pt modelId="{B96D0B9D-21CE-4DFB-A9D6-B404D5899FC7}" type="parTrans" cxnId="{C505B359-30A1-48BA-B63E-304C3B499C8B}">
      <dgm:prSet/>
      <dgm:spPr/>
      <dgm:t>
        <a:bodyPr/>
        <a:lstStyle/>
        <a:p>
          <a:endParaRPr lang="en-GB"/>
        </a:p>
      </dgm:t>
    </dgm:pt>
    <dgm:pt modelId="{410F5278-C65F-456B-9B32-7474C0177276}" type="sibTrans" cxnId="{C505B359-30A1-48BA-B63E-304C3B499C8B}">
      <dgm:prSet/>
      <dgm:spPr/>
      <dgm:t>
        <a:bodyPr/>
        <a:lstStyle/>
        <a:p>
          <a:endParaRPr lang="en-GB"/>
        </a:p>
      </dgm:t>
    </dgm:pt>
    <dgm:pt modelId="{55B4A0E6-C5BC-4220-9A4D-F3D4B37C2074}">
      <dgm:prSet/>
      <dgm:spPr/>
      <dgm:t>
        <a:bodyPr/>
        <a:lstStyle/>
        <a:p>
          <a:r>
            <a:rPr lang="en-GB" dirty="0"/>
            <a:t>PG2b</a:t>
          </a:r>
        </a:p>
      </dgm:t>
    </dgm:pt>
    <dgm:pt modelId="{4AF62EEF-9874-43E4-BE70-D15D238CD765}" type="parTrans" cxnId="{FB3D87F0-FFB9-40AC-8EF3-61608761539B}">
      <dgm:prSet/>
      <dgm:spPr/>
      <dgm:t>
        <a:bodyPr/>
        <a:lstStyle/>
        <a:p>
          <a:endParaRPr lang="en-GB"/>
        </a:p>
      </dgm:t>
    </dgm:pt>
    <dgm:pt modelId="{12DF65BF-9998-40EF-8A24-3BBA79EF45CA}" type="sibTrans" cxnId="{FB3D87F0-FFB9-40AC-8EF3-61608761539B}">
      <dgm:prSet/>
      <dgm:spPr/>
      <dgm:t>
        <a:bodyPr/>
        <a:lstStyle/>
        <a:p>
          <a:endParaRPr lang="en-GB"/>
        </a:p>
      </dgm:t>
    </dgm:pt>
    <dgm:pt modelId="{74FDBAA9-E3CE-49FF-9525-F1A3E2D996D9}" type="pres">
      <dgm:prSet presAssocID="{82BF7A47-0ADB-4D27-86BD-CA8259B41C1F}" presName="Name0" presStyleCnt="0">
        <dgm:presLayoutVars>
          <dgm:dir/>
          <dgm:animLvl val="lvl"/>
          <dgm:resizeHandles val="exact"/>
        </dgm:presLayoutVars>
      </dgm:prSet>
      <dgm:spPr/>
    </dgm:pt>
    <dgm:pt modelId="{775B5D6E-3D99-49E7-B058-480E4C414FB9}" type="pres">
      <dgm:prSet presAssocID="{960CC967-E165-4C05-BC27-1E5F51EF99C0}" presName="linNode" presStyleCnt="0"/>
      <dgm:spPr/>
    </dgm:pt>
    <dgm:pt modelId="{0A46B477-C66D-4E2D-B976-A29ACA39BFFC}" type="pres">
      <dgm:prSet presAssocID="{960CC967-E165-4C05-BC27-1E5F51EF99C0}" presName="parentText" presStyleLbl="node1" presStyleIdx="0" presStyleCnt="4">
        <dgm:presLayoutVars>
          <dgm:chMax val="1"/>
          <dgm:bulletEnabled val="1"/>
        </dgm:presLayoutVars>
      </dgm:prSet>
      <dgm:spPr/>
    </dgm:pt>
    <dgm:pt modelId="{A6E62CAD-4BEC-4C06-93C5-8CBEC43905AD}" type="pres">
      <dgm:prSet presAssocID="{960CC967-E165-4C05-BC27-1E5F51EF99C0}" presName="descendantText" presStyleLbl="alignAccFollowNode1" presStyleIdx="0" presStyleCnt="3">
        <dgm:presLayoutVars>
          <dgm:bulletEnabled val="1"/>
        </dgm:presLayoutVars>
      </dgm:prSet>
      <dgm:spPr/>
    </dgm:pt>
    <dgm:pt modelId="{4BC4376C-DB30-4480-8419-1038F8E805B4}" type="pres">
      <dgm:prSet presAssocID="{CB56DFEA-4C7E-4D81-9C12-671413ABB2C9}" presName="sp" presStyleCnt="0"/>
      <dgm:spPr/>
    </dgm:pt>
    <dgm:pt modelId="{64E505FE-8DCC-4B36-9E18-7BAEAD508514}" type="pres">
      <dgm:prSet presAssocID="{27D8FF47-7F63-4E71-BEBF-0D78FEC2EA2C}" presName="linNode" presStyleCnt="0"/>
      <dgm:spPr/>
    </dgm:pt>
    <dgm:pt modelId="{91795C36-D524-4AB6-86BC-4943DABCE3F0}" type="pres">
      <dgm:prSet presAssocID="{27D8FF47-7F63-4E71-BEBF-0D78FEC2EA2C}" presName="parentText" presStyleLbl="node1" presStyleIdx="1" presStyleCnt="4" custLinFactNeighborX="288" custLinFactNeighborY="1851">
        <dgm:presLayoutVars>
          <dgm:chMax val="1"/>
          <dgm:bulletEnabled val="1"/>
        </dgm:presLayoutVars>
      </dgm:prSet>
      <dgm:spPr/>
    </dgm:pt>
    <dgm:pt modelId="{777C55F3-B5F0-4D5C-87E9-48EA3D1EE3BE}" type="pres">
      <dgm:prSet presAssocID="{27D8FF47-7F63-4E71-BEBF-0D78FEC2EA2C}" presName="descendantText" presStyleLbl="alignAccFollowNode1" presStyleIdx="1" presStyleCnt="3">
        <dgm:presLayoutVars>
          <dgm:bulletEnabled val="1"/>
        </dgm:presLayoutVars>
      </dgm:prSet>
      <dgm:spPr/>
    </dgm:pt>
    <dgm:pt modelId="{604823B6-6795-479F-9A63-6A03A9EBDF8C}" type="pres">
      <dgm:prSet presAssocID="{7EAD25F1-E6D8-41B2-AB0D-36DD69B695B5}" presName="sp" presStyleCnt="0"/>
      <dgm:spPr/>
    </dgm:pt>
    <dgm:pt modelId="{B6D03409-F815-4FE0-BD49-2F93E778A283}" type="pres">
      <dgm:prSet presAssocID="{55B4A0E6-C5BC-4220-9A4D-F3D4B37C2074}" presName="linNode" presStyleCnt="0"/>
      <dgm:spPr/>
    </dgm:pt>
    <dgm:pt modelId="{EE440965-9757-49C4-A4A1-9B348FCAF1C2}" type="pres">
      <dgm:prSet presAssocID="{55B4A0E6-C5BC-4220-9A4D-F3D4B37C2074}" presName="parentText" presStyleLbl="node1" presStyleIdx="2" presStyleCnt="4">
        <dgm:presLayoutVars>
          <dgm:chMax val="1"/>
          <dgm:bulletEnabled val="1"/>
        </dgm:presLayoutVars>
      </dgm:prSet>
      <dgm:spPr/>
    </dgm:pt>
    <dgm:pt modelId="{D069255C-DB26-4FBB-807F-DF5A3B549603}" type="pres">
      <dgm:prSet presAssocID="{12DF65BF-9998-40EF-8A24-3BBA79EF45CA}" presName="sp" presStyleCnt="0"/>
      <dgm:spPr/>
    </dgm:pt>
    <dgm:pt modelId="{9B924644-BBAE-4381-A35E-E3AB88FEE2D1}" type="pres">
      <dgm:prSet presAssocID="{B09AE2AD-2AB0-44E8-B5A6-36CC8A0FEB79}" presName="linNode" presStyleCnt="0"/>
      <dgm:spPr/>
    </dgm:pt>
    <dgm:pt modelId="{A58684DC-3D67-4DA5-851D-342EBC2441AA}" type="pres">
      <dgm:prSet presAssocID="{B09AE2AD-2AB0-44E8-B5A6-36CC8A0FEB79}" presName="parentText" presStyleLbl="node1" presStyleIdx="3" presStyleCnt="4">
        <dgm:presLayoutVars>
          <dgm:chMax val="1"/>
          <dgm:bulletEnabled val="1"/>
        </dgm:presLayoutVars>
      </dgm:prSet>
      <dgm:spPr/>
    </dgm:pt>
    <dgm:pt modelId="{4EA07485-33DB-44AC-ABE3-49F28B55CD71}" type="pres">
      <dgm:prSet presAssocID="{B09AE2AD-2AB0-44E8-B5A6-36CC8A0FEB79}" presName="descendantText" presStyleLbl="alignAccFollowNode1" presStyleIdx="2" presStyleCnt="3">
        <dgm:presLayoutVars>
          <dgm:bulletEnabled val="1"/>
        </dgm:presLayoutVars>
      </dgm:prSet>
      <dgm:spPr/>
    </dgm:pt>
  </dgm:ptLst>
  <dgm:cxnLst>
    <dgm:cxn modelId="{6F011503-6BF9-42FE-8B20-8F6B9A8AB7B8}" srcId="{82BF7A47-0ADB-4D27-86BD-CA8259B41C1F}" destId="{B09AE2AD-2AB0-44E8-B5A6-36CC8A0FEB79}" srcOrd="3" destOrd="0" parTransId="{A1CF4E43-6ABE-4664-9434-952D603DDC51}" sibTransId="{D4068D03-2D27-4EBF-BFF2-00D200574F76}"/>
    <dgm:cxn modelId="{B44F8707-0042-46EB-A95A-32CF6043799D}" srcId="{27D8FF47-7F63-4E71-BEBF-0D78FEC2EA2C}" destId="{BD552553-652D-4108-8F40-C986C28DAA64}" srcOrd="1" destOrd="0" parTransId="{6185BAE0-EE0B-4151-8C9D-92AAD42CCC79}" sibTransId="{CE12C4A7-07D6-4E65-B7C2-6E814F76EF14}"/>
    <dgm:cxn modelId="{C565900B-5491-4996-BB02-DB4310632207}" type="presOf" srcId="{C9D7AAD3-2F5F-4CE0-AF30-2B633A9F674F}" destId="{A6E62CAD-4BEC-4C06-93C5-8CBEC43905AD}" srcOrd="0" destOrd="1" presId="urn:microsoft.com/office/officeart/2005/8/layout/vList5"/>
    <dgm:cxn modelId="{54CC8B0F-0F32-4B5B-A07D-651BE106AE4C}" type="presOf" srcId="{0F90F42B-C2D1-4223-A22C-1EED07368DAC}" destId="{4EA07485-33DB-44AC-ABE3-49F28B55CD71}" srcOrd="0" destOrd="0" presId="urn:microsoft.com/office/officeart/2005/8/layout/vList5"/>
    <dgm:cxn modelId="{2248C31D-E515-4F8D-917E-487324A1D595}" srcId="{B09AE2AD-2AB0-44E8-B5A6-36CC8A0FEB79}" destId="{0F90F42B-C2D1-4223-A22C-1EED07368DAC}" srcOrd="0" destOrd="0" parTransId="{8B123E2F-68B3-4C9D-812F-03B3F1BF528B}" sibTransId="{66E988BE-67A4-43AA-90B8-1C2A483B1325}"/>
    <dgm:cxn modelId="{BAFCB529-3889-46D7-8957-D9DD5D7E70AF}" srcId="{82BF7A47-0ADB-4D27-86BD-CA8259B41C1F}" destId="{27D8FF47-7F63-4E71-BEBF-0D78FEC2EA2C}" srcOrd="1" destOrd="0" parTransId="{75DA5D76-2221-4BFE-975F-47960C1AE04D}" sibTransId="{7EAD25F1-E6D8-41B2-AB0D-36DD69B695B5}"/>
    <dgm:cxn modelId="{68B8B433-7CD7-438D-B33A-4860283C69FE}" type="presOf" srcId="{27D8FF47-7F63-4E71-BEBF-0D78FEC2EA2C}" destId="{91795C36-D524-4AB6-86BC-4943DABCE3F0}" srcOrd="0" destOrd="0" presId="urn:microsoft.com/office/officeart/2005/8/layout/vList5"/>
    <dgm:cxn modelId="{B833C045-95AE-4D2E-AD74-FDA61B0BBE8B}" srcId="{960CC967-E165-4C05-BC27-1E5F51EF99C0}" destId="{C9D7AAD3-2F5F-4CE0-AF30-2B633A9F674F}" srcOrd="1" destOrd="0" parTransId="{D3DCDA58-1CA0-4BFF-8342-FF00438744CD}" sibTransId="{58D474CB-83F3-4E7D-B094-B16D2AB9C0BD}"/>
    <dgm:cxn modelId="{834A7A47-FF5B-48FF-8289-CA13CC9F4BF3}" srcId="{960CC967-E165-4C05-BC27-1E5F51EF99C0}" destId="{685FF82B-4994-477E-AC49-0A71BFA790CB}" srcOrd="0" destOrd="0" parTransId="{227141A7-342E-4C01-96DC-C9F1DF0BF360}" sibTransId="{1EF29A3D-6B29-481C-ADB4-C17139ADB7F4}"/>
    <dgm:cxn modelId="{EF95574F-9FA1-41E5-B0ED-35EB78E96380}" type="presOf" srcId="{960CC967-E165-4C05-BC27-1E5F51EF99C0}" destId="{0A46B477-C66D-4E2D-B976-A29ACA39BFFC}" srcOrd="0" destOrd="0" presId="urn:microsoft.com/office/officeart/2005/8/layout/vList5"/>
    <dgm:cxn modelId="{C505B359-30A1-48BA-B63E-304C3B499C8B}" srcId="{B09AE2AD-2AB0-44E8-B5A6-36CC8A0FEB79}" destId="{37804A13-0E18-49B2-839E-972CFD9750BE}" srcOrd="1" destOrd="0" parTransId="{B96D0B9D-21CE-4DFB-A9D6-B404D5899FC7}" sibTransId="{410F5278-C65F-456B-9B32-7474C0177276}"/>
    <dgm:cxn modelId="{E42A1467-2694-428E-B141-A2DD7632FA0D}" type="presOf" srcId="{BD552553-652D-4108-8F40-C986C28DAA64}" destId="{777C55F3-B5F0-4D5C-87E9-48EA3D1EE3BE}" srcOrd="0" destOrd="1" presId="urn:microsoft.com/office/officeart/2005/8/layout/vList5"/>
    <dgm:cxn modelId="{6E9C076E-2B05-4E30-9E44-7C7037BD2184}" srcId="{27D8FF47-7F63-4E71-BEBF-0D78FEC2EA2C}" destId="{CA9FEA37-A6AD-4EB1-97E5-FAE3AE893AE7}" srcOrd="0" destOrd="0" parTransId="{BA60E566-C819-4634-ABD1-86ED05D95DF9}" sibTransId="{EAD7B56A-747D-445A-AA45-7B4609428CCB}"/>
    <dgm:cxn modelId="{8627DFAB-ABEB-456C-AC50-6BED9EFE4907}" srcId="{82BF7A47-0ADB-4D27-86BD-CA8259B41C1F}" destId="{960CC967-E165-4C05-BC27-1E5F51EF99C0}" srcOrd="0" destOrd="0" parTransId="{91F1D47B-F8BE-4DE7-BFF6-D055F658C243}" sibTransId="{CB56DFEA-4C7E-4D81-9C12-671413ABB2C9}"/>
    <dgm:cxn modelId="{ADF067AD-0423-4904-B4DC-3D223A545C5C}" type="presOf" srcId="{37804A13-0E18-49B2-839E-972CFD9750BE}" destId="{4EA07485-33DB-44AC-ABE3-49F28B55CD71}" srcOrd="0" destOrd="1" presId="urn:microsoft.com/office/officeart/2005/8/layout/vList5"/>
    <dgm:cxn modelId="{9E3A44C6-2999-4330-8BFE-A3068B0EFBDA}" type="presOf" srcId="{B09AE2AD-2AB0-44E8-B5A6-36CC8A0FEB79}" destId="{A58684DC-3D67-4DA5-851D-342EBC2441AA}" srcOrd="0" destOrd="0" presId="urn:microsoft.com/office/officeart/2005/8/layout/vList5"/>
    <dgm:cxn modelId="{160BBBC7-6E2B-43C5-8551-CDEABDD9AE36}" type="presOf" srcId="{685FF82B-4994-477E-AC49-0A71BFA790CB}" destId="{A6E62CAD-4BEC-4C06-93C5-8CBEC43905AD}" srcOrd="0" destOrd="0" presId="urn:microsoft.com/office/officeart/2005/8/layout/vList5"/>
    <dgm:cxn modelId="{28C011EC-A848-448B-9895-D61F037B5103}" type="presOf" srcId="{CA9FEA37-A6AD-4EB1-97E5-FAE3AE893AE7}" destId="{777C55F3-B5F0-4D5C-87E9-48EA3D1EE3BE}" srcOrd="0" destOrd="0" presId="urn:microsoft.com/office/officeart/2005/8/layout/vList5"/>
    <dgm:cxn modelId="{FB3D87F0-FFB9-40AC-8EF3-61608761539B}" srcId="{82BF7A47-0ADB-4D27-86BD-CA8259B41C1F}" destId="{55B4A0E6-C5BC-4220-9A4D-F3D4B37C2074}" srcOrd="2" destOrd="0" parTransId="{4AF62EEF-9874-43E4-BE70-D15D238CD765}" sibTransId="{12DF65BF-9998-40EF-8A24-3BBA79EF45CA}"/>
    <dgm:cxn modelId="{60C53BF2-A7E2-4973-A4FB-BFF8438C0DDD}" type="presOf" srcId="{82BF7A47-0ADB-4D27-86BD-CA8259B41C1F}" destId="{74FDBAA9-E3CE-49FF-9525-F1A3E2D996D9}" srcOrd="0" destOrd="0" presId="urn:microsoft.com/office/officeart/2005/8/layout/vList5"/>
    <dgm:cxn modelId="{7049BAFE-B508-4BD2-BE56-A0233B636A85}" type="presOf" srcId="{55B4A0E6-C5BC-4220-9A4D-F3D4B37C2074}" destId="{EE440965-9757-49C4-A4A1-9B348FCAF1C2}" srcOrd="0" destOrd="0" presId="urn:microsoft.com/office/officeart/2005/8/layout/vList5"/>
    <dgm:cxn modelId="{342CF65A-B3B5-44CD-9E3A-77F37A9FE713}" type="presParOf" srcId="{74FDBAA9-E3CE-49FF-9525-F1A3E2D996D9}" destId="{775B5D6E-3D99-49E7-B058-480E4C414FB9}" srcOrd="0" destOrd="0" presId="urn:microsoft.com/office/officeart/2005/8/layout/vList5"/>
    <dgm:cxn modelId="{784A5F93-F797-43D3-80FD-8E98E60A0A23}" type="presParOf" srcId="{775B5D6E-3D99-49E7-B058-480E4C414FB9}" destId="{0A46B477-C66D-4E2D-B976-A29ACA39BFFC}" srcOrd="0" destOrd="0" presId="urn:microsoft.com/office/officeart/2005/8/layout/vList5"/>
    <dgm:cxn modelId="{07C32EF4-2510-460A-857A-4DDA78AC70BF}" type="presParOf" srcId="{775B5D6E-3D99-49E7-B058-480E4C414FB9}" destId="{A6E62CAD-4BEC-4C06-93C5-8CBEC43905AD}" srcOrd="1" destOrd="0" presId="urn:microsoft.com/office/officeart/2005/8/layout/vList5"/>
    <dgm:cxn modelId="{76509371-761D-4299-9D68-3CABD68E9011}" type="presParOf" srcId="{74FDBAA9-E3CE-49FF-9525-F1A3E2D996D9}" destId="{4BC4376C-DB30-4480-8419-1038F8E805B4}" srcOrd="1" destOrd="0" presId="urn:microsoft.com/office/officeart/2005/8/layout/vList5"/>
    <dgm:cxn modelId="{9B77BB8D-090B-430C-9C83-C68E72D6939C}" type="presParOf" srcId="{74FDBAA9-E3CE-49FF-9525-F1A3E2D996D9}" destId="{64E505FE-8DCC-4B36-9E18-7BAEAD508514}" srcOrd="2" destOrd="0" presId="urn:microsoft.com/office/officeart/2005/8/layout/vList5"/>
    <dgm:cxn modelId="{9F3B4AA2-6133-4816-B387-D5C42C00E3E0}" type="presParOf" srcId="{64E505FE-8DCC-4B36-9E18-7BAEAD508514}" destId="{91795C36-D524-4AB6-86BC-4943DABCE3F0}" srcOrd="0" destOrd="0" presId="urn:microsoft.com/office/officeart/2005/8/layout/vList5"/>
    <dgm:cxn modelId="{6904051C-DA3C-4286-88EB-1BD98F123255}" type="presParOf" srcId="{64E505FE-8DCC-4B36-9E18-7BAEAD508514}" destId="{777C55F3-B5F0-4D5C-87E9-48EA3D1EE3BE}" srcOrd="1" destOrd="0" presId="urn:microsoft.com/office/officeart/2005/8/layout/vList5"/>
    <dgm:cxn modelId="{72CE1FFA-C6B6-4C40-8F65-0132197A7EF7}" type="presParOf" srcId="{74FDBAA9-E3CE-49FF-9525-F1A3E2D996D9}" destId="{604823B6-6795-479F-9A63-6A03A9EBDF8C}" srcOrd="3" destOrd="0" presId="urn:microsoft.com/office/officeart/2005/8/layout/vList5"/>
    <dgm:cxn modelId="{6EF8146D-46CB-4A1F-95F2-E383E9A3F03A}" type="presParOf" srcId="{74FDBAA9-E3CE-49FF-9525-F1A3E2D996D9}" destId="{B6D03409-F815-4FE0-BD49-2F93E778A283}" srcOrd="4" destOrd="0" presId="urn:microsoft.com/office/officeart/2005/8/layout/vList5"/>
    <dgm:cxn modelId="{643673F8-4FC4-49A8-AD5C-B71CFE6E395B}" type="presParOf" srcId="{B6D03409-F815-4FE0-BD49-2F93E778A283}" destId="{EE440965-9757-49C4-A4A1-9B348FCAF1C2}" srcOrd="0" destOrd="0" presId="urn:microsoft.com/office/officeart/2005/8/layout/vList5"/>
    <dgm:cxn modelId="{167996AD-1DBB-4711-9343-26AC3163DEC8}" type="presParOf" srcId="{74FDBAA9-E3CE-49FF-9525-F1A3E2D996D9}" destId="{D069255C-DB26-4FBB-807F-DF5A3B549603}" srcOrd="5" destOrd="0" presId="urn:microsoft.com/office/officeart/2005/8/layout/vList5"/>
    <dgm:cxn modelId="{F11FD3D0-6304-4927-A760-D3294442E0BF}" type="presParOf" srcId="{74FDBAA9-E3CE-49FF-9525-F1A3E2D996D9}" destId="{9B924644-BBAE-4381-A35E-E3AB88FEE2D1}" srcOrd="6" destOrd="0" presId="urn:microsoft.com/office/officeart/2005/8/layout/vList5"/>
    <dgm:cxn modelId="{B92B6A93-BD9C-4E1F-AA86-4624A942B990}" type="presParOf" srcId="{9B924644-BBAE-4381-A35E-E3AB88FEE2D1}" destId="{A58684DC-3D67-4DA5-851D-342EBC2441AA}" srcOrd="0" destOrd="0" presId="urn:microsoft.com/office/officeart/2005/8/layout/vList5"/>
    <dgm:cxn modelId="{CBC25B83-88FF-4A6E-BF04-DBE88A6F0604}" type="presParOf" srcId="{9B924644-BBAE-4381-A35E-E3AB88FEE2D1}" destId="{4EA07485-33DB-44AC-ABE3-49F28B55CD7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PG1: Subject Studies</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PG1a</a:t>
          </a:r>
        </a:p>
        <a:p>
          <a:r>
            <a:rPr lang="en-GB" sz="2000" dirty="0">
              <a:solidFill>
                <a:sysClr val="windowText" lastClr="000000"/>
              </a:solidFill>
              <a:latin typeface="Calibri" panose="020F0502020204030204"/>
              <a:ea typeface="+mn-ea"/>
              <a:cs typeface="+mn-cs"/>
            </a:rPr>
            <a:t>Essay – 3000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(80%)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10</a:t>
          </a:r>
          <a:r>
            <a:rPr lang="en-GB" sz="2000" baseline="30000" dirty="0">
              <a:solidFill>
                <a:sysClr val="windowText" lastClr="000000"/>
              </a:solidFill>
              <a:latin typeface="Calibri" panose="020F0502020204030204"/>
              <a:ea typeface="+mn-ea"/>
              <a:cs typeface="+mn-cs"/>
            </a:rPr>
            <a:t>th</a:t>
          </a:r>
          <a:r>
            <a:rPr lang="en-GB" sz="2000" dirty="0">
              <a:solidFill>
                <a:sysClr val="windowText" lastClr="000000"/>
              </a:solidFill>
              <a:latin typeface="Calibri" panose="020F0502020204030204"/>
              <a:ea typeface="+mn-ea"/>
              <a:cs typeface="+mn-cs"/>
            </a:rPr>
            <a:t> January 2022</a:t>
          </a: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a:solidFill>
                <a:sysClr val="windowText" lastClr="000000"/>
              </a:solidFill>
              <a:latin typeface="Calibri" panose="020F0502020204030204"/>
              <a:ea typeface="+mn-ea"/>
              <a:cs typeface="+mn-cs"/>
            </a:rPr>
            <a:t>PG1b</a:t>
          </a:r>
        </a:p>
        <a:p>
          <a:pPr lvl="0"/>
          <a:r>
            <a:rPr lang="en-GB" sz="2000" b="0" dirty="0">
              <a:solidFill>
                <a:sysClr val="windowText" lastClr="000000"/>
              </a:solidFill>
              <a:latin typeface="Calibri" panose="020F0502020204030204"/>
              <a:ea typeface="+mn-ea"/>
              <a:cs typeface="+mn-cs"/>
            </a:rPr>
            <a:t>Academic Poster</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(20%)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6</a:t>
          </a:r>
          <a:r>
            <a:rPr lang="en-GB" sz="2000" baseline="30000" dirty="0">
              <a:solidFill>
                <a:sysClr val="windowText" lastClr="000000"/>
              </a:solidFill>
              <a:latin typeface="Calibri" panose="020F0502020204030204"/>
              <a:ea typeface="+mn-ea"/>
              <a:cs typeface="+mn-cs"/>
            </a:rPr>
            <a:t>th</a:t>
          </a:r>
          <a:r>
            <a:rPr lang="en-GB" sz="2000" dirty="0">
              <a:solidFill>
                <a:sysClr val="windowText" lastClr="000000"/>
              </a:solidFill>
              <a:latin typeface="Calibri" panose="020F0502020204030204"/>
              <a:ea typeface="+mn-ea"/>
              <a:cs typeface="+mn-cs"/>
            </a:rPr>
            <a:t>  June 2022</a:t>
          </a: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pt>
    <dgm:pt modelId="{0D9F1346-D6DF-4F45-AFA5-44105E495394}" type="pres">
      <dgm:prSet presAssocID="{E8DB0DFA-62E4-4A34-B256-3FB0CD4BEFF9}" presName="horzThree" presStyleCnt="0"/>
      <dgm:spPr/>
    </dgm:pt>
  </dgm:ptLst>
  <dgm:cxnLst>
    <dgm:cxn modelId="{8566301C-DC90-4CB7-B223-B8DA126CC2FA}" type="presOf" srcId="{FF400F65-D998-4DD4-93DB-DFB63B249AA8}" destId="{C75DB267-4541-4752-AD40-7CBA83914656}" srcOrd="0" destOrd="0" presId="urn:microsoft.com/office/officeart/2005/8/layout/hierarchy4"/>
    <dgm:cxn modelId="{AC7F111D-E4AE-4CBD-90C7-C95D816ED6A8}" type="presOf" srcId="{6A5825EF-1A25-411E-97E8-F9DE06370F57}" destId="{AACD78DB-CA2E-4945-90BB-5774BAB30E41}"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93E0EE4E-F74B-4DC8-A9F2-AE0FBAEE2711}" type="presOf" srcId="{2B35AE0A-EA05-429A-ABEC-F043BEB9FF92}" destId="{04D587AE-7A6F-4CC2-99C1-F55AA5C86C27}" srcOrd="0" destOrd="0" presId="urn:microsoft.com/office/officeart/2005/8/layout/hierarchy4"/>
    <dgm:cxn modelId="{39C4175E-DAB0-43F4-8D60-589C2290FE7E}" type="presOf" srcId="{D47ACE37-18BF-4504-B3F1-DD80B084A024}" destId="{050696F5-3A4C-429D-8ADE-651BBD234E49}" srcOrd="0" destOrd="0" presId="urn:microsoft.com/office/officeart/2005/8/layout/hierarchy4"/>
    <dgm:cxn modelId="{238CA36C-07CE-4DBA-82D6-E49CBCEFC87A}" type="presOf" srcId="{86694271-419D-4704-9C9B-3952ADECE260}" destId="{0A95DDB2-BDDA-4C39-BC75-FB6BF85A0C6C}" srcOrd="0" destOrd="0" presId="urn:microsoft.com/office/officeart/2005/8/layout/hierarchy4"/>
    <dgm:cxn modelId="{55C384A4-128F-4021-8459-EF1021F36548}" srcId="{86694271-419D-4704-9C9B-3952ADECE260}" destId="{E8DB0DFA-62E4-4A34-B256-3FB0CD4BEFF9}" srcOrd="0" destOrd="0" parTransId="{7ECAE323-B1A5-4B8C-AF84-84E8690E831B}" sibTransId="{0846FA05-F659-4599-A0CC-6CB964BDE09C}"/>
    <dgm:cxn modelId="{DEE6F1C4-A4CF-45D7-B160-61539E39CE94}" srcId="{D47ACE37-18BF-4504-B3F1-DD80B084A024}" destId="{86694271-419D-4704-9C9B-3952ADECE260}" srcOrd="1" destOrd="0" parTransId="{F452DC63-8422-4CE6-BC70-AF48DAEFC4DC}" sibTransId="{11EF0D17-ADDB-4B59-8014-38752106B09B}"/>
    <dgm:cxn modelId="{CFEFC9CA-E8F3-4976-AB88-DCFE9C088FDC}" srcId="{FF400F65-D998-4DD4-93DB-DFB63B249AA8}" destId="{6A5825EF-1A25-411E-97E8-F9DE06370F57}" srcOrd="0" destOrd="0" parTransId="{8F5CF8D6-F922-491A-811A-A6BCB6AD0A5E}" sibTransId="{85E69163-12C8-41E0-8CCC-0EADFD0D01AC}"/>
    <dgm:cxn modelId="{2BDB56D4-0427-4999-838A-96D31DC512F9}" type="presOf" srcId="{E8DB0DFA-62E4-4A34-B256-3FB0CD4BEFF9}" destId="{4B017D43-CEF3-4532-90CB-BEC125775FAF}" srcOrd="0" destOrd="0" presId="urn:microsoft.com/office/officeart/2005/8/layout/hierarchy4"/>
    <dgm:cxn modelId="{AA8BC8DA-E889-4073-93DC-EE6627F77C2F}" srcId="{2B35AE0A-EA05-429A-ABEC-F043BEB9FF92}" destId="{D47ACE37-18BF-4504-B3F1-DD80B084A024}" srcOrd="0" destOrd="0" parTransId="{A554D586-807A-473C-AF41-867A6A5C6DDD}" sibTransId="{3F2F80CB-47C8-46E6-B6E5-0A53A0A69F35}"/>
    <dgm:cxn modelId="{24B6928B-C0A5-4515-BB87-C6EF83050E9A}" type="presParOf" srcId="{04D587AE-7A6F-4CC2-99C1-F55AA5C86C27}" destId="{E474F4C3-A28B-43F2-A957-C806A1C0AA48}" srcOrd="0" destOrd="0" presId="urn:microsoft.com/office/officeart/2005/8/layout/hierarchy4"/>
    <dgm:cxn modelId="{25A28E38-2B8C-4474-A4A5-DC170BC43CEA}" type="presParOf" srcId="{E474F4C3-A28B-43F2-A957-C806A1C0AA48}" destId="{050696F5-3A4C-429D-8ADE-651BBD234E49}" srcOrd="0" destOrd="0" presId="urn:microsoft.com/office/officeart/2005/8/layout/hierarchy4"/>
    <dgm:cxn modelId="{6D02DBA2-2CDA-4D1D-9F67-C14068906FF0}" type="presParOf" srcId="{E474F4C3-A28B-43F2-A957-C806A1C0AA48}" destId="{FD25333F-43A7-4C95-BB1C-7E3185141CE1}" srcOrd="1" destOrd="0" presId="urn:microsoft.com/office/officeart/2005/8/layout/hierarchy4"/>
    <dgm:cxn modelId="{6702005B-405F-4D35-8036-DB47E74AFE30}" type="presParOf" srcId="{E474F4C3-A28B-43F2-A957-C806A1C0AA48}" destId="{4AB6C616-9A20-48ED-BD7F-2E56910447FE}" srcOrd="2" destOrd="0" presId="urn:microsoft.com/office/officeart/2005/8/layout/hierarchy4"/>
    <dgm:cxn modelId="{F0398115-5DBA-4709-88DC-E625AE077C58}" type="presParOf" srcId="{4AB6C616-9A20-48ED-BD7F-2E56910447FE}" destId="{6ACBF16F-293D-48DA-9E10-00484677D733}" srcOrd="0" destOrd="0" presId="urn:microsoft.com/office/officeart/2005/8/layout/hierarchy4"/>
    <dgm:cxn modelId="{39D1899C-78D3-4100-87EF-BF8ED2253328}" type="presParOf" srcId="{6ACBF16F-293D-48DA-9E10-00484677D733}" destId="{C75DB267-4541-4752-AD40-7CBA83914656}" srcOrd="0" destOrd="0" presId="urn:microsoft.com/office/officeart/2005/8/layout/hierarchy4"/>
    <dgm:cxn modelId="{F972B3FB-899E-46B4-9395-C19BE5EB8340}" type="presParOf" srcId="{6ACBF16F-293D-48DA-9E10-00484677D733}" destId="{0DBBB70E-BC28-45EB-B8BD-E91193D2EE16}" srcOrd="1" destOrd="0" presId="urn:microsoft.com/office/officeart/2005/8/layout/hierarchy4"/>
    <dgm:cxn modelId="{0C312C4F-C1F7-4A3A-BB6B-6D4BDFCA550C}" type="presParOf" srcId="{6ACBF16F-293D-48DA-9E10-00484677D733}" destId="{320F3310-878A-43AD-B7E1-460FEA817CAF}" srcOrd="2" destOrd="0" presId="urn:microsoft.com/office/officeart/2005/8/layout/hierarchy4"/>
    <dgm:cxn modelId="{B2AB0D9D-93C6-40D5-8D1E-9E0860FA5AFA}" type="presParOf" srcId="{320F3310-878A-43AD-B7E1-460FEA817CAF}" destId="{E3B9665F-1D62-46F9-B2DC-984417B1DB50}" srcOrd="0" destOrd="0" presId="urn:microsoft.com/office/officeart/2005/8/layout/hierarchy4"/>
    <dgm:cxn modelId="{837B0C74-5F54-4AF2-AA62-123BE0D8FF28}" type="presParOf" srcId="{E3B9665F-1D62-46F9-B2DC-984417B1DB50}" destId="{AACD78DB-CA2E-4945-90BB-5774BAB30E41}" srcOrd="0" destOrd="0" presId="urn:microsoft.com/office/officeart/2005/8/layout/hierarchy4"/>
    <dgm:cxn modelId="{E5B6C5CD-094A-4E26-B726-10B7202D82BC}" type="presParOf" srcId="{E3B9665F-1D62-46F9-B2DC-984417B1DB50}" destId="{62E7EBCB-A58B-46C1-A57B-BDD00D7BAADA}" srcOrd="1" destOrd="0" presId="urn:microsoft.com/office/officeart/2005/8/layout/hierarchy4"/>
    <dgm:cxn modelId="{894E334B-6A77-458B-B29B-A192880366F5}" type="presParOf" srcId="{4AB6C616-9A20-48ED-BD7F-2E56910447FE}" destId="{77BFD7C0-4798-40E9-A2A6-3E70FEB532F2}" srcOrd="1" destOrd="0" presId="urn:microsoft.com/office/officeart/2005/8/layout/hierarchy4"/>
    <dgm:cxn modelId="{76BC8A17-0A7B-403E-96BE-D24C53072902}" type="presParOf" srcId="{4AB6C616-9A20-48ED-BD7F-2E56910447FE}" destId="{5B6FB0EB-02EF-42DD-B276-EC0BC4F41855}" srcOrd="2" destOrd="0" presId="urn:microsoft.com/office/officeart/2005/8/layout/hierarchy4"/>
    <dgm:cxn modelId="{A2CF3783-1567-48EF-817B-4FD553E4D1A5}" type="presParOf" srcId="{5B6FB0EB-02EF-42DD-B276-EC0BC4F41855}" destId="{0A95DDB2-BDDA-4C39-BC75-FB6BF85A0C6C}" srcOrd="0" destOrd="0" presId="urn:microsoft.com/office/officeart/2005/8/layout/hierarchy4"/>
    <dgm:cxn modelId="{94EABC32-8CEE-4744-904C-F11F6D61D50D}" type="presParOf" srcId="{5B6FB0EB-02EF-42DD-B276-EC0BC4F41855}" destId="{02B8BBD3-1E89-4134-86AE-FE0F6E8784FB}" srcOrd="1" destOrd="0" presId="urn:microsoft.com/office/officeart/2005/8/layout/hierarchy4"/>
    <dgm:cxn modelId="{FB36E84D-5F26-4894-AFD0-673E755164DC}" type="presParOf" srcId="{5B6FB0EB-02EF-42DD-B276-EC0BC4F41855}" destId="{F1115720-771C-47FD-A916-BCD61D8E16CD}" srcOrd="2" destOrd="0" presId="urn:microsoft.com/office/officeart/2005/8/layout/hierarchy4"/>
    <dgm:cxn modelId="{BBDA97E5-63BE-4408-BFFC-92F27F6F4D41}" type="presParOf" srcId="{F1115720-771C-47FD-A916-BCD61D8E16CD}" destId="{B6D4E668-5320-465F-AEDD-9E85F6221088}" srcOrd="0" destOrd="0" presId="urn:microsoft.com/office/officeart/2005/8/layout/hierarchy4"/>
    <dgm:cxn modelId="{3E8E45CE-6114-4468-91B8-9A27D7751AFE}" type="presParOf" srcId="{B6D4E668-5320-465F-AEDD-9E85F6221088}" destId="{4B017D43-CEF3-4532-90CB-BEC125775FAF}" srcOrd="0" destOrd="0" presId="urn:microsoft.com/office/officeart/2005/8/layout/hierarchy4"/>
    <dgm:cxn modelId="{C92559B8-4CB7-4C80-ACDD-35C58419E17E}"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PG2: Professional Enquiry</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PG2a</a:t>
          </a:r>
        </a:p>
        <a:p>
          <a:r>
            <a:rPr lang="en-GB" sz="2000" dirty="0">
              <a:solidFill>
                <a:sysClr val="windowText" lastClr="000000"/>
              </a:solidFill>
              <a:latin typeface="Calibri" panose="020F0502020204030204"/>
              <a:ea typeface="+mn-ea"/>
              <a:cs typeface="+mn-cs"/>
            </a:rPr>
            <a:t>Formative Essay – 1000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4</a:t>
          </a:r>
          <a:r>
            <a:rPr lang="en-GB" sz="2000" baseline="30000" dirty="0">
              <a:solidFill>
                <a:sysClr val="windowText" lastClr="000000"/>
              </a:solidFill>
              <a:latin typeface="Calibri" panose="020F0502020204030204"/>
              <a:ea typeface="+mn-ea"/>
              <a:cs typeface="+mn-cs"/>
            </a:rPr>
            <a:t>th</a:t>
          </a:r>
          <a:r>
            <a:rPr lang="en-GB" sz="2000" dirty="0">
              <a:solidFill>
                <a:sysClr val="windowText" lastClr="000000"/>
              </a:solidFill>
              <a:latin typeface="Calibri" panose="020F0502020204030204"/>
              <a:ea typeface="+mn-ea"/>
              <a:cs typeface="+mn-cs"/>
            </a:rPr>
            <a:t> October 2021</a:t>
          </a:r>
        </a:p>
        <a:p>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a:solidFill>
                <a:sysClr val="windowText" lastClr="000000"/>
              </a:solidFill>
              <a:latin typeface="Calibri" panose="020F0502020204030204"/>
              <a:ea typeface="+mn-ea"/>
              <a:cs typeface="+mn-cs"/>
            </a:rPr>
            <a:t>PG2b</a:t>
          </a:r>
        </a:p>
        <a:p>
          <a:pPr lvl="0"/>
          <a:r>
            <a:rPr lang="en-GB" sz="2000" b="0" dirty="0">
              <a:solidFill>
                <a:sysClr val="windowText" lastClr="000000"/>
              </a:solidFill>
              <a:latin typeface="Calibri" panose="020F0502020204030204"/>
              <a:ea typeface="+mn-ea"/>
              <a:cs typeface="+mn-cs"/>
            </a:rPr>
            <a:t>Annotated Bibliography &amp; Critical Reflection – 4000 words</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(100%)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25</a:t>
          </a:r>
          <a:r>
            <a:rPr lang="en-GB" sz="2000" baseline="30000" dirty="0">
              <a:solidFill>
                <a:sysClr val="windowText" lastClr="000000"/>
              </a:solidFill>
              <a:latin typeface="Calibri" panose="020F0502020204030204"/>
              <a:ea typeface="+mn-ea"/>
              <a:cs typeface="+mn-cs"/>
            </a:rPr>
            <a:t>th</a:t>
          </a:r>
          <a:r>
            <a:rPr lang="en-GB" sz="2000" dirty="0">
              <a:solidFill>
                <a:sysClr val="windowText" lastClr="000000"/>
              </a:solidFill>
              <a:latin typeface="Calibri" panose="020F0502020204030204"/>
              <a:ea typeface="+mn-ea"/>
              <a:cs typeface="+mn-cs"/>
            </a:rPr>
            <a:t> April 2022</a:t>
          </a: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pt>
    <dgm:pt modelId="{0D9F1346-D6DF-4F45-AFA5-44105E495394}" type="pres">
      <dgm:prSet presAssocID="{E8DB0DFA-62E4-4A34-B256-3FB0CD4BEFF9}" presName="horzThree" presStyleCnt="0"/>
      <dgm:spPr/>
    </dgm:pt>
  </dgm:ptLst>
  <dgm:cxnLst>
    <dgm:cxn modelId="{EA676013-C043-446C-B29D-ED222C335678}" type="presOf" srcId="{2B35AE0A-EA05-429A-ABEC-F043BEB9FF92}" destId="{04D587AE-7A6F-4CC2-99C1-F55AA5C86C27}"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4E2BF140-DD88-4A56-A994-9FB1810B8C43}" type="presOf" srcId="{FF400F65-D998-4DD4-93DB-DFB63B249AA8}" destId="{C75DB267-4541-4752-AD40-7CBA83914656}" srcOrd="0" destOrd="0" presId="urn:microsoft.com/office/officeart/2005/8/layout/hierarchy4"/>
    <dgm:cxn modelId="{4D82F36F-D9EE-403A-A7DE-23386093F389}" type="presOf" srcId="{D47ACE37-18BF-4504-B3F1-DD80B084A024}" destId="{050696F5-3A4C-429D-8ADE-651BBD234E49}" srcOrd="0" destOrd="0" presId="urn:microsoft.com/office/officeart/2005/8/layout/hierarchy4"/>
    <dgm:cxn modelId="{381EEE96-264E-40E2-A1A9-D3D2C7AA7C57}" type="presOf" srcId="{6A5825EF-1A25-411E-97E8-F9DE06370F57}" destId="{AACD78DB-CA2E-4945-90BB-5774BAB30E41}" srcOrd="0" destOrd="0" presId="urn:microsoft.com/office/officeart/2005/8/layout/hierarchy4"/>
    <dgm:cxn modelId="{55C384A4-128F-4021-8459-EF1021F36548}" srcId="{86694271-419D-4704-9C9B-3952ADECE260}" destId="{E8DB0DFA-62E4-4A34-B256-3FB0CD4BEFF9}" srcOrd="0" destOrd="0" parTransId="{7ECAE323-B1A5-4B8C-AF84-84E8690E831B}" sibTransId="{0846FA05-F659-4599-A0CC-6CB964BDE09C}"/>
    <dgm:cxn modelId="{DEE6F1C4-A4CF-45D7-B160-61539E39CE94}" srcId="{D47ACE37-18BF-4504-B3F1-DD80B084A024}" destId="{86694271-419D-4704-9C9B-3952ADECE260}" srcOrd="1" destOrd="0" parTransId="{F452DC63-8422-4CE6-BC70-AF48DAEFC4DC}" sibTransId="{11EF0D17-ADDB-4B59-8014-38752106B09B}"/>
    <dgm:cxn modelId="{CFEFC9CA-E8F3-4976-AB88-DCFE9C088FDC}" srcId="{FF400F65-D998-4DD4-93DB-DFB63B249AA8}" destId="{6A5825EF-1A25-411E-97E8-F9DE06370F57}" srcOrd="0" destOrd="0" parTransId="{8F5CF8D6-F922-491A-811A-A6BCB6AD0A5E}" sibTransId="{85E69163-12C8-41E0-8CCC-0EADFD0D01AC}"/>
    <dgm:cxn modelId="{0CF10DD6-2684-441F-95A5-8A2F98B4CBDA}" type="presOf" srcId="{E8DB0DFA-62E4-4A34-B256-3FB0CD4BEFF9}" destId="{4B017D43-CEF3-4532-90CB-BEC125775FAF}" srcOrd="0" destOrd="0" presId="urn:microsoft.com/office/officeart/2005/8/layout/hierarchy4"/>
    <dgm:cxn modelId="{AA8BC8DA-E889-4073-93DC-EE6627F77C2F}" srcId="{2B35AE0A-EA05-429A-ABEC-F043BEB9FF92}" destId="{D47ACE37-18BF-4504-B3F1-DD80B084A024}" srcOrd="0" destOrd="0" parTransId="{A554D586-807A-473C-AF41-867A6A5C6DDD}" sibTransId="{3F2F80CB-47C8-46E6-B6E5-0A53A0A69F35}"/>
    <dgm:cxn modelId="{4A2720F0-FDE4-4579-95D7-F06D2671A653}" type="presOf" srcId="{86694271-419D-4704-9C9B-3952ADECE260}" destId="{0A95DDB2-BDDA-4C39-BC75-FB6BF85A0C6C}" srcOrd="0" destOrd="0" presId="urn:microsoft.com/office/officeart/2005/8/layout/hierarchy4"/>
    <dgm:cxn modelId="{B1D157E1-08FC-4360-AA30-549C77082263}" type="presParOf" srcId="{04D587AE-7A6F-4CC2-99C1-F55AA5C86C27}" destId="{E474F4C3-A28B-43F2-A957-C806A1C0AA48}" srcOrd="0" destOrd="0" presId="urn:microsoft.com/office/officeart/2005/8/layout/hierarchy4"/>
    <dgm:cxn modelId="{CCA4A48A-EAB9-442B-AFAB-2AE51FBEA1C0}" type="presParOf" srcId="{E474F4C3-A28B-43F2-A957-C806A1C0AA48}" destId="{050696F5-3A4C-429D-8ADE-651BBD234E49}" srcOrd="0" destOrd="0" presId="urn:microsoft.com/office/officeart/2005/8/layout/hierarchy4"/>
    <dgm:cxn modelId="{1866A3B4-B112-412A-A64D-C10AB547022F}" type="presParOf" srcId="{E474F4C3-A28B-43F2-A957-C806A1C0AA48}" destId="{FD25333F-43A7-4C95-BB1C-7E3185141CE1}" srcOrd="1" destOrd="0" presId="urn:microsoft.com/office/officeart/2005/8/layout/hierarchy4"/>
    <dgm:cxn modelId="{2F437565-58FC-4600-9460-9461DE4AA211}" type="presParOf" srcId="{E474F4C3-A28B-43F2-A957-C806A1C0AA48}" destId="{4AB6C616-9A20-48ED-BD7F-2E56910447FE}" srcOrd="2" destOrd="0" presId="urn:microsoft.com/office/officeart/2005/8/layout/hierarchy4"/>
    <dgm:cxn modelId="{A536847A-5043-410E-8C05-6337603EE8FD}" type="presParOf" srcId="{4AB6C616-9A20-48ED-BD7F-2E56910447FE}" destId="{6ACBF16F-293D-48DA-9E10-00484677D733}" srcOrd="0" destOrd="0" presId="urn:microsoft.com/office/officeart/2005/8/layout/hierarchy4"/>
    <dgm:cxn modelId="{8B91EB46-23C2-45F4-AC3C-F0A46B1AC4E7}" type="presParOf" srcId="{6ACBF16F-293D-48DA-9E10-00484677D733}" destId="{C75DB267-4541-4752-AD40-7CBA83914656}" srcOrd="0" destOrd="0" presId="urn:microsoft.com/office/officeart/2005/8/layout/hierarchy4"/>
    <dgm:cxn modelId="{E0DFC19F-3A48-493B-8821-E6D01ED719A5}" type="presParOf" srcId="{6ACBF16F-293D-48DA-9E10-00484677D733}" destId="{0DBBB70E-BC28-45EB-B8BD-E91193D2EE16}" srcOrd="1" destOrd="0" presId="urn:microsoft.com/office/officeart/2005/8/layout/hierarchy4"/>
    <dgm:cxn modelId="{DD71F837-BD61-4314-B106-A24B76F90C7C}" type="presParOf" srcId="{6ACBF16F-293D-48DA-9E10-00484677D733}" destId="{320F3310-878A-43AD-B7E1-460FEA817CAF}" srcOrd="2" destOrd="0" presId="urn:microsoft.com/office/officeart/2005/8/layout/hierarchy4"/>
    <dgm:cxn modelId="{98108040-1D0E-4E2A-89DC-A68D43EB9E05}" type="presParOf" srcId="{320F3310-878A-43AD-B7E1-460FEA817CAF}" destId="{E3B9665F-1D62-46F9-B2DC-984417B1DB50}" srcOrd="0" destOrd="0" presId="urn:microsoft.com/office/officeart/2005/8/layout/hierarchy4"/>
    <dgm:cxn modelId="{549E2827-517E-498C-A8D2-9757BA1A519E}" type="presParOf" srcId="{E3B9665F-1D62-46F9-B2DC-984417B1DB50}" destId="{AACD78DB-CA2E-4945-90BB-5774BAB30E41}" srcOrd="0" destOrd="0" presId="urn:microsoft.com/office/officeart/2005/8/layout/hierarchy4"/>
    <dgm:cxn modelId="{1D194F1D-B0C3-4E3A-974D-48F2A895A957}" type="presParOf" srcId="{E3B9665F-1D62-46F9-B2DC-984417B1DB50}" destId="{62E7EBCB-A58B-46C1-A57B-BDD00D7BAADA}" srcOrd="1" destOrd="0" presId="urn:microsoft.com/office/officeart/2005/8/layout/hierarchy4"/>
    <dgm:cxn modelId="{3473EAA2-8E94-4F1C-937A-3DF02D1A7FD7}" type="presParOf" srcId="{4AB6C616-9A20-48ED-BD7F-2E56910447FE}" destId="{77BFD7C0-4798-40E9-A2A6-3E70FEB532F2}" srcOrd="1" destOrd="0" presId="urn:microsoft.com/office/officeart/2005/8/layout/hierarchy4"/>
    <dgm:cxn modelId="{C5A80A97-1983-447B-BDAE-4EF7BE66234E}" type="presParOf" srcId="{4AB6C616-9A20-48ED-BD7F-2E56910447FE}" destId="{5B6FB0EB-02EF-42DD-B276-EC0BC4F41855}" srcOrd="2" destOrd="0" presId="urn:microsoft.com/office/officeart/2005/8/layout/hierarchy4"/>
    <dgm:cxn modelId="{469069C3-CF8D-4445-9E2D-4CBD50AFBB8A}" type="presParOf" srcId="{5B6FB0EB-02EF-42DD-B276-EC0BC4F41855}" destId="{0A95DDB2-BDDA-4C39-BC75-FB6BF85A0C6C}" srcOrd="0" destOrd="0" presId="urn:microsoft.com/office/officeart/2005/8/layout/hierarchy4"/>
    <dgm:cxn modelId="{2426C67E-A0FB-431A-8420-8CF25A547F29}" type="presParOf" srcId="{5B6FB0EB-02EF-42DD-B276-EC0BC4F41855}" destId="{02B8BBD3-1E89-4134-86AE-FE0F6E8784FB}" srcOrd="1" destOrd="0" presId="urn:microsoft.com/office/officeart/2005/8/layout/hierarchy4"/>
    <dgm:cxn modelId="{20A09224-1CB6-4045-BE69-4EA9ACF5A303}" type="presParOf" srcId="{5B6FB0EB-02EF-42DD-B276-EC0BC4F41855}" destId="{F1115720-771C-47FD-A916-BCD61D8E16CD}" srcOrd="2" destOrd="0" presId="urn:microsoft.com/office/officeart/2005/8/layout/hierarchy4"/>
    <dgm:cxn modelId="{34544943-8454-4015-8306-C095748426F2}" type="presParOf" srcId="{F1115720-771C-47FD-A916-BCD61D8E16CD}" destId="{B6D4E668-5320-465F-AEDD-9E85F6221088}" srcOrd="0" destOrd="0" presId="urn:microsoft.com/office/officeart/2005/8/layout/hierarchy4"/>
    <dgm:cxn modelId="{4E81107B-D40B-4596-9D30-813CA3EB3846}" type="presParOf" srcId="{B6D4E668-5320-465F-AEDD-9E85F6221088}" destId="{4B017D43-CEF3-4532-90CB-BEC125775FAF}" srcOrd="0" destOrd="0" presId="urn:microsoft.com/office/officeart/2005/8/layout/hierarchy4"/>
    <dgm:cxn modelId="{5E677551-DA98-4B30-AC95-326CAE68A4E6}"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62CAD-4BEC-4C06-93C5-8CBEC43905AD}">
      <dsp:nvSpPr>
        <dsp:cNvPr id="0" name=""/>
        <dsp:cNvSpPr/>
      </dsp:nvSpPr>
      <dsp:spPr>
        <a:xfrm rot="5400000">
          <a:off x="5005281" y="-1946050"/>
          <a:ext cx="1043516" cy="5201920"/>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a:t>Introduced during September</a:t>
          </a:r>
        </a:p>
        <a:p>
          <a:pPr marL="171450" lvl="1" indent="-171450" algn="l" defTabSz="844550">
            <a:lnSpc>
              <a:spcPct val="90000"/>
            </a:lnSpc>
            <a:spcBef>
              <a:spcPct val="0"/>
            </a:spcBef>
            <a:spcAft>
              <a:spcPct val="15000"/>
            </a:spcAft>
            <a:buChar char="•"/>
          </a:pPr>
          <a:r>
            <a:rPr lang="en-GB" sz="1900" kern="1200" dirty="0"/>
            <a:t>Submission: 4</a:t>
          </a:r>
          <a:r>
            <a:rPr lang="en-GB" sz="1900" kern="1200" baseline="30000" dirty="0"/>
            <a:t>th</a:t>
          </a:r>
          <a:r>
            <a:rPr lang="en-GB" sz="1900" kern="1200" dirty="0"/>
            <a:t> October</a:t>
          </a:r>
        </a:p>
      </dsp:txBody>
      <dsp:txXfrm rot="-5400000">
        <a:off x="2926079" y="184092"/>
        <a:ext cx="5150980" cy="941636"/>
      </dsp:txXfrm>
    </dsp:sp>
    <dsp:sp modelId="{0A46B477-C66D-4E2D-B976-A29ACA39BFFC}">
      <dsp:nvSpPr>
        <dsp:cNvPr id="0" name=""/>
        <dsp:cNvSpPr/>
      </dsp:nvSpPr>
      <dsp:spPr>
        <a:xfrm>
          <a:off x="0" y="2711"/>
          <a:ext cx="2926080" cy="13043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GB" sz="6500" kern="1200" dirty="0"/>
            <a:t>PG2a</a:t>
          </a:r>
        </a:p>
      </dsp:txBody>
      <dsp:txXfrm>
        <a:off x="63675" y="66386"/>
        <a:ext cx="2798730" cy="1177045"/>
      </dsp:txXfrm>
    </dsp:sp>
    <dsp:sp modelId="{777C55F3-B5F0-4D5C-87E9-48EA3D1EE3BE}">
      <dsp:nvSpPr>
        <dsp:cNvPr id="0" name=""/>
        <dsp:cNvSpPr/>
      </dsp:nvSpPr>
      <dsp:spPr>
        <a:xfrm rot="5400000">
          <a:off x="5005281" y="-576434"/>
          <a:ext cx="1043516" cy="5201920"/>
        </a:xfrm>
        <a:prstGeom prst="round2SameRect">
          <a:avLst/>
        </a:prstGeom>
        <a:solidFill>
          <a:schemeClr val="accent5">
            <a:tint val="40000"/>
            <a:alpha val="90000"/>
            <a:hueOff val="2630407"/>
            <a:satOff val="-5396"/>
            <a:lumOff val="-3394"/>
            <a:alphaOff val="0"/>
          </a:schemeClr>
        </a:solidFill>
        <a:ln w="25400" cap="flat" cmpd="sng" algn="ctr">
          <a:solidFill>
            <a:schemeClr val="accent5">
              <a:tint val="40000"/>
              <a:alpha val="90000"/>
              <a:hueOff val="2630407"/>
              <a:satOff val="-5396"/>
              <a:lumOff val="-33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a:t>Introduced w/c 4</a:t>
          </a:r>
          <a:r>
            <a:rPr lang="en-GB" sz="1900" kern="1200" baseline="30000" dirty="0"/>
            <a:t>th</a:t>
          </a:r>
          <a:r>
            <a:rPr lang="en-GB" sz="1900" kern="1200" dirty="0"/>
            <a:t> October</a:t>
          </a:r>
        </a:p>
        <a:p>
          <a:pPr marL="171450" lvl="1" indent="-171450" algn="l" defTabSz="844550">
            <a:lnSpc>
              <a:spcPct val="90000"/>
            </a:lnSpc>
            <a:spcBef>
              <a:spcPct val="0"/>
            </a:spcBef>
            <a:spcAft>
              <a:spcPct val="15000"/>
            </a:spcAft>
            <a:buChar char="•"/>
          </a:pPr>
          <a:r>
            <a:rPr lang="en-GB" sz="1900" kern="1200" dirty="0"/>
            <a:t>Submission: 10</a:t>
          </a:r>
          <a:r>
            <a:rPr lang="en-GB" sz="1900" kern="1200" baseline="30000" dirty="0"/>
            <a:t>th</a:t>
          </a:r>
          <a:r>
            <a:rPr lang="en-GB" sz="1900" kern="1200" dirty="0"/>
            <a:t> January</a:t>
          </a:r>
        </a:p>
      </dsp:txBody>
      <dsp:txXfrm rot="-5400000">
        <a:off x="2926079" y="1553708"/>
        <a:ext cx="5150980" cy="941636"/>
      </dsp:txXfrm>
    </dsp:sp>
    <dsp:sp modelId="{91795C36-D524-4AB6-86BC-4943DABCE3F0}">
      <dsp:nvSpPr>
        <dsp:cNvPr id="0" name=""/>
        <dsp:cNvSpPr/>
      </dsp:nvSpPr>
      <dsp:spPr>
        <a:xfrm>
          <a:off x="14981" y="1396472"/>
          <a:ext cx="2926080" cy="1304395"/>
        </a:xfrm>
        <a:prstGeom prst="roundRect">
          <a:avLst/>
        </a:prstGeom>
        <a:solidFill>
          <a:schemeClr val="accent5">
            <a:hueOff val="1714279"/>
            <a:satOff val="3916"/>
            <a:lumOff val="-10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GB" sz="6500" kern="1200" dirty="0"/>
            <a:t>PG1a</a:t>
          </a:r>
        </a:p>
      </dsp:txBody>
      <dsp:txXfrm>
        <a:off x="78656" y="1460147"/>
        <a:ext cx="2798730" cy="1177045"/>
      </dsp:txXfrm>
    </dsp:sp>
    <dsp:sp modelId="{EE440965-9757-49C4-A4A1-9B348FCAF1C2}">
      <dsp:nvSpPr>
        <dsp:cNvPr id="0" name=""/>
        <dsp:cNvSpPr/>
      </dsp:nvSpPr>
      <dsp:spPr>
        <a:xfrm>
          <a:off x="0" y="2741943"/>
          <a:ext cx="2926080" cy="1304395"/>
        </a:xfrm>
        <a:prstGeom prst="roundRect">
          <a:avLst/>
        </a:prstGeom>
        <a:solidFill>
          <a:schemeClr val="accent5">
            <a:hueOff val="3428557"/>
            <a:satOff val="7832"/>
            <a:lumOff val="-2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GB" sz="6500" kern="1200" dirty="0"/>
            <a:t>PG2b</a:t>
          </a:r>
        </a:p>
      </dsp:txBody>
      <dsp:txXfrm>
        <a:off x="63675" y="2805618"/>
        <a:ext cx="2798730" cy="1177045"/>
      </dsp:txXfrm>
    </dsp:sp>
    <dsp:sp modelId="{4EA07485-33DB-44AC-ABE3-49F28B55CD71}">
      <dsp:nvSpPr>
        <dsp:cNvPr id="0" name=""/>
        <dsp:cNvSpPr/>
      </dsp:nvSpPr>
      <dsp:spPr>
        <a:xfrm rot="5400000">
          <a:off x="5005281" y="2162797"/>
          <a:ext cx="1043516" cy="5201920"/>
        </a:xfrm>
        <a:prstGeom prst="round2SameRect">
          <a:avLst/>
        </a:prstGeom>
        <a:solidFill>
          <a:schemeClr val="accent5">
            <a:tint val="40000"/>
            <a:alpha val="90000"/>
            <a:hueOff val="5260814"/>
            <a:satOff val="-10792"/>
            <a:lumOff val="-6789"/>
            <a:alphaOff val="0"/>
          </a:schemeClr>
        </a:solidFill>
        <a:ln w="25400" cap="flat" cmpd="sng" algn="ctr">
          <a:solidFill>
            <a:schemeClr val="accent5">
              <a:tint val="40000"/>
              <a:alpha val="90000"/>
              <a:hueOff val="5260814"/>
              <a:satOff val="-10792"/>
              <a:lumOff val="-67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a:t>Introduced: w/c 9</a:t>
          </a:r>
          <a:r>
            <a:rPr lang="en-GB" sz="1900" kern="1200" baseline="30000" dirty="0"/>
            <a:t>th</a:t>
          </a:r>
          <a:r>
            <a:rPr lang="en-GB" sz="1900" kern="1200" dirty="0"/>
            <a:t> May</a:t>
          </a:r>
        </a:p>
        <a:p>
          <a:pPr marL="171450" lvl="1" indent="-171450" algn="l" defTabSz="844550">
            <a:lnSpc>
              <a:spcPct val="90000"/>
            </a:lnSpc>
            <a:spcBef>
              <a:spcPct val="0"/>
            </a:spcBef>
            <a:spcAft>
              <a:spcPct val="15000"/>
            </a:spcAft>
            <a:buChar char="•"/>
          </a:pPr>
          <a:r>
            <a:rPr lang="en-GB" sz="1900" kern="1200" dirty="0"/>
            <a:t>Submission: 6</a:t>
          </a:r>
          <a:r>
            <a:rPr lang="en-GB" sz="1900" kern="1200" baseline="30000" dirty="0"/>
            <a:t>th</a:t>
          </a:r>
          <a:r>
            <a:rPr lang="en-GB" sz="1900" kern="1200" dirty="0"/>
            <a:t> June; Presentation: 6</a:t>
          </a:r>
          <a:r>
            <a:rPr lang="en-GB" sz="1900" kern="1200" baseline="30000" dirty="0"/>
            <a:t>th</a:t>
          </a:r>
          <a:r>
            <a:rPr lang="en-GB" sz="1900" kern="1200" dirty="0"/>
            <a:t> June </a:t>
          </a:r>
          <a:r>
            <a:rPr lang="mr-IN" sz="1900" kern="1200" dirty="0"/>
            <a:t>–</a:t>
          </a:r>
          <a:r>
            <a:rPr lang="en-GB" sz="1900" kern="1200" dirty="0"/>
            <a:t> 30</a:t>
          </a:r>
          <a:r>
            <a:rPr lang="en-GB" sz="1900" kern="1200" baseline="30000" dirty="0"/>
            <a:t>th</a:t>
          </a:r>
          <a:r>
            <a:rPr lang="en-GB" sz="1900" kern="1200" dirty="0"/>
            <a:t> June</a:t>
          </a:r>
        </a:p>
      </dsp:txBody>
      <dsp:txXfrm rot="-5400000">
        <a:off x="2926079" y="4292939"/>
        <a:ext cx="5150980" cy="941636"/>
      </dsp:txXfrm>
    </dsp:sp>
    <dsp:sp modelId="{A58684DC-3D67-4DA5-851D-342EBC2441AA}">
      <dsp:nvSpPr>
        <dsp:cNvPr id="0" name=""/>
        <dsp:cNvSpPr/>
      </dsp:nvSpPr>
      <dsp:spPr>
        <a:xfrm>
          <a:off x="0" y="4111559"/>
          <a:ext cx="2926080" cy="1304395"/>
        </a:xfrm>
        <a:prstGeom prst="roundRect">
          <a:avLst/>
        </a:prstGeom>
        <a:solidFill>
          <a:schemeClr val="accent5">
            <a:hueOff val="5142836"/>
            <a:satOff val="11748"/>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GB" sz="6500" kern="1200" dirty="0"/>
            <a:t>PG1b</a:t>
          </a:r>
        </a:p>
      </dsp:txBody>
      <dsp:txXfrm>
        <a:off x="63675" y="4175234"/>
        <a:ext cx="2798730" cy="11770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4318" y="1830"/>
          <a:ext cx="11689378" cy="201188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GB" sz="6500" kern="1200" dirty="0">
              <a:solidFill>
                <a:sysClr val="windowText" lastClr="000000"/>
              </a:solidFill>
              <a:latin typeface="Calibri" panose="020F0502020204030204"/>
              <a:ea typeface="+mn-ea"/>
              <a:cs typeface="+mn-cs"/>
            </a:rPr>
            <a:t>Module PG1: Subject Studies</a:t>
          </a:r>
        </a:p>
      </dsp:txBody>
      <dsp:txXfrm>
        <a:off x="63244" y="60756"/>
        <a:ext cx="11571526" cy="1894029"/>
      </dsp:txXfrm>
    </dsp:sp>
    <dsp:sp modelId="{C75DB267-4541-4752-AD40-7CBA83914656}">
      <dsp:nvSpPr>
        <dsp:cNvPr id="0" name=""/>
        <dsp:cNvSpPr/>
      </dsp:nvSpPr>
      <dsp:spPr>
        <a:xfrm>
          <a:off x="4318"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PG1a</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Essay – 3000 words</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 </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(80%)</a:t>
          </a:r>
        </a:p>
      </dsp:txBody>
      <dsp:txXfrm>
        <a:off x="63244" y="2277033"/>
        <a:ext cx="5491254" cy="1894029"/>
      </dsp:txXfrm>
    </dsp:sp>
    <dsp:sp modelId="{AACD78DB-CA2E-4945-90BB-5774BAB30E41}">
      <dsp:nvSpPr>
        <dsp:cNvPr id="0" name=""/>
        <dsp:cNvSpPr/>
      </dsp:nvSpPr>
      <dsp:spPr>
        <a:xfrm>
          <a:off x="4318"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Deadline: </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 10</a:t>
          </a:r>
          <a:r>
            <a:rPr lang="en-GB" sz="2000" kern="1200" baseline="30000" dirty="0">
              <a:solidFill>
                <a:sysClr val="windowText" lastClr="000000"/>
              </a:solidFill>
              <a:latin typeface="Calibri" panose="020F0502020204030204"/>
              <a:ea typeface="+mn-ea"/>
              <a:cs typeface="+mn-cs"/>
            </a:rPr>
            <a:t>th</a:t>
          </a:r>
          <a:r>
            <a:rPr lang="en-GB" sz="2000" kern="1200" dirty="0">
              <a:solidFill>
                <a:sysClr val="windowText" lastClr="000000"/>
              </a:solidFill>
              <a:latin typeface="Calibri" panose="020F0502020204030204"/>
              <a:ea typeface="+mn-ea"/>
              <a:cs typeface="+mn-cs"/>
            </a:rPr>
            <a:t> January 2022</a:t>
          </a:r>
        </a:p>
        <a:p>
          <a:pPr marL="0" lvl="0" indent="0" algn="ctr" defTabSz="889000">
            <a:lnSpc>
              <a:spcPct val="90000"/>
            </a:lnSpc>
            <a:spcBef>
              <a:spcPct val="0"/>
            </a:spcBef>
            <a:spcAft>
              <a:spcPct val="35000"/>
            </a:spcAft>
            <a:buNone/>
          </a:pPr>
          <a:endParaRPr lang="en-GB" sz="2000" kern="1200" dirty="0">
            <a:solidFill>
              <a:sysClr val="windowText" lastClr="000000"/>
            </a:solidFill>
            <a:latin typeface="Calibri" panose="020F0502020204030204"/>
            <a:ea typeface="+mn-ea"/>
            <a:cs typeface="+mn-cs"/>
          </a:endParaRPr>
        </a:p>
      </dsp:txBody>
      <dsp:txXfrm>
        <a:off x="63244" y="4493310"/>
        <a:ext cx="5491254" cy="1894029"/>
      </dsp:txXfrm>
    </dsp:sp>
    <dsp:sp modelId="{0A95DDB2-BDDA-4C39-BC75-FB6BF85A0C6C}">
      <dsp:nvSpPr>
        <dsp:cNvPr id="0" name=""/>
        <dsp:cNvSpPr/>
      </dsp:nvSpPr>
      <dsp:spPr>
        <a:xfrm>
          <a:off x="6084589"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indent="0" algn="ctr" defTabSz="889000">
            <a:lnSpc>
              <a:spcPct val="90000"/>
            </a:lnSpc>
            <a:spcBef>
              <a:spcPct val="0"/>
            </a:spcBef>
            <a:spcAft>
              <a:spcPct val="35000"/>
            </a:spcAft>
            <a:buNone/>
          </a:pPr>
          <a:endParaRPr lang="en-GB" sz="2000" b="1" kern="1200" dirty="0">
            <a:solidFill>
              <a:sysClr val="windowText" lastClr="000000"/>
            </a:solidFill>
            <a:latin typeface="Calibri" panose="020F0502020204030204"/>
            <a:ea typeface="+mn-ea"/>
            <a:cs typeface="+mn-cs"/>
          </a:endParaRPr>
        </a:p>
        <a:p>
          <a:pPr mar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PG1b</a:t>
          </a:r>
        </a:p>
        <a:p>
          <a:pPr marL="0" lvl="0" indent="0" algn="ctr" defTabSz="889000">
            <a:lnSpc>
              <a:spcPct val="90000"/>
            </a:lnSpc>
            <a:spcBef>
              <a:spcPct val="0"/>
            </a:spcBef>
            <a:spcAft>
              <a:spcPct val="35000"/>
            </a:spcAft>
            <a:buNone/>
          </a:pPr>
          <a:r>
            <a:rPr lang="en-GB" sz="2000" b="0" kern="1200" dirty="0">
              <a:solidFill>
                <a:sysClr val="windowText" lastClr="000000"/>
              </a:solidFill>
              <a:latin typeface="Calibri" panose="020F0502020204030204"/>
              <a:ea typeface="+mn-ea"/>
              <a:cs typeface="+mn-cs"/>
            </a:rPr>
            <a:t>Academic Poster</a:t>
          </a:r>
        </a:p>
        <a:p>
          <a:pPr marL="0" lvl="0" indent="0" algn="ctr" defTabSz="889000">
            <a:lnSpc>
              <a:spcPct val="90000"/>
            </a:lnSpc>
            <a:spcBef>
              <a:spcPct val="0"/>
            </a:spcBef>
            <a:spcAft>
              <a:spcPct val="35000"/>
            </a:spcAft>
            <a:buNone/>
          </a:pPr>
          <a:endParaRPr lang="en-GB" sz="2000" b="0" kern="1200" dirty="0">
            <a:solidFill>
              <a:sysClr val="windowText" lastClr="000000"/>
            </a:solidFill>
            <a:latin typeface="Calibri" panose="020F0502020204030204"/>
            <a:ea typeface="+mn-ea"/>
            <a:cs typeface="+mn-cs"/>
          </a:endParaRPr>
        </a:p>
        <a:p>
          <a:pPr marL="0" lvl="0" indent="0" algn="ctr" defTabSz="889000">
            <a:lnSpc>
              <a:spcPct val="90000"/>
            </a:lnSpc>
            <a:spcBef>
              <a:spcPct val="0"/>
            </a:spcBef>
            <a:spcAft>
              <a:spcPct val="35000"/>
            </a:spcAft>
            <a:buNone/>
          </a:pPr>
          <a:r>
            <a:rPr lang="en-GB" sz="2000" b="0" kern="1200" dirty="0">
              <a:solidFill>
                <a:sysClr val="windowText" lastClr="000000"/>
              </a:solidFill>
              <a:latin typeface="Calibri" panose="020F0502020204030204"/>
              <a:ea typeface="+mn-ea"/>
              <a:cs typeface="+mn-cs"/>
            </a:rPr>
            <a:t>(20%)</a:t>
          </a:r>
        </a:p>
        <a:p>
          <a:pPr marL="0" indent="0" algn="ctr" defTabSz="889000">
            <a:lnSpc>
              <a:spcPct val="90000"/>
            </a:lnSpc>
            <a:spcBef>
              <a:spcPct val="0"/>
            </a:spcBef>
            <a:spcAft>
              <a:spcPct val="35000"/>
            </a:spcAft>
            <a:buNone/>
          </a:pPr>
          <a:endParaRPr lang="en-GB" sz="2000" kern="1200" dirty="0">
            <a:solidFill>
              <a:sysClr val="windowText" lastClr="000000"/>
            </a:solidFill>
            <a:latin typeface="Calibri" panose="020F0502020204030204"/>
            <a:ea typeface="+mn-ea"/>
            <a:cs typeface="+mn-cs"/>
          </a:endParaRPr>
        </a:p>
      </dsp:txBody>
      <dsp:txXfrm>
        <a:off x="6143515" y="2277033"/>
        <a:ext cx="5491254" cy="1894029"/>
      </dsp:txXfrm>
    </dsp:sp>
    <dsp:sp modelId="{4B017D43-CEF3-4532-90CB-BEC125775FAF}">
      <dsp:nvSpPr>
        <dsp:cNvPr id="0" name=""/>
        <dsp:cNvSpPr/>
      </dsp:nvSpPr>
      <dsp:spPr>
        <a:xfrm>
          <a:off x="6084589"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Deadline:</a:t>
          </a:r>
          <a:r>
            <a:rPr lang="en-GB" sz="2000" kern="1200" dirty="0">
              <a:solidFill>
                <a:sysClr val="windowText" lastClr="000000"/>
              </a:solidFill>
              <a:latin typeface="Calibri" panose="020F0502020204030204"/>
              <a:ea typeface="+mn-ea"/>
              <a:cs typeface="+mn-cs"/>
            </a:rPr>
            <a:t>  </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6</a:t>
          </a:r>
          <a:r>
            <a:rPr lang="en-GB" sz="2000" kern="1200" baseline="30000" dirty="0">
              <a:solidFill>
                <a:sysClr val="windowText" lastClr="000000"/>
              </a:solidFill>
              <a:latin typeface="Calibri" panose="020F0502020204030204"/>
              <a:ea typeface="+mn-ea"/>
              <a:cs typeface="+mn-cs"/>
            </a:rPr>
            <a:t>th</a:t>
          </a:r>
          <a:r>
            <a:rPr lang="en-GB" sz="2000" kern="1200" dirty="0">
              <a:solidFill>
                <a:sysClr val="windowText" lastClr="000000"/>
              </a:solidFill>
              <a:latin typeface="Calibri" panose="020F0502020204030204"/>
              <a:ea typeface="+mn-ea"/>
              <a:cs typeface="+mn-cs"/>
            </a:rPr>
            <a:t>  June 2022</a:t>
          </a:r>
        </a:p>
      </dsp:txBody>
      <dsp:txXfrm>
        <a:off x="6143515" y="4493310"/>
        <a:ext cx="5491254" cy="18940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4318" y="1830"/>
          <a:ext cx="11689378" cy="201188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0030" tIns="240030" rIns="240030" bIns="240030" numCol="1" spcCol="1270" anchor="ctr" anchorCtr="0">
          <a:noAutofit/>
        </a:bodyPr>
        <a:lstStyle/>
        <a:p>
          <a:pPr marL="0" lvl="0" indent="0" algn="ctr" defTabSz="2800350">
            <a:lnSpc>
              <a:spcPct val="90000"/>
            </a:lnSpc>
            <a:spcBef>
              <a:spcPct val="0"/>
            </a:spcBef>
            <a:spcAft>
              <a:spcPct val="35000"/>
            </a:spcAft>
            <a:buNone/>
          </a:pPr>
          <a:r>
            <a:rPr lang="en-GB" sz="6300" kern="1200" dirty="0">
              <a:solidFill>
                <a:sysClr val="windowText" lastClr="000000"/>
              </a:solidFill>
              <a:latin typeface="Calibri" panose="020F0502020204030204"/>
              <a:ea typeface="+mn-ea"/>
              <a:cs typeface="+mn-cs"/>
            </a:rPr>
            <a:t>Module PG2: Professional Enquiry</a:t>
          </a:r>
        </a:p>
      </dsp:txBody>
      <dsp:txXfrm>
        <a:off x="63244" y="60756"/>
        <a:ext cx="11571526" cy="1894029"/>
      </dsp:txXfrm>
    </dsp:sp>
    <dsp:sp modelId="{C75DB267-4541-4752-AD40-7CBA83914656}">
      <dsp:nvSpPr>
        <dsp:cNvPr id="0" name=""/>
        <dsp:cNvSpPr/>
      </dsp:nvSpPr>
      <dsp:spPr>
        <a:xfrm>
          <a:off x="4318"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PG2a</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Formative Essay – 1000 words</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 </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(0%)</a:t>
          </a:r>
        </a:p>
      </dsp:txBody>
      <dsp:txXfrm>
        <a:off x="63244" y="2277033"/>
        <a:ext cx="5491254" cy="1894029"/>
      </dsp:txXfrm>
    </dsp:sp>
    <dsp:sp modelId="{AACD78DB-CA2E-4945-90BB-5774BAB30E41}">
      <dsp:nvSpPr>
        <dsp:cNvPr id="0" name=""/>
        <dsp:cNvSpPr/>
      </dsp:nvSpPr>
      <dsp:spPr>
        <a:xfrm>
          <a:off x="4318"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Deadline: </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 </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4</a:t>
          </a:r>
          <a:r>
            <a:rPr lang="en-GB" sz="2000" kern="1200" baseline="30000" dirty="0">
              <a:solidFill>
                <a:sysClr val="windowText" lastClr="000000"/>
              </a:solidFill>
              <a:latin typeface="Calibri" panose="020F0502020204030204"/>
              <a:ea typeface="+mn-ea"/>
              <a:cs typeface="+mn-cs"/>
            </a:rPr>
            <a:t>th</a:t>
          </a:r>
          <a:r>
            <a:rPr lang="en-GB" sz="2000" kern="1200" dirty="0">
              <a:solidFill>
                <a:sysClr val="windowText" lastClr="000000"/>
              </a:solidFill>
              <a:latin typeface="Calibri" panose="020F0502020204030204"/>
              <a:ea typeface="+mn-ea"/>
              <a:cs typeface="+mn-cs"/>
            </a:rPr>
            <a:t> October 2021</a:t>
          </a:r>
        </a:p>
        <a:p>
          <a:pPr marL="0" lvl="0" indent="0" algn="ctr" defTabSz="889000">
            <a:lnSpc>
              <a:spcPct val="90000"/>
            </a:lnSpc>
            <a:spcBef>
              <a:spcPct val="0"/>
            </a:spcBef>
            <a:spcAft>
              <a:spcPct val="35000"/>
            </a:spcAft>
            <a:buNone/>
          </a:pPr>
          <a:endParaRPr lang="en-GB" sz="2000" kern="1200" dirty="0">
            <a:solidFill>
              <a:sysClr val="windowText" lastClr="000000"/>
            </a:solidFill>
            <a:latin typeface="Calibri" panose="020F0502020204030204"/>
            <a:ea typeface="+mn-ea"/>
            <a:cs typeface="+mn-cs"/>
          </a:endParaRPr>
        </a:p>
        <a:p>
          <a:pPr marL="0" lvl="0" indent="0" algn="ctr" defTabSz="889000">
            <a:lnSpc>
              <a:spcPct val="90000"/>
            </a:lnSpc>
            <a:spcBef>
              <a:spcPct val="0"/>
            </a:spcBef>
            <a:spcAft>
              <a:spcPct val="35000"/>
            </a:spcAft>
            <a:buNone/>
          </a:pPr>
          <a:endParaRPr lang="en-GB" sz="2000" kern="1200" dirty="0">
            <a:solidFill>
              <a:sysClr val="windowText" lastClr="000000"/>
            </a:solidFill>
            <a:latin typeface="Calibri" panose="020F0502020204030204"/>
            <a:ea typeface="+mn-ea"/>
            <a:cs typeface="+mn-cs"/>
          </a:endParaRPr>
        </a:p>
      </dsp:txBody>
      <dsp:txXfrm>
        <a:off x="63244" y="4493310"/>
        <a:ext cx="5491254" cy="1894029"/>
      </dsp:txXfrm>
    </dsp:sp>
    <dsp:sp modelId="{0A95DDB2-BDDA-4C39-BC75-FB6BF85A0C6C}">
      <dsp:nvSpPr>
        <dsp:cNvPr id="0" name=""/>
        <dsp:cNvSpPr/>
      </dsp:nvSpPr>
      <dsp:spPr>
        <a:xfrm>
          <a:off x="6084589"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indent="0" algn="ctr" defTabSz="889000">
            <a:lnSpc>
              <a:spcPct val="90000"/>
            </a:lnSpc>
            <a:spcBef>
              <a:spcPct val="0"/>
            </a:spcBef>
            <a:spcAft>
              <a:spcPct val="35000"/>
            </a:spcAft>
            <a:buNone/>
          </a:pPr>
          <a:endParaRPr lang="en-GB" sz="2000" b="1" kern="1200" dirty="0">
            <a:solidFill>
              <a:sysClr val="windowText" lastClr="000000"/>
            </a:solidFill>
            <a:latin typeface="Calibri" panose="020F0502020204030204"/>
            <a:ea typeface="+mn-ea"/>
            <a:cs typeface="+mn-cs"/>
          </a:endParaRPr>
        </a:p>
        <a:p>
          <a:pPr mar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PG2b</a:t>
          </a:r>
        </a:p>
        <a:p>
          <a:pPr marL="0" lvl="0" indent="0" algn="ctr" defTabSz="889000">
            <a:lnSpc>
              <a:spcPct val="90000"/>
            </a:lnSpc>
            <a:spcBef>
              <a:spcPct val="0"/>
            </a:spcBef>
            <a:spcAft>
              <a:spcPct val="35000"/>
            </a:spcAft>
            <a:buNone/>
          </a:pPr>
          <a:r>
            <a:rPr lang="en-GB" sz="2000" b="0" kern="1200" dirty="0">
              <a:solidFill>
                <a:sysClr val="windowText" lastClr="000000"/>
              </a:solidFill>
              <a:latin typeface="Calibri" panose="020F0502020204030204"/>
              <a:ea typeface="+mn-ea"/>
              <a:cs typeface="+mn-cs"/>
            </a:rPr>
            <a:t>Annotated Bibliography &amp; Critical Reflection – 4000 words</a:t>
          </a:r>
        </a:p>
        <a:p>
          <a:pPr marL="0" lvl="0" indent="0" algn="ctr" defTabSz="889000">
            <a:lnSpc>
              <a:spcPct val="90000"/>
            </a:lnSpc>
            <a:spcBef>
              <a:spcPct val="0"/>
            </a:spcBef>
            <a:spcAft>
              <a:spcPct val="35000"/>
            </a:spcAft>
            <a:buNone/>
          </a:pPr>
          <a:endParaRPr lang="en-GB" sz="2000" b="0" kern="1200" dirty="0">
            <a:solidFill>
              <a:sysClr val="windowText" lastClr="000000"/>
            </a:solidFill>
            <a:latin typeface="Calibri" panose="020F0502020204030204"/>
            <a:ea typeface="+mn-ea"/>
            <a:cs typeface="+mn-cs"/>
          </a:endParaRPr>
        </a:p>
        <a:p>
          <a:pPr marL="0" lvl="0" indent="0" algn="ctr" defTabSz="889000">
            <a:lnSpc>
              <a:spcPct val="90000"/>
            </a:lnSpc>
            <a:spcBef>
              <a:spcPct val="0"/>
            </a:spcBef>
            <a:spcAft>
              <a:spcPct val="35000"/>
            </a:spcAft>
            <a:buNone/>
          </a:pPr>
          <a:r>
            <a:rPr lang="en-GB" sz="2000" b="0" kern="1200" dirty="0">
              <a:solidFill>
                <a:sysClr val="windowText" lastClr="000000"/>
              </a:solidFill>
              <a:latin typeface="Calibri" panose="020F0502020204030204"/>
              <a:ea typeface="+mn-ea"/>
              <a:cs typeface="+mn-cs"/>
            </a:rPr>
            <a:t>(100%)</a:t>
          </a:r>
        </a:p>
        <a:p>
          <a:pPr marL="0" indent="0" algn="ctr" defTabSz="889000">
            <a:lnSpc>
              <a:spcPct val="90000"/>
            </a:lnSpc>
            <a:spcBef>
              <a:spcPct val="0"/>
            </a:spcBef>
            <a:spcAft>
              <a:spcPct val="35000"/>
            </a:spcAft>
            <a:buNone/>
          </a:pPr>
          <a:endParaRPr lang="en-GB" sz="2000" kern="1200" dirty="0">
            <a:solidFill>
              <a:sysClr val="windowText" lastClr="000000"/>
            </a:solidFill>
            <a:latin typeface="Calibri" panose="020F0502020204030204"/>
            <a:ea typeface="+mn-ea"/>
            <a:cs typeface="+mn-cs"/>
          </a:endParaRPr>
        </a:p>
      </dsp:txBody>
      <dsp:txXfrm>
        <a:off x="6143515" y="2277033"/>
        <a:ext cx="5491254" cy="1894029"/>
      </dsp:txXfrm>
    </dsp:sp>
    <dsp:sp modelId="{4B017D43-CEF3-4532-90CB-BEC125775FAF}">
      <dsp:nvSpPr>
        <dsp:cNvPr id="0" name=""/>
        <dsp:cNvSpPr/>
      </dsp:nvSpPr>
      <dsp:spPr>
        <a:xfrm>
          <a:off x="6084589"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Text" lastClr="000000"/>
              </a:solidFill>
              <a:latin typeface="Calibri" panose="020F0502020204030204"/>
              <a:ea typeface="+mn-ea"/>
              <a:cs typeface="+mn-cs"/>
            </a:rPr>
            <a:t>Deadline:</a:t>
          </a:r>
        </a:p>
        <a:p>
          <a:pPr marL="0" lvl="0" indent="0" algn="ctr" defTabSz="889000">
            <a:lnSpc>
              <a:spcPct val="90000"/>
            </a:lnSpc>
            <a:spcBef>
              <a:spcPct val="0"/>
            </a:spcBef>
            <a:spcAft>
              <a:spcPct val="35000"/>
            </a:spcAft>
            <a:buNone/>
          </a:pPr>
          <a:r>
            <a:rPr lang="en-GB" sz="2000" kern="1200" dirty="0">
              <a:solidFill>
                <a:sysClr val="windowText" lastClr="000000"/>
              </a:solidFill>
              <a:latin typeface="Calibri" panose="020F0502020204030204"/>
              <a:ea typeface="+mn-ea"/>
              <a:cs typeface="+mn-cs"/>
            </a:rPr>
            <a:t> 25</a:t>
          </a:r>
          <a:r>
            <a:rPr lang="en-GB" sz="2000" kern="1200" baseline="30000" dirty="0">
              <a:solidFill>
                <a:sysClr val="windowText" lastClr="000000"/>
              </a:solidFill>
              <a:latin typeface="Calibri" panose="020F0502020204030204"/>
              <a:ea typeface="+mn-ea"/>
              <a:cs typeface="+mn-cs"/>
            </a:rPr>
            <a:t>th</a:t>
          </a:r>
          <a:r>
            <a:rPr lang="en-GB" sz="2000" kern="1200" dirty="0">
              <a:solidFill>
                <a:sysClr val="windowText" lastClr="000000"/>
              </a:solidFill>
              <a:latin typeface="Calibri" panose="020F0502020204030204"/>
              <a:ea typeface="+mn-ea"/>
              <a:cs typeface="+mn-cs"/>
            </a:rPr>
            <a:t> April 2022</a:t>
          </a:r>
        </a:p>
      </dsp:txBody>
      <dsp:txXfrm>
        <a:off x="6143515" y="4493310"/>
        <a:ext cx="5491254" cy="189402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D2CB864-444A-47C0-AA4D-C3389A4C0607}" type="datetimeFigureOut">
              <a:rPr lang="en-GB" smtClean="0"/>
              <a:t>09/06/2021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AADD62C-0DEE-44B9-98A4-F58F00366655}" type="slidenum">
              <a:rPr lang="en-GB" smtClean="0"/>
              <a:t>‹#›</a:t>
            </a:fld>
            <a:endParaRPr lang="en-GB"/>
          </a:p>
        </p:txBody>
      </p:sp>
    </p:spTree>
    <p:extLst>
      <p:ext uri="{BB962C8B-B14F-4D97-AF65-F5344CB8AC3E}">
        <p14:creationId xmlns:p14="http://schemas.microsoft.com/office/powerpoint/2010/main" val="1183193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ADD62C-0DEE-44B9-98A4-F58F00366655}" type="slidenum">
              <a:rPr lang="en-GB" smtClean="0"/>
              <a:t>6</a:t>
            </a:fld>
            <a:endParaRPr lang="en-GB"/>
          </a:p>
        </p:txBody>
      </p:sp>
    </p:spTree>
    <p:extLst>
      <p:ext uri="{BB962C8B-B14F-4D97-AF65-F5344CB8AC3E}">
        <p14:creationId xmlns:p14="http://schemas.microsoft.com/office/powerpoint/2010/main" val="1246199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Trainees to look at marking criteria in HB</a:t>
            </a:r>
          </a:p>
        </p:txBody>
      </p:sp>
      <p:sp>
        <p:nvSpPr>
          <p:cNvPr id="4" name="Slide Number Placeholder 3"/>
          <p:cNvSpPr>
            <a:spLocks noGrp="1"/>
          </p:cNvSpPr>
          <p:nvPr>
            <p:ph type="sldNum" sz="quarter" idx="10"/>
          </p:nvPr>
        </p:nvSpPr>
        <p:spPr/>
        <p:txBody>
          <a:bodyPr/>
          <a:lstStyle/>
          <a:p>
            <a:fld id="{0A17FCCB-76F1-4CCF-93B1-408975E0535E}" type="slidenum">
              <a:rPr lang="en-GB" smtClean="0"/>
              <a:t>25</a:t>
            </a:fld>
            <a:endParaRPr lang="en-GB"/>
          </a:p>
        </p:txBody>
      </p:sp>
    </p:spTree>
    <p:extLst>
      <p:ext uri="{BB962C8B-B14F-4D97-AF65-F5344CB8AC3E}">
        <p14:creationId xmlns:p14="http://schemas.microsoft.com/office/powerpoint/2010/main" val="706022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Developing criticality</a:t>
            </a:r>
          </a:p>
        </p:txBody>
      </p:sp>
      <p:sp>
        <p:nvSpPr>
          <p:cNvPr id="4" name="Slide Number Placeholder 3"/>
          <p:cNvSpPr>
            <a:spLocks noGrp="1"/>
          </p:cNvSpPr>
          <p:nvPr>
            <p:ph type="sldNum" sz="quarter" idx="10"/>
          </p:nvPr>
        </p:nvSpPr>
        <p:spPr/>
        <p:txBody>
          <a:bodyPr/>
          <a:lstStyle/>
          <a:p>
            <a:fld id="{DAADD62C-0DEE-44B9-98A4-F58F00366655}" type="slidenum">
              <a:rPr lang="en-GB" smtClean="0"/>
              <a:t>33</a:t>
            </a:fld>
            <a:endParaRPr lang="en-GB"/>
          </a:p>
        </p:txBody>
      </p:sp>
    </p:spTree>
    <p:extLst>
      <p:ext uri="{BB962C8B-B14F-4D97-AF65-F5344CB8AC3E}">
        <p14:creationId xmlns:p14="http://schemas.microsoft.com/office/powerpoint/2010/main" val="1731936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a:t>
            </a:r>
            <a:r>
              <a:rPr lang="en-GB" baseline="0" dirty="0"/>
              <a:t> students to identify what I am doing in relation to these questions when delivering the lecture</a:t>
            </a:r>
            <a:endParaRPr lang="en-GB" dirty="0"/>
          </a:p>
        </p:txBody>
      </p:sp>
      <p:sp>
        <p:nvSpPr>
          <p:cNvPr id="4" name="Slide Number Placeholder 3"/>
          <p:cNvSpPr>
            <a:spLocks noGrp="1"/>
          </p:cNvSpPr>
          <p:nvPr>
            <p:ph type="sldNum" sz="quarter" idx="10"/>
          </p:nvPr>
        </p:nvSpPr>
        <p:spPr/>
        <p:txBody>
          <a:bodyPr/>
          <a:lstStyle/>
          <a:p>
            <a:fld id="{FF319845-D8EA-4963-8C23-9A634539B20F}" type="slidenum">
              <a:rPr lang="en-GB" smtClean="0"/>
              <a:t>34</a:t>
            </a:fld>
            <a:endParaRPr lang="en-GB"/>
          </a:p>
        </p:txBody>
      </p:sp>
    </p:spTree>
    <p:extLst>
      <p:ext uri="{BB962C8B-B14F-4D97-AF65-F5344CB8AC3E}">
        <p14:creationId xmlns:p14="http://schemas.microsoft.com/office/powerpoint/2010/main" val="743029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12D5CF-5F12-4801-841F-D736500FD08C}" type="slidenum">
              <a:rPr lang="en-GB" smtClean="0"/>
              <a:t>10</a:t>
            </a:fld>
            <a:endParaRPr lang="en-GB"/>
          </a:p>
        </p:txBody>
      </p:sp>
    </p:spTree>
    <p:extLst>
      <p:ext uri="{BB962C8B-B14F-4D97-AF65-F5344CB8AC3E}">
        <p14:creationId xmlns:p14="http://schemas.microsoft.com/office/powerpoint/2010/main" val="940032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Professional Enquiry has</a:t>
            </a:r>
            <a:r>
              <a:rPr lang="en-US" baseline="0" dirty="0"/>
              <a:t> replaced RP</a:t>
            </a:r>
            <a:endParaRPr lang="en-US" dirty="0"/>
          </a:p>
        </p:txBody>
      </p:sp>
      <p:sp>
        <p:nvSpPr>
          <p:cNvPr id="4" name="Slide Number Placeholder 3"/>
          <p:cNvSpPr>
            <a:spLocks noGrp="1"/>
          </p:cNvSpPr>
          <p:nvPr>
            <p:ph type="sldNum" sz="quarter" idx="10"/>
          </p:nvPr>
        </p:nvSpPr>
        <p:spPr/>
        <p:txBody>
          <a:bodyPr/>
          <a:lstStyle/>
          <a:p>
            <a:fld id="{DAADD62C-0DEE-44B9-98A4-F58F00366655}" type="slidenum">
              <a:rPr lang="en-GB" smtClean="0"/>
              <a:t>11</a:t>
            </a:fld>
            <a:endParaRPr lang="en-GB"/>
          </a:p>
        </p:txBody>
      </p:sp>
    </p:spTree>
    <p:extLst>
      <p:ext uri="{BB962C8B-B14F-4D97-AF65-F5344CB8AC3E}">
        <p14:creationId xmlns:p14="http://schemas.microsoft.com/office/powerpoint/2010/main" val="150930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ADD62C-0DEE-44B9-98A4-F58F00366655}" type="slidenum">
              <a:rPr lang="en-GB" smtClean="0"/>
              <a:t>13</a:t>
            </a:fld>
            <a:endParaRPr lang="en-GB"/>
          </a:p>
        </p:txBody>
      </p:sp>
    </p:spTree>
    <p:extLst>
      <p:ext uri="{BB962C8B-B14F-4D97-AF65-F5344CB8AC3E}">
        <p14:creationId xmlns:p14="http://schemas.microsoft.com/office/powerpoint/2010/main" val="1805353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5"/>
          </p:nvPr>
        </p:nvSpPr>
        <p:spPr/>
        <p:txBody>
          <a:bodyPr/>
          <a:lstStyle/>
          <a:p>
            <a:fld id="{021F8EE0-4743-A94B-B022-5B083ACAF8EB}" type="slidenum">
              <a:rPr lang="en-US" smtClean="0"/>
              <a:t>15</a:t>
            </a:fld>
            <a:endParaRPr lang="en-US"/>
          </a:p>
        </p:txBody>
      </p:sp>
    </p:spTree>
    <p:extLst>
      <p:ext uri="{BB962C8B-B14F-4D97-AF65-F5344CB8AC3E}">
        <p14:creationId xmlns:p14="http://schemas.microsoft.com/office/powerpoint/2010/main" val="593434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Not everything will fit in the AB entry but it is best practice to make this as complete as possible, so that it can be explored in more detail in the second part of the assignment.</a:t>
            </a:r>
          </a:p>
        </p:txBody>
      </p:sp>
      <p:sp>
        <p:nvSpPr>
          <p:cNvPr id="4" name="Slide Number Placeholder 3"/>
          <p:cNvSpPr>
            <a:spLocks noGrp="1"/>
          </p:cNvSpPr>
          <p:nvPr>
            <p:ph type="sldNum" sz="quarter" idx="5"/>
          </p:nvPr>
        </p:nvSpPr>
        <p:spPr/>
        <p:txBody>
          <a:bodyPr/>
          <a:lstStyle/>
          <a:p>
            <a:fld id="{021F8EE0-4743-A94B-B022-5B083ACAF8EB}" type="slidenum">
              <a:rPr lang="en-US" smtClean="0"/>
              <a:t>16</a:t>
            </a:fld>
            <a:endParaRPr lang="en-US"/>
          </a:p>
        </p:txBody>
      </p:sp>
    </p:spTree>
    <p:extLst>
      <p:ext uri="{BB962C8B-B14F-4D97-AF65-F5344CB8AC3E}">
        <p14:creationId xmlns:p14="http://schemas.microsoft.com/office/powerpoint/2010/main" val="135925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challenge is to write in a succinct and focused way, ensuring that nothing is wasted. </a:t>
            </a:r>
          </a:p>
        </p:txBody>
      </p:sp>
      <p:sp>
        <p:nvSpPr>
          <p:cNvPr id="4" name="Slide Number Placeholder 3"/>
          <p:cNvSpPr>
            <a:spLocks noGrp="1"/>
          </p:cNvSpPr>
          <p:nvPr>
            <p:ph type="sldNum" sz="quarter" idx="5"/>
          </p:nvPr>
        </p:nvSpPr>
        <p:spPr/>
        <p:txBody>
          <a:bodyPr/>
          <a:lstStyle/>
          <a:p>
            <a:fld id="{021F8EE0-4743-A94B-B022-5B083ACAF8EB}" type="slidenum">
              <a:rPr lang="en-US" smtClean="0"/>
              <a:t>18</a:t>
            </a:fld>
            <a:endParaRPr lang="en-US"/>
          </a:p>
        </p:txBody>
      </p:sp>
    </p:spTree>
    <p:extLst>
      <p:ext uri="{BB962C8B-B14F-4D97-AF65-F5344CB8AC3E}">
        <p14:creationId xmlns:p14="http://schemas.microsoft.com/office/powerpoint/2010/main" val="67488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1F8EE0-4743-A94B-B022-5B083ACAF8EB}" type="slidenum">
              <a:rPr lang="en-US" smtClean="0"/>
              <a:t>19</a:t>
            </a:fld>
            <a:endParaRPr lang="en-US"/>
          </a:p>
        </p:txBody>
      </p:sp>
    </p:spTree>
    <p:extLst>
      <p:ext uri="{BB962C8B-B14F-4D97-AF65-F5344CB8AC3E}">
        <p14:creationId xmlns:p14="http://schemas.microsoft.com/office/powerpoint/2010/main" val="798103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Synthesis –</a:t>
            </a:r>
            <a:r>
              <a:rPr lang="en-GB" baseline="0" dirty="0"/>
              <a:t> higher level of critical engagement, evaluative. Skilful evaluation, perceptive commentary, balanced critical understanding A/B</a:t>
            </a:r>
            <a:endParaRPr lang="en-GB" dirty="0"/>
          </a:p>
        </p:txBody>
      </p:sp>
      <p:sp>
        <p:nvSpPr>
          <p:cNvPr id="4" name="Slide Number Placeholder 3"/>
          <p:cNvSpPr>
            <a:spLocks noGrp="1"/>
          </p:cNvSpPr>
          <p:nvPr>
            <p:ph type="sldNum" sz="quarter" idx="10"/>
          </p:nvPr>
        </p:nvSpPr>
        <p:spPr/>
        <p:txBody>
          <a:bodyPr/>
          <a:lstStyle/>
          <a:p>
            <a:fld id="{22702944-3C7A-9745-88E7-78D153B78FFF}" type="slidenum">
              <a:rPr lang="en-US" smtClean="0"/>
              <a:t>21</a:t>
            </a:fld>
            <a:endParaRPr lang="en-US"/>
          </a:p>
        </p:txBody>
      </p:sp>
    </p:spTree>
    <p:extLst>
      <p:ext uri="{BB962C8B-B14F-4D97-AF65-F5344CB8AC3E}">
        <p14:creationId xmlns:p14="http://schemas.microsoft.com/office/powerpoint/2010/main" val="6843398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8014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80525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082642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69229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0909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83159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4613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946722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0936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22714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1228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0683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294472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5086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104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6700468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09/06/2021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73407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09/06/2021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72664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09/06/2021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9101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09/06/2021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035842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09/06/2021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805235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09/06/2021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901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9690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09/06/2021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910516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09/06/2021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8926049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09/06/2021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223161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09/06/2021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98048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09/06/2021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88398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33014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92084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67961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2422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3838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09/06/2021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13450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09/06/2021</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900427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09/06/2021</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5324377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09/06/2021</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268654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hyperlink" Target="https://warwick.ac.uk/services/aro/dar/quality/categories/examinations/policies/v_proofreading" TargetMode="Externa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Supporting your Trainee’s Academic Development</a:t>
            </a:r>
          </a:p>
        </p:txBody>
      </p:sp>
      <p:sp>
        <p:nvSpPr>
          <p:cNvPr id="5" name="Subtitle 4"/>
          <p:cNvSpPr>
            <a:spLocks noGrp="1"/>
          </p:cNvSpPr>
          <p:nvPr>
            <p:ph type="subTitle" idx="1"/>
          </p:nvPr>
        </p:nvSpPr>
        <p:spPr/>
        <p:txBody>
          <a:bodyPr/>
          <a:lstStyle/>
          <a:p>
            <a:r>
              <a:rPr lang="en-GB" dirty="0"/>
              <a:t>Dr Alison Morgan</a:t>
            </a:r>
          </a:p>
          <a:p>
            <a:r>
              <a:rPr lang="en-GB" dirty="0"/>
              <a:t>Deputy Head of Secondary PGCE</a:t>
            </a:r>
          </a:p>
        </p:txBody>
      </p:sp>
    </p:spTree>
    <p:extLst>
      <p:ext uri="{BB962C8B-B14F-4D97-AF65-F5344CB8AC3E}">
        <p14:creationId xmlns:p14="http://schemas.microsoft.com/office/powerpoint/2010/main" val="3734071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02848" y="2198406"/>
            <a:ext cx="2477299" cy="1964491"/>
          </a:xfrm>
          <a:prstGeom prst="rect">
            <a:avLst/>
          </a:prstGeom>
          <a:solidFill>
            <a:srgbClr val="FFFFFF"/>
          </a:solidFill>
          <a:ln w="63500" cmpd="thickThin"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2. Understand</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After initial research, understanding as to how Bloom’s Taxonomy could be used in the targeted setting was required.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In September 2015 the schools introduced a sixth form and there has been agreement and frustration across subjects that the students are ill prepared for A-level education as, up until that point very little independent learning and thinking has been required of them.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Stobaugh (2013) explains that ‘increasing the level of critical-thinking skills in any program raises the level of rigor’(p.5)and this is where Bloom’s taxonomy can come into play in the classroom. It can be used:</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As  a tool to support critical thinking</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To track progression </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Examine the level of thinking and questioning in a classroom</a:t>
            </a:r>
            <a:r>
              <a:rPr lang="en-GB" altLang="en-US" sz="725" dirty="0">
                <a:solidFill>
                  <a:srgbClr val="000000"/>
                </a:solidFill>
                <a:latin typeface="Calibri" pitchFamily="34" charset="0"/>
                <a:cs typeface="Arial" pitchFamily="34" charset="0"/>
              </a:rPr>
              <a:t>.</a:t>
            </a:r>
            <a:endParaRPr lang="en-US" altLang="en-US" sz="725" dirty="0">
              <a:latin typeface="Arial" pitchFamily="34" charset="0"/>
              <a:cs typeface="Arial" pitchFamily="34" charset="0"/>
            </a:endParaRPr>
          </a:p>
        </p:txBody>
      </p:sp>
      <p:sp>
        <p:nvSpPr>
          <p:cNvPr id="6" name="Text Box 4"/>
          <p:cNvSpPr txBox="1">
            <a:spLocks noChangeArrowheads="1"/>
          </p:cNvSpPr>
          <p:nvPr/>
        </p:nvSpPr>
        <p:spPr bwMode="auto">
          <a:xfrm>
            <a:off x="8265074" y="4521691"/>
            <a:ext cx="2553723" cy="1728736"/>
          </a:xfrm>
          <a:prstGeom prst="rect">
            <a:avLst/>
          </a:prstGeom>
          <a:solidFill>
            <a:srgbClr val="FFFFFF"/>
          </a:solidFill>
          <a:ln w="63500" cmpd="thickThin" algn="ctr">
            <a:solidFill>
              <a:srgbClr val="92D05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4. Analyse</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The Lesson Journey and Question Cards were trialled with a year 8 set 4 (of 5) class containing 22 students over a series of four lessons in which they were studying a Shakespeare play. The cards were used to support a variety of questioning activities.</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Students found it easy to create low level ‘Remember’ questions to test their partner as a lesson starter.</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Very successful in using their cards to create higher level analysis questions in a hot-seating activity to examine character in the play.</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Many students struggled to create analysis questions based on an extract from a scene and, on occasion, were using the sentence starters on the ‘Analyse’ card but still creating low level ‘Understand’ or ‘Remember’ questions.</a:t>
            </a:r>
            <a:endParaRPr lang="en-US" altLang="en-US" sz="725" dirty="0">
              <a:latin typeface="Arial" pitchFamily="34" charset="0"/>
              <a:cs typeface="Arial" pitchFamily="34" charset="0"/>
            </a:endParaRPr>
          </a:p>
        </p:txBody>
      </p:sp>
      <p:sp>
        <p:nvSpPr>
          <p:cNvPr id="7" name="Text Box 5"/>
          <p:cNvSpPr txBox="1">
            <a:spLocks noChangeArrowheads="1"/>
          </p:cNvSpPr>
          <p:nvPr/>
        </p:nvSpPr>
        <p:spPr bwMode="auto">
          <a:xfrm>
            <a:off x="8265074" y="1672553"/>
            <a:ext cx="2553723" cy="2813291"/>
          </a:xfrm>
          <a:prstGeom prst="rect">
            <a:avLst/>
          </a:prstGeom>
          <a:solidFill>
            <a:srgbClr val="FFFFFF"/>
          </a:solidFill>
          <a:ln w="63500" cmpd="thickThin" algn="ctr">
            <a:solidFill>
              <a:srgbClr val="00B0F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5. Evaluate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The sentence starters alone are not enough to ensure high level questioning; this must be coupled with regular teacher reinforcement about what is meant by the term ‘analyse’ or ‘evaluate.’ It is also necessary to bear in mind that critical questioning is a skill that develops over time which can be supported by resources and modelled by teachers but it cannot be taught. </a:t>
            </a:r>
          </a:p>
          <a:p>
            <a:pPr defTabSz="207112" fontAlgn="base">
              <a:spcBef>
                <a:spcPct val="0"/>
              </a:spcBef>
              <a:spcAft>
                <a:spcPct val="0"/>
              </a:spcAft>
            </a:pPr>
            <a:r>
              <a:rPr lang="en-GB" altLang="en-US" sz="725" b="1" u="sng" dirty="0">
                <a:solidFill>
                  <a:srgbClr val="000000"/>
                </a:solidFill>
                <a:latin typeface="Calibri" pitchFamily="34" charset="0"/>
                <a:cs typeface="Arial" pitchFamily="34" charset="0"/>
              </a:rPr>
              <a:t>What went well:</a:t>
            </a:r>
            <a:r>
              <a:rPr lang="en-GB" altLang="en-US" sz="725" u="sng" dirty="0">
                <a:solidFill>
                  <a:srgbClr val="000000"/>
                </a:solidFill>
                <a:latin typeface="Calibri" pitchFamily="34" charset="0"/>
                <a:cs typeface="Arial" pitchFamily="34" charset="0"/>
              </a:rPr>
              <a:t>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Students were able to identify, even after the first week of using the resources, which card they thought they should be using, and consequently at which point in their learning journey they were. </a:t>
            </a:r>
          </a:p>
          <a:p>
            <a:pPr defTabSz="207112" fontAlgn="base">
              <a:spcBef>
                <a:spcPct val="0"/>
              </a:spcBef>
              <a:spcAft>
                <a:spcPts val="227"/>
              </a:spcAft>
            </a:pPr>
            <a:r>
              <a:rPr lang="en-GB" altLang="en-US" sz="725" b="1" u="sng" dirty="0">
                <a:solidFill>
                  <a:srgbClr val="000000"/>
                </a:solidFill>
                <a:latin typeface="Calibri" pitchFamily="34" charset="0"/>
                <a:cs typeface="Arial" pitchFamily="34" charset="0"/>
              </a:rPr>
              <a:t>Problems encountered: </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Perhaps the clearest problem encountered was that the use of the cards involved a large amount of group work, creating questions to pose to each other. As in inevitable in a group work situation, there were occasions where not all students were on task and consequently not engaging in developing their critical thinking skills. </a:t>
            </a:r>
          </a:p>
          <a:p>
            <a:pPr defTabSz="207112" fontAlgn="base">
              <a:spcBef>
                <a:spcPct val="0"/>
              </a:spcBef>
              <a:spcAft>
                <a:spcPts val="227"/>
              </a:spcAft>
            </a:pPr>
            <a:r>
              <a:rPr lang="en-GB" altLang="en-US" sz="725" b="1" dirty="0">
                <a:solidFill>
                  <a:srgbClr val="000000"/>
                </a:solidFill>
                <a:latin typeface="Calibri" pitchFamily="34" charset="0"/>
                <a:cs typeface="Arial" pitchFamily="34" charset="0"/>
              </a:rPr>
              <a:t>Bloom’s Taxonomy is an excellent way of tracking students’ learning, developing their critical thinking skills and creating self-aware learners, but this can only be accomplished if students are fully engaged in the lesson activities and therefore the learning process. </a:t>
            </a:r>
            <a:endParaRPr lang="en-US" altLang="en-US" sz="725" b="1" dirty="0">
              <a:latin typeface="Arial" pitchFamily="34" charset="0"/>
              <a:cs typeface="Arial" pitchFamily="34" charset="0"/>
            </a:endParaRPr>
          </a:p>
        </p:txBody>
      </p:sp>
      <p:sp>
        <p:nvSpPr>
          <p:cNvPr id="8" name="Text Box 6"/>
          <p:cNvSpPr txBox="1">
            <a:spLocks noChangeArrowheads="1"/>
          </p:cNvSpPr>
          <p:nvPr/>
        </p:nvSpPr>
        <p:spPr bwMode="auto">
          <a:xfrm>
            <a:off x="4854612" y="689117"/>
            <a:ext cx="5964185" cy="930064"/>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6. Create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Johnson and Johnson (1999) explore what constitutes cooperative learning and how it can be successful. They identify five elements of cooperative learning:</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Positive interdependence</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Individual accountability</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Face to face promotive interaction</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Social skills</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Group processing</a:t>
            </a:r>
          </a:p>
          <a:p>
            <a:pPr marL="103556" indent="-103556" defTabSz="207112" fontAlgn="base">
              <a:spcBef>
                <a:spcPct val="0"/>
              </a:spcBef>
              <a:spcAft>
                <a:spcPct val="0"/>
              </a:spcAft>
              <a:buFont typeface="Wingdings" panose="05000000000000000000" pitchFamily="2" charset="2"/>
              <a:buChar char="Ø"/>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By synthesizing Johnsons and Johnsons’ research on cooperative learning with the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resources created based on Bloom’s Taxonomy, some of the previously faced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difficulties could be mitigated creating an environment promoting critical thinking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and learning.</a:t>
            </a: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 </a:t>
            </a:r>
            <a:endParaRPr lang="en-US" altLang="en-US" sz="725" dirty="0">
              <a:latin typeface="Arial" pitchFamily="34" charset="0"/>
              <a:cs typeface="Arial" pitchFamily="34" charset="0"/>
            </a:endParaRPr>
          </a:p>
        </p:txBody>
      </p:sp>
      <p:grpSp>
        <p:nvGrpSpPr>
          <p:cNvPr id="23" name="Group 26"/>
          <p:cNvGrpSpPr>
            <a:grpSpLocks/>
          </p:cNvGrpSpPr>
          <p:nvPr/>
        </p:nvGrpSpPr>
        <p:grpSpPr bwMode="auto">
          <a:xfrm>
            <a:off x="3905950" y="2162071"/>
            <a:ext cx="4310197" cy="1370124"/>
            <a:chOff x="103267090" y="103173282"/>
            <a:chExt cx="13930684" cy="5890973"/>
          </a:xfrm>
        </p:grpSpPr>
        <p:pic>
          <p:nvPicPr>
            <p:cNvPr id="105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67090" y="103173282"/>
              <a:ext cx="13930684" cy="58909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4" name="Text Box 28"/>
            <p:cNvSpPr txBox="1">
              <a:spLocks noChangeArrowheads="1"/>
            </p:cNvSpPr>
            <p:nvPr/>
          </p:nvSpPr>
          <p:spPr bwMode="auto">
            <a:xfrm>
              <a:off x="107243407" y="107752760"/>
              <a:ext cx="644652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631" b="1" dirty="0">
                  <a:solidFill>
                    <a:srgbClr val="000000"/>
                  </a:solidFill>
                  <a:latin typeface="Calibri" pitchFamily="34" charset="0"/>
                  <a:cs typeface="Arial" pitchFamily="34" charset="0"/>
                </a:rPr>
                <a:t>Lesson Journey</a:t>
              </a:r>
              <a:endParaRPr lang="en-US" altLang="en-US" sz="408" dirty="0">
                <a:latin typeface="Arial" pitchFamily="34" charset="0"/>
                <a:cs typeface="Arial" pitchFamily="34" charset="0"/>
              </a:endParaRPr>
            </a:p>
          </p:txBody>
        </p:sp>
      </p:grpSp>
      <p:grpSp>
        <p:nvGrpSpPr>
          <p:cNvPr id="28" name="Group 27"/>
          <p:cNvGrpSpPr/>
          <p:nvPr/>
        </p:nvGrpSpPr>
        <p:grpSpPr>
          <a:xfrm>
            <a:off x="1290242" y="691323"/>
            <a:ext cx="3386350" cy="1402559"/>
            <a:chOff x="1357270" y="3681876"/>
            <a:chExt cx="14206066" cy="6192688"/>
          </a:xfrm>
        </p:grpSpPr>
        <p:sp>
          <p:nvSpPr>
            <p:cNvPr id="9" name="Text Box 5"/>
            <p:cNvSpPr txBox="1">
              <a:spLocks noChangeArrowheads="1"/>
            </p:cNvSpPr>
            <p:nvPr/>
          </p:nvSpPr>
          <p:spPr bwMode="auto">
            <a:xfrm>
              <a:off x="1357270" y="3681876"/>
              <a:ext cx="14206066" cy="6192688"/>
            </a:xfrm>
            <a:prstGeom prst="rect">
              <a:avLst/>
            </a:prstGeom>
            <a:solidFill>
              <a:srgbClr val="FFFFFF"/>
            </a:solidFill>
            <a:ln w="63500" cmpd="thickThin"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1. Remember</a:t>
              </a:r>
            </a:p>
          </p:txBody>
        </p:sp>
        <p:pic>
          <p:nvPicPr>
            <p:cNvPr id="1053"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6752" y="6192794"/>
              <a:ext cx="8573264" cy="3642966"/>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sp>
        <p:nvSpPr>
          <p:cNvPr id="5" name="Text Box 3"/>
          <p:cNvSpPr txBox="1">
            <a:spLocks noChangeArrowheads="1"/>
          </p:cNvSpPr>
          <p:nvPr/>
        </p:nvSpPr>
        <p:spPr bwMode="auto">
          <a:xfrm>
            <a:off x="1290298" y="4260750"/>
            <a:ext cx="6925850" cy="1957059"/>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1087" b="1" dirty="0">
                <a:solidFill>
                  <a:srgbClr val="000000"/>
                </a:solidFill>
                <a:latin typeface="Calibri" pitchFamily="34" charset="0"/>
                <a:cs typeface="Arial" pitchFamily="34" charset="0"/>
              </a:rPr>
              <a:t>				</a:t>
            </a:r>
            <a:r>
              <a:rPr lang="en-GB" altLang="en-US" sz="1087" b="1" u="sng" dirty="0">
                <a:solidFill>
                  <a:srgbClr val="000000"/>
                </a:solidFill>
                <a:latin typeface="Calibri" pitchFamily="34" charset="0"/>
                <a:cs typeface="Arial" pitchFamily="34" charset="0"/>
              </a:rPr>
              <a:t>3. Apply</a:t>
            </a:r>
            <a:endParaRPr lang="en-GB" altLang="en-US" sz="725" b="1" u="sng"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r>
              <a:rPr lang="en-GB" altLang="en-US" sz="725" dirty="0">
                <a:solidFill>
                  <a:srgbClr val="000000"/>
                </a:solidFill>
                <a:latin typeface="Calibri" pitchFamily="34" charset="0"/>
                <a:cs typeface="Arial" pitchFamily="34" charset="0"/>
              </a:rPr>
              <a:t> </a:t>
            </a:r>
          </a:p>
          <a:p>
            <a:pPr defTabSz="207112" fontAlgn="base">
              <a:spcBef>
                <a:spcPct val="0"/>
              </a:spcBef>
              <a:spcAft>
                <a:spcPct val="0"/>
              </a:spcAft>
              <a:buSzPts val="1000"/>
              <a:buFont typeface="Symbol" pitchFamily="18" charset="2"/>
              <a:buChar char="·"/>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											The card used should link to the lesson journey, reinforcing students’ self awareness of their learning process.</a:t>
            </a:r>
            <a:endParaRPr lang="en-US" altLang="en-US" sz="725" dirty="0">
              <a:latin typeface="Arial" pitchFamily="34" charset="0"/>
              <a:cs typeface="Arial" pitchFamily="34" charset="0"/>
            </a:endParaRPr>
          </a:p>
        </p:txBody>
      </p:sp>
      <p:sp>
        <p:nvSpPr>
          <p:cNvPr id="10" name="Text Box 8"/>
          <p:cNvSpPr txBox="1">
            <a:spLocks noChangeArrowheads="1"/>
          </p:cNvSpPr>
          <p:nvPr/>
        </p:nvSpPr>
        <p:spPr bwMode="auto">
          <a:xfrm>
            <a:off x="4347498" y="3766311"/>
            <a:ext cx="3558208" cy="22609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Each card relates to each of the levels of learning on the revised version of Bloom’s Taxonomy</a:t>
            </a:r>
            <a:endParaRPr lang="en-US" altLang="en-US" sz="725" dirty="0">
              <a:latin typeface="Arial" pitchFamily="34" charset="0"/>
              <a:cs typeface="Arial" pitchFamily="34" charset="0"/>
            </a:endParaRPr>
          </a:p>
        </p:txBody>
      </p:sp>
      <p:sp>
        <p:nvSpPr>
          <p:cNvPr id="11" name="Text Box 9"/>
          <p:cNvSpPr txBox="1">
            <a:spLocks noChangeArrowheads="1"/>
          </p:cNvSpPr>
          <p:nvPr/>
        </p:nvSpPr>
        <p:spPr bwMode="auto">
          <a:xfrm>
            <a:off x="3678157" y="4452736"/>
            <a:ext cx="917394" cy="917014"/>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“I can” statement on the front of each card supports students in understanding what each level of the Taxonomy, and consequently their learning, involves.</a:t>
            </a:r>
            <a:endParaRPr lang="en-US" altLang="en-US" sz="725" dirty="0">
              <a:latin typeface="Arial" pitchFamily="34" charset="0"/>
              <a:cs typeface="Arial" pitchFamily="34" charset="0"/>
            </a:endParaRPr>
          </a:p>
        </p:txBody>
      </p:sp>
      <p:grpSp>
        <p:nvGrpSpPr>
          <p:cNvPr id="12" name="Group 10"/>
          <p:cNvGrpSpPr>
            <a:grpSpLocks/>
          </p:cNvGrpSpPr>
          <p:nvPr/>
        </p:nvGrpSpPr>
        <p:grpSpPr bwMode="auto">
          <a:xfrm>
            <a:off x="4595550" y="4064265"/>
            <a:ext cx="3469680" cy="1960534"/>
            <a:chOff x="105624679" y="114474084"/>
            <a:chExt cx="10285894" cy="12236646"/>
          </a:xfrm>
        </p:grpSpPr>
        <p:grpSp>
          <p:nvGrpSpPr>
            <p:cNvPr id="13" name="Group 11"/>
            <p:cNvGrpSpPr>
              <a:grpSpLocks/>
            </p:cNvGrpSpPr>
            <p:nvPr/>
          </p:nvGrpSpPr>
          <p:grpSpPr bwMode="auto">
            <a:xfrm>
              <a:off x="106047661" y="114474084"/>
              <a:ext cx="3638423" cy="11201915"/>
              <a:chOff x="106504861" y="105672984"/>
              <a:chExt cx="3638423" cy="11201915"/>
            </a:xfrm>
          </p:grpSpPr>
          <p:grpSp>
            <p:nvGrpSpPr>
              <p:cNvPr id="19" name="Group 12"/>
              <p:cNvGrpSpPr>
                <a:grpSpLocks/>
              </p:cNvGrpSpPr>
              <p:nvPr/>
            </p:nvGrpSpPr>
            <p:grpSpPr bwMode="auto">
              <a:xfrm>
                <a:off x="106504861" y="105672984"/>
                <a:ext cx="3638423" cy="11201915"/>
                <a:chOff x="106504861" y="105672984"/>
                <a:chExt cx="3638423" cy="11201915"/>
              </a:xfrm>
            </p:grpSpPr>
            <p:sp>
              <p:nvSpPr>
                <p:cNvPr id="22" name="Text Box 13"/>
                <p:cNvSpPr txBox="1">
                  <a:spLocks noChangeArrowheads="1"/>
                </p:cNvSpPr>
                <p:nvPr/>
              </p:nvSpPr>
              <p:spPr bwMode="auto">
                <a:xfrm>
                  <a:off x="106504861" y="105672984"/>
                  <a:ext cx="3638423" cy="11201915"/>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endParaRPr lang="en-GB" altLang="en-US" sz="453" b="1"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I can </a:t>
                  </a:r>
                  <a:r>
                    <a:rPr lang="en-GB" altLang="en-US" sz="725" dirty="0">
                      <a:solidFill>
                        <a:srgbClr val="000000"/>
                      </a:solidFill>
                      <a:latin typeface="Calibri" pitchFamily="34" charset="0"/>
                      <a:cs typeface="Arial" pitchFamily="34" charset="0"/>
                    </a:rPr>
                    <a:t>use my knowledge in new situations. </a:t>
                  </a:r>
                </a:p>
                <a:p>
                  <a:pPr algn="ctr" defTabSz="207112" fontAlgn="base">
                    <a:spcBef>
                      <a:spcPct val="0"/>
                    </a:spcBef>
                    <a:spcAft>
                      <a:spcPts val="227"/>
                    </a:spcAft>
                  </a:pPr>
                  <a:endParaRPr lang="en-GB" altLang="en-US" sz="634"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Key Words</a:t>
                  </a:r>
                </a:p>
                <a:p>
                  <a:pPr algn="ct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US" altLang="en-US" sz="408" dirty="0">
                    <a:latin typeface="Arial" pitchFamily="34" charset="0"/>
                    <a:cs typeface="Arial" pitchFamily="34" charset="0"/>
                  </a:endParaRPr>
                </a:p>
              </p:txBody>
            </p:sp>
            <p:cxnSp>
              <p:nvCxnSpPr>
                <p:cNvPr id="1038" name="AutoShape 14"/>
                <p:cNvCxnSpPr>
                  <a:cxnSpLocks noChangeShapeType="1"/>
                </p:cNvCxnSpPr>
                <p:nvPr/>
              </p:nvCxnSpPr>
              <p:spPr bwMode="auto">
                <a:xfrm>
                  <a:off x="106547517" y="108222631"/>
                  <a:ext cx="3583410" cy="3080"/>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20" name="Text Box 15"/>
              <p:cNvSpPr txBox="1">
                <a:spLocks noChangeArrowheads="1"/>
              </p:cNvSpPr>
              <p:nvPr/>
            </p:nvSpPr>
            <p:spPr bwMode="auto">
              <a:xfrm>
                <a:off x="107142922" y="109953083"/>
                <a:ext cx="1371413"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Administer</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Apply</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Associate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Connect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Construct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Correlate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Develop</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Dramatise</a:t>
                </a:r>
              </a:p>
              <a:p>
                <a:pPr defTabSz="207112" fontAlgn="base">
                  <a:spcBef>
                    <a:spcPct val="0"/>
                  </a:spcBef>
                  <a:spcAft>
                    <a:spcPct val="0"/>
                  </a:spcAft>
                </a:pPr>
                <a:endParaRPr lang="en-US" altLang="en-US" sz="634" dirty="0">
                  <a:latin typeface="Arial" pitchFamily="34" charset="0"/>
                  <a:cs typeface="Arial" pitchFamily="34" charset="0"/>
                </a:endParaRPr>
              </a:p>
            </p:txBody>
          </p:sp>
          <p:sp>
            <p:nvSpPr>
              <p:cNvPr id="21" name="Text Box 16"/>
              <p:cNvSpPr txBox="1">
                <a:spLocks noChangeArrowheads="1"/>
              </p:cNvSpPr>
              <p:nvPr/>
            </p:nvSpPr>
            <p:spPr bwMode="auto">
              <a:xfrm>
                <a:off x="108695749" y="109875481"/>
                <a:ext cx="1241570"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Examine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Illustrate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Interpret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Interview</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Plan</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Solve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Teach</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Use</a:t>
                </a:r>
                <a:endParaRPr lang="en-US" altLang="en-US" sz="725" dirty="0">
                  <a:latin typeface="Arial" pitchFamily="34" charset="0"/>
                  <a:cs typeface="Arial" pitchFamily="34" charset="0"/>
                </a:endParaRPr>
              </a:p>
            </p:txBody>
          </p:sp>
        </p:grpSp>
        <p:grpSp>
          <p:nvGrpSpPr>
            <p:cNvPr id="14" name="Group 17"/>
            <p:cNvGrpSpPr>
              <a:grpSpLocks/>
            </p:cNvGrpSpPr>
            <p:nvPr/>
          </p:nvGrpSpPr>
          <p:grpSpPr bwMode="auto">
            <a:xfrm>
              <a:off x="110048163" y="114478954"/>
              <a:ext cx="3638423" cy="11183772"/>
              <a:chOff x="107030643" y="105723574"/>
              <a:chExt cx="3638423" cy="11183772"/>
            </a:xfrm>
          </p:grpSpPr>
          <p:sp>
            <p:nvSpPr>
              <p:cNvPr id="18" name="Text Box 18"/>
              <p:cNvSpPr txBox="1">
                <a:spLocks noChangeArrowheads="1"/>
              </p:cNvSpPr>
              <p:nvPr/>
            </p:nvSpPr>
            <p:spPr bwMode="auto">
              <a:xfrm>
                <a:off x="107030643" y="105723574"/>
                <a:ext cx="3638423" cy="11183772"/>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p>
              <a:p>
                <a:pPr algn="ctr" defTabSz="207112" fontAlgn="base">
                  <a:spcBef>
                    <a:spcPct val="0"/>
                  </a:spcBef>
                  <a:spcAft>
                    <a:spcPct val="0"/>
                  </a:spcAft>
                </a:pPr>
                <a:endParaRPr lang="en-GB" altLang="en-US" sz="725" b="1"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show your understanding of…..?</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examples can you find to show…..?</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use what you have learned to develop…..?</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questions would you ask in an interview with…..?</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Could this have happened in …..?</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would happen if …..?</a:t>
                </a:r>
              </a:p>
              <a:p>
                <a:pPr algn="ctr" defTabSz="207112" fontAlgn="base">
                  <a:spcBef>
                    <a:spcPct val="0"/>
                  </a:spcBef>
                  <a:spcAft>
                    <a:spcPct val="0"/>
                  </a:spcAft>
                </a:pPr>
                <a:endParaRPr lang="en-GB" altLang="en-US" sz="362"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544" dirty="0">
                  <a:solidFill>
                    <a:srgbClr val="000000"/>
                  </a:solidFill>
                  <a:latin typeface="Calibri" pitchFamily="34" charset="0"/>
                  <a:cs typeface="Arial" pitchFamily="34" charset="0"/>
                </a:endParaRPr>
              </a:p>
            </p:txBody>
          </p:sp>
          <p:cxnSp>
            <p:nvCxnSpPr>
              <p:cNvPr id="1043" name="AutoShape 19"/>
              <p:cNvCxnSpPr>
                <a:cxnSpLocks noChangeShapeType="1"/>
              </p:cNvCxnSpPr>
              <p:nvPr/>
            </p:nvCxnSpPr>
            <p:spPr bwMode="auto">
              <a:xfrm>
                <a:off x="107056467" y="107148645"/>
                <a:ext cx="3564247" cy="1"/>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15" name="Text Box 20"/>
            <p:cNvSpPr txBox="1">
              <a:spLocks noChangeArrowheads="1"/>
            </p:cNvSpPr>
            <p:nvPr/>
          </p:nvSpPr>
          <p:spPr bwMode="auto">
            <a:xfrm>
              <a:off x="113985217" y="116450127"/>
              <a:ext cx="1925356" cy="746253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Key words on the front of the card and the question starters on the back of the card support students in developing their critical thinking skills. </a:t>
              </a:r>
              <a:endParaRPr lang="en-US" altLang="en-US" sz="725" dirty="0">
                <a:latin typeface="Arial" pitchFamily="34" charset="0"/>
                <a:cs typeface="Arial" pitchFamily="34" charset="0"/>
              </a:endParaRPr>
            </a:p>
          </p:txBody>
        </p:sp>
        <p:cxnSp>
          <p:nvCxnSpPr>
            <p:cNvPr id="1045" name="AutoShape 21"/>
            <p:cNvCxnSpPr>
              <a:cxnSpLocks noChangeShapeType="1"/>
            </p:cNvCxnSpPr>
            <p:nvPr/>
          </p:nvCxnSpPr>
          <p:spPr bwMode="auto">
            <a:xfrm flipV="1">
              <a:off x="105624679" y="116005816"/>
              <a:ext cx="756331" cy="1372946"/>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6" name="AutoShape 22"/>
            <p:cNvCxnSpPr>
              <a:cxnSpLocks noChangeShapeType="1"/>
            </p:cNvCxnSpPr>
            <p:nvPr/>
          </p:nvCxnSpPr>
          <p:spPr bwMode="auto">
            <a:xfrm flipH="1">
              <a:off x="109177462" y="117068572"/>
              <a:ext cx="4678868" cy="1685611"/>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7" name="AutoShape 23"/>
            <p:cNvCxnSpPr>
              <a:cxnSpLocks noChangeShapeType="1"/>
            </p:cNvCxnSpPr>
            <p:nvPr/>
          </p:nvCxnSpPr>
          <p:spPr bwMode="auto">
            <a:xfrm flipH="1">
              <a:off x="112890287" y="117023731"/>
              <a:ext cx="966042" cy="2239409"/>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16" name="Text Box 24"/>
            <p:cNvSpPr txBox="1">
              <a:spLocks noChangeArrowheads="1"/>
            </p:cNvSpPr>
            <p:nvPr/>
          </p:nvSpPr>
          <p:spPr bwMode="auto">
            <a:xfrm>
              <a:off x="106685722" y="126184950"/>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Front</a:t>
              </a:r>
              <a:endParaRPr lang="en-US" altLang="en-US" sz="408" dirty="0">
                <a:latin typeface="Arial" pitchFamily="34" charset="0"/>
                <a:cs typeface="Arial" pitchFamily="34" charset="0"/>
              </a:endParaRPr>
            </a:p>
          </p:txBody>
        </p:sp>
        <p:sp>
          <p:nvSpPr>
            <p:cNvPr id="17" name="Text Box 25"/>
            <p:cNvSpPr txBox="1">
              <a:spLocks noChangeArrowheads="1"/>
            </p:cNvSpPr>
            <p:nvPr/>
          </p:nvSpPr>
          <p:spPr bwMode="auto">
            <a:xfrm>
              <a:off x="110759713" y="126168124"/>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Back</a:t>
              </a:r>
              <a:endParaRPr lang="en-US" altLang="en-US" sz="408" dirty="0">
                <a:latin typeface="Arial" pitchFamily="34" charset="0"/>
                <a:cs typeface="Arial" pitchFamily="34" charset="0"/>
              </a:endParaRPr>
            </a:p>
          </p:txBody>
        </p:sp>
      </p:grpSp>
      <p:sp>
        <p:nvSpPr>
          <p:cNvPr id="25" name="Text Box 30"/>
          <p:cNvSpPr txBox="1">
            <a:spLocks noChangeArrowheads="1"/>
          </p:cNvSpPr>
          <p:nvPr/>
        </p:nvSpPr>
        <p:spPr bwMode="auto">
          <a:xfrm>
            <a:off x="1447984" y="4414762"/>
            <a:ext cx="2119172" cy="1161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With this in mind, two resources were created to implement critical thinking, based on the theory of Bloom’s Taxonomy, in the classroom. The first was the ‘</a:t>
            </a:r>
            <a:r>
              <a:rPr lang="en-GB" altLang="en-US" sz="725" b="1" dirty="0">
                <a:solidFill>
                  <a:srgbClr val="000000"/>
                </a:solidFill>
                <a:latin typeface="Calibri" pitchFamily="34" charset="0"/>
                <a:cs typeface="Arial" pitchFamily="34" charset="0"/>
              </a:rPr>
              <a:t>lesson journey.</a:t>
            </a:r>
            <a:r>
              <a:rPr lang="en-GB" altLang="en-US" sz="725" dirty="0">
                <a:solidFill>
                  <a:srgbClr val="000000"/>
                </a:solidFill>
                <a:latin typeface="Calibri" pitchFamily="34" charset="0"/>
                <a:cs typeface="Arial" pitchFamily="34" charset="0"/>
              </a:rPr>
              <a:t>’ The teacher is able to use this to reflect on their own lesson during the planning process, to ensure that they are providing a activities that challenge the pupils and move their thinking forward. It is also used as a way to encouraging the pupils to become more aware of their learning. They can track their own progress and their learning journey through the lesson, becoming aware that they have mastered a skill if they are able to complete the evaluation activity at the end of the lesson. </a:t>
            </a:r>
          </a:p>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The second resource created was a pack of six double sided Bloom’s questioning cards. </a:t>
            </a:r>
            <a:endParaRPr lang="en-US" altLang="en-US" sz="544" dirty="0">
              <a:latin typeface="Arial" pitchFamily="34" charset="0"/>
              <a:cs typeface="Arial" pitchFamily="34" charset="0"/>
            </a:endParaRPr>
          </a:p>
        </p:txBody>
      </p:sp>
      <p:cxnSp>
        <p:nvCxnSpPr>
          <p:cNvPr id="30" name="Straight Connector 29"/>
          <p:cNvCxnSpPr/>
          <p:nvPr/>
        </p:nvCxnSpPr>
        <p:spPr>
          <a:xfrm>
            <a:off x="1522809" y="62388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067720" y="49653"/>
            <a:ext cx="8154413" cy="531492"/>
          </a:xfrm>
          <a:prstGeom prst="rect">
            <a:avLst/>
          </a:prstGeom>
          <a:noFill/>
        </p:spPr>
        <p:txBody>
          <a:bodyPr wrap="square" rtlCol="0">
            <a:spAutoFit/>
          </a:bodyPr>
          <a:lstStyle/>
          <a:p>
            <a:pPr algn="ctr"/>
            <a:r>
              <a:rPr lang="en-GB" sz="1631" dirty="0"/>
              <a:t>Bloom’s Taxonomy as a Method for Developing Critical Thinking and Independent Learning</a:t>
            </a:r>
          </a:p>
          <a:p>
            <a:pPr algn="ctr"/>
            <a:r>
              <a:rPr lang="en-GB" sz="1223" i="1" dirty="0"/>
              <a:t>C. L. Davison                                                                                                                                                  Student Number: 1523171</a:t>
            </a:r>
            <a:endParaRPr lang="en-GB" sz="997" i="1" dirty="0"/>
          </a:p>
        </p:txBody>
      </p:sp>
      <p:cxnSp>
        <p:nvCxnSpPr>
          <p:cNvPr id="40" name="Straight Connector 39"/>
          <p:cNvCxnSpPr/>
          <p:nvPr/>
        </p:nvCxnSpPr>
        <p:spPr>
          <a:xfrm>
            <a:off x="1627381" y="631566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2131" y="6310269"/>
            <a:ext cx="9600457" cy="1049839"/>
          </a:xfrm>
          <a:prstGeom prst="rect">
            <a:avLst/>
          </a:prstGeom>
          <a:noFill/>
          <a:ln>
            <a:noFill/>
          </a:ln>
        </p:spPr>
        <p:txBody>
          <a:bodyPr wrap="square" rtlCol="0">
            <a:spAutoFit/>
          </a:bodyPr>
          <a:lstStyle/>
          <a:p>
            <a:pPr>
              <a:spcBef>
                <a:spcPts val="136"/>
              </a:spcBef>
            </a:pPr>
            <a:r>
              <a:rPr lang="en-GB" sz="1087" b="1" u="sng" dirty="0"/>
              <a:t>References: </a:t>
            </a:r>
            <a:r>
              <a:rPr lang="en-GB" sz="1087" b="1" dirty="0"/>
              <a:t>    </a:t>
            </a:r>
            <a:r>
              <a:rPr lang="en-GB" sz="634" dirty="0"/>
              <a:t>Bloom, B., </a:t>
            </a:r>
            <a:r>
              <a:rPr lang="en-GB" sz="634" i="1" dirty="0"/>
              <a:t>et al., </a:t>
            </a:r>
            <a:r>
              <a:rPr lang="en-GB" sz="634" dirty="0"/>
              <a:t>ed. (1956). </a:t>
            </a:r>
            <a:r>
              <a:rPr lang="en-GB" sz="634" i="1" dirty="0"/>
              <a:t>Taxonomy of Educational Objectives: The Classification of Educational Goals.</a:t>
            </a:r>
            <a:r>
              <a:rPr lang="en-GB" sz="634" dirty="0"/>
              <a:t> New York: David McKay Company, Inc.</a:t>
            </a:r>
          </a:p>
          <a:p>
            <a:pPr>
              <a:spcBef>
                <a:spcPts val="136"/>
              </a:spcBef>
              <a:spcAft>
                <a:spcPts val="136"/>
              </a:spcAft>
            </a:pPr>
            <a:r>
              <a:rPr lang="en-GB" sz="634" dirty="0"/>
              <a:t>		Johnson, D., Johnson, R. (1999). Making Cooperative Learning Work. [Online]. (URL http://0-eds.b.ebscohost.com.pugwash.lib.warwick.ac.uk/eds/pdfviewer/pdfviewer?sid=763bf7c4-064d-4b90-91aa-			  	                     			b4be5b6a2c7%40sessionmgr114&amp;vid=1&amp;hid=127). </a:t>
            </a:r>
            <a:r>
              <a:rPr lang="en-GB" sz="634" i="1" dirty="0"/>
              <a:t>Theory Into Practice, </a:t>
            </a:r>
            <a:r>
              <a:rPr lang="en-GB" sz="634" b="1" dirty="0"/>
              <a:t>38</a:t>
            </a:r>
            <a:r>
              <a:rPr lang="en-GB" sz="634" dirty="0"/>
              <a:t>(2). (Accessed on 28 November 2015)</a:t>
            </a:r>
          </a:p>
          <a:p>
            <a:pPr>
              <a:spcBef>
                <a:spcPts val="136"/>
              </a:spcBef>
              <a:spcAft>
                <a:spcPts val="136"/>
              </a:spcAft>
            </a:pPr>
            <a:r>
              <a:rPr lang="en-GB" sz="634" dirty="0"/>
              <a:t>		Stobaugh, R. (2013). </a:t>
            </a:r>
            <a:r>
              <a:rPr lang="en-GB" sz="634" i="1" dirty="0"/>
              <a:t>Assessing Critical Thinking in Middle and High Schools: Meeting the Common Core.</a:t>
            </a:r>
            <a:r>
              <a:rPr lang="en-GB" sz="634" dirty="0"/>
              <a:t> New York: Routledge.</a:t>
            </a:r>
          </a:p>
          <a:p>
            <a:endParaRPr lang="en-GB" sz="725" dirty="0"/>
          </a:p>
          <a:p>
            <a:endParaRPr lang="en-GB" sz="1087" b="1" u="sng" dirty="0"/>
          </a:p>
          <a:p>
            <a:r>
              <a:rPr lang="en-GB" sz="1087" b="1" u="sng" dirty="0"/>
              <a:t> </a:t>
            </a:r>
          </a:p>
        </p:txBody>
      </p:sp>
      <p:sp>
        <p:nvSpPr>
          <p:cNvPr id="34" name="Freeform 33"/>
          <p:cNvSpPr/>
          <p:nvPr/>
        </p:nvSpPr>
        <p:spPr>
          <a:xfrm>
            <a:off x="1302847" y="3601285"/>
            <a:ext cx="6864374" cy="2649142"/>
          </a:xfrm>
          <a:custGeom>
            <a:avLst/>
            <a:gdLst>
              <a:gd name="connsiteX0" fmla="*/ 0 w 30937200"/>
              <a:gd name="connsiteY0" fmla="*/ 2781300 h 11696700"/>
              <a:gd name="connsiteX1" fmla="*/ 0 w 30937200"/>
              <a:gd name="connsiteY1" fmla="*/ 11696700 h 11696700"/>
              <a:gd name="connsiteX2" fmla="*/ 30937200 w 30937200"/>
              <a:gd name="connsiteY2" fmla="*/ 11696700 h 11696700"/>
              <a:gd name="connsiteX3" fmla="*/ 30937200 w 30937200"/>
              <a:gd name="connsiteY3" fmla="*/ 0 h 11696700"/>
              <a:gd name="connsiteX4" fmla="*/ 11582400 w 30937200"/>
              <a:gd name="connsiteY4" fmla="*/ 0 h 11696700"/>
              <a:gd name="connsiteX5" fmla="*/ 11582400 w 30937200"/>
              <a:gd name="connsiteY5" fmla="*/ 2781300 h 11696700"/>
              <a:gd name="connsiteX6" fmla="*/ 0 w 30937200"/>
              <a:gd name="connsiteY6" fmla="*/ 2781300 h 11696700"/>
              <a:gd name="connsiteX7" fmla="*/ 38100 w 30937200"/>
              <a:gd name="connsiteY7" fmla="*/ 2819400 h 1169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7200" h="11696700">
                <a:moveTo>
                  <a:pt x="0" y="2781300"/>
                </a:moveTo>
                <a:lnTo>
                  <a:pt x="0" y="11696700"/>
                </a:lnTo>
                <a:lnTo>
                  <a:pt x="30937200" y="11696700"/>
                </a:lnTo>
                <a:lnTo>
                  <a:pt x="30937200" y="0"/>
                </a:lnTo>
                <a:lnTo>
                  <a:pt x="11582400" y="0"/>
                </a:lnTo>
                <a:lnTo>
                  <a:pt x="11582400" y="2781300"/>
                </a:lnTo>
                <a:lnTo>
                  <a:pt x="0" y="2781300"/>
                </a:lnTo>
                <a:lnTo>
                  <a:pt x="38100" y="2819400"/>
                </a:lnTo>
              </a:path>
            </a:pathLst>
          </a:custGeom>
          <a:noFill/>
          <a:ln w="63500">
            <a:solidFill>
              <a:srgbClr val="7E4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sp>
        <p:nvSpPr>
          <p:cNvPr id="45" name="TextBox 44"/>
          <p:cNvSpPr txBox="1"/>
          <p:nvPr/>
        </p:nvSpPr>
        <p:spPr>
          <a:xfrm>
            <a:off x="1290298" y="1276696"/>
            <a:ext cx="1446084" cy="961738"/>
          </a:xfrm>
          <a:prstGeom prst="rect">
            <a:avLst/>
          </a:prstGeom>
          <a:noFill/>
        </p:spPr>
        <p:txBody>
          <a:bodyPr wrap="square" rtlCol="0">
            <a:spAutoFit/>
          </a:bodyPr>
          <a:lstStyle/>
          <a:p>
            <a:pPr defTabSz="207112" fontAlgn="base">
              <a:spcBef>
                <a:spcPct val="0"/>
              </a:spcBef>
              <a:spcAft>
                <a:spcPts val="227"/>
              </a:spcAft>
            </a:pPr>
            <a:r>
              <a:rPr lang="en-GB" altLang="en-US" sz="725" dirty="0">
                <a:solidFill>
                  <a:srgbClr val="000000"/>
                </a:solidFill>
                <a:latin typeface="Calibri" pitchFamily="34" charset="0"/>
                <a:cs typeface="Arial" pitchFamily="34" charset="0"/>
              </a:rPr>
              <a:t>In 2001 Bloom’s Taxonomy was revised, changing the original noun form into verbs and swapping the top two levels so that ‘Creating’ previously known as ‘Synthesis’ is now at the top level. (Stobaugh, 2013)</a:t>
            </a:r>
            <a:endParaRPr lang="en-US" altLang="en-US" sz="725" dirty="0">
              <a:latin typeface="Arial" pitchFamily="34" charset="0"/>
              <a:cs typeface="Arial" pitchFamily="34" charset="0"/>
            </a:endParaRPr>
          </a:p>
          <a:p>
            <a:endParaRPr lang="en-GB" sz="408" dirty="0"/>
          </a:p>
        </p:txBody>
      </p:sp>
      <p:sp>
        <p:nvSpPr>
          <p:cNvPr id="47" name="TextBox 46"/>
          <p:cNvSpPr txBox="1"/>
          <p:nvPr/>
        </p:nvSpPr>
        <p:spPr>
          <a:xfrm>
            <a:off x="1290298" y="834975"/>
            <a:ext cx="3359253" cy="601383"/>
          </a:xfrm>
          <a:prstGeom prst="rect">
            <a:avLst/>
          </a:prstGeom>
          <a:noFill/>
        </p:spPr>
        <p:txBody>
          <a:bodyPr wrap="square" rtlCol="0">
            <a:spAutoFit/>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Bloom’s Taxonomy was created in 1956 with the intention of supporting teachers to classify the ‘intended behaviour of students.’ (Bloom 1956, p. 12) and as a way of monitoring or ‘obtaining evidence on the extent to which the desired and intended behaviours have be learned by the student.’ (Bloom 1956, p. 13).</a:t>
            </a:r>
          </a:p>
          <a:p>
            <a:pPr defTabSz="207112" fontAlgn="base">
              <a:spcBef>
                <a:spcPct val="0"/>
              </a:spcBef>
              <a:spcAft>
                <a:spcPct val="0"/>
              </a:spcAft>
            </a:pPr>
            <a:r>
              <a:rPr lang="en-GB" altLang="en-US" sz="408" dirty="0">
                <a:solidFill>
                  <a:srgbClr val="000000"/>
                </a:solidFill>
                <a:latin typeface="Calibri" pitchFamily="34" charset="0"/>
                <a:cs typeface="Arial" pitchFamily="34" charset="0"/>
              </a:rPr>
              <a:t> </a:t>
            </a:r>
          </a:p>
        </p:txBody>
      </p:sp>
      <p:sp>
        <p:nvSpPr>
          <p:cNvPr id="2" name="TextBox 1"/>
          <p:cNvSpPr txBox="1"/>
          <p:nvPr/>
        </p:nvSpPr>
        <p:spPr>
          <a:xfrm>
            <a:off x="6939883" y="1048994"/>
            <a:ext cx="3461647" cy="53860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725" dirty="0"/>
              <a:t>In order to ensure the success of developing critical thinking skills the students need a greater focus on individual accountability and group processing in their cooperative learning. Students should evaluate the effectiveness of their group and be expected to demonstrate their own development of skills .</a:t>
            </a:r>
          </a:p>
        </p:txBody>
      </p:sp>
      <p:cxnSp>
        <p:nvCxnSpPr>
          <p:cNvPr id="26" name="Straight Arrow Connector 25"/>
          <p:cNvCxnSpPr/>
          <p:nvPr/>
        </p:nvCxnSpPr>
        <p:spPr>
          <a:xfrm flipH="1" flipV="1">
            <a:off x="5909115" y="1145765"/>
            <a:ext cx="1030769" cy="48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5720897" y="1229207"/>
            <a:ext cx="1218986" cy="1980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4801612" y="701891"/>
            <a:ext cx="6016773" cy="1406094"/>
          </a:xfrm>
          <a:custGeom>
            <a:avLst/>
            <a:gdLst>
              <a:gd name="connsiteX0" fmla="*/ 0 w 26565726"/>
              <a:gd name="connsiteY0" fmla="*/ 0 h 6208295"/>
              <a:gd name="connsiteX1" fmla="*/ 0 w 26565726"/>
              <a:gd name="connsiteY1" fmla="*/ 6208295 h 6208295"/>
              <a:gd name="connsiteX2" fmla="*/ 14871032 w 26565726"/>
              <a:gd name="connsiteY2" fmla="*/ 6208295 h 6208295"/>
              <a:gd name="connsiteX3" fmla="*/ 14871032 w 26565726"/>
              <a:gd name="connsiteY3" fmla="*/ 4042611 h 6208295"/>
              <a:gd name="connsiteX4" fmla="*/ 26565726 w 26565726"/>
              <a:gd name="connsiteY4" fmla="*/ 4042611 h 6208295"/>
              <a:gd name="connsiteX5" fmla="*/ 26565726 w 26565726"/>
              <a:gd name="connsiteY5" fmla="*/ 48127 h 6208295"/>
              <a:gd name="connsiteX6" fmla="*/ 0 w 26565726"/>
              <a:gd name="connsiteY6" fmla="*/ 0 h 6208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65726" h="6208295">
                <a:moveTo>
                  <a:pt x="0" y="0"/>
                </a:moveTo>
                <a:lnTo>
                  <a:pt x="0" y="6208295"/>
                </a:lnTo>
                <a:lnTo>
                  <a:pt x="14871032" y="6208295"/>
                </a:lnTo>
                <a:lnTo>
                  <a:pt x="14871032" y="4042611"/>
                </a:lnTo>
                <a:lnTo>
                  <a:pt x="26565726" y="4042611"/>
                </a:lnTo>
                <a:lnTo>
                  <a:pt x="26565726" y="48127"/>
                </a:lnTo>
                <a:lnTo>
                  <a:pt x="0" y="0"/>
                </a:ln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cxnSp>
        <p:nvCxnSpPr>
          <p:cNvPr id="27" name="Straight Arrow Connector 26"/>
          <p:cNvCxnSpPr/>
          <p:nvPr/>
        </p:nvCxnSpPr>
        <p:spPr>
          <a:xfrm>
            <a:off x="3282417" y="1390695"/>
            <a:ext cx="662197" cy="12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287068" y="1395620"/>
            <a:ext cx="657546" cy="1154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961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974270400"/>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0161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PG2</a:t>
            </a:r>
          </a:p>
        </p:txBody>
      </p:sp>
      <p:sp>
        <p:nvSpPr>
          <p:cNvPr id="3" name="Text Placeholder 2"/>
          <p:cNvSpPr>
            <a:spLocks noGrp="1"/>
          </p:cNvSpPr>
          <p:nvPr>
            <p:ph type="body" idx="1"/>
          </p:nvPr>
        </p:nvSpPr>
        <p:spPr>
          <a:xfrm>
            <a:off x="552893" y="1981641"/>
            <a:ext cx="11079126" cy="4796664"/>
          </a:xfrm>
        </p:spPr>
        <p:txBody>
          <a:bodyPr/>
          <a:lstStyle/>
          <a:p>
            <a:r>
              <a:rPr lang="en-GB" sz="2800" dirty="0"/>
              <a:t>All postgraduate work is marked out of 100 against M-level marking criteria</a:t>
            </a:r>
          </a:p>
          <a:p>
            <a:r>
              <a:rPr lang="en-GB" sz="2800" dirty="0"/>
              <a:t>PG2a</a:t>
            </a:r>
          </a:p>
          <a:p>
            <a:r>
              <a:rPr lang="en-GB" sz="2800" dirty="0"/>
              <a:t>1000 word essay comprising two annotated bibliography citations on two learning theory texts and a comparison.</a:t>
            </a:r>
          </a:p>
          <a:p>
            <a:r>
              <a:rPr lang="en-GB" sz="2800" b="1" dirty="0">
                <a:solidFill>
                  <a:srgbClr val="FF0000"/>
                </a:solidFill>
              </a:rPr>
              <a:t>		</a:t>
            </a:r>
            <a:r>
              <a:rPr lang="en-GB" sz="2800" b="1" u="sng" dirty="0">
                <a:solidFill>
                  <a:srgbClr val="FF0000"/>
                </a:solidFill>
              </a:rPr>
              <a:t>NOT</a:t>
            </a:r>
            <a:r>
              <a:rPr lang="en-GB" sz="2800" dirty="0"/>
              <a:t> for credit – feedback only, intended to help identify 		specific needs regarding M-level study.</a:t>
            </a:r>
          </a:p>
          <a:p>
            <a:r>
              <a:rPr lang="en-GB" sz="2800" dirty="0"/>
              <a:t>		</a:t>
            </a:r>
            <a:r>
              <a:rPr lang="en-GB" sz="2800" b="1" dirty="0"/>
              <a:t>NB.</a:t>
            </a:r>
            <a:r>
              <a:rPr lang="en-GB" sz="2800" dirty="0"/>
              <a:t> Writing for Social Sciences is different to other disciplines 		so we strongly encourage everyone to attempt this work.</a:t>
            </a:r>
          </a:p>
          <a:p>
            <a:r>
              <a:rPr lang="en-GB" sz="2800" dirty="0"/>
              <a:t>		</a:t>
            </a:r>
          </a:p>
          <a:p>
            <a:endParaRPr lang="en-GB" sz="2800" dirty="0">
              <a:latin typeface="Times New Roman"/>
              <a:cs typeface="Times New Roman"/>
            </a:endParaRPr>
          </a:p>
        </p:txBody>
      </p:sp>
    </p:spTree>
    <p:extLst>
      <p:ext uri="{BB962C8B-B14F-4D97-AF65-F5344CB8AC3E}">
        <p14:creationId xmlns:p14="http://schemas.microsoft.com/office/powerpoint/2010/main" val="1461195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PG2</a:t>
            </a:r>
          </a:p>
        </p:txBody>
      </p:sp>
      <p:sp>
        <p:nvSpPr>
          <p:cNvPr id="3" name="Text Placeholder 2"/>
          <p:cNvSpPr>
            <a:spLocks noGrp="1"/>
          </p:cNvSpPr>
          <p:nvPr>
            <p:ph type="body" idx="1"/>
          </p:nvPr>
        </p:nvSpPr>
        <p:spPr>
          <a:xfrm>
            <a:off x="871868" y="1981641"/>
            <a:ext cx="10494335" cy="4568015"/>
          </a:xfrm>
        </p:spPr>
        <p:txBody>
          <a:bodyPr/>
          <a:lstStyle/>
          <a:p>
            <a:r>
              <a:rPr lang="en-GB" b="1" dirty="0"/>
              <a:t>ALL </a:t>
            </a:r>
            <a:r>
              <a:rPr lang="en-GB" b="1" u="sng" dirty="0"/>
              <a:t>ASSESSED</a:t>
            </a:r>
            <a:r>
              <a:rPr lang="en-GB" b="1" dirty="0"/>
              <a:t> ELEMENTS OF THE MODULE MUST BE PASSED</a:t>
            </a:r>
          </a:p>
          <a:p>
            <a:endParaRPr lang="en-GB" dirty="0"/>
          </a:p>
          <a:p>
            <a:r>
              <a:rPr lang="en-GB" dirty="0"/>
              <a:t>4000 word essay comprising two parts:</a:t>
            </a:r>
          </a:p>
          <a:p>
            <a:pPr lvl="1"/>
            <a:r>
              <a:rPr lang="en-GB" sz="2800" dirty="0"/>
              <a:t>1. Annotated bibliography (2,000 words)</a:t>
            </a:r>
          </a:p>
          <a:p>
            <a:pPr lvl="1"/>
            <a:r>
              <a:rPr lang="en-GB" sz="2800" dirty="0"/>
              <a:t>2. Critical reflections (2,000 words)</a:t>
            </a:r>
          </a:p>
          <a:p>
            <a:r>
              <a:rPr lang="en-GB" sz="2800" dirty="0"/>
              <a:t>Trainees identify a research question, critical incident or issue within their practice; this would need to relate to one or more of the </a:t>
            </a:r>
            <a:r>
              <a:rPr lang="en-GB" sz="2800" i="1" dirty="0"/>
              <a:t>Teachers’ Standards </a:t>
            </a:r>
            <a:r>
              <a:rPr lang="en-GB" sz="2800" dirty="0"/>
              <a:t>(</a:t>
            </a:r>
            <a:r>
              <a:rPr lang="en-GB" sz="2800" dirty="0" err="1"/>
              <a:t>DfE</a:t>
            </a:r>
            <a:r>
              <a:rPr lang="en-GB" sz="2800" dirty="0"/>
              <a:t>, 2011). </a:t>
            </a:r>
            <a:r>
              <a:rPr lang="en-GB" b="1" dirty="0"/>
              <a:t>(100%)</a:t>
            </a:r>
          </a:p>
          <a:p>
            <a:endParaRPr lang="en-GB" dirty="0"/>
          </a:p>
          <a:p>
            <a:endParaRPr lang="en-GB" dirty="0">
              <a:latin typeface="Times New Roman"/>
              <a:cs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solidFill>
                  <a:srgbClr val="0070C0"/>
                </a:solidFill>
              </a:rPr>
              <a:t>PG2b: Annotated Bibliography </a:t>
            </a:r>
          </a:p>
        </p:txBody>
      </p:sp>
      <p:sp>
        <p:nvSpPr>
          <p:cNvPr id="5" name="Content Placeholder 4"/>
          <p:cNvSpPr>
            <a:spLocks noGrp="1"/>
          </p:cNvSpPr>
          <p:nvPr>
            <p:ph idx="1"/>
          </p:nvPr>
        </p:nvSpPr>
        <p:spPr>
          <a:xfrm>
            <a:off x="609600" y="1234440"/>
            <a:ext cx="10972800" cy="5269229"/>
          </a:xfrm>
        </p:spPr>
        <p:txBody>
          <a:bodyPr>
            <a:normAutofit fontScale="77500" lnSpcReduction="20000"/>
          </a:bodyPr>
          <a:lstStyle/>
          <a:p>
            <a:endParaRPr lang="en-GB" dirty="0"/>
          </a:p>
          <a:p>
            <a:r>
              <a:rPr lang="en-GB" dirty="0"/>
              <a:t>The task would involve a critical summary and evaluation of eight sources on the chosen theme or topic. These could include:</a:t>
            </a:r>
          </a:p>
          <a:p>
            <a:pPr lvl="1"/>
            <a:r>
              <a:rPr lang="en-GB" dirty="0" err="1"/>
              <a:t>DfE</a:t>
            </a:r>
            <a:r>
              <a:rPr lang="en-GB" dirty="0"/>
              <a:t> or Ofsted policy or research documents</a:t>
            </a:r>
          </a:p>
          <a:p>
            <a:pPr lvl="1"/>
            <a:r>
              <a:rPr lang="en-GB" dirty="0"/>
              <a:t>EEF meta-studies</a:t>
            </a:r>
          </a:p>
          <a:p>
            <a:pPr lvl="1"/>
            <a:r>
              <a:rPr lang="en-GB" dirty="0"/>
              <a:t>Peer-reviewed journal articles</a:t>
            </a:r>
          </a:p>
          <a:p>
            <a:pPr lvl="1"/>
            <a:r>
              <a:rPr lang="en-GB" dirty="0"/>
              <a:t>Books from academic publishers</a:t>
            </a:r>
          </a:p>
          <a:p>
            <a:r>
              <a:rPr lang="en-GB" dirty="0"/>
              <a:t>Following an introduction (250 words) outlining the area of focus and rationale, approx. 250 words would be written on each source, including:</a:t>
            </a:r>
          </a:p>
          <a:p>
            <a:pPr lvl="1"/>
            <a:r>
              <a:rPr lang="en-GB" dirty="0"/>
              <a:t>Overview of key argument</a:t>
            </a:r>
          </a:p>
          <a:p>
            <a:pPr lvl="1"/>
            <a:r>
              <a:rPr lang="en-GB" dirty="0"/>
              <a:t>Strengths and limitations</a:t>
            </a:r>
          </a:p>
          <a:p>
            <a:pPr lvl="1"/>
            <a:r>
              <a:rPr lang="en-GB" dirty="0"/>
              <a:t>Analysis of methodology</a:t>
            </a:r>
          </a:p>
          <a:p>
            <a:pPr lvl="1"/>
            <a:r>
              <a:rPr lang="en-GB" dirty="0"/>
              <a:t>Links to other sources</a:t>
            </a:r>
          </a:p>
          <a:p>
            <a:r>
              <a:rPr lang="en-GB" dirty="0"/>
              <a:t>Conclusion (250 words) articulating an overall evaluation and position on the selected sources.</a:t>
            </a:r>
          </a:p>
          <a:p>
            <a:endParaRPr lang="en-GB" dirty="0"/>
          </a:p>
          <a:p>
            <a:endParaRPr lang="en-GB" dirty="0"/>
          </a:p>
        </p:txBody>
      </p:sp>
    </p:spTree>
    <p:extLst>
      <p:ext uri="{BB962C8B-B14F-4D97-AF65-F5344CB8AC3E}">
        <p14:creationId xmlns:p14="http://schemas.microsoft.com/office/powerpoint/2010/main" val="1679406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able&#10;&#10;Description automatically generated">
            <a:extLst>
              <a:ext uri="{FF2B5EF4-FFF2-40B4-BE49-F238E27FC236}">
                <a16:creationId xmlns:a16="http://schemas.microsoft.com/office/drawing/2014/main" id="{FD8C99E1-9B97-F541-91A9-F4D28ABDB0BA}"/>
              </a:ext>
            </a:extLst>
          </p:cNvPr>
          <p:cNvPicPr>
            <a:picLocks noChangeAspect="1"/>
          </p:cNvPicPr>
          <p:nvPr/>
        </p:nvPicPr>
        <p:blipFill>
          <a:blip r:embed="rId3"/>
          <a:stretch>
            <a:fillRect/>
          </a:stretch>
        </p:blipFill>
        <p:spPr>
          <a:xfrm>
            <a:off x="3041293" y="23150"/>
            <a:ext cx="5261919" cy="6858000"/>
          </a:xfrm>
          <a:prstGeom prst="rect">
            <a:avLst/>
          </a:prstGeom>
        </p:spPr>
      </p:pic>
    </p:spTree>
    <p:extLst>
      <p:ext uri="{BB962C8B-B14F-4D97-AF65-F5344CB8AC3E}">
        <p14:creationId xmlns:p14="http://schemas.microsoft.com/office/powerpoint/2010/main" val="1931587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3BD62A37-4EE0-A74A-99A2-8496DB59CA65}"/>
              </a:ext>
            </a:extLst>
          </p:cNvPr>
          <p:cNvPicPr>
            <a:picLocks noChangeAspect="1"/>
          </p:cNvPicPr>
          <p:nvPr/>
        </p:nvPicPr>
        <p:blipFill>
          <a:blip r:embed="rId3"/>
          <a:stretch>
            <a:fillRect/>
          </a:stretch>
        </p:blipFill>
        <p:spPr>
          <a:xfrm>
            <a:off x="2165349" y="1174545"/>
            <a:ext cx="8264525" cy="4299155"/>
          </a:xfrm>
          <a:prstGeom prst="rect">
            <a:avLst/>
          </a:prstGeom>
        </p:spPr>
      </p:pic>
    </p:spTree>
    <p:extLst>
      <p:ext uri="{BB962C8B-B14F-4D97-AF65-F5344CB8AC3E}">
        <p14:creationId xmlns:p14="http://schemas.microsoft.com/office/powerpoint/2010/main" val="372738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text, application&#10;&#10;Description automatically generated">
            <a:extLst>
              <a:ext uri="{FF2B5EF4-FFF2-40B4-BE49-F238E27FC236}">
                <a16:creationId xmlns:a16="http://schemas.microsoft.com/office/drawing/2014/main" id="{4C2A0792-BAC2-B942-AEAA-2A70E81AF0FB}"/>
              </a:ext>
            </a:extLst>
          </p:cNvPr>
          <p:cNvPicPr>
            <a:picLocks noChangeAspect="1"/>
          </p:cNvPicPr>
          <p:nvPr/>
        </p:nvPicPr>
        <p:blipFill>
          <a:blip r:embed="rId2"/>
          <a:stretch>
            <a:fillRect/>
          </a:stretch>
        </p:blipFill>
        <p:spPr>
          <a:xfrm>
            <a:off x="1851949" y="902825"/>
            <a:ext cx="9600235" cy="4527826"/>
          </a:xfrm>
          <a:prstGeom prst="rect">
            <a:avLst/>
          </a:prstGeom>
        </p:spPr>
      </p:pic>
    </p:spTree>
    <p:extLst>
      <p:ext uri="{BB962C8B-B14F-4D97-AF65-F5344CB8AC3E}">
        <p14:creationId xmlns:p14="http://schemas.microsoft.com/office/powerpoint/2010/main" val="252585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51FD2-3B8B-EB4B-B3A2-8EB81C2FA72B}"/>
              </a:ext>
            </a:extLst>
          </p:cNvPr>
          <p:cNvSpPr>
            <a:spLocks noGrp="1"/>
          </p:cNvSpPr>
          <p:nvPr>
            <p:ph type="title"/>
          </p:nvPr>
        </p:nvSpPr>
        <p:spPr/>
        <p:txBody>
          <a:bodyPr/>
          <a:lstStyle/>
          <a:p>
            <a:r>
              <a:rPr lang="en-US" dirty="0"/>
              <a:t>Annotated Bibliography entry</a:t>
            </a:r>
          </a:p>
        </p:txBody>
      </p:sp>
      <p:sp>
        <p:nvSpPr>
          <p:cNvPr id="3" name="Content Placeholder 2">
            <a:extLst>
              <a:ext uri="{FF2B5EF4-FFF2-40B4-BE49-F238E27FC236}">
                <a16:creationId xmlns:a16="http://schemas.microsoft.com/office/drawing/2014/main" id="{90393BFF-FED3-FF44-970C-2C44057BB763}"/>
              </a:ext>
            </a:extLst>
          </p:cNvPr>
          <p:cNvSpPr>
            <a:spLocks noGrp="1"/>
          </p:cNvSpPr>
          <p:nvPr>
            <p:ph idx="1"/>
          </p:nvPr>
        </p:nvSpPr>
        <p:spPr/>
        <p:txBody>
          <a:bodyPr/>
          <a:lstStyle/>
          <a:p>
            <a:r>
              <a:rPr lang="en-GB" sz="2400" dirty="0"/>
              <a:t>Aimed at in-service teachers, </a:t>
            </a:r>
            <a:r>
              <a:rPr lang="en-GB" sz="2400" dirty="0" err="1"/>
              <a:t>Rosenshine’s</a:t>
            </a:r>
            <a:r>
              <a:rPr lang="en-GB" sz="2400" dirty="0"/>
              <a:t> journal article offers practical approaches to ten ‘principles of instruction’ designed to improve classroom practice and maximise attainment (p. 12). Shaped around </a:t>
            </a:r>
            <a:r>
              <a:rPr lang="en-GB" sz="2400" dirty="0" err="1"/>
              <a:t>Rosenshine’s</a:t>
            </a:r>
            <a:r>
              <a:rPr lang="en-GB" sz="2400" dirty="0"/>
              <a:t> expertise in educational psychology, with a focus on cognitive science and cognitive support, as well as evidence from ‘master teachers’, these accessible principles have proven popular within education resulting in spin off books, such as Tom Sherrington’s (2019) </a:t>
            </a:r>
            <a:r>
              <a:rPr lang="en-GB" sz="2400" i="1" dirty="0" err="1"/>
              <a:t>Rosenshine’s</a:t>
            </a:r>
            <a:r>
              <a:rPr lang="en-GB" sz="2400" i="1" dirty="0"/>
              <a:t> Principles in Action</a:t>
            </a:r>
            <a:r>
              <a:rPr lang="en-GB" sz="2400" dirty="0"/>
              <a:t>. Perhaps, more significantly, this article is cited three times in the DfE (2019) </a:t>
            </a:r>
            <a:r>
              <a:rPr lang="en-GB" sz="2400" i="1" dirty="0"/>
              <a:t>ITT Core Content Framework</a:t>
            </a:r>
            <a:r>
              <a:rPr lang="en-GB" sz="2400" dirty="0"/>
              <a:t> as recommended reading in relation to </a:t>
            </a:r>
            <a:r>
              <a:rPr lang="en-GB" sz="2400" i="1" dirty="0"/>
              <a:t>Teachers’ Standards</a:t>
            </a:r>
            <a:r>
              <a:rPr lang="en-GB" sz="2400" dirty="0"/>
              <a:t> two, three and four (pp. 35, 37, 39), evidence of its high regard within current educational policy.</a:t>
            </a:r>
          </a:p>
          <a:p>
            <a:endParaRPr lang="en-US" dirty="0"/>
          </a:p>
        </p:txBody>
      </p:sp>
    </p:spTree>
    <p:extLst>
      <p:ext uri="{BB962C8B-B14F-4D97-AF65-F5344CB8AC3E}">
        <p14:creationId xmlns:p14="http://schemas.microsoft.com/office/powerpoint/2010/main" val="2564913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E2D30-9D6F-E249-BFA9-99F78144B405}"/>
              </a:ext>
            </a:extLst>
          </p:cNvPr>
          <p:cNvSpPr>
            <a:spLocks noGrp="1"/>
          </p:cNvSpPr>
          <p:nvPr>
            <p:ph type="title"/>
          </p:nvPr>
        </p:nvSpPr>
        <p:spPr/>
        <p:txBody>
          <a:bodyPr/>
          <a:lstStyle/>
          <a:p>
            <a:r>
              <a:rPr lang="en-US" dirty="0"/>
              <a:t>Annotated Bibliography entry</a:t>
            </a:r>
          </a:p>
        </p:txBody>
      </p:sp>
      <p:sp>
        <p:nvSpPr>
          <p:cNvPr id="3" name="Content Placeholder 2">
            <a:extLst>
              <a:ext uri="{FF2B5EF4-FFF2-40B4-BE49-F238E27FC236}">
                <a16:creationId xmlns:a16="http://schemas.microsoft.com/office/drawing/2014/main" id="{5A3A0279-0183-7443-89C5-C984C15834C2}"/>
              </a:ext>
            </a:extLst>
          </p:cNvPr>
          <p:cNvSpPr>
            <a:spLocks noGrp="1"/>
          </p:cNvSpPr>
          <p:nvPr>
            <p:ph idx="1"/>
          </p:nvPr>
        </p:nvSpPr>
        <p:spPr>
          <a:xfrm>
            <a:off x="914400" y="1076446"/>
            <a:ext cx="10363200" cy="5185458"/>
          </a:xfrm>
        </p:spPr>
        <p:txBody>
          <a:bodyPr/>
          <a:lstStyle/>
          <a:p>
            <a:pPr marL="0" indent="0">
              <a:buNone/>
            </a:pPr>
            <a:r>
              <a:rPr lang="en-GB" sz="2400" dirty="0"/>
              <a:t>Whilst the strengths of the article lie in its accessibility to its intended audience, practical suggestions and links to established learning theories, such as constructivism, the underpinning evidence is lacking. The commentary regarding the methodology used is vague, although there is reference to action research comprising observations of expert teachers and quantitative analysis of attainment data. This lack of substantiating evidence is a key limitation to the article and, whilst the suggested readings are to be welcomed, the lack of in-text citations and reference list result in a weakened argument. The declarative style leads the reader to assume these principles are empirical truths rather than  being convinced by a well-argued commentary. </a:t>
            </a:r>
          </a:p>
          <a:p>
            <a:pPr marL="0" indent="0">
              <a:buNone/>
            </a:pPr>
            <a:endParaRPr lang="en-GB" sz="2400" dirty="0"/>
          </a:p>
          <a:p>
            <a:pPr marL="0" indent="0">
              <a:buNone/>
            </a:pPr>
            <a:r>
              <a:rPr lang="en-GB" sz="2400" dirty="0"/>
              <a:t>Overall, a useful practical tool for trainee and newly-qualified teachers but lacking in academic rigour. (238 words)</a:t>
            </a:r>
          </a:p>
          <a:p>
            <a:pPr marL="0" indent="0">
              <a:buNone/>
            </a:pPr>
            <a:endParaRPr lang="en-GB" dirty="0"/>
          </a:p>
          <a:p>
            <a:pPr marL="0" indent="0">
              <a:buNone/>
            </a:pPr>
            <a:endParaRPr lang="en-GB" dirty="0"/>
          </a:p>
          <a:p>
            <a:endParaRPr lang="en-US" dirty="0"/>
          </a:p>
        </p:txBody>
      </p:sp>
    </p:spTree>
    <p:extLst>
      <p:ext uri="{BB962C8B-B14F-4D97-AF65-F5344CB8AC3E}">
        <p14:creationId xmlns:p14="http://schemas.microsoft.com/office/powerpoint/2010/main" val="414003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This session will</a:t>
            </a:r>
            <a:r>
              <a:rPr lang="mr-IN" dirty="0"/>
              <a:t>…</a:t>
            </a:r>
            <a:endParaRPr lang="en-US" dirty="0"/>
          </a:p>
        </p:txBody>
      </p:sp>
      <p:sp>
        <p:nvSpPr>
          <p:cNvPr id="5" name="Content Placeholder 4"/>
          <p:cNvSpPr>
            <a:spLocks noGrp="1"/>
          </p:cNvSpPr>
          <p:nvPr>
            <p:ph idx="1"/>
          </p:nvPr>
        </p:nvSpPr>
        <p:spPr/>
        <p:txBody>
          <a:bodyPr/>
          <a:lstStyle/>
          <a:p>
            <a:r>
              <a:rPr lang="en-US" dirty="0"/>
              <a:t>Outline the PG modules for the PGCE</a:t>
            </a:r>
          </a:p>
          <a:p>
            <a:r>
              <a:rPr lang="en-US" dirty="0"/>
              <a:t>Provide information on the two modules and assignments</a:t>
            </a:r>
          </a:p>
          <a:p>
            <a:r>
              <a:rPr lang="en-US" dirty="0"/>
              <a:t>Identify how the university is supporting trainees</a:t>
            </a:r>
          </a:p>
          <a:p>
            <a:r>
              <a:rPr lang="en-US" dirty="0"/>
              <a:t>Identify how schools can support trainees</a:t>
            </a:r>
          </a:p>
        </p:txBody>
      </p:sp>
    </p:spTree>
    <p:extLst>
      <p:ext uri="{BB962C8B-B14F-4D97-AF65-F5344CB8AC3E}">
        <p14:creationId xmlns:p14="http://schemas.microsoft.com/office/powerpoint/2010/main" val="8960708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solidFill>
                  <a:srgbClr val="0070C0"/>
                </a:solidFill>
              </a:rPr>
              <a:t>PG2b: Critical Reflections</a:t>
            </a:r>
          </a:p>
        </p:txBody>
      </p:sp>
      <p:sp>
        <p:nvSpPr>
          <p:cNvPr id="5" name="Content Placeholder 4"/>
          <p:cNvSpPr>
            <a:spLocks noGrp="1"/>
          </p:cNvSpPr>
          <p:nvPr>
            <p:ph idx="1"/>
          </p:nvPr>
        </p:nvSpPr>
        <p:spPr/>
        <p:txBody>
          <a:bodyPr>
            <a:normAutofit fontScale="85000" lnSpcReduction="20000"/>
          </a:bodyPr>
          <a:lstStyle/>
          <a:p>
            <a:endParaRPr lang="en-GB" dirty="0"/>
          </a:p>
          <a:p>
            <a:r>
              <a:rPr lang="en-GB" dirty="0"/>
              <a:t>Including all the sources explored in the annotated bibliography and a reflective model, the task would be to evaluate own practice in line with theory in response to the research question, critical incident or issue identified in the annotated bibliography.</a:t>
            </a:r>
          </a:p>
          <a:p>
            <a:r>
              <a:rPr lang="en-GB" dirty="0"/>
              <a:t>Trainees could compare their experience across both placements or focus on one placement. </a:t>
            </a:r>
          </a:p>
          <a:p>
            <a:r>
              <a:rPr lang="en-GB" dirty="0"/>
              <a:t>The reflections must be underpinned by reference to academic sources.</a:t>
            </a:r>
          </a:p>
          <a:p>
            <a:r>
              <a:rPr lang="en-GB" dirty="0"/>
              <a:t>Trainees will be encouraged to reflect regularly in Professional Enquiry sessions and mentor meetings and a range of models will be used with them throughout the year which will serve to make them both familiar and comfortable with the process of critical reflection.</a:t>
            </a:r>
          </a:p>
          <a:p>
            <a:endParaRPr lang="en-GB" dirty="0"/>
          </a:p>
        </p:txBody>
      </p:sp>
    </p:spTree>
    <p:extLst>
      <p:ext uri="{BB962C8B-B14F-4D97-AF65-F5344CB8AC3E}">
        <p14:creationId xmlns:p14="http://schemas.microsoft.com/office/powerpoint/2010/main" val="3122763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Critical Reflection Example</a:t>
            </a:r>
          </a:p>
        </p:txBody>
      </p:sp>
      <p:sp>
        <p:nvSpPr>
          <p:cNvPr id="3" name="Content Placeholder 2"/>
          <p:cNvSpPr>
            <a:spLocks noGrp="1"/>
          </p:cNvSpPr>
          <p:nvPr>
            <p:ph idx="1"/>
          </p:nvPr>
        </p:nvSpPr>
        <p:spPr/>
        <p:txBody>
          <a:bodyPr>
            <a:normAutofit/>
          </a:bodyPr>
          <a:lstStyle/>
          <a:p>
            <a:pPr marL="0" indent="0">
              <a:buNone/>
            </a:pPr>
            <a:r>
              <a:rPr lang="en-US" sz="2000" dirty="0"/>
              <a:t>The differing approaches to end of unit assessments undertaken by my two school placements has enabled me to compare practices in line with Black and </a:t>
            </a:r>
            <a:r>
              <a:rPr lang="en-US" sz="2000" dirty="0" err="1"/>
              <a:t>Wiliam</a:t>
            </a:r>
            <a:r>
              <a:rPr lang="en-US" sz="2000" dirty="0"/>
              <a:t> (1998) and Hattie and Timperley (2007) who argue that the awarding of a mark or grade on student work detracts from the engagement with formative feedback. It is indeed the case that, following an assessment on </a:t>
            </a:r>
            <a:r>
              <a:rPr lang="en-US" sz="2000" i="1" dirty="0"/>
              <a:t>The Tempest</a:t>
            </a:r>
            <a:r>
              <a:rPr lang="en-US" sz="2000" dirty="0"/>
              <a:t>, year seven students in School A focused almost exclusively on their mark rather than the detailed feedback I had given them. In contrast, year eight students in School B took their time to read the comments I had written in response to their creative writing task and I was then able to use this in a follow-up lesson. These experiences have led me to conclude that Black and </a:t>
            </a:r>
            <a:r>
              <a:rPr lang="en-US" sz="2000" dirty="0" err="1"/>
              <a:t>Wiliam</a:t>
            </a:r>
            <a:r>
              <a:rPr lang="en-US" sz="2000" dirty="0"/>
              <a:t> (1998) and Hattie and Timperley (2007) are correct in their dismissal of the use of grades; however, the year eight students in School B were accustomed to this approach, as it had been embedded from year seven and, according to my subject mentor, they were originally unhappy about the lack of grade. Therefore, this would seem to suggest that, whilst the removal of a grade as part of assessment feedback facilitates greater engagement, it requires time to embed.</a:t>
            </a:r>
          </a:p>
        </p:txBody>
      </p:sp>
    </p:spTree>
    <p:extLst>
      <p:ext uri="{BB962C8B-B14F-4D97-AF65-F5344CB8AC3E}">
        <p14:creationId xmlns:p14="http://schemas.microsoft.com/office/powerpoint/2010/main" val="1779422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PGCE Classification</a:t>
            </a:r>
          </a:p>
        </p:txBody>
      </p:sp>
      <p:sp>
        <p:nvSpPr>
          <p:cNvPr id="3" name="Text Placeholder 2"/>
          <p:cNvSpPr>
            <a:spLocks noGrp="1"/>
          </p:cNvSpPr>
          <p:nvPr>
            <p:ph type="body" idx="1"/>
          </p:nvPr>
        </p:nvSpPr>
        <p:spPr>
          <a:xfrm>
            <a:off x="565038" y="1831029"/>
            <a:ext cx="11322162" cy="4695606"/>
          </a:xfrm>
        </p:spPr>
        <p:txBody>
          <a:bodyPr/>
          <a:lstStyle/>
          <a:p>
            <a:r>
              <a:rPr lang="en-GB" dirty="0"/>
              <a:t>Calculated from the mean </a:t>
            </a:r>
            <a:r>
              <a:rPr lang="en-GB"/>
              <a:t>average mark across modules </a:t>
            </a:r>
            <a:r>
              <a:rPr lang="en-GB" dirty="0"/>
              <a:t>PG1 and PG2</a:t>
            </a:r>
            <a:endParaRPr lang="en-GB" dirty="0">
              <a:latin typeface="Times New Roman"/>
              <a:cs typeface="Times New Roman"/>
            </a:endParaRPr>
          </a:p>
          <a:p>
            <a:r>
              <a:rPr lang="en-GB" b="1" dirty="0"/>
              <a:t>70+ %	</a:t>
            </a:r>
            <a:r>
              <a:rPr lang="en-GB" dirty="0"/>
              <a:t>Distinction</a:t>
            </a:r>
          </a:p>
          <a:p>
            <a:r>
              <a:rPr lang="en-GB" b="1" dirty="0"/>
              <a:t>60+ % </a:t>
            </a:r>
            <a:r>
              <a:rPr lang="en-GB" dirty="0"/>
              <a:t>	Merit</a:t>
            </a:r>
            <a:endParaRPr lang="en-GB" b="1" dirty="0"/>
          </a:p>
          <a:p>
            <a:r>
              <a:rPr lang="en-GB" b="1" dirty="0"/>
              <a:t>50+ %	</a:t>
            </a:r>
            <a:r>
              <a:rPr lang="en-GB" dirty="0"/>
              <a:t>Pass</a:t>
            </a:r>
          </a:p>
          <a:p>
            <a:endParaRPr lang="en-GB" dirty="0">
              <a:latin typeface="Times New Roman"/>
              <a:cs typeface="Times New Roman"/>
            </a:endParaRPr>
          </a:p>
          <a:p>
            <a:r>
              <a:rPr lang="en-GB" b="1" dirty="0">
                <a:latin typeface="Times New Roman"/>
                <a:cs typeface="Times New Roman"/>
              </a:rPr>
              <a:t>&lt;</a:t>
            </a:r>
            <a:r>
              <a:rPr lang="en-GB" b="1" dirty="0"/>
              <a:t> 50 %	</a:t>
            </a:r>
            <a:r>
              <a:rPr lang="en-GB" dirty="0"/>
              <a:t>Fail at M-level</a:t>
            </a:r>
          </a:p>
          <a:p>
            <a:r>
              <a:rPr lang="en-GB" dirty="0"/>
              <a:t>		(may pass at H-level)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Resubmission</a:t>
            </a:r>
          </a:p>
        </p:txBody>
      </p:sp>
      <p:sp>
        <p:nvSpPr>
          <p:cNvPr id="3" name="Text Placeholder 2"/>
          <p:cNvSpPr>
            <a:spLocks noGrp="1"/>
          </p:cNvSpPr>
          <p:nvPr>
            <p:ph type="body" idx="1"/>
          </p:nvPr>
        </p:nvSpPr>
        <p:spPr>
          <a:xfrm>
            <a:off x="882503" y="2906713"/>
            <a:ext cx="10568762" cy="3479573"/>
          </a:xfrm>
        </p:spPr>
        <p:txBody>
          <a:bodyPr/>
          <a:lstStyle/>
          <a:p>
            <a:pPr>
              <a:buFont typeface="Arial" pitchFamily="34" charset="0"/>
              <a:buChar char="•"/>
            </a:pPr>
            <a:r>
              <a:rPr lang="en-GB" dirty="0"/>
              <a:t> </a:t>
            </a:r>
            <a:r>
              <a:rPr lang="en-GB" u="sng" dirty="0"/>
              <a:t>One chance</a:t>
            </a:r>
            <a:r>
              <a:rPr lang="en-GB" dirty="0"/>
              <a:t> to resubmit each piece of failed work at M-level</a:t>
            </a:r>
          </a:p>
          <a:p>
            <a:pPr>
              <a:buFont typeface="Arial" pitchFamily="34" charset="0"/>
              <a:buChar char="•"/>
            </a:pPr>
            <a:r>
              <a:rPr lang="en-GB" dirty="0"/>
              <a:t> Tutorial / intervention support to work through feedback</a:t>
            </a:r>
          </a:p>
          <a:p>
            <a:pPr>
              <a:buFont typeface="Arial" pitchFamily="34" charset="0"/>
              <a:buChar char="•"/>
            </a:pPr>
            <a:r>
              <a:rPr lang="en-GB" dirty="0"/>
              <a:t> Pass second time around is capped at 50%</a:t>
            </a:r>
          </a:p>
          <a:p>
            <a:pPr>
              <a:buFont typeface="Arial" pitchFamily="34" charset="0"/>
              <a:buChar char="•"/>
            </a:pPr>
            <a:r>
              <a:rPr lang="en-GB" dirty="0"/>
              <a:t> Failure second time will be reconsidered at H-level</a:t>
            </a:r>
          </a:p>
          <a:p>
            <a:pPr>
              <a:buFont typeface="Arial" pitchFamily="34" charset="0"/>
              <a:buChar char="•"/>
            </a:pPr>
            <a:r>
              <a:rPr lang="en-GB" dirty="0"/>
              <a:t> Work is not “officially” failed until Exam Board, from then trainees have </a:t>
            </a:r>
            <a:r>
              <a:rPr lang="en-GB" u="sng" dirty="0"/>
              <a:t>one year</a:t>
            </a:r>
            <a:r>
              <a:rPr lang="en-GB" dirty="0"/>
              <a:t> to resubmit (note: possible delay to QTS)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22417373"/>
              </p:ext>
            </p:extLst>
          </p:nvPr>
        </p:nvGraphicFramePr>
        <p:xfrm>
          <a:off x="2150920" y="810491"/>
          <a:ext cx="8146472" cy="4589672"/>
        </p:xfrm>
        <a:graphic>
          <a:graphicData uri="http://schemas.openxmlformats.org/drawingml/2006/table">
            <a:tbl>
              <a:tblPr/>
              <a:tblGrid>
                <a:gridCol w="415096">
                  <a:extLst>
                    <a:ext uri="{9D8B030D-6E8A-4147-A177-3AD203B41FA5}">
                      <a16:colId xmlns:a16="http://schemas.microsoft.com/office/drawing/2014/main" val="20000"/>
                    </a:ext>
                  </a:extLst>
                </a:gridCol>
                <a:gridCol w="1400699">
                  <a:extLst>
                    <a:ext uri="{9D8B030D-6E8A-4147-A177-3AD203B41FA5}">
                      <a16:colId xmlns:a16="http://schemas.microsoft.com/office/drawing/2014/main" val="20001"/>
                    </a:ext>
                  </a:extLst>
                </a:gridCol>
                <a:gridCol w="2054070">
                  <a:extLst>
                    <a:ext uri="{9D8B030D-6E8A-4147-A177-3AD203B41FA5}">
                      <a16:colId xmlns:a16="http://schemas.microsoft.com/office/drawing/2014/main" val="20002"/>
                    </a:ext>
                  </a:extLst>
                </a:gridCol>
                <a:gridCol w="1917870">
                  <a:extLst>
                    <a:ext uri="{9D8B030D-6E8A-4147-A177-3AD203B41FA5}">
                      <a16:colId xmlns:a16="http://schemas.microsoft.com/office/drawing/2014/main" val="20003"/>
                    </a:ext>
                  </a:extLst>
                </a:gridCol>
                <a:gridCol w="2358737">
                  <a:extLst>
                    <a:ext uri="{9D8B030D-6E8A-4147-A177-3AD203B41FA5}">
                      <a16:colId xmlns:a16="http://schemas.microsoft.com/office/drawing/2014/main" val="20004"/>
                    </a:ext>
                  </a:extLst>
                </a:gridCol>
              </a:tblGrid>
              <a:tr h="304109">
                <a:tc>
                  <a:txBody>
                    <a:bodyPr/>
                    <a:lstStyle/>
                    <a:p>
                      <a:pPr algn="ctr">
                        <a:spcAft>
                          <a:spcPts val="0"/>
                        </a:spcAft>
                      </a:pPr>
                      <a:br>
                        <a:rPr lang="en-GB" sz="600">
                          <a:effectLst/>
                          <a:latin typeface="Calibri" panose="020F0502020204030204" pitchFamily="34" charset="0"/>
                          <a:ea typeface="Times New Roman" panose="02020603050405020304" pitchFamily="18" charset="0"/>
                          <a:cs typeface="Arial" panose="020B0604020202020204" pitchFamily="34" charset="0"/>
                        </a:rPr>
                      </a:b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b="1">
                          <a:effectLst/>
                          <a:latin typeface="Calibri" panose="020F0502020204030204" pitchFamily="34" charset="0"/>
                          <a:ea typeface="Times New Roman" panose="02020603050405020304" pitchFamily="18" charset="0"/>
                          <a:cs typeface="Arial" panose="020B0604020202020204" pitchFamily="34" charset="0"/>
                        </a:rPr>
                        <a:t>Grade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Comprehension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Analysis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Critique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Presentation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extLst>
                  <a:ext uri="{0D108BD9-81ED-4DB2-BD59-A6C34878D82A}">
                    <a16:rowId xmlns:a16="http://schemas.microsoft.com/office/drawing/2014/main" val="10000"/>
                  </a:ext>
                </a:extLst>
              </a:tr>
              <a:tr h="112727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A*/A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80 or above = A*;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70 -79 = 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wide range of relevant sources, which are well understood, are skilfully and concisely deployed to support arguments.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Demonstrates a highly developed understanding of relevant concepts, theories and/or research methodologies.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well-focused, relevant answer.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Sets sources and viewpoints in a wide context and makes a comprehensive assessment of issues involved.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High levels of ability to analyse, identify relevant issues, synthesise and apply knowledge and concepts.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Relevant theories/theoretical models are applied to deepen understanding of the links between theory and practice.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Skilful evaluation which synthesises both the literature and personal perspectives in response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Demonstrates a balanced critical understanding of the issues.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Some originality of thought and creativity.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Displays critical awareness of methodological and theoretical considerations.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Material is very well-organised and the structure complements the content.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high level of written communication with very few errors of spelling, grammar and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comprehensively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Mastery of referencing conventions with very few errors or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42663">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B</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60 - 69)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Sound and thorough grasp of relevant concepts, theories and/or research methodologies which are well-summarised.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work is supported by references to a good range of relevant sources which are used in a relevant way.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focused, relevant answer.</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Sets sources and viewpoints in context.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A good ability to analyse, identifying useful points synthesise and apply knowledge and concepts.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Application of theories/theoretical models in a relevant way to answer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Perceptive commentary on evidence and materials used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Able to make appropriate critical points.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Displays awareness of methodological and theoretical considerations.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Well-structured work displaying attention to the logic and development of the piece.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clear written style. Spelling, grammar and syntax are generally good.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consistently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Most features of the referencing system are used correctly.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6731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C</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50 - 59)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Pass Mark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50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range of relevant source materials is used.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main concepts, theories and/or research methodologies is fair but lacks depth and/or breadth. There may be some gaps or areas of confusion.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response to the question addresses basic requirements and there may be some irrelevant material.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attempt at analysis, synthesis and application of knowledge and concepts is competent but lacks depth and breadth.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use and understanding of theoretical models.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Sensible commentary on evidence and materials used throughout,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Limited critical reflection.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generally satisfactory overall structure although it may lack balance in parts or fail to integrate some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written style which is not impaired by the occasional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Generally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recommended referencing system is used but with some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147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40 – 49)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evidence of relevant reading.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the subject matter is limited. The work displays major gaps in knowledge, serious misconceptions and/or factual inaccuracies.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Introduction of basic concepts and effort made to relate them to the demands of the question which have been only partially understood, leading to irrelevant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No sustained analysis, mainly descriptive with and an inability to apply knowledge and synthesise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Very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reference to theoretical models</a:t>
                      </a:r>
                      <a:r>
                        <a:rPr lang="en-GB" sz="600">
                          <a:effectLst/>
                          <a:latin typeface="Calibri" panose="020F0502020204030204" pitchFamily="34" charset="0"/>
                          <a:ea typeface="Times New Roman" panose="02020603050405020304" pitchFamily="18" charset="0"/>
                          <a:cs typeface="Arial" panose="020B0604020202020204" pitchFamily="34"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sensible comment is made.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Uncritical commentary.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Weak structure.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Expression of ideas is sometimes confused or unclear. Communication may also be impaired by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Lacking appropriate substantiation.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Referencing marred by frequent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335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below 40)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Few relevant sources used.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Serious gaps and/or errors in knowledge and understanding.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question may have been ignored or badly misunderstood, and there is much irrelevance.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Superficial treatment of the topic much of which is descriptive.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Lacks appropriate critical or theoretical framework.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commentary may not be seen as sensible in relation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Unstructured presentation, lacking coherence.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Expression of ideas is poor and may also be impaired by frequent errors of spelling, grammar and/or syntax.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Much of the writing is unsubstantiated.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The recommended referencing system has not been mastered.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8" name="TextBox 7"/>
          <p:cNvSpPr txBox="1"/>
          <p:nvPr/>
        </p:nvSpPr>
        <p:spPr>
          <a:xfrm>
            <a:off x="2763982" y="259773"/>
            <a:ext cx="6598227" cy="400110"/>
          </a:xfrm>
          <a:prstGeom prst="rect">
            <a:avLst/>
          </a:prstGeom>
          <a:noFill/>
        </p:spPr>
        <p:txBody>
          <a:bodyPr wrap="square" rtlCol="0">
            <a:spAutoFit/>
          </a:bodyPr>
          <a:lstStyle/>
          <a:p>
            <a:pPr algn="ctr"/>
            <a:r>
              <a:rPr lang="en-GB" sz="2000" b="1" dirty="0">
                <a:solidFill>
                  <a:srgbClr val="0070C0"/>
                </a:solidFill>
              </a:rPr>
              <a:t>Master’s Marking Criteria</a:t>
            </a:r>
          </a:p>
        </p:txBody>
      </p:sp>
    </p:spTree>
    <p:extLst>
      <p:ext uri="{BB962C8B-B14F-4D97-AF65-F5344CB8AC3E}">
        <p14:creationId xmlns:p14="http://schemas.microsoft.com/office/powerpoint/2010/main" val="447129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Marking Criteria</a:t>
            </a:r>
          </a:p>
        </p:txBody>
      </p:sp>
      <p:sp>
        <p:nvSpPr>
          <p:cNvPr id="3" name="Text Placeholder 2"/>
          <p:cNvSpPr>
            <a:spLocks noGrp="1"/>
          </p:cNvSpPr>
          <p:nvPr>
            <p:ph type="body" idx="1"/>
          </p:nvPr>
        </p:nvSpPr>
        <p:spPr>
          <a:xfrm>
            <a:off x="952326" y="2368829"/>
            <a:ext cx="10363200" cy="4311670"/>
          </a:xfrm>
        </p:spPr>
        <p:txBody>
          <a:bodyPr/>
          <a:lstStyle/>
          <a:p>
            <a:r>
              <a:rPr lang="en-GB" sz="2800" b="1" dirty="0"/>
              <a:t>Comprehension: </a:t>
            </a:r>
            <a:r>
              <a:rPr lang="en-GB" sz="2800" dirty="0"/>
              <a:t>Breadth, depth and </a:t>
            </a:r>
            <a:r>
              <a:rPr lang="en-GB" sz="2800" u="sng" dirty="0"/>
              <a:t>relevance</a:t>
            </a:r>
            <a:r>
              <a:rPr lang="en-GB" sz="2800" dirty="0"/>
              <a:t> of appropriate sources, mastery of the subject matter</a:t>
            </a:r>
          </a:p>
          <a:p>
            <a:r>
              <a:rPr lang="en-GB" sz="2800" b="1" dirty="0"/>
              <a:t>Analysis: </a:t>
            </a:r>
            <a:r>
              <a:rPr lang="en-GB" sz="2800" dirty="0"/>
              <a:t>Interpretation of the question, extraction of meaning from sources/data and demonstration of application</a:t>
            </a:r>
            <a:endParaRPr lang="en-GB" sz="2800" b="1" dirty="0"/>
          </a:p>
          <a:p>
            <a:r>
              <a:rPr lang="en-GB" sz="2800" b="1" dirty="0"/>
              <a:t>Critique:</a:t>
            </a:r>
            <a:r>
              <a:rPr lang="en-GB" sz="2800" dirty="0"/>
              <a:t> Formulation of argument, critical commentary and reflection on sources/data, evaluation of sources/methodology/opinions/data</a:t>
            </a:r>
            <a:endParaRPr lang="en-GB" sz="2800" b="1" dirty="0"/>
          </a:p>
          <a:p>
            <a:r>
              <a:rPr lang="en-GB" sz="2800" b="1" dirty="0"/>
              <a:t>Presentation:</a:t>
            </a:r>
            <a:r>
              <a:rPr lang="en-GB" sz="2800" dirty="0"/>
              <a:t> Structure, </a:t>
            </a:r>
            <a:r>
              <a:rPr lang="en-GB" sz="2800" dirty="0" err="1"/>
              <a:t>SPaG</a:t>
            </a:r>
            <a:r>
              <a:rPr lang="en-GB" sz="2800" dirty="0"/>
              <a:t>, syntax, referencing, correct use of figure/table captioning, general academic style</a:t>
            </a:r>
          </a:p>
          <a:p>
            <a:endParaRPr lang="en-GB" sz="2800" dirty="0"/>
          </a:p>
          <a:p>
            <a:endParaRPr lang="en-GB" sz="2800" dirty="0"/>
          </a:p>
        </p:txBody>
      </p:sp>
    </p:spTree>
    <p:extLst>
      <p:ext uri="{BB962C8B-B14F-4D97-AF65-F5344CB8AC3E}">
        <p14:creationId xmlns:p14="http://schemas.microsoft.com/office/powerpoint/2010/main" val="20341908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4379" y="1077046"/>
            <a:ext cx="1882192" cy="4844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http://juliaec.files.wordpress.com/2011/04/blooms_taxonomy.jpg"/>
          <p:cNvPicPr>
            <a:picLocks noChangeAspect="1" noChangeArrowheads="1"/>
          </p:cNvPicPr>
          <p:nvPr/>
        </p:nvPicPr>
        <p:blipFill>
          <a:blip r:embed="rId2" cstate="print"/>
          <a:srcRect t="13419"/>
          <a:stretch>
            <a:fillRect/>
          </a:stretch>
        </p:blipFill>
        <p:spPr bwMode="auto">
          <a:xfrm>
            <a:off x="475338" y="1041187"/>
            <a:ext cx="9459517" cy="5616229"/>
          </a:xfrm>
          <a:prstGeom prst="rect">
            <a:avLst/>
          </a:prstGeom>
          <a:noFill/>
        </p:spPr>
      </p:pic>
      <p:sp>
        <p:nvSpPr>
          <p:cNvPr id="6" name="TextBox 5"/>
          <p:cNvSpPr txBox="1"/>
          <p:nvPr/>
        </p:nvSpPr>
        <p:spPr>
          <a:xfrm>
            <a:off x="10040225" y="5348501"/>
            <a:ext cx="624305" cy="720455"/>
          </a:xfrm>
          <a:prstGeom prst="rect">
            <a:avLst/>
          </a:prstGeom>
          <a:noFill/>
        </p:spPr>
        <p:txBody>
          <a:bodyPr wrap="square" rtlCol="0">
            <a:spAutoFit/>
          </a:bodyPr>
          <a:lstStyle/>
          <a:p>
            <a:r>
              <a:rPr lang="en-GB" sz="4000" dirty="0">
                <a:solidFill>
                  <a:srgbClr val="FF0000"/>
                </a:solidFill>
              </a:rPr>
              <a:t>D</a:t>
            </a:r>
          </a:p>
        </p:txBody>
      </p:sp>
      <p:sp>
        <p:nvSpPr>
          <p:cNvPr id="7" name="Right Brace 6"/>
          <p:cNvSpPr/>
          <p:nvPr/>
        </p:nvSpPr>
        <p:spPr>
          <a:xfrm>
            <a:off x="9898711" y="4804229"/>
            <a:ext cx="174171" cy="1828800"/>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Right Brace 7"/>
          <p:cNvSpPr/>
          <p:nvPr/>
        </p:nvSpPr>
        <p:spPr>
          <a:xfrm>
            <a:off x="9898912" y="3391786"/>
            <a:ext cx="167286" cy="1426959"/>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ight Brace 8"/>
          <p:cNvSpPr/>
          <p:nvPr/>
        </p:nvSpPr>
        <p:spPr>
          <a:xfrm>
            <a:off x="9898912" y="2336801"/>
            <a:ext cx="167286" cy="1054985"/>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ight Brace 9"/>
          <p:cNvSpPr/>
          <p:nvPr/>
        </p:nvSpPr>
        <p:spPr>
          <a:xfrm>
            <a:off x="9898738" y="1099457"/>
            <a:ext cx="167460" cy="1237344"/>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10054739" y="3773705"/>
            <a:ext cx="624305" cy="720455"/>
          </a:xfrm>
          <a:prstGeom prst="rect">
            <a:avLst/>
          </a:prstGeom>
          <a:noFill/>
        </p:spPr>
        <p:txBody>
          <a:bodyPr wrap="square" rtlCol="0">
            <a:spAutoFit/>
          </a:bodyPr>
          <a:lstStyle/>
          <a:p>
            <a:r>
              <a:rPr lang="en-GB" sz="4000" dirty="0">
                <a:solidFill>
                  <a:srgbClr val="FF0000"/>
                </a:solidFill>
              </a:rPr>
              <a:t>C</a:t>
            </a:r>
          </a:p>
        </p:txBody>
      </p:sp>
      <p:sp>
        <p:nvSpPr>
          <p:cNvPr id="12" name="TextBox 11"/>
          <p:cNvSpPr txBox="1"/>
          <p:nvPr/>
        </p:nvSpPr>
        <p:spPr>
          <a:xfrm>
            <a:off x="10040225" y="2463797"/>
            <a:ext cx="624305" cy="720455"/>
          </a:xfrm>
          <a:prstGeom prst="rect">
            <a:avLst/>
          </a:prstGeom>
          <a:noFill/>
        </p:spPr>
        <p:txBody>
          <a:bodyPr wrap="square" rtlCol="0">
            <a:spAutoFit/>
          </a:bodyPr>
          <a:lstStyle/>
          <a:p>
            <a:r>
              <a:rPr lang="en-GB" sz="4000" dirty="0">
                <a:solidFill>
                  <a:srgbClr val="FF0000"/>
                </a:solidFill>
              </a:rPr>
              <a:t>B</a:t>
            </a:r>
          </a:p>
        </p:txBody>
      </p:sp>
      <p:sp>
        <p:nvSpPr>
          <p:cNvPr id="13" name="TextBox 12"/>
          <p:cNvSpPr txBox="1"/>
          <p:nvPr/>
        </p:nvSpPr>
        <p:spPr>
          <a:xfrm>
            <a:off x="10040225" y="1367969"/>
            <a:ext cx="1527661" cy="707886"/>
          </a:xfrm>
          <a:prstGeom prst="rect">
            <a:avLst/>
          </a:prstGeom>
          <a:noFill/>
        </p:spPr>
        <p:txBody>
          <a:bodyPr wrap="square" rtlCol="0">
            <a:spAutoFit/>
          </a:bodyPr>
          <a:lstStyle/>
          <a:p>
            <a:r>
              <a:rPr lang="en-GB" sz="4000" dirty="0">
                <a:solidFill>
                  <a:srgbClr val="FF0000"/>
                </a:solidFill>
              </a:rPr>
              <a:t>A/A*</a:t>
            </a:r>
          </a:p>
        </p:txBody>
      </p:sp>
      <p:cxnSp>
        <p:nvCxnSpPr>
          <p:cNvPr id="14" name="Straight Connector 13"/>
          <p:cNvCxnSpPr>
            <a:endCxn id="7" idx="0"/>
          </p:cNvCxnSpPr>
          <p:nvPr/>
        </p:nvCxnSpPr>
        <p:spPr>
          <a:xfrm>
            <a:off x="475338" y="4789704"/>
            <a:ext cx="9423373" cy="1452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7737" y="4942104"/>
            <a:ext cx="1248611" cy="595158"/>
          </a:xfrm>
          <a:prstGeom prst="rect">
            <a:avLst/>
          </a:prstGeom>
          <a:noFill/>
        </p:spPr>
        <p:txBody>
          <a:bodyPr wrap="square" rtlCol="0">
            <a:spAutoFit/>
          </a:bodyPr>
          <a:lstStyle/>
          <a:p>
            <a:r>
              <a:rPr lang="en-GB" sz="3200" b="1" dirty="0">
                <a:solidFill>
                  <a:srgbClr val="FF0000"/>
                </a:solidFill>
              </a:rPr>
              <a:t>FAIL</a:t>
            </a:r>
          </a:p>
        </p:txBody>
      </p:sp>
      <p:sp>
        <p:nvSpPr>
          <p:cNvPr id="16" name="TextBox 15"/>
          <p:cNvSpPr txBox="1"/>
          <p:nvPr/>
        </p:nvSpPr>
        <p:spPr>
          <a:xfrm>
            <a:off x="627737" y="1175658"/>
            <a:ext cx="1248611" cy="595158"/>
          </a:xfrm>
          <a:prstGeom prst="rect">
            <a:avLst/>
          </a:prstGeom>
          <a:noFill/>
        </p:spPr>
        <p:txBody>
          <a:bodyPr wrap="square" rtlCol="0">
            <a:spAutoFit/>
          </a:bodyPr>
          <a:lstStyle/>
          <a:p>
            <a:r>
              <a:rPr lang="en-GB" sz="3200" b="1" dirty="0">
                <a:solidFill>
                  <a:srgbClr val="00B050"/>
                </a:solidFill>
              </a:rPr>
              <a:t>PASS</a:t>
            </a:r>
          </a:p>
        </p:txBody>
      </p:sp>
      <p:sp>
        <p:nvSpPr>
          <p:cNvPr id="17" name="TextBox 16"/>
          <p:cNvSpPr txBox="1"/>
          <p:nvPr/>
        </p:nvSpPr>
        <p:spPr>
          <a:xfrm>
            <a:off x="10007569" y="6416094"/>
            <a:ext cx="802678" cy="375890"/>
          </a:xfrm>
          <a:prstGeom prst="rect">
            <a:avLst/>
          </a:prstGeom>
          <a:noFill/>
        </p:spPr>
        <p:txBody>
          <a:bodyPr wrap="square" rtlCol="0">
            <a:spAutoFit/>
          </a:bodyPr>
          <a:lstStyle/>
          <a:p>
            <a:r>
              <a:rPr lang="en-GB" dirty="0"/>
              <a:t>40 %</a:t>
            </a:r>
          </a:p>
        </p:txBody>
      </p:sp>
      <p:sp>
        <p:nvSpPr>
          <p:cNvPr id="18" name="TextBox 17"/>
          <p:cNvSpPr txBox="1"/>
          <p:nvPr/>
        </p:nvSpPr>
        <p:spPr>
          <a:xfrm>
            <a:off x="9993054" y="4605794"/>
            <a:ext cx="802678" cy="375890"/>
          </a:xfrm>
          <a:prstGeom prst="rect">
            <a:avLst/>
          </a:prstGeom>
          <a:noFill/>
        </p:spPr>
        <p:txBody>
          <a:bodyPr wrap="square" rtlCol="0">
            <a:spAutoFit/>
          </a:bodyPr>
          <a:lstStyle/>
          <a:p>
            <a:r>
              <a:rPr lang="en-GB" dirty="0"/>
              <a:t>50 %</a:t>
            </a:r>
          </a:p>
        </p:txBody>
      </p:sp>
      <p:sp>
        <p:nvSpPr>
          <p:cNvPr id="19" name="TextBox 18"/>
          <p:cNvSpPr txBox="1"/>
          <p:nvPr/>
        </p:nvSpPr>
        <p:spPr>
          <a:xfrm>
            <a:off x="9964025" y="3196956"/>
            <a:ext cx="1807055" cy="369332"/>
          </a:xfrm>
          <a:prstGeom prst="rect">
            <a:avLst/>
          </a:prstGeom>
          <a:noFill/>
        </p:spPr>
        <p:txBody>
          <a:bodyPr wrap="square" rtlCol="0">
            <a:spAutoFit/>
          </a:bodyPr>
          <a:lstStyle/>
          <a:p>
            <a:r>
              <a:rPr lang="en-GB" dirty="0"/>
              <a:t>60 % (Merit)</a:t>
            </a:r>
          </a:p>
        </p:txBody>
      </p:sp>
      <p:sp>
        <p:nvSpPr>
          <p:cNvPr id="20" name="TextBox 19"/>
          <p:cNvSpPr txBox="1"/>
          <p:nvPr/>
        </p:nvSpPr>
        <p:spPr>
          <a:xfrm>
            <a:off x="9964026" y="2144484"/>
            <a:ext cx="1879626" cy="369332"/>
          </a:xfrm>
          <a:prstGeom prst="rect">
            <a:avLst/>
          </a:prstGeom>
          <a:noFill/>
        </p:spPr>
        <p:txBody>
          <a:bodyPr wrap="square" rtlCol="0">
            <a:spAutoFit/>
          </a:bodyPr>
          <a:lstStyle/>
          <a:p>
            <a:r>
              <a:rPr lang="en-GB" dirty="0"/>
              <a:t>70 % (Distinction)</a:t>
            </a:r>
          </a:p>
        </p:txBody>
      </p:sp>
    </p:spTree>
    <p:extLst>
      <p:ext uri="{BB962C8B-B14F-4D97-AF65-F5344CB8AC3E}">
        <p14:creationId xmlns:p14="http://schemas.microsoft.com/office/powerpoint/2010/main" val="1368514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70C0"/>
                </a:solidFill>
              </a:rPr>
              <a:t>Areas of Development for Trainees</a:t>
            </a:r>
          </a:p>
        </p:txBody>
      </p:sp>
      <p:sp>
        <p:nvSpPr>
          <p:cNvPr id="3" name="Content Placeholder 2"/>
          <p:cNvSpPr>
            <a:spLocks noGrp="1"/>
          </p:cNvSpPr>
          <p:nvPr>
            <p:ph idx="1"/>
          </p:nvPr>
        </p:nvSpPr>
        <p:spPr/>
        <p:txBody>
          <a:bodyPr/>
          <a:lstStyle/>
          <a:p>
            <a:r>
              <a:rPr lang="en-GB" dirty="0"/>
              <a:t>Essay writing – social sciences</a:t>
            </a:r>
          </a:p>
          <a:p>
            <a:r>
              <a:rPr lang="en-GB" dirty="0"/>
              <a:t>Academic writing</a:t>
            </a:r>
          </a:p>
          <a:p>
            <a:r>
              <a:rPr lang="en-GB" dirty="0"/>
              <a:t>Accurate writing</a:t>
            </a:r>
          </a:p>
          <a:p>
            <a:r>
              <a:rPr lang="en-GB" dirty="0"/>
              <a:t>Essay structure</a:t>
            </a:r>
          </a:p>
          <a:p>
            <a:r>
              <a:rPr lang="en-GB" dirty="0"/>
              <a:t>Critical analysis</a:t>
            </a:r>
          </a:p>
          <a:p>
            <a:r>
              <a:rPr lang="en-GB" dirty="0"/>
              <a:t>Constructing an argument</a:t>
            </a:r>
          </a:p>
          <a:p>
            <a:r>
              <a:rPr lang="en-GB" dirty="0"/>
              <a:t>Harvard referencing</a:t>
            </a:r>
          </a:p>
        </p:txBody>
      </p:sp>
    </p:spTree>
    <p:extLst>
      <p:ext uri="{BB962C8B-B14F-4D97-AF65-F5344CB8AC3E}">
        <p14:creationId xmlns:p14="http://schemas.microsoft.com/office/powerpoint/2010/main" val="97352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solidFill>
                  <a:srgbClr val="0070C0"/>
                </a:solidFill>
              </a:rPr>
              <a:t>University Support</a:t>
            </a:r>
          </a:p>
        </p:txBody>
      </p:sp>
      <p:sp>
        <p:nvSpPr>
          <p:cNvPr id="5" name="Content Placeholder 4"/>
          <p:cNvSpPr>
            <a:spLocks noGrp="1"/>
          </p:cNvSpPr>
          <p:nvPr>
            <p:ph idx="1"/>
          </p:nvPr>
        </p:nvSpPr>
        <p:spPr/>
        <p:txBody>
          <a:bodyPr>
            <a:normAutofit fontScale="92500" lnSpcReduction="20000"/>
          </a:bodyPr>
          <a:lstStyle/>
          <a:p>
            <a:r>
              <a:rPr lang="en-GB" dirty="0"/>
              <a:t>Lead lectures</a:t>
            </a:r>
          </a:p>
          <a:p>
            <a:r>
              <a:rPr lang="en-GB" dirty="0"/>
              <a:t>Detailed brief for each assignment</a:t>
            </a:r>
          </a:p>
          <a:p>
            <a:r>
              <a:rPr lang="en-GB" dirty="0"/>
              <a:t>Online resources &amp; workshops</a:t>
            </a:r>
          </a:p>
          <a:p>
            <a:r>
              <a:rPr lang="en-GB" dirty="0"/>
              <a:t>Explicit teaching of subject studies titles</a:t>
            </a:r>
          </a:p>
          <a:p>
            <a:r>
              <a:rPr lang="en-GB" dirty="0"/>
              <a:t>Online skills workshops</a:t>
            </a:r>
          </a:p>
          <a:p>
            <a:r>
              <a:rPr lang="en-GB" dirty="0"/>
              <a:t>1-1 Tutorials</a:t>
            </a:r>
          </a:p>
          <a:p>
            <a:r>
              <a:rPr lang="en-GB" dirty="0"/>
              <a:t>Library sessions</a:t>
            </a:r>
          </a:p>
          <a:p>
            <a:r>
              <a:rPr lang="en-GB" dirty="0"/>
              <a:t>Student Services</a:t>
            </a:r>
          </a:p>
          <a:p>
            <a:r>
              <a:rPr lang="en-GB" dirty="0"/>
              <a:t>Additional PG sessions for core</a:t>
            </a:r>
          </a:p>
        </p:txBody>
      </p:sp>
    </p:spTree>
    <p:extLst>
      <p:ext uri="{BB962C8B-B14F-4D97-AF65-F5344CB8AC3E}">
        <p14:creationId xmlns:p14="http://schemas.microsoft.com/office/powerpoint/2010/main" val="363676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p:cTn id="15"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5">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 calcmode="lin" valueType="num">
                                      <p:cBhvr>
                                        <p:cTn id="39"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5">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5">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5">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p:cTn id="47"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5">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 calcmode="lin" valueType="num">
                                      <p:cBhvr>
                                        <p:cTn id="55"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5">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5">
                                            <p:txEl>
                                              <p:pRg st="7" end="7"/>
                                            </p:txEl>
                                          </p:spTgt>
                                        </p:tgtEl>
                                        <p:attrNameLst>
                                          <p:attrName>style.visibility</p:attrName>
                                        </p:attrNameLst>
                                      </p:cBhvr>
                                      <p:to>
                                        <p:strVal val="visible"/>
                                      </p:to>
                                    </p:set>
                                    <p:anim calcmode="lin" valueType="num">
                                      <p:cBhvr>
                                        <p:cTn id="63" dur="1000" fill="hold"/>
                                        <p:tgtEl>
                                          <p:spTgt spid="5">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5">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5">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5">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nodeType="clickEffect">
                                  <p:stCondLst>
                                    <p:cond delay="0"/>
                                  </p:stCondLst>
                                  <p:childTnLst>
                                    <p:set>
                                      <p:cBhvr>
                                        <p:cTn id="70" dur="1" fill="hold">
                                          <p:stCondLst>
                                            <p:cond delay="0"/>
                                          </p:stCondLst>
                                        </p:cTn>
                                        <p:tgtEl>
                                          <p:spTgt spid="5">
                                            <p:txEl>
                                              <p:pRg st="8" end="8"/>
                                            </p:txEl>
                                          </p:spTgt>
                                        </p:tgtEl>
                                        <p:attrNameLst>
                                          <p:attrName>style.visibility</p:attrName>
                                        </p:attrNameLst>
                                      </p:cBhvr>
                                      <p:to>
                                        <p:strVal val="visible"/>
                                      </p:to>
                                    </p:set>
                                    <p:anim calcmode="lin" valueType="num">
                                      <p:cBhvr>
                                        <p:cTn id="71" dur="1000" fill="hold"/>
                                        <p:tgtEl>
                                          <p:spTgt spid="5">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5">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5">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70C0"/>
                </a:solidFill>
              </a:rPr>
              <a:t>School Support</a:t>
            </a:r>
          </a:p>
        </p:txBody>
      </p:sp>
      <p:sp>
        <p:nvSpPr>
          <p:cNvPr id="3" name="Content Placeholder 2"/>
          <p:cNvSpPr>
            <a:spLocks noGrp="1"/>
          </p:cNvSpPr>
          <p:nvPr>
            <p:ph idx="1"/>
          </p:nvPr>
        </p:nvSpPr>
        <p:spPr/>
        <p:txBody>
          <a:bodyPr>
            <a:normAutofit fontScale="92500" lnSpcReduction="10000"/>
          </a:bodyPr>
          <a:lstStyle/>
          <a:p>
            <a:r>
              <a:rPr lang="en-GB" dirty="0"/>
              <a:t>Discuss essay plans in mentor meetings</a:t>
            </a:r>
          </a:p>
          <a:p>
            <a:r>
              <a:rPr lang="en-GB" dirty="0"/>
              <a:t>Encourage a critical </a:t>
            </a:r>
            <a:r>
              <a:rPr lang="en-GB" dirty="0" err="1"/>
              <a:t>mindset</a:t>
            </a:r>
            <a:endParaRPr lang="en-GB" dirty="0"/>
          </a:p>
          <a:p>
            <a:r>
              <a:rPr lang="en-GB" dirty="0"/>
              <a:t>Encourage them to reflect critically on their practice </a:t>
            </a:r>
            <a:r>
              <a:rPr lang="mr-IN" dirty="0"/>
              <a:t>–</a:t>
            </a:r>
            <a:r>
              <a:rPr lang="en-GB" dirty="0"/>
              <a:t> how it links to theory</a:t>
            </a:r>
          </a:p>
          <a:p>
            <a:r>
              <a:rPr lang="en-GB" dirty="0"/>
              <a:t>Subject specific and other resources resources – journal articles, CPD materials, websites</a:t>
            </a:r>
          </a:p>
          <a:p>
            <a:r>
              <a:rPr lang="en-GB" dirty="0"/>
              <a:t>Support with time management – time and space to study</a:t>
            </a:r>
          </a:p>
          <a:p>
            <a:r>
              <a:rPr lang="en-GB" dirty="0"/>
              <a:t>Mock poster presentation</a:t>
            </a:r>
          </a:p>
          <a:p>
            <a:r>
              <a:rPr lang="en-GB" dirty="0"/>
              <a:t>Proof reading!</a:t>
            </a:r>
          </a:p>
        </p:txBody>
      </p:sp>
    </p:spTree>
    <p:extLst>
      <p:ext uri="{BB962C8B-B14F-4D97-AF65-F5344CB8AC3E}">
        <p14:creationId xmlns:p14="http://schemas.microsoft.com/office/powerpoint/2010/main" val="51217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78" y="1458774"/>
            <a:ext cx="12192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PGCE Route Map 2021-22</a:t>
            </a:r>
          </a:p>
        </p:txBody>
      </p:sp>
      <p:pic>
        <p:nvPicPr>
          <p:cNvPr id="13314" name="Picture 2" descr="http://doan-hk5-cnpm04.googlecode.com/svn/trunk/Minim/DemoWS_WP7/DemoWS_Server/Resources/LevelIcon/map.png"/>
          <p:cNvPicPr>
            <a:picLocks noChangeAspect="1" noChangeArrowheads="1"/>
          </p:cNvPicPr>
          <p:nvPr/>
        </p:nvPicPr>
        <p:blipFill>
          <a:blip r:embed="rId2" cstate="print"/>
          <a:srcRect/>
          <a:stretch>
            <a:fillRect/>
          </a:stretch>
        </p:blipFill>
        <p:spPr bwMode="auto">
          <a:xfrm>
            <a:off x="3785197" y="2323946"/>
            <a:ext cx="4625162" cy="4625163"/>
          </a:xfrm>
          <a:prstGeom prst="rect">
            <a:avLst/>
          </a:prstGeom>
          <a:noFill/>
        </p:spPr>
      </p:pic>
    </p:spTree>
    <p:extLst>
      <p:ext uri="{BB962C8B-B14F-4D97-AF65-F5344CB8AC3E}">
        <p14:creationId xmlns:p14="http://schemas.microsoft.com/office/powerpoint/2010/main" val="1531091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Proof reading</a:t>
            </a:r>
          </a:p>
        </p:txBody>
      </p:sp>
      <p:sp>
        <p:nvSpPr>
          <p:cNvPr id="3" name="Content Placeholder 2"/>
          <p:cNvSpPr>
            <a:spLocks noGrp="1"/>
          </p:cNvSpPr>
          <p:nvPr>
            <p:ph idx="1"/>
          </p:nvPr>
        </p:nvSpPr>
        <p:spPr/>
        <p:txBody>
          <a:bodyPr/>
          <a:lstStyle/>
          <a:p>
            <a:r>
              <a:rPr lang="en-GB" sz="2400" dirty="0"/>
              <a:t>The University considers it acceptable for proof-readers to identify, but not make corrections to:</a:t>
            </a:r>
          </a:p>
          <a:p>
            <a:pPr lvl="1"/>
            <a:r>
              <a:rPr lang="en-GB" sz="2000" dirty="0"/>
              <a:t>common typographical, spelling or punctuation errors;</a:t>
            </a:r>
          </a:p>
          <a:p>
            <a:pPr lvl="1"/>
            <a:r>
              <a:rPr lang="en-GB" sz="2000" dirty="0"/>
              <a:t>formatting and layout errors and inconsistencies such as page numbers, line spacing, font size, headers and footers;</a:t>
            </a:r>
          </a:p>
          <a:p>
            <a:pPr lvl="1"/>
            <a:r>
              <a:rPr lang="en-GB" sz="2000" dirty="0"/>
              <a:t>grammatical and syntactical errors and anomalies;</a:t>
            </a:r>
          </a:p>
          <a:p>
            <a:pPr lvl="1"/>
            <a:r>
              <a:rPr lang="en-GB" sz="2000" dirty="0"/>
              <a:t>lexical repetition or omissions; sections of text where the meaning is ambiguous; minor formatting errors in referencing (for consistency and order);</a:t>
            </a:r>
          </a:p>
          <a:p>
            <a:pPr lvl="1"/>
            <a:r>
              <a:rPr lang="en-GB" sz="2000" dirty="0"/>
              <a:t>errors in the labelling of diagrams, charts and figures.</a:t>
            </a:r>
            <a:endParaRPr lang="en-GB" dirty="0"/>
          </a:p>
          <a:p>
            <a:pPr marL="0" indent="0">
              <a:buNone/>
            </a:pPr>
            <a:r>
              <a:rPr lang="en-GB" sz="2400" dirty="0">
                <a:hlinkClick r:id="rId2"/>
              </a:rPr>
              <a:t>proofreading</a:t>
            </a:r>
            <a:endParaRPr lang="en-GB" sz="2400" dirty="0"/>
          </a:p>
        </p:txBody>
      </p:sp>
    </p:spTree>
    <p:extLst>
      <p:ext uri="{BB962C8B-B14F-4D97-AF65-F5344CB8AC3E}">
        <p14:creationId xmlns:p14="http://schemas.microsoft.com/office/powerpoint/2010/main" val="2467969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Proof reading</a:t>
            </a:r>
          </a:p>
        </p:txBody>
      </p:sp>
      <p:sp>
        <p:nvSpPr>
          <p:cNvPr id="3" name="Content Placeholder 2"/>
          <p:cNvSpPr>
            <a:spLocks noGrp="1"/>
          </p:cNvSpPr>
          <p:nvPr>
            <p:ph idx="1"/>
          </p:nvPr>
        </p:nvSpPr>
        <p:spPr/>
        <p:txBody>
          <a:bodyPr/>
          <a:lstStyle/>
          <a:p>
            <a:r>
              <a:rPr lang="en-GB" sz="2400" dirty="0"/>
              <a:t>The University does not consider it acceptable practice for proof-readers to amend existing content – whether through addition or reduction and, in particular, it prohibits proof-readers to:</a:t>
            </a:r>
          </a:p>
          <a:p>
            <a:pPr lvl="1"/>
            <a:r>
              <a:rPr lang="en-GB" sz="2000" dirty="0"/>
              <a:t>Rewrite content where meaning is ambiguous;</a:t>
            </a:r>
          </a:p>
          <a:p>
            <a:pPr lvl="1"/>
            <a:r>
              <a:rPr lang="en-GB" sz="2000" dirty="0"/>
              <a:t>Add to existing content;</a:t>
            </a:r>
          </a:p>
          <a:p>
            <a:pPr lvl="1"/>
            <a:r>
              <a:rPr lang="en-GB" sz="2000" dirty="0"/>
              <a:t>Alter argument or logic where faulty; Re-arrange or re-order sentences to enhance structure or argument;</a:t>
            </a:r>
          </a:p>
          <a:p>
            <a:pPr lvl="1"/>
            <a:r>
              <a:rPr lang="en-GB" sz="2000" dirty="0"/>
              <a:t>Implement or alter a referencing system or add to references;</a:t>
            </a:r>
          </a:p>
          <a:p>
            <a:pPr lvl="1"/>
            <a:r>
              <a:rPr lang="en-GB" sz="2000" dirty="0"/>
              <a:t>Check or correct facts, data calculations, formulae or equations;</a:t>
            </a:r>
          </a:p>
          <a:p>
            <a:pPr lvl="1"/>
            <a:r>
              <a:rPr lang="en-GB" sz="2000" dirty="0"/>
              <a:t>Translate text drafted by students, noting that this does not prohibit translation of source material as long as it is properly referenced.</a:t>
            </a:r>
          </a:p>
          <a:p>
            <a:endParaRPr lang="en-GB" dirty="0"/>
          </a:p>
        </p:txBody>
      </p:sp>
    </p:spTree>
    <p:extLst>
      <p:ext uri="{BB962C8B-B14F-4D97-AF65-F5344CB8AC3E}">
        <p14:creationId xmlns:p14="http://schemas.microsoft.com/office/powerpoint/2010/main" val="19908334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GB" sz="4400" dirty="0">
                <a:solidFill>
                  <a:srgbClr val="0070C0"/>
                </a:solidFill>
              </a:rPr>
            </a:br>
            <a:br>
              <a:rPr lang="en-GB" sz="4400" dirty="0">
                <a:solidFill>
                  <a:srgbClr val="0070C0"/>
                </a:solidFill>
              </a:rPr>
            </a:br>
            <a:r>
              <a:rPr lang="en-GB" sz="4400" dirty="0">
                <a:solidFill>
                  <a:srgbClr val="0070C0"/>
                </a:solidFill>
              </a:rPr>
              <a:t>How can we support you to support them?</a:t>
            </a:r>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353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816430" y="228600"/>
          <a:ext cx="10265228" cy="6467522"/>
        </p:xfrm>
        <a:graphic>
          <a:graphicData uri="http://schemas.openxmlformats.org/drawingml/2006/table">
            <a:tbl>
              <a:tblPr firstRow="1" bandRow="1"/>
              <a:tblGrid>
                <a:gridCol w="3281508">
                  <a:extLst>
                    <a:ext uri="{9D8B030D-6E8A-4147-A177-3AD203B41FA5}">
                      <a16:colId xmlns:a16="http://schemas.microsoft.com/office/drawing/2014/main" val="20000"/>
                    </a:ext>
                  </a:extLst>
                </a:gridCol>
                <a:gridCol w="3561977">
                  <a:extLst>
                    <a:ext uri="{9D8B030D-6E8A-4147-A177-3AD203B41FA5}">
                      <a16:colId xmlns:a16="http://schemas.microsoft.com/office/drawing/2014/main" val="20001"/>
                    </a:ext>
                  </a:extLst>
                </a:gridCol>
                <a:gridCol w="3421743">
                  <a:extLst>
                    <a:ext uri="{9D8B030D-6E8A-4147-A177-3AD203B41FA5}">
                      <a16:colId xmlns:a16="http://schemas.microsoft.com/office/drawing/2014/main" val="20002"/>
                    </a:ext>
                  </a:extLst>
                </a:gridCol>
              </a:tblGrid>
              <a:tr h="34202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dirty="0"/>
                        <a:t>Claim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dirty="0"/>
                        <a:t>Compare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dirty="0"/>
                        <a:t>Contrast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34202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Piaget’s theory:</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Both theories see cognitive development as sequential and progressive. They both place emphasis on developmental stages and agree that adults have a role in structuring, or introducing the child to new ways of thinking</a:t>
                      </a:r>
                    </a:p>
                    <a:p>
                      <a:endParaRPr lang="en-GB" dirty="0"/>
                    </a:p>
                    <a:p>
                      <a:endParaRPr lang="en-GB" dirty="0"/>
                    </a:p>
                    <a:p>
                      <a:endParaRPr lang="en-GB" dirty="0"/>
                    </a:p>
                    <a:p>
                      <a:endParaRPr lang="en-GB"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Piaget sees the role of the child’s maturational status as significant, and places great emphasis on individual cognitive development. Vygotsky, however,  sees development as being far more ‘social’, placing considerably more emphasis on the role of adults and older peers in ‘bringing-on’ the child’s learning.</a:t>
                      </a:r>
                    </a:p>
                    <a:p>
                      <a:endParaRPr lang="en-GB" dirty="0"/>
                    </a:p>
                    <a:p>
                      <a:endParaRPr lang="en-GB" dirty="0"/>
                    </a:p>
                    <a:p>
                      <a:endParaRPr lang="en-GB"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212412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100" dirty="0"/>
                        <a:t>Piaget studied children from infancy to adolescence using methods such as naturalistic observation and clinical interviews. His approach gave rise to the following ideas:</a:t>
                      </a:r>
                    </a:p>
                    <a:p>
                      <a:pPr>
                        <a:buFont typeface="Arial" pitchFamily="34" charset="0"/>
                        <a:buChar char="•"/>
                      </a:pPr>
                      <a:r>
                        <a:rPr lang="en-GB" sz="1100" dirty="0"/>
                        <a:t> Maturational readiness is critical – the teachers role is to arrange the curriculum to fit the child</a:t>
                      </a:r>
                    </a:p>
                    <a:p>
                      <a:pPr>
                        <a:buFont typeface="Arial" pitchFamily="34" charset="0"/>
                        <a:buChar char="•"/>
                      </a:pPr>
                      <a:r>
                        <a:rPr lang="en-GB" sz="1100" dirty="0"/>
                        <a:t> Children are naturally curious and learn best from discovering things for themselves</a:t>
                      </a:r>
                    </a:p>
                    <a:p>
                      <a:pPr>
                        <a:buFont typeface="Arial" pitchFamily="34" charset="0"/>
                        <a:buChar char="•"/>
                      </a:pPr>
                      <a:r>
                        <a:rPr lang="en-GB" sz="1100" dirty="0"/>
                        <a:t>  He thought interaction was useful in exposing children to more mature ways of thinking, but thought it to be of less importance</a:t>
                      </a:r>
                      <a:r>
                        <a:rPr lang="en-GB" sz="1100" baseline="0" dirty="0"/>
                        <a:t> than self-discovery</a:t>
                      </a:r>
                      <a:endParaRPr lang="en-GB" sz="11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10002"/>
                  </a:ext>
                </a:extLst>
              </a:tr>
              <a:tr h="34202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dirty="0" err="1"/>
                        <a:t>Vygotsky’s</a:t>
                      </a:r>
                      <a:r>
                        <a:rPr lang="en-GB" dirty="0"/>
                        <a:t> theory: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10003"/>
                  </a:ext>
                </a:extLst>
              </a:tr>
              <a:tr h="185084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100" dirty="0" err="1"/>
                        <a:t>Vygotsky</a:t>
                      </a:r>
                      <a:r>
                        <a:rPr lang="en-GB" sz="1100" dirty="0"/>
                        <a:t> emphasised the role of the social context of learning</a:t>
                      </a:r>
                      <a:r>
                        <a:rPr lang="en-GB" sz="1100" baseline="0" dirty="0"/>
                        <a:t>. He thought the following was particularly significant:</a:t>
                      </a:r>
                    </a:p>
                    <a:p>
                      <a:pPr>
                        <a:buFont typeface="Arial" pitchFamily="34" charset="0"/>
                        <a:buChar char="•"/>
                      </a:pPr>
                      <a:r>
                        <a:rPr lang="en-GB" sz="1100" baseline="0" dirty="0"/>
                        <a:t> language plays a key role in pushing the child forward</a:t>
                      </a:r>
                    </a:p>
                    <a:p>
                      <a:pPr>
                        <a:buFont typeface="Arial" pitchFamily="34" charset="0"/>
                        <a:buChar char="•"/>
                      </a:pPr>
                      <a:r>
                        <a:rPr lang="en-GB" sz="1100" baseline="0" dirty="0"/>
                        <a:t>Teachers can actively intervene in learning rather than wait for a child to be ready – he called this the Zone of Proximal development</a:t>
                      </a:r>
                    </a:p>
                    <a:p>
                      <a:pPr>
                        <a:buFont typeface="Arial" pitchFamily="34" charset="0"/>
                        <a:buChar char="•"/>
                      </a:pPr>
                      <a:r>
                        <a:rPr lang="en-GB" sz="1100" baseline="0" dirty="0"/>
                        <a:t> Knowledge develops ‘spirally’, so a child can understand anything at some level,  providing it is presented in an appropriate way</a:t>
                      </a:r>
                      <a:endParaRPr lang="en-GB" sz="11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10004"/>
                  </a:ext>
                </a:extLst>
              </a:tr>
              <a:tr h="122558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dirty="0"/>
                        <a:t>Review (argument)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What </a:t>
                      </a:r>
                      <a:r>
                        <a:rPr lang="en-GB" sz="1600" dirty="0">
                          <a:solidFill>
                            <a:srgbClr val="FF0000"/>
                          </a:solidFill>
                        </a:rPr>
                        <a:t>seems</a:t>
                      </a:r>
                      <a:r>
                        <a:rPr lang="en-GB" sz="1600" dirty="0"/>
                        <a:t> to be clear from  both these theories is that there is a role for the adult in structuring learning, though there is </a:t>
                      </a:r>
                      <a:r>
                        <a:rPr lang="en-GB" sz="1600" dirty="0">
                          <a:solidFill>
                            <a:srgbClr val="FF0000"/>
                          </a:solidFill>
                        </a:rPr>
                        <a:t>some </a:t>
                      </a:r>
                      <a:r>
                        <a:rPr lang="en-GB" sz="1600" dirty="0"/>
                        <a:t>disagreement as to how important maturation is in that process. When examining the role of writing frames a clear implication from these theories is...</a:t>
                      </a:r>
                    </a:p>
                    <a:p>
                      <a:endParaRPr lang="en-GB" sz="16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en-GB"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6963390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565176" cy="1066800"/>
          </a:xfrm>
        </p:spPr>
        <p:txBody>
          <a:bodyPr/>
          <a:lstStyle/>
          <a:p>
            <a:r>
              <a:rPr lang="en-GB" sz="3600" dirty="0"/>
              <a:t>Critical Literacy &amp; Positionality (Campbell, 1998, p, 99)</a:t>
            </a:r>
          </a:p>
        </p:txBody>
      </p:sp>
      <p:sp>
        <p:nvSpPr>
          <p:cNvPr id="3" name="Content Placeholder 2"/>
          <p:cNvSpPr>
            <a:spLocks noGrp="1"/>
          </p:cNvSpPr>
          <p:nvPr>
            <p:ph idx="1"/>
          </p:nvPr>
        </p:nvSpPr>
        <p:spPr/>
        <p:txBody>
          <a:bodyPr/>
          <a:lstStyle/>
          <a:p>
            <a:pPr marL="514350" indent="-514350">
              <a:buFont typeface="+mj-lt"/>
              <a:buAutoNum type="arabicPeriod"/>
            </a:pPr>
            <a:r>
              <a:rPr lang="en-GB" dirty="0"/>
              <a:t>What prior knowledge might help to make meaning out of this article? </a:t>
            </a:r>
          </a:p>
          <a:p>
            <a:pPr marL="514350" indent="-514350">
              <a:buFont typeface="+mj-lt"/>
              <a:buAutoNum type="arabicPeriod"/>
            </a:pPr>
            <a:r>
              <a:rPr lang="en-GB" dirty="0"/>
              <a:t>What do you know of the context in which this article was written? (Both in relation to the journal or book and to the wider educational context.) </a:t>
            </a:r>
          </a:p>
          <a:p>
            <a:pPr marL="514350" indent="-514350">
              <a:buFont typeface="+mj-lt"/>
              <a:buAutoNum type="arabicPeriod"/>
            </a:pPr>
            <a:r>
              <a:rPr lang="en-GB" dirty="0"/>
              <a:t>How is the writer positioning her/himself in the article? </a:t>
            </a:r>
          </a:p>
          <a:p>
            <a:pPr marL="514350" indent="-514350">
              <a:buFont typeface="+mj-lt"/>
              <a:buAutoNum type="arabicPeriod"/>
            </a:pPr>
            <a:r>
              <a:rPr lang="en-GB" dirty="0"/>
              <a:t>How is the writer using her/his positioning in the article to position you as the reader?</a:t>
            </a:r>
          </a:p>
          <a:p>
            <a:pPr marL="514350" indent="-514350">
              <a:buFont typeface="+mj-lt"/>
              <a:buAutoNum type="arabicPeriod"/>
            </a:pPr>
            <a:r>
              <a:rPr lang="en-GB" dirty="0">
                <a:solidFill>
                  <a:srgbClr val="FF0000"/>
                </a:solidFill>
              </a:rPr>
              <a:t>What is your position before and after reading the article?</a:t>
            </a:r>
          </a:p>
          <a:p>
            <a:pPr marL="0" indent="0">
              <a:buNone/>
            </a:pPr>
            <a:r>
              <a:rPr lang="en-GB" sz="1400" dirty="0"/>
              <a:t>Campbell, B. (1998). ‘Modelling Critical Literacy in Teacher Education’. In Bradshaw, D. Ed. </a:t>
            </a:r>
            <a:r>
              <a:rPr lang="en-GB" sz="1400" i="1" dirty="0"/>
              <a:t>Knowledge of Texts: Theory and Practice in Critical Literacy</a:t>
            </a:r>
            <a:r>
              <a:rPr lang="en-GB" sz="1400" dirty="0"/>
              <a:t>. Melbourne: Language Australia.</a:t>
            </a:r>
          </a:p>
          <a:p>
            <a:pPr marL="0" indent="0">
              <a:buNone/>
            </a:pPr>
            <a:endParaRPr lang="en-GB" dirty="0"/>
          </a:p>
        </p:txBody>
      </p:sp>
    </p:spTree>
    <p:extLst>
      <p:ext uri="{BB962C8B-B14F-4D97-AF65-F5344CB8AC3E}">
        <p14:creationId xmlns:p14="http://schemas.microsoft.com/office/powerpoint/2010/main" val="10111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13090"/>
            <a:ext cx="1219200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p>
          <a:p>
            <a:pPr algn="ctr"/>
            <a:r>
              <a:rPr lang="en-US" sz="66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a.j.morgan@warwick.ac.uk</a:t>
            </a:r>
            <a:endParaRPr lang="en-US" sz="6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300763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 Assessment Structure</a:t>
            </a:r>
          </a:p>
        </p:txBody>
      </p:sp>
      <p:sp>
        <p:nvSpPr>
          <p:cNvPr id="6" name="Rectangle 5"/>
          <p:cNvSpPr/>
          <p:nvPr/>
        </p:nvSpPr>
        <p:spPr>
          <a:xfrm>
            <a:off x="3184325" y="1902208"/>
            <a:ext cx="2273417" cy="1453053"/>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5681161" y="1900374"/>
            <a:ext cx="2439382" cy="1445347"/>
          </a:xfrm>
          <a:prstGeom prst="rect">
            <a:avLst/>
          </a:prstGeom>
          <a:solidFill>
            <a:srgbClr val="CD7371"/>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 name="TextBox 7"/>
          <p:cNvSpPr txBox="1"/>
          <p:nvPr/>
        </p:nvSpPr>
        <p:spPr>
          <a:xfrm>
            <a:off x="3197406" y="1842511"/>
            <a:ext cx="230987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a:t>
            </a:r>
            <a:r>
              <a:rPr lang="en-GB" sz="2400" b="1" kern="0" dirty="0">
                <a:solidFill>
                  <a:prstClr val="white"/>
                </a:solidFill>
                <a:latin typeface="Calibri" pitchFamily="34" charset="0"/>
              </a:rPr>
              <a:t>Professional Enquiry</a:t>
            </a:r>
            <a:r>
              <a:rPr kumimoji="0" lang="en-GB" sz="2400" b="1" i="0" u="none" strike="noStrike" kern="0" cap="none" spc="0" normalizeH="0" baseline="0" noProof="0" dirty="0">
                <a:ln>
                  <a:noFill/>
                </a:ln>
                <a:solidFill>
                  <a:prstClr val="white"/>
                </a:solidFill>
                <a:effectLst/>
                <a:uLnTx/>
                <a:uFillTx/>
                <a:latin typeface="Calibr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IE9J1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9" name="Rectangle 8"/>
          <p:cNvSpPr/>
          <p:nvPr/>
        </p:nvSpPr>
        <p:spPr>
          <a:xfrm>
            <a:off x="704674" y="1902208"/>
            <a:ext cx="2273417" cy="1450266"/>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704674" y="1842511"/>
            <a:ext cx="2273417"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“Subject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Studies”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EP929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11" name="TextBox 10"/>
          <p:cNvSpPr txBox="1"/>
          <p:nvPr/>
        </p:nvSpPr>
        <p:spPr>
          <a:xfrm>
            <a:off x="5635892" y="1833256"/>
            <a:ext cx="254884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“Professional Practice”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EP918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(6)</a:t>
            </a:r>
          </a:p>
        </p:txBody>
      </p:sp>
      <p:graphicFrame>
        <p:nvGraphicFramePr>
          <p:cNvPr id="12" name="Table 11"/>
          <p:cNvGraphicFramePr>
            <a:graphicFrameLocks noGrp="1"/>
          </p:cNvGraphicFramePr>
          <p:nvPr>
            <p:extLst>
              <p:ext uri="{D42A27DB-BD31-4B8C-83A1-F6EECF244321}">
                <p14:modId xmlns:p14="http://schemas.microsoft.com/office/powerpoint/2010/main" val="189497265"/>
              </p:ext>
            </p:extLst>
          </p:nvPr>
        </p:nvGraphicFramePr>
        <p:xfrm>
          <a:off x="623393" y="3662584"/>
          <a:ext cx="11086604" cy="2286000"/>
        </p:xfrm>
        <a:graphic>
          <a:graphicData uri="http://schemas.openxmlformats.org/drawingml/2006/table">
            <a:tbl>
              <a:tblPr firstRow="1" bandRow="1"/>
              <a:tblGrid>
                <a:gridCol w="2445643">
                  <a:extLst>
                    <a:ext uri="{9D8B030D-6E8A-4147-A177-3AD203B41FA5}">
                      <a16:colId xmlns:a16="http://schemas.microsoft.com/office/drawing/2014/main" val="20000"/>
                    </a:ext>
                  </a:extLst>
                </a:gridCol>
                <a:gridCol w="2496277">
                  <a:extLst>
                    <a:ext uri="{9D8B030D-6E8A-4147-A177-3AD203B41FA5}">
                      <a16:colId xmlns:a16="http://schemas.microsoft.com/office/drawing/2014/main" val="20001"/>
                    </a:ext>
                  </a:extLst>
                </a:gridCol>
                <a:gridCol w="2688299">
                  <a:extLst>
                    <a:ext uri="{9D8B030D-6E8A-4147-A177-3AD203B41FA5}">
                      <a16:colId xmlns:a16="http://schemas.microsoft.com/office/drawing/2014/main" val="20002"/>
                    </a:ext>
                  </a:extLst>
                </a:gridCol>
                <a:gridCol w="3456385">
                  <a:extLst>
                    <a:ext uri="{9D8B030D-6E8A-4147-A177-3AD203B41FA5}">
                      <a16:colId xmlns:a16="http://schemas.microsoft.com/office/drawing/2014/main" val="20003"/>
                    </a:ext>
                  </a:extLst>
                </a:gridCol>
              </a:tblGrid>
              <a:tr h="43995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PG1</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PG2</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PDP</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Qualification</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PGCE </a:t>
                      </a:r>
                      <a:r>
                        <a:rPr lang="en-GB" sz="2400" baseline="0" dirty="0"/>
                        <a:t> with </a:t>
                      </a:r>
                      <a:r>
                        <a:rPr lang="en-GB" sz="2400" dirty="0"/>
                        <a:t>QTS</a:t>
                      </a:r>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b="1" dirty="0"/>
                        <a:t>Honours</a:t>
                      </a:r>
                      <a:r>
                        <a:rPr lang="en-GB" sz="2400" b="1" baseline="0" dirty="0"/>
                        <a:t> Level</a:t>
                      </a:r>
                      <a:endParaRPr lang="en-GB" sz="2400" b="1"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a:ea typeface="+mn-ea"/>
                          <a:cs typeface="+mn-cs"/>
                        </a:rPr>
                        <a:t>Honours Level</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err="1"/>
                        <a:t>PGCert</a:t>
                      </a:r>
                      <a:r>
                        <a:rPr lang="en-GB" sz="2400" dirty="0"/>
                        <a:t> Ed Studies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bl>
          </a:graphicData>
        </a:graphic>
      </p:graphicFrame>
      <p:pic>
        <p:nvPicPr>
          <p:cNvPr id="13"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4181921"/>
            <a:ext cx="393132" cy="307263"/>
          </a:xfrm>
          <a:prstGeom prst="rect">
            <a:avLst/>
          </a:prstGeom>
          <a:noFill/>
        </p:spPr>
      </p:pic>
      <p:pic>
        <p:nvPicPr>
          <p:cNvPr id="14"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181921"/>
            <a:ext cx="393132" cy="307263"/>
          </a:xfrm>
          <a:prstGeom prst="rect">
            <a:avLst/>
          </a:prstGeom>
          <a:noFill/>
        </p:spPr>
      </p:pic>
      <p:pic>
        <p:nvPicPr>
          <p:cNvPr id="15"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49" y="4181921"/>
            <a:ext cx="393132" cy="307263"/>
          </a:xfrm>
          <a:prstGeom prst="rect">
            <a:avLst/>
          </a:prstGeom>
          <a:noFill/>
        </p:spPr>
      </p:pic>
      <p:pic>
        <p:nvPicPr>
          <p:cNvPr id="16" name="Picture 4" descr="http://www.clipartbest.com/cliparts/MiL/Lpy/MiLLpypAT.png"/>
          <p:cNvPicPr>
            <a:picLocks noChangeAspect="1" noChangeArrowheads="1"/>
          </p:cNvPicPr>
          <p:nvPr/>
        </p:nvPicPr>
        <p:blipFill>
          <a:blip r:embed="rId3" cstate="print"/>
          <a:srcRect/>
          <a:stretch>
            <a:fillRect/>
          </a:stretch>
        </p:blipFill>
        <p:spPr bwMode="auto">
          <a:xfrm>
            <a:off x="6668515" y="5550072"/>
            <a:ext cx="483603" cy="362702"/>
          </a:xfrm>
          <a:prstGeom prst="rect">
            <a:avLst/>
          </a:prstGeom>
          <a:noFill/>
        </p:spPr>
      </p:pic>
      <p:pic>
        <p:nvPicPr>
          <p:cNvPr id="17"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666746"/>
            <a:ext cx="393132" cy="307263"/>
          </a:xfrm>
          <a:prstGeom prst="rect">
            <a:avLst/>
          </a:prstGeom>
          <a:noFill/>
        </p:spPr>
      </p:pic>
      <p:pic>
        <p:nvPicPr>
          <p:cNvPr id="18"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50" y="4685977"/>
            <a:ext cx="393132" cy="307263"/>
          </a:xfrm>
          <a:prstGeom prst="rect">
            <a:avLst/>
          </a:prstGeom>
          <a:noFill/>
        </p:spPr>
      </p:pic>
      <p:pic>
        <p:nvPicPr>
          <p:cNvPr id="19"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118025"/>
            <a:ext cx="393132" cy="307263"/>
          </a:xfrm>
          <a:prstGeom prst="rect">
            <a:avLst/>
          </a:prstGeom>
          <a:noFill/>
        </p:spPr>
      </p:pic>
      <p:pic>
        <p:nvPicPr>
          <p:cNvPr id="20"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550073"/>
            <a:ext cx="393132" cy="307263"/>
          </a:xfrm>
          <a:prstGeom prst="rect">
            <a:avLst/>
          </a:prstGeom>
          <a:noFill/>
        </p:spPr>
      </p:pic>
      <p:pic>
        <p:nvPicPr>
          <p:cNvPr id="21"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5550073"/>
            <a:ext cx="393132" cy="307263"/>
          </a:xfrm>
          <a:prstGeom prst="rect">
            <a:avLst/>
          </a:prstGeom>
          <a:noFill/>
        </p:spPr>
      </p:pic>
      <p:pic>
        <p:nvPicPr>
          <p:cNvPr id="22" name="Picture 2" descr="http://www.clker.com/cliparts/2/k/n/l/C/Q/transparent-green-checkmark-hi.png"/>
          <p:cNvPicPr>
            <a:picLocks noChangeAspect="1" noChangeArrowheads="1"/>
          </p:cNvPicPr>
          <p:nvPr/>
        </p:nvPicPr>
        <p:blipFill>
          <a:blip r:embed="rId2" cstate="print"/>
          <a:srcRect/>
          <a:stretch>
            <a:fillRect/>
          </a:stretch>
        </p:blipFill>
        <p:spPr bwMode="auto">
          <a:xfrm>
            <a:off x="6716454" y="5118025"/>
            <a:ext cx="393132" cy="307263"/>
          </a:xfrm>
          <a:prstGeom prst="rect">
            <a:avLst/>
          </a:prstGeom>
          <a:noFill/>
        </p:spPr>
      </p:pic>
    </p:spTree>
    <p:extLst>
      <p:ext uri="{BB962C8B-B14F-4D97-AF65-F5344CB8AC3E}">
        <p14:creationId xmlns:p14="http://schemas.microsoft.com/office/powerpoint/2010/main" val="1368681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endParaRPr lang="en-GB" dirty="0"/>
          </a:p>
        </p:txBody>
      </p:sp>
      <p:graphicFrame>
        <p:nvGraphicFramePr>
          <p:cNvPr id="6" name="Diagram 5"/>
          <p:cNvGraphicFramePr/>
          <p:nvPr>
            <p:extLst>
              <p:ext uri="{D42A27DB-BD31-4B8C-83A1-F6EECF244321}">
                <p14:modId xmlns:p14="http://schemas.microsoft.com/office/powerpoint/2010/main" val="1026577643"/>
              </p:ext>
            </p:extLst>
          </p:nvPr>
        </p:nvGraphicFramePr>
        <p:xfrm>
          <a:off x="1687094" y="114478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628147" y="4178969"/>
            <a:ext cx="5235631" cy="923330"/>
          </a:xfrm>
          <a:prstGeom prst="rect">
            <a:avLst/>
          </a:prstGeom>
          <a:solidFill>
            <a:schemeClr val="accent2">
              <a:lumMod val="20000"/>
              <a:lumOff val="80000"/>
            </a:schemeClr>
          </a:solidFill>
        </p:spPr>
        <p:txBody>
          <a:bodyPr wrap="square" rtlCol="0">
            <a:spAutoFit/>
          </a:bodyPr>
          <a:lstStyle/>
          <a:p>
            <a:pPr marL="285750" indent="-285750">
              <a:buFont typeface="Arial" panose="020B0604020202020204" pitchFamily="34" charset="0"/>
              <a:buChar char="•"/>
            </a:pPr>
            <a:r>
              <a:rPr lang="en-GB" dirty="0"/>
              <a:t>Introduced: w/c 3</a:t>
            </a:r>
            <a:r>
              <a:rPr lang="en-GB" baseline="30000" dirty="0"/>
              <a:t>rd</a:t>
            </a:r>
            <a:r>
              <a:rPr lang="en-GB" dirty="0"/>
              <a:t> January</a:t>
            </a:r>
          </a:p>
          <a:p>
            <a:pPr marL="285750" indent="-285750">
              <a:buFont typeface="Arial" panose="020B0604020202020204" pitchFamily="34" charset="0"/>
              <a:buChar char="•"/>
            </a:pPr>
            <a:r>
              <a:rPr lang="en-GB" dirty="0"/>
              <a:t>Submission: 25th April</a:t>
            </a:r>
          </a:p>
          <a:p>
            <a:endParaRPr lang="en-GB" dirty="0"/>
          </a:p>
        </p:txBody>
      </p:sp>
    </p:spTree>
    <p:extLst>
      <p:ext uri="{BB962C8B-B14F-4D97-AF65-F5344CB8AC3E}">
        <p14:creationId xmlns:p14="http://schemas.microsoft.com/office/powerpoint/2010/main" val="2457878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31124790"/>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PG1</a:t>
            </a:r>
          </a:p>
        </p:txBody>
      </p:sp>
      <p:sp>
        <p:nvSpPr>
          <p:cNvPr id="3" name="Text Placeholder 2"/>
          <p:cNvSpPr>
            <a:spLocks noGrp="1"/>
          </p:cNvSpPr>
          <p:nvPr>
            <p:ph type="body" idx="1"/>
          </p:nvPr>
        </p:nvSpPr>
        <p:spPr>
          <a:xfrm>
            <a:off x="552893" y="1981641"/>
            <a:ext cx="11079126" cy="4553383"/>
          </a:xfrm>
        </p:spPr>
        <p:txBody>
          <a:bodyPr/>
          <a:lstStyle/>
          <a:p>
            <a:r>
              <a:rPr lang="en-GB" sz="2800" b="1" dirty="0"/>
              <a:t>ALL </a:t>
            </a:r>
            <a:r>
              <a:rPr lang="en-GB" sz="2800" b="1" u="sng" dirty="0"/>
              <a:t>ASSESSED</a:t>
            </a:r>
            <a:r>
              <a:rPr lang="en-GB" sz="2800" b="1" dirty="0"/>
              <a:t> ELEMENTS OF THE MODULE MUST BE PASSED</a:t>
            </a:r>
          </a:p>
          <a:p>
            <a:endParaRPr lang="en-GB" sz="2800" dirty="0"/>
          </a:p>
          <a:p>
            <a:r>
              <a:rPr lang="en-GB" sz="2800" dirty="0"/>
              <a:t>PG1a		3000 word essay examining an educational issue related to 		subject or the teaching of subject. </a:t>
            </a:r>
            <a:r>
              <a:rPr lang="en-GB" sz="2800" b="1" dirty="0"/>
              <a:t>(80%)</a:t>
            </a:r>
          </a:p>
          <a:p>
            <a:endParaRPr lang="en-GB" sz="2800" dirty="0"/>
          </a:p>
          <a:p>
            <a:r>
              <a:rPr lang="en-GB" sz="2800" dirty="0"/>
              <a:t>PG1b		Academic poster examining an aspect of teaching, as 		           applied to the subject specialism. </a:t>
            </a:r>
            <a:r>
              <a:rPr lang="en-GB" sz="2800" b="1" dirty="0"/>
              <a:t>(20%)</a:t>
            </a:r>
          </a:p>
          <a:p>
            <a:endParaRPr lang="en-GB" sz="2800" dirty="0"/>
          </a:p>
          <a:p>
            <a:endParaRPr lang="en-GB" sz="2800" dirty="0">
              <a:latin typeface="Times New Roman"/>
              <a:cs typeface="Times New Roman"/>
            </a:endParaRPr>
          </a:p>
        </p:txBody>
      </p:sp>
    </p:spTree>
    <p:extLst>
      <p:ext uri="{BB962C8B-B14F-4D97-AF65-F5344CB8AC3E}">
        <p14:creationId xmlns:p14="http://schemas.microsoft.com/office/powerpoint/2010/main" val="2392922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solidFill>
                  <a:srgbClr val="0070C0"/>
                </a:solidFill>
              </a:rPr>
              <a:t>PG1a Titles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64185750"/>
              </p:ext>
            </p:extLst>
          </p:nvPr>
        </p:nvGraphicFramePr>
        <p:xfrm>
          <a:off x="609600" y="1436423"/>
          <a:ext cx="5075104" cy="5239798"/>
        </p:xfrm>
        <a:graphic>
          <a:graphicData uri="http://schemas.openxmlformats.org/drawingml/2006/table">
            <a:tbl>
              <a:tblPr firstRow="1" firstCol="1" bandRow="1">
                <a:tableStyleId>{5C22544A-7EE6-4342-B048-85BDC9FD1C3A}</a:tableStyleId>
              </a:tblPr>
              <a:tblGrid>
                <a:gridCol w="824648">
                  <a:extLst>
                    <a:ext uri="{9D8B030D-6E8A-4147-A177-3AD203B41FA5}">
                      <a16:colId xmlns:a16="http://schemas.microsoft.com/office/drawing/2014/main" val="20000"/>
                    </a:ext>
                  </a:extLst>
                </a:gridCol>
                <a:gridCol w="4250456">
                  <a:extLst>
                    <a:ext uri="{9D8B030D-6E8A-4147-A177-3AD203B41FA5}">
                      <a16:colId xmlns:a16="http://schemas.microsoft.com/office/drawing/2014/main" val="20001"/>
                    </a:ext>
                  </a:extLst>
                </a:gridCol>
              </a:tblGrid>
              <a:tr h="218692">
                <a:tc>
                  <a:txBody>
                    <a:bodyPr/>
                    <a:lstStyle/>
                    <a:p>
                      <a:pPr algn="ctr">
                        <a:lnSpc>
                          <a:spcPct val="107000"/>
                        </a:lnSpc>
                        <a:spcAft>
                          <a:spcPts val="0"/>
                        </a:spcAft>
                      </a:pPr>
                      <a:r>
                        <a:rPr lang="en-GB" sz="1200" dirty="0">
                          <a:effectLst/>
                        </a:rPr>
                        <a:t>Subject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algn="ctr">
                        <a:lnSpc>
                          <a:spcPct val="107000"/>
                        </a:lnSpc>
                        <a:spcAft>
                          <a:spcPts val="0"/>
                        </a:spcAft>
                      </a:pPr>
                      <a:r>
                        <a:rPr lang="en-GB" sz="1200">
                          <a:effectLst/>
                        </a:rPr>
                        <a:t>Essay title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extLst>
                  <a:ext uri="{0D108BD9-81ED-4DB2-BD59-A6C34878D82A}">
                    <a16:rowId xmlns:a16="http://schemas.microsoft.com/office/drawing/2014/main" val="10000"/>
                  </a:ext>
                </a:extLst>
              </a:tr>
              <a:tr h="1158055">
                <a:tc>
                  <a:txBody>
                    <a:bodyPr/>
                    <a:lstStyle/>
                    <a:p>
                      <a:pPr algn="ctr">
                        <a:lnSpc>
                          <a:spcPct val="107000"/>
                        </a:lnSpc>
                        <a:spcAft>
                          <a:spcPts val="0"/>
                        </a:spcAft>
                      </a:pPr>
                      <a:r>
                        <a:rPr lang="en-GB" sz="1200">
                          <a:effectLst/>
                        </a:rPr>
                        <a:t>Maths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dirty="0">
                          <a:effectLst/>
                        </a:rPr>
                        <a:t>Exploring Maths anxiety and implications for Mathematics teachers;</a:t>
                      </a:r>
                      <a:endParaRPr lang="en-GB" sz="1000" dirty="0">
                        <a:effectLst/>
                      </a:endParaRPr>
                    </a:p>
                    <a:p>
                      <a:pPr marL="342900" lvl="0" indent="-342900">
                        <a:lnSpc>
                          <a:spcPct val="107000"/>
                        </a:lnSpc>
                        <a:spcAft>
                          <a:spcPts val="0"/>
                        </a:spcAft>
                        <a:buFont typeface="+mj-lt"/>
                        <a:buAutoNum type="arabicPeriod"/>
                      </a:pPr>
                      <a:r>
                        <a:rPr lang="en-GB" sz="1100" dirty="0">
                          <a:effectLst/>
                        </a:rPr>
                        <a:t>How can teachers improve the teaching of problem solving to meet the demands of the National Curriculum for Mathematics?</a:t>
                      </a:r>
                      <a:endParaRPr lang="en-GB" sz="1000" dirty="0">
                        <a:effectLst/>
                      </a:endParaRPr>
                    </a:p>
                    <a:p>
                      <a:pPr marL="342900" lvl="0" indent="-342900">
                        <a:lnSpc>
                          <a:spcPct val="107000"/>
                        </a:lnSpc>
                        <a:spcAft>
                          <a:spcPts val="0"/>
                        </a:spcAft>
                        <a:buFont typeface="+mj-lt"/>
                        <a:buAutoNum type="arabicPeriod"/>
                      </a:pPr>
                      <a:r>
                        <a:rPr lang="en-GB" sz="1100" dirty="0">
                          <a:effectLst/>
                        </a:rPr>
                        <a:t>Exploring the gender gap in Mathematics;</a:t>
                      </a:r>
                      <a:endParaRPr lang="en-GB" sz="1000" dirty="0">
                        <a:effectLst/>
                      </a:endParaRPr>
                    </a:p>
                    <a:p>
                      <a:pPr marL="342900" lvl="0" indent="-342900">
                        <a:lnSpc>
                          <a:spcPct val="107000"/>
                        </a:lnSpc>
                        <a:spcAft>
                          <a:spcPts val="0"/>
                        </a:spcAft>
                        <a:buFont typeface="+mj-lt"/>
                        <a:buAutoNum type="arabicPeriod"/>
                      </a:pPr>
                      <a:r>
                        <a:rPr lang="en-GB" sz="1100" dirty="0">
                          <a:effectLst/>
                        </a:rPr>
                        <a:t>Exploring a current issue in Mathematics.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extLst>
                  <a:ext uri="{0D108BD9-81ED-4DB2-BD59-A6C34878D82A}">
                    <a16:rowId xmlns:a16="http://schemas.microsoft.com/office/drawing/2014/main" val="10001"/>
                  </a:ext>
                </a:extLst>
              </a:tr>
              <a:tr h="963612">
                <a:tc>
                  <a:txBody>
                    <a:bodyPr/>
                    <a:lstStyle/>
                    <a:p>
                      <a:pPr algn="ctr">
                        <a:lnSpc>
                          <a:spcPct val="107000"/>
                        </a:lnSpc>
                        <a:spcAft>
                          <a:spcPts val="0"/>
                        </a:spcAft>
                      </a:pPr>
                      <a:r>
                        <a:rPr lang="en-GB" sz="1200">
                          <a:effectLst/>
                        </a:rPr>
                        <a:t>Art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a:effectLst/>
                        </a:rPr>
                        <a:t>Where have all the boys gone?  Critical reflections on the gender gap in Art and Design at Key Stages 4 and 5.</a:t>
                      </a:r>
                      <a:endParaRPr lang="en-GB" sz="1000">
                        <a:effectLst/>
                      </a:endParaRPr>
                    </a:p>
                    <a:p>
                      <a:pPr marL="342900" lvl="0" indent="-342900">
                        <a:lnSpc>
                          <a:spcPct val="107000"/>
                        </a:lnSpc>
                        <a:spcAft>
                          <a:spcPts val="0"/>
                        </a:spcAft>
                        <a:buFont typeface="+mj-lt"/>
                        <a:buAutoNum type="arabicPeriod"/>
                      </a:pPr>
                      <a:r>
                        <a:rPr lang="en-GB" sz="1100">
                          <a:effectLst/>
                        </a:rPr>
                        <a:t>To what extent does the Art and Design curriculum reflect the diversity of students in schools?</a:t>
                      </a:r>
                      <a:endParaRPr lang="en-GB" sz="1000">
                        <a:effectLst/>
                      </a:endParaRPr>
                    </a:p>
                    <a:p>
                      <a:pPr marL="342900" lvl="0" indent="-342900">
                        <a:lnSpc>
                          <a:spcPct val="107000"/>
                        </a:lnSpc>
                        <a:spcAft>
                          <a:spcPts val="0"/>
                        </a:spcAft>
                        <a:buFont typeface="+mj-lt"/>
                        <a:buAutoNum type="arabicPeriod"/>
                      </a:pPr>
                      <a:r>
                        <a:rPr lang="en-GB" sz="1100">
                          <a:effectLst/>
                        </a:rPr>
                        <a:t>Critical reflections on assessment in Art and Design.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extLst>
                  <a:ext uri="{0D108BD9-81ED-4DB2-BD59-A6C34878D82A}">
                    <a16:rowId xmlns:a16="http://schemas.microsoft.com/office/drawing/2014/main" val="10002"/>
                  </a:ext>
                </a:extLst>
              </a:tr>
              <a:tr h="1741384">
                <a:tc>
                  <a:txBody>
                    <a:bodyPr/>
                    <a:lstStyle/>
                    <a:p>
                      <a:pPr algn="ctr">
                        <a:lnSpc>
                          <a:spcPct val="107000"/>
                        </a:lnSpc>
                        <a:spcAft>
                          <a:spcPts val="0"/>
                        </a:spcAft>
                      </a:pPr>
                      <a:r>
                        <a:rPr lang="en-GB" sz="1200">
                          <a:effectLst/>
                        </a:rPr>
                        <a:t>Drama</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a:effectLst/>
                        </a:rPr>
                        <a:t>What has been the impact of removing the national curriculum for Drama from Secondary schools? </a:t>
                      </a:r>
                      <a:endParaRPr lang="en-GB" sz="1000">
                        <a:effectLst/>
                      </a:endParaRPr>
                    </a:p>
                    <a:p>
                      <a:pPr marL="342900" lvl="0" indent="-342900">
                        <a:lnSpc>
                          <a:spcPct val="107000"/>
                        </a:lnSpc>
                        <a:spcAft>
                          <a:spcPts val="0"/>
                        </a:spcAft>
                        <a:buFont typeface="+mj-lt"/>
                        <a:buAutoNum type="arabicPeriod"/>
                      </a:pPr>
                      <a:r>
                        <a:rPr lang="en-GB" sz="1100">
                          <a:effectLst/>
                        </a:rPr>
                        <a:t>Critical reflections on the impact curriculum reforms have had on Drama teaching and assessment (with a focus on KS4)</a:t>
                      </a:r>
                      <a:endParaRPr lang="en-GB" sz="1000">
                        <a:effectLst/>
                      </a:endParaRPr>
                    </a:p>
                    <a:p>
                      <a:pPr marL="342900" lvl="0" indent="-342900">
                        <a:lnSpc>
                          <a:spcPct val="107000"/>
                        </a:lnSpc>
                        <a:spcAft>
                          <a:spcPts val="0"/>
                        </a:spcAft>
                        <a:buFont typeface="+mj-lt"/>
                        <a:buAutoNum type="arabicPeriod"/>
                      </a:pPr>
                      <a:r>
                        <a:rPr lang="en-GB" sz="1100">
                          <a:effectLst/>
                        </a:rPr>
                        <a:t>'Process' and 'Issue Based' Drama are redundant in the contemporary Drama classroom.  Discuss. </a:t>
                      </a:r>
                      <a:endParaRPr lang="en-GB" sz="1000">
                        <a:effectLst/>
                      </a:endParaRPr>
                    </a:p>
                    <a:p>
                      <a:pPr marL="342900" lvl="0" indent="-342900">
                        <a:lnSpc>
                          <a:spcPct val="107000"/>
                        </a:lnSpc>
                        <a:spcAft>
                          <a:spcPts val="0"/>
                        </a:spcAft>
                        <a:buFont typeface="+mj-lt"/>
                        <a:buAutoNum type="arabicPeriod"/>
                      </a:pPr>
                      <a:r>
                        <a:rPr lang="en-GB" sz="1100">
                          <a:effectLst/>
                        </a:rPr>
                        <a:t>Exploring a current issue in Drama (e.g. creating accessible spaces for all learners)</a:t>
                      </a:r>
                      <a:endParaRPr lang="en-GB" sz="1000">
                        <a:effectLst/>
                      </a:endParaRPr>
                    </a:p>
                    <a:p>
                      <a:pPr>
                        <a:lnSpc>
                          <a:spcPct val="107000"/>
                        </a:lnSpc>
                        <a:spcAft>
                          <a:spcPts val="0"/>
                        </a:spcAft>
                      </a:pPr>
                      <a:r>
                        <a:rPr lang="en-GB" sz="11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extLst>
                  <a:ext uri="{0D108BD9-81ED-4DB2-BD59-A6C34878D82A}">
                    <a16:rowId xmlns:a16="http://schemas.microsoft.com/office/drawing/2014/main" val="10003"/>
                  </a:ext>
                </a:extLst>
              </a:tr>
              <a:tr h="1158055">
                <a:tc>
                  <a:txBody>
                    <a:bodyPr/>
                    <a:lstStyle/>
                    <a:p>
                      <a:pPr algn="ctr">
                        <a:lnSpc>
                          <a:spcPct val="107000"/>
                        </a:lnSpc>
                        <a:spcAft>
                          <a:spcPts val="0"/>
                        </a:spcAft>
                      </a:pPr>
                      <a:r>
                        <a:rPr lang="en-GB" sz="1200">
                          <a:effectLst/>
                        </a:rPr>
                        <a:t>Music</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dirty="0">
                          <a:effectLst/>
                        </a:rPr>
                        <a:t>How Severe is the Decline in Music education in our Schools?</a:t>
                      </a:r>
                      <a:endParaRPr lang="en-GB" sz="1000" dirty="0">
                        <a:effectLst/>
                      </a:endParaRPr>
                    </a:p>
                    <a:p>
                      <a:pPr marL="342900" lvl="0" indent="-342900">
                        <a:lnSpc>
                          <a:spcPct val="107000"/>
                        </a:lnSpc>
                        <a:spcAft>
                          <a:spcPts val="0"/>
                        </a:spcAft>
                        <a:buFont typeface="+mj-lt"/>
                        <a:buAutoNum type="arabicPeriod"/>
                      </a:pPr>
                      <a:r>
                        <a:rPr lang="en-GB" sz="1100" dirty="0">
                          <a:effectLst/>
                        </a:rPr>
                        <a:t> How successfully does Music cater for the needs of students with (Autism)?</a:t>
                      </a:r>
                      <a:endParaRPr lang="en-GB" sz="1000" dirty="0">
                        <a:effectLst/>
                      </a:endParaRPr>
                    </a:p>
                    <a:p>
                      <a:pPr marL="342900" lvl="0" indent="-342900">
                        <a:lnSpc>
                          <a:spcPct val="107000"/>
                        </a:lnSpc>
                        <a:spcAft>
                          <a:spcPts val="0"/>
                        </a:spcAft>
                        <a:buFont typeface="+mj-lt"/>
                        <a:buAutoNum type="arabicPeriod"/>
                      </a:pPr>
                      <a:r>
                        <a:rPr lang="en-GB" sz="1100" dirty="0">
                          <a:effectLst/>
                        </a:rPr>
                        <a:t>Current issues in the effectiveness of practical work as a method of teaching and learning in secondary school Music education.</a:t>
                      </a:r>
                      <a:endParaRPr lang="en-GB" sz="1000" dirty="0">
                        <a:effectLst/>
                      </a:endParaRPr>
                    </a:p>
                    <a:p>
                      <a:pPr>
                        <a:lnSpc>
                          <a:spcPct val="107000"/>
                        </a:lnSpc>
                        <a:spcAft>
                          <a:spcPts val="0"/>
                        </a:spcAft>
                      </a:pPr>
                      <a:r>
                        <a:rPr lang="en-GB" sz="11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extLst>
                  <a:ext uri="{0D108BD9-81ED-4DB2-BD59-A6C34878D82A}">
                    <a16:rowId xmlns:a16="http://schemas.microsoft.com/office/drawing/2014/main" val="1000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32246784"/>
              </p:ext>
            </p:extLst>
          </p:nvPr>
        </p:nvGraphicFramePr>
        <p:xfrm>
          <a:off x="6103346" y="1540433"/>
          <a:ext cx="5120580" cy="5135787"/>
        </p:xfrm>
        <a:graphic>
          <a:graphicData uri="http://schemas.openxmlformats.org/drawingml/2006/table">
            <a:tbl>
              <a:tblPr firstRow="1" firstCol="1" bandRow="1">
                <a:tableStyleId>{5C22544A-7EE6-4342-B048-85BDC9FD1C3A}</a:tableStyleId>
              </a:tblPr>
              <a:tblGrid>
                <a:gridCol w="832038">
                  <a:extLst>
                    <a:ext uri="{9D8B030D-6E8A-4147-A177-3AD203B41FA5}">
                      <a16:colId xmlns:a16="http://schemas.microsoft.com/office/drawing/2014/main" val="20000"/>
                    </a:ext>
                  </a:extLst>
                </a:gridCol>
                <a:gridCol w="4288542">
                  <a:extLst>
                    <a:ext uri="{9D8B030D-6E8A-4147-A177-3AD203B41FA5}">
                      <a16:colId xmlns:a16="http://schemas.microsoft.com/office/drawing/2014/main" val="20001"/>
                    </a:ext>
                  </a:extLst>
                </a:gridCol>
              </a:tblGrid>
              <a:tr h="1231524">
                <a:tc>
                  <a:txBody>
                    <a:bodyPr/>
                    <a:lstStyle/>
                    <a:p>
                      <a:pPr algn="ctr">
                        <a:lnSpc>
                          <a:spcPct val="107000"/>
                        </a:lnSpc>
                        <a:spcAft>
                          <a:spcPts val="0"/>
                        </a:spcAft>
                      </a:pPr>
                      <a:r>
                        <a:rPr lang="en-GB" sz="1100" dirty="0">
                          <a:effectLst/>
                        </a:rPr>
                        <a:t>English</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b="0" dirty="0">
                          <a:solidFill>
                            <a:schemeClr val="tx1"/>
                          </a:solidFill>
                          <a:effectLst/>
                        </a:rPr>
                        <a:t>Issues and challenges in the teaching of English at KS3 and/or KS4.</a:t>
                      </a:r>
                      <a:endParaRPr lang="en-GB" sz="900" b="0" dirty="0">
                        <a:solidFill>
                          <a:schemeClr val="tx1"/>
                        </a:solidFill>
                        <a:effectLst/>
                      </a:endParaRPr>
                    </a:p>
                    <a:p>
                      <a:pPr marL="342900" lvl="0" indent="-342900">
                        <a:lnSpc>
                          <a:spcPct val="107000"/>
                        </a:lnSpc>
                        <a:spcAft>
                          <a:spcPts val="0"/>
                        </a:spcAft>
                        <a:buFont typeface="+mj-lt"/>
                        <a:buAutoNum type="arabicPeriod"/>
                      </a:pPr>
                      <a:r>
                        <a:rPr lang="en-GB" sz="1000" b="0" dirty="0">
                          <a:solidFill>
                            <a:schemeClr val="tx1"/>
                          </a:solidFill>
                          <a:effectLst/>
                        </a:rPr>
                        <a:t>‘Male, Pale &amp; Stale’: Decolonising the English Curriculum</a:t>
                      </a:r>
                      <a:endParaRPr lang="en-GB" sz="900" b="0" dirty="0">
                        <a:solidFill>
                          <a:schemeClr val="tx1"/>
                        </a:solidFill>
                        <a:effectLst/>
                      </a:endParaRPr>
                    </a:p>
                    <a:p>
                      <a:pPr marL="342900" lvl="0" indent="-342900">
                        <a:lnSpc>
                          <a:spcPct val="107000"/>
                        </a:lnSpc>
                        <a:spcAft>
                          <a:spcPts val="0"/>
                        </a:spcAft>
                        <a:buFont typeface="+mj-lt"/>
                        <a:buAutoNum type="arabicPeriod"/>
                      </a:pPr>
                      <a:r>
                        <a:rPr lang="en-GB" sz="1000" b="0" dirty="0">
                          <a:solidFill>
                            <a:schemeClr val="tx1"/>
                          </a:solidFill>
                          <a:effectLst/>
                        </a:rPr>
                        <a:t>The power of reading: redefining reading in secondary schools.</a:t>
                      </a:r>
                      <a:endParaRPr lang="en-GB" sz="900" b="0" dirty="0">
                        <a:solidFill>
                          <a:schemeClr val="tx1"/>
                        </a:solidFill>
                        <a:effectLst/>
                      </a:endParaRPr>
                    </a:p>
                    <a:p>
                      <a:pPr marL="342900" lvl="0" indent="-342900">
                        <a:lnSpc>
                          <a:spcPct val="107000"/>
                        </a:lnSpc>
                        <a:spcAft>
                          <a:spcPts val="0"/>
                        </a:spcAft>
                        <a:buFont typeface="+mj-lt"/>
                        <a:buAutoNum type="arabicPeriod"/>
                      </a:pPr>
                      <a:r>
                        <a:rPr lang="en-GB" sz="1000" b="0" dirty="0">
                          <a:solidFill>
                            <a:schemeClr val="tx1"/>
                          </a:solidFill>
                          <a:effectLst/>
                        </a:rPr>
                        <a:t>“Reading the World”: the value of teaching critical literacy in an era of fake news. </a:t>
                      </a:r>
                      <a:endParaRPr lang="en-GB" sz="9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solidFill>
                      <a:schemeClr val="tx2">
                        <a:lumMod val="20000"/>
                        <a:lumOff val="80000"/>
                      </a:schemeClr>
                    </a:solidFill>
                  </a:tcPr>
                </a:tc>
                <a:extLst>
                  <a:ext uri="{0D108BD9-81ED-4DB2-BD59-A6C34878D82A}">
                    <a16:rowId xmlns:a16="http://schemas.microsoft.com/office/drawing/2014/main" val="10000"/>
                  </a:ext>
                </a:extLst>
              </a:tr>
              <a:tr h="877414">
                <a:tc>
                  <a:txBody>
                    <a:bodyPr/>
                    <a:lstStyle/>
                    <a:p>
                      <a:pPr algn="ctr">
                        <a:lnSpc>
                          <a:spcPct val="107000"/>
                        </a:lnSpc>
                        <a:spcAft>
                          <a:spcPts val="0"/>
                        </a:spcAft>
                      </a:pPr>
                      <a:r>
                        <a:rPr lang="en-GB" sz="1100">
                          <a:effectLst/>
                        </a:rPr>
                        <a:t>History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a:effectLst/>
                        </a:rPr>
                        <a:t>Is history an effective tool for improving whole school literacy?</a:t>
                      </a:r>
                      <a:endParaRPr lang="en-GB" sz="900">
                        <a:effectLst/>
                      </a:endParaRPr>
                    </a:p>
                    <a:p>
                      <a:pPr marL="342900" lvl="0" indent="-342900">
                        <a:lnSpc>
                          <a:spcPct val="107000"/>
                        </a:lnSpc>
                        <a:spcAft>
                          <a:spcPts val="0"/>
                        </a:spcAft>
                        <a:buFont typeface="+mj-lt"/>
                        <a:buAutoNum type="arabicPeriod"/>
                      </a:pPr>
                      <a:r>
                        <a:rPr lang="en-GB" sz="1000">
                          <a:effectLst/>
                        </a:rPr>
                        <a:t>Critical reflection on the teaching of sensitive and controversial issues in history.</a:t>
                      </a:r>
                      <a:endParaRPr lang="en-GB" sz="900">
                        <a:effectLst/>
                      </a:endParaRPr>
                    </a:p>
                    <a:p>
                      <a:pPr marL="342900" lvl="0" indent="-342900">
                        <a:lnSpc>
                          <a:spcPct val="107000"/>
                        </a:lnSpc>
                        <a:spcAft>
                          <a:spcPts val="0"/>
                        </a:spcAft>
                        <a:buFont typeface="+mj-lt"/>
                        <a:buAutoNum type="arabicPeriod"/>
                      </a:pPr>
                      <a:r>
                        <a:rPr lang="en-GB" sz="1000">
                          <a:effectLst/>
                        </a:rPr>
                        <a:t>Exploring to what extent the history curriculum reflects diversity and inclusivity.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extLst>
                  <a:ext uri="{0D108BD9-81ED-4DB2-BD59-A6C34878D82A}">
                    <a16:rowId xmlns:a16="http://schemas.microsoft.com/office/drawing/2014/main" val="10001"/>
                  </a:ext>
                </a:extLst>
              </a:tr>
              <a:tr h="1231524">
                <a:tc>
                  <a:txBody>
                    <a:bodyPr/>
                    <a:lstStyle/>
                    <a:p>
                      <a:pPr algn="ctr">
                        <a:lnSpc>
                          <a:spcPct val="107000"/>
                        </a:lnSpc>
                        <a:spcAft>
                          <a:spcPts val="0"/>
                        </a:spcAft>
                      </a:pPr>
                      <a:r>
                        <a:rPr lang="en-GB" sz="1100">
                          <a:effectLst/>
                        </a:rPr>
                        <a:t>Geography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dirty="0">
                          <a:effectLst/>
                        </a:rPr>
                        <a:t>Exploring the teaching of contested concepts and current issues in Geography.</a:t>
                      </a:r>
                      <a:endParaRPr lang="en-GB" sz="900" dirty="0">
                        <a:effectLst/>
                      </a:endParaRPr>
                    </a:p>
                    <a:p>
                      <a:pPr marL="342900" lvl="0" indent="-342900">
                        <a:lnSpc>
                          <a:spcPct val="107000"/>
                        </a:lnSpc>
                        <a:spcAft>
                          <a:spcPts val="0"/>
                        </a:spcAft>
                        <a:buFont typeface="+mj-lt"/>
                        <a:buAutoNum type="arabicPeriod"/>
                      </a:pPr>
                      <a:r>
                        <a:rPr lang="en-GB" sz="1000" dirty="0">
                          <a:effectLst/>
                        </a:rPr>
                        <a:t>How important is fieldwork and out of classroom  experience in the teaching of Geography?</a:t>
                      </a:r>
                      <a:endParaRPr lang="en-GB" sz="900" dirty="0">
                        <a:effectLst/>
                      </a:endParaRPr>
                    </a:p>
                    <a:p>
                      <a:pPr marL="342900" lvl="0" indent="-342900">
                        <a:lnSpc>
                          <a:spcPct val="107000"/>
                        </a:lnSpc>
                        <a:spcAft>
                          <a:spcPts val="0"/>
                        </a:spcAft>
                        <a:buFont typeface="+mj-lt"/>
                        <a:buAutoNum type="arabicPeriod"/>
                      </a:pPr>
                      <a:r>
                        <a:rPr lang="en-GB" sz="1000" dirty="0">
                          <a:effectLst/>
                        </a:rPr>
                        <a:t>The teaching of a ‘sense of place’ and its importance in modern Geography teaching.</a:t>
                      </a:r>
                      <a:endParaRPr lang="en-GB" sz="900" dirty="0">
                        <a:effectLst/>
                      </a:endParaRPr>
                    </a:p>
                    <a:p>
                      <a:pPr marL="342900" lvl="0" indent="-342900">
                        <a:lnSpc>
                          <a:spcPct val="107000"/>
                        </a:lnSpc>
                        <a:spcAft>
                          <a:spcPts val="0"/>
                        </a:spcAft>
                        <a:buFont typeface="+mj-lt"/>
                        <a:buAutoNum type="arabicPeriod"/>
                      </a:pPr>
                      <a:r>
                        <a:rPr lang="en-GB" sz="1000" dirty="0">
                          <a:effectLst/>
                        </a:rPr>
                        <a:t>The impact of Curriculum Reform on Geography teaching.</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extLst>
                  <a:ext uri="{0D108BD9-81ED-4DB2-BD59-A6C34878D82A}">
                    <a16:rowId xmlns:a16="http://schemas.microsoft.com/office/drawing/2014/main" val="10002"/>
                  </a:ext>
                </a:extLst>
              </a:tr>
              <a:tr h="877414">
                <a:tc>
                  <a:txBody>
                    <a:bodyPr/>
                    <a:lstStyle/>
                    <a:p>
                      <a:pPr algn="ctr">
                        <a:lnSpc>
                          <a:spcPct val="107000"/>
                        </a:lnSpc>
                        <a:spcAft>
                          <a:spcPts val="0"/>
                        </a:spcAft>
                      </a:pPr>
                      <a:r>
                        <a:rPr lang="en-GB" sz="1100">
                          <a:effectLst/>
                        </a:rPr>
                        <a:t>RE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dirty="0">
                          <a:effectLst/>
                        </a:rPr>
                        <a:t>In an increasingly secular society there is no place for RE in the school curriculum.</a:t>
                      </a:r>
                      <a:endParaRPr lang="en-GB" sz="900" dirty="0">
                        <a:effectLst/>
                      </a:endParaRPr>
                    </a:p>
                    <a:p>
                      <a:pPr marL="342900" lvl="0" indent="-342900">
                        <a:lnSpc>
                          <a:spcPct val="107000"/>
                        </a:lnSpc>
                        <a:spcAft>
                          <a:spcPts val="0"/>
                        </a:spcAft>
                        <a:buFont typeface="+mj-lt"/>
                        <a:buAutoNum type="arabicPeriod"/>
                      </a:pPr>
                      <a:r>
                        <a:rPr lang="en-GB" sz="1000" dirty="0">
                          <a:effectLst/>
                        </a:rPr>
                        <a:t>Critical reflections on the teaching of sensitive and controversial issues in RE.</a:t>
                      </a:r>
                      <a:endParaRPr lang="en-GB" sz="900" dirty="0">
                        <a:effectLst/>
                      </a:endParaRPr>
                    </a:p>
                    <a:p>
                      <a:pPr marL="342900" lvl="0" indent="-342900">
                        <a:lnSpc>
                          <a:spcPct val="107000"/>
                        </a:lnSpc>
                        <a:spcAft>
                          <a:spcPts val="0"/>
                        </a:spcAft>
                        <a:buFont typeface="+mj-lt"/>
                        <a:buAutoNum type="arabicPeriod"/>
                      </a:pPr>
                      <a:r>
                        <a:rPr lang="en-GB" sz="1000" dirty="0">
                          <a:effectLst/>
                        </a:rPr>
                        <a:t>Critical reflections on assessment in 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extLst>
                  <a:ext uri="{0D108BD9-81ED-4DB2-BD59-A6C34878D82A}">
                    <a16:rowId xmlns:a16="http://schemas.microsoft.com/office/drawing/2014/main" val="10003"/>
                  </a:ext>
                </a:extLst>
              </a:tr>
              <a:tr h="917911">
                <a:tc>
                  <a:txBody>
                    <a:bodyPr/>
                    <a:lstStyle/>
                    <a:p>
                      <a:pPr algn="ctr">
                        <a:lnSpc>
                          <a:spcPct val="107000"/>
                        </a:lnSpc>
                        <a:spcAft>
                          <a:spcPts val="0"/>
                        </a:spcAft>
                      </a:pPr>
                      <a:r>
                        <a:rPr lang="en-GB" sz="1100" dirty="0">
                          <a:effectLst/>
                        </a:rPr>
                        <a:t>PE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buFont typeface="+mj-lt"/>
                        <a:buAutoNum type="arabicPeriod"/>
                      </a:pPr>
                      <a:r>
                        <a:rPr lang="en-GB" sz="900" dirty="0">
                          <a:effectLst/>
                        </a:rPr>
                        <a:t>There is an expectation that pupils are active in school PE yet activity levels in PE </a:t>
                      </a:r>
                      <a:r>
                        <a:rPr lang="en-GB" sz="1000" dirty="0">
                          <a:effectLst/>
                        </a:rPr>
                        <a:t>lessons are generally low. </a:t>
                      </a:r>
                    </a:p>
                    <a:p>
                      <a:pPr marL="342900" lvl="0" indent="-342900">
                        <a:buFont typeface="+mj-lt"/>
                        <a:buAutoNum type="arabicPeriod"/>
                      </a:pPr>
                      <a:r>
                        <a:rPr lang="en-GB" sz="1000" dirty="0">
                          <a:effectLst/>
                        </a:rPr>
                        <a:t>PE teachers express ‘fitness for life’ philosophies yet their lessons reflect ‘fitness for performance’ practices. </a:t>
                      </a:r>
                    </a:p>
                    <a:p>
                      <a:pPr marL="342900" lvl="0" indent="-342900">
                        <a:buFont typeface="+mj-lt"/>
                        <a:buAutoNum type="arabicPeriod"/>
                      </a:pPr>
                      <a:r>
                        <a:rPr lang="en-GB" sz="1000" dirty="0">
                          <a:effectLst/>
                        </a:rPr>
                        <a:t>Explore the notion of inclusion in practical PE lessons</a:t>
                      </a:r>
                    </a:p>
                    <a:p>
                      <a:pPr>
                        <a:lnSpc>
                          <a:spcPct val="107000"/>
                        </a:lnSpc>
                        <a:spcAft>
                          <a:spcPts val="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43015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70C0"/>
                </a:solidFill>
              </a:rPr>
              <a:t>PG1a Titles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4099915"/>
              </p:ext>
            </p:extLst>
          </p:nvPr>
        </p:nvGraphicFramePr>
        <p:xfrm>
          <a:off x="3233420" y="1906111"/>
          <a:ext cx="5725160" cy="3888043"/>
        </p:xfrm>
        <a:graphic>
          <a:graphicData uri="http://schemas.openxmlformats.org/drawingml/2006/table">
            <a:tbl>
              <a:tblPr firstRow="1" firstCol="1" bandRow="1">
                <a:tableStyleId>{5C22544A-7EE6-4342-B048-85BDC9FD1C3A}</a:tableStyleId>
              </a:tblPr>
              <a:tblGrid>
                <a:gridCol w="930275">
                  <a:extLst>
                    <a:ext uri="{9D8B030D-6E8A-4147-A177-3AD203B41FA5}">
                      <a16:colId xmlns:a16="http://schemas.microsoft.com/office/drawing/2014/main" val="20000"/>
                    </a:ext>
                  </a:extLst>
                </a:gridCol>
                <a:gridCol w="4794885">
                  <a:extLst>
                    <a:ext uri="{9D8B030D-6E8A-4147-A177-3AD203B41FA5}">
                      <a16:colId xmlns:a16="http://schemas.microsoft.com/office/drawing/2014/main" val="20001"/>
                    </a:ext>
                  </a:extLst>
                </a:gridCol>
              </a:tblGrid>
              <a:tr h="0">
                <a:tc>
                  <a:txBody>
                    <a:bodyPr/>
                    <a:lstStyle/>
                    <a:p>
                      <a:pPr algn="ctr">
                        <a:lnSpc>
                          <a:spcPct val="107000"/>
                        </a:lnSpc>
                        <a:spcAft>
                          <a:spcPts val="0"/>
                        </a:spcAft>
                      </a:pPr>
                      <a:r>
                        <a:rPr lang="en-GB" sz="1400" dirty="0">
                          <a:effectLst/>
                        </a:rPr>
                        <a:t>Computer Science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mj-lt"/>
                        <a:buAutoNum type="arabicPeriod"/>
                      </a:pPr>
                      <a:r>
                        <a:rPr lang="en-GB" sz="1200" b="0" dirty="0">
                          <a:solidFill>
                            <a:schemeClr val="tx1"/>
                          </a:solidFill>
                          <a:effectLst/>
                        </a:rPr>
                        <a:t>Exploring the impact of GCSE Reforms on Computer Science;</a:t>
                      </a:r>
                      <a:endParaRPr lang="en-GB" sz="1100" b="0" dirty="0">
                        <a:solidFill>
                          <a:schemeClr val="tx1"/>
                        </a:solidFill>
                        <a:effectLst/>
                      </a:endParaRPr>
                    </a:p>
                    <a:p>
                      <a:pPr marL="342900" lvl="0" indent="-342900">
                        <a:lnSpc>
                          <a:spcPct val="107000"/>
                        </a:lnSpc>
                        <a:spcAft>
                          <a:spcPts val="0"/>
                        </a:spcAft>
                        <a:buFont typeface="+mj-lt"/>
                        <a:buAutoNum type="arabicPeriod"/>
                      </a:pPr>
                      <a:r>
                        <a:rPr lang="en-GB" sz="1200" b="0" dirty="0">
                          <a:solidFill>
                            <a:schemeClr val="tx1"/>
                          </a:solidFill>
                          <a:effectLst/>
                        </a:rPr>
                        <a:t>Exploring the barriers to success in Computer Science</a:t>
                      </a:r>
                      <a:endParaRPr lang="en-GB" sz="1100" b="0" dirty="0">
                        <a:solidFill>
                          <a:schemeClr val="tx1"/>
                        </a:solidFill>
                        <a:effectLst/>
                      </a:endParaRPr>
                    </a:p>
                    <a:p>
                      <a:pPr marL="342900" lvl="0" indent="-342900">
                        <a:lnSpc>
                          <a:spcPct val="107000"/>
                        </a:lnSpc>
                        <a:spcAft>
                          <a:spcPts val="0"/>
                        </a:spcAft>
                        <a:buFont typeface="+mj-lt"/>
                        <a:buAutoNum type="arabicPeriod"/>
                      </a:pPr>
                      <a:r>
                        <a:rPr lang="en-GB" sz="1200" b="0" dirty="0">
                          <a:solidFill>
                            <a:schemeClr val="tx1"/>
                          </a:solidFill>
                          <a:effectLst/>
                        </a:rPr>
                        <a:t>Exploring the gender gap in Computer Science;</a:t>
                      </a:r>
                      <a:endParaRPr lang="en-GB" sz="1100" b="0" dirty="0">
                        <a:solidFill>
                          <a:schemeClr val="tx1"/>
                        </a:solidFill>
                        <a:effectLst/>
                      </a:endParaRPr>
                    </a:p>
                    <a:p>
                      <a:pPr marL="342900" lvl="0" indent="-342900">
                        <a:lnSpc>
                          <a:spcPct val="107000"/>
                        </a:lnSpc>
                        <a:spcAft>
                          <a:spcPts val="0"/>
                        </a:spcAft>
                        <a:buFont typeface="+mj-lt"/>
                        <a:buAutoNum type="arabicPeriod"/>
                      </a:pPr>
                      <a:r>
                        <a:rPr lang="en-GB" sz="1200" b="0" dirty="0">
                          <a:solidFill>
                            <a:schemeClr val="tx1"/>
                          </a:solidFill>
                          <a:effectLst/>
                        </a:rPr>
                        <a:t>Exploring a current issue in Computer Science.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10000"/>
                  </a:ext>
                </a:extLst>
              </a:tr>
              <a:tr h="0">
                <a:tc>
                  <a:txBody>
                    <a:bodyPr/>
                    <a:lstStyle/>
                    <a:p>
                      <a:pPr algn="ctr">
                        <a:lnSpc>
                          <a:spcPct val="107000"/>
                        </a:lnSpc>
                        <a:spcAft>
                          <a:spcPts val="0"/>
                        </a:spcAft>
                      </a:pPr>
                      <a:r>
                        <a:rPr lang="en-GB" sz="1400">
                          <a:effectLst/>
                        </a:rPr>
                        <a:t>Science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mj-lt"/>
                        <a:buAutoNum type="arabicPeriod"/>
                      </a:pPr>
                      <a:r>
                        <a:rPr lang="en-GB" sz="1200" dirty="0">
                          <a:effectLst/>
                        </a:rPr>
                        <a:t>What is the purpose of science education in secondary schools?</a:t>
                      </a:r>
                      <a:endParaRPr lang="en-GB" sz="1100" dirty="0">
                        <a:effectLst/>
                      </a:endParaRPr>
                    </a:p>
                    <a:p>
                      <a:pPr marL="342900" lvl="0" indent="-342900">
                        <a:lnSpc>
                          <a:spcPct val="107000"/>
                        </a:lnSpc>
                        <a:spcAft>
                          <a:spcPts val="0"/>
                        </a:spcAft>
                        <a:buFont typeface="+mj-lt"/>
                        <a:buAutoNum type="arabicPeriod"/>
                      </a:pPr>
                      <a:r>
                        <a:rPr lang="en-GB" sz="1200" dirty="0">
                          <a:effectLst/>
                        </a:rPr>
                        <a:t>What is effective practical science?</a:t>
                      </a:r>
                      <a:endParaRPr lang="en-GB" sz="1100" dirty="0">
                        <a:effectLst/>
                      </a:endParaRPr>
                    </a:p>
                    <a:p>
                      <a:pPr marL="342900" lvl="0" indent="-342900">
                        <a:lnSpc>
                          <a:spcPct val="107000"/>
                        </a:lnSpc>
                        <a:spcAft>
                          <a:spcPts val="0"/>
                        </a:spcAft>
                        <a:buFont typeface="+mj-lt"/>
                        <a:buAutoNum type="arabicPeriod"/>
                      </a:pPr>
                      <a:r>
                        <a:rPr lang="en-GB" sz="1200" dirty="0">
                          <a:effectLst/>
                        </a:rPr>
                        <a:t>What is the role for inquiry in science? And what does effective scientific inquiry look like?</a:t>
                      </a:r>
                      <a:endParaRPr lang="en-GB" sz="1100" dirty="0">
                        <a:effectLst/>
                      </a:endParaRPr>
                    </a:p>
                    <a:p>
                      <a:pPr marL="342900" lvl="0" indent="-342900">
                        <a:lnSpc>
                          <a:spcPct val="107000"/>
                        </a:lnSpc>
                        <a:spcAft>
                          <a:spcPts val="0"/>
                        </a:spcAft>
                        <a:buFont typeface="+mj-lt"/>
                        <a:buAutoNum type="arabicPeriod"/>
                      </a:pPr>
                      <a:r>
                        <a:rPr lang="en-GB" sz="1200" dirty="0">
                          <a:effectLst/>
                        </a:rPr>
                        <a:t>How do students' ideas develop in science?</a:t>
                      </a:r>
                      <a:endParaRPr lang="en-GB" sz="1100" dirty="0">
                        <a:effectLst/>
                      </a:endParaRPr>
                    </a:p>
                    <a:p>
                      <a:pPr>
                        <a:lnSpc>
                          <a:spcPct val="107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a:lnSpc>
                          <a:spcPct val="107000"/>
                        </a:lnSpc>
                        <a:spcAft>
                          <a:spcPts val="0"/>
                        </a:spcAft>
                      </a:pPr>
                      <a:r>
                        <a:rPr lang="en-GB" sz="1400">
                          <a:effectLst/>
                        </a:rPr>
                        <a:t>MFL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mj-lt"/>
                        <a:buAutoNum type="arabicPeriod"/>
                      </a:pPr>
                      <a:r>
                        <a:rPr lang="en-GB" sz="1200" dirty="0">
                          <a:effectLst/>
                        </a:rPr>
                        <a:t>Critical reflections on the use of the Target Language in the MFL classroom.</a:t>
                      </a:r>
                      <a:endParaRPr lang="en-GB" sz="1100" dirty="0">
                        <a:effectLst/>
                      </a:endParaRPr>
                    </a:p>
                    <a:p>
                      <a:pPr marL="342900" lvl="0" indent="-342900">
                        <a:lnSpc>
                          <a:spcPct val="107000"/>
                        </a:lnSpc>
                        <a:spcAft>
                          <a:spcPts val="0"/>
                        </a:spcAft>
                        <a:buFont typeface="+mj-lt"/>
                        <a:buAutoNum type="arabicPeriod"/>
                      </a:pPr>
                      <a:r>
                        <a:rPr lang="en-GB" sz="1200" dirty="0">
                          <a:effectLst/>
                        </a:rPr>
                        <a:t>An inquiry into the decline in the uptake of MFL at GCSE and A Level.</a:t>
                      </a:r>
                      <a:endParaRPr lang="en-GB" sz="1100" dirty="0">
                        <a:effectLst/>
                      </a:endParaRPr>
                    </a:p>
                    <a:p>
                      <a:pPr marL="342900" lvl="0" indent="-342900">
                        <a:lnSpc>
                          <a:spcPct val="107000"/>
                        </a:lnSpc>
                        <a:spcAft>
                          <a:spcPts val="0"/>
                        </a:spcAft>
                        <a:buFont typeface="+mj-lt"/>
                        <a:buAutoNum type="arabicPeriod"/>
                      </a:pPr>
                      <a:r>
                        <a:rPr lang="en-GB" sz="1200" dirty="0">
                          <a:effectLst/>
                        </a:rPr>
                        <a:t>To what extent is it an advantage for students that Modern Foreign Languages are taught at Key Stage 2 and what impact does it have on the teaching and learning of languages at secondary school?</a:t>
                      </a:r>
                      <a:endParaRPr lang="en-GB" sz="1100" dirty="0">
                        <a:effectLst/>
                      </a:endParaRPr>
                    </a:p>
                    <a:p>
                      <a:pPr marL="342900" lvl="0" indent="-342900">
                        <a:lnSpc>
                          <a:spcPct val="107000"/>
                        </a:lnSpc>
                        <a:spcAft>
                          <a:spcPts val="0"/>
                        </a:spcAft>
                        <a:buFont typeface="+mj-lt"/>
                        <a:buAutoNum type="arabicPeriod"/>
                      </a:pPr>
                      <a:r>
                        <a:rPr lang="en-GB" sz="1200" dirty="0">
                          <a:effectLst/>
                        </a:rPr>
                        <a:t>Exploring EAL speakers and their language acquisition in the MFL classroom.</a:t>
                      </a:r>
                      <a:endParaRPr lang="en-GB" sz="1100" dirty="0">
                        <a:effectLst/>
                      </a:endParaRPr>
                    </a:p>
                    <a:p>
                      <a:pPr marL="342900" lvl="0" indent="-342900">
                        <a:lnSpc>
                          <a:spcPct val="107000"/>
                        </a:lnSpc>
                        <a:spcAft>
                          <a:spcPts val="0"/>
                        </a:spcAft>
                        <a:buFont typeface="+mj-lt"/>
                        <a:buAutoNum type="arabicPeriod"/>
                      </a:pPr>
                      <a:r>
                        <a:rPr lang="en-GB" sz="1200" dirty="0">
                          <a:effectLst/>
                        </a:rPr>
                        <a:t>Exploring SEND learners and their learning of a modern foreign language.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2057169"/>
      </p:ext>
    </p:extLst>
  </p:cSld>
  <p:clrMapOvr>
    <a:masterClrMapping/>
  </p:clrMapOvr>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 Uni</Template>
  <TotalTime>5464</TotalTime>
  <Words>4996</Words>
  <Application>Microsoft Macintosh PowerPoint</Application>
  <PresentationFormat>Widescreen</PresentationFormat>
  <Paragraphs>524</Paragraphs>
  <Slides>35</Slides>
  <Notes>12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35</vt:i4>
      </vt:variant>
    </vt:vector>
  </HeadingPairs>
  <TitlesOfParts>
    <vt:vector size="43" baseType="lpstr">
      <vt:lpstr>Arial</vt:lpstr>
      <vt:lpstr>Calibri</vt:lpstr>
      <vt:lpstr>Symbol</vt:lpstr>
      <vt:lpstr>Times New Roman</vt:lpstr>
      <vt:lpstr>Wingdings</vt:lpstr>
      <vt:lpstr>Warwick Uni</vt:lpstr>
      <vt:lpstr>1_Custom Design</vt:lpstr>
      <vt:lpstr>Custom Design</vt:lpstr>
      <vt:lpstr>Supporting your Trainee’s Academic Development</vt:lpstr>
      <vt:lpstr>This session will…</vt:lpstr>
      <vt:lpstr>PowerPoint Presentation</vt:lpstr>
      <vt:lpstr>PG Assessment Structure</vt:lpstr>
      <vt:lpstr>PowerPoint Presentation</vt:lpstr>
      <vt:lpstr>PowerPoint Presentation</vt:lpstr>
      <vt:lpstr>Module Breakdown – PG1</vt:lpstr>
      <vt:lpstr>PG1a Titles</vt:lpstr>
      <vt:lpstr>PG1a Titles</vt:lpstr>
      <vt:lpstr>PowerPoint Presentation</vt:lpstr>
      <vt:lpstr>PowerPoint Presentation</vt:lpstr>
      <vt:lpstr>Module Breakdown – PG2</vt:lpstr>
      <vt:lpstr>Module Breakdown – PG2</vt:lpstr>
      <vt:lpstr>PG2b: Annotated Bibliography </vt:lpstr>
      <vt:lpstr>PowerPoint Presentation</vt:lpstr>
      <vt:lpstr>PowerPoint Presentation</vt:lpstr>
      <vt:lpstr>PowerPoint Presentation</vt:lpstr>
      <vt:lpstr>Annotated Bibliography entry</vt:lpstr>
      <vt:lpstr>Annotated Bibliography entry</vt:lpstr>
      <vt:lpstr>PG2b: Critical Reflections</vt:lpstr>
      <vt:lpstr>Critical Reflection Example</vt:lpstr>
      <vt:lpstr>PGCE Classification</vt:lpstr>
      <vt:lpstr>Resubmission</vt:lpstr>
      <vt:lpstr>PowerPoint Presentation</vt:lpstr>
      <vt:lpstr>Marking Criteria</vt:lpstr>
      <vt:lpstr>PowerPoint Presentation</vt:lpstr>
      <vt:lpstr>Areas of Development for Trainees</vt:lpstr>
      <vt:lpstr>University Support</vt:lpstr>
      <vt:lpstr>School Support</vt:lpstr>
      <vt:lpstr>Proof reading</vt:lpstr>
      <vt:lpstr>Proof reading</vt:lpstr>
      <vt:lpstr>  How can we support you to support them?</vt:lpstr>
      <vt:lpstr>PowerPoint Presentation</vt:lpstr>
      <vt:lpstr>Critical Literacy &amp; Positionality (Campbell, 1998, p, 99)</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dc:title>
  <dc:creator>Leese, Jonty</dc:creator>
  <cp:lastModifiedBy>Morgan, Alison</cp:lastModifiedBy>
  <cp:revision>202</cp:revision>
  <cp:lastPrinted>2019-06-20T06:30:43Z</cp:lastPrinted>
  <dcterms:created xsi:type="dcterms:W3CDTF">2015-08-20T10:22:46Z</dcterms:created>
  <dcterms:modified xsi:type="dcterms:W3CDTF">2021-06-10T08:56:07Z</dcterms:modified>
</cp:coreProperties>
</file>