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6"/>
  </p:notesMasterIdLst>
  <p:handoutMasterIdLst>
    <p:handoutMasterId r:id="rId47"/>
  </p:handoutMasterIdLst>
  <p:sldIdLst>
    <p:sldId id="265" r:id="rId2"/>
    <p:sldId id="537" r:id="rId3"/>
    <p:sldId id="668" r:id="rId4"/>
    <p:sldId id="669" r:id="rId5"/>
    <p:sldId id="670" r:id="rId6"/>
    <p:sldId id="671" r:id="rId7"/>
    <p:sldId id="626" r:id="rId8"/>
    <p:sldId id="662" r:id="rId9"/>
    <p:sldId id="663" r:id="rId10"/>
    <p:sldId id="664" r:id="rId11"/>
    <p:sldId id="665" r:id="rId12"/>
    <p:sldId id="666" r:id="rId13"/>
    <p:sldId id="599" r:id="rId14"/>
    <p:sldId id="611" r:id="rId15"/>
    <p:sldId id="620" r:id="rId16"/>
    <p:sldId id="619" r:id="rId17"/>
    <p:sldId id="614" r:id="rId18"/>
    <p:sldId id="615" r:id="rId19"/>
    <p:sldId id="637" r:id="rId20"/>
    <p:sldId id="638" r:id="rId21"/>
    <p:sldId id="526" r:id="rId22"/>
    <p:sldId id="613" r:id="rId23"/>
    <p:sldId id="630" r:id="rId24"/>
    <p:sldId id="660" r:id="rId25"/>
    <p:sldId id="616" r:id="rId26"/>
    <p:sldId id="326" r:id="rId27"/>
    <p:sldId id="622" r:id="rId28"/>
    <p:sldId id="517" r:id="rId29"/>
    <p:sldId id="640" r:id="rId30"/>
    <p:sldId id="525" r:id="rId31"/>
    <p:sldId id="402" r:id="rId32"/>
    <p:sldId id="540" r:id="rId33"/>
    <p:sldId id="518" r:id="rId34"/>
    <p:sldId id="514" r:id="rId35"/>
    <p:sldId id="515" r:id="rId36"/>
    <p:sldId id="297" r:id="rId37"/>
    <p:sldId id="344" r:id="rId38"/>
    <p:sldId id="539" r:id="rId39"/>
    <p:sldId id="624" r:id="rId40"/>
    <p:sldId id="629" r:id="rId41"/>
    <p:sldId id="527" r:id="rId42"/>
    <p:sldId id="661" r:id="rId43"/>
    <p:sldId id="634" r:id="rId44"/>
    <p:sldId id="349" r:id="rId45"/>
  </p:sldIdLst>
  <p:sldSz cx="9144000" cy="6858000" type="screen4x3"/>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Untitled Section" id="{6B271FC1-A339-CF4B-A966-D525F5837C98}">
          <p14:sldIdLst>
            <p14:sldId id="265"/>
            <p14:sldId id="537"/>
            <p14:sldId id="668"/>
            <p14:sldId id="669"/>
            <p14:sldId id="670"/>
            <p14:sldId id="671"/>
          </p14:sldIdLst>
        </p14:section>
        <p14:section name="Untitled Section" id="{CC87ECE5-3B82-411A-8999-A1C45C9592CA}">
          <p14:sldIdLst>
            <p14:sldId id="626"/>
            <p14:sldId id="662"/>
            <p14:sldId id="663"/>
            <p14:sldId id="664"/>
            <p14:sldId id="665"/>
            <p14:sldId id="666"/>
          </p14:sldIdLst>
        </p14:section>
        <p14:section name="Untitled Section" id="{D9429985-56EC-4969-8A50-9755263D5667}">
          <p14:sldIdLst/>
        </p14:section>
        <p14:section name="Untitled Section" id="{00E62C53-809C-4A4E-911E-E32FD85233DF}">
          <p14:sldIdLst>
            <p14:sldId id="599"/>
            <p14:sldId id="611"/>
            <p14:sldId id="620"/>
            <p14:sldId id="619"/>
            <p14:sldId id="614"/>
            <p14:sldId id="615"/>
            <p14:sldId id="637"/>
            <p14:sldId id="638"/>
            <p14:sldId id="526"/>
            <p14:sldId id="613"/>
            <p14:sldId id="630"/>
            <p14:sldId id="660"/>
            <p14:sldId id="616"/>
            <p14:sldId id="326"/>
            <p14:sldId id="622"/>
          </p14:sldIdLst>
        </p14:section>
        <p14:section name="Untitled Section" id="{7D11CD09-4697-402A-A482-519BD0CE1BF7}">
          <p14:sldIdLst>
            <p14:sldId id="517"/>
            <p14:sldId id="640"/>
            <p14:sldId id="525"/>
            <p14:sldId id="402"/>
            <p14:sldId id="540"/>
          </p14:sldIdLst>
        </p14:section>
        <p14:section name="Untitled Section" id="{FD367778-081A-4A12-B5E0-7DE7C869EA88}">
          <p14:sldIdLst>
            <p14:sldId id="518"/>
            <p14:sldId id="514"/>
            <p14:sldId id="515"/>
            <p14:sldId id="297"/>
            <p14:sldId id="344"/>
          </p14:sldIdLst>
        </p14:section>
        <p14:section name="Untitled Section" id="{DCFBDB64-18FB-47CC-B531-39B93B3F4B4E}">
          <p14:sldIdLst>
            <p14:sldId id="539"/>
            <p14:sldId id="624"/>
            <p14:sldId id="629"/>
            <p14:sldId id="527"/>
            <p14:sldId id="661"/>
            <p14:sldId id="634"/>
            <p14:sldId id="349"/>
          </p14:sldIdLst>
        </p14:section>
      </p14:sectionLst>
    </p:ext>
    <p:ext uri="{EFAFB233-063F-42B5-8137-9DF3F51BA10A}">
      <p15:sldGuideLst xmlns:p15="http://schemas.microsoft.com/office/powerpoint/2012/main">
        <p15:guide id="1" orient="horz" pos="2160">
          <p15:clr>
            <a:srgbClr val="A4A3A4"/>
          </p15:clr>
        </p15:guide>
        <p15:guide id="2" pos="2846">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ohn Reilly" initials="JR" lastIdx="5" clrIdx="0">
    <p:extLst>
      <p:ext uri="{19B8F6BF-5375-455C-9EA6-DF929625EA0E}">
        <p15:presenceInfo xmlns:p15="http://schemas.microsoft.com/office/powerpoint/2012/main" userId="S-1-5-21-2495014712-2504130871-2145309849-2730" providerId="AD"/>
      </p:ext>
    </p:extLst>
  </p:cmAuthor>
  <p:cmAuthor id="2" name="Caroline Styles" initials="CS" lastIdx="0" clrIdx="1">
    <p:extLst>
      <p:ext uri="{19B8F6BF-5375-455C-9EA6-DF929625EA0E}">
        <p15:presenceInfo xmlns:p15="http://schemas.microsoft.com/office/powerpoint/2012/main" userId="S-1-5-21-2495014712-2504130871-2145309849-4625"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11D3B"/>
    <a:srgbClr val="1C2649"/>
    <a:srgbClr val="002060"/>
    <a:srgbClr val="1783BC"/>
    <a:srgbClr val="95CFF2"/>
    <a:srgbClr val="000000"/>
    <a:srgbClr val="BE4D00"/>
    <a:srgbClr val="202336"/>
    <a:srgbClr val="1E1F32"/>
    <a:srgbClr val="D5C671"/>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0252" autoAdjust="0"/>
    <p:restoredTop sz="93939" autoAdjust="0"/>
  </p:normalViewPr>
  <p:slideViewPr>
    <p:cSldViewPr snapToGrid="0" snapToObjects="1" showGuides="1">
      <p:cViewPr varScale="1">
        <p:scale>
          <a:sx n="95" d="100"/>
          <a:sy n="95" d="100"/>
        </p:scale>
        <p:origin x="75" y="33"/>
      </p:cViewPr>
      <p:guideLst>
        <p:guide orient="horz" pos="2160"/>
        <p:guide pos="2846"/>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4224"/>
    </p:cViewPr>
  </p:sorterViewPr>
  <p:notesViewPr>
    <p:cSldViewPr snapToGrid="0" snapToObjects="1" showGuides="1">
      <p:cViewPr varScale="1">
        <p:scale>
          <a:sx n="57" d="100"/>
          <a:sy n="57" d="100"/>
        </p:scale>
        <p:origin x="2832" y="7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handoutMaster" Target="handoutMasters/handoutMaster1.xml"/><Relationship Id="rId50"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commentAuthors" Target="commentAuthors.xml"/><Relationship Id="rId8" Type="http://schemas.openxmlformats.org/officeDocument/2006/relationships/slide" Target="slides/slide7.xml"/><Relationship Id="rId5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45659" cy="498056"/>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3850444" y="0"/>
            <a:ext cx="2945659" cy="498056"/>
          </a:xfrm>
          <a:prstGeom prst="rect">
            <a:avLst/>
          </a:prstGeom>
        </p:spPr>
        <p:txBody>
          <a:bodyPr vert="horz" lIns="91440" tIns="45720" rIns="91440" bIns="45720" rtlCol="0"/>
          <a:lstStyle>
            <a:lvl1pPr algn="r">
              <a:defRPr sz="1200"/>
            </a:lvl1pPr>
          </a:lstStyle>
          <a:p>
            <a:fld id="{8F6CDE75-7F82-44FF-B7C0-BED4378E97BF}" type="datetimeFigureOut">
              <a:rPr lang="en-GB" smtClean="0"/>
              <a:t>19/06/2018</a:t>
            </a:fld>
            <a:endParaRPr lang="en-GB" dirty="0"/>
          </a:p>
        </p:txBody>
      </p:sp>
      <p:sp>
        <p:nvSpPr>
          <p:cNvPr id="4" name="Footer Placeholder 3"/>
          <p:cNvSpPr>
            <a:spLocks noGrp="1"/>
          </p:cNvSpPr>
          <p:nvPr>
            <p:ph type="ftr" sz="quarter" idx="2"/>
          </p:nvPr>
        </p:nvSpPr>
        <p:spPr>
          <a:xfrm>
            <a:off x="1" y="9428585"/>
            <a:ext cx="2945659" cy="498055"/>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3850444" y="9428585"/>
            <a:ext cx="2945659" cy="498055"/>
          </a:xfrm>
          <a:prstGeom prst="rect">
            <a:avLst/>
          </a:prstGeom>
        </p:spPr>
        <p:txBody>
          <a:bodyPr vert="horz" lIns="91440" tIns="45720" rIns="91440" bIns="45720" rtlCol="0" anchor="b"/>
          <a:lstStyle>
            <a:lvl1pPr algn="r">
              <a:defRPr sz="1200"/>
            </a:lvl1pPr>
          </a:lstStyle>
          <a:p>
            <a:fld id="{77EAFBE5-0180-4F8A-9EB1-F7EE2D5098BF}" type="slidenum">
              <a:rPr lang="en-GB" smtClean="0"/>
              <a:t>‹#›</a:t>
            </a:fld>
            <a:endParaRPr lang="en-GB" dirty="0"/>
          </a:p>
        </p:txBody>
      </p:sp>
    </p:spTree>
    <p:extLst>
      <p:ext uri="{BB962C8B-B14F-4D97-AF65-F5344CB8AC3E}">
        <p14:creationId xmlns:p14="http://schemas.microsoft.com/office/powerpoint/2010/main" val="176610572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45659" cy="498056"/>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50444" y="0"/>
            <a:ext cx="2945659" cy="498056"/>
          </a:xfrm>
          <a:prstGeom prst="rect">
            <a:avLst/>
          </a:prstGeom>
        </p:spPr>
        <p:txBody>
          <a:bodyPr vert="horz" lIns="91440" tIns="45720" rIns="91440" bIns="45720" rtlCol="0"/>
          <a:lstStyle>
            <a:lvl1pPr algn="r">
              <a:defRPr sz="1200"/>
            </a:lvl1pPr>
          </a:lstStyle>
          <a:p>
            <a:fld id="{6D0D807B-990D-43E3-A427-664620E77C17}" type="datetimeFigureOut">
              <a:rPr lang="en-GB" smtClean="0"/>
              <a:t>19/06/2018</a:t>
            </a:fld>
            <a:endParaRPr lang="en-GB" dirty="0"/>
          </a:p>
        </p:txBody>
      </p:sp>
      <p:sp>
        <p:nvSpPr>
          <p:cNvPr id="4" name="Slide Image Placeholder 3"/>
          <p:cNvSpPr>
            <a:spLocks noGrp="1" noRot="1" noChangeAspect="1"/>
          </p:cNvSpPr>
          <p:nvPr>
            <p:ph type="sldImg" idx="2"/>
          </p:nvPr>
        </p:nvSpPr>
        <p:spPr>
          <a:xfrm>
            <a:off x="1166813" y="1241425"/>
            <a:ext cx="4464050" cy="3349625"/>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79768" y="4777195"/>
            <a:ext cx="5438140" cy="390861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1" y="9428585"/>
            <a:ext cx="2945659" cy="498055"/>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50444" y="9428585"/>
            <a:ext cx="2945659" cy="498055"/>
          </a:xfrm>
          <a:prstGeom prst="rect">
            <a:avLst/>
          </a:prstGeom>
        </p:spPr>
        <p:txBody>
          <a:bodyPr vert="horz" lIns="91440" tIns="45720" rIns="91440" bIns="45720" rtlCol="0" anchor="b"/>
          <a:lstStyle>
            <a:lvl1pPr algn="r">
              <a:defRPr sz="1200"/>
            </a:lvl1pPr>
          </a:lstStyle>
          <a:p>
            <a:fld id="{2E40B5E0-4FBE-4A49-995E-DFCF52B47B49}" type="slidenum">
              <a:rPr lang="en-GB" smtClean="0"/>
              <a:t>‹#›</a:t>
            </a:fld>
            <a:endParaRPr lang="en-GB" dirty="0"/>
          </a:p>
        </p:txBody>
      </p:sp>
    </p:spTree>
    <p:extLst>
      <p:ext uri="{BB962C8B-B14F-4D97-AF65-F5344CB8AC3E}">
        <p14:creationId xmlns:p14="http://schemas.microsoft.com/office/powerpoint/2010/main" val="11804558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s://www.amazon.co.uk/Books-Sonia-Blandford/s?ie=UTF8&amp;page=1&amp;rh=n:266239,p_27:Sonia%20Blandford" TargetMode="External"/><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E40B5E0-4FBE-4A49-995E-DFCF52B47B49}" type="slidenum">
              <a:rPr lang="en-GB" smtClean="0"/>
              <a:t>1</a:t>
            </a:fld>
            <a:endParaRPr lang="en-GB" dirty="0"/>
          </a:p>
        </p:txBody>
      </p:sp>
    </p:spTree>
    <p:extLst>
      <p:ext uri="{BB962C8B-B14F-4D97-AF65-F5344CB8AC3E}">
        <p14:creationId xmlns:p14="http://schemas.microsoft.com/office/powerpoint/2010/main" val="276247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E40B5E0-4FBE-4A49-995E-DFCF52B47B49}" type="slidenum">
              <a:rPr lang="en-GB" smtClean="0"/>
              <a:t>23</a:t>
            </a:fld>
            <a:endParaRPr lang="en-GB" dirty="0"/>
          </a:p>
        </p:txBody>
      </p:sp>
    </p:spTree>
    <p:extLst>
      <p:ext uri="{BB962C8B-B14F-4D97-AF65-F5344CB8AC3E}">
        <p14:creationId xmlns:p14="http://schemas.microsoft.com/office/powerpoint/2010/main" val="2541215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How do you currently do this? And how could you do it better? (and consider how aspirations are linked)</a:t>
            </a:r>
          </a:p>
          <a:p>
            <a:r>
              <a:rPr lang="en-GB" dirty="0"/>
              <a:t>Long term- teachers can develop a list of the most appropriate ways to ask questions/give prompts and praise pupils</a:t>
            </a:r>
            <a:endParaRPr lang="en-US" dirty="0"/>
          </a:p>
        </p:txBody>
      </p:sp>
      <p:sp>
        <p:nvSpPr>
          <p:cNvPr id="4" name="Slide Number Placeholder 3"/>
          <p:cNvSpPr>
            <a:spLocks noGrp="1"/>
          </p:cNvSpPr>
          <p:nvPr>
            <p:ph type="sldNum" sz="quarter" idx="10"/>
          </p:nvPr>
        </p:nvSpPr>
        <p:spPr/>
        <p:txBody>
          <a:bodyPr/>
          <a:lstStyle/>
          <a:p>
            <a:fld id="{BC81942C-2675-428F-9CF5-F894D0B6A2E2}" type="slidenum">
              <a:rPr lang="en-US" smtClean="0"/>
              <a:t>24</a:t>
            </a:fld>
            <a:endParaRPr lang="en-US"/>
          </a:p>
        </p:txBody>
      </p:sp>
    </p:spTree>
    <p:extLst>
      <p:ext uri="{BB962C8B-B14F-4D97-AF65-F5344CB8AC3E}">
        <p14:creationId xmlns:p14="http://schemas.microsoft.com/office/powerpoint/2010/main" val="5164281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dirty="0">
                <a:solidFill>
                  <a:schemeClr val="tx1"/>
                </a:solidFill>
              </a:rPr>
              <a:t>THIS MEANS : knowing where pupils are in their learning- where they are going  and -how to get there. </a:t>
            </a:r>
            <a:endParaRPr lang="en-US" b="1" dirty="0"/>
          </a:p>
        </p:txBody>
      </p:sp>
      <p:sp>
        <p:nvSpPr>
          <p:cNvPr id="4" name="Slide Number Placeholder 3"/>
          <p:cNvSpPr>
            <a:spLocks noGrp="1"/>
          </p:cNvSpPr>
          <p:nvPr>
            <p:ph type="sldNum" sz="quarter" idx="10"/>
          </p:nvPr>
        </p:nvSpPr>
        <p:spPr/>
        <p:txBody>
          <a:bodyPr/>
          <a:lstStyle/>
          <a:p>
            <a:fld id="{2E40B5E0-4FBE-4A49-995E-DFCF52B47B49}" type="slidenum">
              <a:rPr lang="en-GB" smtClean="0"/>
              <a:t>25</a:t>
            </a:fld>
            <a:endParaRPr lang="en-GB" dirty="0"/>
          </a:p>
        </p:txBody>
      </p:sp>
    </p:spTree>
    <p:extLst>
      <p:ext uri="{BB962C8B-B14F-4D97-AF65-F5344CB8AC3E}">
        <p14:creationId xmlns:p14="http://schemas.microsoft.com/office/powerpoint/2010/main" val="322696344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F654093-80EA-4092-A535-24E76D733535}" type="slidenum">
              <a:rPr lang="en-GB" smtClean="0"/>
              <a:t>26</a:t>
            </a:fld>
            <a:endParaRPr lang="en-GB" dirty="0"/>
          </a:p>
        </p:txBody>
      </p:sp>
    </p:spTree>
    <p:extLst>
      <p:ext uri="{BB962C8B-B14F-4D97-AF65-F5344CB8AC3E}">
        <p14:creationId xmlns:p14="http://schemas.microsoft.com/office/powerpoint/2010/main" val="10469095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And engaging parents-how do you do this as a school? Could you do it better?</a:t>
            </a:r>
          </a:p>
        </p:txBody>
      </p:sp>
      <p:sp>
        <p:nvSpPr>
          <p:cNvPr id="4" name="Slide Number Placeholder 3"/>
          <p:cNvSpPr>
            <a:spLocks noGrp="1"/>
          </p:cNvSpPr>
          <p:nvPr>
            <p:ph type="sldNum" sz="quarter" idx="10"/>
          </p:nvPr>
        </p:nvSpPr>
        <p:spPr/>
        <p:txBody>
          <a:bodyPr/>
          <a:lstStyle/>
          <a:p>
            <a:fld id="{2E40B5E0-4FBE-4A49-995E-DFCF52B47B49}" type="slidenum">
              <a:rPr lang="en-GB" smtClean="0"/>
              <a:t>27</a:t>
            </a:fld>
            <a:endParaRPr lang="en-GB" dirty="0"/>
          </a:p>
        </p:txBody>
      </p:sp>
    </p:spTree>
    <p:extLst>
      <p:ext uri="{BB962C8B-B14F-4D97-AF65-F5344CB8AC3E}">
        <p14:creationId xmlns:p14="http://schemas.microsoft.com/office/powerpoint/2010/main" val="368717077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And schools that are getting it right and involving parents and carers –work in PARTNERSHIP</a:t>
            </a:r>
            <a:endParaRPr lang="en-US" dirty="0"/>
          </a:p>
        </p:txBody>
      </p:sp>
      <p:sp>
        <p:nvSpPr>
          <p:cNvPr id="4" name="Slide Number Placeholder 3"/>
          <p:cNvSpPr>
            <a:spLocks noGrp="1"/>
          </p:cNvSpPr>
          <p:nvPr>
            <p:ph type="sldNum" sz="quarter" idx="10"/>
          </p:nvPr>
        </p:nvSpPr>
        <p:spPr/>
        <p:txBody>
          <a:bodyPr/>
          <a:lstStyle/>
          <a:p>
            <a:fld id="{2E40B5E0-4FBE-4A49-995E-DFCF52B47B49}" type="slidenum">
              <a:rPr lang="en-GB" smtClean="0"/>
              <a:t>30</a:t>
            </a:fld>
            <a:endParaRPr lang="en-GB" dirty="0"/>
          </a:p>
        </p:txBody>
      </p:sp>
    </p:spTree>
    <p:extLst>
      <p:ext uri="{BB962C8B-B14F-4D97-AF65-F5344CB8AC3E}">
        <p14:creationId xmlns:p14="http://schemas.microsoft.com/office/powerpoint/2010/main" val="191042245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idea is to develop a framework for improving parent and carer engagement in their child’s learning across the school.</a:t>
            </a:r>
          </a:p>
        </p:txBody>
      </p:sp>
      <p:sp>
        <p:nvSpPr>
          <p:cNvPr id="4" name="Slide Number Placeholder 3"/>
          <p:cNvSpPr>
            <a:spLocks noGrp="1"/>
          </p:cNvSpPr>
          <p:nvPr>
            <p:ph type="sldNum" sz="quarter" idx="10"/>
          </p:nvPr>
        </p:nvSpPr>
        <p:spPr/>
        <p:txBody>
          <a:bodyPr/>
          <a:lstStyle/>
          <a:p>
            <a:fld id="{40186FA6-699F-49C5-84A5-81F23D948487}" type="slidenum">
              <a:rPr lang="en-GB" smtClean="0">
                <a:solidFill>
                  <a:prstClr val="black"/>
                </a:solidFill>
              </a:rPr>
              <a:pPr/>
              <a:t>37</a:t>
            </a:fld>
            <a:endParaRPr lang="en-GB">
              <a:solidFill>
                <a:prstClr val="black"/>
              </a:solidFill>
            </a:endParaRPr>
          </a:p>
        </p:txBody>
      </p:sp>
    </p:spTree>
    <p:extLst>
      <p:ext uri="{BB962C8B-B14F-4D97-AF65-F5344CB8AC3E}">
        <p14:creationId xmlns:p14="http://schemas.microsoft.com/office/powerpoint/2010/main" val="406744101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 April 2015, the Sutton Trust published its Social Mobility Index with the following 5 indicators- performance of disadvantaged children and young people in: 1)EY tests; 2)KS2 tests; 3) GCSEs 4) progression to university and 5) progression to the professions. </a:t>
            </a:r>
          </a:p>
          <a:p>
            <a:endParaRPr lang="en-GB" dirty="0"/>
          </a:p>
          <a:p>
            <a:r>
              <a:rPr lang="en-GB" dirty="0"/>
              <a:t>The research presented on this slide is from </a:t>
            </a:r>
            <a:r>
              <a:rPr lang="en-GB" dirty="0" err="1"/>
              <a:t>Toth</a:t>
            </a:r>
            <a:r>
              <a:rPr lang="en-GB" dirty="0"/>
              <a:t>, Sylva and Sammons (2015)</a:t>
            </a:r>
            <a:r>
              <a:rPr lang="en-GB" i="1" dirty="0"/>
              <a:t>Subject to Background: What promotes better achievement of bright but disadvantaged students?, London: Sutton Trust </a:t>
            </a:r>
            <a:r>
              <a:rPr lang="en-GB" i="0" dirty="0"/>
              <a:t>(and could be applied across the board for all children, especially if schools apply</a:t>
            </a:r>
            <a:r>
              <a:rPr lang="en-GB" i="0" baseline="0" dirty="0"/>
              <a:t> aspiration, access and achievement to ALL pupils –reflecting the Achievement for All approach</a:t>
            </a:r>
            <a:r>
              <a:rPr lang="en-GB" i="0" dirty="0"/>
              <a:t>)</a:t>
            </a:r>
          </a:p>
          <a:p>
            <a:endParaRPr lang="en-GB" i="0" dirty="0"/>
          </a:p>
          <a:p>
            <a:r>
              <a:rPr lang="en-GB" i="0" dirty="0"/>
              <a:t>Young people also need good careers advice, guidance and information- this should start in primary school and be part of the culture of the school. Too many young people from poor families do not study the right subjects (facilitating subjects) at A Level to get into a particular degree course at University. They often make the wrong choice</a:t>
            </a:r>
            <a:r>
              <a:rPr lang="en-GB" i="0" baseline="0" dirty="0"/>
              <a:t> at GCSE level; they also lack aspiration and motivation-the right advice early on would make a difference (they could make an informed choice)</a:t>
            </a:r>
            <a:endParaRPr lang="en-GB" i="0" dirty="0"/>
          </a:p>
        </p:txBody>
      </p:sp>
      <p:sp>
        <p:nvSpPr>
          <p:cNvPr id="4" name="Slide Number Placeholder 3"/>
          <p:cNvSpPr>
            <a:spLocks noGrp="1"/>
          </p:cNvSpPr>
          <p:nvPr>
            <p:ph type="sldNum" sz="quarter" idx="10"/>
          </p:nvPr>
        </p:nvSpPr>
        <p:spPr/>
        <p:txBody>
          <a:bodyPr/>
          <a:lstStyle/>
          <a:p>
            <a:fld id="{40186FA6-699F-49C5-84A5-81F23D948487}" type="slidenum">
              <a:rPr lang="en-GB" smtClean="0"/>
              <a:t>38</a:t>
            </a:fld>
            <a:endParaRPr lang="en-GB"/>
          </a:p>
        </p:txBody>
      </p:sp>
    </p:spTree>
    <p:extLst>
      <p:ext uri="{BB962C8B-B14F-4D97-AF65-F5344CB8AC3E}">
        <p14:creationId xmlns:p14="http://schemas.microsoft.com/office/powerpoint/2010/main" val="132333271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Discuss key messages from </a:t>
            </a:r>
            <a:r>
              <a:rPr lang="en-US" sz="1200" kern="1200" dirty="0">
                <a:solidFill>
                  <a:schemeClr val="tx1"/>
                </a:solidFill>
                <a:effectLst/>
                <a:latin typeface="+mn-lt"/>
                <a:ea typeface="+mn-ea"/>
                <a:cs typeface="+mn-cs"/>
              </a:rPr>
              <a:t>Blandford, S. </a:t>
            </a:r>
            <a:r>
              <a:rPr lang="en-US" sz="1200" i="1" kern="1200" dirty="0">
                <a:solidFill>
                  <a:schemeClr val="tx1"/>
                </a:solidFill>
                <a:effectLst/>
                <a:latin typeface="+mn-lt"/>
                <a:ea typeface="+mn-ea"/>
                <a:cs typeface="+mn-cs"/>
              </a:rPr>
              <a:t>Born to Fail? social mobility, a working class view</a:t>
            </a:r>
            <a:r>
              <a:rPr lang="en-US" sz="1200" kern="1200" dirty="0">
                <a:solidFill>
                  <a:schemeClr val="tx1"/>
                </a:solidFill>
                <a:effectLst/>
                <a:latin typeface="+mn-lt"/>
                <a:ea typeface="+mn-ea"/>
                <a:cs typeface="+mn-cs"/>
              </a:rPr>
              <a:t>, Woodbridge, John Catt.2017.  Available from: </a:t>
            </a:r>
            <a:r>
              <a:rPr lang="en-US" sz="1200" u="sng" kern="1200" dirty="0">
                <a:solidFill>
                  <a:schemeClr val="tx1"/>
                </a:solidFill>
                <a:effectLst/>
                <a:latin typeface="+mn-lt"/>
                <a:ea typeface="+mn-ea"/>
                <a:cs typeface="+mn-cs"/>
                <a:hlinkClick r:id="rId3"/>
              </a:rPr>
              <a:t>https://www.amazon.co.uk/Books-Sonia-Blandford/s?ie=UTF8&amp;page=1&amp;rh=n%3A266239%2Cp_27%3ASonia%20Blandford</a:t>
            </a:r>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2E40B5E0-4FBE-4A49-995E-DFCF52B47B49}" type="slidenum">
              <a:rPr lang="en-GB" smtClean="0"/>
              <a:t>41</a:t>
            </a:fld>
            <a:endParaRPr lang="en-GB" dirty="0"/>
          </a:p>
        </p:txBody>
      </p:sp>
    </p:spTree>
    <p:extLst>
      <p:ext uri="{BB962C8B-B14F-4D97-AF65-F5344CB8AC3E}">
        <p14:creationId xmlns:p14="http://schemas.microsoft.com/office/powerpoint/2010/main" val="72129278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Achievement for All film</a:t>
            </a:r>
            <a:endParaRPr lang="en-US" dirty="0"/>
          </a:p>
        </p:txBody>
      </p:sp>
      <p:sp>
        <p:nvSpPr>
          <p:cNvPr id="4" name="Slide Number Placeholder 3"/>
          <p:cNvSpPr>
            <a:spLocks noGrp="1"/>
          </p:cNvSpPr>
          <p:nvPr>
            <p:ph type="sldNum" sz="quarter" idx="10"/>
          </p:nvPr>
        </p:nvSpPr>
        <p:spPr/>
        <p:txBody>
          <a:bodyPr/>
          <a:lstStyle/>
          <a:p>
            <a:fld id="{2E40B5E0-4FBE-4A49-995E-DFCF52B47B49}" type="slidenum">
              <a:rPr lang="en-GB" smtClean="0"/>
              <a:t>43</a:t>
            </a:fld>
            <a:endParaRPr lang="en-GB" dirty="0"/>
          </a:p>
        </p:txBody>
      </p:sp>
    </p:spTree>
    <p:extLst>
      <p:ext uri="{BB962C8B-B14F-4D97-AF65-F5344CB8AC3E}">
        <p14:creationId xmlns:p14="http://schemas.microsoft.com/office/powerpoint/2010/main" val="42620276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r>
              <a:rPr lang="en-GB" sz="1200" b="0" i="0" kern="1200" dirty="0">
                <a:solidFill>
                  <a:schemeClr val="tx1"/>
                </a:solidFill>
                <a:effectLst/>
                <a:latin typeface="+mn-lt"/>
                <a:ea typeface="+mn-ea"/>
                <a:cs typeface="+mn-cs"/>
              </a:rPr>
              <a:t>BUT both of the following figures are better than OECD averages:</a:t>
            </a:r>
          </a:p>
          <a:p>
            <a:pPr fontAlgn="base"/>
            <a:r>
              <a:rPr lang="en-GB" sz="1200" b="0" i="0" kern="1200" dirty="0">
                <a:solidFill>
                  <a:schemeClr val="tx1"/>
                </a:solidFill>
                <a:effectLst/>
                <a:latin typeface="+mn-lt"/>
                <a:ea typeface="+mn-ea"/>
                <a:cs typeface="+mn-cs"/>
              </a:rPr>
              <a:t>In the UK, the study found only about a fifth of the children of low-income families went on to become high earners.</a:t>
            </a:r>
          </a:p>
          <a:p>
            <a:pPr fontAlgn="base"/>
            <a:r>
              <a:rPr lang="en-GB" sz="1200" b="0" i="0" kern="1200" dirty="0">
                <a:solidFill>
                  <a:schemeClr val="tx1"/>
                </a:solidFill>
                <a:effectLst/>
                <a:latin typeface="+mn-lt"/>
                <a:ea typeface="+mn-ea"/>
                <a:cs typeface="+mn-cs"/>
              </a:rPr>
              <a:t>Almost three-quarters of the children of graduates in the UK went to university - compared with a fifth of children from low-income families.</a:t>
            </a:r>
          </a:p>
          <a:p>
            <a:endParaRPr lang="en-US" dirty="0"/>
          </a:p>
        </p:txBody>
      </p:sp>
      <p:sp>
        <p:nvSpPr>
          <p:cNvPr id="4" name="Slide Number Placeholder 3"/>
          <p:cNvSpPr>
            <a:spLocks noGrp="1"/>
          </p:cNvSpPr>
          <p:nvPr>
            <p:ph type="sldNum" sz="quarter" idx="10"/>
          </p:nvPr>
        </p:nvSpPr>
        <p:spPr/>
        <p:txBody>
          <a:bodyPr/>
          <a:lstStyle/>
          <a:p>
            <a:fld id="{2E40B5E0-4FBE-4A49-995E-DFCF52B47B49}" type="slidenum">
              <a:rPr lang="en-GB" smtClean="0"/>
              <a:t>3</a:t>
            </a:fld>
            <a:endParaRPr lang="en-GB" dirty="0"/>
          </a:p>
        </p:txBody>
      </p:sp>
    </p:spTree>
    <p:extLst>
      <p:ext uri="{BB962C8B-B14F-4D97-AF65-F5344CB8AC3E}">
        <p14:creationId xmlns:p14="http://schemas.microsoft.com/office/powerpoint/2010/main" val="84359026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E40B5E0-4FBE-4A49-995E-DFCF52B47B49}" type="slidenum">
              <a:rPr lang="en-GB" smtClean="0"/>
              <a:t>44</a:t>
            </a:fld>
            <a:endParaRPr lang="en-GB" dirty="0"/>
          </a:p>
        </p:txBody>
      </p:sp>
    </p:spTree>
    <p:extLst>
      <p:ext uri="{BB962C8B-B14F-4D97-AF65-F5344CB8AC3E}">
        <p14:creationId xmlns:p14="http://schemas.microsoft.com/office/powerpoint/2010/main" val="4079649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From  A broken social elevator? (UK country report)</a:t>
            </a:r>
            <a:endParaRPr lang="en-US" dirty="0"/>
          </a:p>
        </p:txBody>
      </p:sp>
      <p:sp>
        <p:nvSpPr>
          <p:cNvPr id="4" name="Slide Number Placeholder 3"/>
          <p:cNvSpPr>
            <a:spLocks noGrp="1"/>
          </p:cNvSpPr>
          <p:nvPr>
            <p:ph type="sldNum" sz="quarter" idx="10"/>
          </p:nvPr>
        </p:nvSpPr>
        <p:spPr/>
        <p:txBody>
          <a:bodyPr/>
          <a:lstStyle/>
          <a:p>
            <a:fld id="{2E40B5E0-4FBE-4A49-995E-DFCF52B47B49}" type="slidenum">
              <a:rPr lang="en-GB" smtClean="0"/>
              <a:t>5</a:t>
            </a:fld>
            <a:endParaRPr lang="en-GB" dirty="0"/>
          </a:p>
        </p:txBody>
      </p:sp>
    </p:spTree>
    <p:extLst>
      <p:ext uri="{BB962C8B-B14F-4D97-AF65-F5344CB8AC3E}">
        <p14:creationId xmlns:p14="http://schemas.microsoft.com/office/powerpoint/2010/main" val="36952457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 response –</a:t>
            </a:r>
            <a:r>
              <a:rPr lang="en-GB" dirty="0" err="1"/>
              <a:t>AfA</a:t>
            </a:r>
            <a:r>
              <a:rPr lang="en-GB" dirty="0"/>
              <a:t> have developed the manifesto</a:t>
            </a:r>
            <a:endParaRPr lang="en-US" dirty="0"/>
          </a:p>
        </p:txBody>
      </p:sp>
      <p:sp>
        <p:nvSpPr>
          <p:cNvPr id="4" name="Slide Number Placeholder 3"/>
          <p:cNvSpPr>
            <a:spLocks noGrp="1"/>
          </p:cNvSpPr>
          <p:nvPr>
            <p:ph type="sldNum" sz="quarter" idx="10"/>
          </p:nvPr>
        </p:nvSpPr>
        <p:spPr/>
        <p:txBody>
          <a:bodyPr/>
          <a:lstStyle/>
          <a:p>
            <a:fld id="{2E40B5E0-4FBE-4A49-995E-DFCF52B47B49}" type="slidenum">
              <a:rPr lang="en-GB" smtClean="0"/>
              <a:t>7</a:t>
            </a:fld>
            <a:endParaRPr lang="en-GB" dirty="0"/>
          </a:p>
        </p:txBody>
      </p:sp>
    </p:spTree>
    <p:extLst>
      <p:ext uri="{BB962C8B-B14F-4D97-AF65-F5344CB8AC3E}">
        <p14:creationId xmlns:p14="http://schemas.microsoft.com/office/powerpoint/2010/main" val="37103770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Also mention the need for a relevant curriculum</a:t>
            </a:r>
            <a:endParaRPr lang="en-US" dirty="0"/>
          </a:p>
        </p:txBody>
      </p:sp>
      <p:sp>
        <p:nvSpPr>
          <p:cNvPr id="4" name="Slide Number Placeholder 3"/>
          <p:cNvSpPr>
            <a:spLocks noGrp="1"/>
          </p:cNvSpPr>
          <p:nvPr>
            <p:ph type="sldNum" sz="quarter" idx="10"/>
          </p:nvPr>
        </p:nvSpPr>
        <p:spPr/>
        <p:txBody>
          <a:bodyPr/>
          <a:lstStyle/>
          <a:p>
            <a:fld id="{2E40B5E0-4FBE-4A49-995E-DFCF52B47B49}" type="slidenum">
              <a:rPr lang="en-GB" smtClean="0"/>
              <a:t>9</a:t>
            </a:fld>
            <a:endParaRPr lang="en-GB" dirty="0"/>
          </a:p>
        </p:txBody>
      </p:sp>
    </p:spTree>
    <p:extLst>
      <p:ext uri="{BB962C8B-B14F-4D97-AF65-F5344CB8AC3E}">
        <p14:creationId xmlns:p14="http://schemas.microsoft.com/office/powerpoint/2010/main" val="1387421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Introduce the Achievement for All </a:t>
            </a:r>
            <a:r>
              <a:rPr lang="en-US" dirty="0" err="1"/>
              <a:t>programme</a:t>
            </a:r>
            <a:r>
              <a:rPr lang="en-US" dirty="0"/>
              <a:t>- history, what is it etc.</a:t>
            </a:r>
          </a:p>
        </p:txBody>
      </p:sp>
      <p:sp>
        <p:nvSpPr>
          <p:cNvPr id="4" name="Slide Number Placeholder 3"/>
          <p:cNvSpPr>
            <a:spLocks noGrp="1"/>
          </p:cNvSpPr>
          <p:nvPr>
            <p:ph type="sldNum" sz="quarter" idx="10"/>
          </p:nvPr>
        </p:nvSpPr>
        <p:spPr/>
        <p:txBody>
          <a:bodyPr/>
          <a:lstStyle/>
          <a:p>
            <a:fld id="{EF654093-80EA-4092-A535-24E76D733535}" type="slidenum">
              <a:rPr lang="en-GB" smtClean="0"/>
              <a:t>13</a:t>
            </a:fld>
            <a:endParaRPr lang="en-GB" dirty="0"/>
          </a:p>
        </p:txBody>
      </p:sp>
    </p:spTree>
    <p:extLst>
      <p:ext uri="{BB962C8B-B14F-4D97-AF65-F5344CB8AC3E}">
        <p14:creationId xmlns:p14="http://schemas.microsoft.com/office/powerpoint/2010/main" val="20396757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E40B5E0-4FBE-4A49-995E-DFCF52B47B49}" type="slidenum">
              <a:rPr lang="en-GB" smtClean="0"/>
              <a:t>14</a:t>
            </a:fld>
            <a:endParaRPr lang="en-GB" dirty="0"/>
          </a:p>
        </p:txBody>
      </p:sp>
    </p:spTree>
    <p:extLst>
      <p:ext uri="{BB962C8B-B14F-4D97-AF65-F5344CB8AC3E}">
        <p14:creationId xmlns:p14="http://schemas.microsoft.com/office/powerpoint/2010/main" val="3465803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64D8F9D-CA9B-4126-8E58-1D919F9FEA71}"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723219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In partnership with the education, business and third sectors, AfA3As implements bespoke whole-setting, school and college programmes focused on building the core in all children and young people: </a:t>
            </a:r>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E40B5E0-4FBE-4A49-995E-DFCF52B47B49}"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16</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068610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57200" y="1375833"/>
            <a:ext cx="8229600" cy="4741334"/>
          </a:xfrm>
          <a:prstGeom prst="rect">
            <a:avLst/>
          </a:prstGeom>
        </p:spPr>
        <p:txBody>
          <a:bodyPr/>
          <a:lstStyle>
            <a:lvl1pPr marL="0" indent="0" algn="l">
              <a:buNone/>
              <a:defRPr>
                <a:solidFill>
                  <a:schemeClr val="tx1">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a:t>Click to edit Master subtitle style</a:t>
            </a:r>
            <a:endParaRPr lang="en-US" dirty="0"/>
          </a:p>
        </p:txBody>
      </p:sp>
      <p:sp>
        <p:nvSpPr>
          <p:cNvPr id="4" name="Title Placeholder 12"/>
          <p:cNvSpPr>
            <a:spLocks noGrp="1"/>
          </p:cNvSpPr>
          <p:nvPr>
            <p:ph type="title"/>
          </p:nvPr>
        </p:nvSpPr>
        <p:spPr>
          <a:xfrm>
            <a:off x="457200" y="375561"/>
            <a:ext cx="5929086" cy="783225"/>
          </a:xfrm>
          <a:prstGeom prst="rect">
            <a:avLst/>
          </a:prstGeom>
        </p:spPr>
        <p:txBody>
          <a:bodyPr vert="horz" lIns="91440" tIns="45720" rIns="91440" bIns="45720" rtlCol="0" anchor="t" anchorCtr="0">
            <a:noAutofit/>
          </a:bodyPr>
          <a:lstStyle>
            <a:lvl1pPr>
              <a:defRPr sz="3600">
                <a:solidFill>
                  <a:schemeClr val="tx1">
                    <a:lumMod val="75000"/>
                  </a:schemeClr>
                </a:solidFill>
              </a:defRPr>
            </a:lvl1pPr>
          </a:lstStyle>
          <a:p>
            <a:endParaRPr lang="en-US" dirty="0"/>
          </a:p>
        </p:txBody>
      </p:sp>
    </p:spTree>
    <p:extLst>
      <p:ext uri="{BB962C8B-B14F-4D97-AF65-F5344CB8AC3E}">
        <p14:creationId xmlns:p14="http://schemas.microsoft.com/office/powerpoint/2010/main" val="17064176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4525963"/>
          </a:xfrm>
          <a:prstGeom prst="rect">
            <a:avLst/>
          </a:prstGeom>
        </p:spPr>
        <p:txBody>
          <a:bodyPr/>
          <a:lstStyle>
            <a:lvl1pPr>
              <a:defRPr>
                <a:solidFill>
                  <a:schemeClr val="tx1">
                    <a:lumMod val="75000"/>
                  </a:schemeClr>
                </a:solidFill>
              </a:defRPr>
            </a:lvl1pPr>
            <a:lvl2pPr>
              <a:defRPr>
                <a:solidFill>
                  <a:schemeClr val="tx1">
                    <a:lumMod val="75000"/>
                  </a:schemeClr>
                </a:solidFill>
              </a:defRPr>
            </a:lvl2pPr>
            <a:lvl3pPr>
              <a:defRPr>
                <a:solidFill>
                  <a:schemeClr val="tx1">
                    <a:lumMod val="75000"/>
                  </a:schemeClr>
                </a:solidFill>
              </a:defRPr>
            </a:lvl3pPr>
            <a:lvl4pPr>
              <a:defRPr>
                <a:solidFill>
                  <a:schemeClr val="tx1">
                    <a:lumMod val="75000"/>
                  </a:schemeClr>
                </a:solidFill>
              </a:defRPr>
            </a:lvl4pPr>
            <a:lvl5pPr>
              <a:defRPr>
                <a:solidFill>
                  <a:schemeClr val="tx1">
                    <a:lumMod val="75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itle Placeholder 12"/>
          <p:cNvSpPr>
            <a:spLocks noGrp="1"/>
          </p:cNvSpPr>
          <p:nvPr>
            <p:ph type="title"/>
          </p:nvPr>
        </p:nvSpPr>
        <p:spPr>
          <a:xfrm>
            <a:off x="457200" y="375561"/>
            <a:ext cx="5929086" cy="783225"/>
          </a:xfrm>
          <a:prstGeom prst="rect">
            <a:avLst/>
          </a:prstGeom>
        </p:spPr>
        <p:txBody>
          <a:bodyPr vert="horz" lIns="91440" tIns="45720" rIns="91440" bIns="45720" rtlCol="0" anchor="t" anchorCtr="0">
            <a:noAutofit/>
          </a:bodyPr>
          <a:lstStyle>
            <a:lvl1pPr>
              <a:defRPr>
                <a:solidFill>
                  <a:schemeClr val="tx1">
                    <a:lumMod val="75000"/>
                  </a:schemeClr>
                </a:solidFill>
              </a:defRPr>
            </a:lvl1pPr>
          </a:lstStyle>
          <a:p>
            <a:r>
              <a:rPr lang="en-GB" dirty="0"/>
              <a:t>SLIDE TITLE, TO RUN OVER TWO LINES.</a:t>
            </a:r>
            <a:endParaRPr lang="en-US" dirty="0"/>
          </a:p>
        </p:txBody>
      </p:sp>
    </p:spTree>
    <p:extLst>
      <p:ext uri="{BB962C8B-B14F-4D97-AF65-F5344CB8AC3E}">
        <p14:creationId xmlns:p14="http://schemas.microsoft.com/office/powerpoint/2010/main" val="22784462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600200"/>
            <a:ext cx="4038600" cy="4525963"/>
          </a:xfrm>
          <a:prstGeom prst="rect">
            <a:avLst/>
          </a:prstGeom>
        </p:spPr>
        <p:txBody>
          <a:bodyPr/>
          <a:lstStyle>
            <a:lvl1pPr>
              <a:defRPr sz="2800">
                <a:solidFill>
                  <a:schemeClr val="tx1">
                    <a:lumMod val="75000"/>
                  </a:schemeClr>
                </a:solidFill>
              </a:defRPr>
            </a:lvl1pPr>
            <a:lvl2pPr>
              <a:defRPr sz="2400">
                <a:solidFill>
                  <a:schemeClr val="tx1">
                    <a:lumMod val="75000"/>
                  </a:schemeClr>
                </a:solidFill>
              </a:defRPr>
            </a:lvl2pPr>
            <a:lvl3pPr>
              <a:defRPr sz="2000">
                <a:solidFill>
                  <a:schemeClr val="tx1">
                    <a:lumMod val="75000"/>
                  </a:schemeClr>
                </a:solidFill>
              </a:defRPr>
            </a:lvl3pPr>
            <a:lvl4pPr>
              <a:defRPr sz="1800">
                <a:solidFill>
                  <a:schemeClr val="tx1">
                    <a:lumMod val="75000"/>
                  </a:schemeClr>
                </a:solidFill>
              </a:defRPr>
            </a:lvl4pPr>
            <a:lvl5pPr>
              <a:defRPr sz="1800">
                <a:solidFill>
                  <a:schemeClr val="tx1">
                    <a:lumMod val="75000"/>
                  </a:schemeClr>
                </a:solidFill>
              </a:defRPr>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solidFill>
                  <a:schemeClr val="tx1">
                    <a:lumMod val="75000"/>
                  </a:schemeClr>
                </a:solidFill>
              </a:defRPr>
            </a:lvl1pPr>
            <a:lvl2pPr>
              <a:defRPr sz="2400">
                <a:solidFill>
                  <a:schemeClr val="tx1">
                    <a:lumMod val="75000"/>
                  </a:schemeClr>
                </a:solidFill>
              </a:defRPr>
            </a:lvl2pPr>
            <a:lvl3pPr>
              <a:defRPr sz="2000">
                <a:solidFill>
                  <a:schemeClr val="tx1">
                    <a:lumMod val="75000"/>
                  </a:schemeClr>
                </a:solidFill>
              </a:defRPr>
            </a:lvl3pPr>
            <a:lvl4pPr>
              <a:defRPr sz="1800">
                <a:solidFill>
                  <a:schemeClr val="tx1">
                    <a:lumMod val="75000"/>
                  </a:schemeClr>
                </a:solidFill>
              </a:defRPr>
            </a:lvl4pPr>
            <a:lvl5pPr>
              <a:defRPr sz="1800">
                <a:solidFill>
                  <a:schemeClr val="tx1">
                    <a:lumMod val="75000"/>
                  </a:schemeClr>
                </a:solidFill>
              </a:defRPr>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itle Placeholder 12"/>
          <p:cNvSpPr>
            <a:spLocks noGrp="1"/>
          </p:cNvSpPr>
          <p:nvPr>
            <p:ph type="title"/>
          </p:nvPr>
        </p:nvSpPr>
        <p:spPr>
          <a:xfrm>
            <a:off x="457200" y="375561"/>
            <a:ext cx="5929086" cy="783225"/>
          </a:xfrm>
          <a:prstGeom prst="rect">
            <a:avLst/>
          </a:prstGeom>
        </p:spPr>
        <p:txBody>
          <a:bodyPr vert="horz" lIns="91440" tIns="45720" rIns="91440" bIns="45720" rtlCol="0" anchor="t" anchorCtr="0">
            <a:noAutofit/>
          </a:bodyPr>
          <a:lstStyle>
            <a:lvl1pPr>
              <a:defRPr>
                <a:solidFill>
                  <a:schemeClr val="tx1">
                    <a:lumMod val="75000"/>
                  </a:schemeClr>
                </a:solidFill>
              </a:defRPr>
            </a:lvl1pPr>
          </a:lstStyle>
          <a:p>
            <a:r>
              <a:rPr lang="en-GB" dirty="0"/>
              <a:t>SLIDE TITLE, TO RUN OVER TWO LINES.</a:t>
            </a:r>
            <a:endParaRPr lang="en-US" dirty="0"/>
          </a:p>
        </p:txBody>
      </p:sp>
    </p:spTree>
    <p:extLst>
      <p:ext uri="{BB962C8B-B14F-4D97-AF65-F5344CB8AC3E}">
        <p14:creationId xmlns:p14="http://schemas.microsoft.com/office/powerpoint/2010/main" val="28823180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on">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solidFill>
                  <a:schemeClr val="tx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solidFill>
                  <a:schemeClr val="tx1">
                    <a:lumMod val="75000"/>
                  </a:schemeClr>
                </a:solidFill>
              </a:defRPr>
            </a:lvl1pPr>
            <a:lvl2pPr>
              <a:defRPr sz="2000">
                <a:solidFill>
                  <a:schemeClr val="tx1">
                    <a:lumMod val="75000"/>
                  </a:schemeClr>
                </a:solidFill>
              </a:defRPr>
            </a:lvl2pPr>
            <a:lvl3pPr>
              <a:defRPr sz="1800">
                <a:solidFill>
                  <a:schemeClr val="tx1">
                    <a:lumMod val="75000"/>
                  </a:schemeClr>
                </a:solidFill>
              </a:defRPr>
            </a:lvl3pPr>
            <a:lvl4pPr>
              <a:defRPr sz="1600">
                <a:solidFill>
                  <a:schemeClr val="tx1">
                    <a:lumMod val="75000"/>
                  </a:schemeClr>
                </a:solidFill>
              </a:defRPr>
            </a:lvl4pPr>
            <a:lvl5pPr>
              <a:defRPr sz="1600">
                <a:solidFill>
                  <a:schemeClr val="tx1">
                    <a:lumMod val="75000"/>
                  </a:schemeClr>
                </a:solidFill>
              </a:defRPr>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solidFill>
                  <a:schemeClr val="tx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solidFill>
                  <a:schemeClr val="tx1">
                    <a:lumMod val="75000"/>
                  </a:schemeClr>
                </a:solidFill>
              </a:defRPr>
            </a:lvl1pPr>
            <a:lvl2pPr>
              <a:defRPr sz="2000">
                <a:solidFill>
                  <a:schemeClr val="tx1">
                    <a:lumMod val="75000"/>
                  </a:schemeClr>
                </a:solidFill>
              </a:defRPr>
            </a:lvl2pPr>
            <a:lvl3pPr>
              <a:defRPr sz="1800">
                <a:solidFill>
                  <a:schemeClr val="tx1">
                    <a:lumMod val="75000"/>
                  </a:schemeClr>
                </a:solidFill>
              </a:defRPr>
            </a:lvl3pPr>
            <a:lvl4pPr>
              <a:defRPr sz="1600">
                <a:solidFill>
                  <a:schemeClr val="tx1">
                    <a:lumMod val="75000"/>
                  </a:schemeClr>
                </a:solidFill>
              </a:defRPr>
            </a:lvl4pPr>
            <a:lvl5pPr>
              <a:defRPr sz="1600">
                <a:solidFill>
                  <a:schemeClr val="tx1">
                    <a:lumMod val="75000"/>
                  </a:schemeClr>
                </a:solidFill>
              </a:defRPr>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Title Placeholder 12"/>
          <p:cNvSpPr>
            <a:spLocks noGrp="1"/>
          </p:cNvSpPr>
          <p:nvPr>
            <p:ph type="title"/>
          </p:nvPr>
        </p:nvSpPr>
        <p:spPr>
          <a:xfrm>
            <a:off x="457200" y="375561"/>
            <a:ext cx="5929086" cy="783225"/>
          </a:xfrm>
          <a:prstGeom prst="rect">
            <a:avLst/>
          </a:prstGeom>
        </p:spPr>
        <p:txBody>
          <a:bodyPr vert="horz" lIns="91440" tIns="45720" rIns="91440" bIns="45720" rtlCol="0" anchor="t" anchorCtr="0">
            <a:noAutofit/>
          </a:bodyPr>
          <a:lstStyle>
            <a:lvl1pPr>
              <a:defRPr>
                <a:solidFill>
                  <a:schemeClr val="tx1">
                    <a:lumMod val="75000"/>
                  </a:schemeClr>
                </a:solidFill>
              </a:defRPr>
            </a:lvl1pPr>
          </a:lstStyle>
          <a:p>
            <a:r>
              <a:rPr lang="en-GB" dirty="0"/>
              <a:t>SLIDE TITLE, TO RUN OVER TWO LINES.</a:t>
            </a:r>
            <a:endParaRPr lang="en-US" dirty="0"/>
          </a:p>
        </p:txBody>
      </p:sp>
    </p:spTree>
    <p:extLst>
      <p:ext uri="{BB962C8B-B14F-4D97-AF65-F5344CB8AC3E}">
        <p14:creationId xmlns:p14="http://schemas.microsoft.com/office/powerpoint/2010/main" val="3622229352"/>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Title Placeholder 12"/>
          <p:cNvSpPr>
            <a:spLocks noGrp="1"/>
          </p:cNvSpPr>
          <p:nvPr>
            <p:ph type="title"/>
          </p:nvPr>
        </p:nvSpPr>
        <p:spPr>
          <a:xfrm>
            <a:off x="457200" y="375561"/>
            <a:ext cx="5929086" cy="783225"/>
          </a:xfrm>
          <a:prstGeom prst="rect">
            <a:avLst/>
          </a:prstGeom>
        </p:spPr>
        <p:txBody>
          <a:bodyPr vert="horz" lIns="91440" tIns="45720" rIns="91440" bIns="45720" rtlCol="0" anchor="t" anchorCtr="0">
            <a:noAutofit/>
          </a:bodyPr>
          <a:lstStyle>
            <a:lvl1pPr>
              <a:defRPr>
                <a:solidFill>
                  <a:schemeClr val="tx1">
                    <a:lumMod val="75000"/>
                  </a:schemeClr>
                </a:solidFill>
              </a:defRPr>
            </a:lvl1pPr>
          </a:lstStyle>
          <a:p>
            <a:r>
              <a:rPr lang="en-GB" dirty="0"/>
              <a:t>SLIDE TITLE, TO RUN OVER TWO LINES.</a:t>
            </a:r>
            <a:endParaRPr lang="en-US" dirty="0"/>
          </a:p>
        </p:txBody>
      </p:sp>
    </p:spTree>
    <p:extLst>
      <p:ext uri="{BB962C8B-B14F-4D97-AF65-F5344CB8AC3E}">
        <p14:creationId xmlns:p14="http://schemas.microsoft.com/office/powerpoint/2010/main" val="26320748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0" y="1435100"/>
            <a:ext cx="5111750" cy="4691063"/>
          </a:xfrm>
          <a:prstGeom prst="rect">
            <a:avLst/>
          </a:prstGeom>
        </p:spPr>
        <p:txBody>
          <a:bodyPr/>
          <a:lstStyle>
            <a:lvl1pPr>
              <a:defRPr sz="3200">
                <a:solidFill>
                  <a:schemeClr val="tx1">
                    <a:lumMod val="75000"/>
                  </a:schemeClr>
                </a:solidFill>
              </a:defRPr>
            </a:lvl1pPr>
            <a:lvl2pPr>
              <a:defRPr sz="2800">
                <a:solidFill>
                  <a:schemeClr val="tx1">
                    <a:lumMod val="75000"/>
                  </a:schemeClr>
                </a:solidFill>
              </a:defRPr>
            </a:lvl2pPr>
            <a:lvl3pPr>
              <a:defRPr sz="2400">
                <a:solidFill>
                  <a:schemeClr val="tx1">
                    <a:lumMod val="75000"/>
                  </a:schemeClr>
                </a:solidFill>
              </a:defRPr>
            </a:lvl3pPr>
            <a:lvl4pPr>
              <a:defRPr sz="2000">
                <a:solidFill>
                  <a:schemeClr val="tx1">
                    <a:lumMod val="75000"/>
                  </a:schemeClr>
                </a:solidFill>
              </a:defRPr>
            </a:lvl4pPr>
            <a:lvl5pPr>
              <a:defRPr sz="2000">
                <a:solidFill>
                  <a:schemeClr val="tx1">
                    <a:lumMod val="75000"/>
                  </a:schemeClr>
                </a:solidFill>
              </a:defRPr>
            </a:lvl5pPr>
            <a:lvl6pPr>
              <a:defRPr sz="2000"/>
            </a:lvl6pPr>
            <a:lvl7pPr>
              <a:defRPr sz="2000"/>
            </a:lvl7pPr>
            <a:lvl8pPr>
              <a:defRPr sz="2000"/>
            </a:lvl8pPr>
            <a:lvl9pPr>
              <a:defRPr sz="2000"/>
            </a:lvl9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solidFill>
                  <a:schemeClr val="tx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Title Placeholder 12"/>
          <p:cNvSpPr>
            <a:spLocks noGrp="1"/>
          </p:cNvSpPr>
          <p:nvPr>
            <p:ph type="title"/>
          </p:nvPr>
        </p:nvSpPr>
        <p:spPr>
          <a:xfrm>
            <a:off x="457200" y="375561"/>
            <a:ext cx="5929086" cy="783225"/>
          </a:xfrm>
          <a:prstGeom prst="rect">
            <a:avLst/>
          </a:prstGeom>
        </p:spPr>
        <p:txBody>
          <a:bodyPr vert="horz" lIns="91440" tIns="45720" rIns="91440" bIns="45720" rtlCol="0" anchor="t" anchorCtr="0">
            <a:noAutofit/>
          </a:bodyPr>
          <a:lstStyle>
            <a:lvl1pPr>
              <a:defRPr>
                <a:solidFill>
                  <a:schemeClr val="tx1">
                    <a:lumMod val="75000"/>
                  </a:schemeClr>
                </a:solidFill>
              </a:defRPr>
            </a:lvl1pPr>
          </a:lstStyle>
          <a:p>
            <a:r>
              <a:rPr lang="en-GB" dirty="0"/>
              <a:t>SLIDE TITLE, TO RUN OVER TWO LINES.</a:t>
            </a:r>
            <a:endParaRPr lang="en-US" dirty="0"/>
          </a:p>
        </p:txBody>
      </p:sp>
    </p:spTree>
    <p:extLst>
      <p:ext uri="{BB962C8B-B14F-4D97-AF65-F5344CB8AC3E}">
        <p14:creationId xmlns:p14="http://schemas.microsoft.com/office/powerpoint/2010/main" val="32492468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457200" y="1471083"/>
            <a:ext cx="8229600" cy="3810000"/>
          </a:xfrm>
          <a:prstGeom prst="rect">
            <a:avLst/>
          </a:prstGeom>
        </p:spPr>
        <p:txBody>
          <a:bodyPr/>
          <a:lstStyle>
            <a:lvl1pPr marL="0" indent="0">
              <a:buNone/>
              <a:defRPr sz="3200">
                <a:solidFill>
                  <a:schemeClr val="tx1">
                    <a:lumMod val="7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Drag picture to placeholder or click icon to add</a:t>
            </a:r>
            <a:endParaRPr lang="en-US" dirty="0"/>
          </a:p>
        </p:txBody>
      </p:sp>
      <p:sp>
        <p:nvSpPr>
          <p:cNvPr id="4" name="Text Placeholder 3"/>
          <p:cNvSpPr>
            <a:spLocks noGrp="1"/>
          </p:cNvSpPr>
          <p:nvPr>
            <p:ph type="body" sz="half" idx="2"/>
          </p:nvPr>
        </p:nvSpPr>
        <p:spPr>
          <a:xfrm>
            <a:off x="457200" y="5367338"/>
            <a:ext cx="82296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Title Placeholder 12"/>
          <p:cNvSpPr>
            <a:spLocks noGrp="1"/>
          </p:cNvSpPr>
          <p:nvPr>
            <p:ph type="title"/>
          </p:nvPr>
        </p:nvSpPr>
        <p:spPr>
          <a:xfrm>
            <a:off x="457200" y="375561"/>
            <a:ext cx="5929086" cy="783225"/>
          </a:xfrm>
          <a:prstGeom prst="rect">
            <a:avLst/>
          </a:prstGeom>
        </p:spPr>
        <p:txBody>
          <a:bodyPr vert="horz" lIns="91440" tIns="45720" rIns="91440" bIns="45720" rtlCol="0" anchor="t" anchorCtr="0">
            <a:noAutofit/>
          </a:bodyPr>
          <a:lstStyle>
            <a:lvl1pPr>
              <a:defRPr>
                <a:solidFill>
                  <a:schemeClr val="tx1">
                    <a:lumMod val="75000"/>
                  </a:schemeClr>
                </a:solidFill>
              </a:defRPr>
            </a:lvl1pPr>
          </a:lstStyle>
          <a:p>
            <a:r>
              <a:rPr lang="en-GB" dirty="0"/>
              <a:t>SLIDE TITLE, TO RUN OVER TWO LINES.</a:t>
            </a:r>
            <a:endParaRPr lang="en-US" dirty="0"/>
          </a:p>
        </p:txBody>
      </p:sp>
    </p:spTree>
    <p:extLst>
      <p:ext uri="{BB962C8B-B14F-4D97-AF65-F5344CB8AC3E}">
        <p14:creationId xmlns:p14="http://schemas.microsoft.com/office/powerpoint/2010/main" val="40781039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Text Placeholder 2"/>
          <p:cNvSpPr>
            <a:spLocks noGrp="1"/>
          </p:cNvSpPr>
          <p:nvPr>
            <p:ph type="body" idx="1"/>
          </p:nvPr>
        </p:nvSpPr>
        <p:spPr>
          <a:xfrm>
            <a:off x="457200" y="1280584"/>
            <a:ext cx="8229600" cy="4845580"/>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11" name="Title Placeholder 12"/>
          <p:cNvSpPr>
            <a:spLocks noGrp="1"/>
          </p:cNvSpPr>
          <p:nvPr>
            <p:ph type="title"/>
          </p:nvPr>
        </p:nvSpPr>
        <p:spPr>
          <a:xfrm>
            <a:off x="457200" y="375561"/>
            <a:ext cx="5929086" cy="783225"/>
          </a:xfrm>
          <a:prstGeom prst="rect">
            <a:avLst/>
          </a:prstGeom>
        </p:spPr>
        <p:txBody>
          <a:bodyPr vert="horz" lIns="91440" tIns="45720" rIns="91440" bIns="45720" rtlCol="0" anchor="t" anchorCtr="0">
            <a:noAutofit/>
          </a:bodyPr>
          <a:lstStyle/>
          <a:p>
            <a:r>
              <a:rPr lang="en-GB" dirty="0"/>
              <a:t>SLIDE TITLE, TO RUN OVER TWO LINES.</a:t>
            </a:r>
            <a:endParaRPr lang="en-US" dirty="0"/>
          </a:p>
        </p:txBody>
      </p:sp>
      <p:pic>
        <p:nvPicPr>
          <p:cNvPr id="7" name="Picture 6"/>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6724295" y="375561"/>
            <a:ext cx="2062866" cy="589390"/>
          </a:xfrm>
          <a:prstGeom prst="rect">
            <a:avLst/>
          </a:prstGeom>
        </p:spPr>
      </p:pic>
    </p:spTree>
    <p:extLst>
      <p:ext uri="{BB962C8B-B14F-4D97-AF65-F5344CB8AC3E}">
        <p14:creationId xmlns:p14="http://schemas.microsoft.com/office/powerpoint/2010/main" val="21594544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 id="2147483654" r:id="rId5"/>
    <p:sldLayoutId id="2147483656" r:id="rId6"/>
    <p:sldLayoutId id="2147483657" r:id="rId7"/>
  </p:sldLayoutIdLst>
  <p:txStyles>
    <p:titleStyle>
      <a:lvl1pPr algn="l" defTabSz="457200" rtl="0" eaLnBrk="1" latinLnBrk="0" hangingPunct="1">
        <a:spcBef>
          <a:spcPct val="0"/>
        </a:spcBef>
        <a:buNone/>
        <a:defRPr sz="1800" b="1" kern="1200">
          <a:solidFill>
            <a:schemeClr val="tx1">
              <a:lumMod val="75000"/>
            </a:schemeClr>
          </a:solidFill>
          <a:latin typeface="Calibri Light" panose="020F0302020204030204" pitchFamily="34"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buFont typeface="Arial"/>
        <a:buChar char="•"/>
        <a:defRPr sz="2500" kern="1200">
          <a:solidFill>
            <a:schemeClr val="tx1">
              <a:lumMod val="75000"/>
            </a:schemeClr>
          </a:solidFill>
          <a:latin typeface="Calibri Light" panose="020F0302020204030204" pitchFamily="34" charset="0"/>
          <a:ea typeface="+mn-ea"/>
          <a:cs typeface="+mn-cs"/>
        </a:defRPr>
      </a:lvl1pPr>
      <a:lvl2pPr marL="742950" indent="-285750" algn="l" defTabSz="457200" rtl="0" eaLnBrk="1" latinLnBrk="0" hangingPunct="1">
        <a:spcBef>
          <a:spcPct val="20000"/>
        </a:spcBef>
        <a:buFont typeface="Arial"/>
        <a:buChar char="–"/>
        <a:defRPr sz="2400" kern="1200">
          <a:solidFill>
            <a:schemeClr val="tx1">
              <a:lumMod val="75000"/>
            </a:schemeClr>
          </a:solidFill>
          <a:latin typeface="Calibri Light" panose="020F0302020204030204" pitchFamily="34" charset="0"/>
          <a:ea typeface="+mn-ea"/>
          <a:cs typeface="+mn-cs"/>
        </a:defRPr>
      </a:lvl2pPr>
      <a:lvl3pPr marL="1143000" indent="-228600" algn="l" defTabSz="457200" rtl="0" eaLnBrk="1" latinLnBrk="0" hangingPunct="1">
        <a:spcBef>
          <a:spcPct val="20000"/>
        </a:spcBef>
        <a:buFont typeface="Arial"/>
        <a:buChar char="•"/>
        <a:defRPr sz="1800" kern="1200">
          <a:solidFill>
            <a:schemeClr val="tx1">
              <a:lumMod val="75000"/>
            </a:schemeClr>
          </a:solidFill>
          <a:latin typeface="Calibri Light" panose="020F0302020204030204" pitchFamily="34" charset="0"/>
          <a:ea typeface="+mn-ea"/>
          <a:cs typeface="+mn-cs"/>
        </a:defRPr>
      </a:lvl3pPr>
      <a:lvl4pPr marL="1600200" indent="-228600" algn="l" defTabSz="457200" rtl="0" eaLnBrk="1" latinLnBrk="0" hangingPunct="1">
        <a:spcBef>
          <a:spcPct val="20000"/>
        </a:spcBef>
        <a:buFont typeface="Arial"/>
        <a:buChar char="–"/>
        <a:defRPr sz="1600" kern="1200">
          <a:solidFill>
            <a:schemeClr val="tx1">
              <a:lumMod val="75000"/>
            </a:schemeClr>
          </a:solidFill>
          <a:latin typeface="Calibri Light" panose="020F0302020204030204" pitchFamily="34" charset="0"/>
          <a:ea typeface="+mn-ea"/>
          <a:cs typeface="+mn-cs"/>
        </a:defRPr>
      </a:lvl4pPr>
      <a:lvl5pPr marL="2057400" indent="-228600" algn="l" defTabSz="457200" rtl="0" eaLnBrk="1" latinLnBrk="0" hangingPunct="1">
        <a:spcBef>
          <a:spcPct val="20000"/>
        </a:spcBef>
        <a:buFont typeface="Arial"/>
        <a:buChar char="»"/>
        <a:defRPr sz="1200" kern="1200">
          <a:solidFill>
            <a:schemeClr val="tx1">
              <a:lumMod val="75000"/>
            </a:schemeClr>
          </a:solidFill>
          <a:latin typeface="Calibri Light" panose="020F0302020204030204" pitchFamily="34" charset="0"/>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5.xml"/><Relationship Id="rId5" Type="http://schemas.openxmlformats.org/officeDocument/2006/relationships/image" Target="../media/image4.png"/><Relationship Id="rId4" Type="http://schemas.openxmlformats.org/officeDocument/2006/relationships/image" Target="../media/image3.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7.jpg"/><Relationship Id="rId5" Type="http://schemas.openxmlformats.org/officeDocument/2006/relationships/image" Target="../media/image4.png"/><Relationship Id="rId4" Type="http://schemas.openxmlformats.org/officeDocument/2006/relationships/slide" Target="slide1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cid:image001.png@01D1E3F7.9FD88710" TargetMode="External"/><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cid:image010.png@01D1E3F7.D02F19B0" TargetMode="External"/><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hyperlink" Target="https://youtu.be/WXuTRPP3MXI"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3"/>
          <a:srcRect l="1287" b="19652"/>
          <a:stretch/>
        </p:blipFill>
        <p:spPr>
          <a:xfrm>
            <a:off x="0" y="4499494"/>
            <a:ext cx="4361440" cy="2360768"/>
          </a:xfrm>
          <a:prstGeom prst="rect">
            <a:avLst/>
          </a:prstGeom>
        </p:spPr>
      </p:pic>
      <p:sp>
        <p:nvSpPr>
          <p:cNvPr id="6" name="Title 3"/>
          <p:cNvSpPr txBox="1">
            <a:spLocks/>
          </p:cNvSpPr>
          <p:nvPr/>
        </p:nvSpPr>
        <p:spPr>
          <a:xfrm>
            <a:off x="524850" y="864150"/>
            <a:ext cx="4922730" cy="2438621"/>
          </a:xfrm>
          <a:prstGeom prst="rect">
            <a:avLst/>
          </a:prstGeom>
        </p:spPr>
        <p:txBody>
          <a:bodyPr vert="horz" lIns="91440" tIns="45720" rIns="91440" bIns="45720" rtlCol="0" anchor="t" anchorCtr="0">
            <a:noAutofit/>
          </a:bodyPr>
          <a:lstStyle>
            <a:lvl1pPr algn="l" defTabSz="457200" rtl="0" eaLnBrk="1" latinLnBrk="0" hangingPunct="1">
              <a:spcBef>
                <a:spcPct val="0"/>
              </a:spcBef>
              <a:buNone/>
              <a:defRPr sz="3500" b="1" kern="1200">
                <a:solidFill>
                  <a:schemeClr val="bg1"/>
                </a:solidFill>
                <a:latin typeface="+mj-lt"/>
                <a:ea typeface="+mj-ea"/>
                <a:cs typeface="+mj-cs"/>
              </a:defRPr>
            </a:lvl1pPr>
          </a:lstStyle>
          <a:p>
            <a:br>
              <a:rPr lang="en-US" sz="2000" b="0" dirty="0">
                <a:solidFill>
                  <a:schemeClr val="tx1">
                    <a:lumMod val="75000"/>
                  </a:schemeClr>
                </a:solidFill>
                <a:ea typeface="+mn-ea"/>
                <a:cs typeface="+mn-cs"/>
              </a:rPr>
            </a:br>
            <a:r>
              <a:rPr lang="en-US" sz="2000" dirty="0">
                <a:solidFill>
                  <a:schemeClr val="tx1">
                    <a:lumMod val="75000"/>
                  </a:schemeClr>
                </a:solidFill>
                <a:latin typeface="Arial" panose="020B0604020202020204" pitchFamily="34" charset="0"/>
                <a:ea typeface="+mn-ea"/>
                <a:cs typeface="Arial" panose="020B0604020202020204" pitchFamily="34" charset="0"/>
              </a:rPr>
              <a:t>Professor Sonia Blandford, </a:t>
            </a:r>
          </a:p>
          <a:p>
            <a:r>
              <a:rPr lang="en-US" sz="2000" dirty="0">
                <a:solidFill>
                  <a:schemeClr val="tx1">
                    <a:lumMod val="75000"/>
                  </a:schemeClr>
                </a:solidFill>
                <a:latin typeface="Arial" panose="020B0604020202020204" pitchFamily="34" charset="0"/>
                <a:ea typeface="+mn-ea"/>
                <a:cs typeface="Arial" panose="020B0604020202020204" pitchFamily="34" charset="0"/>
              </a:rPr>
              <a:t>CEO and Founder </a:t>
            </a:r>
            <a:r>
              <a:rPr lang="en-GB" sz="2000" dirty="0">
                <a:solidFill>
                  <a:schemeClr val="tx1">
                    <a:lumMod val="75000"/>
                  </a:schemeClr>
                </a:solidFill>
                <a:latin typeface="Arial" panose="020B0604020202020204" pitchFamily="34" charset="0"/>
                <a:ea typeface="+mn-ea"/>
                <a:cs typeface="Arial" panose="020B0604020202020204" pitchFamily="34" charset="0"/>
              </a:rPr>
              <a:t>A</a:t>
            </a:r>
            <a:r>
              <a:rPr lang="en-US" sz="2000" dirty="0" err="1">
                <a:solidFill>
                  <a:schemeClr val="tx1">
                    <a:lumMod val="75000"/>
                  </a:schemeClr>
                </a:solidFill>
                <a:latin typeface="Arial" panose="020B0604020202020204" pitchFamily="34" charset="0"/>
                <a:ea typeface="+mn-ea"/>
                <a:cs typeface="Arial" panose="020B0604020202020204" pitchFamily="34" charset="0"/>
              </a:rPr>
              <a:t>chievement</a:t>
            </a:r>
            <a:r>
              <a:rPr lang="en-US" sz="2000" dirty="0">
                <a:solidFill>
                  <a:schemeClr val="tx1">
                    <a:lumMod val="75000"/>
                  </a:schemeClr>
                </a:solidFill>
                <a:latin typeface="Arial" panose="020B0604020202020204" pitchFamily="34" charset="0"/>
                <a:ea typeface="+mn-ea"/>
                <a:cs typeface="Arial" panose="020B0604020202020204" pitchFamily="34" charset="0"/>
              </a:rPr>
              <a:t> for All </a:t>
            </a:r>
          </a:p>
          <a:p>
            <a:endParaRPr lang="en-US" sz="2000" dirty="0">
              <a:solidFill>
                <a:schemeClr val="tx1">
                  <a:lumMod val="75000"/>
                </a:schemeClr>
              </a:solidFill>
              <a:latin typeface="Arial" panose="020B0604020202020204" pitchFamily="34" charset="0"/>
              <a:ea typeface="+mn-ea"/>
              <a:cs typeface="Arial" panose="020B0604020202020204" pitchFamily="34" charset="0"/>
            </a:endParaRPr>
          </a:p>
          <a:p>
            <a:r>
              <a:rPr lang="en-GB" sz="2000">
                <a:solidFill>
                  <a:schemeClr val="tx1">
                    <a:lumMod val="75000"/>
                  </a:schemeClr>
                </a:solidFill>
                <a:latin typeface="Arial" panose="020B0604020202020204" pitchFamily="34" charset="0"/>
                <a:ea typeface="+mn-ea"/>
                <a:cs typeface="Arial" panose="020B0604020202020204" pitchFamily="34" charset="0"/>
              </a:rPr>
              <a:t>Every Child </a:t>
            </a:r>
            <a:r>
              <a:rPr lang="en-GB" sz="2000" dirty="0">
                <a:solidFill>
                  <a:schemeClr val="tx1">
                    <a:lumMod val="75000"/>
                  </a:schemeClr>
                </a:solidFill>
                <a:latin typeface="Arial" panose="020B0604020202020204" pitchFamily="34" charset="0"/>
                <a:ea typeface="+mn-ea"/>
                <a:cs typeface="Arial" panose="020B0604020202020204" pitchFamily="34" charset="0"/>
              </a:rPr>
              <a:t>I</a:t>
            </a:r>
            <a:r>
              <a:rPr lang="en-GB" sz="2000">
                <a:solidFill>
                  <a:schemeClr val="tx1">
                    <a:lumMod val="75000"/>
                  </a:schemeClr>
                </a:solidFill>
                <a:latin typeface="Arial" panose="020B0604020202020204" pitchFamily="34" charset="0"/>
                <a:ea typeface="+mn-ea"/>
                <a:cs typeface="Arial" panose="020B0604020202020204" pitchFamily="34" charset="0"/>
              </a:rPr>
              <a:t>ncluded in Education</a:t>
            </a:r>
            <a:endParaRPr lang="en-US" sz="2000" dirty="0">
              <a:solidFill>
                <a:schemeClr val="tx1">
                  <a:lumMod val="75000"/>
                </a:schemeClr>
              </a:solidFill>
              <a:latin typeface="Arial" panose="020B0604020202020204" pitchFamily="34" charset="0"/>
              <a:ea typeface="+mn-ea"/>
              <a:cs typeface="Arial" panose="020B0604020202020204" pitchFamily="34" charset="0"/>
            </a:endParaRPr>
          </a:p>
          <a:p>
            <a:r>
              <a:rPr lang="en-US" sz="2000" dirty="0">
                <a:solidFill>
                  <a:schemeClr val="tx1">
                    <a:lumMod val="75000"/>
                  </a:schemeClr>
                </a:solidFill>
                <a:latin typeface="Arial" panose="020B0604020202020204" pitchFamily="34" charset="0"/>
                <a:ea typeface="+mn-ea"/>
                <a:cs typeface="Arial" panose="020B0604020202020204" pitchFamily="34" charset="0"/>
              </a:rPr>
              <a:t>21st June 2018</a:t>
            </a:r>
          </a:p>
          <a:p>
            <a:br>
              <a:rPr lang="en-US" sz="1800" b="0" dirty="0">
                <a:solidFill>
                  <a:schemeClr val="tx1">
                    <a:lumMod val="75000"/>
                  </a:schemeClr>
                </a:solidFill>
                <a:ea typeface="+mn-ea"/>
                <a:cs typeface="+mn-cs"/>
              </a:rPr>
            </a:br>
            <a:endParaRPr lang="en-GB" sz="1800" b="0" dirty="0">
              <a:solidFill>
                <a:schemeClr val="tx1">
                  <a:lumMod val="75000"/>
                </a:schemeClr>
              </a:solidFill>
              <a:ea typeface="+mn-ea"/>
              <a:cs typeface="+mn-cs"/>
            </a:endParaRPr>
          </a:p>
        </p:txBody>
      </p:sp>
      <p:pic>
        <p:nvPicPr>
          <p:cNvPr id="4" name="Picture 3">
            <a:extLst>
              <a:ext uri="{FF2B5EF4-FFF2-40B4-BE49-F238E27FC236}">
                <a16:creationId xmlns:a16="http://schemas.microsoft.com/office/drawing/2014/main" id="{DF8E4751-393F-45B5-8BA6-6E5C551E8A81}"/>
              </a:ext>
            </a:extLst>
          </p:cNvPr>
          <p:cNvPicPr>
            <a:picLocks noChangeAspect="1"/>
          </p:cNvPicPr>
          <p:nvPr/>
        </p:nvPicPr>
        <p:blipFill>
          <a:blip r:embed="rId4"/>
          <a:stretch>
            <a:fillRect/>
          </a:stretch>
        </p:blipFill>
        <p:spPr>
          <a:xfrm>
            <a:off x="3658651" y="4480546"/>
            <a:ext cx="3657932" cy="2438621"/>
          </a:xfrm>
          <a:prstGeom prst="rect">
            <a:avLst/>
          </a:prstGeom>
        </p:spPr>
      </p:pic>
      <p:pic>
        <p:nvPicPr>
          <p:cNvPr id="7" name="Content Placeholder 4">
            <a:extLst>
              <a:ext uri="{FF2B5EF4-FFF2-40B4-BE49-F238E27FC236}">
                <a16:creationId xmlns:a16="http://schemas.microsoft.com/office/drawing/2014/main" id="{814A7C2A-8D18-4CC2-A4EC-BE6C06FEE75F}"/>
              </a:ext>
            </a:extLst>
          </p:cNvPr>
          <p:cNvPicPr>
            <a:picLocks noChangeAspect="1"/>
          </p:cNvPicPr>
          <p:nvPr/>
        </p:nvPicPr>
        <p:blipFill rotWithShape="1">
          <a:blip r:embed="rId5"/>
          <a:srcRect r="2864"/>
          <a:stretch/>
        </p:blipFill>
        <p:spPr>
          <a:xfrm>
            <a:off x="7469946" y="4499494"/>
            <a:ext cx="1674054" cy="2448817"/>
          </a:xfrm>
          <a:prstGeom prst="rect">
            <a:avLst/>
          </a:prstGeom>
        </p:spPr>
      </p:pic>
    </p:spTree>
    <p:extLst>
      <p:ext uri="{BB962C8B-B14F-4D97-AF65-F5344CB8AC3E}">
        <p14:creationId xmlns:p14="http://schemas.microsoft.com/office/powerpoint/2010/main" val="29875312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8E36689-8EB3-4CD4-AD15-C9A4F320F3EB}"/>
              </a:ext>
            </a:extLst>
          </p:cNvPr>
          <p:cNvSpPr>
            <a:spLocks noGrp="1"/>
          </p:cNvSpPr>
          <p:nvPr>
            <p:ph idx="1"/>
          </p:nvPr>
        </p:nvSpPr>
        <p:spPr/>
        <p:txBody>
          <a:bodyPr/>
          <a:lstStyle/>
          <a:p>
            <a:r>
              <a:rPr lang="en-GB" dirty="0"/>
              <a:t>Provide all entrants to the teaching profession with a single career framework</a:t>
            </a:r>
          </a:p>
          <a:p>
            <a:r>
              <a:rPr lang="en-GB" dirty="0"/>
              <a:t>Move away from a single training session </a:t>
            </a:r>
          </a:p>
          <a:p>
            <a:r>
              <a:rPr lang="en-GB" dirty="0"/>
              <a:t>Ensure all teachers and leaders participate in funded continuing professional development (CPD) that is regular, relevant and evidence-based</a:t>
            </a:r>
          </a:p>
          <a:p>
            <a:r>
              <a:rPr lang="en-GB" dirty="0"/>
              <a:t>Focus on what works to improve outcomes for every child</a:t>
            </a:r>
          </a:p>
          <a:p>
            <a:r>
              <a:rPr lang="en-US" dirty="0"/>
              <a:t>Introduce Chartered Teacher Status</a:t>
            </a:r>
          </a:p>
          <a:p>
            <a:r>
              <a:rPr lang="en-GB" dirty="0"/>
              <a:t>Provide focused support for teachers in disadvantaged areas</a:t>
            </a:r>
            <a:r>
              <a:rPr lang="en-US" dirty="0"/>
              <a:t> </a:t>
            </a:r>
          </a:p>
          <a:p>
            <a:endParaRPr lang="en-GB" dirty="0"/>
          </a:p>
        </p:txBody>
      </p:sp>
      <p:sp>
        <p:nvSpPr>
          <p:cNvPr id="3" name="Title 2">
            <a:extLst>
              <a:ext uri="{FF2B5EF4-FFF2-40B4-BE49-F238E27FC236}">
                <a16:creationId xmlns:a16="http://schemas.microsoft.com/office/drawing/2014/main" id="{911D59E7-55B6-4C41-83B1-FF6F93A10D03}"/>
              </a:ext>
            </a:extLst>
          </p:cNvPr>
          <p:cNvSpPr>
            <a:spLocks noGrp="1"/>
          </p:cNvSpPr>
          <p:nvPr>
            <p:ph type="title"/>
          </p:nvPr>
        </p:nvSpPr>
        <p:spPr>
          <a:xfrm>
            <a:off x="536223" y="340224"/>
            <a:ext cx="5929086" cy="783225"/>
          </a:xfrm>
        </p:spPr>
        <p:txBody>
          <a:bodyPr/>
          <a:lstStyle/>
          <a:p>
            <a:r>
              <a:rPr lang="en-GB" sz="2000" dirty="0">
                <a:latin typeface="Arial" panose="020B0604020202020204" pitchFamily="34" charset="0"/>
                <a:cs typeface="Arial" panose="020B0604020202020204" pitchFamily="34" charset="0"/>
              </a:rPr>
              <a:t>Priority three- greater focus on teachers as professional learners</a:t>
            </a:r>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595400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C890E7D-43F8-4B52-894A-B599948D1030}"/>
              </a:ext>
            </a:extLst>
          </p:cNvPr>
          <p:cNvSpPr>
            <a:spLocks noGrp="1"/>
          </p:cNvSpPr>
          <p:nvPr>
            <p:ph idx="1"/>
          </p:nvPr>
        </p:nvSpPr>
        <p:spPr/>
        <p:txBody>
          <a:bodyPr/>
          <a:lstStyle/>
          <a:p>
            <a:endParaRPr lang="en-GB" dirty="0"/>
          </a:p>
          <a:p>
            <a:endParaRPr lang="en-GB" dirty="0"/>
          </a:p>
          <a:p>
            <a:r>
              <a:rPr lang="en-GB" dirty="0"/>
              <a:t>Increase responsibility for children at risk of exclusion</a:t>
            </a:r>
          </a:p>
          <a:p>
            <a:r>
              <a:rPr lang="en-GB" dirty="0"/>
              <a:t>Close the gap for SEND</a:t>
            </a:r>
            <a:endParaRPr lang="en-US" dirty="0"/>
          </a:p>
        </p:txBody>
      </p:sp>
      <p:sp>
        <p:nvSpPr>
          <p:cNvPr id="3" name="Title 2">
            <a:extLst>
              <a:ext uri="{FF2B5EF4-FFF2-40B4-BE49-F238E27FC236}">
                <a16:creationId xmlns:a16="http://schemas.microsoft.com/office/drawing/2014/main" id="{D0CCCD2B-BD47-48B1-A3DE-DED2F9F7F6AE}"/>
              </a:ext>
            </a:extLst>
          </p:cNvPr>
          <p:cNvSpPr>
            <a:spLocks noGrp="1"/>
          </p:cNvSpPr>
          <p:nvPr>
            <p:ph type="title"/>
          </p:nvPr>
        </p:nvSpPr>
        <p:spPr/>
        <p:txBody>
          <a:bodyPr/>
          <a:lstStyle/>
          <a:p>
            <a:r>
              <a:rPr lang="en-GB" sz="2000" dirty="0">
                <a:latin typeface="Arial" panose="020B0604020202020204" pitchFamily="34" charset="0"/>
                <a:cs typeface="Arial" panose="020B0604020202020204" pitchFamily="34" charset="0"/>
              </a:rPr>
              <a:t>Priority four-reducing exclusion in education</a:t>
            </a:r>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355414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194CB7A-F385-4F39-821D-548BC09B8DE9}"/>
              </a:ext>
            </a:extLst>
          </p:cNvPr>
          <p:cNvSpPr>
            <a:spLocks noGrp="1"/>
          </p:cNvSpPr>
          <p:nvPr>
            <p:ph idx="1"/>
          </p:nvPr>
        </p:nvSpPr>
        <p:spPr/>
        <p:txBody>
          <a:bodyPr/>
          <a:lstStyle/>
          <a:p>
            <a:r>
              <a:rPr lang="en-GB" dirty="0"/>
              <a:t>Engage with parents and carers as valued partners. </a:t>
            </a:r>
          </a:p>
          <a:p>
            <a:r>
              <a:rPr lang="en-GB" dirty="0"/>
              <a:t>Value the role of parent and teacher organisations. </a:t>
            </a:r>
          </a:p>
          <a:p>
            <a:r>
              <a:rPr lang="en-GB" dirty="0"/>
              <a:t>Develop parent carer engagement to underpin the government’s Opportunity Areas. </a:t>
            </a:r>
          </a:p>
          <a:p>
            <a:r>
              <a:rPr lang="en-GB" dirty="0"/>
              <a:t>Implement approaches and activities that engage parents, carers and children in meaningful conversations with teachers and leaders.</a:t>
            </a:r>
          </a:p>
          <a:p>
            <a:r>
              <a:rPr lang="en-GB" dirty="0"/>
              <a:t>Provide appropriate coaching for parents and carers. </a:t>
            </a:r>
            <a:endParaRPr lang="en-US" dirty="0"/>
          </a:p>
        </p:txBody>
      </p:sp>
      <p:sp>
        <p:nvSpPr>
          <p:cNvPr id="3" name="Title 2">
            <a:extLst>
              <a:ext uri="{FF2B5EF4-FFF2-40B4-BE49-F238E27FC236}">
                <a16:creationId xmlns:a16="http://schemas.microsoft.com/office/drawing/2014/main" id="{0BD0EE7F-666D-40C4-83B2-5990C93065A1}"/>
              </a:ext>
            </a:extLst>
          </p:cNvPr>
          <p:cNvSpPr>
            <a:spLocks noGrp="1"/>
          </p:cNvSpPr>
          <p:nvPr>
            <p:ph type="title"/>
          </p:nvPr>
        </p:nvSpPr>
        <p:spPr>
          <a:xfrm>
            <a:off x="457200" y="375561"/>
            <a:ext cx="5929086" cy="783225"/>
          </a:xfrm>
        </p:spPr>
        <p:txBody>
          <a:bodyPr/>
          <a:lstStyle/>
          <a:p>
            <a:r>
              <a:rPr lang="en-GB" sz="2000" dirty="0">
                <a:latin typeface="Arial" panose="020B0604020202020204" pitchFamily="34" charset="0"/>
                <a:cs typeface="Arial" panose="020B0604020202020204" pitchFamily="34" charset="0"/>
              </a:rPr>
              <a:t>Priority five- to grow every child’s potential to learn, we must: </a:t>
            </a:r>
            <a:br>
              <a:rPr lang="en-GB" sz="2000" dirty="0">
                <a:latin typeface="Arial" panose="020B0604020202020204" pitchFamily="34" charset="0"/>
                <a:cs typeface="Arial" panose="020B0604020202020204" pitchFamily="34" charset="0"/>
              </a:rPr>
            </a:br>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969600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sz="2000" dirty="0">
                <a:latin typeface="Arial" panose="020B0604020202020204" pitchFamily="34" charset="0"/>
                <a:cs typeface="Arial" panose="020B0604020202020204" pitchFamily="34" charset="0"/>
              </a:rPr>
              <a:t>Working with schools…</a:t>
            </a:r>
            <a:br>
              <a:rPr lang="en-GB" sz="2000" dirty="0">
                <a:latin typeface="Arial" panose="020B0604020202020204" pitchFamily="34" charset="0"/>
                <a:cs typeface="Arial" panose="020B0604020202020204" pitchFamily="34" charset="0"/>
              </a:rPr>
            </a:br>
            <a:endParaRPr lang="en-US" sz="2000" dirty="0">
              <a:latin typeface="Arial" panose="020B0604020202020204" pitchFamily="34" charset="0"/>
              <a:cs typeface="Arial" panose="020B0604020202020204" pitchFamily="34" charset="0"/>
            </a:endParaRPr>
          </a:p>
        </p:txBody>
      </p:sp>
      <p:grpSp>
        <p:nvGrpSpPr>
          <p:cNvPr id="2" name="Group 1"/>
          <p:cNvGrpSpPr/>
          <p:nvPr/>
        </p:nvGrpSpPr>
        <p:grpSpPr>
          <a:xfrm>
            <a:off x="1153632" y="1490442"/>
            <a:ext cx="5232654" cy="5148102"/>
            <a:chOff x="1865376" y="1490442"/>
            <a:chExt cx="5232654" cy="5148102"/>
          </a:xfrm>
        </p:grpSpPr>
        <p:sp>
          <p:nvSpPr>
            <p:cNvPr id="5" name="Oval 4"/>
            <p:cNvSpPr/>
            <p:nvPr/>
          </p:nvSpPr>
          <p:spPr>
            <a:xfrm>
              <a:off x="1865376" y="3912417"/>
              <a:ext cx="2832735" cy="2726127"/>
            </a:xfrm>
            <a:prstGeom prst="ellipse">
              <a:avLst/>
            </a:prstGeom>
            <a:solidFill>
              <a:srgbClr val="D5C67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000" dirty="0">
                  <a:solidFill>
                    <a:schemeClr val="tx1">
                      <a:lumMod val="75000"/>
                    </a:schemeClr>
                  </a:solidFill>
                </a:rPr>
                <a:t>Parent &amp; Carer Engagement</a:t>
              </a:r>
            </a:p>
          </p:txBody>
        </p:sp>
        <p:sp>
          <p:nvSpPr>
            <p:cNvPr id="7" name="Oval 6"/>
            <p:cNvSpPr/>
            <p:nvPr/>
          </p:nvSpPr>
          <p:spPr>
            <a:xfrm>
              <a:off x="4265295" y="1490442"/>
              <a:ext cx="2832735" cy="2726127"/>
            </a:xfrm>
            <a:prstGeom prst="ellipse">
              <a:avLst/>
            </a:prstGeom>
            <a:solidFill>
              <a:srgbClr val="95CFF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000" dirty="0">
                  <a:solidFill>
                    <a:schemeClr val="tx1">
                      <a:lumMod val="75000"/>
                    </a:schemeClr>
                  </a:solidFill>
                </a:rPr>
                <a:t>Teaching &amp; Learning</a:t>
              </a:r>
            </a:p>
          </p:txBody>
        </p:sp>
        <p:sp>
          <p:nvSpPr>
            <p:cNvPr id="6" name="Oval 5"/>
            <p:cNvSpPr/>
            <p:nvPr/>
          </p:nvSpPr>
          <p:spPr>
            <a:xfrm>
              <a:off x="4265295" y="3912417"/>
              <a:ext cx="2832735" cy="2726127"/>
            </a:xfrm>
            <a:prstGeom prst="ellipse">
              <a:avLst/>
            </a:prstGeom>
            <a:solidFill>
              <a:srgbClr val="011D3B"/>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The Whole Child</a:t>
              </a:r>
            </a:p>
            <a:p>
              <a:pPr algn="ctr"/>
              <a:r>
                <a:rPr lang="en-GB" sz="1400" dirty="0"/>
                <a:t>Wider outcomes &amp; opportunities</a:t>
              </a:r>
            </a:p>
          </p:txBody>
        </p:sp>
        <p:sp>
          <p:nvSpPr>
            <p:cNvPr id="4" name="Oval 3"/>
            <p:cNvSpPr/>
            <p:nvPr/>
          </p:nvSpPr>
          <p:spPr>
            <a:xfrm>
              <a:off x="1865376" y="1490442"/>
              <a:ext cx="2832735" cy="2726127"/>
            </a:xfrm>
            <a:prstGeom prst="ellipse">
              <a:avLst/>
            </a:prstGeom>
            <a:solidFill>
              <a:srgbClr val="303D5A"/>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000" dirty="0"/>
                <a:t>Leadership</a:t>
              </a:r>
            </a:p>
          </p:txBody>
        </p:sp>
      </p:grpSp>
      <p:pic>
        <p:nvPicPr>
          <p:cNvPr id="8" name="Picture 7"/>
          <p:cNvPicPr>
            <a:picLocks noChangeAspect="1"/>
          </p:cNvPicPr>
          <p:nvPr/>
        </p:nvPicPr>
        <p:blipFill>
          <a:blip r:embed="rId3"/>
          <a:stretch>
            <a:fillRect/>
          </a:stretch>
        </p:blipFill>
        <p:spPr>
          <a:xfrm>
            <a:off x="6615502" y="3089189"/>
            <a:ext cx="2507819" cy="3768811"/>
          </a:xfrm>
          <a:prstGeom prst="rect">
            <a:avLst/>
          </a:prstGeom>
        </p:spPr>
      </p:pic>
    </p:spTree>
    <p:extLst>
      <p:ext uri="{BB962C8B-B14F-4D97-AF65-F5344CB8AC3E}">
        <p14:creationId xmlns:p14="http://schemas.microsoft.com/office/powerpoint/2010/main" val="32411017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stretch>
            <a:fillRect/>
          </a:stretch>
        </p:blipFill>
        <p:spPr>
          <a:xfrm>
            <a:off x="5943598" y="2760130"/>
            <a:ext cx="2743202" cy="4097870"/>
          </a:xfrm>
          <a:prstGeom prst="rect">
            <a:avLst/>
          </a:prstGeom>
        </p:spPr>
      </p:pic>
      <p:sp>
        <p:nvSpPr>
          <p:cNvPr id="3" name="Content Placeholder 2"/>
          <p:cNvSpPr>
            <a:spLocks noGrp="1"/>
          </p:cNvSpPr>
          <p:nvPr>
            <p:ph idx="1"/>
          </p:nvPr>
        </p:nvSpPr>
        <p:spPr>
          <a:xfrm>
            <a:off x="457200" y="2285997"/>
            <a:ext cx="5604387" cy="3366033"/>
          </a:xfrm>
        </p:spPr>
        <p:txBody>
          <a:bodyPr/>
          <a:lstStyle/>
          <a:p>
            <a:endParaRPr lang="en-GB" dirty="0">
              <a:solidFill>
                <a:schemeClr val="tx1"/>
              </a:solidFill>
            </a:endParaRPr>
          </a:p>
          <a:p>
            <a:r>
              <a:rPr lang="en-GB" sz="2400" b="1" dirty="0">
                <a:solidFill>
                  <a:schemeClr val="tx1"/>
                </a:solidFill>
              </a:rPr>
              <a:t>Is there a positive culture in our schools for children from less advantaged families, those with special educational needs and other learners vulnerable to underachievement?</a:t>
            </a:r>
          </a:p>
        </p:txBody>
      </p:sp>
      <p:sp>
        <p:nvSpPr>
          <p:cNvPr id="2" name="Title 1"/>
          <p:cNvSpPr>
            <a:spLocks noGrp="1"/>
          </p:cNvSpPr>
          <p:nvPr>
            <p:ph type="title"/>
          </p:nvPr>
        </p:nvSpPr>
        <p:spPr/>
        <p:txBody>
          <a:bodyPr>
            <a:normAutofit fontScale="90000"/>
          </a:bodyPr>
          <a:lstStyle/>
          <a:p>
            <a:pPr algn="l"/>
            <a:r>
              <a:rPr lang="en-GB" sz="2200" dirty="0">
                <a:solidFill>
                  <a:schemeClr val="tx1"/>
                </a:solidFill>
                <a:latin typeface="Arial" panose="020B0604020202020204" pitchFamily="34" charset="0"/>
                <a:cs typeface="Arial" panose="020B0604020202020204" pitchFamily="34" charset="0"/>
              </a:rPr>
              <a:t>And a focus on culture. </a:t>
            </a:r>
            <a:br>
              <a:rPr lang="en-GB" sz="2200" dirty="0">
                <a:solidFill>
                  <a:schemeClr val="tx1"/>
                </a:solidFill>
                <a:latin typeface="Arial" panose="020B0604020202020204" pitchFamily="34" charset="0"/>
                <a:cs typeface="Arial" panose="020B0604020202020204" pitchFamily="34" charset="0"/>
              </a:rPr>
            </a:br>
            <a:r>
              <a:rPr lang="en-GB" sz="2200" dirty="0">
                <a:solidFill>
                  <a:schemeClr val="tx1"/>
                </a:solidFill>
                <a:latin typeface="Arial" panose="020B0604020202020204" pitchFamily="34" charset="0"/>
                <a:cs typeface="Arial" panose="020B0604020202020204" pitchFamily="34" charset="0"/>
              </a:rPr>
              <a:t>For schools -increasing aspirations, access and achievement -may involve changing  the internal culture…</a:t>
            </a:r>
            <a:br>
              <a:rPr lang="en-GB" sz="2200" dirty="0">
                <a:solidFill>
                  <a:schemeClr val="tx1"/>
                </a:solidFill>
                <a:latin typeface="Arial" panose="020B0604020202020204" pitchFamily="34" charset="0"/>
                <a:cs typeface="Arial" panose="020B0604020202020204" pitchFamily="34" charset="0"/>
              </a:rPr>
            </a:br>
            <a:br>
              <a:rPr lang="en-GB" sz="3600" dirty="0">
                <a:solidFill>
                  <a:schemeClr val="tx1"/>
                </a:solidFill>
                <a:latin typeface="+mj-lt"/>
              </a:rPr>
            </a:br>
            <a:br>
              <a:rPr lang="en-GB" sz="3100" b="0" dirty="0">
                <a:solidFill>
                  <a:schemeClr val="tx1"/>
                </a:solidFill>
                <a:latin typeface="+mj-lt"/>
              </a:rPr>
            </a:br>
            <a:endParaRPr lang="en-GB" sz="2400" b="0" dirty="0">
              <a:solidFill>
                <a:schemeClr val="tx1"/>
              </a:solidFill>
            </a:endParaRPr>
          </a:p>
        </p:txBody>
      </p:sp>
    </p:spTree>
    <p:extLst>
      <p:ext uri="{BB962C8B-B14F-4D97-AF65-F5344CB8AC3E}">
        <p14:creationId xmlns:p14="http://schemas.microsoft.com/office/powerpoint/2010/main" val="12398753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Rounded Corners 8">
            <a:hlinkClick r:id="rId3" action="ppaction://hlinksldjump"/>
            <a:extLst>
              <a:ext uri="{FF2B5EF4-FFF2-40B4-BE49-F238E27FC236}">
                <a16:creationId xmlns:a16="http://schemas.microsoft.com/office/drawing/2014/main" id="{A50B7C04-6F66-4526-803D-F3B23FB84299}"/>
              </a:ext>
            </a:extLst>
          </p:cNvPr>
          <p:cNvSpPr/>
          <p:nvPr/>
        </p:nvSpPr>
        <p:spPr>
          <a:xfrm>
            <a:off x="692870" y="2214710"/>
            <a:ext cx="1406951" cy="1760456"/>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Rectangle: Rounded Corners 10">
            <a:hlinkClick r:id="rId4" action="ppaction://hlinksldjump"/>
            <a:extLst>
              <a:ext uri="{FF2B5EF4-FFF2-40B4-BE49-F238E27FC236}">
                <a16:creationId xmlns:a16="http://schemas.microsoft.com/office/drawing/2014/main" id="{30FE5936-B4EC-427C-939B-798E4D96D6B6}"/>
              </a:ext>
            </a:extLst>
          </p:cNvPr>
          <p:cNvSpPr/>
          <p:nvPr/>
        </p:nvSpPr>
        <p:spPr>
          <a:xfrm rot="16200000">
            <a:off x="1648513" y="3942138"/>
            <a:ext cx="1406951" cy="1760456"/>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5" name="Rectangle 14">
            <a:extLst>
              <a:ext uri="{FF2B5EF4-FFF2-40B4-BE49-F238E27FC236}">
                <a16:creationId xmlns:a16="http://schemas.microsoft.com/office/drawing/2014/main" id="{4405F4F5-6D3A-422F-B1F5-D655D8F509AC}"/>
              </a:ext>
            </a:extLst>
          </p:cNvPr>
          <p:cNvSpPr/>
          <p:nvPr/>
        </p:nvSpPr>
        <p:spPr>
          <a:xfrm>
            <a:off x="219597" y="143348"/>
            <a:ext cx="3012620" cy="707886"/>
          </a:xfrm>
          <a:prstGeom prst="rect">
            <a:avLst/>
          </a:prstGeom>
        </p:spPr>
        <p:txBody>
          <a:bodyPr wrap="non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prstClr val="black">
                    <a:lumMod val="75000"/>
                  </a:prstClr>
                </a:solidFill>
                <a:effectLst/>
                <a:uLnTx/>
                <a:uFillTx/>
                <a:latin typeface="Arial" panose="020B0604020202020204" pitchFamily="34" charset="0"/>
                <a:cs typeface="Arial" panose="020B0604020202020204" pitchFamily="34" charset="0"/>
              </a:rPr>
              <a:t>Defining Core Strength</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prstClr val="black">
                    <a:lumMod val="75000"/>
                  </a:prstClr>
                </a:solidFill>
                <a:effectLst/>
                <a:uLnTx/>
                <a:uFillTx/>
                <a:latin typeface="Arial" panose="020B0604020202020204" pitchFamily="34" charset="0"/>
                <a:cs typeface="Arial" panose="020B0604020202020204" pitchFamily="34" charset="0"/>
              </a:rPr>
              <a:t>I Can. I Do. I Have. I Am.</a:t>
            </a:r>
          </a:p>
        </p:txBody>
      </p:sp>
      <p:sp>
        <p:nvSpPr>
          <p:cNvPr id="6" name="Rectangle 5">
            <a:extLst>
              <a:ext uri="{FF2B5EF4-FFF2-40B4-BE49-F238E27FC236}">
                <a16:creationId xmlns:a16="http://schemas.microsoft.com/office/drawing/2014/main" id="{01ECDCEB-BDC1-4286-B8EF-3F5D6B04FDED}"/>
              </a:ext>
            </a:extLst>
          </p:cNvPr>
          <p:cNvSpPr/>
          <p:nvPr/>
        </p:nvSpPr>
        <p:spPr>
          <a:xfrm>
            <a:off x="825262" y="1614987"/>
            <a:ext cx="7102585" cy="3477875"/>
          </a:xfrm>
          <a:prstGeom prst="rect">
            <a:avLst/>
          </a:prstGeom>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prstClr val="black">
                    <a:lumMod val="75000"/>
                  </a:prstClr>
                </a:solidFill>
                <a:effectLst/>
                <a:uLnTx/>
                <a:uFillTx/>
                <a:latin typeface="Calibri" panose="020F0502020204030204"/>
                <a:ea typeface="+mn-ea"/>
                <a:cs typeface="+mn-cs"/>
              </a:rPr>
              <a:t>Core strength </a:t>
            </a:r>
            <a:r>
              <a:rPr kumimoji="0" lang="en-GB" sz="2000" b="0" i="0" u="none" strike="noStrike" kern="1200" cap="none" spc="0" normalizeH="0" baseline="0" noProof="0" dirty="0">
                <a:ln>
                  <a:noFill/>
                </a:ln>
                <a:solidFill>
                  <a:prstClr val="black">
                    <a:lumMod val="75000"/>
                  </a:prstClr>
                </a:solidFill>
                <a:effectLst/>
                <a:uLnTx/>
                <a:uFillTx/>
                <a:latin typeface="Calibri" panose="020F0502020204030204"/>
                <a:ea typeface="+mn-ea"/>
                <a:cs typeface="+mn-cs"/>
              </a:rPr>
              <a:t>can be described in this context as </a:t>
            </a:r>
            <a:r>
              <a:rPr kumimoji="0" lang="en-GB" sz="2000" b="1" i="0" u="none" strike="noStrike" kern="1200" cap="none" spc="0" normalizeH="0" baseline="0" noProof="0" dirty="0">
                <a:ln>
                  <a:noFill/>
                </a:ln>
                <a:solidFill>
                  <a:prstClr val="black">
                    <a:lumMod val="75000"/>
                  </a:prstClr>
                </a:solidFill>
                <a:effectLst/>
                <a:uLnTx/>
                <a:uFillTx/>
                <a:latin typeface="Calibri" panose="020F0502020204030204"/>
                <a:ea typeface="+mn-ea"/>
                <a:cs typeface="+mn-cs"/>
              </a:rPr>
              <a:t>the confidence and ability to learn, develop and participate in society.  </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prstClr val="black">
                  <a:lumMod val="75000"/>
                </a:prstClr>
              </a:solidFill>
              <a:effectLst/>
              <a:uLnTx/>
              <a:uFillTx/>
              <a:latin typeface="Calibri" panose="020F050202020403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prstClr val="black">
                    <a:lumMod val="75000"/>
                  </a:prstClr>
                </a:solidFill>
                <a:effectLst/>
                <a:uLnTx/>
                <a:uFillTx/>
                <a:latin typeface="Calibri" panose="020F0502020204030204"/>
                <a:ea typeface="+mn-ea"/>
                <a:cs typeface="+mn-cs"/>
              </a:rPr>
              <a:t>Children and young people experiencing disadvantage and underachievement often lack confidence, find learning challenging, develop differently and may have limited participation in society.  </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prstClr val="black">
                  <a:lumMod val="75000"/>
                </a:prstClr>
              </a:solidFill>
              <a:effectLst/>
              <a:uLnTx/>
              <a:uFillTx/>
              <a:latin typeface="Calibri" panose="020F050202020403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prstClr val="black">
                    <a:lumMod val="75000"/>
                  </a:prstClr>
                </a:solidFill>
                <a:effectLst/>
                <a:uLnTx/>
                <a:uFillTx/>
                <a:latin typeface="Calibri" panose="020F0502020204030204"/>
                <a:ea typeface="+mn-ea"/>
                <a:cs typeface="+mn-cs"/>
              </a:rPr>
              <a:t>Underlying factors, or needs, may be cognitive, physical, emotional or social; each are manifest in a fundamental lack of progress of the child or young person when compared to their peers.</a:t>
            </a:r>
            <a:endPar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7" name="Content Placeholder 4">
            <a:extLst>
              <a:ext uri="{FF2B5EF4-FFF2-40B4-BE49-F238E27FC236}">
                <a16:creationId xmlns:a16="http://schemas.microsoft.com/office/drawing/2014/main" id="{88F271F4-BE6C-4B49-B20C-C1176C8BCE33}"/>
              </a:ext>
            </a:extLst>
          </p:cNvPr>
          <p:cNvPicPr>
            <a:picLocks noChangeAspect="1"/>
          </p:cNvPicPr>
          <p:nvPr/>
        </p:nvPicPr>
        <p:blipFill rotWithShape="1">
          <a:blip r:embed="rId5"/>
          <a:srcRect r="2864"/>
          <a:stretch/>
        </p:blipFill>
        <p:spPr>
          <a:xfrm>
            <a:off x="7615262" y="4841533"/>
            <a:ext cx="1300138" cy="1901850"/>
          </a:xfrm>
          <a:prstGeom prst="rect">
            <a:avLst/>
          </a:prstGeom>
        </p:spPr>
      </p:pic>
      <p:pic>
        <p:nvPicPr>
          <p:cNvPr id="8" name="Picture 7" descr="A person with collar shirt&#10;&#10;Description generated with high confidence">
            <a:extLst>
              <a:ext uri="{FF2B5EF4-FFF2-40B4-BE49-F238E27FC236}">
                <a16:creationId xmlns:a16="http://schemas.microsoft.com/office/drawing/2014/main" id="{0881F4B1-76BF-449A-8963-808A92228B5B}"/>
              </a:ext>
            </a:extLst>
          </p:cNvPr>
          <p:cNvPicPr>
            <a:picLocks noChangeAspect="1"/>
          </p:cNvPicPr>
          <p:nvPr/>
        </p:nvPicPr>
        <p:blipFill rotWithShape="1">
          <a:blip r:embed="rId6"/>
          <a:srcRect l="38888" t="28956" r="30139"/>
          <a:stretch/>
        </p:blipFill>
        <p:spPr>
          <a:xfrm>
            <a:off x="228600" y="5525842"/>
            <a:ext cx="1403839" cy="1224086"/>
          </a:xfrm>
          <a:prstGeom prst="rect">
            <a:avLst/>
          </a:prstGeom>
        </p:spPr>
      </p:pic>
    </p:spTree>
    <p:extLst>
      <p:ext uri="{BB962C8B-B14F-4D97-AF65-F5344CB8AC3E}">
        <p14:creationId xmlns:p14="http://schemas.microsoft.com/office/powerpoint/2010/main" val="30094354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74523"/>
            <a:ext cx="8229600" cy="4525963"/>
          </a:xfrm>
        </p:spPr>
        <p:txBody>
          <a:bodyPr>
            <a:normAutofit fontScale="92500" lnSpcReduction="10000"/>
          </a:bodyPr>
          <a:lstStyle/>
          <a:p>
            <a:pPr lvl="0"/>
            <a:r>
              <a:rPr lang="en-GB" b="1" dirty="0"/>
              <a:t>Aspiration, ‘I can’: </a:t>
            </a:r>
            <a:r>
              <a:rPr lang="en-GB" dirty="0"/>
              <a:t>the grit and resilience that makes perseverance in the face of challenge a ‘lived practice’ of children and young people, understanding and supporting learning, building ambition and goal-focused behaviour. </a:t>
            </a:r>
            <a:endParaRPr lang="en-US" dirty="0"/>
          </a:p>
          <a:p>
            <a:pPr lvl="0"/>
            <a:r>
              <a:rPr lang="en-GB" b="1" dirty="0"/>
              <a:t>Access, ‘I do: </a:t>
            </a:r>
            <a:r>
              <a:rPr lang="en-GB" dirty="0"/>
              <a:t>developing independence in learning and self-development in children and young people leading to an understanding and ownership of their responsibility for their own ongoing life-long journey of learning and development.</a:t>
            </a:r>
          </a:p>
          <a:p>
            <a:pPr lvl="0"/>
            <a:r>
              <a:rPr lang="en-GB" b="1" dirty="0"/>
              <a:t>Attainment, ‘I have’: </a:t>
            </a:r>
            <a:r>
              <a:rPr lang="en-GB" dirty="0"/>
              <a:t>attaining the grade – ‘I have passed’ </a:t>
            </a:r>
            <a:endParaRPr lang="en-US" dirty="0"/>
          </a:p>
          <a:p>
            <a:pPr lvl="0"/>
            <a:r>
              <a:rPr lang="en-GB" b="1" dirty="0"/>
              <a:t>Achievement, ‘I am’: </a:t>
            </a:r>
            <a:r>
              <a:rPr lang="en-GB" dirty="0"/>
              <a:t>the internalisation of learning and success, the ‘feel good’ factor of learning that grows from within, equipping children and young people to understand what they know and how to learn.</a:t>
            </a:r>
            <a:endParaRPr lang="en-US" dirty="0"/>
          </a:p>
          <a:p>
            <a:endParaRPr lang="en-US" dirty="0"/>
          </a:p>
        </p:txBody>
      </p:sp>
      <p:sp>
        <p:nvSpPr>
          <p:cNvPr id="3" name="Title 2"/>
          <p:cNvSpPr>
            <a:spLocks noGrp="1"/>
          </p:cNvSpPr>
          <p:nvPr>
            <p:ph type="title"/>
          </p:nvPr>
        </p:nvSpPr>
        <p:spPr/>
        <p:txBody>
          <a:bodyPr/>
          <a:lstStyle/>
          <a:p>
            <a:r>
              <a:rPr lang="en-GB" sz="2000" dirty="0">
                <a:latin typeface="Arial" panose="020B0604020202020204" pitchFamily="34" charset="0"/>
                <a:cs typeface="Arial" panose="020B0604020202020204" pitchFamily="34" charset="0"/>
              </a:rPr>
              <a:t>Building core strengths</a:t>
            </a:r>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9135404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defRPr/>
            </a:pPr>
            <a:r>
              <a:rPr lang="en-GB" sz="2000" b="1" dirty="0">
                <a:latin typeface="Arial" panose="020B0604020202020204" pitchFamily="34" charset="0"/>
                <a:cs typeface="Arial" panose="020B0604020202020204" pitchFamily="34" charset="0"/>
              </a:rPr>
              <a:t>In the classroom it means raising aspirations by…</a:t>
            </a:r>
          </a:p>
        </p:txBody>
      </p:sp>
      <p:sp>
        <p:nvSpPr>
          <p:cNvPr id="3" name="Content Placeholder 2"/>
          <p:cNvSpPr>
            <a:spLocks noGrp="1"/>
          </p:cNvSpPr>
          <p:nvPr>
            <p:ph idx="1"/>
          </p:nvPr>
        </p:nvSpPr>
        <p:spPr>
          <a:xfrm>
            <a:off x="457199" y="1799303"/>
            <a:ext cx="7123472" cy="4326861"/>
          </a:xfrm>
        </p:spPr>
        <p:txBody>
          <a:bodyPr>
            <a:normAutofit lnSpcReduction="10000"/>
          </a:bodyPr>
          <a:lstStyle/>
          <a:p>
            <a:pPr marL="0" indent="0">
              <a:buNone/>
              <a:defRPr/>
            </a:pPr>
            <a:endParaRPr lang="en-GB" sz="2400" dirty="0">
              <a:latin typeface="Arial" pitchFamily="34" charset="0"/>
              <a:cs typeface="Arial" pitchFamily="34" charset="0"/>
            </a:endParaRPr>
          </a:p>
          <a:p>
            <a:pPr>
              <a:defRPr/>
            </a:pPr>
            <a:r>
              <a:rPr lang="en-GB" sz="2400" dirty="0">
                <a:latin typeface="+mj-lt"/>
                <a:cs typeface="Arial" pitchFamily="34" charset="0"/>
              </a:rPr>
              <a:t>Having high expectations about what learners can achieve. </a:t>
            </a:r>
          </a:p>
          <a:p>
            <a:pPr>
              <a:defRPr/>
            </a:pPr>
            <a:r>
              <a:rPr lang="en-GB" sz="2400" dirty="0">
                <a:latin typeface="+mj-lt"/>
                <a:cs typeface="Arial" pitchFamily="34" charset="0"/>
              </a:rPr>
              <a:t>Enabling pupils to have confidence in their competencies</a:t>
            </a:r>
          </a:p>
          <a:p>
            <a:pPr>
              <a:defRPr/>
            </a:pPr>
            <a:r>
              <a:rPr lang="en-GB" sz="2400" dirty="0">
                <a:latin typeface="+mj-lt"/>
                <a:cs typeface="Arial" pitchFamily="34" charset="0"/>
              </a:rPr>
              <a:t>Enabling pupils to meet challenges and gain access to learning, thus believing that they can succeed. </a:t>
            </a:r>
          </a:p>
          <a:p>
            <a:pPr>
              <a:defRPr/>
            </a:pPr>
            <a:r>
              <a:rPr lang="en-GB" sz="2400" dirty="0">
                <a:latin typeface="+mj-lt"/>
                <a:cs typeface="Arial" pitchFamily="34" charset="0"/>
              </a:rPr>
              <a:t>Focussing on attitudes, confidence, parental aspiration, motivation and school and teacher aspiration.</a:t>
            </a:r>
          </a:p>
          <a:p>
            <a:pPr marL="0" indent="0">
              <a:buFontTx/>
              <a:buNone/>
              <a:defRPr/>
            </a:pPr>
            <a:r>
              <a:rPr lang="en-GB" sz="2400" dirty="0">
                <a:latin typeface="Arial" pitchFamily="34" charset="0"/>
                <a:cs typeface="Arial" pitchFamily="34" charset="0"/>
              </a:rPr>
              <a:t>								</a:t>
            </a:r>
            <a:r>
              <a:rPr lang="en-GB" sz="2000" dirty="0">
                <a:latin typeface="+mj-lt"/>
                <a:cs typeface="Arial" pitchFamily="34" charset="0"/>
              </a:rPr>
              <a:t>(Blandford et al. 2011)</a:t>
            </a:r>
          </a:p>
          <a:p>
            <a:pPr>
              <a:defRPr/>
            </a:pPr>
            <a:endParaRPr lang="en-GB" sz="2400" dirty="0"/>
          </a:p>
        </p:txBody>
      </p:sp>
    </p:spTree>
    <p:extLst>
      <p:ext uri="{BB962C8B-B14F-4D97-AF65-F5344CB8AC3E}">
        <p14:creationId xmlns:p14="http://schemas.microsoft.com/office/powerpoint/2010/main" val="109019594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75561"/>
            <a:ext cx="6178492" cy="783225"/>
          </a:xfrm>
        </p:spPr>
        <p:txBody>
          <a:bodyPr>
            <a:noAutofit/>
          </a:bodyPr>
          <a:lstStyle/>
          <a:p>
            <a:pPr>
              <a:defRPr/>
            </a:pPr>
            <a:r>
              <a:rPr lang="en-GB" sz="2000" b="1" dirty="0">
                <a:latin typeface="Arial" panose="020B0604020202020204" pitchFamily="34" charset="0"/>
                <a:cs typeface="Arial" panose="020B0604020202020204" pitchFamily="34" charset="0"/>
              </a:rPr>
              <a:t>And enabling all pupils to access learning by focussing on …</a:t>
            </a:r>
          </a:p>
        </p:txBody>
      </p:sp>
      <p:sp>
        <p:nvSpPr>
          <p:cNvPr id="3" name="Content Placeholder 2"/>
          <p:cNvSpPr>
            <a:spLocks noGrp="1"/>
          </p:cNvSpPr>
          <p:nvPr>
            <p:ph idx="1"/>
          </p:nvPr>
        </p:nvSpPr>
        <p:spPr>
          <a:xfrm>
            <a:off x="457200" y="1917290"/>
            <a:ext cx="6404994" cy="3937024"/>
          </a:xfrm>
        </p:spPr>
        <p:txBody>
          <a:bodyPr>
            <a:noAutofit/>
          </a:bodyPr>
          <a:lstStyle/>
          <a:p>
            <a:pPr>
              <a:defRPr/>
            </a:pPr>
            <a:endParaRPr lang="en-GB" sz="2800" b="1" dirty="0"/>
          </a:p>
          <a:p>
            <a:pPr>
              <a:defRPr/>
            </a:pPr>
            <a:r>
              <a:rPr lang="en-GB" sz="2400" b="1" dirty="0"/>
              <a:t>Behaviour</a:t>
            </a:r>
          </a:p>
          <a:p>
            <a:pPr>
              <a:defRPr/>
            </a:pPr>
            <a:r>
              <a:rPr lang="en-GB" sz="2400" b="1" dirty="0"/>
              <a:t>Participation in wider school life</a:t>
            </a:r>
          </a:p>
          <a:p>
            <a:pPr>
              <a:defRPr/>
            </a:pPr>
            <a:r>
              <a:rPr lang="en-GB" sz="2400" b="1" dirty="0"/>
              <a:t>Parent or carer engagement</a:t>
            </a:r>
          </a:p>
          <a:p>
            <a:pPr>
              <a:defRPr/>
            </a:pPr>
            <a:r>
              <a:rPr lang="en-GB" sz="2400" b="1" dirty="0"/>
              <a:t>Developing positive relationships with others</a:t>
            </a:r>
          </a:p>
          <a:p>
            <a:pPr>
              <a:defRPr/>
            </a:pPr>
            <a:r>
              <a:rPr lang="en-GB" sz="2400" b="1" dirty="0"/>
              <a:t>Attendance</a:t>
            </a:r>
          </a:p>
          <a:p>
            <a:pPr marL="0" indent="0">
              <a:buFontTx/>
              <a:buNone/>
              <a:defRPr/>
            </a:pPr>
            <a:r>
              <a:rPr lang="en-GB" sz="2400" dirty="0"/>
              <a:t>			</a:t>
            </a:r>
          </a:p>
          <a:p>
            <a:pPr marL="0" indent="0">
              <a:buFontTx/>
              <a:buNone/>
              <a:defRPr/>
            </a:pPr>
            <a:r>
              <a:rPr lang="en-GB" sz="2400" dirty="0"/>
              <a:t>					</a:t>
            </a:r>
            <a:r>
              <a:rPr lang="en-GB" sz="2000" dirty="0"/>
              <a:t>(Blandford et al. 2011)</a:t>
            </a:r>
          </a:p>
        </p:txBody>
      </p:sp>
    </p:spTree>
    <p:extLst>
      <p:ext uri="{BB962C8B-B14F-4D97-AF65-F5344CB8AC3E}">
        <p14:creationId xmlns:p14="http://schemas.microsoft.com/office/powerpoint/2010/main" val="92964850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B8730C7-7F90-4188-B5C6-9B4794D954EC}"/>
              </a:ext>
            </a:extLst>
          </p:cNvPr>
          <p:cNvSpPr>
            <a:spLocks noGrp="1"/>
          </p:cNvSpPr>
          <p:nvPr>
            <p:ph idx="1"/>
          </p:nvPr>
        </p:nvSpPr>
        <p:spPr/>
        <p:txBody>
          <a:bodyPr>
            <a:normAutofit/>
          </a:bodyPr>
          <a:lstStyle/>
          <a:p>
            <a:pPr marL="0" indent="0">
              <a:buNone/>
            </a:pPr>
            <a:r>
              <a:rPr lang="en-GB" b="1" dirty="0">
                <a:solidFill>
                  <a:srgbClr val="1C2649"/>
                </a:solidFill>
              </a:rPr>
              <a:t>The importance of the interaction between the teacher and the pupil in the development of positive behaviours for learning….</a:t>
            </a:r>
          </a:p>
          <a:p>
            <a:pPr marL="0" indent="0">
              <a:buNone/>
            </a:pPr>
            <a:endParaRPr lang="en-GB" b="1" dirty="0">
              <a:solidFill>
                <a:srgbClr val="1C2649"/>
              </a:solidFill>
            </a:endParaRPr>
          </a:p>
          <a:p>
            <a:pPr marL="0" indent="0">
              <a:buNone/>
            </a:pPr>
            <a:r>
              <a:rPr lang="en-GB" b="1" i="1" dirty="0">
                <a:solidFill>
                  <a:srgbClr val="1C2649"/>
                </a:solidFill>
              </a:rPr>
              <a:t>Where</a:t>
            </a:r>
          </a:p>
          <a:p>
            <a:pPr marL="0" indent="0">
              <a:buNone/>
            </a:pPr>
            <a:endParaRPr lang="en-GB" b="1" i="1" dirty="0">
              <a:solidFill>
                <a:srgbClr val="1C2649"/>
              </a:solidFill>
            </a:endParaRPr>
          </a:p>
          <a:p>
            <a:pPr marL="0" indent="0">
              <a:buNone/>
            </a:pPr>
            <a:r>
              <a:rPr lang="en-GB" b="1" dirty="0">
                <a:solidFill>
                  <a:srgbClr val="1C2649"/>
                </a:solidFill>
              </a:rPr>
              <a:t>Classroom management is defined as the actions teachers take to create environments that support both academic and social/emotional learning </a:t>
            </a:r>
          </a:p>
          <a:p>
            <a:pPr marL="0" indent="0">
              <a:buNone/>
            </a:pPr>
            <a:endParaRPr lang="en-GB" dirty="0"/>
          </a:p>
          <a:p>
            <a:pPr marL="0" indent="0">
              <a:buNone/>
            </a:pPr>
            <a:r>
              <a:rPr lang="en-GB" dirty="0"/>
              <a:t>	(</a:t>
            </a:r>
            <a:r>
              <a:rPr lang="en-GB" i="1" dirty="0" err="1"/>
              <a:t>Evertson</a:t>
            </a:r>
            <a:r>
              <a:rPr lang="en-GB" i="1" dirty="0"/>
              <a:t> and Weinstein, 2013</a:t>
            </a:r>
            <a:r>
              <a:rPr lang="en-GB" dirty="0"/>
              <a:t>)</a:t>
            </a:r>
          </a:p>
          <a:p>
            <a:pPr marL="0" indent="0">
              <a:buNone/>
            </a:pPr>
            <a:endParaRPr lang="en-GB" dirty="0"/>
          </a:p>
          <a:p>
            <a:pPr marL="0" indent="0">
              <a:buNone/>
            </a:pPr>
            <a:endParaRPr lang="en-US" dirty="0"/>
          </a:p>
        </p:txBody>
      </p:sp>
      <p:sp>
        <p:nvSpPr>
          <p:cNvPr id="3" name="Title 2">
            <a:extLst>
              <a:ext uri="{FF2B5EF4-FFF2-40B4-BE49-F238E27FC236}">
                <a16:creationId xmlns:a16="http://schemas.microsoft.com/office/drawing/2014/main" id="{ABB7CE6E-6376-4DCC-AE93-35E7072875D9}"/>
              </a:ext>
            </a:extLst>
          </p:cNvPr>
          <p:cNvSpPr>
            <a:spLocks noGrp="1"/>
          </p:cNvSpPr>
          <p:nvPr>
            <p:ph type="title"/>
          </p:nvPr>
        </p:nvSpPr>
        <p:spPr/>
        <p:txBody>
          <a:bodyPr>
            <a:normAutofit/>
          </a:bodyPr>
          <a:lstStyle/>
          <a:p>
            <a:r>
              <a:rPr lang="en-GB" sz="2100" dirty="0">
                <a:latin typeface="Arial" panose="020B0604020202020204" pitchFamily="34" charset="0"/>
                <a:cs typeface="Arial" panose="020B0604020202020204" pitchFamily="34" charset="0"/>
              </a:rPr>
              <a:t>And we know… </a:t>
            </a:r>
            <a:endParaRPr lang="en-US" sz="21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232024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E0F5D78-6C8C-4FE3-B8D0-B587D3D20CA0}"/>
              </a:ext>
            </a:extLst>
          </p:cNvPr>
          <p:cNvSpPr>
            <a:spLocks noGrp="1"/>
          </p:cNvSpPr>
          <p:nvPr>
            <p:ph idx="1"/>
          </p:nvPr>
        </p:nvSpPr>
        <p:spPr/>
        <p:txBody>
          <a:bodyPr>
            <a:normAutofit fontScale="92500" lnSpcReduction="20000"/>
          </a:bodyPr>
          <a:lstStyle/>
          <a:p>
            <a:r>
              <a:rPr lang="en-GB" sz="2800" dirty="0">
                <a:latin typeface="Calibri" panose="020F0502020204030204" pitchFamily="34" charset="0"/>
                <a:cs typeface="Calibri" panose="020F0502020204030204" pitchFamily="34" charset="0"/>
              </a:rPr>
              <a:t>Our three priority drivers for change are:</a:t>
            </a:r>
          </a:p>
          <a:p>
            <a:endParaRPr lang="en-GB" sz="2800" dirty="0">
              <a:latin typeface="Calibri" panose="020F0502020204030204" pitchFamily="34" charset="0"/>
              <a:cs typeface="Calibri" panose="020F0502020204030204" pitchFamily="34" charset="0"/>
            </a:endParaRPr>
          </a:p>
          <a:p>
            <a:pPr>
              <a:buFont typeface="Arial" panose="020B0604020202020204" pitchFamily="34" charset="0"/>
              <a:buChar char="•"/>
            </a:pPr>
            <a:r>
              <a:rPr lang="en-GB" sz="2800" b="1" dirty="0">
                <a:latin typeface="Calibri" panose="020F0502020204030204" pitchFamily="34" charset="0"/>
                <a:cs typeface="Calibri" panose="020F0502020204030204" pitchFamily="34" charset="0"/>
              </a:rPr>
              <a:t>One in five children and young people </a:t>
            </a:r>
            <a:r>
              <a:rPr lang="en-GB" sz="2800" dirty="0">
                <a:latin typeface="Calibri" panose="020F0502020204030204" pitchFamily="34" charset="0"/>
                <a:cs typeface="Calibri" panose="020F0502020204030204" pitchFamily="34" charset="0"/>
              </a:rPr>
              <a:t>do not achieve expected outcomes due to the disadvantage, needs or challenges they experience</a:t>
            </a:r>
          </a:p>
          <a:p>
            <a:endParaRPr lang="en-GB" sz="2800" dirty="0">
              <a:latin typeface="Calibri" panose="020F0502020204030204" pitchFamily="34" charset="0"/>
              <a:cs typeface="Calibri" panose="020F0502020204030204" pitchFamily="34" charset="0"/>
            </a:endParaRPr>
          </a:p>
          <a:p>
            <a:pPr>
              <a:buFont typeface="Arial" panose="020B0604020202020204" pitchFamily="34" charset="0"/>
              <a:buChar char="•"/>
            </a:pPr>
            <a:r>
              <a:rPr lang="en-GB" sz="2800" b="1" dirty="0">
                <a:latin typeface="Calibri" panose="020F0502020204030204" pitchFamily="34" charset="0"/>
                <a:cs typeface="Calibri" panose="020F0502020204030204" pitchFamily="34" charset="0"/>
              </a:rPr>
              <a:t>Social mobility </a:t>
            </a:r>
            <a:r>
              <a:rPr lang="en-GB" sz="2800" dirty="0">
                <a:latin typeface="Calibri" panose="020F0502020204030204" pitchFamily="34" charset="0"/>
                <a:cs typeface="Calibri" panose="020F0502020204030204" pitchFamily="34" charset="0"/>
              </a:rPr>
              <a:t>is impeded by poverty; one in six children live in poverty in the UK</a:t>
            </a:r>
          </a:p>
          <a:p>
            <a:endParaRPr lang="en-GB" sz="2800" dirty="0">
              <a:latin typeface="Calibri" panose="020F0502020204030204" pitchFamily="34" charset="0"/>
              <a:cs typeface="Calibri" panose="020F0502020204030204" pitchFamily="34" charset="0"/>
            </a:endParaRPr>
          </a:p>
          <a:p>
            <a:pPr>
              <a:buFont typeface="Arial" panose="020B0604020202020204" pitchFamily="34" charset="0"/>
              <a:buChar char="•"/>
            </a:pPr>
            <a:r>
              <a:rPr lang="en-GB" sz="2800" b="1" dirty="0">
                <a:latin typeface="Calibri" panose="020F0502020204030204" pitchFamily="34" charset="0"/>
                <a:cs typeface="Calibri" panose="020F0502020204030204" pitchFamily="34" charset="0"/>
              </a:rPr>
              <a:t>Development of adults and services that support children and young people </a:t>
            </a:r>
            <a:r>
              <a:rPr lang="en-GB" sz="2800" dirty="0">
                <a:latin typeface="Calibri" panose="020F0502020204030204" pitchFamily="34" charset="0"/>
                <a:cs typeface="Calibri" panose="020F0502020204030204" pitchFamily="34" charset="0"/>
              </a:rPr>
              <a:t>is fundamental to changing society.</a:t>
            </a:r>
          </a:p>
          <a:p>
            <a:endParaRPr lang="en-US" dirty="0"/>
          </a:p>
        </p:txBody>
      </p:sp>
      <p:sp>
        <p:nvSpPr>
          <p:cNvPr id="3" name="Title 2">
            <a:extLst>
              <a:ext uri="{FF2B5EF4-FFF2-40B4-BE49-F238E27FC236}">
                <a16:creationId xmlns:a16="http://schemas.microsoft.com/office/drawing/2014/main" id="{17F64595-DFA0-4856-89A9-8B712F34DFED}"/>
              </a:ext>
            </a:extLst>
          </p:cNvPr>
          <p:cNvSpPr>
            <a:spLocks noGrp="1"/>
          </p:cNvSpPr>
          <p:nvPr>
            <p:ph type="title"/>
          </p:nvPr>
        </p:nvSpPr>
        <p:spPr>
          <a:xfrm>
            <a:off x="457200" y="340224"/>
            <a:ext cx="5929086" cy="928506"/>
          </a:xfrm>
        </p:spPr>
        <p:txBody>
          <a:bodyPr/>
          <a:lstStyle/>
          <a:p>
            <a:r>
              <a:rPr lang="en-GB" sz="2000" dirty="0">
                <a:latin typeface="Arial" panose="020B0604020202020204" pitchFamily="34" charset="0"/>
                <a:cs typeface="Arial" panose="020B0604020202020204" pitchFamily="34" charset="0"/>
              </a:rPr>
              <a:t>Building The  Core</a:t>
            </a:r>
            <a:br>
              <a:rPr lang="en-GB" sz="2000" dirty="0">
                <a:latin typeface="Arial" panose="020B0604020202020204" pitchFamily="34" charset="0"/>
                <a:cs typeface="Arial" panose="020B0604020202020204" pitchFamily="34" charset="0"/>
              </a:rPr>
            </a:br>
            <a:r>
              <a:rPr lang="en-GB" sz="2000" b="0" dirty="0">
                <a:solidFill>
                  <a:prstClr val="black">
                    <a:lumMod val="75000"/>
                  </a:prstClr>
                </a:solidFill>
                <a:latin typeface="Arial" panose="020B0604020202020204" pitchFamily="34" charset="0"/>
                <a:cs typeface="Arial" panose="020B0604020202020204" pitchFamily="34" charset="0"/>
              </a:rPr>
              <a:t>I Can. I Do. I Have. I Am.</a:t>
            </a:r>
            <a:br>
              <a:rPr lang="en-GB" sz="2000" b="0" dirty="0">
                <a:solidFill>
                  <a:prstClr val="black">
                    <a:lumMod val="75000"/>
                  </a:prstClr>
                </a:solidFill>
                <a:latin typeface="Arial" panose="020B0604020202020204" pitchFamily="34" charset="0"/>
                <a:cs typeface="Arial" panose="020B0604020202020204" pitchFamily="34" charset="0"/>
              </a:rPr>
            </a:br>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372575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CA9725D-38EA-40DE-B078-8DED82001277}"/>
              </a:ext>
            </a:extLst>
          </p:cNvPr>
          <p:cNvSpPr>
            <a:spLocks noGrp="1"/>
          </p:cNvSpPr>
          <p:nvPr>
            <p:ph idx="1"/>
          </p:nvPr>
        </p:nvSpPr>
        <p:spPr/>
        <p:txBody>
          <a:bodyPr/>
          <a:lstStyle/>
          <a:p>
            <a:endParaRPr lang="en-US" dirty="0"/>
          </a:p>
          <a:p>
            <a:r>
              <a:rPr lang="en-US" dirty="0"/>
              <a:t>are available for support and instruction</a:t>
            </a:r>
          </a:p>
          <a:p>
            <a:r>
              <a:rPr lang="en-US" dirty="0"/>
              <a:t>are willing to take the learner’s perspective on work problems</a:t>
            </a:r>
          </a:p>
          <a:p>
            <a:r>
              <a:rPr lang="en-US" dirty="0"/>
              <a:t>are willing to support the learner’s competencies</a:t>
            </a:r>
          </a:p>
          <a:p>
            <a:r>
              <a:rPr lang="en-US" dirty="0"/>
              <a:t>will challenge the child to be active and responsible in choosing, planning, executing and evaluating the activity and its outcomes.</a:t>
            </a:r>
          </a:p>
          <a:p>
            <a:endParaRPr lang="en-US" dirty="0"/>
          </a:p>
        </p:txBody>
      </p:sp>
      <p:sp>
        <p:nvSpPr>
          <p:cNvPr id="3" name="Title 2">
            <a:extLst>
              <a:ext uri="{FF2B5EF4-FFF2-40B4-BE49-F238E27FC236}">
                <a16:creationId xmlns:a16="http://schemas.microsoft.com/office/drawing/2014/main" id="{698FBC1D-ABEC-4CE3-B815-BCCF445B8518}"/>
              </a:ext>
            </a:extLst>
          </p:cNvPr>
          <p:cNvSpPr>
            <a:spLocks noGrp="1"/>
          </p:cNvSpPr>
          <p:nvPr>
            <p:ph type="title"/>
          </p:nvPr>
        </p:nvSpPr>
        <p:spPr/>
        <p:txBody>
          <a:bodyPr>
            <a:normAutofit/>
          </a:bodyPr>
          <a:lstStyle/>
          <a:p>
            <a:r>
              <a:rPr lang="en-GB" sz="2100" dirty="0">
                <a:latin typeface="Arial" panose="020B0604020202020204" pitchFamily="34" charset="0"/>
                <a:cs typeface="Arial" panose="020B0604020202020204" pitchFamily="34" charset="0"/>
              </a:rPr>
              <a:t>For educators this means responsive instruction showing they: </a:t>
            </a:r>
            <a:endParaRPr lang="en-US" sz="21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998823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D95ED63-AFDA-4AFA-9E10-615B8DC0516C}"/>
              </a:ext>
            </a:extLst>
          </p:cNvPr>
          <p:cNvSpPr>
            <a:spLocks noGrp="1"/>
          </p:cNvSpPr>
          <p:nvPr>
            <p:ph type="title"/>
          </p:nvPr>
        </p:nvSpPr>
        <p:spPr/>
        <p:txBody>
          <a:bodyPr/>
          <a:lstStyle/>
          <a:p>
            <a:r>
              <a:rPr lang="en-GB" sz="2000" dirty="0">
                <a:latin typeface="Arial" panose="020B0604020202020204" pitchFamily="34" charset="0"/>
                <a:cs typeface="Arial" panose="020B0604020202020204" pitchFamily="34" charset="0"/>
              </a:rPr>
              <a:t>A case study: what having aspirations means</a:t>
            </a:r>
            <a:endParaRPr lang="en-US" sz="2000" dirty="0">
              <a:latin typeface="Arial" panose="020B0604020202020204" pitchFamily="34" charset="0"/>
              <a:cs typeface="Arial" panose="020B0604020202020204" pitchFamily="34" charset="0"/>
            </a:endParaRPr>
          </a:p>
        </p:txBody>
      </p:sp>
      <p:sp>
        <p:nvSpPr>
          <p:cNvPr id="7" name="Content Placeholder 1">
            <a:extLst>
              <a:ext uri="{FF2B5EF4-FFF2-40B4-BE49-F238E27FC236}">
                <a16:creationId xmlns:a16="http://schemas.microsoft.com/office/drawing/2014/main" id="{E883AA36-61CD-4248-B574-C64BC9D6893A}"/>
              </a:ext>
            </a:extLst>
          </p:cNvPr>
          <p:cNvSpPr txBox="1">
            <a:spLocks noGrp="1"/>
          </p:cNvSpPr>
          <p:nvPr>
            <p:ph idx="1"/>
          </p:nvPr>
        </p:nvSpPr>
        <p:spPr>
          <a:xfrm>
            <a:off x="457200" y="1648047"/>
            <a:ext cx="7783033" cy="4105977"/>
          </a:xfrm>
          <a:prstGeom prst="rect">
            <a:avLst/>
          </a:prstGeom>
          <a:solidFill>
            <a:srgbClr val="002060"/>
          </a:solidFill>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25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18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2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30000"/>
              </a:lnSpc>
            </a:pPr>
            <a:endParaRPr lang="en-GB" b="1" dirty="0">
              <a:solidFill>
                <a:schemeClr val="bg1"/>
              </a:solidFill>
            </a:endParaRPr>
          </a:p>
          <a:p>
            <a:pPr>
              <a:lnSpc>
                <a:spcPct val="130000"/>
              </a:lnSpc>
            </a:pPr>
            <a:r>
              <a:rPr lang="en-GB" sz="2000" dirty="0">
                <a:solidFill>
                  <a:schemeClr val="bg1"/>
                </a:solidFill>
              </a:rPr>
              <a:t>One year 7 pupil arrived at </a:t>
            </a:r>
            <a:r>
              <a:rPr lang="en-GB" sz="2000" dirty="0" err="1">
                <a:solidFill>
                  <a:schemeClr val="bg1"/>
                </a:solidFill>
              </a:rPr>
              <a:t>Lyng</a:t>
            </a:r>
            <a:r>
              <a:rPr lang="en-GB" sz="2000" dirty="0">
                <a:solidFill>
                  <a:schemeClr val="bg1"/>
                </a:solidFill>
              </a:rPr>
              <a:t> Hall school in Coventry with a statement of SEND. He had speech and language difficulties and was making slow progress. The consensus from the professionals supporting him was that he should go to a special school. Now having successfully completed university and taking his PGCE, he’s a teacher in a school in the West Midlands.  </a:t>
            </a:r>
          </a:p>
          <a:p>
            <a:pPr>
              <a:lnSpc>
                <a:spcPct val="130000"/>
              </a:lnSpc>
            </a:pPr>
            <a:endParaRPr lang="en-GB" sz="2000" dirty="0">
              <a:solidFill>
                <a:schemeClr val="bg1"/>
              </a:solidFill>
              <a:latin typeface="Arial" pitchFamily="34" charset="0"/>
              <a:cs typeface="Arial" pitchFamily="34" charset="0"/>
            </a:endParaRPr>
          </a:p>
        </p:txBody>
      </p:sp>
    </p:spTree>
    <p:extLst>
      <p:ext uri="{BB962C8B-B14F-4D97-AF65-F5344CB8AC3E}">
        <p14:creationId xmlns:p14="http://schemas.microsoft.com/office/powerpoint/2010/main" val="170235964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345A9E-60EB-4773-B9CB-83BB42CCEFF1}"/>
              </a:ext>
            </a:extLst>
          </p:cNvPr>
          <p:cNvSpPr>
            <a:spLocks noGrp="1"/>
          </p:cNvSpPr>
          <p:nvPr>
            <p:ph type="title"/>
          </p:nvPr>
        </p:nvSpPr>
        <p:spPr/>
        <p:txBody>
          <a:bodyPr>
            <a:normAutofit/>
          </a:bodyPr>
          <a:lstStyle/>
          <a:p>
            <a:r>
              <a:rPr lang="en-GB" sz="2100" dirty="0">
                <a:latin typeface="Arial" panose="020B0604020202020204" pitchFamily="34" charset="0"/>
                <a:cs typeface="Arial" panose="020B0604020202020204" pitchFamily="34" charset="0"/>
              </a:rPr>
              <a:t>Reflection: Developing Aspiration</a:t>
            </a:r>
            <a:endParaRPr lang="en-US" sz="2100" dirty="0">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56C428B3-B2E5-47E2-B5BC-B9846D9FACD2}"/>
              </a:ext>
            </a:extLst>
          </p:cNvPr>
          <p:cNvSpPr>
            <a:spLocks noGrp="1"/>
          </p:cNvSpPr>
          <p:nvPr>
            <p:ph idx="1"/>
          </p:nvPr>
        </p:nvSpPr>
        <p:spPr/>
        <p:txBody>
          <a:bodyPr/>
          <a:lstStyle/>
          <a:p>
            <a:endParaRPr lang="en-GB" dirty="0"/>
          </a:p>
          <a:p>
            <a:r>
              <a:rPr lang="en-GB" dirty="0"/>
              <a:t>Reflect on all the ways you show the children and young people you teach that you have high aspirations for them?  </a:t>
            </a:r>
          </a:p>
          <a:p>
            <a:pPr marL="0" indent="0">
              <a:buNone/>
            </a:pPr>
            <a:endParaRPr lang="en-GB" dirty="0"/>
          </a:p>
          <a:p>
            <a:r>
              <a:rPr lang="en-GB" dirty="0"/>
              <a:t>How could you do this better?</a:t>
            </a:r>
          </a:p>
          <a:p>
            <a:endParaRPr lang="en-GB" dirty="0"/>
          </a:p>
          <a:p>
            <a:endParaRPr lang="en-GB" dirty="0"/>
          </a:p>
          <a:p>
            <a:endParaRPr lang="en-US" dirty="0"/>
          </a:p>
        </p:txBody>
      </p:sp>
    </p:spTree>
    <p:extLst>
      <p:ext uri="{BB962C8B-B14F-4D97-AF65-F5344CB8AC3E}">
        <p14:creationId xmlns:p14="http://schemas.microsoft.com/office/powerpoint/2010/main" val="81733938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GB" sz="2000" b="1" dirty="0">
              <a:solidFill>
                <a:schemeClr val="tx1"/>
              </a:solidFill>
            </a:endParaRPr>
          </a:p>
          <a:p>
            <a:endParaRPr lang="en-GB" sz="2000" b="1" dirty="0">
              <a:solidFill>
                <a:schemeClr val="tx1"/>
              </a:solidFill>
            </a:endParaRPr>
          </a:p>
          <a:p>
            <a:r>
              <a:rPr lang="en-GB" sz="2000" b="1" dirty="0">
                <a:solidFill>
                  <a:schemeClr val="tx1"/>
                </a:solidFill>
              </a:rPr>
              <a:t>Scaffolding-</a:t>
            </a:r>
            <a:r>
              <a:rPr lang="en-GB" sz="2000" dirty="0">
                <a:solidFill>
                  <a:schemeClr val="tx1"/>
                </a:solidFill>
              </a:rPr>
              <a:t>  </a:t>
            </a:r>
            <a:r>
              <a:rPr lang="en-US" sz="2000" dirty="0">
                <a:solidFill>
                  <a:schemeClr val="tx1"/>
                </a:solidFill>
              </a:rPr>
              <a:t>supporting the child, to help them build on their previous knowledge and learn new information, in order to achieve the intended outcome of the activity (based on the Vygotskian concept of the </a:t>
            </a:r>
            <a:r>
              <a:rPr lang="en-US" sz="2000" i="1" dirty="0">
                <a:solidFill>
                  <a:schemeClr val="tx1"/>
                </a:solidFill>
              </a:rPr>
              <a:t>zone of proximal development </a:t>
            </a:r>
            <a:r>
              <a:rPr lang="en-US" sz="2000" dirty="0">
                <a:solidFill>
                  <a:schemeClr val="tx1"/>
                </a:solidFill>
              </a:rPr>
              <a:t>(ZPD).</a:t>
            </a:r>
          </a:p>
          <a:p>
            <a:pPr marL="0" indent="0">
              <a:buNone/>
            </a:pPr>
            <a:endParaRPr lang="en-US" sz="2000" dirty="0">
              <a:solidFill>
                <a:schemeClr val="tx1"/>
              </a:solidFill>
            </a:endParaRPr>
          </a:p>
          <a:p>
            <a:r>
              <a:rPr lang="en-US" sz="2000" b="1" dirty="0">
                <a:solidFill>
                  <a:schemeClr val="tx1"/>
                </a:solidFill>
              </a:rPr>
              <a:t>General techniques associated with scaffolding- </a:t>
            </a:r>
            <a:r>
              <a:rPr lang="en-US" sz="2000" dirty="0">
                <a:solidFill>
                  <a:schemeClr val="tx1"/>
                </a:solidFill>
              </a:rPr>
              <a:t>questioning, prompting, praising, confirming, pointing things out to children and modeling. </a:t>
            </a:r>
            <a:endParaRPr lang="en-GB" sz="2000" dirty="0">
              <a:solidFill>
                <a:schemeClr val="tx1"/>
              </a:solidFill>
            </a:endParaRPr>
          </a:p>
          <a:p>
            <a:endParaRPr lang="en-US" dirty="0"/>
          </a:p>
          <a:p>
            <a:endParaRPr lang="en-GB" dirty="0"/>
          </a:p>
          <a:p>
            <a:endParaRPr lang="en-GB" dirty="0"/>
          </a:p>
        </p:txBody>
      </p:sp>
      <p:sp>
        <p:nvSpPr>
          <p:cNvPr id="3" name="Title 2"/>
          <p:cNvSpPr>
            <a:spLocks noGrp="1"/>
          </p:cNvSpPr>
          <p:nvPr>
            <p:ph type="title"/>
          </p:nvPr>
        </p:nvSpPr>
        <p:spPr/>
        <p:txBody>
          <a:bodyPr/>
          <a:lstStyle/>
          <a:p>
            <a:r>
              <a:rPr lang="en-GB" sz="2000" dirty="0">
                <a:latin typeface="Arial" panose="020B0604020202020204" pitchFamily="34" charset="0"/>
                <a:cs typeface="Arial" panose="020B0604020202020204" pitchFamily="34" charset="0"/>
              </a:rPr>
              <a:t>Scaffolding: </a:t>
            </a:r>
            <a:br>
              <a:rPr lang="en-GB" sz="2000" dirty="0">
                <a:latin typeface="Arial" panose="020B0604020202020204" pitchFamily="34" charset="0"/>
                <a:cs typeface="Arial" panose="020B0604020202020204" pitchFamily="34" charset="0"/>
              </a:rPr>
            </a:br>
            <a:r>
              <a:rPr lang="en-GB" sz="2000" dirty="0">
                <a:latin typeface="Arial" panose="020B0604020202020204" pitchFamily="34" charset="0"/>
                <a:cs typeface="Arial" panose="020B0604020202020204" pitchFamily="34" charset="0"/>
              </a:rPr>
              <a:t>A fundamental pedagogy</a:t>
            </a:r>
          </a:p>
        </p:txBody>
      </p:sp>
    </p:spTree>
    <p:extLst>
      <p:ext uri="{BB962C8B-B14F-4D97-AF65-F5344CB8AC3E}">
        <p14:creationId xmlns:p14="http://schemas.microsoft.com/office/powerpoint/2010/main" val="19526365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0" indent="0">
              <a:buNone/>
            </a:pPr>
            <a:endParaRPr lang="en-US" dirty="0"/>
          </a:p>
          <a:p>
            <a:r>
              <a:rPr lang="en-US" dirty="0"/>
              <a:t>Question pupils to advance their learning? </a:t>
            </a:r>
          </a:p>
          <a:p>
            <a:r>
              <a:rPr lang="en-US" dirty="0"/>
              <a:t>Prompt pupils to advance their learning?</a:t>
            </a:r>
          </a:p>
          <a:p>
            <a:r>
              <a:rPr lang="en-US" dirty="0"/>
              <a:t>Praise pupils to advance their learning?</a:t>
            </a:r>
          </a:p>
        </p:txBody>
      </p:sp>
      <p:sp>
        <p:nvSpPr>
          <p:cNvPr id="3" name="Title 2"/>
          <p:cNvSpPr>
            <a:spLocks noGrp="1"/>
          </p:cNvSpPr>
          <p:nvPr>
            <p:ph type="title"/>
          </p:nvPr>
        </p:nvSpPr>
        <p:spPr>
          <a:xfrm>
            <a:off x="457200" y="340224"/>
            <a:ext cx="5929086" cy="783225"/>
          </a:xfrm>
        </p:spPr>
        <p:txBody>
          <a:bodyPr>
            <a:normAutofit/>
          </a:bodyPr>
          <a:lstStyle/>
          <a:p>
            <a:r>
              <a:rPr lang="en-GB" sz="2000" dirty="0">
                <a:latin typeface="Arial" panose="020B0604020202020204" pitchFamily="34" charset="0"/>
                <a:cs typeface="Arial" panose="020B0604020202020204" pitchFamily="34" charset="0"/>
              </a:rPr>
              <a:t>Reflection: </a:t>
            </a:r>
            <a:r>
              <a:rPr lang="en-US" sz="2000" dirty="0">
                <a:latin typeface="Arial" panose="020B0604020202020204" pitchFamily="34" charset="0"/>
                <a:cs typeface="Arial" panose="020B0604020202020204" pitchFamily="34" charset="0"/>
              </a:rPr>
              <a:t>How do you………</a:t>
            </a:r>
            <a:br>
              <a:rPr lang="en-US" sz="2400" dirty="0"/>
            </a:br>
            <a:endParaRPr lang="en-GB" sz="21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6998325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75561"/>
            <a:ext cx="5929086" cy="1046839"/>
          </a:xfrm>
        </p:spPr>
        <p:txBody>
          <a:bodyPr>
            <a:normAutofit/>
          </a:bodyPr>
          <a:lstStyle/>
          <a:p>
            <a:br>
              <a:rPr lang="en-GB" sz="2000" dirty="0">
                <a:solidFill>
                  <a:schemeClr val="tx1"/>
                </a:solidFill>
              </a:rPr>
            </a:br>
            <a:r>
              <a:rPr lang="en-GB" sz="2000" dirty="0">
                <a:solidFill>
                  <a:schemeClr val="tx1"/>
                </a:solidFill>
                <a:latin typeface="Arial" panose="020B0604020202020204" pitchFamily="34" charset="0"/>
                <a:cs typeface="Arial" panose="020B0604020202020204" pitchFamily="34" charset="0"/>
              </a:rPr>
              <a:t>And effective assessment….</a:t>
            </a:r>
          </a:p>
        </p:txBody>
      </p:sp>
      <p:sp>
        <p:nvSpPr>
          <p:cNvPr id="3" name="Content Placeholder 2"/>
          <p:cNvSpPr>
            <a:spLocks noGrp="1"/>
          </p:cNvSpPr>
          <p:nvPr>
            <p:ph idx="1"/>
          </p:nvPr>
        </p:nvSpPr>
        <p:spPr>
          <a:xfrm>
            <a:off x="457200" y="1995311"/>
            <a:ext cx="8229600" cy="4525963"/>
          </a:xfrm>
        </p:spPr>
        <p:txBody>
          <a:bodyPr>
            <a:normAutofit/>
          </a:bodyPr>
          <a:lstStyle/>
          <a:p>
            <a:r>
              <a:rPr lang="en-GB" b="1" dirty="0"/>
              <a:t>Collecting the right data</a:t>
            </a:r>
          </a:p>
          <a:p>
            <a:r>
              <a:rPr lang="en-GB" b="1" dirty="0"/>
              <a:t>Analysing the data</a:t>
            </a:r>
          </a:p>
          <a:p>
            <a:r>
              <a:rPr lang="en-GB" b="1" dirty="0"/>
              <a:t>Setting meaningful targets</a:t>
            </a:r>
          </a:p>
          <a:p>
            <a:r>
              <a:rPr lang="en-GB" b="1" dirty="0"/>
              <a:t>Involving parents/carers in their children’s learning</a:t>
            </a:r>
          </a:p>
          <a:p>
            <a:r>
              <a:rPr lang="en-GB" b="1" dirty="0"/>
              <a:t>Planning </a:t>
            </a:r>
          </a:p>
          <a:p>
            <a:r>
              <a:rPr lang="en-GB" b="1" dirty="0"/>
              <a:t>Implementing</a:t>
            </a:r>
          </a:p>
          <a:p>
            <a:r>
              <a:rPr lang="en-GB" b="1" dirty="0"/>
              <a:t>Monitoring and evaluating</a:t>
            </a:r>
          </a:p>
          <a:p>
            <a:r>
              <a:rPr lang="en-GB" b="1" dirty="0"/>
              <a:t>Effective and efficient use of ICT</a:t>
            </a:r>
          </a:p>
        </p:txBody>
      </p:sp>
      <p:sp>
        <p:nvSpPr>
          <p:cNvPr id="4" name="Curved Up Arrow 3"/>
          <p:cNvSpPr/>
          <p:nvPr/>
        </p:nvSpPr>
        <p:spPr>
          <a:xfrm rot="16200000">
            <a:off x="6100552" y="3717783"/>
            <a:ext cx="4176464" cy="731520"/>
          </a:xfrm>
          <a:prstGeom prst="curvedUpArrow">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Tree>
    <p:extLst>
      <p:ext uri="{BB962C8B-B14F-4D97-AF65-F5344CB8AC3E}">
        <p14:creationId xmlns:p14="http://schemas.microsoft.com/office/powerpoint/2010/main" val="253108729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p:nvPr/>
        </p:nvSpPr>
        <p:spPr>
          <a:xfrm>
            <a:off x="2756567" y="2071793"/>
            <a:ext cx="2124551" cy="2044595"/>
          </a:xfrm>
          <a:prstGeom prst="ellipse">
            <a:avLst/>
          </a:prstGeom>
          <a:solidFill>
            <a:srgbClr val="95CFF2"/>
          </a:solidFill>
          <a:ln>
            <a:noFill/>
          </a:ln>
          <a:effectLst>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500" b="1" dirty="0">
                <a:solidFill>
                  <a:schemeClr val="tx1"/>
                </a:solidFill>
              </a:rPr>
              <a:t>Teaching and Learning</a:t>
            </a:r>
          </a:p>
          <a:p>
            <a:pPr algn="ctr"/>
            <a:r>
              <a:rPr lang="en-GB" sz="1500" dirty="0">
                <a:solidFill>
                  <a:schemeClr val="tx1"/>
                </a:solidFill>
              </a:rPr>
              <a:t>How to close</a:t>
            </a:r>
          </a:p>
          <a:p>
            <a:pPr algn="ctr"/>
            <a:r>
              <a:rPr lang="en-GB" sz="1500" dirty="0">
                <a:solidFill>
                  <a:schemeClr val="tx1"/>
                </a:solidFill>
              </a:rPr>
              <a:t> the gap</a:t>
            </a:r>
          </a:p>
        </p:txBody>
      </p:sp>
      <p:sp>
        <p:nvSpPr>
          <p:cNvPr id="2" name="Oval 1"/>
          <p:cNvSpPr/>
          <p:nvPr/>
        </p:nvSpPr>
        <p:spPr>
          <a:xfrm>
            <a:off x="4955504" y="1820954"/>
            <a:ext cx="1371600" cy="1380744"/>
          </a:xfrm>
          <a:prstGeom prst="ellipse">
            <a:avLst/>
          </a:prstGeom>
          <a:solidFill>
            <a:srgbClr val="303D5A"/>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dirty="0"/>
              <a:t>Conduct effective progress meetings</a:t>
            </a:r>
          </a:p>
        </p:txBody>
      </p:sp>
      <p:sp>
        <p:nvSpPr>
          <p:cNvPr id="9" name="Oval 8"/>
          <p:cNvSpPr/>
          <p:nvPr/>
        </p:nvSpPr>
        <p:spPr>
          <a:xfrm>
            <a:off x="4852090" y="3329305"/>
            <a:ext cx="1371600" cy="1380744"/>
          </a:xfrm>
          <a:prstGeom prst="ellipse">
            <a:avLst/>
          </a:prstGeom>
          <a:solidFill>
            <a:srgbClr val="303D5A"/>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dirty="0"/>
              <a:t>Use effective feedback</a:t>
            </a:r>
          </a:p>
        </p:txBody>
      </p:sp>
      <p:sp>
        <p:nvSpPr>
          <p:cNvPr id="10" name="Oval 9"/>
          <p:cNvSpPr/>
          <p:nvPr/>
        </p:nvSpPr>
        <p:spPr>
          <a:xfrm>
            <a:off x="3480490" y="4252820"/>
            <a:ext cx="1371600" cy="1380744"/>
          </a:xfrm>
          <a:prstGeom prst="ellipse">
            <a:avLst/>
          </a:prstGeom>
          <a:solidFill>
            <a:srgbClr val="303D5A"/>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dirty="0"/>
              <a:t>Develop numeracy and maths across the curriculum</a:t>
            </a:r>
          </a:p>
        </p:txBody>
      </p:sp>
      <p:sp>
        <p:nvSpPr>
          <p:cNvPr id="11" name="Oval 10"/>
          <p:cNvSpPr/>
          <p:nvPr/>
        </p:nvSpPr>
        <p:spPr>
          <a:xfrm>
            <a:off x="1913383" y="3881628"/>
            <a:ext cx="1371600" cy="1380744"/>
          </a:xfrm>
          <a:prstGeom prst="ellipse">
            <a:avLst/>
          </a:prstGeom>
          <a:solidFill>
            <a:srgbClr val="303D5A"/>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dirty="0"/>
              <a:t>Develop literacy and language across the curriculum</a:t>
            </a:r>
          </a:p>
        </p:txBody>
      </p:sp>
      <p:sp>
        <p:nvSpPr>
          <p:cNvPr id="12" name="Oval 11"/>
          <p:cNvSpPr/>
          <p:nvPr/>
        </p:nvSpPr>
        <p:spPr>
          <a:xfrm>
            <a:off x="1227583" y="2391156"/>
            <a:ext cx="1371600" cy="1380744"/>
          </a:xfrm>
          <a:prstGeom prst="ellipse">
            <a:avLst/>
          </a:prstGeom>
          <a:solidFill>
            <a:srgbClr val="303D5A"/>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dirty="0"/>
              <a:t>Identify and support any child with additional needs </a:t>
            </a:r>
          </a:p>
        </p:txBody>
      </p:sp>
    </p:spTree>
    <p:extLst>
      <p:ext uri="{BB962C8B-B14F-4D97-AF65-F5344CB8AC3E}">
        <p14:creationId xmlns:p14="http://schemas.microsoft.com/office/powerpoint/2010/main" val="189189928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11560" y="1556792"/>
            <a:ext cx="8208912" cy="1325247"/>
          </a:xfrm>
        </p:spPr>
        <p:txBody>
          <a:bodyPr/>
          <a:lstStyle/>
          <a:p>
            <a:r>
              <a:rPr lang="en-US" sz="3200" dirty="0"/>
              <a:t>	</a:t>
            </a:r>
            <a:r>
              <a:rPr lang="en-US" sz="2400" dirty="0">
                <a:latin typeface="Arial" panose="020B0604020202020204" pitchFamily="34" charset="0"/>
                <a:cs typeface="Arial" panose="020B0604020202020204" pitchFamily="34" charset="0"/>
              </a:rPr>
              <a:t>What works? Parents and </a:t>
            </a:r>
            <a:r>
              <a:rPr lang="en-US" sz="2400" dirty="0" err="1">
                <a:latin typeface="Arial" panose="020B0604020202020204" pitchFamily="34" charset="0"/>
                <a:cs typeface="Arial" panose="020B0604020202020204" pitchFamily="34" charset="0"/>
              </a:rPr>
              <a:t>carers</a:t>
            </a:r>
            <a:r>
              <a:rPr lang="en-US" sz="2400" dirty="0">
                <a:latin typeface="Arial" panose="020B0604020202020204" pitchFamily="34" charset="0"/>
                <a:cs typeface="Arial" panose="020B0604020202020204" pitchFamily="34" charset="0"/>
              </a:rPr>
              <a:t> as partners</a:t>
            </a:r>
            <a:br>
              <a:rPr lang="en-US" sz="3200" dirty="0"/>
            </a:br>
            <a:endParaRPr lang="en-GB" sz="3200" dirty="0"/>
          </a:p>
        </p:txBody>
      </p:sp>
      <p:pic>
        <p:nvPicPr>
          <p:cNvPr id="3" name="Picture 2"/>
          <p:cNvPicPr>
            <a:picLocks noChangeAspect="1"/>
          </p:cNvPicPr>
          <p:nvPr/>
        </p:nvPicPr>
        <p:blipFill>
          <a:blip r:embed="rId3"/>
          <a:stretch>
            <a:fillRect/>
          </a:stretch>
        </p:blipFill>
        <p:spPr>
          <a:xfrm>
            <a:off x="4716016" y="2354739"/>
            <a:ext cx="3159740" cy="4503261"/>
          </a:xfrm>
          <a:prstGeom prst="rect">
            <a:avLst/>
          </a:prstGeom>
        </p:spPr>
      </p:pic>
    </p:spTree>
    <p:extLst>
      <p:ext uri="{BB962C8B-B14F-4D97-AF65-F5344CB8AC3E}">
        <p14:creationId xmlns:p14="http://schemas.microsoft.com/office/powerpoint/2010/main" val="208388232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765209"/>
            <a:ext cx="7881457" cy="3525576"/>
          </a:xfrm>
        </p:spPr>
        <p:txBody>
          <a:bodyPr/>
          <a:lstStyle/>
          <a:p>
            <a:r>
              <a:rPr lang="en-GB" sz="2000" dirty="0"/>
              <a:t>A key factor in the development of a school ‘learning’ community is the extent to which parents are engaged in their children’s learning. </a:t>
            </a:r>
          </a:p>
          <a:p>
            <a:r>
              <a:rPr lang="en-GB" sz="2000" dirty="0"/>
              <a:t>Parental engagement in children’s learning has a very distinct and far-reaching effect on their outcomes. </a:t>
            </a:r>
          </a:p>
          <a:p>
            <a:r>
              <a:rPr lang="en-GB" sz="2000" dirty="0"/>
              <a:t>Recent research across OECD countries and economies showed the greater confidence and motivation of children whose parents had high expectations for their learning and achievement 													</a:t>
            </a:r>
          </a:p>
          <a:p>
            <a:pPr marL="0" indent="0">
              <a:buNone/>
            </a:pPr>
            <a:r>
              <a:rPr lang="en-GB" sz="2000" dirty="0"/>
              <a:t>												(</a:t>
            </a:r>
            <a:r>
              <a:rPr lang="en-GB" sz="2000" dirty="0" err="1"/>
              <a:t>Schleicher</a:t>
            </a:r>
            <a:r>
              <a:rPr lang="en-GB" sz="2000" dirty="0"/>
              <a:t>, 2014). </a:t>
            </a:r>
          </a:p>
          <a:p>
            <a:endParaRPr lang="en-GB" dirty="0"/>
          </a:p>
        </p:txBody>
      </p:sp>
      <p:sp>
        <p:nvSpPr>
          <p:cNvPr id="3" name="Title 2"/>
          <p:cNvSpPr>
            <a:spLocks noGrp="1"/>
          </p:cNvSpPr>
          <p:nvPr>
            <p:ph type="title"/>
          </p:nvPr>
        </p:nvSpPr>
        <p:spPr/>
        <p:txBody>
          <a:bodyPr/>
          <a:lstStyle/>
          <a:p>
            <a:r>
              <a:rPr lang="en-GB" sz="2000" dirty="0">
                <a:latin typeface="Arial" panose="020B0604020202020204" pitchFamily="34" charset="0"/>
                <a:cs typeface="Arial" panose="020B0604020202020204" pitchFamily="34" charset="0"/>
              </a:rPr>
              <a:t>Engaging parents and carers</a:t>
            </a:r>
          </a:p>
        </p:txBody>
      </p:sp>
    </p:spTree>
    <p:extLst>
      <p:ext uri="{BB962C8B-B14F-4D97-AF65-F5344CB8AC3E}">
        <p14:creationId xmlns:p14="http://schemas.microsoft.com/office/powerpoint/2010/main" val="184533343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B5544A-404F-4907-AA97-7A62E30BE805}"/>
              </a:ext>
            </a:extLst>
          </p:cNvPr>
          <p:cNvSpPr>
            <a:spLocks noGrp="1"/>
          </p:cNvSpPr>
          <p:nvPr>
            <p:ph type="title"/>
          </p:nvPr>
        </p:nvSpPr>
        <p:spPr/>
        <p:txBody>
          <a:bodyPr>
            <a:normAutofit/>
          </a:bodyPr>
          <a:lstStyle/>
          <a:p>
            <a:r>
              <a:rPr lang="en-GB" sz="2000" dirty="0">
                <a:latin typeface="Arial" panose="020B0604020202020204" pitchFamily="34" charset="0"/>
                <a:cs typeface="Arial" panose="020B0604020202020204" pitchFamily="34" charset="0"/>
              </a:rPr>
              <a:t>Effective engagement with parents and carers is based on 4 strong foundational blocks</a:t>
            </a:r>
            <a:endParaRPr lang="en-US" sz="2000" dirty="0">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E5CFA7DD-E96A-47C4-A537-06D60A6279B6}"/>
              </a:ext>
            </a:extLst>
          </p:cNvPr>
          <p:cNvSpPr>
            <a:spLocks noGrp="1"/>
          </p:cNvSpPr>
          <p:nvPr>
            <p:ph idx="1"/>
          </p:nvPr>
        </p:nvSpPr>
        <p:spPr/>
        <p:txBody>
          <a:bodyPr/>
          <a:lstStyle/>
          <a:p>
            <a:endParaRPr lang="en-GB" dirty="0"/>
          </a:p>
          <a:p>
            <a:endParaRPr lang="en-GB" dirty="0"/>
          </a:p>
          <a:p>
            <a:r>
              <a:rPr lang="en-GB" dirty="0"/>
              <a:t>A welcoming environment</a:t>
            </a:r>
          </a:p>
          <a:p>
            <a:r>
              <a:rPr lang="en-GB" dirty="0"/>
              <a:t>Effective preparation</a:t>
            </a:r>
          </a:p>
          <a:p>
            <a:r>
              <a:rPr lang="en-GB" dirty="0"/>
              <a:t>Quality Communication</a:t>
            </a:r>
          </a:p>
          <a:p>
            <a:r>
              <a:rPr lang="en-GB" dirty="0"/>
              <a:t>Sensitive facilitation</a:t>
            </a:r>
          </a:p>
          <a:p>
            <a:endParaRPr lang="en-GB" dirty="0"/>
          </a:p>
          <a:p>
            <a:endParaRPr lang="en-GB" dirty="0"/>
          </a:p>
          <a:p>
            <a:endParaRPr lang="en-US" dirty="0"/>
          </a:p>
        </p:txBody>
      </p:sp>
    </p:spTree>
    <p:extLst>
      <p:ext uri="{BB962C8B-B14F-4D97-AF65-F5344CB8AC3E}">
        <p14:creationId xmlns:p14="http://schemas.microsoft.com/office/powerpoint/2010/main" val="18544428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08964A5-72C1-45B8-8B10-5D07AFBC9CA3}"/>
              </a:ext>
            </a:extLst>
          </p:cNvPr>
          <p:cNvSpPr>
            <a:spLocks noGrp="1"/>
          </p:cNvSpPr>
          <p:nvPr>
            <p:ph idx="1"/>
          </p:nvPr>
        </p:nvSpPr>
        <p:spPr/>
        <p:txBody>
          <a:bodyPr/>
          <a:lstStyle/>
          <a:p>
            <a:pPr marL="0" indent="0">
              <a:buNone/>
            </a:pPr>
            <a:r>
              <a:rPr lang="en-GB" b="1" dirty="0"/>
              <a:t>The picture in the UK</a:t>
            </a:r>
          </a:p>
          <a:p>
            <a:pPr marL="0" indent="0">
              <a:buNone/>
            </a:pPr>
            <a:endParaRPr lang="en-GB" dirty="0"/>
          </a:p>
          <a:p>
            <a:r>
              <a:rPr lang="en-GB" dirty="0"/>
              <a:t>People’s economic status is closely related to that of their parents.</a:t>
            </a:r>
          </a:p>
          <a:p>
            <a:r>
              <a:rPr lang="en-GB" dirty="0"/>
              <a:t>This means it could take 5 generations for children born into a family at the bottom of the income distribution to reach the mean average- slightly longer than the OECD average.</a:t>
            </a:r>
          </a:p>
          <a:p>
            <a:endParaRPr lang="en-US" dirty="0"/>
          </a:p>
        </p:txBody>
      </p:sp>
      <p:sp>
        <p:nvSpPr>
          <p:cNvPr id="3" name="Title 2">
            <a:extLst>
              <a:ext uri="{FF2B5EF4-FFF2-40B4-BE49-F238E27FC236}">
                <a16:creationId xmlns:a16="http://schemas.microsoft.com/office/drawing/2014/main" id="{51901E8A-CAF3-4F19-9BC5-97D47B21FE58}"/>
              </a:ext>
            </a:extLst>
          </p:cNvPr>
          <p:cNvSpPr>
            <a:spLocks noGrp="1"/>
          </p:cNvSpPr>
          <p:nvPr>
            <p:ph type="title"/>
          </p:nvPr>
        </p:nvSpPr>
        <p:spPr/>
        <p:txBody>
          <a:bodyPr/>
          <a:lstStyle/>
          <a:p>
            <a:r>
              <a:rPr lang="en-GB" sz="2000" dirty="0">
                <a:latin typeface="Arial" panose="020B0604020202020204" pitchFamily="34" charset="0"/>
                <a:cs typeface="Arial" panose="020B0604020202020204" pitchFamily="34" charset="0"/>
              </a:rPr>
              <a:t>A broken social elevator? (OECD, 2018)</a:t>
            </a:r>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0419140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26472" y="389416"/>
            <a:ext cx="8005968" cy="5847896"/>
          </a:xfrm>
        </p:spPr>
        <p:txBody>
          <a:bodyPr/>
          <a:lstStyle/>
          <a:p>
            <a:br>
              <a:rPr lang="en-GB" dirty="0">
                <a:solidFill>
                  <a:srgbClr val="7030A0"/>
                </a:solidFill>
                <a:latin typeface="Arial" pitchFamily="34" charset="0"/>
                <a:cs typeface="Arial" pitchFamily="34" charset="0"/>
              </a:rPr>
            </a:br>
            <a:r>
              <a:rPr lang="en-GB" sz="2000" dirty="0">
                <a:solidFill>
                  <a:srgbClr val="1C2649"/>
                </a:solidFill>
                <a:latin typeface="Arial" panose="020B0604020202020204" pitchFamily="34" charset="0"/>
                <a:cs typeface="Arial" panose="020B0604020202020204" pitchFamily="34" charset="0"/>
              </a:rPr>
              <a:t>At school this moves to a Partnership</a:t>
            </a:r>
            <a:br>
              <a:rPr lang="en-GB" sz="2400" dirty="0">
                <a:solidFill>
                  <a:srgbClr val="002060"/>
                </a:solidFill>
                <a:latin typeface="Arial" pitchFamily="34" charset="0"/>
                <a:cs typeface="Arial" pitchFamily="34" charset="0"/>
              </a:rPr>
            </a:br>
            <a:br>
              <a:rPr lang="en-GB" sz="3200" dirty="0">
                <a:solidFill>
                  <a:srgbClr val="0070C0"/>
                </a:solidFill>
                <a:latin typeface="Arial" pitchFamily="34" charset="0"/>
                <a:cs typeface="Arial" pitchFamily="34" charset="0"/>
              </a:rPr>
            </a:br>
            <a:r>
              <a:rPr lang="en-GB" sz="3200" dirty="0">
                <a:solidFill>
                  <a:srgbClr val="0070C0"/>
                </a:solidFill>
                <a:latin typeface="Arial" pitchFamily="34" charset="0"/>
                <a:cs typeface="Arial" pitchFamily="34" charset="0"/>
              </a:rPr>
              <a:t>  </a:t>
            </a:r>
            <a:r>
              <a:rPr lang="en-GB" sz="3200" dirty="0" err="1">
                <a:solidFill>
                  <a:srgbClr val="0070C0"/>
                </a:solidFill>
                <a:latin typeface="Arial" pitchFamily="34" charset="0"/>
                <a:cs typeface="Arial" pitchFamily="34" charset="0"/>
              </a:rPr>
              <a:t>Partnership</a:t>
            </a:r>
            <a:r>
              <a:rPr lang="en-GB" sz="3200" dirty="0">
                <a:solidFill>
                  <a:srgbClr val="0070C0"/>
                </a:solidFill>
                <a:latin typeface="Arial" pitchFamily="34" charset="0"/>
                <a:cs typeface="Arial" pitchFamily="34" charset="0"/>
              </a:rPr>
              <a:t> with Parents</a:t>
            </a:r>
            <a:br>
              <a:rPr lang="en-GB" sz="3200" dirty="0">
                <a:solidFill>
                  <a:srgbClr val="0070C0"/>
                </a:solidFill>
                <a:latin typeface="Arial" pitchFamily="34" charset="0"/>
                <a:cs typeface="Arial" pitchFamily="34" charset="0"/>
              </a:rPr>
            </a:br>
            <a:br>
              <a:rPr lang="en-GB" sz="3200" dirty="0">
                <a:solidFill>
                  <a:srgbClr val="0070C0"/>
                </a:solidFill>
                <a:latin typeface="Arial" pitchFamily="34" charset="0"/>
                <a:cs typeface="Arial" pitchFamily="34" charset="0"/>
              </a:rPr>
            </a:br>
            <a:br>
              <a:rPr lang="en-GB" sz="3200" dirty="0">
                <a:solidFill>
                  <a:srgbClr val="0070C0"/>
                </a:solidFill>
                <a:latin typeface="Arial" pitchFamily="34" charset="0"/>
                <a:cs typeface="Arial" pitchFamily="34" charset="0"/>
              </a:rPr>
            </a:br>
            <a:br>
              <a:rPr lang="en-GB" sz="3200" dirty="0">
                <a:solidFill>
                  <a:srgbClr val="7030A0"/>
                </a:solidFill>
                <a:latin typeface="Arial" pitchFamily="34" charset="0"/>
                <a:cs typeface="Arial" pitchFamily="34" charset="0"/>
              </a:rPr>
            </a:br>
            <a:r>
              <a:rPr lang="en-GB" sz="3200" dirty="0">
                <a:solidFill>
                  <a:srgbClr val="7030A0"/>
                </a:solidFill>
                <a:latin typeface="Arial" pitchFamily="34" charset="0"/>
                <a:cs typeface="Arial" pitchFamily="34" charset="0"/>
              </a:rPr>
              <a:t>  </a:t>
            </a:r>
            <a:r>
              <a:rPr lang="en-GB" sz="3200" dirty="0">
                <a:solidFill>
                  <a:srgbClr val="0070C0"/>
                </a:solidFill>
                <a:latin typeface="Arial" pitchFamily="34" charset="0"/>
                <a:cs typeface="Arial" pitchFamily="34" charset="0"/>
              </a:rPr>
              <a:t>Engagement of Parents</a:t>
            </a:r>
            <a:br>
              <a:rPr lang="en-GB" sz="3200" dirty="0">
                <a:solidFill>
                  <a:srgbClr val="7030A0"/>
                </a:solidFill>
                <a:latin typeface="Arial" pitchFamily="34" charset="0"/>
                <a:cs typeface="Arial" pitchFamily="34" charset="0"/>
              </a:rPr>
            </a:br>
            <a:br>
              <a:rPr lang="en-GB" sz="3200" dirty="0">
                <a:solidFill>
                  <a:srgbClr val="7030A0"/>
                </a:solidFill>
                <a:latin typeface="Arial" pitchFamily="34" charset="0"/>
                <a:cs typeface="Arial" pitchFamily="34" charset="0"/>
              </a:rPr>
            </a:br>
            <a:br>
              <a:rPr lang="en-GB" sz="3200" dirty="0">
                <a:solidFill>
                  <a:srgbClr val="7030A0"/>
                </a:solidFill>
                <a:latin typeface="Arial" pitchFamily="34" charset="0"/>
                <a:cs typeface="Arial" pitchFamily="34" charset="0"/>
              </a:rPr>
            </a:br>
            <a:br>
              <a:rPr lang="en-GB" sz="3200" dirty="0">
                <a:solidFill>
                  <a:srgbClr val="7030A0"/>
                </a:solidFill>
                <a:latin typeface="Arial" pitchFamily="34" charset="0"/>
                <a:cs typeface="Arial" pitchFamily="34" charset="0"/>
              </a:rPr>
            </a:br>
            <a:r>
              <a:rPr lang="en-GB" sz="3200" dirty="0">
                <a:solidFill>
                  <a:srgbClr val="7030A0"/>
                </a:solidFill>
                <a:latin typeface="Arial" pitchFamily="34" charset="0"/>
                <a:cs typeface="Arial" pitchFamily="34" charset="0"/>
              </a:rPr>
              <a:t>  </a:t>
            </a:r>
            <a:r>
              <a:rPr lang="en-GB" sz="3200" dirty="0">
                <a:solidFill>
                  <a:srgbClr val="0070C0"/>
                </a:solidFill>
                <a:latin typeface="Arial" pitchFamily="34" charset="0"/>
                <a:cs typeface="Arial" pitchFamily="34" charset="0"/>
              </a:rPr>
              <a:t>Liaison with Parents</a:t>
            </a:r>
            <a:r>
              <a:rPr lang="en-GB" sz="3200" dirty="0">
                <a:solidFill>
                  <a:srgbClr val="7030A0"/>
                </a:solidFill>
                <a:latin typeface="Arial" pitchFamily="34" charset="0"/>
                <a:cs typeface="Arial" pitchFamily="34" charset="0"/>
              </a:rPr>
              <a:t>             </a:t>
            </a:r>
            <a:endParaRPr lang="en-US" sz="3200" dirty="0"/>
          </a:p>
        </p:txBody>
      </p:sp>
      <p:sp>
        <p:nvSpPr>
          <p:cNvPr id="4" name="Up Arrow 3"/>
          <p:cNvSpPr/>
          <p:nvPr/>
        </p:nvSpPr>
        <p:spPr>
          <a:xfrm>
            <a:off x="2123728" y="4149080"/>
            <a:ext cx="484632" cy="978408"/>
          </a:xfrm>
          <a:prstGeom prst="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prstClr val="white"/>
              </a:solidFill>
            </a:endParaRPr>
          </a:p>
        </p:txBody>
      </p:sp>
      <p:sp>
        <p:nvSpPr>
          <p:cNvPr id="5" name="Up Arrow 4"/>
          <p:cNvSpPr/>
          <p:nvPr/>
        </p:nvSpPr>
        <p:spPr>
          <a:xfrm>
            <a:off x="2123728" y="2614392"/>
            <a:ext cx="484632" cy="978408"/>
          </a:xfrm>
          <a:prstGeom prst="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prstClr val="white"/>
              </a:solidFill>
            </a:endParaRPr>
          </a:p>
        </p:txBody>
      </p:sp>
    </p:spTree>
    <p:extLst>
      <p:ext uri="{BB962C8B-B14F-4D97-AF65-F5344CB8AC3E}">
        <p14:creationId xmlns:p14="http://schemas.microsoft.com/office/powerpoint/2010/main" val="220268488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457200" y="1563329"/>
            <a:ext cx="4645742" cy="4807974"/>
          </a:xfrm>
        </p:spPr>
        <p:txBody>
          <a:bodyPr>
            <a:normAutofit fontScale="92500" lnSpcReduction="10000"/>
          </a:bodyPr>
          <a:lstStyle/>
          <a:p>
            <a:pPr marL="342900" indent="-342900">
              <a:buFont typeface="Arial" panose="020B0604020202020204" pitchFamily="34" charset="0"/>
              <a:buChar char="•"/>
            </a:pPr>
            <a:endParaRPr lang="en-GB" dirty="0">
              <a:solidFill>
                <a:schemeClr val="tx1"/>
              </a:solidFill>
            </a:endParaRPr>
          </a:p>
          <a:p>
            <a:pPr marL="342900" indent="-342900">
              <a:buFont typeface="Arial" panose="020B0604020202020204" pitchFamily="34" charset="0"/>
              <a:buChar char="•"/>
            </a:pPr>
            <a:r>
              <a:rPr lang="en-GB" sz="3100" dirty="0">
                <a:solidFill>
                  <a:schemeClr val="tx1"/>
                </a:solidFill>
              </a:rPr>
              <a:t>is an integral element within the wider Achievement for All programme. </a:t>
            </a:r>
          </a:p>
          <a:p>
            <a:pPr marL="342900" indent="-342900">
              <a:buFont typeface="Arial" panose="020B0604020202020204" pitchFamily="34" charset="0"/>
              <a:buChar char="•"/>
            </a:pPr>
            <a:r>
              <a:rPr lang="en-GB" sz="3100" dirty="0">
                <a:solidFill>
                  <a:schemeClr val="tx1"/>
                </a:solidFill>
              </a:rPr>
              <a:t>has been a key success for schools in raising the aspirations and achievement of disadvantaged and vulnerable learners</a:t>
            </a:r>
          </a:p>
        </p:txBody>
      </p:sp>
      <p:sp>
        <p:nvSpPr>
          <p:cNvPr id="3" name="Title 2"/>
          <p:cNvSpPr>
            <a:spLocks noGrp="1"/>
          </p:cNvSpPr>
          <p:nvPr>
            <p:ph type="title"/>
          </p:nvPr>
        </p:nvSpPr>
        <p:spPr>
          <a:xfrm>
            <a:off x="457199" y="375561"/>
            <a:ext cx="6371303" cy="783225"/>
          </a:xfrm>
        </p:spPr>
        <p:txBody>
          <a:bodyPr/>
          <a:lstStyle/>
          <a:p>
            <a:r>
              <a:rPr lang="en-GB" sz="2000" dirty="0">
                <a:latin typeface="Arial" panose="020B0604020202020204" pitchFamily="34" charset="0"/>
                <a:cs typeface="Arial" panose="020B0604020202020204" pitchFamily="34" charset="0"/>
              </a:rPr>
              <a:t>The Achievement for All structured conversation: a model for all schools?</a:t>
            </a:r>
          </a:p>
        </p:txBody>
      </p:sp>
      <p:pic>
        <p:nvPicPr>
          <p:cNvPr id="4" name="Picture 3"/>
          <p:cNvPicPr>
            <a:picLocks noChangeAspect="1"/>
          </p:cNvPicPr>
          <p:nvPr/>
        </p:nvPicPr>
        <p:blipFill>
          <a:blip r:embed="rId2"/>
          <a:stretch>
            <a:fillRect/>
          </a:stretch>
        </p:blipFill>
        <p:spPr>
          <a:xfrm>
            <a:off x="5407379" y="2501420"/>
            <a:ext cx="3736622" cy="2802467"/>
          </a:xfrm>
          <a:prstGeom prst="rect">
            <a:avLst/>
          </a:prstGeom>
        </p:spPr>
      </p:pic>
    </p:spTree>
    <p:extLst>
      <p:ext uri="{BB962C8B-B14F-4D97-AF65-F5344CB8AC3E}">
        <p14:creationId xmlns:p14="http://schemas.microsoft.com/office/powerpoint/2010/main" val="226804750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6407" y="365761"/>
            <a:ext cx="6908773" cy="837271"/>
          </a:xfrm>
        </p:spPr>
        <p:txBody>
          <a:bodyPr>
            <a:normAutofit fontScale="90000"/>
          </a:bodyPr>
          <a:lstStyle/>
          <a:p>
            <a:r>
              <a:rPr lang="en-GB" sz="2700" dirty="0">
                <a:latin typeface="Calibri" panose="020F0502020204030204" pitchFamily="34" charset="0"/>
                <a:cs typeface="Calibri" panose="020F0502020204030204" pitchFamily="34" charset="0"/>
              </a:rPr>
              <a:t>And for children and young people with SEN: </a:t>
            </a:r>
            <a:br>
              <a:rPr lang="en-GB" sz="2700" dirty="0">
                <a:latin typeface="Calibri" panose="020F0502020204030204" pitchFamily="34" charset="0"/>
                <a:cs typeface="Calibri" panose="020F0502020204030204" pitchFamily="34" charset="0"/>
              </a:rPr>
            </a:br>
            <a:r>
              <a:rPr lang="en-GB" sz="2700" dirty="0">
                <a:latin typeface="Calibri" panose="020F0502020204030204" pitchFamily="34" charset="0"/>
                <a:cs typeface="Calibri" panose="020F0502020204030204" pitchFamily="34" charset="0"/>
              </a:rPr>
              <a:t>Parents and carers views are central  </a:t>
            </a:r>
          </a:p>
        </p:txBody>
      </p:sp>
      <p:sp>
        <p:nvSpPr>
          <p:cNvPr id="3" name="Content Placeholder 2"/>
          <p:cNvSpPr>
            <a:spLocks noGrp="1"/>
          </p:cNvSpPr>
          <p:nvPr>
            <p:ph idx="1"/>
          </p:nvPr>
        </p:nvSpPr>
        <p:spPr>
          <a:xfrm>
            <a:off x="657887" y="1752758"/>
            <a:ext cx="7886700" cy="4316571"/>
          </a:xfrm>
        </p:spPr>
        <p:txBody>
          <a:bodyPr>
            <a:normAutofit fontScale="25000" lnSpcReduction="20000"/>
          </a:bodyPr>
          <a:lstStyle/>
          <a:p>
            <a:pPr marL="0" indent="0">
              <a:buNone/>
            </a:pPr>
            <a:r>
              <a:rPr lang="en-GB" sz="7200" b="1" i="1" dirty="0">
                <a:solidFill>
                  <a:srgbClr val="002060"/>
                </a:solidFill>
                <a:latin typeface="+mn-lt"/>
              </a:rPr>
              <a:t>Local authorities must have regard to…</a:t>
            </a:r>
          </a:p>
          <a:p>
            <a:endParaRPr lang="en-GB" sz="7200" dirty="0">
              <a:latin typeface="+mn-lt"/>
            </a:endParaRPr>
          </a:p>
          <a:p>
            <a:endParaRPr lang="en-GB" sz="7200" dirty="0">
              <a:latin typeface="+mn-lt"/>
            </a:endParaRPr>
          </a:p>
          <a:p>
            <a:r>
              <a:rPr lang="en-GB" sz="7200" dirty="0">
                <a:solidFill>
                  <a:srgbClr val="002060"/>
                </a:solidFill>
                <a:latin typeface="+mn-lt"/>
              </a:rPr>
              <a:t>the views, wishes and feelings of the child or young person, and the child’s parents</a:t>
            </a:r>
          </a:p>
          <a:p>
            <a:pPr marL="0" indent="0">
              <a:buNone/>
            </a:pPr>
            <a:r>
              <a:rPr lang="en-GB" sz="7200" dirty="0">
                <a:solidFill>
                  <a:srgbClr val="002060"/>
                </a:solidFill>
                <a:latin typeface="+mn-lt"/>
              </a:rPr>
              <a:t> </a:t>
            </a:r>
          </a:p>
          <a:p>
            <a:r>
              <a:rPr lang="en-GB" sz="7200" dirty="0">
                <a:solidFill>
                  <a:srgbClr val="002060"/>
                </a:solidFill>
                <a:latin typeface="+mn-lt"/>
              </a:rPr>
              <a:t>the importance of the child or young person, and the child’s parents, participating as fully as possible in decisions, and being provided with the information and support necessary to enable participation in those decisions </a:t>
            </a:r>
          </a:p>
          <a:p>
            <a:pPr marL="0" indent="0">
              <a:buNone/>
            </a:pPr>
            <a:endParaRPr lang="en-GB" sz="7200" dirty="0">
              <a:solidFill>
                <a:srgbClr val="002060"/>
              </a:solidFill>
              <a:latin typeface="+mn-lt"/>
            </a:endParaRPr>
          </a:p>
          <a:p>
            <a:r>
              <a:rPr lang="en-GB" sz="7200" dirty="0">
                <a:solidFill>
                  <a:srgbClr val="002060"/>
                </a:solidFill>
                <a:latin typeface="+mn-lt"/>
              </a:rPr>
              <a:t>the need to support the child or young person, and the child’s parents, in order to facilitate the development of the child or young person and to help them achieve the best possible educational and other outcomes, preparing them effectively for adulthood </a:t>
            </a:r>
          </a:p>
          <a:p>
            <a:pPr marL="0" indent="0">
              <a:buNone/>
            </a:pPr>
            <a:endParaRPr lang="en-GB" sz="7200" dirty="0">
              <a:solidFill>
                <a:srgbClr val="002060"/>
              </a:solidFill>
              <a:latin typeface="+mn-lt"/>
            </a:endParaRPr>
          </a:p>
          <a:p>
            <a:pPr marL="0" indent="0">
              <a:buNone/>
            </a:pPr>
            <a:r>
              <a:rPr lang="en-GB" sz="7200" dirty="0">
                <a:latin typeface="+mn-lt"/>
              </a:rPr>
              <a:t>							(SEND Code of Practice 0-25, 2015: 19) </a:t>
            </a:r>
          </a:p>
          <a:p>
            <a:pPr marL="0" indent="0">
              <a:buNone/>
            </a:pPr>
            <a:endParaRPr lang="en-GB" sz="7200" b="1" dirty="0">
              <a:solidFill>
                <a:srgbClr val="002060"/>
              </a:solidFill>
              <a:latin typeface="+mn-lt"/>
              <a:cs typeface="Arial" panose="020B0604020202020204" pitchFamily="34" charset="0"/>
            </a:endParaRPr>
          </a:p>
          <a:p>
            <a:pPr marL="0" indent="0">
              <a:buNone/>
            </a:pPr>
            <a:endParaRPr lang="en-GB" sz="5400" b="1" dirty="0">
              <a:solidFill>
                <a:srgbClr val="002060"/>
              </a:solidFill>
              <a:latin typeface="Arial" panose="020B0604020202020204" pitchFamily="34" charset="0"/>
              <a:cs typeface="Arial" panose="020B0604020202020204" pitchFamily="34" charset="0"/>
            </a:endParaRPr>
          </a:p>
          <a:p>
            <a:pPr marL="0" indent="0">
              <a:buNone/>
            </a:pPr>
            <a:endParaRPr lang="en-GB" sz="5400" b="1" dirty="0">
              <a:solidFill>
                <a:srgbClr val="002060"/>
              </a:solidFill>
              <a:latin typeface="Arial" panose="020B0604020202020204" pitchFamily="34" charset="0"/>
              <a:cs typeface="Arial" panose="020B0604020202020204" pitchFamily="34" charset="0"/>
            </a:endParaRPr>
          </a:p>
          <a:p>
            <a:pPr marL="0" indent="0">
              <a:buNone/>
            </a:pPr>
            <a:r>
              <a:rPr lang="en-GB" sz="5400" b="1" dirty="0">
                <a:solidFill>
                  <a:srgbClr val="002060"/>
                </a:solidFill>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30590757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GB" dirty="0"/>
              <a:t>“Pupils are being listened to and have opportunity to express their aspirations more clearly. They are given more one-to-one time with their teacher.”</a:t>
            </a:r>
          </a:p>
          <a:p>
            <a:pPr marL="0" indent="0">
              <a:buNone/>
            </a:pPr>
            <a:endParaRPr lang="en-GB" dirty="0"/>
          </a:p>
          <a:p>
            <a:r>
              <a:rPr lang="en-GB" dirty="0"/>
              <a:t>“Our culture of engagement and aspiration has improved, and so lessons are more focused and behaviour is better, which also benefits other pupils”</a:t>
            </a:r>
          </a:p>
          <a:p>
            <a:pPr marL="0" indent="0">
              <a:buNone/>
            </a:pPr>
            <a:endParaRPr lang="en-GB" dirty="0"/>
          </a:p>
          <a:p>
            <a:r>
              <a:rPr lang="en-GB" dirty="0"/>
              <a:t>“Achievement for All has helped us focus on aspirational outcomes. Planning for SEND children is now more parent- and pupil-centred.”</a:t>
            </a:r>
          </a:p>
          <a:p>
            <a:endParaRPr lang="en-GB" dirty="0"/>
          </a:p>
        </p:txBody>
      </p:sp>
      <p:sp>
        <p:nvSpPr>
          <p:cNvPr id="3" name="Title 2"/>
          <p:cNvSpPr>
            <a:spLocks noGrp="1"/>
          </p:cNvSpPr>
          <p:nvPr>
            <p:ph type="title"/>
          </p:nvPr>
        </p:nvSpPr>
        <p:spPr>
          <a:xfrm>
            <a:off x="457200" y="375561"/>
            <a:ext cx="5929086" cy="1024261"/>
          </a:xfrm>
        </p:spPr>
        <p:txBody>
          <a:bodyPr/>
          <a:lstStyle/>
          <a:p>
            <a:r>
              <a:rPr lang="en-GB" sz="2000" dirty="0">
                <a:latin typeface="Arial" panose="020B0604020202020204" pitchFamily="34" charset="0"/>
                <a:cs typeface="Arial" panose="020B0604020202020204" pitchFamily="34" charset="0"/>
              </a:rPr>
              <a:t>Engaging parents: </a:t>
            </a:r>
            <a:br>
              <a:rPr lang="en-GB" sz="2000" dirty="0">
                <a:latin typeface="Arial" panose="020B0604020202020204" pitchFamily="34" charset="0"/>
                <a:cs typeface="Arial" panose="020B0604020202020204" pitchFamily="34" charset="0"/>
              </a:rPr>
            </a:br>
            <a:r>
              <a:rPr lang="en-GB" sz="2000" dirty="0">
                <a:latin typeface="Arial" panose="020B0604020202020204" pitchFamily="34" charset="0"/>
                <a:cs typeface="Arial" panose="020B0604020202020204" pitchFamily="34" charset="0"/>
              </a:rPr>
              <a:t>What the teachers say </a:t>
            </a:r>
          </a:p>
        </p:txBody>
      </p:sp>
    </p:spTree>
    <p:extLst>
      <p:ext uri="{BB962C8B-B14F-4D97-AF65-F5344CB8AC3E}">
        <p14:creationId xmlns:p14="http://schemas.microsoft.com/office/powerpoint/2010/main" val="258120661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GB" dirty="0"/>
              <a:t>“Knowing a teacher can see the same problem with my child as I do and we both try and solve and help my child together.”</a:t>
            </a:r>
          </a:p>
          <a:p>
            <a:r>
              <a:rPr lang="en-GB" dirty="0"/>
              <a:t>“M has been gaining confidence over the course of our involvement in Achievement for All. As a result of this, we’re now seeing academic improvements, particularly in reading and writing.”</a:t>
            </a:r>
          </a:p>
          <a:p>
            <a:r>
              <a:rPr lang="en-GB" dirty="0"/>
              <a:t>“My child has been encouraged to improve academically without being made to feel that he’s bad at everything.”</a:t>
            </a:r>
          </a:p>
          <a:p>
            <a:endParaRPr lang="en-GB" dirty="0"/>
          </a:p>
        </p:txBody>
      </p:sp>
      <p:sp>
        <p:nvSpPr>
          <p:cNvPr id="3" name="Title 2"/>
          <p:cNvSpPr>
            <a:spLocks noGrp="1"/>
          </p:cNvSpPr>
          <p:nvPr>
            <p:ph type="title"/>
          </p:nvPr>
        </p:nvSpPr>
        <p:spPr>
          <a:xfrm>
            <a:off x="457200" y="375561"/>
            <a:ext cx="5929086" cy="900083"/>
          </a:xfrm>
        </p:spPr>
        <p:txBody>
          <a:bodyPr/>
          <a:lstStyle/>
          <a:p>
            <a:r>
              <a:rPr lang="en-GB" sz="2000" dirty="0">
                <a:latin typeface="Arial" panose="020B0604020202020204" pitchFamily="34" charset="0"/>
                <a:cs typeface="Arial" panose="020B0604020202020204" pitchFamily="34" charset="0"/>
              </a:rPr>
              <a:t>Engaging parents:</a:t>
            </a:r>
            <a:br>
              <a:rPr lang="en-GB" sz="2000" dirty="0">
                <a:latin typeface="Arial" panose="020B0604020202020204" pitchFamily="34" charset="0"/>
                <a:cs typeface="Arial" panose="020B0604020202020204" pitchFamily="34" charset="0"/>
              </a:rPr>
            </a:br>
            <a:r>
              <a:rPr lang="en-GB" sz="2000" dirty="0">
                <a:latin typeface="Arial" panose="020B0604020202020204" pitchFamily="34" charset="0"/>
                <a:cs typeface="Arial" panose="020B0604020202020204" pitchFamily="34" charset="0"/>
              </a:rPr>
              <a:t>What the parents say</a:t>
            </a:r>
          </a:p>
        </p:txBody>
      </p:sp>
    </p:spTree>
    <p:extLst>
      <p:ext uri="{BB962C8B-B14F-4D97-AF65-F5344CB8AC3E}">
        <p14:creationId xmlns:p14="http://schemas.microsoft.com/office/powerpoint/2010/main" val="317048588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GB" dirty="0"/>
          </a:p>
          <a:p>
            <a:endParaRPr lang="en-GB" dirty="0"/>
          </a:p>
          <a:p>
            <a:endParaRPr lang="en-GB" dirty="0"/>
          </a:p>
          <a:p>
            <a:r>
              <a:rPr lang="en-GB" dirty="0"/>
              <a:t>“Getting my parents involved with my work has been good. That’s a big thing for me.”</a:t>
            </a:r>
          </a:p>
          <a:p>
            <a:endParaRPr lang="en-GB" dirty="0"/>
          </a:p>
        </p:txBody>
      </p:sp>
      <p:sp>
        <p:nvSpPr>
          <p:cNvPr id="3" name="Title 2"/>
          <p:cNvSpPr>
            <a:spLocks noGrp="1"/>
          </p:cNvSpPr>
          <p:nvPr>
            <p:ph type="title"/>
          </p:nvPr>
        </p:nvSpPr>
        <p:spPr>
          <a:xfrm>
            <a:off x="457200" y="375561"/>
            <a:ext cx="5929086" cy="967817"/>
          </a:xfrm>
        </p:spPr>
        <p:txBody>
          <a:bodyPr/>
          <a:lstStyle/>
          <a:p>
            <a:r>
              <a:rPr lang="en-GB" sz="2000" dirty="0">
                <a:latin typeface="Arial" panose="020B0604020202020204" pitchFamily="34" charset="0"/>
                <a:cs typeface="Arial" panose="020B0604020202020204" pitchFamily="34" charset="0"/>
              </a:rPr>
              <a:t>Engaging parents:</a:t>
            </a:r>
            <a:br>
              <a:rPr lang="en-GB" sz="2000" dirty="0">
                <a:latin typeface="Arial" panose="020B0604020202020204" pitchFamily="34" charset="0"/>
                <a:cs typeface="Arial" panose="020B0604020202020204" pitchFamily="34" charset="0"/>
              </a:rPr>
            </a:br>
            <a:r>
              <a:rPr lang="en-GB" sz="2000" dirty="0">
                <a:latin typeface="Arial" panose="020B0604020202020204" pitchFamily="34" charset="0"/>
                <a:cs typeface="Arial" panose="020B0604020202020204" pitchFamily="34" charset="0"/>
              </a:rPr>
              <a:t>What the pupils say</a:t>
            </a:r>
          </a:p>
        </p:txBody>
      </p:sp>
    </p:spTree>
    <p:extLst>
      <p:ext uri="{BB962C8B-B14F-4D97-AF65-F5344CB8AC3E}">
        <p14:creationId xmlns:p14="http://schemas.microsoft.com/office/powerpoint/2010/main" val="164233945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000" b="1" dirty="0">
                <a:solidFill>
                  <a:schemeClr val="tx1"/>
                </a:solidFill>
                <a:latin typeface="Arial" panose="020B0604020202020204" pitchFamily="34" charset="0"/>
                <a:cs typeface="Arial" panose="020B0604020202020204" pitchFamily="34" charset="0"/>
              </a:rPr>
              <a:t>Parent and carer engagement: </a:t>
            </a:r>
            <a:br>
              <a:rPr lang="en-GB" sz="2000" b="1" dirty="0">
                <a:solidFill>
                  <a:schemeClr val="tx1"/>
                </a:solidFill>
                <a:latin typeface="Arial" panose="020B0604020202020204" pitchFamily="34" charset="0"/>
                <a:cs typeface="Arial" panose="020B0604020202020204" pitchFamily="34" charset="0"/>
              </a:rPr>
            </a:br>
            <a:endParaRPr lang="en-GB" sz="2000" b="1" dirty="0">
              <a:solidFill>
                <a:schemeClr val="tx1"/>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457200" y="1412776"/>
            <a:ext cx="8229600" cy="4320481"/>
          </a:xfrm>
        </p:spPr>
        <p:txBody>
          <a:bodyPr>
            <a:normAutofit lnSpcReduction="10000"/>
          </a:bodyPr>
          <a:lstStyle/>
          <a:p>
            <a:pPr marL="0" indent="0">
              <a:buNone/>
            </a:pPr>
            <a:r>
              <a:rPr lang="en-GB" sz="2800" b="1" dirty="0">
                <a:solidFill>
                  <a:schemeClr val="tx1"/>
                </a:solidFill>
              </a:rPr>
              <a:t>Schools need to consider how they…</a:t>
            </a:r>
          </a:p>
          <a:p>
            <a:pPr marL="0" indent="0">
              <a:buNone/>
            </a:pPr>
            <a:endParaRPr lang="en-GB" sz="2800" b="1" dirty="0">
              <a:solidFill>
                <a:schemeClr val="tx1"/>
              </a:solidFill>
            </a:endParaRPr>
          </a:p>
          <a:p>
            <a:r>
              <a:rPr lang="en-GB" sz="2800" b="1" dirty="0"/>
              <a:t>currently involve parents and carers in the school</a:t>
            </a:r>
          </a:p>
          <a:p>
            <a:r>
              <a:rPr lang="en-GB" sz="2800" b="1" dirty="0"/>
              <a:t>engage parents and carers in their child’s learning</a:t>
            </a:r>
          </a:p>
          <a:p>
            <a:r>
              <a:rPr lang="en-GB" sz="2800" b="1" dirty="0"/>
              <a:t>improve strategies for ‘hard to reach’ parents and carers </a:t>
            </a:r>
          </a:p>
          <a:p>
            <a:r>
              <a:rPr lang="en-GB" sz="2800" b="1" dirty="0"/>
              <a:t>train teachers/ staff in structured conversations </a:t>
            </a:r>
          </a:p>
          <a:p>
            <a:r>
              <a:rPr lang="en-GB" sz="2800" b="1" dirty="0"/>
              <a:t>Feed the outcomes from structured conversations into what happens in the classroom </a:t>
            </a:r>
          </a:p>
        </p:txBody>
      </p:sp>
    </p:spTree>
    <p:extLst>
      <p:ext uri="{BB962C8B-B14F-4D97-AF65-F5344CB8AC3E}">
        <p14:creationId xmlns:p14="http://schemas.microsoft.com/office/powerpoint/2010/main" val="374901422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704850" y="936361"/>
            <a:ext cx="7886700" cy="507867"/>
          </a:xfrm>
        </p:spPr>
        <p:txBody>
          <a:bodyPr>
            <a:normAutofit fontScale="90000"/>
          </a:bodyPr>
          <a:lstStyle/>
          <a:p>
            <a:r>
              <a:rPr lang="en-GB" sz="2100" dirty="0">
                <a:latin typeface="Arial" panose="020B0604020202020204" pitchFamily="34" charset="0"/>
                <a:cs typeface="Arial" panose="020B0604020202020204" pitchFamily="34" charset="0"/>
              </a:rPr>
              <a:t>Parent and carer engagement: How could you do this better?</a:t>
            </a:r>
          </a:p>
        </p:txBody>
      </p:sp>
      <p:sp>
        <p:nvSpPr>
          <p:cNvPr id="9" name="Subtitle 1"/>
          <p:cNvSpPr txBox="1">
            <a:spLocks/>
          </p:cNvSpPr>
          <p:nvPr/>
        </p:nvSpPr>
        <p:spPr>
          <a:xfrm>
            <a:off x="2053168" y="1508126"/>
            <a:ext cx="4261757" cy="2005240"/>
          </a:xfrm>
          <a:prstGeom prst="rect">
            <a:avLst/>
          </a:prstGeom>
        </p:spPr>
        <p:txBody>
          <a:bodyPr vert="horz" lIns="68580" tIns="34290" rIns="68580" bIns="34290" rtlCol="0">
            <a:noAutofit/>
          </a:bodyPr>
          <a:lstStyle>
            <a:lvl1pPr marL="342900" indent="-342900" algn="l" defTabSz="457200" rtl="0" eaLnBrk="1" latinLnBrk="0" hangingPunct="1">
              <a:spcBef>
                <a:spcPct val="20000"/>
              </a:spcBef>
              <a:buFont typeface="Arial"/>
              <a:buChar char="•"/>
              <a:defRPr sz="25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18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2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134000"/>
              </a:lnSpc>
              <a:spcBef>
                <a:spcPts val="450"/>
              </a:spcBef>
              <a:spcAft>
                <a:spcPts val="450"/>
              </a:spcAft>
              <a:buNone/>
            </a:pPr>
            <a:r>
              <a:rPr lang="en-GB" sz="1400" dirty="0">
                <a:solidFill>
                  <a:srgbClr val="002060"/>
                </a:solidFill>
                <a:latin typeface="Arial" panose="020B0604020202020204" pitchFamily="34" charset="0"/>
                <a:cs typeface="Arial" panose="020B0604020202020204" pitchFamily="34" charset="0"/>
              </a:rPr>
              <a:t>Some examples:</a:t>
            </a:r>
          </a:p>
          <a:p>
            <a:pPr>
              <a:lnSpc>
                <a:spcPct val="134000"/>
              </a:lnSpc>
              <a:spcBef>
                <a:spcPts val="450"/>
              </a:spcBef>
              <a:spcAft>
                <a:spcPts val="450"/>
              </a:spcAft>
              <a:buFont typeface="Arial" panose="020B0604020202020204" pitchFamily="34" charset="0"/>
              <a:buChar char="•"/>
            </a:pPr>
            <a:r>
              <a:rPr lang="en-GB" sz="1400" dirty="0">
                <a:solidFill>
                  <a:srgbClr val="002060"/>
                </a:solidFill>
                <a:latin typeface="Arial" panose="020B0604020202020204" pitchFamily="34" charset="0"/>
                <a:cs typeface="Arial" panose="020B0604020202020204" pitchFamily="34" charset="0"/>
              </a:rPr>
              <a:t>Family learning day/afternoon Lots of activities for parents and children to engage in – you can often “catch” them during this time</a:t>
            </a:r>
          </a:p>
          <a:p>
            <a:pPr>
              <a:lnSpc>
                <a:spcPct val="134000"/>
              </a:lnSpc>
              <a:spcBef>
                <a:spcPts val="450"/>
              </a:spcBef>
              <a:spcAft>
                <a:spcPts val="450"/>
              </a:spcAft>
              <a:buFont typeface="Arial" panose="020B0604020202020204" pitchFamily="34" charset="0"/>
              <a:buChar char="•"/>
            </a:pPr>
            <a:r>
              <a:rPr lang="en-GB" sz="1400" dirty="0">
                <a:solidFill>
                  <a:srgbClr val="002060"/>
                </a:solidFill>
                <a:latin typeface="Arial" panose="020B0604020202020204" pitchFamily="34" charset="0"/>
                <a:cs typeface="Arial" panose="020B0604020202020204" pitchFamily="34" charset="0"/>
              </a:rPr>
              <a:t>Home visits for all children (regardless of year group) as they start at school (very successful as a starting point)</a:t>
            </a:r>
          </a:p>
          <a:p>
            <a:pPr>
              <a:lnSpc>
                <a:spcPct val="134000"/>
              </a:lnSpc>
              <a:spcBef>
                <a:spcPts val="450"/>
              </a:spcBef>
              <a:spcAft>
                <a:spcPts val="450"/>
              </a:spcAft>
              <a:buFont typeface="Arial" panose="020B0604020202020204" pitchFamily="34" charset="0"/>
              <a:buChar char="•"/>
            </a:pPr>
            <a:r>
              <a:rPr lang="en-GB" sz="1400" dirty="0">
                <a:solidFill>
                  <a:srgbClr val="002060"/>
                </a:solidFill>
                <a:latin typeface="Arial" panose="020B0604020202020204" pitchFamily="34" charset="0"/>
                <a:cs typeface="Arial" panose="020B0604020202020204" pitchFamily="34" charset="0"/>
              </a:rPr>
              <a:t>Back to school evenings for different subjects or a term for KS3 parents. Very effective – very rewarding.</a:t>
            </a:r>
          </a:p>
        </p:txBody>
      </p:sp>
      <p:sp>
        <p:nvSpPr>
          <p:cNvPr id="11" name="Subtitle 1"/>
          <p:cNvSpPr txBox="1">
            <a:spLocks/>
          </p:cNvSpPr>
          <p:nvPr/>
        </p:nvSpPr>
        <p:spPr>
          <a:xfrm>
            <a:off x="1485900" y="4974872"/>
            <a:ext cx="6032500" cy="1342776"/>
          </a:xfrm>
          <a:prstGeom prst="rect">
            <a:avLst/>
          </a:prstGeom>
          <a:solidFill>
            <a:srgbClr val="002060"/>
          </a:solidFill>
        </p:spPr>
        <p:txBody>
          <a:bodyPr vert="horz" lIns="68580" tIns="34290" rIns="68580" bIns="34290" rtlCol="0">
            <a:normAutofit/>
          </a:bodyPr>
          <a:lstStyle>
            <a:lvl1pPr marL="342900" indent="-342900" algn="l" defTabSz="457200" rtl="0" eaLnBrk="1" latinLnBrk="0" hangingPunct="1">
              <a:spcBef>
                <a:spcPct val="20000"/>
              </a:spcBef>
              <a:buFont typeface="Arial"/>
              <a:buChar char="•"/>
              <a:defRPr sz="25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18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2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34000"/>
              </a:lnSpc>
              <a:spcBef>
                <a:spcPts val="450"/>
              </a:spcBef>
              <a:spcAft>
                <a:spcPts val="450"/>
              </a:spcAft>
            </a:pPr>
            <a:r>
              <a:rPr lang="en-GB" sz="1875" dirty="0">
                <a:solidFill>
                  <a:prstClr val="white"/>
                </a:solidFill>
              </a:rPr>
              <a:t>How could you better engage parents and carers in their child’s learning?</a:t>
            </a:r>
          </a:p>
          <a:p>
            <a:pPr>
              <a:lnSpc>
                <a:spcPct val="134000"/>
              </a:lnSpc>
              <a:spcBef>
                <a:spcPts val="450"/>
              </a:spcBef>
              <a:spcAft>
                <a:spcPts val="450"/>
              </a:spcAft>
              <a:buFont typeface="Arial" panose="020B0604020202020204" pitchFamily="34" charset="0"/>
              <a:buChar char="•"/>
            </a:pPr>
            <a:endParaRPr lang="en-GB" sz="1875" dirty="0">
              <a:solidFill>
                <a:prstClr val="white"/>
              </a:solidFill>
            </a:endParaRPr>
          </a:p>
        </p:txBody>
      </p:sp>
    </p:spTree>
    <p:extLst>
      <p:ext uri="{BB962C8B-B14F-4D97-AF65-F5344CB8AC3E}">
        <p14:creationId xmlns:p14="http://schemas.microsoft.com/office/powerpoint/2010/main" val="327955351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GB" sz="2000" b="1" dirty="0">
                <a:solidFill>
                  <a:srgbClr val="0070C0"/>
                </a:solidFill>
                <a:latin typeface="Calibri" panose="020F0502020204030204" pitchFamily="34" charset="0"/>
                <a:cs typeface="Calibri" panose="020F0502020204030204" pitchFamily="34" charset="0"/>
              </a:rPr>
              <a:t>Increased attainment at age 11- </a:t>
            </a:r>
            <a:r>
              <a:rPr lang="en-GB" sz="2000" dirty="0">
                <a:latin typeface="Calibri" panose="020F0502020204030204" pitchFamily="34" charset="0"/>
                <a:cs typeface="Calibri" panose="020F0502020204030204" pitchFamily="34" charset="0"/>
              </a:rPr>
              <a:t>good early years and primary school experience and better home learning environment (HLE)</a:t>
            </a:r>
          </a:p>
          <a:p>
            <a:r>
              <a:rPr lang="en-GB" sz="2000" b="1" dirty="0">
                <a:solidFill>
                  <a:srgbClr val="0070C0"/>
                </a:solidFill>
                <a:latin typeface="Calibri" panose="020F0502020204030204" pitchFamily="34" charset="0"/>
                <a:cs typeface="Calibri" panose="020F0502020204030204" pitchFamily="34" charset="0"/>
              </a:rPr>
              <a:t>Increased attainment at age 16- </a:t>
            </a:r>
            <a:r>
              <a:rPr lang="en-GB" sz="2000" dirty="0">
                <a:latin typeface="Calibri" panose="020F0502020204030204" pitchFamily="34" charset="0"/>
                <a:cs typeface="Calibri" panose="020F0502020204030204" pitchFamily="34" charset="0"/>
              </a:rPr>
              <a:t>out of school enrichment activities and </a:t>
            </a:r>
            <a:r>
              <a:rPr lang="en-GB" sz="2000" i="1" dirty="0">
                <a:latin typeface="Calibri" panose="020F0502020204030204" pitchFamily="34" charset="0"/>
                <a:cs typeface="Calibri" panose="020F0502020204030204" pitchFamily="34" charset="0"/>
              </a:rPr>
              <a:t>reading at home</a:t>
            </a:r>
          </a:p>
          <a:p>
            <a:r>
              <a:rPr lang="en-GB" sz="2000" b="1" dirty="0">
                <a:solidFill>
                  <a:srgbClr val="0070C0"/>
                </a:solidFill>
                <a:latin typeface="Calibri" panose="020F0502020204030204" pitchFamily="34" charset="0"/>
                <a:cs typeface="Calibri" panose="020F0502020204030204" pitchFamily="34" charset="0"/>
              </a:rPr>
              <a:t>Increased attainment at age 17- </a:t>
            </a:r>
            <a:r>
              <a:rPr lang="en-GB" sz="2000" dirty="0">
                <a:latin typeface="Calibri" panose="020F0502020204030204" pitchFamily="34" charset="0"/>
                <a:cs typeface="Calibri" panose="020F0502020204030204" pitchFamily="34" charset="0"/>
              </a:rPr>
              <a:t>(4 or more AS Levels)-attending any pre-school, but particularly quality, good teachers, academic enrichment activity at home (e.g. </a:t>
            </a:r>
            <a:r>
              <a:rPr lang="en-GB" sz="2000" i="1" dirty="0">
                <a:latin typeface="Calibri" panose="020F0502020204030204" pitchFamily="34" charset="0"/>
                <a:cs typeface="Calibri" panose="020F0502020204030204" pitchFamily="34" charset="0"/>
              </a:rPr>
              <a:t>reading</a:t>
            </a:r>
            <a:r>
              <a:rPr lang="en-GB" sz="2000" dirty="0">
                <a:latin typeface="Calibri" panose="020F0502020204030204" pitchFamily="34" charset="0"/>
                <a:cs typeface="Calibri" panose="020F0502020204030204" pitchFamily="34" charset="0"/>
              </a:rPr>
              <a:t>, visits to museums)</a:t>
            </a:r>
          </a:p>
          <a:p>
            <a:r>
              <a:rPr lang="en-GB" sz="2000" b="1" dirty="0">
                <a:solidFill>
                  <a:srgbClr val="0070C0"/>
                </a:solidFill>
                <a:latin typeface="Calibri" panose="020F0502020204030204" pitchFamily="34" charset="0"/>
                <a:cs typeface="Calibri" panose="020F0502020204030204" pitchFamily="34" charset="0"/>
              </a:rPr>
              <a:t>Increased attainment at age 18 </a:t>
            </a:r>
            <a:r>
              <a:rPr lang="en-GB" sz="2000" dirty="0">
                <a:latin typeface="Calibri" panose="020F0502020204030204" pitchFamily="34" charset="0"/>
                <a:cs typeface="Calibri" panose="020F0502020204030204" pitchFamily="34" charset="0"/>
              </a:rPr>
              <a:t>(3 or more A Levels)-attending a secondary school rated outstanding by Ofsted and academic enrichment activities at home  </a:t>
            </a:r>
          </a:p>
          <a:p>
            <a:endParaRPr lang="en-GB" sz="2000" dirty="0">
              <a:latin typeface="Calibri" panose="020F0502020204030204" pitchFamily="34" charset="0"/>
              <a:cs typeface="Calibri" panose="020F0502020204030204" pitchFamily="34" charset="0"/>
            </a:endParaRPr>
          </a:p>
          <a:p>
            <a:endParaRPr lang="en-GB" dirty="0"/>
          </a:p>
        </p:txBody>
      </p:sp>
      <p:sp>
        <p:nvSpPr>
          <p:cNvPr id="3" name="Title 2"/>
          <p:cNvSpPr>
            <a:spLocks noGrp="1"/>
          </p:cNvSpPr>
          <p:nvPr>
            <p:ph type="title"/>
          </p:nvPr>
        </p:nvSpPr>
        <p:spPr/>
        <p:txBody>
          <a:bodyPr/>
          <a:lstStyle/>
          <a:p>
            <a:r>
              <a:rPr lang="en-GB" sz="2700" dirty="0">
                <a:latin typeface="Calibri" panose="020F0502020204030204" pitchFamily="34" charset="0"/>
                <a:cs typeface="Calibri" panose="020F0502020204030204" pitchFamily="34" charset="0"/>
              </a:rPr>
              <a:t>A child’s education:</a:t>
            </a:r>
            <a:br>
              <a:rPr lang="en-GB" sz="2700" dirty="0">
                <a:latin typeface="Calibri" panose="020F0502020204030204" pitchFamily="34" charset="0"/>
                <a:cs typeface="Calibri" panose="020F0502020204030204" pitchFamily="34" charset="0"/>
              </a:rPr>
            </a:br>
            <a:r>
              <a:rPr lang="en-GB" sz="2700" dirty="0">
                <a:latin typeface="Calibri" panose="020F0502020204030204" pitchFamily="34" charset="0"/>
                <a:cs typeface="Calibri" panose="020F0502020204030204" pitchFamily="34" charset="0"/>
              </a:rPr>
              <a:t>getting the best for children</a:t>
            </a:r>
          </a:p>
        </p:txBody>
      </p:sp>
    </p:spTree>
    <p:extLst>
      <p:ext uri="{BB962C8B-B14F-4D97-AF65-F5344CB8AC3E}">
        <p14:creationId xmlns:p14="http://schemas.microsoft.com/office/powerpoint/2010/main" val="3894391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120900" y="3441700"/>
            <a:ext cx="8229600" cy="4525963"/>
          </a:xfrm>
        </p:spPr>
        <p:txBody>
          <a:bodyPr/>
          <a:lstStyle/>
          <a:p>
            <a:endParaRPr lang="en-GB" dirty="0"/>
          </a:p>
          <a:p>
            <a:endParaRPr lang="en-GB" dirty="0"/>
          </a:p>
        </p:txBody>
      </p:sp>
      <p:sp>
        <p:nvSpPr>
          <p:cNvPr id="3" name="Title 2"/>
          <p:cNvSpPr>
            <a:spLocks noGrp="1"/>
          </p:cNvSpPr>
          <p:nvPr>
            <p:ph type="title"/>
          </p:nvPr>
        </p:nvSpPr>
        <p:spPr/>
        <p:txBody>
          <a:bodyPr/>
          <a:lstStyle/>
          <a:p>
            <a:r>
              <a:rPr lang="en-GB" sz="2800" dirty="0">
                <a:solidFill>
                  <a:srgbClr val="3C3C3C">
                    <a:lumMod val="75000"/>
                  </a:srgbClr>
                </a:solidFill>
                <a:latin typeface="Calibri" panose="020F0502020204030204" pitchFamily="34" charset="0"/>
              </a:rPr>
              <a:t>Impact of Achievement for All: Evidence (PwC, 2016) </a:t>
            </a:r>
            <a:r>
              <a:rPr lang="en-GB" sz="2800" dirty="0">
                <a:latin typeface="Calibri" panose="020F0502020204030204" pitchFamily="34" charset="0"/>
              </a:rPr>
              <a:t> </a:t>
            </a:r>
          </a:p>
        </p:txBody>
      </p:sp>
      <p:pic>
        <p:nvPicPr>
          <p:cNvPr id="3074" name="Picture 9" descr="cid:image001.png@01D1E3F7.9FD88710"/>
          <p:cNvPicPr>
            <a:picLocks noChangeAspect="1" noChangeArrowheads="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971556" y="1539339"/>
            <a:ext cx="7128833" cy="5180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276766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A747497-6B96-468A-8A49-6F0EE1365E7A}"/>
              </a:ext>
            </a:extLst>
          </p:cNvPr>
          <p:cNvSpPr>
            <a:spLocks noGrp="1"/>
          </p:cNvSpPr>
          <p:nvPr>
            <p:ph idx="1"/>
          </p:nvPr>
        </p:nvSpPr>
        <p:spPr/>
        <p:txBody>
          <a:bodyPr/>
          <a:lstStyle/>
          <a:p>
            <a:endParaRPr lang="en-GB" dirty="0"/>
          </a:p>
          <a:p>
            <a:r>
              <a:rPr lang="en-GB" dirty="0"/>
              <a:t>Difficult school to work transitions for young people from less advantaged backgrounds.</a:t>
            </a:r>
          </a:p>
          <a:p>
            <a:r>
              <a:rPr lang="en-GB" dirty="0"/>
              <a:t>13% of young people are NEET in the UK, close to the OECD average, but much higher than in the Nordic countries- with better social mobility.</a:t>
            </a:r>
          </a:p>
          <a:p>
            <a:r>
              <a:rPr lang="en-GB" dirty="0"/>
              <a:t>Low skills levels- one of the main reasons for joblessness-40% of NEETs in the UK have not completed upper secondary education.</a:t>
            </a:r>
          </a:p>
        </p:txBody>
      </p:sp>
      <p:sp>
        <p:nvSpPr>
          <p:cNvPr id="3" name="Title 2">
            <a:extLst>
              <a:ext uri="{FF2B5EF4-FFF2-40B4-BE49-F238E27FC236}">
                <a16:creationId xmlns:a16="http://schemas.microsoft.com/office/drawing/2014/main" id="{478C5F47-BD9A-4A68-A0D7-29BF260F80CD}"/>
              </a:ext>
            </a:extLst>
          </p:cNvPr>
          <p:cNvSpPr>
            <a:spLocks noGrp="1"/>
          </p:cNvSpPr>
          <p:nvPr>
            <p:ph type="title"/>
          </p:nvPr>
        </p:nvSpPr>
        <p:spPr/>
        <p:txBody>
          <a:bodyPr/>
          <a:lstStyle/>
          <a:p>
            <a:r>
              <a:rPr lang="en-GB" sz="2000" dirty="0">
                <a:latin typeface="Arial" panose="020B0604020202020204" pitchFamily="34" charset="0"/>
                <a:cs typeface="Arial" panose="020B0604020202020204" pitchFamily="34" charset="0"/>
              </a:rPr>
              <a:t>Social mobility- issues in the UK</a:t>
            </a:r>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8236811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2311400" y="3147483"/>
            <a:ext cx="8229600" cy="4741334"/>
          </a:xfrm>
        </p:spPr>
        <p:txBody>
          <a:bodyPr/>
          <a:lstStyle/>
          <a:p>
            <a:endParaRPr lang="en-GB" dirty="0"/>
          </a:p>
          <a:p>
            <a:endParaRPr lang="en-GB" dirty="0"/>
          </a:p>
          <a:p>
            <a:endParaRPr lang="en-GB" dirty="0"/>
          </a:p>
        </p:txBody>
      </p:sp>
      <p:sp>
        <p:nvSpPr>
          <p:cNvPr id="3" name="Title 2"/>
          <p:cNvSpPr>
            <a:spLocks noGrp="1"/>
          </p:cNvSpPr>
          <p:nvPr>
            <p:ph type="title"/>
          </p:nvPr>
        </p:nvSpPr>
        <p:spPr/>
        <p:txBody>
          <a:bodyPr/>
          <a:lstStyle/>
          <a:p>
            <a:r>
              <a:rPr lang="en-GB" sz="2800" dirty="0">
                <a:latin typeface="Calibri" panose="020F0502020204030204" pitchFamily="34" charset="0"/>
              </a:rPr>
              <a:t>Impact: Evidence (PwC, 2016)</a:t>
            </a:r>
          </a:p>
        </p:txBody>
      </p:sp>
      <p:pic>
        <p:nvPicPr>
          <p:cNvPr id="1026" name="Picture 10" descr="cid:image010.png@01D1E3F7.D02F19B0"/>
          <p:cNvPicPr>
            <a:picLocks noChangeAspect="1" noChangeArrowheads="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1029097" y="1158786"/>
            <a:ext cx="7085806" cy="52196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7098712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4024700-94B6-4E94-AE7C-127C0E7436E8}"/>
              </a:ext>
            </a:extLst>
          </p:cNvPr>
          <p:cNvSpPr>
            <a:spLocks noGrp="1"/>
          </p:cNvSpPr>
          <p:nvPr>
            <p:ph type="title"/>
          </p:nvPr>
        </p:nvSpPr>
        <p:spPr/>
        <p:txBody>
          <a:bodyPr/>
          <a:lstStyle/>
          <a:p>
            <a:r>
              <a:rPr lang="en-GB" sz="2400" dirty="0">
                <a:latin typeface="Arial" panose="020B0604020202020204" pitchFamily="34" charset="0"/>
                <a:cs typeface="Arial" panose="020B0604020202020204" pitchFamily="34" charset="0"/>
              </a:rPr>
              <a:t>No one is born to fail ………..</a:t>
            </a:r>
            <a:endParaRPr lang="en-US" sz="2400" dirty="0">
              <a:latin typeface="Arial" panose="020B0604020202020204" pitchFamily="34" charset="0"/>
              <a:cs typeface="Arial" panose="020B0604020202020204" pitchFamily="34" charset="0"/>
            </a:endParaRPr>
          </a:p>
        </p:txBody>
      </p:sp>
      <p:pic>
        <p:nvPicPr>
          <p:cNvPr id="7" name="Picture 1" descr="Product Details">
            <a:extLst>
              <a:ext uri="{FF2B5EF4-FFF2-40B4-BE49-F238E27FC236}">
                <a16:creationId xmlns:a16="http://schemas.microsoft.com/office/drawing/2014/main" id="{7A7B9101-DB51-48F3-890B-4050B460459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4625" r="15232"/>
          <a:stretch/>
        </p:blipFill>
        <p:spPr bwMode="auto">
          <a:xfrm rot="383842">
            <a:off x="2662645" y="1556432"/>
            <a:ext cx="3058220" cy="4360000"/>
          </a:xfrm>
          <a:prstGeom prst="rect">
            <a:avLst/>
          </a:prstGeom>
          <a:noFill/>
          <a:ln>
            <a:noFill/>
          </a:ln>
          <a:effectLst>
            <a:outerShdw blurRad="50800" dist="3048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478228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F5DD0FAF-C41F-4ADE-9F54-0A00A222251F}"/>
              </a:ext>
            </a:extLst>
          </p:cNvPr>
          <p:cNvPicPr>
            <a:picLocks noGrp="1" noChangeAspect="1"/>
          </p:cNvPicPr>
          <p:nvPr>
            <p:ph idx="1"/>
          </p:nvPr>
        </p:nvPicPr>
        <p:blipFill>
          <a:blip r:embed="rId2"/>
          <a:stretch>
            <a:fillRect/>
          </a:stretch>
        </p:blipFill>
        <p:spPr>
          <a:xfrm>
            <a:off x="794337" y="1399822"/>
            <a:ext cx="7555326" cy="4710419"/>
          </a:xfrm>
          <a:prstGeom prst="rect">
            <a:avLst/>
          </a:prstGeom>
        </p:spPr>
      </p:pic>
    </p:spTree>
    <p:extLst>
      <p:ext uri="{BB962C8B-B14F-4D97-AF65-F5344CB8AC3E}">
        <p14:creationId xmlns:p14="http://schemas.microsoft.com/office/powerpoint/2010/main" val="201037323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880A700-999D-4F0D-8D94-57F78A0B23CD}"/>
              </a:ext>
            </a:extLst>
          </p:cNvPr>
          <p:cNvSpPr>
            <a:spLocks noGrp="1"/>
          </p:cNvSpPr>
          <p:nvPr>
            <p:ph idx="1"/>
          </p:nvPr>
        </p:nvSpPr>
        <p:spPr/>
        <p:txBody>
          <a:bodyPr/>
          <a:lstStyle/>
          <a:p>
            <a:endParaRPr lang="en-GB" dirty="0"/>
          </a:p>
          <a:p>
            <a:pPr marL="0" indent="0">
              <a:buNone/>
            </a:pPr>
            <a:endParaRPr lang="en-GB" dirty="0"/>
          </a:p>
        </p:txBody>
      </p:sp>
      <p:sp>
        <p:nvSpPr>
          <p:cNvPr id="3" name="Rectangle 2">
            <a:extLst>
              <a:ext uri="{FF2B5EF4-FFF2-40B4-BE49-F238E27FC236}">
                <a16:creationId xmlns:a16="http://schemas.microsoft.com/office/drawing/2014/main" id="{D3C5E857-F756-4440-A224-422799146B82}"/>
              </a:ext>
            </a:extLst>
          </p:cNvPr>
          <p:cNvSpPr/>
          <p:nvPr/>
        </p:nvSpPr>
        <p:spPr>
          <a:xfrm>
            <a:off x="2286000" y="2828836"/>
            <a:ext cx="4572000" cy="1200329"/>
          </a:xfrm>
          <a:prstGeom prst="rect">
            <a:avLst/>
          </a:prstGeom>
        </p:spPr>
        <p:txBody>
          <a:bodyPr>
            <a:spAutoFit/>
          </a:bodyPr>
          <a:lstStyle/>
          <a:p>
            <a:pPr>
              <a:spcAft>
                <a:spcPts val="0"/>
              </a:spcAft>
            </a:pPr>
            <a:r>
              <a:rPr lang="en-US" dirty="0">
                <a:latin typeface="Calibri" panose="020F0502020204030204" pitchFamily="34" charset="0"/>
                <a:ea typeface="Calibri" panose="020F0502020204030204" pitchFamily="34" charset="0"/>
              </a:rPr>
              <a:t> </a:t>
            </a:r>
          </a:p>
          <a:p>
            <a:pPr>
              <a:spcAft>
                <a:spcPts val="0"/>
              </a:spcAft>
            </a:pPr>
            <a:r>
              <a:rPr lang="en-GB" dirty="0">
                <a:latin typeface="Calibri" panose="020F0502020204030204" pitchFamily="34" charset="0"/>
                <a:ea typeface="Calibri" panose="020F0502020204030204" pitchFamily="34" charset="0"/>
              </a:rPr>
              <a:t> </a:t>
            </a:r>
            <a:endParaRPr lang="en-US" dirty="0">
              <a:latin typeface="Calibri" panose="020F0502020204030204" pitchFamily="34" charset="0"/>
              <a:ea typeface="Calibri" panose="020F0502020204030204" pitchFamily="34" charset="0"/>
            </a:endParaRPr>
          </a:p>
          <a:p>
            <a:pPr>
              <a:spcAft>
                <a:spcPts val="0"/>
              </a:spcAft>
            </a:pPr>
            <a:r>
              <a:rPr lang="en-GB" u="sng" dirty="0">
                <a:solidFill>
                  <a:srgbClr val="0563C1"/>
                </a:solidFill>
                <a:latin typeface="Calibri" panose="020F0502020204030204" pitchFamily="34" charset="0"/>
                <a:ea typeface="Calibri" panose="020F0502020204030204" pitchFamily="34" charset="0"/>
                <a:hlinkClick r:id="rId3"/>
              </a:rPr>
              <a:t>https://youtu.be/WXuTRPP3MXI</a:t>
            </a:r>
            <a:r>
              <a:rPr lang="en-GB" dirty="0">
                <a:latin typeface="Calibri" panose="020F0502020204030204" pitchFamily="34" charset="0"/>
                <a:ea typeface="Calibri" panose="020F0502020204030204" pitchFamily="34" charset="0"/>
              </a:rPr>
              <a:t> </a:t>
            </a:r>
            <a:endParaRPr lang="en-US" dirty="0">
              <a:latin typeface="Calibri" panose="020F0502020204030204" pitchFamily="34" charset="0"/>
              <a:ea typeface="Calibri" panose="020F0502020204030204" pitchFamily="34" charset="0"/>
            </a:endParaRPr>
          </a:p>
          <a:p>
            <a:pPr>
              <a:spcAft>
                <a:spcPts val="0"/>
              </a:spcAft>
            </a:pPr>
            <a:r>
              <a:rPr lang="en-GB" dirty="0">
                <a:latin typeface="Calibri" panose="020F0502020204030204" pitchFamily="34" charset="0"/>
                <a:ea typeface="Calibri" panose="020F0502020204030204" pitchFamily="34" charset="0"/>
              </a:rPr>
              <a:t> </a:t>
            </a:r>
            <a:endParaRPr lang="en-US" dirty="0">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411044200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srcRect l="28721" t="-575" r="10033" b="-811"/>
          <a:stretch/>
        </p:blipFill>
        <p:spPr>
          <a:xfrm>
            <a:off x="4719485" y="1851378"/>
            <a:ext cx="4406921" cy="5048270"/>
          </a:xfrm>
          <a:prstGeom prst="rect">
            <a:avLst/>
          </a:prstGeom>
        </p:spPr>
      </p:pic>
      <p:sp>
        <p:nvSpPr>
          <p:cNvPr id="6" name="Title 3"/>
          <p:cNvSpPr txBox="1">
            <a:spLocks/>
          </p:cNvSpPr>
          <p:nvPr/>
        </p:nvSpPr>
        <p:spPr>
          <a:xfrm>
            <a:off x="413358" y="990380"/>
            <a:ext cx="5061753" cy="2193088"/>
          </a:xfrm>
          <a:prstGeom prst="rect">
            <a:avLst/>
          </a:prstGeom>
        </p:spPr>
        <p:txBody>
          <a:bodyPr vert="horz" lIns="91440" tIns="45720" rIns="91440" bIns="45720" rtlCol="0" anchor="t" anchorCtr="0">
            <a:noAutofit/>
          </a:bodyPr>
          <a:lstStyle>
            <a:lvl1pPr algn="l" defTabSz="457200" rtl="0" eaLnBrk="1" latinLnBrk="0" hangingPunct="1">
              <a:spcBef>
                <a:spcPct val="0"/>
              </a:spcBef>
              <a:buNone/>
              <a:defRPr sz="3500" b="1" kern="1200">
                <a:solidFill>
                  <a:schemeClr val="bg1"/>
                </a:solidFill>
                <a:latin typeface="+mj-lt"/>
                <a:ea typeface="+mj-ea"/>
                <a:cs typeface="+mj-cs"/>
              </a:defRPr>
            </a:lvl1pPr>
          </a:lstStyle>
          <a:p>
            <a:br>
              <a:rPr lang="en-US" sz="2000" b="0" dirty="0">
                <a:solidFill>
                  <a:schemeClr val="tx1">
                    <a:lumMod val="75000"/>
                  </a:schemeClr>
                </a:solidFill>
                <a:ea typeface="+mn-ea"/>
                <a:cs typeface="+mn-cs"/>
              </a:rPr>
            </a:br>
            <a:r>
              <a:rPr lang="en-US" sz="2000" dirty="0">
                <a:solidFill>
                  <a:schemeClr val="tx1">
                    <a:lumMod val="75000"/>
                  </a:schemeClr>
                </a:solidFill>
                <a:latin typeface="Arial" panose="020B0604020202020204" pitchFamily="34" charset="0"/>
                <a:ea typeface="+mn-ea"/>
                <a:cs typeface="Arial" panose="020B0604020202020204" pitchFamily="34" charset="0"/>
              </a:rPr>
              <a:t>Thank you</a:t>
            </a:r>
          </a:p>
          <a:p>
            <a:r>
              <a:rPr lang="en-US" sz="2000" b="0" dirty="0">
                <a:solidFill>
                  <a:schemeClr val="tx1"/>
                </a:solidFill>
                <a:latin typeface="Arial" panose="020B0604020202020204" pitchFamily="34" charset="0"/>
                <a:ea typeface="+mn-ea"/>
                <a:cs typeface="Arial" panose="020B0604020202020204" pitchFamily="34" charset="0"/>
              </a:rPr>
              <a:t>Professor Sonia Blandford, </a:t>
            </a:r>
          </a:p>
          <a:p>
            <a:r>
              <a:rPr lang="en-US" sz="2000" b="0" dirty="0">
                <a:solidFill>
                  <a:schemeClr val="tx1"/>
                </a:solidFill>
                <a:latin typeface="Arial" panose="020B0604020202020204" pitchFamily="34" charset="0"/>
                <a:ea typeface="+mn-ea"/>
                <a:cs typeface="Arial" panose="020B0604020202020204" pitchFamily="34" charset="0"/>
              </a:rPr>
              <a:t>CEO and Founder</a:t>
            </a:r>
          </a:p>
          <a:p>
            <a:r>
              <a:rPr lang="en-US" sz="2000" b="0" dirty="0">
                <a:solidFill>
                  <a:schemeClr val="tx1"/>
                </a:solidFill>
                <a:latin typeface="Arial" panose="020B0604020202020204" pitchFamily="34" charset="0"/>
                <a:ea typeface="+mn-ea"/>
                <a:cs typeface="Arial" panose="020B0604020202020204" pitchFamily="34" charset="0"/>
              </a:rPr>
              <a:t>Achievement for All   </a:t>
            </a:r>
            <a:endParaRPr lang="en-GB" sz="2000" b="0" dirty="0">
              <a:solidFill>
                <a:schemeClr val="tx1"/>
              </a:solidFill>
              <a:latin typeface="Arial" panose="020B0604020202020204" pitchFamily="34" charset="0"/>
              <a:ea typeface="+mn-ea"/>
              <a:cs typeface="Arial" panose="020B0604020202020204" pitchFamily="34" charset="0"/>
            </a:endParaRPr>
          </a:p>
        </p:txBody>
      </p:sp>
      <p:sp>
        <p:nvSpPr>
          <p:cNvPr id="3" name="TextBox 2"/>
          <p:cNvSpPr txBox="1"/>
          <p:nvPr/>
        </p:nvSpPr>
        <p:spPr>
          <a:xfrm>
            <a:off x="221226" y="6253317"/>
            <a:ext cx="8686800" cy="461665"/>
          </a:xfrm>
          <a:prstGeom prst="rect">
            <a:avLst/>
          </a:prstGeom>
          <a:noFill/>
        </p:spPr>
        <p:txBody>
          <a:bodyPr wrap="square" rtlCol="0">
            <a:spAutoFit/>
          </a:bodyPr>
          <a:lstStyle/>
          <a:p>
            <a:r>
              <a:rPr lang="en-GB" sz="1200" dirty="0"/>
              <a:t>Achievement for All is a registered charity. No. 1142154.</a:t>
            </a:r>
          </a:p>
          <a:p>
            <a:r>
              <a:rPr lang="en-GB" sz="1200" dirty="0"/>
              <a:t>Registered in England and Wales as Achievement for All (3As) Ltd. No. 07528857</a:t>
            </a:r>
          </a:p>
        </p:txBody>
      </p:sp>
    </p:spTree>
    <p:extLst>
      <p:ext uri="{BB962C8B-B14F-4D97-AF65-F5344CB8AC3E}">
        <p14:creationId xmlns:p14="http://schemas.microsoft.com/office/powerpoint/2010/main" val="39576687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7AF557C-F4D3-4E9F-9EAF-7D03D7E5C90A}"/>
              </a:ext>
            </a:extLst>
          </p:cNvPr>
          <p:cNvSpPr>
            <a:spLocks noGrp="1"/>
          </p:cNvSpPr>
          <p:nvPr>
            <p:ph idx="1"/>
          </p:nvPr>
        </p:nvSpPr>
        <p:spPr/>
        <p:txBody>
          <a:bodyPr/>
          <a:lstStyle/>
          <a:p>
            <a:endParaRPr lang="en-GB" dirty="0"/>
          </a:p>
          <a:p>
            <a:r>
              <a:rPr lang="en-GB" b="1" dirty="0"/>
              <a:t>Education:</a:t>
            </a:r>
            <a:r>
              <a:rPr lang="en-GB" dirty="0"/>
              <a:t> Upskill the workforce- by greater investment in life long learning for low skilled workers- to improve job quality and productivity</a:t>
            </a:r>
          </a:p>
          <a:p>
            <a:r>
              <a:rPr lang="en-GB" b="1" dirty="0"/>
              <a:t>Jobs:</a:t>
            </a:r>
            <a:r>
              <a:rPr lang="en-GB" dirty="0"/>
              <a:t> Better regulation of jobs- E.g. increase job security for zero hours employment contracts</a:t>
            </a:r>
          </a:p>
          <a:p>
            <a:r>
              <a:rPr lang="en-GB" b="1" dirty="0"/>
              <a:t>Housing:  </a:t>
            </a:r>
            <a:r>
              <a:rPr lang="en-GB" dirty="0"/>
              <a:t>support geographical mobility of workers to higher productivity regions</a:t>
            </a:r>
          </a:p>
          <a:p>
            <a:pPr marL="0" indent="0">
              <a:buNone/>
            </a:pPr>
            <a:endParaRPr lang="en-GB" dirty="0"/>
          </a:p>
          <a:p>
            <a:pPr marL="0" indent="0">
              <a:buNone/>
            </a:pPr>
            <a:endParaRPr lang="en-GB" dirty="0"/>
          </a:p>
          <a:p>
            <a:endParaRPr lang="en-US" dirty="0"/>
          </a:p>
        </p:txBody>
      </p:sp>
      <p:sp>
        <p:nvSpPr>
          <p:cNvPr id="3" name="Title 2">
            <a:extLst>
              <a:ext uri="{FF2B5EF4-FFF2-40B4-BE49-F238E27FC236}">
                <a16:creationId xmlns:a16="http://schemas.microsoft.com/office/drawing/2014/main" id="{317F5935-298B-4D6E-AB1A-0132BB833D3E}"/>
              </a:ext>
            </a:extLst>
          </p:cNvPr>
          <p:cNvSpPr>
            <a:spLocks noGrp="1"/>
          </p:cNvSpPr>
          <p:nvPr>
            <p:ph type="title"/>
          </p:nvPr>
        </p:nvSpPr>
        <p:spPr/>
        <p:txBody>
          <a:bodyPr/>
          <a:lstStyle/>
          <a:p>
            <a:r>
              <a:rPr lang="en-GB" sz="2000" dirty="0">
                <a:latin typeface="Arial" panose="020B0604020202020204" pitchFamily="34" charset="0"/>
                <a:cs typeface="Arial" panose="020B0604020202020204" pitchFamily="34" charset="0"/>
              </a:rPr>
              <a:t>Social mobility- the solutions for the UK</a:t>
            </a:r>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043125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73F766E-F4D9-4E81-A08D-3E73824AD358}"/>
              </a:ext>
            </a:extLst>
          </p:cNvPr>
          <p:cNvSpPr>
            <a:spLocks noGrp="1"/>
          </p:cNvSpPr>
          <p:nvPr>
            <p:ph idx="1"/>
          </p:nvPr>
        </p:nvSpPr>
        <p:spPr/>
        <p:txBody>
          <a:bodyPr/>
          <a:lstStyle/>
          <a:p>
            <a:endParaRPr lang="en-GB" i="1" dirty="0"/>
          </a:p>
          <a:p>
            <a:r>
              <a:rPr lang="en-GB" i="1" dirty="0"/>
              <a:t>My father was a market gardener at that time and because of Dutch imports was not doing too well. The government therefore paid for my education and keep, also giving me a cheque for £72 for my spending money. In return I was required to teach in Essex for one year once I had qualified.</a:t>
            </a:r>
          </a:p>
          <a:p>
            <a:endParaRPr lang="en-GB" i="1" dirty="0"/>
          </a:p>
          <a:p>
            <a:pPr marL="0" indent="0">
              <a:buNone/>
            </a:pPr>
            <a:r>
              <a:rPr lang="en-GB" dirty="0"/>
              <a:t>(Mosaic, 2013 : Celebrating 65 years of teacher training &amp; education at Warwick; 1948 – 1978)</a:t>
            </a:r>
            <a:endParaRPr lang="en-US" i="1" dirty="0"/>
          </a:p>
        </p:txBody>
      </p:sp>
      <p:sp>
        <p:nvSpPr>
          <p:cNvPr id="3" name="Title 2">
            <a:extLst>
              <a:ext uri="{FF2B5EF4-FFF2-40B4-BE49-F238E27FC236}">
                <a16:creationId xmlns:a16="http://schemas.microsoft.com/office/drawing/2014/main" id="{97729B7B-FBFD-4C57-99F1-7FF35DD58765}"/>
              </a:ext>
            </a:extLst>
          </p:cNvPr>
          <p:cNvSpPr>
            <a:spLocks noGrp="1"/>
          </p:cNvSpPr>
          <p:nvPr>
            <p:ph type="title"/>
          </p:nvPr>
        </p:nvSpPr>
        <p:spPr/>
        <p:txBody>
          <a:bodyPr/>
          <a:lstStyle/>
          <a:p>
            <a:r>
              <a:rPr lang="en-GB" sz="2000" dirty="0">
                <a:latin typeface="Arial" panose="020B0604020202020204" pitchFamily="34" charset="0"/>
                <a:cs typeface="Arial" panose="020B0604020202020204" pitchFamily="34" charset="0"/>
              </a:rPr>
              <a:t>Social mobility in the 1940’s </a:t>
            </a:r>
            <a:br>
              <a:rPr lang="en-GB" dirty="0"/>
            </a:br>
            <a:endParaRPr lang="en-US" dirty="0"/>
          </a:p>
        </p:txBody>
      </p:sp>
    </p:spTree>
    <p:extLst>
      <p:ext uri="{BB962C8B-B14F-4D97-AF65-F5344CB8AC3E}">
        <p14:creationId xmlns:p14="http://schemas.microsoft.com/office/powerpoint/2010/main" val="38467448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EB9DC04-C45B-49F3-898C-B13BC5F92811}"/>
              </a:ext>
            </a:extLst>
          </p:cNvPr>
          <p:cNvSpPr>
            <a:spLocks noGrp="1"/>
          </p:cNvSpPr>
          <p:nvPr>
            <p:ph idx="1"/>
          </p:nvPr>
        </p:nvSpPr>
        <p:spPr>
          <a:xfrm>
            <a:off x="457200" y="1287050"/>
            <a:ext cx="8229600" cy="4525963"/>
          </a:xfrm>
        </p:spPr>
        <p:txBody>
          <a:bodyPr>
            <a:normAutofit fontScale="85000" lnSpcReduction="10000"/>
          </a:bodyPr>
          <a:lstStyle/>
          <a:p>
            <a:pPr lvl="0"/>
            <a:r>
              <a:rPr lang="en-GB" b="1" dirty="0"/>
              <a:t>Promote kindness and wellbeing </a:t>
            </a:r>
            <a:r>
              <a:rPr lang="en-GB" dirty="0"/>
              <a:t>in education, business and third sector settings, where every child and young person is included every day, </a:t>
            </a:r>
          </a:p>
          <a:p>
            <a:pPr lvl="0"/>
            <a:r>
              <a:rPr lang="en-GB" b="1" dirty="0"/>
              <a:t>Further investment across all phases of education,</a:t>
            </a:r>
            <a:r>
              <a:rPr lang="en-GB" dirty="0"/>
              <a:t> beginning with the early years that results in a socially and culturally relevant curriculum.</a:t>
            </a:r>
          </a:p>
          <a:p>
            <a:pPr lvl="0"/>
            <a:r>
              <a:rPr lang="en-GB" b="1" dirty="0"/>
              <a:t>Greater focus on teachers as professional</a:t>
            </a:r>
            <a:r>
              <a:rPr lang="en-GB" dirty="0"/>
              <a:t> </a:t>
            </a:r>
            <a:r>
              <a:rPr lang="en-GB" b="1" dirty="0"/>
              <a:t>learners </a:t>
            </a:r>
            <a:r>
              <a:rPr lang="en-GB" dirty="0"/>
              <a:t>through recruitment, retention, and professional development that includes an enhanced understanding of the way disadvantaged and vulnerable children learn</a:t>
            </a:r>
            <a:endParaRPr lang="en-US" dirty="0"/>
          </a:p>
          <a:p>
            <a:pPr lvl="0"/>
            <a:r>
              <a:rPr lang="en-GB" b="1" dirty="0"/>
              <a:t>Reduce children and young people being excluded in education by: </a:t>
            </a:r>
            <a:endParaRPr lang="en-US" dirty="0"/>
          </a:p>
          <a:p>
            <a:pPr marL="0" lvl="0" indent="0">
              <a:buNone/>
            </a:pPr>
            <a:r>
              <a:rPr lang="en-GB" b="1" dirty="0"/>
              <a:t>		increasing responsibility for children at risk of exclusion </a:t>
            </a:r>
            <a:r>
              <a:rPr lang="en-GB" dirty="0"/>
              <a:t>through    		cross-agency collaboration </a:t>
            </a:r>
            <a:r>
              <a:rPr lang="en-GB" b="1" dirty="0"/>
              <a:t>and </a:t>
            </a:r>
          </a:p>
          <a:p>
            <a:pPr marL="0" lvl="0" indent="0">
              <a:buNone/>
            </a:pPr>
            <a:r>
              <a:rPr lang="en-GB" b="1" dirty="0"/>
              <a:t>		closing the gap for SEND</a:t>
            </a:r>
            <a:endParaRPr lang="en-US" dirty="0"/>
          </a:p>
          <a:p>
            <a:pPr lvl="0"/>
            <a:r>
              <a:rPr lang="en-GB" b="1" dirty="0"/>
              <a:t>Increased recognition of parents, carers and wider communities</a:t>
            </a:r>
            <a:r>
              <a:rPr lang="en-GB" dirty="0"/>
              <a:t>, valuing all parents and carers as crucial partners in the improvement of learning and life chances for every child.</a:t>
            </a:r>
            <a:endParaRPr lang="en-US" dirty="0"/>
          </a:p>
          <a:p>
            <a:endParaRPr lang="en-US" dirty="0"/>
          </a:p>
        </p:txBody>
      </p:sp>
      <p:sp>
        <p:nvSpPr>
          <p:cNvPr id="3" name="Title 2">
            <a:extLst>
              <a:ext uri="{FF2B5EF4-FFF2-40B4-BE49-F238E27FC236}">
                <a16:creationId xmlns:a16="http://schemas.microsoft.com/office/drawing/2014/main" id="{163CDB43-F94E-4FB7-8A25-33D1FB326377}"/>
              </a:ext>
            </a:extLst>
          </p:cNvPr>
          <p:cNvSpPr>
            <a:spLocks noGrp="1"/>
          </p:cNvSpPr>
          <p:nvPr>
            <p:ph type="title"/>
          </p:nvPr>
        </p:nvSpPr>
        <p:spPr/>
        <p:txBody>
          <a:bodyPr/>
          <a:lstStyle/>
          <a:p>
            <a:r>
              <a:rPr lang="en-GB" sz="2000" i="1" dirty="0">
                <a:latin typeface="Arial" panose="020B0604020202020204" pitchFamily="34" charset="0"/>
                <a:cs typeface="Arial" panose="020B0604020202020204" pitchFamily="34" charset="0"/>
              </a:rPr>
              <a:t>Every Child Included -</a:t>
            </a:r>
            <a:r>
              <a:rPr lang="en-GB" sz="2000" dirty="0">
                <a:latin typeface="Arial" panose="020B0604020202020204" pitchFamily="34" charset="0"/>
                <a:cs typeface="Arial" panose="020B0604020202020204" pitchFamily="34" charset="0"/>
              </a:rPr>
              <a:t>manifesto priorities </a:t>
            </a:r>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095457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92A067A-850A-4FC3-B324-A3223F54149B}"/>
              </a:ext>
            </a:extLst>
          </p:cNvPr>
          <p:cNvSpPr>
            <a:spLocks noGrp="1"/>
          </p:cNvSpPr>
          <p:nvPr>
            <p:ph idx="1"/>
          </p:nvPr>
        </p:nvSpPr>
        <p:spPr>
          <a:xfrm>
            <a:off x="457200" y="1735667"/>
            <a:ext cx="8229600" cy="4525963"/>
          </a:xfrm>
        </p:spPr>
        <p:txBody>
          <a:bodyPr/>
          <a:lstStyle/>
          <a:p>
            <a:r>
              <a:rPr lang="en-GB" dirty="0"/>
              <a:t>Ensure kindness and wellbeing are embedded in the early years, school and post-16 culture and curriculum.</a:t>
            </a:r>
          </a:p>
          <a:p>
            <a:r>
              <a:rPr lang="en-GB" dirty="0"/>
              <a:t>Recognise that education professionals need support, training and access to expert advice. </a:t>
            </a:r>
          </a:p>
          <a:p>
            <a:r>
              <a:rPr lang="en-GB" dirty="0"/>
              <a:t>Increase awareness of the social and emotional difficulties experienced by children looked after.</a:t>
            </a:r>
          </a:p>
          <a:p>
            <a:r>
              <a:rPr lang="en-GB" dirty="0"/>
              <a:t>Provide access to a </a:t>
            </a:r>
            <a:r>
              <a:rPr lang="en-GB" dirty="0" err="1"/>
              <a:t>multilayered</a:t>
            </a:r>
            <a:r>
              <a:rPr lang="en-GB" dirty="0"/>
              <a:t> service for every child, </a:t>
            </a:r>
            <a:endParaRPr lang="en-US" dirty="0"/>
          </a:p>
        </p:txBody>
      </p:sp>
      <p:sp>
        <p:nvSpPr>
          <p:cNvPr id="3" name="Title 2">
            <a:extLst>
              <a:ext uri="{FF2B5EF4-FFF2-40B4-BE49-F238E27FC236}">
                <a16:creationId xmlns:a16="http://schemas.microsoft.com/office/drawing/2014/main" id="{10FAEDD3-91A6-46FF-8DF3-60B538A12941}"/>
              </a:ext>
            </a:extLst>
          </p:cNvPr>
          <p:cNvSpPr>
            <a:spLocks noGrp="1"/>
          </p:cNvSpPr>
          <p:nvPr>
            <p:ph type="title"/>
          </p:nvPr>
        </p:nvSpPr>
        <p:spPr/>
        <p:txBody>
          <a:bodyPr/>
          <a:lstStyle/>
          <a:p>
            <a:r>
              <a:rPr lang="en-GB" sz="2000" dirty="0">
                <a:latin typeface="Arial" panose="020B0604020202020204" pitchFamily="34" charset="0"/>
                <a:cs typeface="Arial" panose="020B0604020202020204" pitchFamily="34" charset="0"/>
              </a:rPr>
              <a:t>Priority one- to deliver kindness and wellbeing we must:</a:t>
            </a:r>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276526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CDCD11D-A4AC-49AF-B08B-357A3874FCA9}"/>
              </a:ext>
            </a:extLst>
          </p:cNvPr>
          <p:cNvSpPr>
            <a:spLocks noGrp="1"/>
          </p:cNvSpPr>
          <p:nvPr>
            <p:ph idx="1"/>
          </p:nvPr>
        </p:nvSpPr>
        <p:spPr/>
        <p:txBody>
          <a:bodyPr/>
          <a:lstStyle/>
          <a:p>
            <a:endParaRPr lang="en-GB" dirty="0"/>
          </a:p>
          <a:p>
            <a:r>
              <a:rPr lang="en-GB" dirty="0"/>
              <a:t>Charities such as the Youth Sports Trust make an enormous difference to the wider outcomes of all children and young people. </a:t>
            </a:r>
          </a:p>
          <a:p>
            <a:r>
              <a:rPr lang="en-GB" dirty="0"/>
              <a:t>Sporting activities can improve physical and mental health, boost the development of social skills and assist with the learning of movement and coordination. </a:t>
            </a:r>
          </a:p>
          <a:p>
            <a:r>
              <a:rPr lang="en-GB" dirty="0"/>
              <a:t>In 2015/16, the Youth Sports Trust found that 93% of the young people on its alumni panel believed that participation had increased or greatly increased their life skills</a:t>
            </a:r>
            <a:endParaRPr lang="en-US" dirty="0"/>
          </a:p>
        </p:txBody>
      </p:sp>
      <p:sp>
        <p:nvSpPr>
          <p:cNvPr id="3" name="Title 2">
            <a:extLst>
              <a:ext uri="{FF2B5EF4-FFF2-40B4-BE49-F238E27FC236}">
                <a16:creationId xmlns:a16="http://schemas.microsoft.com/office/drawing/2014/main" id="{09564AFE-C5C6-4AF5-8A7A-EFACCEFBD352}"/>
              </a:ext>
            </a:extLst>
          </p:cNvPr>
          <p:cNvSpPr>
            <a:spLocks noGrp="1"/>
          </p:cNvSpPr>
          <p:nvPr>
            <p:ph type="title"/>
          </p:nvPr>
        </p:nvSpPr>
        <p:spPr/>
        <p:txBody>
          <a:bodyPr/>
          <a:lstStyle/>
          <a:p>
            <a:r>
              <a:rPr lang="en-GB" sz="2000" dirty="0">
                <a:latin typeface="Arial" panose="020B0604020202020204" pitchFamily="34" charset="0"/>
                <a:cs typeface="Arial" panose="020B0604020202020204" pitchFamily="34" charset="0"/>
              </a:rPr>
              <a:t>Priority two- using funding wisely</a:t>
            </a:r>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45173359"/>
      </p:ext>
    </p:extLst>
  </p:cSld>
  <p:clrMapOvr>
    <a:masterClrMapping/>
  </p:clrMapOvr>
</p:sld>
</file>

<file path=ppt/theme/theme1.xml><?xml version="1.0" encoding="utf-8"?>
<a:theme xmlns:a="http://schemas.openxmlformats.org/drawingml/2006/main" name="AfA Slides">
  <a:themeElements>
    <a:clrScheme name="AFA_2013">
      <a:dk1>
        <a:srgbClr val="3C3C3C"/>
      </a:dk1>
      <a:lt1>
        <a:sysClr val="window" lastClr="FFFFFF"/>
      </a:lt1>
      <a:dk2>
        <a:srgbClr val="004B87"/>
      </a:dk2>
      <a:lt2>
        <a:srgbClr val="009FDF"/>
      </a:lt2>
      <a:accent1>
        <a:srgbClr val="830065"/>
      </a:accent1>
      <a:accent2>
        <a:srgbClr val="BE4D00"/>
      </a:accent2>
      <a:accent3>
        <a:srgbClr val="0093B2"/>
      </a:accent3>
      <a:accent4>
        <a:srgbClr val="008578"/>
      </a:accent4>
      <a:accent5>
        <a:srgbClr val="48A23F"/>
      </a:accent5>
      <a:accent6>
        <a:srgbClr val="7566A0"/>
      </a:accent6>
      <a:hlink>
        <a:srgbClr val="009FDF"/>
      </a:hlink>
      <a:folHlink>
        <a:srgbClr val="004B87"/>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11851</TotalTime>
  <Words>2779</Words>
  <Application>Microsoft Office PowerPoint</Application>
  <PresentationFormat>On-screen Show (4:3)</PresentationFormat>
  <Paragraphs>283</Paragraphs>
  <Slides>44</Slides>
  <Notes>20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44</vt:i4>
      </vt:variant>
    </vt:vector>
  </HeadingPairs>
  <TitlesOfParts>
    <vt:vector size="48" baseType="lpstr">
      <vt:lpstr>Arial</vt:lpstr>
      <vt:lpstr>Calibri</vt:lpstr>
      <vt:lpstr>Calibri Light</vt:lpstr>
      <vt:lpstr>AfA Slides</vt:lpstr>
      <vt:lpstr>PowerPoint Presentation</vt:lpstr>
      <vt:lpstr>Building The  Core I Can. I Do. I Have. I Am. </vt:lpstr>
      <vt:lpstr>A broken social elevator? (OECD, 2018)</vt:lpstr>
      <vt:lpstr>Social mobility- issues in the UK</vt:lpstr>
      <vt:lpstr>Social mobility- the solutions for the UK</vt:lpstr>
      <vt:lpstr>Social mobility in the 1940’s  </vt:lpstr>
      <vt:lpstr>Every Child Included -manifesto priorities </vt:lpstr>
      <vt:lpstr>Priority one- to deliver kindness and wellbeing we must:</vt:lpstr>
      <vt:lpstr>Priority two- using funding wisely</vt:lpstr>
      <vt:lpstr>Priority three- greater focus on teachers as professional learners</vt:lpstr>
      <vt:lpstr>Priority four-reducing exclusion in education</vt:lpstr>
      <vt:lpstr>Priority five- to grow every child’s potential to learn, we must:  </vt:lpstr>
      <vt:lpstr>Working with schools… </vt:lpstr>
      <vt:lpstr>And a focus on culture.  For schools -increasing aspirations, access and achievement -may involve changing  the internal culture…   </vt:lpstr>
      <vt:lpstr>PowerPoint Presentation</vt:lpstr>
      <vt:lpstr>Building core strengths</vt:lpstr>
      <vt:lpstr>In the classroom it means raising aspirations by…</vt:lpstr>
      <vt:lpstr>And enabling all pupils to access learning by focussing on …</vt:lpstr>
      <vt:lpstr>And we know… </vt:lpstr>
      <vt:lpstr>For educators this means responsive instruction showing they: </vt:lpstr>
      <vt:lpstr>A case study: what having aspirations means</vt:lpstr>
      <vt:lpstr>Reflection: Developing Aspiration</vt:lpstr>
      <vt:lpstr>Scaffolding:  A fundamental pedagogy</vt:lpstr>
      <vt:lpstr>Reflection: How do you……… </vt:lpstr>
      <vt:lpstr> And effective assessment….</vt:lpstr>
      <vt:lpstr>PowerPoint Presentation</vt:lpstr>
      <vt:lpstr> What works? Parents and carers as partners </vt:lpstr>
      <vt:lpstr>Engaging parents and carers</vt:lpstr>
      <vt:lpstr>Effective engagement with parents and carers is based on 4 strong foundational blocks</vt:lpstr>
      <vt:lpstr> At school this moves to a Partnership    Partnership with Parents      Engagement of Parents      Liaison with Parents             </vt:lpstr>
      <vt:lpstr>The Achievement for All structured conversation: a model for all schools?</vt:lpstr>
      <vt:lpstr>And for children and young people with SEN:  Parents and carers views are central  </vt:lpstr>
      <vt:lpstr>Engaging parents:  What the teachers say </vt:lpstr>
      <vt:lpstr>Engaging parents: What the parents say</vt:lpstr>
      <vt:lpstr>Engaging parents: What the pupils say</vt:lpstr>
      <vt:lpstr>Parent and carer engagement:  </vt:lpstr>
      <vt:lpstr>Parent and carer engagement: How could you do this better?</vt:lpstr>
      <vt:lpstr>A child’s education: getting the best for children</vt:lpstr>
      <vt:lpstr>Impact of Achievement for All: Evidence (PwC, 2016)  </vt:lpstr>
      <vt:lpstr>Impact: Evidence (PwC, 2016)</vt:lpstr>
      <vt:lpstr>No one is born to fail ………..</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Jennifer Hunter</dc:creator>
  <cp:lastModifiedBy>Sonia Blandford</cp:lastModifiedBy>
  <cp:revision>304</cp:revision>
  <cp:lastPrinted>2017-02-14T10:39:36Z</cp:lastPrinted>
  <dcterms:created xsi:type="dcterms:W3CDTF">2013-09-12T11:34:59Z</dcterms:created>
  <dcterms:modified xsi:type="dcterms:W3CDTF">2018-06-19T05:31:38Z</dcterms:modified>
</cp:coreProperties>
</file>