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2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714" r:id="rId4"/>
    <p:sldMasterId id="2147483727" r:id="rId5"/>
    <p:sldMasterId id="2147483739" r:id="rId6"/>
    <p:sldMasterId id="2147483751" r:id="rId7"/>
    <p:sldMasterId id="2147483764" r:id="rId8"/>
    <p:sldMasterId id="2147483776" r:id="rId9"/>
    <p:sldMasterId id="2147483788" r:id="rId10"/>
    <p:sldMasterId id="2147483801" r:id="rId11"/>
    <p:sldMasterId id="2147483813" r:id="rId12"/>
    <p:sldMasterId id="2147483825" r:id="rId13"/>
  </p:sldMasterIdLst>
  <p:notesMasterIdLst>
    <p:notesMasterId r:id="rId26"/>
  </p:notesMasterIdLst>
  <p:handoutMasterIdLst>
    <p:handoutMasterId r:id="rId27"/>
  </p:handoutMasterIdLst>
  <p:sldIdLst>
    <p:sldId id="281" r:id="rId14"/>
    <p:sldId id="295" r:id="rId15"/>
    <p:sldId id="301" r:id="rId16"/>
    <p:sldId id="303" r:id="rId17"/>
    <p:sldId id="304" r:id="rId18"/>
    <p:sldId id="298" r:id="rId19"/>
    <p:sldId id="299" r:id="rId20"/>
    <p:sldId id="300" r:id="rId21"/>
    <p:sldId id="292" r:id="rId22"/>
    <p:sldId id="305" r:id="rId23"/>
    <p:sldId id="306" r:id="rId24"/>
    <p:sldId id="302" r:id="rId2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55C7F-C4A6-4C49-BD04-933B0A033F0C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DBA19-E1AA-4B35-9F15-BB732F71F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518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1D6D9-6339-496C-80EA-C4BBE02E0FB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492AC-C1D1-4257-BF6E-26C36A18FC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64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996463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98621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22810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82653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32937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44884775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0285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64580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13773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6"/>
            <a:ext cx="12192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59025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97277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31708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351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01706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01150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35919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04898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5075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42321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2731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29533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25653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4065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093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41576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68381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7167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54981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66256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34784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0891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65198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04507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2564905"/>
            <a:ext cx="103632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6"/>
            <a:ext cx="12192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8988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78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09774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35213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39392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06717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88237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33206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25030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21469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52567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340FB6-9916-4744-A588-88582159FB2B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5FE55-7890-4B92-8DAC-E9A4D1B5458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52837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A2E35-467A-4B59-82DC-CA561B91D6DD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8730FB9F-F625-4E59-ABB6-F6A9692E428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6"/>
            <a:ext cx="12192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70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22896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F47B15-667E-4BCF-8B3A-A77556EB54EA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A6C46B6B-B495-4202-9733-F50C9C7FB74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79347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AC0FC-96BA-4D10-9D73-BF78231C6B28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E133AD48-89ED-4225-9717-C63FF82E12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18262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09EE57-8035-41DD-9C26-3C6F5DAA7CFD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C80DCE-CC63-41F3-B3BF-2DC7C1BD5F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59510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0DAF2E-DC61-4E6E-94AB-B60AED80656E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B71BE9-486E-45C4-86CB-5A5F3C3951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12491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9898C3-4A5E-46F2-8CA9-97065EF60EB5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27412-71D6-44C2-A9F5-635BC276356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00979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D78D83-690E-44A6-9615-6E3773D09219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F6B233AE-E9D9-464A-AA2D-6B972A04F9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66146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19328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98055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67874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9764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69917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71913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A34E77-4970-41AE-8E37-D8248A576885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9CED2-2637-4A41-9192-F691BFD70E7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71769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9B04DF-1EF5-402B-A3AD-220EAF3DB805}" type="datetimeFigureOut">
              <a:rPr lang="en-GB" smtClean="0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84ABD-F176-4BF4-91E7-E32687AA688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73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194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743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211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639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3078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0386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0318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4562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1427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1802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678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2564905"/>
            <a:ext cx="103632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6"/>
            <a:ext cx="12192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7565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8253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8169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48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7556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6269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0432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6771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6926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064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785724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48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1122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3834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822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52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7922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3820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930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2946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1683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7934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0424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5310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5747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01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5455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860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7878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0316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671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3881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1911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9051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6660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3680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786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1995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2564905"/>
            <a:ext cx="103632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6"/>
            <a:ext cx="12192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18670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1829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213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1563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50103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4063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94015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90322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4613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32552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03986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44625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23814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4576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69367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8477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56894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18311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6921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2846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998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326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71692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0561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71401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64718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688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93088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6903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3778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93392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719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32501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1259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41785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61010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1875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2564905"/>
            <a:ext cx="103632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6"/>
            <a:ext cx="12192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2214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36929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57702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7288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52115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65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17" Type="http://schemas.openxmlformats.org/officeDocument/2006/relationships/theme" Target="../theme/theme13.xml"/><Relationship Id="rId2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57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55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12192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87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97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25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  <p:sldLayoutId id="2147483840" r:id="rId15"/>
    <p:sldLayoutId id="21474838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12192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5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4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83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12192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210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004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55254ED8-04EE-4798-9923-71E01A7887E3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C3253D-68AD-42A1-864B-C00166D76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370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12192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391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52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oc/cte/students-partners/academictechnology/wjettblog/" TargetMode="External"/><Relationship Id="rId2" Type="http://schemas.openxmlformats.org/officeDocument/2006/relationships/hyperlink" Target="https://blogs.warwick.ac.uk/wjett/" TargetMode="External"/><Relationship Id="rId1" Type="http://schemas.openxmlformats.org/officeDocument/2006/relationships/slideLayout" Target="../slideLayouts/slideLayout138.xml"/><Relationship Id="rId5" Type="http://schemas.openxmlformats.org/officeDocument/2006/relationships/hyperlink" Target="mailto:A.Ball.1@warwick.ac.uk" TargetMode="External"/><Relationship Id="rId4" Type="http://schemas.openxmlformats.org/officeDocument/2006/relationships/hyperlink" Target="mailto:K.Mawson@warwick.ac.uk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oc/cte/students-partners/academictechnology/multiauthorblog/" TargetMode="External"/><Relationship Id="rId7" Type="http://schemas.openxmlformats.org/officeDocument/2006/relationships/hyperlink" Target="https://warwick.ac.uk/services/externalaffairs/marketing/digital/social/policy/" TargetMode="External"/><Relationship Id="rId2" Type="http://schemas.openxmlformats.org/officeDocument/2006/relationships/hyperlink" Target="http://blog.impactstory.org/wp-content/uploads/2015/01/impact_challenge_ebook_links.pdf" TargetMode="External"/><Relationship Id="rId1" Type="http://schemas.openxmlformats.org/officeDocument/2006/relationships/slideLayout" Target="../slideLayouts/slideLayout138.xml"/><Relationship Id="rId6" Type="http://schemas.openxmlformats.org/officeDocument/2006/relationships/hyperlink" Target="https://www.ucu.org.uk/academicfreedom" TargetMode="External"/><Relationship Id="rId5" Type="http://schemas.openxmlformats.org/officeDocument/2006/relationships/hyperlink" Target="https://www.theedublogger.com/2018/01/22/10-tips-for-making-your-blog-posts-easier-to-read/" TargetMode="External"/><Relationship Id="rId4" Type="http://schemas.openxmlformats.org/officeDocument/2006/relationships/hyperlink" Target="https://www.hamilton.edu/documents/Writing%20Academic%20Blogs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lmas.org.uk/BELMAS-Blog" TargetMode="External"/><Relationship Id="rId7" Type="http://schemas.openxmlformats.org/officeDocument/2006/relationships/hyperlink" Target="http://blogs.lse.ac.uk/impactofsocialsciences/2017/05/31/introducing-the-impact-of-lse-blogs-project/" TargetMode="External"/><Relationship Id="rId2" Type="http://schemas.openxmlformats.org/officeDocument/2006/relationships/hyperlink" Target="https://blogs.warwick.ac.uk/wjett/" TargetMode="External"/><Relationship Id="rId1" Type="http://schemas.openxmlformats.org/officeDocument/2006/relationships/slideLayout" Target="../slideLayouts/slideLayout138.xml"/><Relationship Id="rId6" Type="http://schemas.openxmlformats.org/officeDocument/2006/relationships/hyperlink" Target="https://lthechat.com/" TargetMode="External"/><Relationship Id="rId5" Type="http://schemas.openxmlformats.org/officeDocument/2006/relationships/hyperlink" Target="https://medium.com/@Write4Research" TargetMode="External"/><Relationship Id="rId4" Type="http://schemas.openxmlformats.org/officeDocument/2006/relationships/hyperlink" Target="https://thesiswhisperer.co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Blogging for impact and reputation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Abigail Ball, Senior Academic </a:t>
            </a:r>
            <a:r>
              <a:rPr lang="en-GB" dirty="0" smtClean="0"/>
              <a:t>Technologist</a:t>
            </a:r>
          </a:p>
          <a:p>
            <a:r>
              <a:rPr lang="en-GB" dirty="0" smtClean="0"/>
              <a:t>Centre for Teacher Education, University of Warwick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934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blogging 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Write about something you enjoy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f you are interested in a particular topic, chances are someone else will be too</a:t>
            </a:r>
          </a:p>
          <a:p>
            <a:r>
              <a:rPr lang="en-GB" dirty="0" smtClean="0"/>
              <a:t>Be consistent</a:t>
            </a:r>
          </a:p>
          <a:p>
            <a:pPr lvl="1"/>
            <a:r>
              <a:rPr lang="en-US" dirty="0" smtClean="0"/>
              <a:t>Studies have shown that </a:t>
            </a:r>
            <a:r>
              <a:rPr lang="en-US" dirty="0"/>
              <a:t>consistent blogging </a:t>
            </a:r>
            <a:r>
              <a:rPr lang="en-US" dirty="0" smtClean="0"/>
              <a:t>can lead </a:t>
            </a:r>
            <a:r>
              <a:rPr lang="en-US" dirty="0"/>
              <a:t>to higher </a:t>
            </a:r>
            <a:r>
              <a:rPr lang="en-US" dirty="0" smtClean="0"/>
              <a:t>subscription rates than erratic blogging</a:t>
            </a:r>
            <a:endParaRPr lang="en-GB" dirty="0" smtClean="0"/>
          </a:p>
          <a:p>
            <a:r>
              <a:rPr lang="en-GB" dirty="0" smtClean="0"/>
              <a:t>Give yourself time to write; don’t over commit</a:t>
            </a:r>
          </a:p>
          <a:p>
            <a:r>
              <a:rPr lang="en-GB" dirty="0" smtClean="0"/>
              <a:t>Gaining a following takes time</a:t>
            </a:r>
          </a:p>
          <a:p>
            <a:r>
              <a:rPr lang="en-GB" dirty="0" smtClean="0"/>
              <a:t>Use catchy titles - </a:t>
            </a:r>
            <a:r>
              <a:rPr lang="en-US" dirty="0"/>
              <a:t>simple, powerful, useful and </a:t>
            </a:r>
            <a:r>
              <a:rPr lang="en-US" dirty="0" smtClean="0"/>
              <a:t>bold</a:t>
            </a:r>
          </a:p>
          <a:p>
            <a:r>
              <a:rPr lang="en-US" dirty="0" smtClean="0"/>
              <a:t>Choose smaller topics with a targeted audience</a:t>
            </a:r>
          </a:p>
          <a:p>
            <a:r>
              <a:rPr lang="en-GB" dirty="0" smtClean="0"/>
              <a:t>Edit, edit and edit again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3676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WJETT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https://blogs.warwick.ac.uk/wjett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r>
              <a:rPr lang="en-GB" dirty="0">
                <a:hlinkClick r:id="rId3"/>
              </a:rPr>
              <a:t>https://warwick.ac.uk/fac/soc/cte/students-partners/academictechnology/wjettblog</a:t>
            </a:r>
            <a:r>
              <a:rPr lang="en-GB" dirty="0" smtClean="0">
                <a:hlinkClick r:id="rId3"/>
              </a:rPr>
              <a:t>/</a:t>
            </a:r>
            <a:r>
              <a:rPr lang="en-GB" dirty="0" smtClean="0"/>
              <a:t> </a:t>
            </a:r>
          </a:p>
          <a:p>
            <a:r>
              <a:rPr lang="en-GB" dirty="0" smtClean="0"/>
              <a:t>500 words</a:t>
            </a:r>
          </a:p>
          <a:p>
            <a:r>
              <a:rPr lang="en-GB" dirty="0" smtClean="0"/>
              <a:t>Send to Kate Mawson/Abi Ball for </a:t>
            </a:r>
            <a:r>
              <a:rPr lang="en-GB" dirty="0" smtClean="0"/>
              <a:t>uploading</a:t>
            </a:r>
          </a:p>
          <a:p>
            <a:pPr lvl="1"/>
            <a:r>
              <a:rPr lang="en-GB" dirty="0" smtClean="0">
                <a:hlinkClick r:id="rId4"/>
              </a:rPr>
              <a:t>K.Mawson@warwick.ac.uk</a:t>
            </a:r>
            <a:r>
              <a:rPr lang="en-GB" dirty="0" smtClean="0"/>
              <a:t> </a:t>
            </a:r>
            <a:endParaRPr lang="en-GB" dirty="0" smtClean="0"/>
          </a:p>
          <a:p>
            <a:pPr lvl="1"/>
            <a:r>
              <a:rPr lang="en-GB" dirty="0" smtClean="0">
                <a:hlinkClick r:id="rId5"/>
              </a:rPr>
              <a:t>A.Ball.1@warwick.ac.uk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281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blog.impactstory.org/wp-content/uploads/2015/01/impact_challenge_ebook_links.pdf</a:t>
            </a:r>
            <a:endParaRPr lang="en-GB" dirty="0"/>
          </a:p>
          <a:p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://warwick.ac.uk/fac/soc/cte/students-partners/academictechnology/multiauthorblog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https</a:t>
            </a:r>
            <a:r>
              <a:rPr lang="en-GB" dirty="0">
                <a:hlinkClick r:id="rId4"/>
              </a:rPr>
              <a:t>://</a:t>
            </a:r>
            <a:r>
              <a:rPr lang="en-GB" dirty="0" smtClean="0">
                <a:hlinkClick r:id="rId4"/>
              </a:rPr>
              <a:t>www.hamilton.edu/documents/Writing%20Academic%20Blogs.pdf</a:t>
            </a:r>
            <a:endParaRPr lang="en-GB" dirty="0" smtClean="0"/>
          </a:p>
          <a:p>
            <a:r>
              <a:rPr lang="en-GB" dirty="0">
                <a:hlinkClick r:id="rId5"/>
              </a:rPr>
              <a:t>https://www.theedublogger.com/2018/01/22/10-tips-for-making-your-blog-posts-easier-to-read</a:t>
            </a:r>
            <a:r>
              <a:rPr lang="en-GB" dirty="0" smtClean="0">
                <a:hlinkClick r:id="rId5"/>
              </a:rPr>
              <a:t>/</a:t>
            </a:r>
            <a:r>
              <a:rPr lang="en-GB" dirty="0" smtClean="0"/>
              <a:t> </a:t>
            </a:r>
          </a:p>
          <a:p>
            <a:r>
              <a:rPr lang="en-GB" u="sng" dirty="0">
                <a:hlinkClick r:id="rId6"/>
              </a:rPr>
              <a:t>https://</a:t>
            </a:r>
            <a:r>
              <a:rPr lang="en-GB" u="sng" dirty="0" smtClean="0">
                <a:hlinkClick r:id="rId6"/>
              </a:rPr>
              <a:t>www.ucu.org.uk/academicfreedom</a:t>
            </a:r>
            <a:endParaRPr lang="en-GB" u="sng" dirty="0" smtClean="0"/>
          </a:p>
          <a:p>
            <a:r>
              <a:rPr lang="en-GB" dirty="0">
                <a:hlinkClick r:id="rId7"/>
              </a:rPr>
              <a:t>https://warwick.ac.uk/services/externalaffairs/marketing/digital/social/policy</a:t>
            </a:r>
            <a:r>
              <a:rPr lang="en-GB" dirty="0" smtClean="0">
                <a:hlinkClick r:id="rId7"/>
              </a:rPr>
              <a:t>/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26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Why blog?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Personal reflection</a:t>
            </a:r>
          </a:p>
          <a:p>
            <a:r>
              <a:rPr lang="en-US" dirty="0"/>
              <a:t>Community building</a:t>
            </a:r>
          </a:p>
          <a:p>
            <a:r>
              <a:rPr lang="en-US" dirty="0"/>
              <a:t>Disseminate good practice</a:t>
            </a:r>
          </a:p>
          <a:p>
            <a:r>
              <a:rPr lang="en-US" dirty="0"/>
              <a:t>Demonstrate active participation in and engagement with the wider teaching </a:t>
            </a:r>
            <a:r>
              <a:rPr lang="en-US" dirty="0" smtClean="0"/>
              <a:t>community</a:t>
            </a:r>
          </a:p>
          <a:p>
            <a:r>
              <a:rPr lang="en-US" dirty="0" smtClean="0"/>
              <a:t>Build a portfolio</a:t>
            </a:r>
          </a:p>
          <a:p>
            <a:r>
              <a:rPr lang="en-US" dirty="0" smtClean="0"/>
              <a:t>Practice </a:t>
            </a:r>
            <a:r>
              <a:rPr lang="en-US" dirty="0"/>
              <a:t>using </a:t>
            </a:r>
            <a:r>
              <a:rPr lang="en-US" dirty="0" smtClean="0"/>
              <a:t>educational technology</a:t>
            </a:r>
          </a:p>
          <a:p>
            <a:r>
              <a:rPr lang="en-US" dirty="0"/>
              <a:t>Engage with the public, your peers </a:t>
            </a:r>
            <a:r>
              <a:rPr lang="en-US" dirty="0" smtClean="0"/>
              <a:t>and students </a:t>
            </a:r>
            <a:r>
              <a:rPr lang="en-US" dirty="0"/>
              <a:t>(Farmer, </a:t>
            </a:r>
            <a:r>
              <a:rPr lang="en-US" dirty="0" smtClean="0"/>
              <a:t>2006)</a:t>
            </a:r>
          </a:p>
          <a:p>
            <a:r>
              <a:rPr lang="en-US" dirty="0" smtClean="0"/>
              <a:t>Encourage discussion (comments feature)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16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Why blog?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Gain confidence and facility in your writing</a:t>
            </a:r>
          </a:p>
          <a:p>
            <a:r>
              <a:rPr lang="en-US" dirty="0"/>
              <a:t>Write about your subject/research area in a less formal medium (</a:t>
            </a:r>
            <a:r>
              <a:rPr lang="en-US" dirty="0" err="1"/>
              <a:t>Kirkup</a:t>
            </a:r>
            <a:r>
              <a:rPr lang="en-US" dirty="0"/>
              <a:t>, 2010</a:t>
            </a:r>
            <a:r>
              <a:rPr lang="en-US" dirty="0" smtClean="0"/>
              <a:t>)</a:t>
            </a:r>
          </a:p>
          <a:p>
            <a:r>
              <a:rPr lang="en-US" dirty="0"/>
              <a:t>Use as a stepping stone for publication (e.g. microblog, blog post, conference presentation, </a:t>
            </a:r>
            <a:r>
              <a:rPr lang="en-US" dirty="0" smtClean="0"/>
              <a:t>journal article)</a:t>
            </a:r>
            <a:endParaRPr lang="en-US" dirty="0"/>
          </a:p>
          <a:p>
            <a:r>
              <a:rPr lang="en-US" dirty="0" smtClean="0"/>
              <a:t>Communicate </a:t>
            </a:r>
            <a:r>
              <a:rPr lang="en-US" dirty="0"/>
              <a:t>and learn about </a:t>
            </a:r>
            <a:r>
              <a:rPr lang="en-US" dirty="0" smtClean="0"/>
              <a:t>research</a:t>
            </a:r>
          </a:p>
          <a:p>
            <a:r>
              <a:rPr lang="en-US" dirty="0" smtClean="0"/>
              <a:t>Comment </a:t>
            </a:r>
            <a:r>
              <a:rPr lang="en-US" dirty="0"/>
              <a:t>on other peoples’ research </a:t>
            </a:r>
            <a:endParaRPr lang="en-US" dirty="0" smtClean="0"/>
          </a:p>
          <a:p>
            <a:pPr lvl="1"/>
            <a:r>
              <a:rPr lang="en-US" dirty="0" smtClean="0"/>
              <a:t>Not </a:t>
            </a:r>
            <a:r>
              <a:rPr lang="en-US" dirty="0"/>
              <a:t>necessarily within your published </a:t>
            </a:r>
            <a:r>
              <a:rPr lang="en-US" dirty="0" smtClean="0"/>
              <a:t>area </a:t>
            </a:r>
            <a:r>
              <a:rPr lang="en-US" dirty="0"/>
              <a:t>(Higher Education Network Blog, 2013) </a:t>
            </a:r>
          </a:p>
          <a:p>
            <a:r>
              <a:rPr lang="en-US" dirty="0"/>
              <a:t>Provide a discussion board for niche/new topics</a:t>
            </a:r>
          </a:p>
          <a:p>
            <a:pPr lvl="1"/>
            <a:r>
              <a:rPr lang="en-US" dirty="0"/>
              <a:t>Engage in critical debate at the edge of your discipline</a:t>
            </a:r>
          </a:p>
          <a:p>
            <a:pPr lvl="1"/>
            <a:r>
              <a:rPr lang="en-US" dirty="0"/>
              <a:t>Perhaps on a topic that would not be accepted in mainstream </a:t>
            </a:r>
            <a:r>
              <a:rPr lang="en-US" dirty="0" smtClean="0"/>
              <a:t>journals</a:t>
            </a:r>
            <a:endParaRPr lang="en-GB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21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https://blogs.warwick.ac.uk/wjett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</a:t>
            </a:r>
            <a:endParaRPr lang="en-GB" dirty="0"/>
          </a:p>
          <a:p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www.belmas.org.uk/BELMAS-Blog</a:t>
            </a:r>
            <a:endParaRPr lang="en-GB" dirty="0" smtClean="0"/>
          </a:p>
          <a:p>
            <a:r>
              <a:rPr lang="en-GB" dirty="0">
                <a:hlinkClick r:id="rId4"/>
              </a:rPr>
              <a:t>https://thesiswhisperer.com</a:t>
            </a:r>
            <a:r>
              <a:rPr lang="en-GB" dirty="0" smtClean="0">
                <a:hlinkClick r:id="rId4"/>
              </a:rPr>
              <a:t>/</a:t>
            </a:r>
            <a:endParaRPr lang="en-GB" dirty="0"/>
          </a:p>
          <a:p>
            <a:r>
              <a:rPr lang="en-GB" dirty="0">
                <a:hlinkClick r:id="rId5"/>
              </a:rPr>
              <a:t>https://medium.com/@</a:t>
            </a:r>
            <a:r>
              <a:rPr lang="en-GB" dirty="0" smtClean="0">
                <a:hlinkClick r:id="rId5"/>
              </a:rPr>
              <a:t>Write4Research</a:t>
            </a:r>
            <a:endParaRPr lang="en-GB" dirty="0" smtClean="0"/>
          </a:p>
          <a:p>
            <a:r>
              <a:rPr lang="en-GB" dirty="0">
                <a:hlinkClick r:id="rId6"/>
              </a:rPr>
              <a:t>https://lthechat.com/</a:t>
            </a:r>
            <a:endParaRPr lang="en-GB" dirty="0">
              <a:hlinkClick r:id="rId7"/>
            </a:endParaRPr>
          </a:p>
          <a:p>
            <a:r>
              <a:rPr lang="en-GB" dirty="0" smtClean="0">
                <a:hlinkClick r:id="rId7"/>
              </a:rPr>
              <a:t>http</a:t>
            </a:r>
            <a:r>
              <a:rPr lang="en-GB" dirty="0">
                <a:hlinkClick r:id="rId7"/>
              </a:rPr>
              <a:t>://blogs.lse.ac.uk/impactofsocialsciences/2017/05/31/introducing-the-impact-of-lse-blogs-project/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75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l="16430" t="23389" r="36550" b="22169"/>
          <a:stretch/>
        </p:blipFill>
        <p:spPr>
          <a:xfrm>
            <a:off x="1557338" y="490672"/>
            <a:ext cx="9077325" cy="591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1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Conversational scholarship can make scholarly work accessible and accountable to non academics (Gregg, 2006)</a:t>
            </a:r>
          </a:p>
          <a:p>
            <a:pPr lvl="1"/>
            <a:r>
              <a:rPr lang="en-US" dirty="0"/>
              <a:t>Informal essay format and straightforward reporting styles of </a:t>
            </a:r>
            <a:r>
              <a:rPr lang="en-US" dirty="0" smtClean="0"/>
              <a:t>writing</a:t>
            </a:r>
          </a:p>
          <a:p>
            <a:pPr lvl="1"/>
            <a:r>
              <a:rPr lang="en-US" dirty="0" smtClean="0"/>
              <a:t>Less intrusive referencing (if any)</a:t>
            </a:r>
            <a:endParaRPr lang="en-US" dirty="0"/>
          </a:p>
          <a:p>
            <a:r>
              <a:rPr lang="en-GB" dirty="0" smtClean="0"/>
              <a:t>Academics are professionals engaged in CPD of a professional ‘self’ which blogging promotes (</a:t>
            </a:r>
            <a:r>
              <a:rPr lang="en-GB" dirty="0" err="1" smtClean="0"/>
              <a:t>Lovink</a:t>
            </a:r>
            <a:r>
              <a:rPr lang="en-GB" dirty="0" smtClean="0"/>
              <a:t>, 2008)</a:t>
            </a:r>
          </a:p>
          <a:p>
            <a:r>
              <a:rPr lang="en-GB" dirty="0" smtClean="0"/>
              <a:t>Increase in citations (Shema, Bar-</a:t>
            </a:r>
            <a:r>
              <a:rPr lang="en-GB" dirty="0" err="1" smtClean="0"/>
              <a:t>Ilan</a:t>
            </a:r>
            <a:r>
              <a:rPr lang="en-GB" dirty="0" smtClean="0"/>
              <a:t> and </a:t>
            </a:r>
            <a:r>
              <a:rPr lang="en-GB" dirty="0" err="1" smtClean="0"/>
              <a:t>Thelwall</a:t>
            </a:r>
            <a:r>
              <a:rPr lang="en-GB" dirty="0" smtClean="0"/>
              <a:t>, 2014)</a:t>
            </a:r>
          </a:p>
          <a:p>
            <a:pPr lvl="1"/>
            <a:r>
              <a:rPr lang="en-GB" dirty="0" smtClean="0"/>
              <a:t>Citation indices (e.g. Google Scholar) rank publications by citations (</a:t>
            </a:r>
            <a:r>
              <a:rPr lang="en-GB" dirty="0" err="1" smtClean="0"/>
              <a:t>Thelwall</a:t>
            </a:r>
            <a:r>
              <a:rPr lang="en-GB" dirty="0" smtClean="0"/>
              <a:t>, </a:t>
            </a:r>
            <a:r>
              <a:rPr lang="en-GB" dirty="0" err="1" smtClean="0"/>
              <a:t>Haustein</a:t>
            </a:r>
            <a:r>
              <a:rPr lang="en-GB" dirty="0" smtClean="0"/>
              <a:t>, </a:t>
            </a:r>
            <a:r>
              <a:rPr lang="en-GB" dirty="0" err="1" smtClean="0"/>
              <a:t>Lariviere</a:t>
            </a:r>
            <a:r>
              <a:rPr lang="en-GB" dirty="0" smtClean="0"/>
              <a:t> and Sugimoto, 2013)</a:t>
            </a:r>
          </a:p>
          <a:p>
            <a:pPr lvl="1"/>
            <a:r>
              <a:rPr lang="en-GB" dirty="0" err="1" smtClean="0"/>
              <a:t>Altmetrics</a:t>
            </a:r>
            <a:r>
              <a:rPr lang="en-GB" dirty="0" smtClean="0"/>
              <a:t> (counts of citations) more rapid with social media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7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Focus on monographs and publications in peer-reviewed journals for career advancement and the REF</a:t>
            </a:r>
          </a:p>
          <a:p>
            <a:r>
              <a:rPr lang="en-GB" dirty="0" smtClean="0"/>
              <a:t>Subjective style contradicts objectivity of published </a:t>
            </a:r>
            <a:r>
              <a:rPr lang="en-GB" dirty="0"/>
              <a:t>peer-reviewed </a:t>
            </a:r>
            <a:r>
              <a:rPr lang="en-GB" dirty="0" smtClean="0"/>
              <a:t>journals</a:t>
            </a:r>
          </a:p>
          <a:p>
            <a:pPr lvl="1"/>
            <a:r>
              <a:rPr lang="en-US" dirty="0"/>
              <a:t>Less academically </a:t>
            </a:r>
            <a:r>
              <a:rPr lang="en-US" dirty="0" smtClean="0"/>
              <a:t>rigorous</a:t>
            </a:r>
            <a:endParaRPr lang="en-GB" dirty="0" smtClean="0"/>
          </a:p>
          <a:p>
            <a:r>
              <a:rPr lang="en-GB" dirty="0" smtClean="0"/>
              <a:t>Institutional conformity</a:t>
            </a:r>
          </a:p>
          <a:p>
            <a:pPr lvl="1"/>
            <a:r>
              <a:rPr lang="en-GB" dirty="0" smtClean="0"/>
              <a:t>Think carefully about where you host your blog(s) and what you write</a:t>
            </a:r>
          </a:p>
          <a:p>
            <a:pPr lvl="1"/>
            <a:r>
              <a:rPr lang="en-GB" dirty="0" smtClean="0"/>
              <a:t>Create a separate social media account for contentious issues</a:t>
            </a:r>
          </a:p>
          <a:p>
            <a:r>
              <a:rPr lang="en-US" dirty="0"/>
              <a:t>Most academics are blogging for professional peers, rather than for the general </a:t>
            </a:r>
            <a:r>
              <a:rPr lang="en-US" dirty="0" smtClean="0"/>
              <a:t>public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2819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On what topics?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Anything really…</a:t>
            </a:r>
          </a:p>
          <a:p>
            <a:pPr lvl="1"/>
            <a:r>
              <a:rPr lang="en-US" dirty="0" smtClean="0"/>
              <a:t>Academic </a:t>
            </a:r>
            <a:r>
              <a:rPr lang="en-US" dirty="0"/>
              <a:t>cultural </a:t>
            </a:r>
            <a:r>
              <a:rPr lang="en-US" dirty="0" smtClean="0"/>
              <a:t>critique (</a:t>
            </a:r>
            <a:r>
              <a:rPr lang="en-GB" dirty="0"/>
              <a:t>Thomson and </a:t>
            </a:r>
            <a:r>
              <a:rPr lang="en-GB" dirty="0" err="1" smtClean="0"/>
              <a:t>Mewburn</a:t>
            </a:r>
            <a:r>
              <a:rPr lang="en-US" dirty="0" smtClean="0"/>
              <a:t>, </a:t>
            </a:r>
            <a:r>
              <a:rPr lang="en-US" dirty="0"/>
              <a:t>2013)</a:t>
            </a:r>
            <a:endParaRPr lang="en-US" dirty="0" smtClean="0"/>
          </a:p>
          <a:p>
            <a:pPr lvl="2"/>
            <a:r>
              <a:rPr lang="en-US" dirty="0" smtClean="0"/>
              <a:t>Comments </a:t>
            </a:r>
            <a:r>
              <a:rPr lang="en-US" dirty="0"/>
              <a:t>and reflections on </a:t>
            </a:r>
            <a:r>
              <a:rPr lang="en-US" dirty="0" smtClean="0"/>
              <a:t>funding; higher </a:t>
            </a:r>
            <a:r>
              <a:rPr lang="en-US" dirty="0"/>
              <a:t>education </a:t>
            </a:r>
            <a:r>
              <a:rPr lang="en-US" dirty="0" smtClean="0"/>
              <a:t>policy or academic life</a:t>
            </a:r>
          </a:p>
          <a:p>
            <a:pPr lvl="1"/>
            <a:r>
              <a:rPr lang="en-US" dirty="0" smtClean="0"/>
              <a:t>Academic practice </a:t>
            </a:r>
            <a:r>
              <a:rPr lang="en-US" dirty="0"/>
              <a:t>(</a:t>
            </a:r>
            <a:r>
              <a:rPr lang="en-US" dirty="0" err="1"/>
              <a:t>Saper</a:t>
            </a:r>
            <a:r>
              <a:rPr lang="en-US" dirty="0"/>
              <a:t>, 2006)</a:t>
            </a:r>
          </a:p>
          <a:p>
            <a:pPr lvl="2"/>
            <a:r>
              <a:rPr lang="en-US" dirty="0" smtClean="0"/>
              <a:t>Information and/or </a:t>
            </a:r>
            <a:r>
              <a:rPr lang="en-US" dirty="0"/>
              <a:t>self-help advice </a:t>
            </a:r>
            <a:endParaRPr lang="en-US" dirty="0" smtClean="0"/>
          </a:p>
          <a:p>
            <a:pPr lvl="2"/>
            <a:r>
              <a:rPr lang="en-US" dirty="0" smtClean="0"/>
              <a:t>Technical</a:t>
            </a:r>
            <a:r>
              <a:rPr lang="en-US" dirty="0"/>
              <a:t>, teaching and </a:t>
            </a:r>
            <a:r>
              <a:rPr lang="en-US" dirty="0" smtClean="0"/>
              <a:t>careers advice </a:t>
            </a:r>
          </a:p>
          <a:p>
            <a:pPr lvl="1"/>
            <a:r>
              <a:rPr lang="en-US" dirty="0" smtClean="0"/>
              <a:t>Your research or practice</a:t>
            </a:r>
          </a:p>
          <a:p>
            <a:pPr lvl="2"/>
            <a:r>
              <a:rPr lang="en-US" dirty="0"/>
              <a:t>How you’ve undertaken research</a:t>
            </a:r>
          </a:p>
          <a:p>
            <a:pPr lvl="2"/>
            <a:r>
              <a:rPr lang="en-US" dirty="0"/>
              <a:t>Impact of research on your practice</a:t>
            </a:r>
          </a:p>
          <a:p>
            <a:pPr lvl="1"/>
            <a:r>
              <a:rPr lang="en-US" dirty="0" smtClean="0"/>
              <a:t>An area of research/practice that interests you</a:t>
            </a:r>
          </a:p>
          <a:p>
            <a:pPr lvl="1"/>
            <a:r>
              <a:rPr lang="en-US" dirty="0" smtClean="0"/>
              <a:t>Your experiences/reflections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3272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blogging guidance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494" t="18970" r="35336" b="5591"/>
          <a:stretch/>
        </p:blipFill>
        <p:spPr>
          <a:xfrm>
            <a:off x="4242835" y="1368193"/>
            <a:ext cx="3706331" cy="52129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09687" y="6211829"/>
            <a:ext cx="3269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Morris (2018)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382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rwick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_Warwick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Warwick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Warwick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Warwick2</Template>
  <TotalTime>1962</TotalTime>
  <Words>553</Words>
  <Application>Microsoft Office PowerPoint</Application>
  <PresentationFormat>Widescreen</PresentationFormat>
  <Paragraphs>90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12</vt:i4>
      </vt:variant>
    </vt:vector>
  </HeadingPairs>
  <TitlesOfParts>
    <vt:vector size="30" baseType="lpstr">
      <vt:lpstr>Arial</vt:lpstr>
      <vt:lpstr>Calibri</vt:lpstr>
      <vt:lpstr>Century Gothic</vt:lpstr>
      <vt:lpstr>Times New Roman</vt:lpstr>
      <vt:lpstr>Wingdings 3</vt:lpstr>
      <vt:lpstr>Warwick2</vt:lpstr>
      <vt:lpstr>1_Custom Design</vt:lpstr>
      <vt:lpstr>Custom Design</vt:lpstr>
      <vt:lpstr>1_Warwick2</vt:lpstr>
      <vt:lpstr>2_Custom Design</vt:lpstr>
      <vt:lpstr>3_Custom Design</vt:lpstr>
      <vt:lpstr>2_Warwick2</vt:lpstr>
      <vt:lpstr>4_Custom Design</vt:lpstr>
      <vt:lpstr>5_Custom Design</vt:lpstr>
      <vt:lpstr>3_Warwick2</vt:lpstr>
      <vt:lpstr>6_Custom Design</vt:lpstr>
      <vt:lpstr>7_Custom Design</vt:lpstr>
      <vt:lpstr>Wisp</vt:lpstr>
      <vt:lpstr>Blogging for impact and reputation</vt:lpstr>
      <vt:lpstr>Why blog? </vt:lpstr>
      <vt:lpstr>Why blog? </vt:lpstr>
      <vt:lpstr>Examples</vt:lpstr>
      <vt:lpstr>PowerPoint Presentation</vt:lpstr>
      <vt:lpstr>Benefits</vt:lpstr>
      <vt:lpstr>Issues</vt:lpstr>
      <vt:lpstr>On what topics? </vt:lpstr>
      <vt:lpstr>General blogging guidance</vt:lpstr>
      <vt:lpstr>General blogging guidance</vt:lpstr>
      <vt:lpstr>WJETT</vt:lpstr>
      <vt:lpstr>Resources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Hamer, Kate</dc:creator>
  <cp:lastModifiedBy>Ball, Abigail</cp:lastModifiedBy>
  <cp:revision>112</cp:revision>
  <cp:lastPrinted>2018-02-12T12:29:53Z</cp:lastPrinted>
  <dcterms:created xsi:type="dcterms:W3CDTF">2017-06-12T11:00:54Z</dcterms:created>
  <dcterms:modified xsi:type="dcterms:W3CDTF">2018-06-15T13:44:28Z</dcterms:modified>
</cp:coreProperties>
</file>