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4" r:id="rId2"/>
  </p:sldMasterIdLst>
  <p:notesMasterIdLst>
    <p:notesMasterId r:id="rId35"/>
  </p:notesMasterIdLst>
  <p:handoutMasterIdLst>
    <p:handoutMasterId r:id="rId36"/>
  </p:handoutMasterIdLst>
  <p:sldIdLst>
    <p:sldId id="341" r:id="rId3"/>
    <p:sldId id="386" r:id="rId4"/>
    <p:sldId id="436" r:id="rId5"/>
    <p:sldId id="437" r:id="rId6"/>
    <p:sldId id="490" r:id="rId7"/>
    <p:sldId id="491" r:id="rId8"/>
    <p:sldId id="492" r:id="rId9"/>
    <p:sldId id="439" r:id="rId10"/>
    <p:sldId id="441" r:id="rId11"/>
    <p:sldId id="442" r:id="rId12"/>
    <p:sldId id="443" r:id="rId13"/>
    <p:sldId id="472" r:id="rId14"/>
    <p:sldId id="495" r:id="rId15"/>
    <p:sldId id="447" r:id="rId16"/>
    <p:sldId id="448" r:id="rId17"/>
    <p:sldId id="387" r:id="rId18"/>
    <p:sldId id="405" r:id="rId19"/>
    <p:sldId id="410" r:id="rId20"/>
    <p:sldId id="355" r:id="rId21"/>
    <p:sldId id="383" r:id="rId22"/>
    <p:sldId id="384" r:id="rId23"/>
    <p:sldId id="402" r:id="rId24"/>
    <p:sldId id="414" r:id="rId25"/>
    <p:sldId id="403" r:id="rId26"/>
    <p:sldId id="411" r:id="rId27"/>
    <p:sldId id="336" r:id="rId28"/>
    <p:sldId id="460" r:id="rId29"/>
    <p:sldId id="461" r:id="rId30"/>
    <p:sldId id="493" r:id="rId31"/>
    <p:sldId id="494" r:id="rId32"/>
    <p:sldId id="321" r:id="rId33"/>
    <p:sldId id="488" r:id="rId34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ED6"/>
    <a:srgbClr val="FFE389"/>
    <a:srgbClr val="DFF0F5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13" autoAdjust="0"/>
    <p:restoredTop sz="71118" autoAdjust="0"/>
  </p:normalViewPr>
  <p:slideViewPr>
    <p:cSldViewPr>
      <p:cViewPr varScale="1">
        <p:scale>
          <a:sx n="83" d="100"/>
          <a:sy n="83" d="100"/>
        </p:scale>
        <p:origin x="208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3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4738"/>
    </p:cViewPr>
  </p:sorterViewPr>
  <p:notesViewPr>
    <p:cSldViewPr showGuides="1">
      <p:cViewPr varScale="1">
        <p:scale>
          <a:sx n="55" d="100"/>
          <a:sy n="55" d="100"/>
        </p:scale>
        <p:origin x="-1819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139113197948766E-2"/>
          <c:y val="0"/>
          <c:w val="0.95915658494085221"/>
          <c:h val="0.86212899421431965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PP1</c:v>
                </c:pt>
                <c:pt idx="1">
                  <c:v>PP2</c:v>
                </c:pt>
                <c:pt idx="2">
                  <c:v>PP3</c:v>
                </c:pt>
                <c:pt idx="3">
                  <c:v>PP4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1962480"/>
        <c:axId val="131962872"/>
      </c:lineChart>
      <c:catAx>
        <c:axId val="13196248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31962872"/>
        <c:crosses val="autoZero"/>
        <c:auto val="1"/>
        <c:lblAlgn val="ctr"/>
        <c:lblOffset val="100"/>
        <c:noMultiLvlLbl val="0"/>
      </c:catAx>
      <c:valAx>
        <c:axId val="13196287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31962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97871701741924E-2"/>
          <c:y val="3.0883288581672261E-2"/>
          <c:w val="0.96004256596516158"/>
          <c:h val="0.85400627215936764"/>
        </c:manualLayout>
      </c:layout>
      <c:lineChart>
        <c:grouping val="standard"/>
        <c:varyColors val="0"/>
        <c:ser>
          <c:idx val="0"/>
          <c:order val="0"/>
          <c:tx>
            <c:strRef>
              <c:f>Sheet1!$B$27</c:f>
              <c:strCache>
                <c:ptCount val="1"/>
                <c:pt idx="0">
                  <c:v>1</c:v>
                </c:pt>
              </c:strCache>
            </c:strRef>
          </c:tx>
          <c:marker>
            <c:symbol val="none"/>
          </c:marker>
          <c:cat>
            <c:strRef>
              <c:f>Sheet1!$A$28:$A$50</c:f>
              <c:strCache>
                <c:ptCount val="15"/>
                <c:pt idx="0">
                  <c:v>PP1</c:v>
                </c:pt>
                <c:pt idx="2">
                  <c:v>PP2</c:v>
                </c:pt>
                <c:pt idx="7">
                  <c:v>PP3</c:v>
                </c:pt>
                <c:pt idx="14">
                  <c:v>PP4</c:v>
                </c:pt>
              </c:strCache>
            </c:strRef>
          </c:cat>
          <c:val>
            <c:numRef>
              <c:f>Sheet1!$B$28:$B$51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0.5</c:v>
                </c:pt>
                <c:pt idx="3">
                  <c:v>1</c:v>
                </c:pt>
                <c:pt idx="4">
                  <c:v>0.5</c:v>
                </c:pt>
                <c:pt idx="5">
                  <c:v>1</c:v>
                </c:pt>
                <c:pt idx="6">
                  <c:v>1</c:v>
                </c:pt>
                <c:pt idx="7">
                  <c:v>0.5</c:v>
                </c:pt>
                <c:pt idx="8">
                  <c:v>1</c:v>
                </c:pt>
                <c:pt idx="9">
                  <c:v>1</c:v>
                </c:pt>
                <c:pt idx="10">
                  <c:v>1.5</c:v>
                </c:pt>
                <c:pt idx="11">
                  <c:v>2</c:v>
                </c:pt>
                <c:pt idx="12">
                  <c:v>1.5</c:v>
                </c:pt>
                <c:pt idx="13">
                  <c:v>2</c:v>
                </c:pt>
                <c:pt idx="14">
                  <c:v>1</c:v>
                </c:pt>
                <c:pt idx="15">
                  <c:v>1.5</c:v>
                </c:pt>
                <c:pt idx="16">
                  <c:v>2</c:v>
                </c:pt>
                <c:pt idx="17">
                  <c:v>1.5</c:v>
                </c:pt>
                <c:pt idx="18">
                  <c:v>2</c:v>
                </c:pt>
                <c:pt idx="19">
                  <c:v>2.5</c:v>
                </c:pt>
                <c:pt idx="20">
                  <c:v>2</c:v>
                </c:pt>
                <c:pt idx="21">
                  <c:v>2.5</c:v>
                </c:pt>
                <c:pt idx="22">
                  <c:v>2.5</c:v>
                </c:pt>
                <c:pt idx="23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1964440"/>
        <c:axId val="131964832"/>
      </c:lineChart>
      <c:catAx>
        <c:axId val="13196444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31964832"/>
        <c:crosses val="autoZero"/>
        <c:auto val="1"/>
        <c:lblAlgn val="ctr"/>
        <c:lblOffset val="100"/>
        <c:noMultiLvlLbl val="0"/>
      </c:catAx>
      <c:valAx>
        <c:axId val="13196483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31964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0.00509</cdr:x>
      <cdr:y>0.8867</cdr:y>
    </cdr:from>
    <cdr:to>
      <cdr:x>1</cdr:x>
      <cdr:y>0.98876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5591" y="4010951"/>
          <a:ext cx="6956850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GB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 smtClean="0">
              <a:latin typeface="+mn-lt"/>
            </a:rPr>
            <a:t>Start                Term 1                  Term 2                   Term 3</a:t>
          </a:r>
          <a:endParaRPr lang="en-GB" dirty="0"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>
              <a:latin typeface="+mj-lt"/>
            </a:endParaRP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31"/>
            <a:ext cx="2944958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07998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717" y="0"/>
            <a:ext cx="2944958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760" y="4715711"/>
            <a:ext cx="4982156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31"/>
            <a:ext cx="2944958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717" y="9429831"/>
            <a:ext cx="2944958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74190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058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endParaRPr lang="en-GB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558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Mentor Development - 10.10.15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862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z="1400" dirty="0" smtClean="0">
              <a:latin typeface="Arial" charset="0"/>
            </a:endParaRP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180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758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254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New Mentor Development - 10.10.15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616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Class Teacher: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daily point of contact for the trainee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consistently models at least good, if not outstanding, professional practice and teaching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models and supports planning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offers informal feedback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delivers school-based training </a:t>
            </a:r>
            <a:r>
              <a:rPr lang="en-US" dirty="0" err="1" smtClean="0"/>
              <a:t>programme</a:t>
            </a:r>
            <a:r>
              <a:rPr lang="en-US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contribute to the interim and termly assessments of the trainee’s progress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meets weekly with the mentor and the trainee as necessary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School Mentor: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Oversees trainees’ development on school placement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Monitors the trainee’s individual targets during weekly meetings (recorded in Training Plan)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Maintains direct contact with Moderation-Link Tutor and raises any concerns with them during placement as soon as necessary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Is responsible for final assessment of the trainee’s progress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Checks the trainee’s planning and assessment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Arranges weekly observation (as a minimum) with written feedback. This may include observation by the class teacher or subject leaders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Use Warwick Assessment Descriptors formatively throughout placement to promote trainee’s progress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Conduct a joint observation/feedback with the Link Tutor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Attends mentor development sessions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Considers implications of trainee’s ISP where appropriate and review as appropriate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Moderation Link</a:t>
            </a:r>
            <a:r>
              <a:rPr lang="en-GB" baseline="0" dirty="0" smtClean="0"/>
              <a:t> Tutor: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Makes two visits to the school on to carry out joint lesson observations with the mentor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Moderate mentor assessment and placement training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Regularly review the trainee’s teaching files and training plan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Support the development and review of any action plans considered necessary for the trainee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438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91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27D8D-4D24-45AC-8426-4E808B393AE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75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Primary: </a:t>
            </a:r>
            <a:r>
              <a:rPr lang="en-GB" dirty="0" err="1" smtClean="0"/>
              <a:t>obs</a:t>
            </a:r>
            <a:r>
              <a:rPr lang="en-GB" dirty="0" smtClean="0"/>
              <a:t> into/main</a:t>
            </a:r>
            <a:r>
              <a:rPr lang="en-GB" baseline="0" dirty="0" smtClean="0"/>
              <a:t> teach and some </a:t>
            </a:r>
            <a:r>
              <a:rPr lang="en-GB" baseline="0" dirty="0" err="1" smtClean="0"/>
              <a:t>groupwork</a:t>
            </a:r>
            <a:endParaRPr lang="en-GB" baseline="0" dirty="0" smtClean="0"/>
          </a:p>
          <a:p>
            <a:endParaRPr lang="en-GB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203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95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EA934-BE20-4804-A32A-EC89514C1C4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A8C03-D5BE-446C-A4FC-A563F3FE433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2AEAC-3ECC-41DD-ACB7-C74CB025ABA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99762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6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36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685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184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484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0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09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560F7B-76D0-4E90-B0FC-21341B6C145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924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59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3609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144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6ED288-0A89-44A4-BA3A-4F0A11A7629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5EA61-AC1F-498E-AC44-6CD1EB0E880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E0878-425E-45B5-917D-A3D1E2245EA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DE1C36-C1F8-42CC-95D6-7F45802C8AF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F16D58-24BD-4036-AD83-4C759D05B3A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B4FE9-925C-4C05-8D54-4888A3C12A1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2FED9-55AC-499F-9DE2-8F97889A728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0AAA4B-809D-4283-B848-37B42400576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37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7" y="5885733"/>
            <a:ext cx="9144000" cy="97226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20144" y="2924944"/>
            <a:ext cx="8280920" cy="2772149"/>
          </a:xfrm>
        </p:spPr>
        <p:txBody>
          <a:bodyPr/>
          <a:lstStyle/>
          <a:p>
            <a:pPr algn="ctr">
              <a:spcBef>
                <a:spcPts val="1200"/>
              </a:spcBef>
            </a:pPr>
            <a:r>
              <a:rPr lang="en-GB" dirty="0" smtClean="0">
                <a:solidFill>
                  <a:srgbClr val="7030A0"/>
                </a:solidFill>
                <a:latin typeface="Helvetica" pitchFamily="34" charset="0"/>
              </a:rPr>
              <a:t>Primary and Early </a:t>
            </a:r>
            <a:r>
              <a:rPr lang="en-GB" dirty="0" smtClean="0">
                <a:solidFill>
                  <a:srgbClr val="7030A0"/>
                </a:solidFill>
                <a:latin typeface="Helvetica" pitchFamily="34" charset="0"/>
              </a:rPr>
              <a:t>Years</a:t>
            </a:r>
            <a:r>
              <a:rPr lang="en-GB" sz="3200" dirty="0" smtClean="0">
                <a:solidFill>
                  <a:srgbClr val="7030A0"/>
                </a:solidFill>
                <a:latin typeface="Helvetica" pitchFamily="34" charset="0"/>
              </a:rPr>
              <a:t/>
            </a:r>
            <a:br>
              <a:rPr lang="en-GB" sz="3200" dirty="0" smtClean="0">
                <a:solidFill>
                  <a:srgbClr val="7030A0"/>
                </a:solidFill>
                <a:latin typeface="Helvetica" pitchFamily="34" charset="0"/>
              </a:rPr>
            </a:br>
            <a:r>
              <a:rPr lang="en-GB" sz="3200" dirty="0" smtClean="0">
                <a:solidFill>
                  <a:srgbClr val="7030A0"/>
                </a:solidFill>
                <a:latin typeface="Helvetica" pitchFamily="34" charset="0"/>
              </a:rPr>
              <a:t/>
            </a:r>
            <a:br>
              <a:rPr lang="en-GB" sz="3200" dirty="0" smtClean="0">
                <a:solidFill>
                  <a:srgbClr val="7030A0"/>
                </a:solidFill>
                <a:latin typeface="Helvetica" pitchFamily="34" charset="0"/>
              </a:rPr>
            </a:br>
            <a:r>
              <a:rPr lang="en-GB" sz="3600" dirty="0" smtClean="0">
                <a:solidFill>
                  <a:srgbClr val="7030A0"/>
                </a:solidFill>
                <a:latin typeface="Helvetica" pitchFamily="34" charset="0"/>
              </a:rPr>
              <a:t>New </a:t>
            </a:r>
            <a:r>
              <a:rPr lang="en-GB" sz="3600" dirty="0" smtClean="0">
                <a:solidFill>
                  <a:srgbClr val="7030A0"/>
                </a:solidFill>
                <a:latin typeface="Helvetica" pitchFamily="34" charset="0"/>
              </a:rPr>
              <a:t>Mentor Training</a:t>
            </a:r>
            <a:r>
              <a:rPr lang="en-GB" sz="3600" dirty="0" smtClean="0">
                <a:solidFill>
                  <a:srgbClr val="7030A0"/>
                </a:solidFill>
                <a:latin typeface="Helvetica" pitchFamily="34" charset="0"/>
              </a:rPr>
              <a:t/>
            </a:r>
            <a:br>
              <a:rPr lang="en-GB" sz="3600" dirty="0" smtClean="0">
                <a:solidFill>
                  <a:srgbClr val="7030A0"/>
                </a:solidFill>
                <a:latin typeface="Helvetica" pitchFamily="34" charset="0"/>
              </a:rPr>
            </a:br>
            <a:r>
              <a:rPr lang="en-GB" sz="3600" dirty="0" smtClean="0">
                <a:solidFill>
                  <a:srgbClr val="7030A0"/>
                </a:solidFill>
                <a:latin typeface="Helvetica" pitchFamily="34" charset="0"/>
              </a:rPr>
              <a:t/>
            </a:r>
            <a:br>
              <a:rPr lang="en-GB" sz="3600" dirty="0" smtClean="0">
                <a:solidFill>
                  <a:srgbClr val="7030A0"/>
                </a:solidFill>
                <a:latin typeface="Helvetica" pitchFamily="34" charset="0"/>
              </a:rPr>
            </a:br>
            <a:r>
              <a:rPr lang="en-GB" sz="2400" dirty="0" smtClean="0">
                <a:solidFill>
                  <a:srgbClr val="7030A0"/>
                </a:solidFill>
                <a:latin typeface="Helvetica" pitchFamily="34" charset="0"/>
              </a:rPr>
              <a:t>Mark Harris and Jen Rowan-Lancaster</a:t>
            </a:r>
            <a:endParaRPr lang="en-GB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4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481138"/>
          <a:ext cx="8229600" cy="4205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7370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mentor made all the difference – she was JUST GREAT!</a:t>
                      </a:r>
                    </a:p>
                    <a:p>
                      <a:endParaRPr lang="en-GB" sz="20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13" marB="45713">
                    <a:solidFill>
                      <a:srgbClr val="F2F8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mentor encouraged me by always identifying the positives first.</a:t>
                      </a:r>
                    </a:p>
                    <a:p>
                      <a:endParaRPr lang="en-GB" sz="20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13" marB="45713">
                    <a:solidFill>
                      <a:srgbClr val="F2F8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Thank you for being there when I really struggled.</a:t>
                      </a:r>
                    </a:p>
                    <a:p>
                      <a:endParaRPr lang="en-GB" sz="20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13" marB="45713">
                    <a:solidFill>
                      <a:srgbClr val="F2F8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mentor really encouraged me to try new things and be  creative in my approach.</a:t>
                      </a:r>
                      <a:endParaRPr kumimoji="0" lang="en-GB" sz="2000" b="1" kern="1200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0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13" marB="45713">
                    <a:solidFill>
                      <a:srgbClr val="F2F8D0"/>
                    </a:solidFill>
                  </a:tcPr>
                </a:tc>
              </a:tr>
              <a:tr h="2285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mentor was fantastic at picking me up after a bad lesson.</a:t>
                      </a:r>
                    </a:p>
                    <a:p>
                      <a:endParaRPr lang="en-GB" sz="20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13" marB="45713">
                    <a:solidFill>
                      <a:srgbClr val="F2F8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mentor developed my practice by being challenging and believing in me. </a:t>
                      </a:r>
                    </a:p>
                    <a:p>
                      <a:endParaRPr kumimoji="0" lang="en-GB" sz="20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3" marB="45713">
                    <a:solidFill>
                      <a:srgbClr val="F2F8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mentor  believed in me, even when I didn’t believe in myself.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kern="1200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0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13" marB="45713">
                    <a:solidFill>
                      <a:srgbClr val="F2F8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mentor was a source of brilliant, practical advice.</a:t>
                      </a:r>
                      <a:endParaRPr kumimoji="0" lang="en-GB" sz="2000" b="1" kern="1200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0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13" marB="45713">
                    <a:solidFill>
                      <a:srgbClr val="F2F8D0"/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12271"/>
            <a:ext cx="8140700" cy="823913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sz="3600" kern="0" dirty="0" smtClean="0">
                <a:solidFill>
                  <a:srgbClr val="7030A0"/>
                </a:solidFill>
              </a:rPr>
              <a:t>Trainee comments about their mentors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" y="5913117"/>
            <a:ext cx="9144000" cy="972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" y="5979113"/>
            <a:ext cx="1072826" cy="87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82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451" y="332656"/>
            <a:ext cx="7772400" cy="1143000"/>
          </a:xfrm>
          <a:noFill/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7030A0"/>
                </a:solidFill>
              </a:rPr>
              <a:t>Trainees emphasised the importance of the following: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51" y="1769346"/>
            <a:ext cx="7772400" cy="41148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Having regular meetings</a:t>
            </a:r>
          </a:p>
          <a:p>
            <a:r>
              <a:rPr lang="en-GB" sz="2800" dirty="0" smtClean="0"/>
              <a:t>Time for incidental chats</a:t>
            </a:r>
          </a:p>
          <a:p>
            <a:r>
              <a:rPr lang="en-GB" sz="2800" dirty="0" smtClean="0"/>
              <a:t>The value of your encouragement and positivity, especially when they are feeling ‘low’ or have had a weak lesson</a:t>
            </a:r>
          </a:p>
          <a:p>
            <a:r>
              <a:rPr lang="en-GB" sz="2800" dirty="0" smtClean="0"/>
              <a:t>The importance of providing accurate, supportive feedback with ‘next steps’ so they can implement the changes to improve their practice</a:t>
            </a:r>
          </a:p>
          <a:p>
            <a:r>
              <a:rPr lang="en-GB" sz="2800" dirty="0" smtClean="0"/>
              <a:t>Help using the WADs to ensure that everyone is clear about their progress and what they have to do next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" y="5913117"/>
            <a:ext cx="9144000" cy="972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" y="5979113"/>
            <a:ext cx="1072826" cy="87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91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1025" t="20601" r="25588" b="10801"/>
          <a:stretch/>
        </p:blipFill>
        <p:spPr>
          <a:xfrm>
            <a:off x="4469227" y="1076139"/>
            <a:ext cx="2897955" cy="417646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3" t="21174" r="7155" b="9645"/>
          <a:stretch/>
        </p:blipFill>
        <p:spPr bwMode="auto">
          <a:xfrm rot="317931">
            <a:off x="5487284" y="1876611"/>
            <a:ext cx="3046229" cy="411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652" y="398579"/>
            <a:ext cx="8206680" cy="823913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Summary of school-based support (minimum):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4248472" cy="4752528"/>
          </a:xfrm>
        </p:spPr>
        <p:txBody>
          <a:bodyPr/>
          <a:lstStyle/>
          <a:p>
            <a:r>
              <a:rPr lang="en-GB" dirty="0" smtClean="0"/>
              <a:t>On-going informal support</a:t>
            </a:r>
          </a:p>
          <a:p>
            <a:r>
              <a:rPr lang="en-GB" dirty="0" smtClean="0"/>
              <a:t>1 mentor meeting per week</a:t>
            </a:r>
          </a:p>
          <a:p>
            <a:r>
              <a:rPr lang="en-GB" dirty="0" smtClean="0"/>
              <a:t>1 formal observation with written/oral feedback per week (</a:t>
            </a:r>
            <a:r>
              <a:rPr lang="en-GB" dirty="0" err="1" smtClean="0"/>
              <a:t>inc</a:t>
            </a:r>
            <a:r>
              <a:rPr lang="en-GB" dirty="0" smtClean="0"/>
              <a:t> targets)</a:t>
            </a:r>
          </a:p>
          <a:p>
            <a:r>
              <a:rPr lang="en-GB" dirty="0" smtClean="0"/>
              <a:t>MLT Visits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59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06680" cy="1296144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</a:rPr>
              <a:t>2</a:t>
            </a:r>
            <a:r>
              <a:rPr lang="en-GB" dirty="0" smtClean="0">
                <a:solidFill>
                  <a:srgbClr val="7030A0"/>
                </a:solidFill>
              </a:rPr>
              <a:t>. The Moderation Link-Tutor Visit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7EEC-9994-42A9-858E-4AB2E3EEBEF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6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M-LT visit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18456"/>
            <a:ext cx="8134672" cy="41148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Quality Assurance through:</a:t>
            </a:r>
          </a:p>
          <a:p>
            <a:r>
              <a:rPr lang="en-GB" dirty="0" smtClean="0"/>
              <a:t>Approx. ½ hour </a:t>
            </a:r>
            <a:r>
              <a:rPr lang="en-GB" dirty="0"/>
              <a:t>joint </a:t>
            </a:r>
            <a:r>
              <a:rPr lang="en-GB" dirty="0" smtClean="0"/>
              <a:t>observation of teaching</a:t>
            </a:r>
          </a:p>
          <a:p>
            <a:r>
              <a:rPr lang="en-GB" dirty="0" smtClean="0"/>
              <a:t>Discussion with Mentor – overview of placement</a:t>
            </a:r>
          </a:p>
          <a:p>
            <a:r>
              <a:rPr lang="en-GB" dirty="0"/>
              <a:t>Review of </a:t>
            </a:r>
            <a:r>
              <a:rPr lang="en-GB" dirty="0" smtClean="0"/>
              <a:t>Placement File </a:t>
            </a:r>
            <a:r>
              <a:rPr lang="en-GB" dirty="0"/>
              <a:t>and </a:t>
            </a:r>
            <a:r>
              <a:rPr lang="en-GB" dirty="0" smtClean="0"/>
              <a:t>Training Plan</a:t>
            </a:r>
          </a:p>
          <a:p>
            <a:r>
              <a:rPr lang="en-GB" dirty="0" smtClean="0"/>
              <a:t>Observation of Mentor giving feedback</a:t>
            </a:r>
          </a:p>
          <a:p>
            <a:r>
              <a:rPr lang="en-GB" dirty="0" smtClean="0"/>
              <a:t>Discussion with Trainee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7EEC-9994-42A9-858E-4AB2E3EEBEF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7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58194"/>
            <a:ext cx="8280920" cy="1066800"/>
          </a:xfrm>
        </p:spPr>
        <p:txBody>
          <a:bodyPr/>
          <a:lstStyle/>
          <a:p>
            <a:r>
              <a:rPr lang="en-GB" sz="4000" dirty="0" smtClean="0">
                <a:solidFill>
                  <a:srgbClr val="7030A0"/>
                </a:solidFill>
              </a:rPr>
              <a:t>What do M-LTs look for on their visit? </a:t>
            </a:r>
            <a:endParaRPr lang="en-GB" sz="4000" dirty="0">
              <a:solidFill>
                <a:srgbClr val="7030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813" t="27251" r="51313" b="18500"/>
          <a:stretch/>
        </p:blipFill>
        <p:spPr>
          <a:xfrm rot="20840665">
            <a:off x="1327688" y="1596614"/>
            <a:ext cx="3258913" cy="45921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0787" t="27951" r="20076" b="19550"/>
          <a:stretch/>
        </p:blipFill>
        <p:spPr>
          <a:xfrm rot="711842">
            <a:off x="4175974" y="1536945"/>
            <a:ext cx="3494641" cy="472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9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06680" cy="3024336"/>
          </a:xfrm>
        </p:spPr>
        <p:txBody>
          <a:bodyPr/>
          <a:lstStyle/>
          <a:p>
            <a:pPr algn="ctr"/>
            <a:r>
              <a:rPr lang="en-GB" sz="4200" dirty="0" smtClean="0">
                <a:solidFill>
                  <a:srgbClr val="7030A0"/>
                </a:solidFill>
              </a:rPr>
              <a:t>3. Key Placement Resources and Assessment of Placement</a:t>
            </a:r>
            <a:endParaRPr lang="en-GB" sz="4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08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772400" cy="752128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Lesson Observation Form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1162040"/>
            <a:ext cx="3744416" cy="54000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4008" y="1299091"/>
            <a:ext cx="4176464" cy="5262979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7030A0"/>
                </a:solidFill>
                <a:latin typeface="+mn-lt"/>
              </a:rPr>
              <a:t>Front sheet of LO form:</a:t>
            </a:r>
            <a:endParaRPr lang="en-GB" sz="2800" dirty="0" smtClean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+mn-lt"/>
              </a:rPr>
              <a:t>Lesson assessment descriptors (LADs)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+mn-lt"/>
              </a:rPr>
              <a:t>Highlight best fit for each of the criteria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+mn-lt"/>
              </a:rPr>
              <a:t>Impact on learning is key and is highly weighted =&gt; this informs lesson grade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+mn-lt"/>
              </a:rPr>
              <a:t>Consistently high levels of professionalism are expected</a:t>
            </a:r>
          </a:p>
        </p:txBody>
      </p:sp>
    </p:spTree>
    <p:extLst>
      <p:ext uri="{BB962C8B-B14F-4D97-AF65-F5344CB8AC3E}">
        <p14:creationId xmlns:p14="http://schemas.microsoft.com/office/powerpoint/2010/main" val="418788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9874" t="21000" r="12064" b="9001"/>
          <a:stretch/>
        </p:blipFill>
        <p:spPr>
          <a:xfrm>
            <a:off x="4926337" y="836712"/>
            <a:ext cx="4193360" cy="5783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795" y="65016"/>
            <a:ext cx="4818833" cy="6555641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7030A0"/>
                </a:solidFill>
                <a:latin typeface="+mn-lt"/>
              </a:rPr>
              <a:t>Within lesson analysis: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+mn-lt"/>
              </a:rPr>
              <a:t>Focus on impact on learning as opposed to narrative on lesson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+mn-lt"/>
              </a:rPr>
              <a:t>Link to Teacher Standards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+mn-lt"/>
              </a:rPr>
              <a:t>Some mentors adopt a WWW/EBI approach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+mn-lt"/>
              </a:rPr>
              <a:t>Record key points of trainee’s evaluation of the lesson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+mn-lt"/>
              </a:rPr>
              <a:t>Key questions to inform professional discussion </a:t>
            </a:r>
            <a:endParaRPr lang="en-GB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438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703" y="42863"/>
            <a:ext cx="7918648" cy="752128"/>
          </a:xfrm>
          <a:noFill/>
        </p:spPr>
        <p:txBody>
          <a:bodyPr>
            <a:normAutofit/>
          </a:bodyPr>
          <a:lstStyle/>
          <a:p>
            <a:pPr algn="l"/>
            <a:r>
              <a:rPr lang="en-GB" sz="4000" b="1" dirty="0" smtClean="0">
                <a:solidFill>
                  <a:srgbClr val="7030A0"/>
                </a:solidFill>
                <a:latin typeface="+mn-lt"/>
              </a:rPr>
              <a:t>Lesson Feedback …</a:t>
            </a:r>
            <a:endParaRPr lang="en-US" sz="4000" b="1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80728"/>
            <a:ext cx="8784976" cy="5688632"/>
          </a:xfrm>
          <a:solidFill>
            <a:srgbClr val="F3FED6"/>
          </a:solidFill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GB" sz="4300" b="1" dirty="0" smtClean="0">
                <a:solidFill>
                  <a:srgbClr val="7030A0"/>
                </a:solidFill>
                <a:cs typeface="Arial" pitchFamily="34" charset="0"/>
              </a:rPr>
              <a:t>When is lesson feedback most effective? </a:t>
            </a:r>
          </a:p>
          <a:p>
            <a:pPr>
              <a:lnSpc>
                <a:spcPct val="80000"/>
              </a:lnSpc>
            </a:pPr>
            <a:r>
              <a:rPr lang="en-GB" dirty="0" smtClean="0">
                <a:cs typeface="Arial" pitchFamily="34" charset="0"/>
              </a:rPr>
              <a:t>Targets are clear and specific and broken down into clear, achievable actions. 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cs typeface="Arial" pitchFamily="34" charset="0"/>
              </a:rPr>
              <a:t>Trainees are actively involved in the discussion</a:t>
            </a:r>
          </a:p>
          <a:p>
            <a:pPr lvl="1">
              <a:lnSpc>
                <a:spcPct val="80000"/>
              </a:lnSpc>
            </a:pPr>
            <a:r>
              <a:rPr lang="en-US" sz="3200" i="1" dirty="0" smtClean="0">
                <a:cs typeface="Arial" pitchFamily="34" charset="0"/>
              </a:rPr>
              <a:t>‘share’ feedback rather than ‘give’ feedback.</a:t>
            </a:r>
          </a:p>
          <a:p>
            <a:pPr lvl="1">
              <a:lnSpc>
                <a:spcPct val="80000"/>
              </a:lnSpc>
            </a:pPr>
            <a:r>
              <a:rPr lang="en-US" sz="3200" dirty="0" smtClean="0">
                <a:cs typeface="Arial" pitchFamily="34" charset="0"/>
              </a:rPr>
              <a:t>Trainees are </a:t>
            </a:r>
            <a:r>
              <a:rPr lang="en-US" sz="3200" i="1" dirty="0" smtClean="0">
                <a:cs typeface="Arial" pitchFamily="34" charset="0"/>
              </a:rPr>
              <a:t>encouraged to evaluate their own lessons in reference to pupil progress</a:t>
            </a:r>
            <a:endParaRPr lang="en-US" sz="3200" dirty="0" smtClean="0">
              <a:cs typeface="Arial" pitchFamily="34" charset="0"/>
            </a:endParaRPr>
          </a:p>
          <a:p>
            <a:r>
              <a:rPr lang="en-GB" i="1" dirty="0" smtClean="0">
                <a:solidFill>
                  <a:srgbClr val="FF0000"/>
                </a:solidFill>
              </a:rPr>
              <a:t>Teachers</a:t>
            </a:r>
            <a:r>
              <a:rPr lang="en-GB" i="1" dirty="0">
                <a:solidFill>
                  <a:srgbClr val="FF0000"/>
                </a:solidFill>
              </a:rPr>
              <a:t>’ Standards </a:t>
            </a:r>
            <a:r>
              <a:rPr lang="en-GB" i="1" dirty="0" smtClean="0"/>
              <a:t>are referred to </a:t>
            </a:r>
            <a:r>
              <a:rPr lang="en-GB" dirty="0" smtClean="0"/>
              <a:t>orally </a:t>
            </a:r>
            <a:r>
              <a:rPr lang="en-GB" dirty="0"/>
              <a:t>as well as in writing e.g. </a:t>
            </a:r>
            <a:r>
              <a:rPr lang="en-GB" i="1" dirty="0">
                <a:solidFill>
                  <a:srgbClr val="0070C0"/>
                </a:solidFill>
              </a:rPr>
              <a:t>Let’s think about TS4: Planning well structured lessons...what did you think about the length of time children were  kept on the carpet before moving to the independent task?</a:t>
            </a:r>
          </a:p>
          <a:p>
            <a:pPr>
              <a:lnSpc>
                <a:spcPct val="80000"/>
              </a:lnSpc>
            </a:pPr>
            <a:r>
              <a:rPr lang="en-GB" dirty="0" smtClean="0">
                <a:cs typeface="Arial" pitchFamily="34" charset="0"/>
              </a:rPr>
              <a:t>There </a:t>
            </a:r>
            <a:r>
              <a:rPr lang="en-GB" dirty="0">
                <a:cs typeface="Arial" pitchFamily="34" charset="0"/>
              </a:rPr>
              <a:t>is a clear focus for the lesson observation that is informed by previous targets. </a:t>
            </a:r>
          </a:p>
          <a:p>
            <a:pPr>
              <a:lnSpc>
                <a:spcPct val="8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4211068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>
                <a:solidFill>
                  <a:srgbClr val="7030A0"/>
                </a:solidFill>
              </a:rPr>
              <a:t>Outline of session…</a:t>
            </a:r>
            <a:endParaRPr lang="en-US" sz="4000" dirty="0" smtClean="0">
              <a:solidFill>
                <a:srgbClr val="7030A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772816"/>
            <a:ext cx="8208912" cy="3425080"/>
          </a:xfrm>
        </p:spPr>
        <p:txBody>
          <a:bodyPr/>
          <a:lstStyle/>
          <a:p>
            <a:pPr marL="514350" indent="-514350">
              <a:spcAft>
                <a:spcPts val="600"/>
              </a:spcAft>
              <a:buAutoNum type="arabicPeriod"/>
            </a:pPr>
            <a:r>
              <a:rPr lang="en-US" b="1" dirty="0" smtClean="0"/>
              <a:t>Roles </a:t>
            </a:r>
            <a:r>
              <a:rPr lang="en-US" b="1" dirty="0"/>
              <a:t>and </a:t>
            </a:r>
            <a:r>
              <a:rPr lang="en-US" b="1" dirty="0" smtClean="0"/>
              <a:t>Responsibilities </a:t>
            </a:r>
            <a:endParaRPr lang="en-US" b="1" dirty="0" smtClean="0"/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en-US" b="1" dirty="0" smtClean="0"/>
              <a:t>Moderation-Link Tutor Visit</a:t>
            </a:r>
            <a:endParaRPr lang="en-US" b="1" dirty="0"/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en-US" b="1" dirty="0" smtClean="0"/>
              <a:t>Key </a:t>
            </a:r>
            <a:r>
              <a:rPr lang="en-US" b="1" dirty="0"/>
              <a:t>Placement </a:t>
            </a:r>
            <a:r>
              <a:rPr lang="en-US" b="1" dirty="0" smtClean="0"/>
              <a:t>Resources and Assessment of Placement</a:t>
            </a:r>
          </a:p>
          <a:p>
            <a:pPr marL="0" indent="0">
              <a:buNone/>
            </a:pP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7EEC-9994-42A9-858E-4AB2E3EEBEF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7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7030A0"/>
                </a:solidFill>
              </a:rPr>
              <a:t>Coaching behaviours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07504" y="2187654"/>
            <a:ext cx="3240360" cy="3240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u="sng" dirty="0" smtClean="0">
                <a:solidFill>
                  <a:schemeClr val="accent1">
                    <a:lumMod val="50000"/>
                  </a:schemeClr>
                </a:solidFill>
              </a:rPr>
              <a:t>Push</a:t>
            </a:r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ctr"/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</a:rPr>
              <a:t>Solving someone’s problem for them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851920" y="2996952"/>
            <a:ext cx="1584176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580112" y="2187654"/>
            <a:ext cx="3240000" cy="3240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u="sng" dirty="0" smtClean="0">
                <a:solidFill>
                  <a:schemeClr val="accent1">
                    <a:lumMod val="50000"/>
                  </a:schemeClr>
                </a:solidFill>
              </a:rPr>
              <a:t>Pull</a:t>
            </a:r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</a:p>
          <a:p>
            <a:pPr algn="ctr"/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</a:rPr>
              <a:t>Helping someone to solve their own problem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" y="5913117"/>
            <a:ext cx="9144000" cy="9722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" y="5979113"/>
            <a:ext cx="1072826" cy="87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679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-180528" y="-202418"/>
            <a:ext cx="1800200" cy="14401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 smtClean="0">
                <a:solidFill>
                  <a:schemeClr val="accent1">
                    <a:lumMod val="50000"/>
                  </a:schemeClr>
                </a:solidFill>
              </a:rPr>
              <a:t>Push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55997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DIRECTIVE COACHING BEHAVIOURS</a:t>
            </a:r>
            <a:endParaRPr lang="en-GB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487816" y="5517232"/>
            <a:ext cx="1656184" cy="158417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 smtClean="0">
                <a:solidFill>
                  <a:schemeClr val="accent1">
                    <a:lumMod val="50000"/>
                  </a:schemeClr>
                </a:solidFill>
              </a:rPr>
              <a:t>Pull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08520" y="6380977"/>
            <a:ext cx="6912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</a:rPr>
              <a:t>NON-DIRECTIVE COACHING BEHAVIOURS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484784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Instructing</a:t>
            </a:r>
          </a:p>
          <a:p>
            <a:pPr marL="266700" lvl="1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Giving advice</a:t>
            </a:r>
          </a:p>
          <a:p>
            <a:pPr>
              <a:tabLst>
                <a:tab pos="631825" algn="l"/>
              </a:tabLst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Offering guidance</a:t>
            </a:r>
          </a:p>
          <a:p>
            <a:pPr lvl="2">
              <a:tabLst>
                <a:tab pos="1081088" algn="l"/>
              </a:tabLst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Giving feedback</a:t>
            </a:r>
          </a:p>
          <a:p>
            <a:pPr>
              <a:tabLst>
                <a:tab pos="1430338" algn="l"/>
              </a:tabLst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Making suggestions</a:t>
            </a:r>
          </a:p>
          <a:p>
            <a:pPr>
              <a:tabLst>
                <a:tab pos="1430338" algn="l"/>
              </a:tabLst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	Summarising </a:t>
            </a:r>
          </a:p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Paraphrasing</a:t>
            </a:r>
          </a:p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	        Reflecting</a:t>
            </a:r>
          </a:p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		Asking questions that raise awareness</a:t>
            </a:r>
          </a:p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Listening to understand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0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" y="5979113"/>
            <a:ext cx="1072826" cy="8788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" y="5913117"/>
            <a:ext cx="9144000" cy="9722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93" y="0"/>
            <a:ext cx="3549726" cy="74949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Training Plan</a:t>
            </a:r>
            <a:endParaRPr lang="en-GB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99" y="786174"/>
            <a:ext cx="6495006" cy="5739170"/>
          </a:xfrm>
          <a:solidFill>
            <a:srgbClr val="F3FED6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000" b="1" dirty="0">
                <a:solidFill>
                  <a:srgbClr val="7030A0"/>
                </a:solidFill>
              </a:rPr>
              <a:t>Aims of the training plan:</a:t>
            </a:r>
            <a:endParaRPr lang="en-GB" sz="3000" dirty="0">
              <a:solidFill>
                <a:srgbClr val="7030A0"/>
              </a:solidFill>
            </a:endParaRPr>
          </a:p>
          <a:p>
            <a:pPr lvl="0"/>
            <a:r>
              <a:rPr lang="en-GB" sz="3000" dirty="0"/>
              <a:t>To support trainees’ </a:t>
            </a:r>
            <a:r>
              <a:rPr lang="en-GB" sz="3000" b="1" dirty="0"/>
              <a:t>self-management</a:t>
            </a:r>
            <a:r>
              <a:rPr lang="en-GB" sz="3000" dirty="0"/>
              <a:t> of their professional development over the </a:t>
            </a:r>
            <a:r>
              <a:rPr lang="en-GB" sz="3000" dirty="0" smtClean="0"/>
              <a:t>PGCE </a:t>
            </a:r>
            <a:r>
              <a:rPr lang="en-GB" sz="3000" dirty="0"/>
              <a:t>programme, including target-setting and review of progress against these targets.</a:t>
            </a:r>
          </a:p>
          <a:p>
            <a:r>
              <a:rPr lang="en-GB" sz="3000" dirty="0"/>
              <a:t>To facilitate </a:t>
            </a:r>
            <a:r>
              <a:rPr lang="en-GB" sz="3000" b="1" dirty="0"/>
              <a:t>mentor engagement</a:t>
            </a:r>
            <a:r>
              <a:rPr lang="en-GB" sz="3000" dirty="0"/>
              <a:t> with a trainee’s development over the whole </a:t>
            </a:r>
            <a:r>
              <a:rPr lang="en-GB" sz="3000" dirty="0" smtClean="0"/>
              <a:t>PGCE </a:t>
            </a:r>
            <a:r>
              <a:rPr lang="en-GB" sz="3000" dirty="0"/>
              <a:t>programme, including target-setting and review of progress against these targets.</a:t>
            </a:r>
            <a:endParaRPr lang="en-GB" sz="3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77920">
            <a:off x="6168413" y="1120365"/>
            <a:ext cx="3169750" cy="421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Weekly Mentor Meeting Log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11960" y="1281916"/>
            <a:ext cx="4536504" cy="5315436"/>
          </a:xfrm>
          <a:prstGeom prst="rect">
            <a:avLst/>
          </a:prstGeom>
          <a:solidFill>
            <a:srgbClr val="F3FE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- Trainees will complete the mentor meeting logs during their weekly meeting with their mentor.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- It </a:t>
            </a:r>
            <a:r>
              <a:rPr lang="en-GB" dirty="0">
                <a:solidFill>
                  <a:schemeClr val="tx1"/>
                </a:solidFill>
              </a:rPr>
              <a:t>is the trainee’s responsibility to keep </a:t>
            </a:r>
            <a:r>
              <a:rPr lang="en-GB" dirty="0" smtClean="0">
                <a:solidFill>
                  <a:schemeClr val="tx1"/>
                </a:solidFill>
              </a:rPr>
              <a:t>their Training Plan </a:t>
            </a:r>
            <a:r>
              <a:rPr lang="en-GB" dirty="0">
                <a:solidFill>
                  <a:schemeClr val="tx1"/>
                </a:solidFill>
              </a:rPr>
              <a:t>up to </a:t>
            </a:r>
            <a:r>
              <a:rPr lang="en-GB" dirty="0" smtClean="0">
                <a:solidFill>
                  <a:schemeClr val="tx1"/>
                </a:solidFill>
              </a:rPr>
              <a:t>date; at your weekly meeting please </a:t>
            </a:r>
            <a:r>
              <a:rPr lang="en-GB" dirty="0">
                <a:solidFill>
                  <a:schemeClr val="tx1"/>
                </a:solidFill>
              </a:rPr>
              <a:t>initial </a:t>
            </a:r>
            <a:r>
              <a:rPr lang="en-GB" dirty="0" smtClean="0">
                <a:solidFill>
                  <a:schemeClr val="tx1"/>
                </a:solidFill>
              </a:rPr>
              <a:t>it to confirm targets have been met/addressed.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  <a:cs typeface="Arial" pitchFamily="34" charset="0"/>
              </a:rPr>
              <a:t>- Targets should not just replicate lesson observation targets – can also include more practical things e.g. observing subject specialists, speaking to SENCO, </a:t>
            </a: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350" t="19760" r="52362" b="8421"/>
          <a:stretch/>
        </p:blipFill>
        <p:spPr>
          <a:xfrm rot="21218528">
            <a:off x="634187" y="1536599"/>
            <a:ext cx="3229324" cy="44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5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312" y="256104"/>
            <a:ext cx="7228048" cy="82391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7030A0"/>
                </a:solidFill>
              </a:rPr>
              <a:t>Warwick Assessment Descriptors (WADs)</a:t>
            </a:r>
            <a:endParaRPr lang="en-GB" sz="3200" b="0" dirty="0">
              <a:solidFill>
                <a:srgbClr val="7030A0"/>
              </a:solidFill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65" y="1340768"/>
            <a:ext cx="6737499" cy="493696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164288" y="1196752"/>
            <a:ext cx="1800200" cy="4401205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+mn-lt"/>
              </a:rPr>
              <a:t>Trainees to assess their own progress using the WADs.</a:t>
            </a:r>
          </a:p>
          <a:p>
            <a:r>
              <a:rPr lang="en-GB" sz="2000" dirty="0" smtClean="0">
                <a:latin typeface="+mn-lt"/>
              </a:rPr>
              <a:t>Mentors to use the WADs to inform judgements for interim/final profiles.</a:t>
            </a:r>
          </a:p>
          <a:p>
            <a:r>
              <a:rPr lang="en-GB" sz="2000" dirty="0" smtClean="0">
                <a:latin typeface="+mn-lt"/>
              </a:rPr>
              <a:t>They will start a new set of WADs on PP4. 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122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7772400" cy="1066800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Assessment Profiles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1066800"/>
            <a:ext cx="4248472" cy="5693866"/>
          </a:xfrm>
          <a:prstGeom prst="rect">
            <a:avLst/>
          </a:prstGeom>
          <a:solidFill>
            <a:srgbClr val="F3FED6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+mn-lt"/>
              </a:rPr>
              <a:t>Mentors to write interim and final profiles in collaboration with class teacher and trainee. </a:t>
            </a:r>
          </a:p>
          <a:p>
            <a:r>
              <a:rPr lang="en-GB" sz="2800" dirty="0" smtClean="0">
                <a:solidFill>
                  <a:srgbClr val="7030A0"/>
                </a:solidFill>
                <a:latin typeface="+mj-lt"/>
              </a:rPr>
              <a:t>Interim</a:t>
            </a:r>
            <a:r>
              <a:rPr lang="en-GB" sz="2800" dirty="0" smtClean="0">
                <a:latin typeface="+mj-lt"/>
              </a:rPr>
              <a:t>: Completed </a:t>
            </a:r>
            <a:r>
              <a:rPr lang="en-GB" sz="2800" dirty="0">
                <a:latin typeface="+mj-lt"/>
              </a:rPr>
              <a:t>part way though -</a:t>
            </a:r>
            <a:r>
              <a:rPr lang="en-GB" sz="2800" dirty="0" smtClean="0">
                <a:latin typeface="+mj-lt"/>
              </a:rPr>
              <a:t> </a:t>
            </a:r>
            <a:r>
              <a:rPr lang="en-GB" sz="2800" b="1" dirty="0">
                <a:latin typeface="+mj-lt"/>
              </a:rPr>
              <a:t>formative </a:t>
            </a:r>
            <a:r>
              <a:rPr lang="en-GB" sz="2800" dirty="0">
                <a:latin typeface="+mj-lt"/>
              </a:rPr>
              <a:t>opportunity for assessment</a:t>
            </a:r>
          </a:p>
          <a:p>
            <a:r>
              <a:rPr lang="en-GB" sz="2800" dirty="0">
                <a:solidFill>
                  <a:srgbClr val="7030A0"/>
                </a:solidFill>
                <a:latin typeface="+mj-lt"/>
              </a:rPr>
              <a:t>Final </a:t>
            </a:r>
            <a:r>
              <a:rPr lang="en-GB" sz="2800" dirty="0" smtClean="0">
                <a:solidFill>
                  <a:srgbClr val="7030A0"/>
                </a:solidFill>
                <a:latin typeface="+mj-lt"/>
              </a:rPr>
              <a:t>Profile: </a:t>
            </a:r>
            <a:r>
              <a:rPr lang="en-GB" sz="2800" dirty="0" smtClean="0">
                <a:latin typeface="+mj-lt"/>
              </a:rPr>
              <a:t>Completed </a:t>
            </a:r>
            <a:r>
              <a:rPr lang="en-GB" sz="2800" dirty="0">
                <a:latin typeface="+mj-lt"/>
              </a:rPr>
              <a:t>at the end of the placement. </a:t>
            </a:r>
          </a:p>
          <a:p>
            <a:pPr marL="0" indent="0">
              <a:buNone/>
            </a:pPr>
            <a:r>
              <a:rPr lang="en-GB" sz="2800" dirty="0">
                <a:latin typeface="+mj-lt"/>
              </a:rPr>
              <a:t>Both profiles require mentors to make  judgements against the Teachers’ Standards.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3463" t="10941" r="34250" b="18500"/>
          <a:stretch/>
        </p:blipFill>
        <p:spPr>
          <a:xfrm rot="21144254">
            <a:off x="704475" y="1276341"/>
            <a:ext cx="3486577" cy="476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32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m:/SRA/Talks/eysprimoverview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619672" y="1484784"/>
            <a:ext cx="1656184" cy="7200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Mentor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76056" y="1484784"/>
            <a:ext cx="1656184" cy="7200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Moderation-Link Tutor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2051720" y="2276872"/>
            <a:ext cx="86409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own Arrow 7"/>
          <p:cNvSpPr/>
          <p:nvPr/>
        </p:nvSpPr>
        <p:spPr>
          <a:xfrm>
            <a:off x="5436096" y="2276872"/>
            <a:ext cx="86409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475656" y="3212976"/>
            <a:ext cx="1800200" cy="11521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rgbClr val="0070C0"/>
                </a:solidFill>
              </a:rPr>
              <a:t>Providing challenging developmental targets</a:t>
            </a:r>
            <a:endParaRPr lang="en-GB" sz="1800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04048" y="3212976"/>
            <a:ext cx="1728192" cy="11521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rgbClr val="0070C0"/>
                </a:solidFill>
              </a:rPr>
              <a:t>Moderation of the judgements</a:t>
            </a:r>
            <a:endParaRPr lang="en-GB" sz="18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91880" y="5215168"/>
            <a:ext cx="1224136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563888" y="5373216"/>
            <a:ext cx="1152128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8" t="20205" r="7542" b="12877"/>
          <a:stretch/>
        </p:blipFill>
        <p:spPr bwMode="auto">
          <a:xfrm>
            <a:off x="3307086" y="2961107"/>
            <a:ext cx="1558436" cy="20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Down Arrow 19"/>
          <p:cNvSpPr/>
          <p:nvPr/>
        </p:nvSpPr>
        <p:spPr>
          <a:xfrm>
            <a:off x="5436096" y="4509120"/>
            <a:ext cx="86409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Brace 22"/>
          <p:cNvSpPr/>
          <p:nvPr/>
        </p:nvSpPr>
        <p:spPr>
          <a:xfrm rot="16200000">
            <a:off x="3923928" y="260649"/>
            <a:ext cx="504057" cy="1800201"/>
          </a:xfrm>
          <a:prstGeom prst="righ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" y="5913117"/>
            <a:ext cx="9144000" cy="97226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" y="5979113"/>
            <a:ext cx="1072826" cy="87888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076056" y="5373216"/>
            <a:ext cx="1728192" cy="5040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70C0"/>
                </a:solidFill>
              </a:rPr>
              <a:t>LT will submit the Profile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7523" y="137484"/>
            <a:ext cx="7697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7030A0"/>
                </a:solidFill>
                <a:latin typeface="+mn-lt"/>
              </a:rPr>
              <a:t>Process for Submitting Profiles</a:t>
            </a:r>
            <a:endParaRPr lang="en-GB" sz="3600" b="1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964488" cy="608112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rgbClr val="7030A0"/>
                </a:solidFill>
              </a:rPr>
              <a:t>Supporting trainees </a:t>
            </a:r>
            <a:r>
              <a:rPr lang="en-GB" sz="3600" b="1" dirty="0" smtClean="0">
                <a:solidFill>
                  <a:srgbClr val="7030A0"/>
                </a:solidFill>
              </a:rPr>
              <a:t>with declared disabilities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4824536"/>
          </a:xfrm>
        </p:spPr>
        <p:txBody>
          <a:bodyPr/>
          <a:lstStyle/>
          <a:p>
            <a:r>
              <a:rPr lang="en-GB" sz="3000" dirty="0" smtClean="0"/>
              <a:t>All </a:t>
            </a:r>
            <a:r>
              <a:rPr lang="en-GB" sz="3000" dirty="0"/>
              <a:t>trainees who have disclosed a disability are encouraged to complete an </a:t>
            </a:r>
            <a:r>
              <a:rPr lang="en-GB" sz="3000" dirty="0">
                <a:solidFill>
                  <a:srgbClr val="7030A0"/>
                </a:solidFill>
              </a:rPr>
              <a:t>Individual Support Plan </a:t>
            </a:r>
            <a:r>
              <a:rPr lang="en-GB" sz="3000" dirty="0"/>
              <a:t>(ISP) to specify any ‘reasonable adjustments’ which will support their successful completion of the PGCE</a:t>
            </a:r>
            <a:r>
              <a:rPr lang="en-GB" sz="3000" dirty="0" smtClean="0"/>
              <a:t>.</a:t>
            </a:r>
          </a:p>
          <a:p>
            <a:pPr marL="0" indent="0">
              <a:buNone/>
            </a:pPr>
            <a:endParaRPr lang="en-GB" sz="2800" dirty="0"/>
          </a:p>
          <a:p>
            <a:r>
              <a:rPr lang="en-GB" sz="3000" dirty="0"/>
              <a:t>We </a:t>
            </a:r>
            <a:r>
              <a:rPr lang="en-GB" sz="3000" dirty="0" smtClean="0"/>
              <a:t>recommend </a:t>
            </a:r>
            <a:r>
              <a:rPr lang="en-GB" sz="3000" dirty="0"/>
              <a:t>that trainees share their ISP and disability disclosure with school in order to facilitate adjustments, although it is ultimately a trainee’s </a:t>
            </a:r>
            <a:r>
              <a:rPr lang="en-GB" sz="3000" b="1" i="1" dirty="0"/>
              <a:t>decision</a:t>
            </a:r>
            <a:r>
              <a:rPr lang="en-GB" sz="3000" dirty="0"/>
              <a:t> whether or not to disclose a disability and to share the ISP. </a:t>
            </a:r>
          </a:p>
        </p:txBody>
      </p:sp>
    </p:spTree>
    <p:extLst>
      <p:ext uri="{BB962C8B-B14F-4D97-AF65-F5344CB8AC3E}">
        <p14:creationId xmlns:p14="http://schemas.microsoft.com/office/powerpoint/2010/main" val="1954633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408712"/>
          </a:xfrm>
        </p:spPr>
        <p:txBody>
          <a:bodyPr/>
          <a:lstStyle/>
          <a:p>
            <a:r>
              <a:rPr lang="en-GB" sz="2800" dirty="0"/>
              <a:t>Trainees are welcome to </a:t>
            </a:r>
            <a:r>
              <a:rPr lang="en-GB" sz="2800" dirty="0">
                <a:solidFill>
                  <a:srgbClr val="7030A0"/>
                </a:solidFill>
              </a:rPr>
              <a:t>request an early school-based meeting </a:t>
            </a:r>
            <a:r>
              <a:rPr lang="en-GB" sz="2800" dirty="0"/>
              <a:t>between a university tutor, the trainee and Mentor, to discuss in more detail the practicalities, responsibilities and expectations with reference to the reasonable adjustments identified in the ISP. </a:t>
            </a:r>
          </a:p>
          <a:p>
            <a:pPr marL="0" indent="0">
              <a:buNone/>
            </a:pPr>
            <a:endParaRPr lang="en-GB" sz="1800" b="1" dirty="0" smtClean="0"/>
          </a:p>
          <a:p>
            <a:pPr marL="0" indent="0">
              <a:buNone/>
            </a:pPr>
            <a:r>
              <a:rPr lang="en-GB" b="1" dirty="0" smtClean="0">
                <a:solidFill>
                  <a:srgbClr val="7030A0"/>
                </a:solidFill>
              </a:rPr>
              <a:t>Risk </a:t>
            </a:r>
            <a:r>
              <a:rPr lang="en-GB" b="1" dirty="0">
                <a:solidFill>
                  <a:srgbClr val="7030A0"/>
                </a:solidFill>
              </a:rPr>
              <a:t>assessment for trainees’ medical needs </a:t>
            </a:r>
            <a:endParaRPr lang="en-GB" dirty="0">
              <a:solidFill>
                <a:srgbClr val="7030A0"/>
              </a:solidFill>
            </a:endParaRPr>
          </a:p>
          <a:p>
            <a:r>
              <a:rPr lang="en-GB" sz="2800" dirty="0"/>
              <a:t>Where trainees have a medical need/health issue which requires a risk assessment and/or the trainee to have access to medication in school, </a:t>
            </a:r>
            <a:r>
              <a:rPr lang="en-GB" sz="2800" dirty="0">
                <a:solidFill>
                  <a:srgbClr val="7030A0"/>
                </a:solidFill>
              </a:rPr>
              <a:t>the school will be made aware of this in advance of the placement, to ensure that appropriate steps/safe storage of medicines can be agreed.</a:t>
            </a:r>
            <a:r>
              <a:rPr lang="en-GB" sz="2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81265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>
                <a:solidFill>
                  <a:srgbClr val="3333CC"/>
                </a:solidFill>
              </a:rPr>
              <a:t>Progress on Placement – </a:t>
            </a:r>
            <a:r>
              <a:rPr lang="en-GB" sz="2400" dirty="0" smtClean="0">
                <a:solidFill>
                  <a:srgbClr val="3333CC"/>
                </a:solidFill>
              </a:rPr>
              <a:t>doesn’t look like this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1187624" y="1052736"/>
          <a:ext cx="684076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4" name="TextBox 8"/>
          <p:cNvSpPr txBox="1">
            <a:spLocks noChangeArrowheads="1"/>
          </p:cNvSpPr>
          <p:nvPr/>
        </p:nvSpPr>
        <p:spPr bwMode="auto">
          <a:xfrm>
            <a:off x="33554" y="1489136"/>
            <a:ext cx="19443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GB" sz="2000" dirty="0">
                <a:solidFill>
                  <a:srgbClr val="FF0000"/>
                </a:solidFill>
                <a:latin typeface="Arial" pitchFamily="34" charset="0"/>
              </a:rPr>
              <a:t>High </a:t>
            </a:r>
            <a:r>
              <a:rPr lang="en-GB" sz="2000" dirty="0" smtClean="0">
                <a:solidFill>
                  <a:srgbClr val="FF0000"/>
                </a:solidFill>
                <a:latin typeface="Arial" pitchFamily="34" charset="0"/>
              </a:rPr>
              <a:t>level (1)</a:t>
            </a:r>
            <a:endParaRPr lang="en-GB" sz="2000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25605" name="TextBox 9"/>
          <p:cNvSpPr txBox="1">
            <a:spLocks noChangeArrowheads="1"/>
          </p:cNvSpPr>
          <p:nvPr/>
        </p:nvSpPr>
        <p:spPr bwMode="auto">
          <a:xfrm>
            <a:off x="30162" y="2564904"/>
            <a:ext cx="20163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GB" sz="2000" dirty="0">
                <a:solidFill>
                  <a:srgbClr val="FF0000"/>
                </a:solidFill>
                <a:latin typeface="Arial" pitchFamily="34" charset="0"/>
              </a:rPr>
              <a:t>Good </a:t>
            </a:r>
            <a:r>
              <a:rPr lang="en-GB" sz="2000" dirty="0" smtClean="0">
                <a:solidFill>
                  <a:srgbClr val="FF0000"/>
                </a:solidFill>
                <a:latin typeface="Arial" pitchFamily="34" charset="0"/>
              </a:rPr>
              <a:t>level (2)</a:t>
            </a:r>
            <a:endParaRPr lang="en-GB" sz="2000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25606" name="TextBox 10"/>
          <p:cNvSpPr txBox="1">
            <a:spLocks noChangeArrowheads="1"/>
          </p:cNvSpPr>
          <p:nvPr/>
        </p:nvSpPr>
        <p:spPr bwMode="auto">
          <a:xfrm>
            <a:off x="0" y="3733001"/>
            <a:ext cx="16196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GB" sz="2000" dirty="0" smtClean="0">
                <a:solidFill>
                  <a:srgbClr val="FF0000"/>
                </a:solidFill>
                <a:latin typeface="Arial" pitchFamily="34" charset="0"/>
              </a:rPr>
              <a:t>Min level (3)</a:t>
            </a:r>
            <a:endParaRPr lang="en-GB" sz="2000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25607" name="TextBox 11"/>
          <p:cNvSpPr txBox="1">
            <a:spLocks noChangeArrowheads="1"/>
          </p:cNvSpPr>
          <p:nvPr/>
        </p:nvSpPr>
        <p:spPr bwMode="auto">
          <a:xfrm>
            <a:off x="0" y="4652963"/>
            <a:ext cx="12493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sz="1600" b="1" dirty="0">
                <a:solidFill>
                  <a:srgbClr val="FF0000"/>
                </a:solidFill>
                <a:latin typeface="Arial" pitchFamily="34" charset="0"/>
              </a:rPr>
              <a:t>Not achieving </a:t>
            </a:r>
            <a:r>
              <a:rPr lang="en-GB" sz="1600" b="1" dirty="0" smtClean="0">
                <a:solidFill>
                  <a:srgbClr val="FF0000"/>
                </a:solidFill>
                <a:latin typeface="Arial" pitchFamily="34" charset="0"/>
              </a:rPr>
              <a:t>Standards</a:t>
            </a:r>
          </a:p>
          <a:p>
            <a:pPr eaLnBrk="1" hangingPunct="1"/>
            <a:r>
              <a:rPr lang="en-GB" sz="1600" b="1" dirty="0" smtClean="0">
                <a:solidFill>
                  <a:srgbClr val="FF0000"/>
                </a:solidFill>
                <a:latin typeface="Arial" pitchFamily="34" charset="0"/>
              </a:rPr>
              <a:t>(WT)</a:t>
            </a:r>
            <a:endParaRPr lang="en-GB" sz="1600" b="1" dirty="0">
              <a:solidFill>
                <a:srgbClr val="FF0000"/>
              </a:solidFill>
              <a:latin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707904" y="4005064"/>
            <a:ext cx="0" cy="100811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64088" y="2852936"/>
            <a:ext cx="0" cy="216024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948264" y="1700808"/>
            <a:ext cx="0" cy="3384376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" y="5913117"/>
            <a:ext cx="9144000" cy="9722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" y="5979113"/>
            <a:ext cx="1072826" cy="8788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5301208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Start             Term 1          Term 2           Term 3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5182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06680" cy="1296144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</a:rPr>
              <a:t>1</a:t>
            </a:r>
            <a:r>
              <a:rPr lang="en-GB" dirty="0" smtClean="0">
                <a:solidFill>
                  <a:srgbClr val="7030A0"/>
                </a:solidFill>
              </a:rPr>
              <a:t>. Roles and Responsibilities 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7EEC-9994-42A9-858E-4AB2E3EEBEF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78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600" dirty="0" smtClean="0">
                <a:solidFill>
                  <a:srgbClr val="3333CC"/>
                </a:solidFill>
              </a:rPr>
              <a:t>Peaks and Troughs – </a:t>
            </a:r>
            <a:r>
              <a:rPr lang="en-GB" sz="3200" dirty="0" smtClean="0">
                <a:solidFill>
                  <a:srgbClr val="3333CC"/>
                </a:solidFill>
              </a:rPr>
              <a:t>not necessarily ‘over-grading’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1425575" y="1381026"/>
          <a:ext cx="6992441" cy="4523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179388" y="1700808"/>
            <a:ext cx="1152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High level</a:t>
            </a:r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158750" y="2780308"/>
            <a:ext cx="1250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solidFill>
                  <a:srgbClr val="FF0000"/>
                </a:solidFill>
                <a:latin typeface="Arial" pitchFamily="34" charset="0"/>
              </a:rPr>
              <a:t>Good level</a:t>
            </a:r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174625" y="3861395"/>
            <a:ext cx="12509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dirty="0" smtClean="0">
                <a:solidFill>
                  <a:srgbClr val="FF0000"/>
                </a:solidFill>
                <a:latin typeface="Arial" pitchFamily="34" charset="0"/>
              </a:rPr>
              <a:t>Min </a:t>
            </a:r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level</a:t>
            </a: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193675" y="5012333"/>
            <a:ext cx="124936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sz="1800" b="1">
                <a:solidFill>
                  <a:srgbClr val="FF0000"/>
                </a:solidFill>
                <a:latin typeface="Arial" pitchFamily="34" charset="0"/>
              </a:rPr>
              <a:t>Not achieving </a:t>
            </a:r>
            <a:r>
              <a:rPr lang="en-GB" sz="1600" b="1">
                <a:solidFill>
                  <a:srgbClr val="FF0000"/>
                </a:solidFill>
                <a:latin typeface="Arial" pitchFamily="34" charset="0"/>
              </a:rPr>
              <a:t>Standards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8100392" y="1484784"/>
            <a:ext cx="0" cy="38884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08400" y="1484784"/>
            <a:ext cx="0" cy="39736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651500" y="1471588"/>
            <a:ext cx="0" cy="39016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" y="5913117"/>
            <a:ext cx="9144000" cy="9722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" y="5979113"/>
            <a:ext cx="1072826" cy="87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278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Grp="1" noChangeArrowheads="1"/>
          </p:cNvSpPr>
          <p:nvPr>
            <p:ph type="title"/>
          </p:nvPr>
        </p:nvSpPr>
        <p:spPr>
          <a:xfrm>
            <a:off x="251520" y="251446"/>
            <a:ext cx="8424936" cy="657274"/>
          </a:xfrm>
          <a:solidFill>
            <a:schemeClr val="bg2"/>
          </a:solidFill>
        </p:spPr>
        <p:txBody>
          <a:bodyPr lIns="92075" tIns="46038" rIns="92075" bIns="46038">
            <a:normAutofit fontScale="90000"/>
          </a:bodyPr>
          <a:lstStyle/>
          <a:p>
            <a:pPr algn="l">
              <a:defRPr/>
            </a:pPr>
            <a:r>
              <a:rPr lang="en-GB" sz="4000" b="1" dirty="0" smtClean="0">
                <a:solidFill>
                  <a:srgbClr val="7030A0"/>
                </a:solidFill>
                <a:latin typeface="Helvetica" pitchFamily="34" charset="0"/>
              </a:rPr>
              <a:t/>
            </a:r>
            <a:br>
              <a:rPr lang="en-GB" sz="4000" b="1" dirty="0" smtClean="0">
                <a:solidFill>
                  <a:srgbClr val="7030A0"/>
                </a:solidFill>
                <a:latin typeface="Helvetica" pitchFamily="34" charset="0"/>
              </a:rPr>
            </a:br>
            <a:r>
              <a:rPr lang="en-GB" sz="4000" b="1" dirty="0" smtClean="0">
                <a:solidFill>
                  <a:srgbClr val="7030A0"/>
                </a:solidFill>
                <a:latin typeface="Helvetica" pitchFamily="34" charset="0"/>
              </a:rPr>
              <a:t>What to do if a trainee is struggling…</a:t>
            </a:r>
            <a:r>
              <a:rPr lang="en-GB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</a:rPr>
              <a:t/>
            </a:r>
            <a:br>
              <a:rPr lang="en-GB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itchFamily="34" charset="0"/>
              </a:rPr>
            </a:br>
            <a:endParaRPr lang="en-GB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413" name="Rectangle 4"/>
          <p:cNvSpPr>
            <a:spLocks noGrp="1" noChangeArrowheads="1"/>
          </p:cNvSpPr>
          <p:nvPr>
            <p:ph idx="1"/>
          </p:nvPr>
        </p:nvSpPr>
        <p:spPr>
          <a:xfrm>
            <a:off x="334330" y="1124744"/>
            <a:ext cx="8475339" cy="442957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3000" dirty="0" smtClean="0">
                <a:cs typeface="Times New Roman" pitchFamily="18" charset="0"/>
              </a:rPr>
              <a:t>In the event of concerns about a struggling trainee, please contact your Moderation Link Tutor - as soon as possible - who will be prompt to support you.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3000" dirty="0" smtClean="0">
                <a:cs typeface="Times New Roman" pitchFamily="18" charset="0"/>
              </a:rPr>
              <a:t>An action plan can be implemented to support a trainee whose progress is limited.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3000" dirty="0" smtClean="0">
                <a:cs typeface="Times New Roman" pitchFamily="18" charset="0"/>
              </a:rPr>
              <a:t>Please raise concerns as early as possible so the university can support.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b="1" dirty="0" smtClean="0">
                <a:solidFill>
                  <a:srgbClr val="7030A0"/>
                </a:solidFill>
                <a:cs typeface="Times New Roman" pitchFamily="18" charset="0"/>
              </a:rPr>
              <a:t>Further information can be found in the mentor guide. 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endParaRPr lang="en-GB" sz="3300" dirty="0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None/>
            </a:pPr>
            <a:endParaRPr lang="en-GB" sz="3300" dirty="0" smtClean="0">
              <a:latin typeface="Arial" charset="0"/>
              <a:cs typeface="Times New Roman" pitchFamily="18" charset="0"/>
            </a:endParaRPr>
          </a:p>
          <a:p>
            <a:pPr marL="457200" lvl="1" indent="0">
              <a:lnSpc>
                <a:spcPct val="90000"/>
              </a:lnSpc>
              <a:spcBef>
                <a:spcPts val="600"/>
              </a:spcBef>
              <a:buNone/>
            </a:pPr>
            <a:endParaRPr lang="en-GB" sz="3300" dirty="0" smtClean="0">
              <a:latin typeface="Arial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ts val="600"/>
              </a:spcBef>
              <a:buNone/>
            </a:pPr>
            <a:endParaRPr lang="en-GB" sz="3300" dirty="0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None/>
            </a:pPr>
            <a:endParaRPr lang="en-GB" dirty="0" smtClean="0">
              <a:solidFill>
                <a:schemeClr val="accent4">
                  <a:lumMod val="75000"/>
                </a:schemeClr>
              </a:solidFill>
              <a:latin typeface="Arial" charset="0"/>
              <a:cs typeface="Times New Roman" pitchFamily="18" charset="0"/>
            </a:endParaRPr>
          </a:p>
          <a:p>
            <a:pPr marL="361950" lvl="1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endParaRPr lang="en-GB" sz="2400" dirty="0">
              <a:latin typeface="Arial" charset="0"/>
              <a:cs typeface="Times New Roman" pitchFamily="18" charset="0"/>
            </a:endParaRPr>
          </a:p>
          <a:p>
            <a:pPr marL="361950" lvl="1">
              <a:lnSpc>
                <a:spcPct val="90000"/>
              </a:lnSpc>
              <a:spcBef>
                <a:spcPts val="600"/>
              </a:spcBef>
              <a:buNone/>
            </a:pPr>
            <a:r>
              <a:rPr lang="en-GB" sz="2400" dirty="0" smtClean="0">
                <a:latin typeface="Arial" charset="0"/>
                <a:cs typeface="Times New Roman" pitchFamily="18" charset="0"/>
              </a:rPr>
              <a:t>           </a:t>
            </a:r>
          </a:p>
          <a:p>
            <a:pPr marL="361950" lvl="1">
              <a:lnSpc>
                <a:spcPct val="90000"/>
              </a:lnSpc>
              <a:spcBef>
                <a:spcPts val="600"/>
              </a:spcBef>
              <a:buNone/>
            </a:pPr>
            <a:endParaRPr lang="en-GB" sz="2400" dirty="0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m:/SRA/Talks/eysprimoverview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" y="5913117"/>
            <a:ext cx="9144000" cy="9722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" y="5979113"/>
            <a:ext cx="1072826" cy="87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85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3024336" cy="3024336"/>
          </a:xfrm>
        </p:spPr>
      </p:pic>
      <p:sp>
        <p:nvSpPr>
          <p:cNvPr id="2" name="TextBox 1"/>
          <p:cNvSpPr txBox="1"/>
          <p:nvPr/>
        </p:nvSpPr>
        <p:spPr>
          <a:xfrm>
            <a:off x="4716016" y="674400"/>
            <a:ext cx="41044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7030A0"/>
                </a:solidFill>
                <a:latin typeface="+mn-lt"/>
              </a:rPr>
              <a:t>Please complete the brief evaluation that will help to inform next year’s programme.  </a:t>
            </a:r>
            <a:endParaRPr lang="en-GB" sz="4400" b="1" dirty="0">
              <a:solidFill>
                <a:srgbClr val="7030A0"/>
              </a:solidFill>
              <a:latin typeface="+mn-lt"/>
            </a:endParaRPr>
          </a:p>
          <a:p>
            <a:r>
              <a:rPr lang="en-GB" sz="4400" b="1" dirty="0" smtClean="0">
                <a:solidFill>
                  <a:srgbClr val="7030A0"/>
                </a:solidFill>
                <a:latin typeface="+mn-lt"/>
              </a:rPr>
              <a:t>Any questions? </a:t>
            </a:r>
            <a:endParaRPr lang="en-GB" sz="4400" b="1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0930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002588" cy="4536504"/>
          </a:xfrm>
          <a:solidFill>
            <a:srgbClr val="F2F8D0"/>
          </a:solidFill>
        </p:spPr>
        <p:txBody>
          <a:bodyPr/>
          <a:lstStyle/>
          <a:p>
            <a:pPr marL="107950" indent="0">
              <a:buFont typeface="Wingdings 3" pitchFamily="18" charset="2"/>
              <a:buNone/>
            </a:pPr>
            <a:r>
              <a:rPr lang="en-GB" altLang="en-US" dirty="0" smtClean="0">
                <a:latin typeface="Arial" pitchFamily="34" charset="0"/>
                <a:cs typeface="Arial" pitchFamily="34" charset="0"/>
              </a:rPr>
              <a:t>                    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67544" y="260648"/>
            <a:ext cx="8140700" cy="823913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GB" sz="3600" kern="0" dirty="0" smtClean="0">
                <a:solidFill>
                  <a:schemeClr val="accent4">
                    <a:lumMod val="75000"/>
                  </a:schemeClr>
                </a:solidFill>
              </a:rPr>
              <a:t>   The Warwick Partnership</a:t>
            </a:r>
          </a:p>
        </p:txBody>
      </p:sp>
      <p:sp>
        <p:nvSpPr>
          <p:cNvPr id="2" name="Diamond 1"/>
          <p:cNvSpPr/>
          <p:nvPr/>
        </p:nvSpPr>
        <p:spPr>
          <a:xfrm>
            <a:off x="2915816" y="2060848"/>
            <a:ext cx="2592387" cy="280828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275856" y="1628800"/>
            <a:ext cx="1943100" cy="431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800" b="1" dirty="0">
                <a:solidFill>
                  <a:schemeClr val="accent4">
                    <a:lumMod val="75000"/>
                  </a:schemeClr>
                </a:solidFill>
              </a:rPr>
              <a:t>School </a:t>
            </a:r>
            <a:r>
              <a:rPr lang="en-GB" sz="1800" b="1" dirty="0" smtClean="0">
                <a:solidFill>
                  <a:schemeClr val="accent4">
                    <a:lumMod val="75000"/>
                  </a:schemeClr>
                </a:solidFill>
              </a:rPr>
              <a:t>Mentors</a:t>
            </a:r>
            <a:endParaRPr lang="en-GB" sz="1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7075" y="3236913"/>
            <a:ext cx="2188741" cy="4333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800" b="1" dirty="0">
                <a:solidFill>
                  <a:schemeClr val="accent4">
                    <a:lumMod val="75000"/>
                  </a:schemeClr>
                </a:solidFill>
              </a:rPr>
              <a:t>Class teachers</a:t>
            </a:r>
          </a:p>
        </p:txBody>
      </p:sp>
      <p:sp>
        <p:nvSpPr>
          <p:cNvPr id="8" name="Rectangle 7"/>
          <p:cNvSpPr/>
          <p:nvPr/>
        </p:nvSpPr>
        <p:spPr>
          <a:xfrm>
            <a:off x="5508203" y="3213248"/>
            <a:ext cx="2584450" cy="5757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</a:rPr>
              <a:t>Moderation-Link Tutors</a:t>
            </a:r>
            <a:endParaRPr lang="en-GB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75856" y="4941168"/>
            <a:ext cx="1944688" cy="864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b="1" dirty="0" err="1">
                <a:solidFill>
                  <a:schemeClr val="accent4">
                    <a:lumMod val="75000"/>
                  </a:schemeClr>
                </a:solidFill>
              </a:rPr>
              <a:t>Uni</a:t>
            </a: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sz="1600" b="1" dirty="0" smtClean="0">
                <a:solidFill>
                  <a:schemeClr val="accent4">
                    <a:lumMod val="75000"/>
                  </a:schemeClr>
                </a:solidFill>
              </a:rPr>
              <a:t>tutors (personal/subject)</a:t>
            </a:r>
            <a:endParaRPr lang="en-GB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259632" y="1844824"/>
            <a:ext cx="1944688" cy="134620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1187625" y="3717033"/>
            <a:ext cx="2016223" cy="1368151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292080" y="3789040"/>
            <a:ext cx="1808384" cy="1296144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92080" y="1988840"/>
            <a:ext cx="1850901" cy="1224409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275856" y="2996952"/>
            <a:ext cx="1943100" cy="9361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Pupil progress</a:t>
            </a:r>
          </a:p>
          <a:p>
            <a:pPr algn="ctr">
              <a:defRPr/>
            </a:pP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Trainee development</a:t>
            </a:r>
            <a:endParaRPr lang="en-GB" sz="18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4" y="5913117"/>
            <a:ext cx="9144000" cy="9722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" y="5979113"/>
            <a:ext cx="1072826" cy="87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58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GB" dirty="0" smtClean="0">
                <a:solidFill>
                  <a:srgbClr val="3333CC"/>
                </a:solidFill>
              </a:rPr>
              <a:t>Ofsted – key strengths</a:t>
            </a:r>
            <a:endParaRPr lang="en-GB" dirty="0">
              <a:solidFill>
                <a:srgbClr val="33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70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partnership’s strong emphasis on the impact of teaching on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pupils’ progress and learning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Trainees are acutely aware of their accountability for pupils’ achievement and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over time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70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impressive range of specifically detailed partnership documentation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which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provides a meticulous focus on the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teachers’ standards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This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shared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well-understood information enables the partnership to track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accurately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progress of individual trainees, evaluate the quality of their work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provide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detailed steps for continued development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29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1662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spcBef>
                <a:spcPts val="7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Exceptionally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expectations of trainees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which drive ambitious levels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challenge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supported by expertly crafted training. 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7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partnership has a clear and ambitious vision for sustained excellence and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 clearly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focused on further improving high-quality provision and outcomes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 trainees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pupils in schools. 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7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partnership’s strong drive to sustain and further develop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highest quality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provision possible. All improvements are informed by a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systematic and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scrupulous analysis of internal and externally validated information.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59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What are the roles of the class teacher and mentor?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How might they be different?</a:t>
            </a:r>
            <a:br>
              <a:rPr lang="en-GB" dirty="0" smtClean="0"/>
            </a:br>
            <a:r>
              <a:rPr lang="en-GB" dirty="0" smtClean="0"/>
              <a:t>How do they overlap?</a:t>
            </a:r>
            <a:br>
              <a:rPr lang="en-GB" dirty="0" smtClean="0"/>
            </a:br>
            <a:r>
              <a:rPr lang="en-GB" dirty="0" smtClean="0"/>
              <a:t>What are the benefits of having a designated mentor?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17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107577"/>
            <a:ext cx="6478488" cy="657127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Roles and responsibilities</a:t>
            </a:r>
            <a:endParaRPr lang="en-GB" sz="3600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29808" y="980728"/>
          <a:ext cx="8784976" cy="56939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68352"/>
                <a:gridCol w="5616624"/>
              </a:tblGrid>
              <a:tr h="1536751">
                <a:tc>
                  <a:txBody>
                    <a:bodyPr/>
                    <a:lstStyle/>
                    <a:p>
                      <a:r>
                        <a:rPr lang="en-GB" sz="2800" b="0" dirty="0" smtClean="0">
                          <a:solidFill>
                            <a:schemeClr val="tx1"/>
                          </a:solidFill>
                        </a:rPr>
                        <a:t>CLASS TEACHER</a:t>
                      </a:r>
                    </a:p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critical, supportive friend 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536751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MENTOR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manages training/assessment </a:t>
                      </a:r>
                      <a:endParaRPr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868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MODERATING LINK TUTOR (MLT)</a:t>
                      </a:r>
                      <a:r>
                        <a:rPr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QA role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11392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/>
                        <a:t>PRIMARY/EY PARTNERSHIP LEAD</a:t>
                      </a:r>
                      <a:endParaRPr lang="en-GB" sz="2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200" i="1" dirty="0" smtClean="0"/>
                        <a:t>Monitors</a:t>
                      </a:r>
                      <a:r>
                        <a:rPr lang="en-US" sz="2200" i="1" baseline="0" dirty="0" smtClean="0"/>
                        <a:t> progress of whole cohort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200" i="1" dirty="0" smtClean="0"/>
                        <a:t>Additional</a:t>
                      </a:r>
                      <a:r>
                        <a:rPr lang="en-US" sz="2200" i="1" baseline="0" dirty="0" smtClean="0"/>
                        <a:t> layer of support for schools and trainees if required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200" i="1" baseline="0" dirty="0" smtClean="0"/>
                        <a:t>QA of M-LT support and school provision</a:t>
                      </a:r>
                      <a:endParaRPr lang="en-US" sz="2200" i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19872" y="1040117"/>
            <a:ext cx="57241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>
                <a:latin typeface="+mn-lt"/>
              </a:rPr>
              <a:t>share specific class info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 smtClean="0">
                <a:latin typeface="+mn-lt"/>
              </a:rPr>
              <a:t>supported, </a:t>
            </a:r>
            <a:r>
              <a:rPr lang="en-US" sz="2200" i="1" dirty="0">
                <a:latin typeface="+mn-lt"/>
              </a:rPr>
              <a:t>guided planning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1" dirty="0">
                <a:latin typeface="+mn-lt"/>
              </a:rPr>
              <a:t>on-going, informal support and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>
                <a:latin typeface="+mn-lt"/>
              </a:rPr>
              <a:t>may participate in assessment </a:t>
            </a:r>
            <a:endParaRPr lang="en-GB" sz="2200" i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5264" y="2558538"/>
            <a:ext cx="57241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1" dirty="0">
                <a:latin typeface="+mn-lt"/>
              </a:rPr>
              <a:t>Oversees/facilitates 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1" dirty="0">
                <a:latin typeface="+mn-lt"/>
              </a:rPr>
              <a:t>Weekly mentor meeting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1" dirty="0">
                <a:latin typeface="+mn-lt"/>
              </a:rPr>
              <a:t>Manages weekly observation of teaching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1" dirty="0">
                <a:latin typeface="+mn-lt"/>
              </a:rPr>
              <a:t>Liaises with LT &amp; writes </a:t>
            </a:r>
            <a:r>
              <a:rPr lang="en-GB" sz="2200" i="1" dirty="0" smtClean="0">
                <a:latin typeface="+mn-lt"/>
              </a:rPr>
              <a:t>profiles</a:t>
            </a:r>
            <a:endParaRPr lang="en-GB" sz="2200" i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2664" y="4149080"/>
            <a:ext cx="56521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1" dirty="0" smtClean="0">
                <a:latin typeface="+mn-lt"/>
              </a:rPr>
              <a:t>Regular </a:t>
            </a:r>
            <a:r>
              <a:rPr lang="en-GB" sz="2200" i="1" dirty="0">
                <a:latin typeface="+mn-lt"/>
              </a:rPr>
              <a:t>contact with trainee – </a:t>
            </a:r>
            <a:r>
              <a:rPr lang="en-GB" sz="2200" i="1" dirty="0">
                <a:solidFill>
                  <a:srgbClr val="FF0000"/>
                </a:solidFill>
                <a:latin typeface="+mn-lt"/>
              </a:rPr>
              <a:t>weekly email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1" dirty="0" smtClean="0">
                <a:latin typeface="+mn-lt"/>
              </a:rPr>
              <a:t>1 school visit </a:t>
            </a:r>
            <a:endParaRPr lang="en-GB" sz="2200" i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i="1" dirty="0">
                <a:latin typeface="+mn-lt"/>
              </a:rPr>
              <a:t>Reviews and submits </a:t>
            </a:r>
            <a:r>
              <a:rPr lang="en-US" sz="2200" i="1" dirty="0" smtClean="0">
                <a:latin typeface="+mn-lt"/>
              </a:rPr>
              <a:t>profiles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6"/>
    </mc:Choice>
    <mc:Fallback xmlns="">
      <p:transition spd="slow" advTm="13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Reflection activity…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95400"/>
            <a:ext cx="8496944" cy="4869904"/>
          </a:xfrm>
        </p:spPr>
        <p:txBody>
          <a:bodyPr/>
          <a:lstStyle/>
          <a:p>
            <a:r>
              <a:rPr lang="en-GB" dirty="0" smtClean="0"/>
              <a:t>Think back to any experiences you have had where you have been mentored yourself.</a:t>
            </a:r>
          </a:p>
          <a:p>
            <a:r>
              <a:rPr lang="en-GB" dirty="0" smtClean="0"/>
              <a:t>Discuss in groups what makes a good mentor/less effective mentor</a:t>
            </a:r>
          </a:p>
          <a:p>
            <a:r>
              <a:rPr lang="en-GB" dirty="0" smtClean="0"/>
              <a:t>Consider the attributes/behaviour that a good mentor/bad mentor might demonstrate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67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4|0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5690</TotalTime>
  <Words>1669</Words>
  <Application>Microsoft Office PowerPoint</Application>
  <PresentationFormat>On-screen Show (4:3)</PresentationFormat>
  <Paragraphs>210</Paragraphs>
  <Slides>32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Helvetica</vt:lpstr>
      <vt:lpstr>Simplified Arabic</vt:lpstr>
      <vt:lpstr>Times New Roman</vt:lpstr>
      <vt:lpstr>Wingdings 3</vt:lpstr>
      <vt:lpstr>Office Theme</vt:lpstr>
      <vt:lpstr>Template_Warwick</vt:lpstr>
      <vt:lpstr>Primary and Early Years  New Mentor Training  Mark Harris and Jen Rowan-Lancaster</vt:lpstr>
      <vt:lpstr>Outline of session…</vt:lpstr>
      <vt:lpstr>1. Roles and Responsibilities </vt:lpstr>
      <vt:lpstr>PowerPoint Presentation</vt:lpstr>
      <vt:lpstr>Ofsted – key strengths</vt:lpstr>
      <vt:lpstr>PowerPoint Presentation</vt:lpstr>
      <vt:lpstr>What are the roles of the class teacher and mentor?  How might they be different? How do they overlap? What are the benefits of having a designated mentor?</vt:lpstr>
      <vt:lpstr>Roles and responsibilities</vt:lpstr>
      <vt:lpstr>Reflection activity…</vt:lpstr>
      <vt:lpstr>PowerPoint Presentation</vt:lpstr>
      <vt:lpstr>Trainees emphasised the importance of the following:</vt:lpstr>
      <vt:lpstr>Summary of school-based support (minimum):</vt:lpstr>
      <vt:lpstr>2. The Moderation Link-Tutor Visit</vt:lpstr>
      <vt:lpstr>M-LT visit</vt:lpstr>
      <vt:lpstr>What do M-LTs look for on their visit? </vt:lpstr>
      <vt:lpstr>3. Key Placement Resources and Assessment of Placement</vt:lpstr>
      <vt:lpstr>Lesson Observation Form</vt:lpstr>
      <vt:lpstr>PowerPoint Presentation</vt:lpstr>
      <vt:lpstr>Lesson Feedback …</vt:lpstr>
      <vt:lpstr>Coaching behaviours</vt:lpstr>
      <vt:lpstr>PowerPoint Presentation</vt:lpstr>
      <vt:lpstr>Training Plan</vt:lpstr>
      <vt:lpstr>Weekly Mentor Meeting Log</vt:lpstr>
      <vt:lpstr>Warwick Assessment Descriptors (WADs)</vt:lpstr>
      <vt:lpstr>Assessment Profiles</vt:lpstr>
      <vt:lpstr>PowerPoint Presentation</vt:lpstr>
      <vt:lpstr>Supporting trainees with declared disabilities</vt:lpstr>
      <vt:lpstr>PowerPoint Presentation</vt:lpstr>
      <vt:lpstr>Progress on Placement – doesn’t look like this</vt:lpstr>
      <vt:lpstr>Peaks and Troughs – not necessarily ‘over-grading’</vt:lpstr>
      <vt:lpstr> What to do if a trainee is struggling… 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IT Services</dc:creator>
  <cp:lastModifiedBy>Harris, Mark</cp:lastModifiedBy>
  <cp:revision>289</cp:revision>
  <cp:lastPrinted>2018-04-16T16:52:53Z</cp:lastPrinted>
  <dcterms:created xsi:type="dcterms:W3CDTF">2003-01-29T12:41:08Z</dcterms:created>
  <dcterms:modified xsi:type="dcterms:W3CDTF">2018-06-21T07:19:21Z</dcterms:modified>
</cp:coreProperties>
</file>