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95" r:id="rId2"/>
    <p:sldMasterId id="2147483660" r:id="rId3"/>
  </p:sldMasterIdLst>
  <p:notesMasterIdLst>
    <p:notesMasterId r:id="rId24"/>
  </p:notesMasterIdLst>
  <p:handoutMasterIdLst>
    <p:handoutMasterId r:id="rId25"/>
  </p:handoutMasterIdLst>
  <p:sldIdLst>
    <p:sldId id="331" r:id="rId4"/>
    <p:sldId id="465" r:id="rId5"/>
    <p:sldId id="441" r:id="rId6"/>
    <p:sldId id="444" r:id="rId7"/>
    <p:sldId id="351" r:id="rId8"/>
    <p:sldId id="462" r:id="rId9"/>
    <p:sldId id="363" r:id="rId10"/>
    <p:sldId id="451" r:id="rId11"/>
    <p:sldId id="466" r:id="rId12"/>
    <p:sldId id="460" r:id="rId13"/>
    <p:sldId id="467" r:id="rId14"/>
    <p:sldId id="468" r:id="rId15"/>
    <p:sldId id="449" r:id="rId16"/>
    <p:sldId id="414" r:id="rId17"/>
    <p:sldId id="445" r:id="rId18"/>
    <p:sldId id="463" r:id="rId19"/>
    <p:sldId id="464" r:id="rId20"/>
    <p:sldId id="427" r:id="rId21"/>
    <p:sldId id="436" r:id="rId22"/>
    <p:sldId id="459" r:id="rId23"/>
  </p:sldIdLst>
  <p:sldSz cx="9144000" cy="6858000" type="screen4x3"/>
  <p:notesSz cx="6781800" cy="9906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86418" autoAdjust="0"/>
  </p:normalViewPr>
  <p:slideViewPr>
    <p:cSldViewPr showGuides="1">
      <p:cViewPr>
        <p:scale>
          <a:sx n="100" d="100"/>
          <a:sy n="100" d="100"/>
        </p:scale>
        <p:origin x="211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4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4" d="100"/>
        <a:sy n="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710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338" y="0"/>
            <a:ext cx="293846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710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3846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710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338" y="9410700"/>
            <a:ext cx="293846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8819A2C5-D425-418A-813C-D2056631D7C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91946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05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6387" name="Rectangle 2051"/>
          <p:cNvSpPr>
            <a:spLocks noGrp="1" noChangeArrowheads="1"/>
          </p:cNvSpPr>
          <p:nvPr>
            <p:ph type="dt" idx="1"/>
          </p:nvPr>
        </p:nvSpPr>
        <p:spPr bwMode="auto">
          <a:xfrm>
            <a:off x="3843338" y="0"/>
            <a:ext cx="293846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196" name="Rectangle 205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389" name="Rectangle 205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05350"/>
            <a:ext cx="497205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16390" name="Rectangle 205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700"/>
            <a:ext cx="293846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6391" name="Rectangle 205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3338" y="9410700"/>
            <a:ext cx="293846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74F9E15A-2DDD-48A4-81E6-2EDEC1199FA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1094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7410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21942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14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973099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15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312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837176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62759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18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29900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19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39127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BW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20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1100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1570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78718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5160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5471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6826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26611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110518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9E15A-2DDD-48A4-81E6-2EDEC1199FAA}" type="slidenum">
              <a:rPr lang="en-GB" altLang="en-US" smtClean="0"/>
              <a:pPr>
                <a:defRPr/>
              </a:pPr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5260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7504" y="3717032"/>
            <a:ext cx="7056784" cy="1296144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377815"/>
          </a:xfrm>
          <a:prstGeom prst="rect">
            <a:avLst/>
          </a:prstGeom>
        </p:spPr>
      </p:pic>
      <p:sp>
        <p:nvSpPr>
          <p:cNvPr id="491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7504" y="5013175"/>
            <a:ext cx="6400800" cy="1327299"/>
          </a:xfrm>
        </p:spPr>
        <p:txBody>
          <a:bodyPr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953512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DA786-226B-42DD-93E8-A1CF6097432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62999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48C52-FFFD-49F6-B265-F7E72DF156E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05378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5EEF6-EF9C-46E6-8B5F-3F5CA92D3B8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90899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20/06/2018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9723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20/06/2018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13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20/06/2018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586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20/06/2018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980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20/06/2018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951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20/06/2018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977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20/06/2018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720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51520" y="2780928"/>
            <a:ext cx="7056784" cy="1296144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 dirty="0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9432" y="4045917"/>
            <a:ext cx="6400800" cy="1327299"/>
          </a:xfrm>
        </p:spPr>
        <p:txBody>
          <a:bodyPr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292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2389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20/06/2018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9477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20/06/2018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6336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20/06/2018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1346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84978-FF33-4943-AA93-CA0F6CF72124}" type="datetimeFigureOut">
              <a:rPr lang="en-GB" smtClean="0"/>
              <a:t>20/06/2018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5740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4D4E8-1442-4A26-862E-F7A1A3386CB3}" type="datetimeFigureOut">
              <a:rPr lang="en-GB"/>
              <a:pPr>
                <a:defRPr/>
              </a:pPr>
              <a:t>20/06/2018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8AA0D-06A5-4A03-86AF-FCD31649C8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4885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40FB6-9916-4744-A588-88582159FB2B}" type="datetimeFigureOut">
              <a:rPr lang="en-GB"/>
              <a:pPr>
                <a:defRPr/>
              </a:pPr>
              <a:t>20/06/2018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5FE55-7890-4B92-8DAC-E9A4D1B545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06457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3568" y="2564904"/>
            <a:ext cx="7772400" cy="3204071"/>
          </a:xfrm>
        </p:spPr>
        <p:txBody>
          <a:bodyPr anchor="t"/>
          <a:lstStyle>
            <a:lvl1pPr algn="l">
              <a:defRPr sz="4000" b="1" cap="none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A2E35-467A-4B59-82DC-CA561B91D6DD}" type="datetimeFigureOut">
              <a:rPr lang="en-GB"/>
              <a:pPr>
                <a:defRPr/>
              </a:pPr>
              <a:t>20/06/2018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0FB9F-F625-4E59-ABB6-F6A9692E42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75"/>
            <a:ext cx="9144000" cy="150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369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47B15-667E-4BCF-8B3A-A77556EB54EA}" type="datetimeFigureOut">
              <a:rPr lang="en-GB"/>
              <a:pPr>
                <a:defRPr/>
              </a:pPr>
              <a:t>20/06/2018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46B6B-B495-4202-9733-F50C9C7FB7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4361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AC0FC-96BA-4D10-9D73-BF78231C6B28}" type="datetimeFigureOut">
              <a:rPr lang="en-GB"/>
              <a:pPr>
                <a:defRPr/>
              </a:pPr>
              <a:t>20/06/2018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3AD48-89ED-4225-9717-C63FF82E12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8771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9EE57-8035-41DD-9C26-3C6F5DAA7CFD}" type="datetimeFigureOut">
              <a:rPr lang="en-GB"/>
              <a:pPr>
                <a:defRPr/>
              </a:pPr>
              <a:t>20/06/2018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80DCE-CC63-41F3-B3BF-2DC7C1BD5F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917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D8804-937B-40C3-8369-0CF62D082B6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487849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DAF2E-DC61-4E6E-94AB-B60AED80656E}" type="datetimeFigureOut">
              <a:rPr lang="en-GB"/>
              <a:pPr>
                <a:defRPr/>
              </a:pPr>
              <a:t>20/06/2018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71BE9-486E-45C4-86CB-5A5F3C3951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5449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898C3-4A5E-46F2-8CA9-97065EF60EB5}" type="datetimeFigureOut">
              <a:rPr lang="en-GB"/>
              <a:pPr>
                <a:defRPr/>
              </a:pPr>
              <a:t>20/06/2018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27412-71D6-44C2-A9F5-635BC27635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5443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78D83-690E-44A6-9615-6E3773D09219}" type="datetimeFigureOut">
              <a:rPr lang="en-GB"/>
              <a:pPr>
                <a:defRPr/>
              </a:pPr>
              <a:t>20/06/2018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233AE-E9D9-464A-AA2D-6B972A04F9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5338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34E77-4970-41AE-8E37-D8248A576885}" type="datetimeFigureOut">
              <a:rPr lang="en-GB"/>
              <a:pPr>
                <a:defRPr/>
              </a:pPr>
              <a:t>20/06/2018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9CED2-2637-4A41-9192-F691BFD70E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3368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B04DF-1EF5-402B-A3AD-220EAF3DB805}" type="datetimeFigureOut">
              <a:rPr lang="en-GB"/>
              <a:pPr>
                <a:defRPr/>
              </a:pPr>
              <a:t>20/06/2018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84ABD-F176-4BF4-91E7-E32687AA68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9879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5661248"/>
            <a:ext cx="9154649" cy="100811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1550979"/>
            <a:ext cx="7772400" cy="1362075"/>
          </a:xfrm>
        </p:spPr>
        <p:txBody>
          <a:bodyPr anchor="t"/>
          <a:lstStyle>
            <a:lvl1pPr algn="l">
              <a:defRPr sz="4000" b="1" cap="none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8B94E-925D-4A32-90AE-A4FAA5B8065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137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711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6B3E9-7FF0-4902-80F9-E8997D5A0E3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5283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03937-7804-4435-8F73-564F70BF047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6971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CFF8C-A83F-461F-AEDD-249687053BE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4708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D0086-8934-43DE-AB7F-FE2D8ACF740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79062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78CB3-4A42-4C7D-9227-6531CAA8D3E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94163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5959929"/>
            <a:ext cx="9150350" cy="89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5562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5562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5562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8B2FC1F5-3F11-4F4C-98D3-E04A951B33C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07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457200" indent="-457200" algn="l" rtl="0" eaLnBrk="1" fontAlgn="base" hangingPunct="1">
        <a:spcBef>
          <a:spcPct val="20000"/>
        </a:spcBef>
        <a:spcAft>
          <a:spcPct val="0"/>
        </a:spcAft>
        <a:buFontTx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84978-FF33-4943-AA93-CA0F6CF72124}" type="datetimeFigureOut">
              <a:rPr lang="en-GB" smtClean="0"/>
              <a:t>20/06/2018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35110-1EFC-4265-8B99-12D554FCCDAB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82"/>
            <a:ext cx="9144000" cy="150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91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 smtClean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9FADD070-3693-41F0-BADB-35FB541A71E6}" type="datetimeFigureOut">
              <a:rPr lang="en-GB"/>
              <a:pPr>
                <a:defRPr/>
              </a:pPr>
              <a:t>20/06/2018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 smtClean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191FB2FD-B962-4662-80C0-9F11CBA062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7524" y="1124744"/>
            <a:ext cx="8568952" cy="1362075"/>
          </a:xfrm>
        </p:spPr>
        <p:txBody>
          <a:bodyPr/>
          <a:lstStyle/>
          <a:p>
            <a:r>
              <a:rPr lang="en-GB" altLang="en-US" sz="3200" dirty="0"/>
              <a:t>Warwick Partnership Conference</a:t>
            </a:r>
            <a:br>
              <a:rPr lang="en-GB" altLang="en-US" sz="3200" dirty="0"/>
            </a:br>
            <a:r>
              <a:rPr lang="en-GB" altLang="en-US" sz="2400" dirty="0"/>
              <a:t>June 2018</a:t>
            </a:r>
            <a:br>
              <a:rPr lang="en-GB" altLang="en-US" sz="2400" dirty="0"/>
            </a:br>
            <a:br>
              <a:rPr lang="en-GB" altLang="en-US" dirty="0"/>
            </a:br>
            <a:r>
              <a:rPr lang="en-GB" altLang="en-US" sz="3200" dirty="0"/>
              <a:t>Engagement, Motivation and Empowerment:</a:t>
            </a:r>
            <a:br>
              <a:rPr lang="en-GB" altLang="en-US" sz="3200" dirty="0"/>
            </a:br>
            <a:r>
              <a:rPr lang="en-GB" altLang="en-US" sz="4800" dirty="0"/>
              <a:t>Implications for Future Learners</a:t>
            </a:r>
            <a:endParaRPr lang="en-GB" sz="4800" dirty="0"/>
          </a:p>
        </p:txBody>
      </p:sp>
      <p:sp>
        <p:nvSpPr>
          <p:cNvPr id="5" name="Subtitle 4"/>
          <p:cNvSpPr>
            <a:spLocks noGrp="1"/>
          </p:cNvSpPr>
          <p:nvPr>
            <p:ph type="body" idx="1"/>
          </p:nvPr>
        </p:nvSpPr>
        <p:spPr>
          <a:xfrm>
            <a:off x="755576" y="4330579"/>
            <a:ext cx="4569767" cy="1500187"/>
          </a:xfrm>
        </p:spPr>
        <p:txBody>
          <a:bodyPr/>
          <a:lstStyle/>
          <a:p>
            <a:pPr algn="r"/>
            <a:r>
              <a:rPr lang="en-GB" altLang="en-US" sz="2800" b="1" dirty="0"/>
              <a:t>Brittany Wright</a:t>
            </a:r>
          </a:p>
          <a:p>
            <a:pPr algn="r"/>
            <a:r>
              <a:rPr lang="en-GB" altLang="en-US" sz="2800" b="1" dirty="0"/>
              <a:t>Prof Des Hewitt</a:t>
            </a:r>
          </a:p>
          <a:p>
            <a:pPr algn="r"/>
            <a:r>
              <a:rPr lang="en-GB" altLang="en-US" sz="2800" b="1" dirty="0"/>
              <a:t>University of Warwick</a:t>
            </a:r>
          </a:p>
          <a:p>
            <a:pPr algn="r"/>
            <a:r>
              <a:rPr lang="en-GB" altLang="en-US" sz="2800" b="1" dirty="0" err="1"/>
              <a:t>d.m.hewitt@warwick.ac.uk</a:t>
            </a:r>
            <a:endParaRPr lang="en-GB" altLang="en-US" sz="2800" b="1" dirty="0"/>
          </a:p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840" y="3723361"/>
            <a:ext cx="2714624" cy="271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772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EB01E-DCE0-D44F-A933-82ABA8CD3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Fully Functioning Person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8C4B67-3815-4F9D-90A3-68FF64D0390C}"/>
              </a:ext>
            </a:extLst>
          </p:cNvPr>
          <p:cNvSpPr txBox="1"/>
          <p:nvPr/>
        </p:nvSpPr>
        <p:spPr>
          <a:xfrm>
            <a:off x="832048" y="1295400"/>
            <a:ext cx="777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+mj-lt"/>
              </a:rPr>
              <a:t>Rogers (1967) believed that the fully functioning person is: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+mj-lt"/>
              </a:rPr>
              <a:t>Open to experience (the opposite of defensiveness)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+mj-lt"/>
              </a:rPr>
              <a:t>Likely to live in the moment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+mj-lt"/>
              </a:rPr>
              <a:t>Able to trust their own gut reactions to guide them in life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06905D-412A-4731-8EAD-39D65E9BD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45" y="4941168"/>
            <a:ext cx="3670110" cy="10486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2FFD0A2-C5A1-4F20-9A0B-80B58B3E97C4}"/>
              </a:ext>
            </a:extLst>
          </p:cNvPr>
          <p:cNvSpPr txBox="1"/>
          <p:nvPr/>
        </p:nvSpPr>
        <p:spPr>
          <a:xfrm>
            <a:off x="467544" y="3001888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+mj-lt"/>
              </a:rPr>
              <a:t>Pupils, teachers, trainees: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FCA4F8-A50E-49DC-81F7-1795AB4051EA}"/>
              </a:ext>
            </a:extLst>
          </p:cNvPr>
          <p:cNvSpPr txBox="1"/>
          <p:nvPr/>
        </p:nvSpPr>
        <p:spPr>
          <a:xfrm>
            <a:off x="471017" y="3431902"/>
            <a:ext cx="3240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+mj-lt"/>
              </a:rPr>
              <a:t>Suffering as a result of </a:t>
            </a:r>
            <a:r>
              <a:rPr lang="en-GB" sz="1600" b="1" dirty="0">
                <a:latin typeface="+mj-lt"/>
              </a:rPr>
              <a:t>incongruence</a:t>
            </a:r>
            <a:r>
              <a:rPr lang="en-GB" sz="1600" dirty="0">
                <a:latin typeface="+mj-lt"/>
              </a:rPr>
              <a:t>, placing self-worth on external validation (positive or negative), behaving erratically, etc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ED401D-C798-42CC-AE57-AC83022A2DCD}"/>
              </a:ext>
            </a:extLst>
          </p:cNvPr>
          <p:cNvSpPr txBox="1"/>
          <p:nvPr/>
        </p:nvSpPr>
        <p:spPr>
          <a:xfrm>
            <a:off x="5364088" y="3431902"/>
            <a:ext cx="3240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+mj-lt"/>
              </a:rPr>
              <a:t>Embraces learning experiences, appreciates the day-to-day moments of school, knows, trusts and honours their own self, etc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380797-539C-474B-B68E-3B346F8C6091}"/>
              </a:ext>
            </a:extLst>
          </p:cNvPr>
          <p:cNvSpPr txBox="1"/>
          <p:nvPr/>
        </p:nvSpPr>
        <p:spPr>
          <a:xfrm>
            <a:off x="4322204" y="375550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Vs</a:t>
            </a:r>
          </a:p>
        </p:txBody>
      </p:sp>
    </p:spTree>
    <p:extLst>
      <p:ext uri="{BB962C8B-B14F-4D97-AF65-F5344CB8AC3E}">
        <p14:creationId xmlns:p14="http://schemas.microsoft.com/office/powerpoint/2010/main" val="2757673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94AFE-80F0-44FC-92C3-162C8EC9B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Practical implications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E35D4-1AF6-4454-9D38-2EC76DBE0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371600"/>
            <a:ext cx="7772400" cy="4114800"/>
          </a:xfrm>
        </p:spPr>
        <p:txBody>
          <a:bodyPr/>
          <a:lstStyle/>
          <a:p>
            <a:r>
              <a:rPr lang="en-GB" sz="2400" dirty="0"/>
              <a:t>In order to consider the potential of a person-centred approach in school, we need to ‘look around’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D776202-3F2F-4E80-9691-2ECF7DF372C7}"/>
              </a:ext>
            </a:extLst>
          </p:cNvPr>
          <p:cNvSpPr/>
          <p:nvPr/>
        </p:nvSpPr>
        <p:spPr bwMode="auto">
          <a:xfrm>
            <a:off x="179513" y="4658072"/>
            <a:ext cx="3672408" cy="715144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What </a:t>
            </a:r>
            <a:r>
              <a:rPr kumimoji="0" lang="en-GB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conditions of worth </a:t>
            </a:r>
            <a:r>
              <a:rPr kumimoji="0" lang="en-GB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are placed on teachers?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7F7B937-E142-4BA2-AC9D-8068AB678143}"/>
              </a:ext>
            </a:extLst>
          </p:cNvPr>
          <p:cNvSpPr/>
          <p:nvPr/>
        </p:nvSpPr>
        <p:spPr bwMode="auto">
          <a:xfrm>
            <a:off x="5292080" y="4653136"/>
            <a:ext cx="3672408" cy="715144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What </a:t>
            </a:r>
            <a:r>
              <a:rPr kumimoji="0" lang="en-GB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conditions of worth </a:t>
            </a:r>
            <a:r>
              <a:rPr kumimoji="0" lang="en-GB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are placed on pupils?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3CE492C-2CC0-43FC-B621-658C9750CA63}"/>
              </a:ext>
            </a:extLst>
          </p:cNvPr>
          <p:cNvSpPr/>
          <p:nvPr/>
        </p:nvSpPr>
        <p:spPr bwMode="auto">
          <a:xfrm>
            <a:off x="3491879" y="2467744"/>
            <a:ext cx="2160241" cy="504056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Peer relationships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3698911-ECEB-4FBF-887D-517A26FB38C7}"/>
              </a:ext>
            </a:extLst>
          </p:cNvPr>
          <p:cNvSpPr/>
          <p:nvPr/>
        </p:nvSpPr>
        <p:spPr bwMode="auto">
          <a:xfrm>
            <a:off x="3491878" y="3053916"/>
            <a:ext cx="2160241" cy="504056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Data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2C61945-2129-4B99-82E7-5ADC533AA049}"/>
              </a:ext>
            </a:extLst>
          </p:cNvPr>
          <p:cNvSpPr/>
          <p:nvPr/>
        </p:nvSpPr>
        <p:spPr bwMode="auto">
          <a:xfrm>
            <a:off x="3491877" y="3631450"/>
            <a:ext cx="2160241" cy="504056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Performance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B353887-BAD9-430F-9290-89536D8163F0}"/>
              </a:ext>
            </a:extLst>
          </p:cNvPr>
          <p:cNvCxnSpPr>
            <a:cxnSpLocks/>
            <a:stCxn id="4" idx="0"/>
          </p:cNvCxnSpPr>
          <p:nvPr/>
        </p:nvCxnSpPr>
        <p:spPr bwMode="auto">
          <a:xfrm flipV="1">
            <a:off x="2015717" y="4221088"/>
            <a:ext cx="1476160" cy="43698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15F9CD0-482F-4F6D-9945-1620B28CA282}"/>
              </a:ext>
            </a:extLst>
          </p:cNvPr>
          <p:cNvCxnSpPr>
            <a:cxnSpLocks/>
            <a:stCxn id="5" idx="0"/>
          </p:cNvCxnSpPr>
          <p:nvPr/>
        </p:nvCxnSpPr>
        <p:spPr bwMode="auto">
          <a:xfrm flipH="1" flipV="1">
            <a:off x="5652118" y="4208984"/>
            <a:ext cx="1476166" cy="44415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E6B0E16-804C-4E04-8C83-AB29F7826BF8}"/>
              </a:ext>
            </a:extLst>
          </p:cNvPr>
          <p:cNvSpPr/>
          <p:nvPr/>
        </p:nvSpPr>
        <p:spPr bwMode="auto">
          <a:xfrm>
            <a:off x="5960925" y="2459757"/>
            <a:ext cx="2160241" cy="504056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Home/family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DA6540C-F790-4CCA-9FE7-1B26916B5112}"/>
              </a:ext>
            </a:extLst>
          </p:cNvPr>
          <p:cNvSpPr/>
          <p:nvPr/>
        </p:nvSpPr>
        <p:spPr bwMode="auto">
          <a:xfrm>
            <a:off x="935596" y="2467744"/>
            <a:ext cx="2160241" cy="504056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Home/family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2F220D3-C3A6-4F20-B07A-29B3845E7992}"/>
              </a:ext>
            </a:extLst>
          </p:cNvPr>
          <p:cNvSpPr/>
          <p:nvPr/>
        </p:nvSpPr>
        <p:spPr bwMode="auto">
          <a:xfrm>
            <a:off x="935596" y="3092388"/>
            <a:ext cx="2160241" cy="504056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?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447AC67-E62F-4A87-B9D3-B1C28EB84BC6}"/>
              </a:ext>
            </a:extLst>
          </p:cNvPr>
          <p:cNvSpPr/>
          <p:nvPr/>
        </p:nvSpPr>
        <p:spPr bwMode="auto">
          <a:xfrm>
            <a:off x="5956411" y="3082342"/>
            <a:ext cx="2160241" cy="504056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C806D5-E7D7-4874-8218-4B21A319A0AF}"/>
              </a:ext>
            </a:extLst>
          </p:cNvPr>
          <p:cNvSpPr txBox="1"/>
          <p:nvPr/>
        </p:nvSpPr>
        <p:spPr>
          <a:xfrm>
            <a:off x="613792" y="5589240"/>
            <a:ext cx="7990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+mj-lt"/>
              </a:rPr>
              <a:t>Can we move from an external to an internal locus of control?</a:t>
            </a:r>
          </a:p>
        </p:txBody>
      </p:sp>
    </p:spTree>
    <p:extLst>
      <p:ext uri="{BB962C8B-B14F-4D97-AF65-F5344CB8AC3E}">
        <p14:creationId xmlns:p14="http://schemas.microsoft.com/office/powerpoint/2010/main" val="2677192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D4996-684E-4587-8912-84EE7BBA9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Practical implications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FF013-E659-4243-A0CC-1C1F2508D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200" dirty="0"/>
              <a:t>Key reflection questions:</a:t>
            </a:r>
          </a:p>
          <a:p>
            <a:r>
              <a:rPr lang="en-GB" sz="2200" dirty="0"/>
              <a:t>How far are pupils and staff able to honour their values in school? </a:t>
            </a:r>
          </a:p>
          <a:p>
            <a:r>
              <a:rPr lang="en-GB" sz="2200" dirty="0"/>
              <a:t>What </a:t>
            </a:r>
            <a:r>
              <a:rPr lang="en-GB" sz="2200" b="1" dirty="0"/>
              <a:t>conditions of worth </a:t>
            </a:r>
            <a:r>
              <a:rPr lang="en-GB" sz="2200" dirty="0"/>
              <a:t>are placed on pupils, staff, trainees? Are these tied to our perception of them as people? </a:t>
            </a:r>
          </a:p>
          <a:p>
            <a:r>
              <a:rPr lang="en-GB" sz="2200" dirty="0"/>
              <a:t>How can </a:t>
            </a:r>
            <a:r>
              <a:rPr lang="en-GB" sz="2200" b="1" dirty="0"/>
              <a:t>unconditional positive regard </a:t>
            </a:r>
            <a:r>
              <a:rPr lang="en-GB" sz="2200" dirty="0"/>
              <a:t>work in practice?</a:t>
            </a:r>
          </a:p>
          <a:p>
            <a:r>
              <a:rPr lang="en-GB" sz="2200" dirty="0"/>
              <a:t>These principles fit easily into </a:t>
            </a:r>
            <a:r>
              <a:rPr lang="en-GB" sz="2200" b="1" dirty="0"/>
              <a:t>pastoral</a:t>
            </a:r>
            <a:r>
              <a:rPr lang="en-GB" sz="2200" dirty="0"/>
              <a:t> provision, but how can we embed them in the very fabric of teaching and learning?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A1FB718-27D1-47D6-8169-182A9D91CE2A}"/>
              </a:ext>
            </a:extLst>
          </p:cNvPr>
          <p:cNvCxnSpPr/>
          <p:nvPr/>
        </p:nvCxnSpPr>
        <p:spPr bwMode="auto">
          <a:xfrm flipV="1">
            <a:off x="5508104" y="1412776"/>
            <a:ext cx="1080120" cy="4320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8D4A7CB-2FAC-4192-8E34-20DF8C3A13AF}"/>
              </a:ext>
            </a:extLst>
          </p:cNvPr>
          <p:cNvSpPr txBox="1"/>
          <p:nvPr/>
        </p:nvSpPr>
        <p:spPr>
          <a:xfrm>
            <a:off x="6156176" y="649069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+mj-lt"/>
              </a:rPr>
              <a:t>Values here refers to ‘core qualities’ or underlying character traits – see Seligman’s </a:t>
            </a:r>
            <a:r>
              <a:rPr lang="en-GB" sz="1200" i="1" dirty="0">
                <a:latin typeface="+mj-lt"/>
              </a:rPr>
              <a:t>Values in Action </a:t>
            </a:r>
            <a:r>
              <a:rPr lang="en-GB" sz="1200" dirty="0">
                <a:latin typeface="+mj-lt"/>
              </a:rPr>
              <a:t>website for more detail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1F8A8EB-BEB0-4F04-B0F0-4D400E0673A5}"/>
              </a:ext>
            </a:extLst>
          </p:cNvPr>
          <p:cNvCxnSpPr>
            <a:cxnSpLocks/>
          </p:cNvCxnSpPr>
          <p:nvPr/>
        </p:nvCxnSpPr>
        <p:spPr bwMode="auto">
          <a:xfrm flipH="1">
            <a:off x="685800" y="3645024"/>
            <a:ext cx="573832" cy="85990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8FF9AEB-19F4-43ED-828D-B06E18971017}"/>
              </a:ext>
            </a:extLst>
          </p:cNvPr>
          <p:cNvSpPr txBox="1"/>
          <p:nvPr/>
        </p:nvSpPr>
        <p:spPr>
          <a:xfrm>
            <a:off x="251520" y="4581128"/>
            <a:ext cx="28803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+mj-lt"/>
              </a:rPr>
              <a:t>This is not the same as ‘liking’ someone – it is a practical reflection of the fact that you value that they are a human being with the potential and capacity to grow and change. It doesn’t mean that you let people get away with anything (despite what you might read on Twitter!)</a:t>
            </a:r>
          </a:p>
        </p:txBody>
      </p:sp>
    </p:spTree>
    <p:extLst>
      <p:ext uri="{BB962C8B-B14F-4D97-AF65-F5344CB8AC3E}">
        <p14:creationId xmlns:p14="http://schemas.microsoft.com/office/powerpoint/2010/main" val="1043549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069" y="4869160"/>
            <a:ext cx="8559862" cy="1066800"/>
          </a:xfrm>
        </p:spPr>
        <p:txBody>
          <a:bodyPr/>
          <a:lstStyle/>
          <a:p>
            <a:r>
              <a:rPr lang="en-US" dirty="0"/>
              <a:t>Ed Deci and Jim Ryan</a:t>
            </a:r>
            <a:br>
              <a:rPr lang="en-US" dirty="0"/>
            </a:br>
            <a:r>
              <a:rPr lang="en-US" dirty="0"/>
              <a:t>Self-Determination theory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548680"/>
            <a:ext cx="5537200" cy="40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13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Motivation/ Protective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Connected: </a:t>
            </a:r>
            <a:r>
              <a:rPr lang="en-GB" dirty="0"/>
              <a:t>we are intrinsically social;</a:t>
            </a:r>
          </a:p>
          <a:p>
            <a:pPr marL="0" indent="0">
              <a:buNone/>
            </a:pPr>
            <a:r>
              <a:rPr lang="en-GB" b="1" dirty="0"/>
              <a:t>Autonomous: </a:t>
            </a:r>
            <a:r>
              <a:rPr lang="en-GB" dirty="0"/>
              <a:t>we are in control;</a:t>
            </a:r>
          </a:p>
          <a:p>
            <a:pPr marL="0" indent="0">
              <a:buNone/>
            </a:pPr>
            <a:r>
              <a:rPr lang="en-GB" b="1" dirty="0"/>
              <a:t>Personal development: </a:t>
            </a:r>
            <a:r>
              <a:rPr lang="en-GB" dirty="0"/>
              <a:t>we need to grow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dirty="0"/>
              <a:t>Deci, E. L. and Ryan, R. M. (1985). </a:t>
            </a:r>
            <a:r>
              <a:rPr lang="en-US" i="1" dirty="0"/>
              <a:t>Intrinsic motivation and self-determination in human behavior</a:t>
            </a:r>
            <a:r>
              <a:rPr lang="en-US" dirty="0"/>
              <a:t>. New York: Plenum Press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0720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continuum of motivation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27484"/>
            <a:ext cx="9144000" cy="420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876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B5E2C1F-7E53-154B-9059-F19880A08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Reality check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E2B128-BA40-7D46-AB8C-CED43FAC3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Can we claim to be wholly motivated by intrinsic motivation?</a:t>
            </a:r>
          </a:p>
          <a:p>
            <a:r>
              <a:rPr lang="en-GB" dirty="0"/>
              <a:t>Is there ever a pupil or teacher who is entirely </a:t>
            </a:r>
            <a:r>
              <a:rPr lang="en-GB" dirty="0" err="1"/>
              <a:t>amotivated</a:t>
            </a:r>
            <a:r>
              <a:rPr lang="en-GB" dirty="0"/>
              <a:t> or needing entirely external regulation?</a:t>
            </a:r>
          </a:p>
          <a:p>
            <a:r>
              <a:rPr lang="en-GB" dirty="0"/>
              <a:t>Most learners and professionals will have different motivation profiles in different subjects and even at different times</a:t>
            </a:r>
          </a:p>
        </p:txBody>
      </p:sp>
    </p:spTree>
    <p:extLst>
      <p:ext uri="{BB962C8B-B14F-4D97-AF65-F5344CB8AC3E}">
        <p14:creationId xmlns:p14="http://schemas.microsoft.com/office/powerpoint/2010/main" val="4101902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583E7-186E-FC48-B0DC-9E78F36AD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-15897"/>
            <a:ext cx="7772400" cy="1066800"/>
          </a:xfrm>
        </p:spPr>
        <p:txBody>
          <a:bodyPr/>
          <a:lstStyle/>
          <a:p>
            <a:r>
              <a:rPr lang="en-GB" dirty="0"/>
              <a:t>Assessment for motivation </a:t>
            </a:r>
            <a:r>
              <a:rPr lang="en-GB" dirty="0" err="1"/>
              <a:t>AfM</a:t>
            </a:r>
            <a:r>
              <a:rPr lang="en-GB" dirty="0"/>
              <a:t>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51894-6625-CB4D-80B6-48D1B18C8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4114800"/>
          </a:xfrm>
        </p:spPr>
        <p:txBody>
          <a:bodyPr/>
          <a:lstStyle/>
          <a:p>
            <a:r>
              <a:rPr lang="en-GB" dirty="0"/>
              <a:t>How do we know levels of motivation and engagement for a lesson/ activity?</a:t>
            </a:r>
          </a:p>
          <a:p>
            <a:pPr lvl="1"/>
            <a:r>
              <a:rPr lang="en-GB" dirty="0"/>
              <a:t>What learners do</a:t>
            </a:r>
          </a:p>
          <a:p>
            <a:pPr lvl="1"/>
            <a:r>
              <a:rPr lang="en-GB" dirty="0"/>
              <a:t>What learners say</a:t>
            </a:r>
          </a:p>
          <a:p>
            <a:pPr lvl="1"/>
            <a:r>
              <a:rPr lang="en-GB" dirty="0"/>
              <a:t>What learners value</a:t>
            </a:r>
          </a:p>
          <a:p>
            <a:r>
              <a:rPr lang="en-GB" dirty="0"/>
              <a:t>Questions identify the levels of motivation and engagement</a:t>
            </a:r>
          </a:p>
          <a:p>
            <a:r>
              <a:rPr lang="en-GB" dirty="0"/>
              <a:t>Planning for purposeful and motivating learning responds to what we know about motivation in learners</a:t>
            </a:r>
          </a:p>
        </p:txBody>
      </p:sp>
    </p:spTree>
    <p:extLst>
      <p:ext uri="{BB962C8B-B14F-4D97-AF65-F5344CB8AC3E}">
        <p14:creationId xmlns:p14="http://schemas.microsoft.com/office/powerpoint/2010/main" val="5561842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8818240" cy="1066800"/>
          </a:xfrm>
        </p:spPr>
        <p:txBody>
          <a:bodyPr/>
          <a:lstStyle/>
          <a:p>
            <a:r>
              <a:rPr lang="en-US" sz="3600" dirty="0"/>
              <a:t>Moving along the continuum of Internal and external regulation of motivation/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71600"/>
            <a:ext cx="9073008" cy="4114800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Can you change your own and others motivation?</a:t>
            </a:r>
          </a:p>
          <a:p>
            <a:pPr marL="0" indent="0">
              <a:buNone/>
            </a:pPr>
            <a:r>
              <a:rPr lang="en-GB" sz="2400" dirty="0"/>
              <a:t>Moving towards autonomy and self-regulation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b="1" dirty="0"/>
              <a:t>Pupils 		Trainees 	Teachers	Mentors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Understanding motivation and how we can change this</a:t>
            </a:r>
          </a:p>
          <a:p>
            <a:r>
              <a:rPr lang="en-GB" sz="2400" dirty="0"/>
              <a:t>Developing awareness of our own motivation and the factors which impact on it</a:t>
            </a:r>
          </a:p>
          <a:p>
            <a:r>
              <a:rPr lang="en-GB" sz="2400" dirty="0"/>
              <a:t>Internal: what is it in the learning which influences our motivation (how, who, what, why we are learning x)</a:t>
            </a:r>
          </a:p>
          <a:p>
            <a:r>
              <a:rPr lang="en-GB" sz="2400" dirty="0"/>
              <a:t>External: what in our lives outside the activity influences motivation (physical, emotional etc well-being)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357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 for practice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-30651" y="1446667"/>
            <a:ext cx="8995139" cy="4114800"/>
          </a:xfrm>
        </p:spPr>
        <p:txBody>
          <a:bodyPr/>
          <a:lstStyle/>
          <a:p>
            <a:r>
              <a:rPr lang="en-US" sz="2800" dirty="0"/>
              <a:t>Education reflects society, but it can also shape it</a:t>
            </a:r>
          </a:p>
          <a:p>
            <a:r>
              <a:rPr lang="en-US" sz="2800" dirty="0"/>
              <a:t>Moving from compliance to empowerment</a:t>
            </a:r>
          </a:p>
          <a:p>
            <a:r>
              <a:rPr lang="en-US" sz="2800" dirty="0"/>
              <a:t>The learning gap: passive to active, disempowered to empowered</a:t>
            </a:r>
          </a:p>
          <a:p>
            <a:r>
              <a:rPr lang="en-US" sz="2800" dirty="0"/>
              <a:t>Praise for effort</a:t>
            </a:r>
          </a:p>
          <a:p>
            <a:r>
              <a:rPr lang="en-US" sz="2800" dirty="0"/>
              <a:t>Planning for motivation: the curriculum and performance management</a:t>
            </a:r>
          </a:p>
          <a:p>
            <a:r>
              <a:rPr lang="en-US" sz="2800" dirty="0"/>
              <a:t>How can you include progression for motivation  in learning?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5492" y="143838"/>
            <a:ext cx="1185416" cy="123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302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4C7F03-9B90-024E-8791-835386155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session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15E9CB-468E-A449-95F1-AD48EFE8D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060848"/>
            <a:ext cx="7772400" cy="4114800"/>
          </a:xfrm>
        </p:spPr>
        <p:txBody>
          <a:bodyPr/>
          <a:lstStyle/>
          <a:p>
            <a:r>
              <a:rPr lang="en-GB" dirty="0"/>
              <a:t>Introduction (BW)</a:t>
            </a:r>
          </a:p>
          <a:p>
            <a:r>
              <a:rPr lang="en-GB" dirty="0"/>
              <a:t>Fully Functioning Human Being (BW)</a:t>
            </a:r>
          </a:p>
          <a:p>
            <a:r>
              <a:rPr lang="en-GB" dirty="0"/>
              <a:t>Motivational profiles: external to internal continuum (Deci and Ryan) (DH)</a:t>
            </a:r>
          </a:p>
          <a:p>
            <a:r>
              <a:rPr lang="en-GB" dirty="0"/>
              <a:t>Discussion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76764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F1E5BC-6B2B-E144-8694-177F5779E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332656"/>
            <a:ext cx="1864161" cy="194421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44C7F03-9B90-024E-8791-835386155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15E9CB-468E-A449-95F1-AD48EFE8D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060848"/>
            <a:ext cx="7772400" cy="4114800"/>
          </a:xfrm>
        </p:spPr>
        <p:txBody>
          <a:bodyPr/>
          <a:lstStyle/>
          <a:p>
            <a:r>
              <a:rPr lang="en-GB" dirty="0"/>
              <a:t>Introduction (BW)</a:t>
            </a:r>
          </a:p>
          <a:p>
            <a:r>
              <a:rPr lang="en-GB" dirty="0"/>
              <a:t>A Fully Functioning Human Being (BW)</a:t>
            </a:r>
          </a:p>
          <a:p>
            <a:r>
              <a:rPr lang="en-GB" dirty="0"/>
              <a:t>B Motivational profiles: external to internal continuum (Deci and Ryan) (DH)</a:t>
            </a:r>
          </a:p>
          <a:p>
            <a:r>
              <a:rPr lang="en-GB" dirty="0"/>
              <a:t>Conclusion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109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685800" y="150587"/>
            <a:ext cx="7772400" cy="1066800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197" y="3501008"/>
            <a:ext cx="4119149" cy="308538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4039" y="1217387"/>
            <a:ext cx="4112952" cy="19355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DA92BF-6650-B542-9B1C-9B9C6694D20E}"/>
              </a:ext>
            </a:extLst>
          </p:cNvPr>
          <p:cNvSpPr txBox="1"/>
          <p:nvPr/>
        </p:nvSpPr>
        <p:spPr>
          <a:xfrm>
            <a:off x="611560" y="1556792"/>
            <a:ext cx="3384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latin typeface="+mn-lt"/>
              </a:rPr>
              <a:t>Carl Rogers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1DE51F-1560-C44F-BA5A-C69E6E6474B6}"/>
              </a:ext>
            </a:extLst>
          </p:cNvPr>
          <p:cNvSpPr txBox="1"/>
          <p:nvPr/>
        </p:nvSpPr>
        <p:spPr>
          <a:xfrm>
            <a:off x="4636205" y="4941168"/>
            <a:ext cx="4272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+mn-lt"/>
              </a:rPr>
              <a:t>Ed Deci and Jim Ryan</a:t>
            </a:r>
          </a:p>
        </p:txBody>
      </p:sp>
    </p:spTree>
    <p:extLst>
      <p:ext uri="{BB962C8B-B14F-4D97-AF65-F5344CB8AC3E}">
        <p14:creationId xmlns:p14="http://schemas.microsoft.com/office/powerpoint/2010/main" val="1860202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94" y="1700808"/>
            <a:ext cx="8630574" cy="324036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Productive challenge</a:t>
            </a:r>
          </a:p>
        </p:txBody>
      </p:sp>
    </p:spTree>
    <p:extLst>
      <p:ext uri="{BB962C8B-B14F-4D97-AF65-F5344CB8AC3E}">
        <p14:creationId xmlns:p14="http://schemas.microsoft.com/office/powerpoint/2010/main" val="1613977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5" y="764704"/>
            <a:ext cx="903837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976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C21694-839E-8C4B-AAC5-860ED958F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learner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6833B2-AC26-A048-AEE2-0E3DEB8CEFE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Self-regulated: taking ownership of learning</a:t>
            </a:r>
          </a:p>
          <a:p>
            <a:r>
              <a:rPr lang="en-GB" dirty="0"/>
              <a:t>Able to deal with uncertainty: emotionally, socially and cognitively</a:t>
            </a:r>
          </a:p>
          <a:p>
            <a:r>
              <a:rPr lang="en-GB" dirty="0"/>
              <a:t>Interdependent, rather than independent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378183-169A-8845-8C6A-EAE782468DC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Problem solving</a:t>
            </a:r>
          </a:p>
          <a:p>
            <a:r>
              <a:rPr lang="en-GB" dirty="0"/>
              <a:t>Problem finding</a:t>
            </a:r>
          </a:p>
          <a:p>
            <a:r>
              <a:rPr lang="en-GB" dirty="0"/>
              <a:t>Problem framing</a:t>
            </a:r>
          </a:p>
          <a:p>
            <a:r>
              <a:rPr lang="en-GB" dirty="0"/>
              <a:t>Problem solving</a:t>
            </a:r>
          </a:p>
          <a:p>
            <a:r>
              <a:rPr lang="en-GB" dirty="0"/>
              <a:t>Problem reflection</a:t>
            </a:r>
          </a:p>
        </p:txBody>
      </p:sp>
    </p:spTree>
    <p:extLst>
      <p:ext uri="{BB962C8B-B14F-4D97-AF65-F5344CB8AC3E}">
        <p14:creationId xmlns:p14="http://schemas.microsoft.com/office/powerpoint/2010/main" val="113736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-17183"/>
            <a:ext cx="6552728" cy="608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1CF3C3-04B5-B048-9478-EE825FD1C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4" y="0"/>
            <a:ext cx="1512168" cy="234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8111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Carl Rogers</a:t>
            </a:r>
            <a:br>
              <a:rPr lang="en-US" dirty="0"/>
            </a:br>
            <a:r>
              <a:rPr lang="en-US" dirty="0"/>
              <a:t>Person-</a:t>
            </a:r>
            <a:r>
              <a:rPr lang="en-US" dirty="0" err="1"/>
              <a:t>Centred</a:t>
            </a:r>
            <a:r>
              <a:rPr lang="en-US" dirty="0"/>
              <a:t> Psychology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628800"/>
            <a:ext cx="5006355" cy="406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974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03364-9899-42EA-8019-D4A2CC567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8600"/>
            <a:ext cx="8206680" cy="1066800"/>
          </a:xfrm>
        </p:spPr>
        <p:txBody>
          <a:bodyPr/>
          <a:lstStyle/>
          <a:p>
            <a:r>
              <a:rPr lang="en-GB" sz="3600" dirty="0"/>
              <a:t>The person-centred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1BC5D-0801-442E-BA30-533873161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All people have the potential to be unique, </a:t>
            </a:r>
            <a:r>
              <a:rPr lang="en-GB" sz="2400" b="1" dirty="0"/>
              <a:t>fully-functioning </a:t>
            </a:r>
            <a:r>
              <a:rPr lang="en-GB" sz="2400" dirty="0"/>
              <a:t>human beings, in perfect harmony with their environment.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62B25CC-01B0-45F0-8934-8A4BFB07FEB8}"/>
              </a:ext>
            </a:extLst>
          </p:cNvPr>
          <p:cNvCxnSpPr/>
          <p:nvPr/>
        </p:nvCxnSpPr>
        <p:spPr bwMode="auto">
          <a:xfrm flipV="1">
            <a:off x="1150504" y="2636912"/>
            <a:ext cx="6840760" cy="144016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D05A5E28-D131-4114-8B07-0CB95D27C195}"/>
              </a:ext>
            </a:extLst>
          </p:cNvPr>
          <p:cNvSpPr/>
          <p:nvPr/>
        </p:nvSpPr>
        <p:spPr bwMode="auto">
          <a:xfrm>
            <a:off x="4066828" y="3324436"/>
            <a:ext cx="1008112" cy="1368152"/>
          </a:xfrm>
          <a:prstGeom prst="triangl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09A18C-C74E-4D71-A0D3-EB5DEDE55B5F}"/>
              </a:ext>
            </a:extLst>
          </p:cNvPr>
          <p:cNvSpPr txBox="1"/>
          <p:nvPr/>
        </p:nvSpPr>
        <p:spPr>
          <a:xfrm>
            <a:off x="76082" y="4369422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atin typeface="+mj-lt"/>
              </a:rPr>
              <a:t>Conditions of worth </a:t>
            </a:r>
            <a:r>
              <a:rPr lang="en-GB" sz="1800" dirty="0">
                <a:latin typeface="+mj-lt"/>
              </a:rPr>
              <a:t>are placed on an individual</a:t>
            </a:r>
            <a:endParaRPr lang="en-GB" sz="1800" b="1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486197-A7A2-46BF-9833-48252701DC39}"/>
              </a:ext>
            </a:extLst>
          </p:cNvPr>
          <p:cNvSpPr txBox="1"/>
          <p:nvPr/>
        </p:nvSpPr>
        <p:spPr>
          <a:xfrm>
            <a:off x="76082" y="5098540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latin typeface="+mj-lt"/>
              </a:rPr>
              <a:t>An individual is </a:t>
            </a:r>
            <a:r>
              <a:rPr lang="en-GB" sz="1800" b="1" dirty="0">
                <a:latin typeface="+mj-lt"/>
              </a:rPr>
              <a:t>incongruent</a:t>
            </a:r>
            <a:r>
              <a:rPr lang="en-GB" sz="1800" dirty="0">
                <a:latin typeface="+mj-lt"/>
              </a:rPr>
              <a:t> (they don’t match up to their ‘ideal self’)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73469B-A646-4F57-A575-D961DCF3B697}"/>
              </a:ext>
            </a:extLst>
          </p:cNvPr>
          <p:cNvSpPr txBox="1"/>
          <p:nvPr/>
        </p:nvSpPr>
        <p:spPr>
          <a:xfrm>
            <a:off x="5716706" y="4369421"/>
            <a:ext cx="2987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latin typeface="+mj-lt"/>
              </a:rPr>
              <a:t>An individual is treated with </a:t>
            </a:r>
            <a:r>
              <a:rPr lang="en-GB" sz="1800" b="1" dirty="0">
                <a:latin typeface="+mj-lt"/>
              </a:rPr>
              <a:t>unconditional positive regard</a:t>
            </a:r>
            <a:endParaRPr lang="en-GB" sz="18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100A89-00DF-4D96-A210-F71E655FFFCA}"/>
              </a:ext>
            </a:extLst>
          </p:cNvPr>
          <p:cNvSpPr txBox="1"/>
          <p:nvPr/>
        </p:nvSpPr>
        <p:spPr>
          <a:xfrm rot="20859906">
            <a:off x="993953" y="3255395"/>
            <a:ext cx="3420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External locus of control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9CAE33-5791-423C-81A1-DD14136DCB8A}"/>
              </a:ext>
            </a:extLst>
          </p:cNvPr>
          <p:cNvSpPr txBox="1"/>
          <p:nvPr/>
        </p:nvSpPr>
        <p:spPr>
          <a:xfrm rot="20886854">
            <a:off x="4790405" y="3020473"/>
            <a:ext cx="3420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Internal locus of control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3945D6-88A1-403F-AAC1-3236CCB29AB4}"/>
              </a:ext>
            </a:extLst>
          </p:cNvPr>
          <p:cNvSpPr txBox="1"/>
          <p:nvPr/>
        </p:nvSpPr>
        <p:spPr>
          <a:xfrm>
            <a:off x="5686400" y="5157718"/>
            <a:ext cx="2987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latin typeface="+mj-lt"/>
              </a:rPr>
              <a:t>An individual is </a:t>
            </a:r>
            <a:r>
              <a:rPr lang="en-GB" sz="1800" b="1" dirty="0">
                <a:latin typeface="+mj-lt"/>
              </a:rPr>
              <a:t>congruent</a:t>
            </a:r>
            <a:r>
              <a:rPr lang="en-GB" sz="1800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9277890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_Warwick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Template_Warwick</Template>
  <TotalTime>1711</TotalTime>
  <Words>781</Words>
  <Application>Microsoft Office PowerPoint</Application>
  <PresentationFormat>On-screen Show (4:3)</PresentationFormat>
  <Paragraphs>138</Paragraphs>
  <Slides>20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Times New Roman</vt:lpstr>
      <vt:lpstr>Template_Warwick</vt:lpstr>
      <vt:lpstr>1_Custom Design</vt:lpstr>
      <vt:lpstr>Custom Design</vt:lpstr>
      <vt:lpstr>Warwick Partnership Conference June 2018  Engagement, Motivation and Empowerment: Implications for Future Learners</vt:lpstr>
      <vt:lpstr>The session</vt:lpstr>
      <vt:lpstr>Overview</vt:lpstr>
      <vt:lpstr>Productive challenge</vt:lpstr>
      <vt:lpstr>PowerPoint Presentation</vt:lpstr>
      <vt:lpstr>Future learner</vt:lpstr>
      <vt:lpstr>PowerPoint Presentation</vt:lpstr>
      <vt:lpstr>Carl Rogers Person-Centred Psychology</vt:lpstr>
      <vt:lpstr>The person-centred approach</vt:lpstr>
      <vt:lpstr>The Fully Functioning Person</vt:lpstr>
      <vt:lpstr>Practical implications</vt:lpstr>
      <vt:lpstr>Practical implications</vt:lpstr>
      <vt:lpstr>Ed Deci and Jim Ryan Self-Determination theory</vt:lpstr>
      <vt:lpstr>Motivation/ Protective factors</vt:lpstr>
      <vt:lpstr>The continuum of motivation</vt:lpstr>
      <vt:lpstr>Reality check</vt:lpstr>
      <vt:lpstr>Assessment for motivation AfM!</vt:lpstr>
      <vt:lpstr>Moving along the continuum of Internal and external regulation of motivation/ learning</vt:lpstr>
      <vt:lpstr>Implications for practice</vt:lpstr>
      <vt:lpstr>Discussion</vt:lpstr>
    </vt:vector>
  </TitlesOfParts>
  <Company>University of Warwick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Huber, Keira</dc:creator>
  <cp:lastModifiedBy>Dan Wright</cp:lastModifiedBy>
  <cp:revision>141</cp:revision>
  <cp:lastPrinted>2018-04-25T10:33:31Z</cp:lastPrinted>
  <dcterms:created xsi:type="dcterms:W3CDTF">2015-05-13T11:12:00Z</dcterms:created>
  <dcterms:modified xsi:type="dcterms:W3CDTF">2018-06-20T07:49:55Z</dcterms:modified>
</cp:coreProperties>
</file>