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8"/>
  </p:notesMasterIdLst>
  <p:handoutMasterIdLst>
    <p:handoutMasterId r:id="rId19"/>
  </p:handoutMasterIdLst>
  <p:sldIdLst>
    <p:sldId id="273" r:id="rId4"/>
    <p:sldId id="301" r:id="rId5"/>
    <p:sldId id="297" r:id="rId6"/>
    <p:sldId id="312" r:id="rId7"/>
    <p:sldId id="302" r:id="rId8"/>
    <p:sldId id="313" r:id="rId9"/>
    <p:sldId id="303" r:id="rId10"/>
    <p:sldId id="309" r:id="rId11"/>
    <p:sldId id="304" r:id="rId12"/>
    <p:sldId id="310" r:id="rId13"/>
    <p:sldId id="305" r:id="rId14"/>
    <p:sldId id="306" r:id="rId15"/>
    <p:sldId id="311" r:id="rId16"/>
    <p:sldId id="307" r:id="rId1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0812"/>
  </p:normalViewPr>
  <p:slideViewPr>
    <p:cSldViewPr showGuides="1">
      <p:cViewPr varScale="1">
        <p:scale>
          <a:sx n="112" d="100"/>
          <a:sy n="112" d="100"/>
        </p:scale>
        <p:origin x="210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witt, Des" userId="3a330504-1f7a-422f-a11a-a653669adc31" providerId="ADAL" clId="{37162EC5-BDF3-F349-86EB-3AE8D68D5EFC}"/>
    <pc:docChg chg="custSel addSld modSld">
      <pc:chgData name="Hewitt, Des" userId="3a330504-1f7a-422f-a11a-a653669adc31" providerId="ADAL" clId="{37162EC5-BDF3-F349-86EB-3AE8D68D5EFC}" dt="2018-06-20T16:58:16.134" v="38" actId="1076"/>
      <pc:docMkLst>
        <pc:docMk/>
      </pc:docMkLst>
      <pc:sldChg chg="addSp delSp modSp add">
        <pc:chgData name="Hewitt, Des" userId="3a330504-1f7a-422f-a11a-a653669adc31" providerId="ADAL" clId="{37162EC5-BDF3-F349-86EB-3AE8D68D5EFC}" dt="2018-06-20T16:58:16.134" v="38" actId="1076"/>
        <pc:sldMkLst>
          <pc:docMk/>
          <pc:sldMk cId="3895330286" sldId="313"/>
        </pc:sldMkLst>
        <pc:spChg chg="add del">
          <ac:chgData name="Hewitt, Des" userId="3a330504-1f7a-422f-a11a-a653669adc31" providerId="ADAL" clId="{37162EC5-BDF3-F349-86EB-3AE8D68D5EFC}" dt="2018-06-20T16:56:37.912" v="6"/>
          <ac:spMkLst>
            <pc:docMk/>
            <pc:sldMk cId="3895330286" sldId="313"/>
            <ac:spMk id="3" creationId="{B8089214-E039-4744-ABF8-B7366F2D0224}"/>
          </ac:spMkLst>
        </pc:spChg>
        <pc:spChg chg="add mod">
          <ac:chgData name="Hewitt, Des" userId="3a330504-1f7a-422f-a11a-a653669adc31" providerId="ADAL" clId="{37162EC5-BDF3-F349-86EB-3AE8D68D5EFC}" dt="2018-06-20T16:58:16.134" v="38" actId="1076"/>
          <ac:spMkLst>
            <pc:docMk/>
            <pc:sldMk cId="3895330286" sldId="313"/>
            <ac:spMk id="5" creationId="{6EE1EF4E-62FF-0F4C-851F-080E6F540A13}"/>
          </ac:spMkLst>
        </pc:spChg>
        <pc:graphicFrameChg chg="add del mod modGraphic">
          <ac:chgData name="Hewitt, Des" userId="3a330504-1f7a-422f-a11a-a653669adc31" providerId="ADAL" clId="{37162EC5-BDF3-F349-86EB-3AE8D68D5EFC}" dt="2018-06-20T16:56:18.098" v="4" actId="478"/>
          <ac:graphicFrameMkLst>
            <pc:docMk/>
            <pc:sldMk cId="3895330286" sldId="313"/>
            <ac:graphicFrameMk id="2" creationId="{630FA38E-3102-164E-B5DA-7286C2831AB7}"/>
          </ac:graphicFrameMkLst>
        </pc:graphicFrameChg>
        <pc:picChg chg="add mod">
          <ac:chgData name="Hewitt, Des" userId="3a330504-1f7a-422f-a11a-a653669adc31" providerId="ADAL" clId="{37162EC5-BDF3-F349-86EB-3AE8D68D5EFC}" dt="2018-06-20T16:57:40.864" v="8" actId="1076"/>
          <ac:picMkLst>
            <pc:docMk/>
            <pc:sldMk cId="3895330286" sldId="313"/>
            <ac:picMk id="4" creationId="{88400FD0-03F7-C649-ACD5-DD1C45DAC9B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9E4EF-55B6-4212-83F3-88DECA13B2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4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5797" y="727050"/>
            <a:ext cx="7772400" cy="1362075"/>
          </a:xfrm>
        </p:spPr>
        <p:txBody>
          <a:bodyPr/>
          <a:lstStyle/>
          <a:p>
            <a:r>
              <a:rPr lang="en-GB" altLang="en-US" sz="3600" dirty="0"/>
              <a:t>Primary Update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FEB7CF7-FE3F-054A-B051-C00BA81FB646}"/>
              </a:ext>
            </a:extLst>
          </p:cNvPr>
          <p:cNvSpPr txBox="1">
            <a:spLocks/>
          </p:cNvSpPr>
          <p:nvPr/>
        </p:nvSpPr>
        <p:spPr bwMode="auto">
          <a:xfrm>
            <a:off x="323528" y="4932829"/>
            <a:ext cx="9016003" cy="132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kern="0" dirty="0"/>
              <a:t>Professor Des Hewitt</a:t>
            </a:r>
          </a:p>
          <a:p>
            <a:endParaRPr lang="en-GB" altLang="en-US" kern="0" dirty="0"/>
          </a:p>
          <a:p>
            <a:r>
              <a:rPr lang="en-GB" altLang="en-US" kern="0" dirty="0"/>
              <a:t>June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EC72E-1A87-B94A-8E89-CBA24539F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306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17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2C619-B9E3-8740-BC18-393836B1D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4EAFD-8BDA-BC47-B2FD-7A2B371E2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Opportunity for developing a 30 credit PG Award for mentors (p-t over 2/3 years) with patch-quilt assessment approach</a:t>
            </a:r>
          </a:p>
          <a:p>
            <a:r>
              <a:rPr lang="en-GB" dirty="0"/>
              <a:t>Build platinum/ supported model of SD partnership, incorporating research as a key requirement.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35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0B578-0ADC-4646-907D-7375BA1C8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8134672" cy="1066800"/>
          </a:xfrm>
        </p:spPr>
        <p:txBody>
          <a:bodyPr/>
          <a:lstStyle/>
          <a:p>
            <a:r>
              <a:rPr lang="en-GB" dirty="0"/>
              <a:t>Main changes to 2018-19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859AE-0163-9946-9DB3-7AC363C02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Calendar/programme/assessment</a:t>
            </a:r>
          </a:p>
          <a:p>
            <a:endParaRPr lang="en-GB" dirty="0"/>
          </a:p>
          <a:p>
            <a:r>
              <a:rPr lang="en-GB" dirty="0"/>
              <a:t>Primary Core: KG</a:t>
            </a:r>
          </a:p>
          <a:p>
            <a:r>
              <a:rPr lang="en-GB" dirty="0"/>
              <a:t>Primary School Direct: SH</a:t>
            </a:r>
          </a:p>
          <a:p>
            <a:r>
              <a:rPr lang="en-GB" dirty="0"/>
              <a:t>EYITT: KW</a:t>
            </a:r>
          </a:p>
        </p:txBody>
      </p:sp>
    </p:spTree>
    <p:extLst>
      <p:ext uri="{BB962C8B-B14F-4D97-AF65-F5344CB8AC3E}">
        <p14:creationId xmlns:p14="http://schemas.microsoft.com/office/powerpoint/2010/main" val="3498246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4D3C-9F4D-BF49-A14D-FC5FD8B0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99" y="116632"/>
            <a:ext cx="8789897" cy="1066800"/>
          </a:xfrm>
        </p:spPr>
        <p:txBody>
          <a:bodyPr/>
          <a:lstStyle/>
          <a:p>
            <a:r>
              <a:rPr lang="en-GB" dirty="0"/>
              <a:t>SD Model: an excellent training for all trainees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72AA9-C343-7E4D-8D6E-1650BDA97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71600"/>
            <a:ext cx="8928992" cy="4114800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GB" sz="2000" b="1" dirty="0"/>
              <a:t>Outstanding training provision by schools across a Teaching School Alliance/Multi Academy Trust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Fully supports compliance and legal obligation in ITT: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Maximizes outcomes for students/ trainees: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Contributes actively to the development of excellence across the Warwick ITT Partnership and Teacher Education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Truly collaborative planning, teaching and assessment of the QTS aspects of the PGCE and, where agreed in advance, the academic aspects 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Provides high quality Alliance professional development programme for trainees alongside the PGCE– quality assured by university and lead alliance 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Takes active role in recruitment of trainees/ students in liaison with CTE marketing and recruitment team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GB" sz="2000" b="1" dirty="0"/>
              <a:t>Makes all arrangements for main and complementary/ additional placements: including identifying placements for trainees who have to move school.</a:t>
            </a:r>
            <a:endParaRPr lang="en-GB" sz="2000" dirty="0"/>
          </a:p>
          <a:p>
            <a:pPr>
              <a:buFont typeface="+mj-lt"/>
              <a:buAutoNum type="arabicPeriod"/>
            </a:pP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31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3E33E-4952-5943-ACB3-C1DB9EFBC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32656"/>
            <a:ext cx="7772400" cy="4114800"/>
          </a:xfrm>
        </p:spPr>
        <p:txBody>
          <a:bodyPr/>
          <a:lstStyle/>
          <a:p>
            <a:pPr lvl="0">
              <a:buFont typeface="+mj-lt"/>
              <a:buAutoNum type="arabicPeriod" startAt="9"/>
            </a:pPr>
            <a:r>
              <a:rPr lang="en-GB" sz="2000" b="1" i="1" dirty="0"/>
              <a:t>Personalisation for trainee needs and support for trainees is sensitive and helps them do well on placement</a:t>
            </a:r>
            <a:r>
              <a:rPr lang="en-GB" sz="2000" b="1" dirty="0"/>
              <a:t> 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i="1" dirty="0"/>
              <a:t>Works effectively with CTE administrators to provide timely information for instance for placement profiles, evaluations;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dirty="0"/>
              <a:t>Ensures all mentors in Alliance/schools have access to professional development as agreed 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dirty="0"/>
              <a:t>Actively contributes to the central University PGCE provision (Lecture/Careers/Conferences/teaching/ blended learning etc)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dirty="0"/>
              <a:t>Takes an active role in the Warwick Partnership beyond the Alliance provision 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dirty="0"/>
              <a:t>Ensures commitment to evidence and research-based practice through active participation in the Warwick Schools Research Network</a:t>
            </a:r>
            <a:endParaRPr lang="en-GB" sz="2000" dirty="0"/>
          </a:p>
          <a:p>
            <a:pPr lvl="0">
              <a:buFont typeface="+mj-lt"/>
              <a:buAutoNum type="arabicPeriod" startAt="9"/>
            </a:pPr>
            <a:r>
              <a:rPr lang="en-GB" sz="2000" b="1" dirty="0"/>
              <a:t>High quality Pre- and Post-course engagement with applicants/alumni, engaging with CTE post-course support as appropriate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169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B8A31-A183-5E4C-A0B9-51D3B2BCB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in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5AD9E-F613-1F43-8D11-0B4435D97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350696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Ensuring all mentors are appropriately trained:</a:t>
            </a:r>
          </a:p>
          <a:p>
            <a:r>
              <a:rPr lang="en-GB" dirty="0"/>
              <a:t>Annual professional development: </a:t>
            </a:r>
          </a:p>
          <a:p>
            <a:pPr lvl="1"/>
            <a:r>
              <a:rPr lang="en-GB" dirty="0"/>
              <a:t>face to face, </a:t>
            </a:r>
          </a:p>
          <a:p>
            <a:pPr lvl="1"/>
            <a:r>
              <a:rPr lang="en-GB" dirty="0"/>
              <a:t>cluster and </a:t>
            </a:r>
          </a:p>
          <a:p>
            <a:pPr lvl="1"/>
            <a:r>
              <a:rPr lang="en-GB" dirty="0"/>
              <a:t>blended learning for mentors</a:t>
            </a:r>
          </a:p>
          <a:p>
            <a:r>
              <a:rPr lang="en-GB" dirty="0"/>
              <a:t>Transferable skills in coaching and mentoring;</a:t>
            </a:r>
          </a:p>
          <a:p>
            <a:r>
              <a:rPr lang="en-GB" dirty="0"/>
              <a:t>Less information-giving, more professional development for mentors </a:t>
            </a:r>
          </a:p>
        </p:txBody>
      </p:sp>
    </p:spTree>
    <p:extLst>
      <p:ext uri="{BB962C8B-B14F-4D97-AF65-F5344CB8AC3E}">
        <p14:creationId xmlns:p14="http://schemas.microsoft.com/office/powerpoint/2010/main" val="293386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4064"/>
            <a:ext cx="7772400" cy="106680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" y="836712"/>
            <a:ext cx="9144000" cy="4114800"/>
          </a:xfrm>
        </p:spPr>
        <p:txBody>
          <a:bodyPr/>
          <a:lstStyle/>
          <a:p>
            <a:r>
              <a:rPr lang="en-GB" sz="2800" dirty="0"/>
              <a:t>Headlines of last year - national context and horizon scanning </a:t>
            </a:r>
          </a:p>
          <a:p>
            <a:r>
              <a:rPr lang="en-GB" sz="2800" dirty="0"/>
              <a:t>Recruitment figures - accepted offers </a:t>
            </a:r>
          </a:p>
          <a:p>
            <a:r>
              <a:rPr lang="en-GB" sz="2800" dirty="0"/>
              <a:t>Feedback from OFSTED review: developing a broad and balanced ITT curriculum</a:t>
            </a:r>
          </a:p>
          <a:p>
            <a:r>
              <a:rPr lang="en-GB" sz="2800" dirty="0"/>
              <a:t>Main changes to calendar/programme/assessment for 18/19 </a:t>
            </a:r>
          </a:p>
          <a:p>
            <a:r>
              <a:rPr lang="en-GB" sz="2800" dirty="0"/>
              <a:t>Expectations and guarantees - trainee, school and university</a:t>
            </a:r>
          </a:p>
          <a:p>
            <a:r>
              <a:rPr lang="en-GB" sz="2800" dirty="0"/>
              <a:t>Working in partnership – professional development for mentors </a:t>
            </a:r>
          </a:p>
        </p:txBody>
      </p:sp>
    </p:spTree>
    <p:extLst>
      <p:ext uri="{BB962C8B-B14F-4D97-AF65-F5344CB8AC3E}">
        <p14:creationId xmlns:p14="http://schemas.microsoft.com/office/powerpoint/2010/main" val="1941165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" y="858777"/>
            <a:ext cx="9144001" cy="481991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581" y="1340768"/>
            <a:ext cx="1321887" cy="98662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7504" y="1340768"/>
            <a:ext cx="4680520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>
                <a:solidFill>
                  <a:srgbClr val="604A7B"/>
                </a:solidFill>
                <a:latin typeface="Calibri"/>
                <a:cs typeface="Calibri"/>
              </a:rPr>
              <a:t>How are we doing?</a:t>
            </a:r>
          </a:p>
        </p:txBody>
      </p:sp>
      <p:pic>
        <p:nvPicPr>
          <p:cNvPr id="9" name="Picture 2" descr="communication icons Icons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18" y="20616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r="9237"/>
          <a:stretch/>
        </p:blipFill>
        <p:spPr>
          <a:xfrm>
            <a:off x="5731262" y="2187016"/>
            <a:ext cx="3397543" cy="3352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0714" y="2606221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604A7B"/>
                </a:solidFill>
              </a:rPr>
              <a:t>said staff are good at explaining things</a:t>
            </a:r>
            <a:r>
              <a:rPr lang="en-GB" sz="1400" baseline="30000" dirty="0">
                <a:solidFill>
                  <a:srgbClr val="604A7B"/>
                </a:solidFill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43492" y="2090171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accent4">
                    <a:lumMod val="75000"/>
                  </a:schemeClr>
                </a:solidFill>
              </a:rPr>
              <a:t>98% </a:t>
            </a:r>
          </a:p>
        </p:txBody>
      </p:sp>
      <p:sp>
        <p:nvSpPr>
          <p:cNvPr id="3" name="Rectangle 2"/>
          <p:cNvSpPr/>
          <p:nvPr/>
        </p:nvSpPr>
        <p:spPr>
          <a:xfrm>
            <a:off x="7574124" y="5745005"/>
            <a:ext cx="13372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</a:t>
            </a:r>
            <a:r>
              <a:rPr lang="en-GB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PTES Survey 2017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25837" y="3296435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Staff are </a:t>
            </a:r>
          </a:p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enthusiastic about what they are teaching</a:t>
            </a:r>
            <a:r>
              <a:rPr lang="en-US" sz="1400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    (96%)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62804" y="4682833"/>
            <a:ext cx="18722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04A7B"/>
                </a:solidFill>
              </a:rPr>
              <a:t>                       felt encouraged to ask questions or make </a:t>
            </a:r>
          </a:p>
          <a:p>
            <a:r>
              <a:rPr lang="en-US" sz="1400" dirty="0">
                <a:solidFill>
                  <a:srgbClr val="604A7B"/>
                </a:solidFill>
              </a:rPr>
              <a:t>      contributions in </a:t>
            </a:r>
          </a:p>
          <a:p>
            <a:r>
              <a:rPr lang="en-US" sz="1400" dirty="0">
                <a:solidFill>
                  <a:srgbClr val="604A7B"/>
                </a:solidFill>
              </a:rPr>
              <a:t>      taught sessions</a:t>
            </a:r>
            <a:r>
              <a:rPr lang="en-US" sz="1400" baseline="30000" dirty="0">
                <a:solidFill>
                  <a:srgbClr val="604A7B"/>
                </a:solidFill>
              </a:rPr>
              <a:t>1</a:t>
            </a:r>
            <a:endParaRPr lang="en-GB" sz="1400" dirty="0">
              <a:solidFill>
                <a:srgbClr val="604A7B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49547" y="4390773"/>
            <a:ext cx="1440160" cy="13501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97410" y="4242514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604A7B"/>
                </a:solidFill>
              </a:rPr>
              <a:t>96%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58544" y="1611840"/>
            <a:ext cx="537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04A7B"/>
                </a:solidFill>
                <a:latin typeface="+mn-lt"/>
              </a:rPr>
              <a:t>Over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02808" y="1646159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604A7B"/>
                </a:solidFill>
              </a:rPr>
              <a:t>200</a:t>
            </a:r>
            <a:r>
              <a:rPr lang="en-GB" sz="4800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0030" y="2021447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604A7B"/>
                </a:solidFill>
                <a:latin typeface="+mn-lt"/>
              </a:rPr>
              <a:t>                       Warwick teachers employed in local schools from 16/17 </a:t>
            </a:r>
          </a:p>
        </p:txBody>
      </p:sp>
      <p:pic>
        <p:nvPicPr>
          <p:cNvPr id="1036" name="Picture 12" descr="Blackboard Icons | Free Download"/>
          <p:cNvPicPr>
            <a:picLocks noChangeAspect="1" noChangeArrowheads="1"/>
          </p:cNvPicPr>
          <p:nvPr/>
        </p:nvPicPr>
        <p:blipFill rotWithShape="1"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6" b="5441"/>
          <a:stretch/>
        </p:blipFill>
        <p:spPr bwMode="auto">
          <a:xfrm>
            <a:off x="264449" y="3751069"/>
            <a:ext cx="2358580" cy="210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18451" y="4253967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595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3662" y="4655711"/>
            <a:ext cx="2052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n-lt"/>
              </a:rPr>
              <a:t>                       schools </a:t>
            </a:r>
          </a:p>
          <a:p>
            <a:r>
              <a:rPr lang="en-US" sz="1400" dirty="0">
                <a:solidFill>
                  <a:schemeClr val="bg1"/>
                </a:solidFill>
                <a:latin typeface="+mn-lt"/>
              </a:rPr>
              <a:t>in partnership with Warwick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22709" y="3202118"/>
            <a:ext cx="1671938" cy="98713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456042" y="2588354"/>
            <a:ext cx="1285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604A7B"/>
                </a:solidFill>
              </a:rPr>
              <a:t>95%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42347" y="3118823"/>
            <a:ext cx="19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604A7B"/>
                </a:solidFill>
              </a:rPr>
              <a:t>of our 16/17 </a:t>
            </a:r>
          </a:p>
          <a:p>
            <a:r>
              <a:rPr lang="en-GB" sz="1400" dirty="0">
                <a:solidFill>
                  <a:srgbClr val="604A7B"/>
                </a:solidFill>
              </a:rPr>
              <a:t>    trainees received  </a:t>
            </a:r>
          </a:p>
          <a:p>
            <a:r>
              <a:rPr lang="en-GB" sz="1400" dirty="0">
                <a:solidFill>
                  <a:srgbClr val="604A7B"/>
                </a:solidFill>
              </a:rPr>
              <a:t>       “Outstanding” or </a:t>
            </a:r>
          </a:p>
          <a:p>
            <a:r>
              <a:rPr lang="en-GB" sz="1400" dirty="0">
                <a:solidFill>
                  <a:srgbClr val="604A7B"/>
                </a:solidFill>
              </a:rPr>
              <a:t>          “Good”</a:t>
            </a:r>
            <a:endParaRPr lang="en-GB" sz="1400" baseline="30000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51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C6616-9DEF-4544-A9EF-D12D5D34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6B5BE-6150-0E43-9627-1F2FA1FE7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… to all our staff</a:t>
            </a:r>
          </a:p>
          <a:p>
            <a:pPr marL="0" indent="0">
              <a:buNone/>
            </a:pPr>
            <a:r>
              <a:rPr lang="en-GB" dirty="0"/>
              <a:t>… to all our mentors</a:t>
            </a:r>
          </a:p>
          <a:p>
            <a:pPr marL="0" indent="0">
              <a:buNone/>
            </a:pPr>
            <a:r>
              <a:rPr lang="en-GB" dirty="0"/>
              <a:t>… to all our students</a:t>
            </a:r>
          </a:p>
          <a:p>
            <a:pPr marL="0" indent="0">
              <a:buNone/>
            </a:pPr>
            <a:r>
              <a:rPr lang="en-GB" dirty="0"/>
              <a:t>… to all our schools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Promotions: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four senior teaching fellowships,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one professorial teaching fellowship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99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03EC-3559-6741-ABC9-1AB2EE6B3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Headlines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217ED-71A6-BB4A-AA14-F8CA77B31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New OFSTED ITT Inspection Handbook September 2018</a:t>
            </a:r>
          </a:p>
          <a:p>
            <a:r>
              <a:rPr lang="en-GB" sz="2800" dirty="0"/>
              <a:t>New QAA code of practice for Learning, Teaching and Assessment</a:t>
            </a:r>
          </a:p>
          <a:p>
            <a:r>
              <a:rPr lang="en-GB" sz="2800" dirty="0"/>
              <a:t>No sign of primary bursaries</a:t>
            </a:r>
          </a:p>
          <a:p>
            <a:r>
              <a:rPr lang="en-GB" sz="2800" dirty="0"/>
              <a:t>Induction: moving to two-year period</a:t>
            </a:r>
          </a:p>
          <a:p>
            <a:r>
              <a:rPr lang="en-GB" sz="2800" dirty="0"/>
              <a:t>OFSTED/ HMI focus on broad and balanced curriculum</a:t>
            </a:r>
          </a:p>
        </p:txBody>
      </p:sp>
    </p:spTree>
    <p:extLst>
      <p:ext uri="{BB962C8B-B14F-4D97-AF65-F5344CB8AC3E}">
        <p14:creationId xmlns:p14="http://schemas.microsoft.com/office/powerpoint/2010/main" val="403506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400FD0-03F7-C649-ACD5-DD1C45DAC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45245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E1EF4E-62FF-0F4C-851F-080E6F540A13}"/>
              </a:ext>
            </a:extLst>
          </p:cNvPr>
          <p:cNvSpPr txBox="1"/>
          <p:nvPr/>
        </p:nvSpPr>
        <p:spPr>
          <a:xfrm>
            <a:off x="6156176" y="2344956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+mn-lt"/>
              </a:rPr>
              <a:t>PG Primary Core 2018-19</a:t>
            </a:r>
          </a:p>
        </p:txBody>
      </p:sp>
    </p:spTree>
    <p:extLst>
      <p:ext uri="{BB962C8B-B14F-4D97-AF65-F5344CB8AC3E}">
        <p14:creationId xmlns:p14="http://schemas.microsoft.com/office/powerpoint/2010/main" val="3895330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C1A1-8D53-E344-9383-53172677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Recruitment:     Primary core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F539B-60A1-F643-8BEA-4D2A7015A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81832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Primary Core 3-7 (16) and 5-11 (60): Accepted offers 76</a:t>
            </a:r>
            <a:endParaRPr lang="en-GB" dirty="0"/>
          </a:p>
          <a:p>
            <a:pPr lvl="0"/>
            <a:r>
              <a:rPr lang="en-GB" i="1" dirty="0"/>
              <a:t>Predicted numbers by the end of July between 80-90</a:t>
            </a:r>
            <a:r>
              <a:rPr lang="en-GB" dirty="0"/>
              <a:t> </a:t>
            </a:r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EYITT: Accepted offers 1</a:t>
            </a:r>
            <a:endParaRPr lang="en-GB" dirty="0"/>
          </a:p>
          <a:p>
            <a:pPr lvl="0"/>
            <a:r>
              <a:rPr lang="en-GB" i="1" dirty="0"/>
              <a:t>Predicted numbers by the end of July between 1-6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067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4F7D8-AE20-394B-8BC8-5D38EE5CF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E5BE8-4AC6-3549-983E-2D85E243F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71600"/>
            <a:ext cx="8964488" cy="41148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/>
              <a:t>Accepted offers: across all locations 63</a:t>
            </a:r>
            <a:endParaRPr lang="en-GB" sz="2800" dirty="0"/>
          </a:p>
          <a:p>
            <a:pPr marL="0" indent="0">
              <a:buNone/>
            </a:pPr>
            <a:r>
              <a:rPr lang="en-GB" sz="2800" i="1" dirty="0"/>
              <a:t>Predicted accepted offers by the end of July 70-80</a:t>
            </a:r>
          </a:p>
          <a:p>
            <a:r>
              <a:rPr lang="en-GB" sz="2800" b="1" dirty="0"/>
              <a:t>Coventry: </a:t>
            </a:r>
            <a:r>
              <a:rPr lang="en-GB" sz="2800" dirty="0"/>
              <a:t>currently 41 students, but this is likely to be nearer to 50 by the end of July</a:t>
            </a:r>
          </a:p>
          <a:p>
            <a:r>
              <a:rPr lang="en-GB" sz="2800" b="1" dirty="0"/>
              <a:t>Derby: </a:t>
            </a:r>
            <a:r>
              <a:rPr lang="en-GB" sz="2800" dirty="0"/>
              <a:t>	currently 15 students, but we know that this is already 18 pending accepted offers being processed, so predict around 20 by the end of July</a:t>
            </a:r>
          </a:p>
          <a:p>
            <a:r>
              <a:rPr lang="en-GB" sz="2800" b="1" dirty="0"/>
              <a:t>London:</a:t>
            </a:r>
            <a:r>
              <a:rPr lang="en-GB" sz="2800" dirty="0"/>
              <a:t>	currently 7 students, but likely to be higher, possible between 10-15 primary students by the end of July.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163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32B4D-21C8-AB4A-A700-C61A33664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from OFSTED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DD995-1007-AF48-95D7-F16CD4682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206680" cy="4114800"/>
          </a:xfrm>
        </p:spPr>
        <p:txBody>
          <a:bodyPr/>
          <a:lstStyle/>
          <a:p>
            <a:r>
              <a:rPr lang="en-GB" sz="2800" dirty="0"/>
              <a:t>Self-Evaluation Document should go beyond compliance to express the uniquely distinctive aspects of provision</a:t>
            </a:r>
          </a:p>
          <a:p>
            <a:r>
              <a:rPr lang="en-GB" sz="2800" dirty="0"/>
              <a:t>CTE should lead on building a more integrated  school, ITT and PD curriculum – with strong disciplinary elements</a:t>
            </a:r>
          </a:p>
          <a:p>
            <a:r>
              <a:rPr lang="en-GB" sz="2800" dirty="0"/>
              <a:t>Primary should explore how it can develop a broad and balanced ITT programme whilst considering what of the current elements should be retained, dropped or enhanced;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55391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1490</TotalTime>
  <Words>618</Words>
  <Application>Microsoft Macintosh PowerPoint</Application>
  <PresentationFormat>On-screen Show (4:3)</PresentationFormat>
  <Paragraphs>98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Template_Warwick</vt:lpstr>
      <vt:lpstr>1_Custom Design</vt:lpstr>
      <vt:lpstr>Custom Design</vt:lpstr>
      <vt:lpstr>Primary Update</vt:lpstr>
      <vt:lpstr>Overview</vt:lpstr>
      <vt:lpstr>PowerPoint Presentation</vt:lpstr>
      <vt:lpstr>Thank you..</vt:lpstr>
      <vt:lpstr>Headlines</vt:lpstr>
      <vt:lpstr>PowerPoint Presentation</vt:lpstr>
      <vt:lpstr>Recruitment:     Primary core</vt:lpstr>
      <vt:lpstr>Primary SD</vt:lpstr>
      <vt:lpstr>Feedback from OFSTED review</vt:lpstr>
      <vt:lpstr>PowerPoint Presentation</vt:lpstr>
      <vt:lpstr>Main changes to 2018-19</vt:lpstr>
      <vt:lpstr>SD Model: an excellent training for all trainees</vt:lpstr>
      <vt:lpstr>PowerPoint Presentation</vt:lpstr>
      <vt:lpstr>Working in partnership</vt:lpstr>
    </vt:vector>
  </TitlesOfParts>
  <Company>University of Warwick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Hewitt, Des</cp:lastModifiedBy>
  <cp:revision>102</cp:revision>
  <cp:lastPrinted>2001-12-07T16:14:49Z</cp:lastPrinted>
  <dcterms:created xsi:type="dcterms:W3CDTF">2015-05-13T11:12:00Z</dcterms:created>
  <dcterms:modified xsi:type="dcterms:W3CDTF">2018-06-20T16:58:26Z</dcterms:modified>
</cp:coreProperties>
</file>