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sldIdLst>
    <p:sldId id="306" r:id="rId2"/>
    <p:sldId id="351" r:id="rId3"/>
    <p:sldId id="355" r:id="rId4"/>
    <p:sldId id="316" r:id="rId5"/>
    <p:sldId id="333" r:id="rId6"/>
    <p:sldId id="294" r:id="rId7"/>
    <p:sldId id="356" r:id="rId8"/>
    <p:sldId id="357" r:id="rId9"/>
    <p:sldId id="358" r:id="rId10"/>
    <p:sldId id="363" r:id="rId11"/>
    <p:sldId id="359" r:id="rId12"/>
    <p:sldId id="352" r:id="rId13"/>
    <p:sldId id="345" r:id="rId14"/>
    <p:sldId id="347" r:id="rId15"/>
    <p:sldId id="349" r:id="rId16"/>
    <p:sldId id="342" r:id="rId17"/>
    <p:sldId id="360" r:id="rId18"/>
    <p:sldId id="348" r:id="rId19"/>
    <p:sldId id="343" r:id="rId20"/>
    <p:sldId id="353" r:id="rId21"/>
    <p:sldId id="332" r:id="rId22"/>
    <p:sldId id="361" r:id="rId23"/>
    <p:sldId id="362" r:id="rId24"/>
    <p:sldId id="340" r:id="rId2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2987"/>
    <a:srgbClr val="853C6E"/>
    <a:srgbClr val="632B8D"/>
    <a:srgbClr val="5B2B8D"/>
    <a:srgbClr val="E33258"/>
    <a:srgbClr val="6B8C18"/>
    <a:srgbClr val="6483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63" autoAdjust="0"/>
    <p:restoredTop sz="94656" autoAdjust="0"/>
  </p:normalViewPr>
  <p:slideViewPr>
    <p:cSldViewPr>
      <p:cViewPr varScale="1">
        <p:scale>
          <a:sx n="89" d="100"/>
          <a:sy n="89" d="100"/>
        </p:scale>
        <p:origin x="1037"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5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1CB2DE9-A1A7-4C3F-955F-306CF8996006}" type="datetimeFigureOut">
              <a:rPr lang="en-GB" smtClean="0"/>
              <a:t>20/06/2018</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15D7B5F6-1B1D-4A13-B7F6-2673CD9F31A8}" type="slidenum">
              <a:rPr lang="en-GB" smtClean="0"/>
              <a:t>‹#›</a:t>
            </a:fld>
            <a:endParaRPr lang="en-GB"/>
          </a:p>
        </p:txBody>
      </p:sp>
    </p:spTree>
    <p:extLst>
      <p:ext uri="{BB962C8B-B14F-4D97-AF65-F5344CB8AC3E}">
        <p14:creationId xmlns:p14="http://schemas.microsoft.com/office/powerpoint/2010/main" val="1229561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29E4EF-55B6-4212-83F3-88DECA13B227}" type="slidenum">
              <a:rPr lang="en-GB" smtClean="0"/>
              <a:t>6</a:t>
            </a:fld>
            <a:endParaRPr lang="en-GB"/>
          </a:p>
        </p:txBody>
      </p:sp>
    </p:spTree>
    <p:extLst>
      <p:ext uri="{BB962C8B-B14F-4D97-AF65-F5344CB8AC3E}">
        <p14:creationId xmlns:p14="http://schemas.microsoft.com/office/powerpoint/2010/main" val="76205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745258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43716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14431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4252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625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13133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03199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66665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700287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3949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21955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8493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defRPr/>
            </a:pPr>
            <a:fld id="{8B2FC1F5-3F11-4F4C-98D3-E04A951B33C5}"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21039248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s://blogs.warwick.ac.uk/wjett/"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078261"/>
            <a:ext cx="7056784" cy="1800200"/>
          </a:xfrm>
        </p:spPr>
        <p:txBody>
          <a:bodyPr/>
          <a:lstStyle/>
          <a:p>
            <a:r>
              <a:rPr lang="en-GB" altLang="en-US" sz="2800" dirty="0"/>
              <a:t>PGCE Secondary Programme: Core and SD</a:t>
            </a:r>
          </a:p>
        </p:txBody>
      </p:sp>
      <p:sp>
        <p:nvSpPr>
          <p:cNvPr id="4099" name="Subtitle 2"/>
          <p:cNvSpPr>
            <a:spLocks noGrp="1"/>
          </p:cNvSpPr>
          <p:nvPr>
            <p:ph type="subTitle" idx="1"/>
          </p:nvPr>
        </p:nvSpPr>
        <p:spPr>
          <a:xfrm>
            <a:off x="179512" y="5301208"/>
            <a:ext cx="7632848" cy="1224136"/>
          </a:xfrm>
        </p:spPr>
        <p:txBody>
          <a:bodyPr/>
          <a:lstStyle/>
          <a:p>
            <a:r>
              <a:rPr lang="en-GB" altLang="en-US" sz="2400" b="1" dirty="0"/>
              <a:t>Key updates and developments</a:t>
            </a:r>
          </a:p>
          <a:p>
            <a:r>
              <a:rPr lang="en-GB" altLang="en-US" sz="2400" dirty="0"/>
              <a:t>Paul Taylor-McCartney and Secondary Team</a:t>
            </a:r>
          </a:p>
          <a:p>
            <a:endParaRPr lang="en-GB" altLang="en-US" dirty="0"/>
          </a:p>
        </p:txBody>
      </p:sp>
    </p:spTree>
    <p:extLst>
      <p:ext uri="{BB962C8B-B14F-4D97-AF65-F5344CB8AC3E}">
        <p14:creationId xmlns:p14="http://schemas.microsoft.com/office/powerpoint/2010/main" val="851000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52F223-7610-5A4E-8585-3A2341C16B02}"/>
              </a:ext>
            </a:extLst>
          </p:cNvPr>
          <p:cNvSpPr>
            <a:spLocks noGrp="1"/>
          </p:cNvSpPr>
          <p:nvPr>
            <p:ph type="title"/>
          </p:nvPr>
        </p:nvSpPr>
        <p:spPr/>
        <p:txBody>
          <a:bodyPr/>
          <a:lstStyle/>
          <a:p>
            <a:pPr algn="ctr"/>
            <a:r>
              <a:rPr lang="en-US" dirty="0"/>
              <a:t>CTE’s </a:t>
            </a:r>
            <a:br>
              <a:rPr lang="en-US" dirty="0"/>
            </a:br>
            <a:r>
              <a:rPr lang="en-US" dirty="0"/>
              <a:t>Honorary Appointments </a:t>
            </a:r>
          </a:p>
        </p:txBody>
      </p:sp>
      <p:sp>
        <p:nvSpPr>
          <p:cNvPr id="3" name="Content Placeholder 2">
            <a:extLst>
              <a:ext uri="{FF2B5EF4-FFF2-40B4-BE49-F238E27FC236}">
                <a16:creationId xmlns:a16="http://schemas.microsoft.com/office/drawing/2014/main" xmlns="" id="{CA0DC27A-4252-884B-9134-F706C1C4F052}"/>
              </a:ext>
            </a:extLst>
          </p:cNvPr>
          <p:cNvSpPr>
            <a:spLocks noGrp="1"/>
          </p:cNvSpPr>
          <p:nvPr>
            <p:ph idx="1"/>
          </p:nvPr>
        </p:nvSpPr>
        <p:spPr>
          <a:xfrm>
            <a:off x="685800" y="1772816"/>
            <a:ext cx="7772400" cy="4114800"/>
          </a:xfrm>
        </p:spPr>
        <p:txBody>
          <a:bodyPr/>
          <a:lstStyle/>
          <a:p>
            <a:pPr marL="0" indent="0" algn="ctr">
              <a:buNone/>
            </a:pPr>
            <a:r>
              <a:rPr lang="en-US" sz="2400" dirty="0"/>
              <a:t>(Secondary PGCE) </a:t>
            </a:r>
          </a:p>
          <a:p>
            <a:pPr marL="0" indent="0" algn="ctr">
              <a:buNone/>
            </a:pPr>
            <a:r>
              <a:rPr lang="en-US" b="1" dirty="0"/>
              <a:t>Honorary Teaching Fellows</a:t>
            </a:r>
          </a:p>
          <a:p>
            <a:pPr marL="0" indent="0" algn="ctr">
              <a:buNone/>
            </a:pPr>
            <a:r>
              <a:rPr lang="en-US" i="1" dirty="0"/>
              <a:t>Matt Connor-Hemming</a:t>
            </a:r>
          </a:p>
          <a:p>
            <a:pPr marL="0" indent="0" algn="ctr">
              <a:buNone/>
            </a:pPr>
            <a:r>
              <a:rPr lang="en-US" i="1" dirty="0"/>
              <a:t>Julie Edwards</a:t>
            </a:r>
          </a:p>
          <a:p>
            <a:pPr marL="0" indent="0" algn="ctr">
              <a:buNone/>
            </a:pPr>
            <a:r>
              <a:rPr lang="en-US" i="1" dirty="0"/>
              <a:t>Aidan Jenkins</a:t>
            </a:r>
          </a:p>
          <a:p>
            <a:pPr marL="0" indent="0" algn="ctr">
              <a:buNone/>
            </a:pPr>
            <a:r>
              <a:rPr lang="en-US" i="1" dirty="0"/>
              <a:t>Ann </a:t>
            </a:r>
            <a:r>
              <a:rPr lang="en-US" i="1" dirty="0" err="1"/>
              <a:t>Rayns</a:t>
            </a:r>
            <a:endParaRPr lang="en-US" i="1" dirty="0"/>
          </a:p>
          <a:p>
            <a:pPr marL="0" indent="0" algn="ctr">
              <a:buNone/>
            </a:pPr>
            <a:r>
              <a:rPr lang="en-US" i="1" dirty="0"/>
              <a:t>Ann Dudgeon</a:t>
            </a:r>
          </a:p>
        </p:txBody>
      </p:sp>
    </p:spTree>
    <p:extLst>
      <p:ext uri="{BB962C8B-B14F-4D97-AF65-F5344CB8AC3E}">
        <p14:creationId xmlns:p14="http://schemas.microsoft.com/office/powerpoint/2010/main" val="3616131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0D1C72-8DA7-194D-8454-BD0CE1BCBA91}"/>
              </a:ext>
            </a:extLst>
          </p:cNvPr>
          <p:cNvSpPr>
            <a:spLocks noGrp="1"/>
          </p:cNvSpPr>
          <p:nvPr>
            <p:ph type="title"/>
          </p:nvPr>
        </p:nvSpPr>
        <p:spPr/>
        <p:txBody>
          <a:bodyPr/>
          <a:lstStyle/>
          <a:p>
            <a:pPr algn="ctr"/>
            <a:r>
              <a:rPr lang="en-US" dirty="0"/>
              <a:t>External Examiner visits: </a:t>
            </a:r>
            <a:br>
              <a:rPr lang="en-US" dirty="0"/>
            </a:br>
            <a:r>
              <a:rPr lang="en-US" dirty="0"/>
              <a:t>2016-17</a:t>
            </a:r>
          </a:p>
        </p:txBody>
      </p:sp>
      <p:pic>
        <p:nvPicPr>
          <p:cNvPr id="9" name="Content Placeholder 8">
            <a:extLst>
              <a:ext uri="{FF2B5EF4-FFF2-40B4-BE49-F238E27FC236}">
                <a16:creationId xmlns:a16="http://schemas.microsoft.com/office/drawing/2014/main" xmlns="" id="{F033926E-72EF-C142-BE35-E9121E36321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602438"/>
            <a:ext cx="8471686" cy="2330617"/>
          </a:xfrm>
        </p:spPr>
      </p:pic>
      <p:pic>
        <p:nvPicPr>
          <p:cNvPr id="11" name="Picture 10">
            <a:extLst>
              <a:ext uri="{FF2B5EF4-FFF2-40B4-BE49-F238E27FC236}">
                <a16:creationId xmlns:a16="http://schemas.microsoft.com/office/drawing/2014/main" xmlns="" id="{177212FD-E833-4E41-9C0D-368AA91B89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669005"/>
            <a:ext cx="8330801" cy="1142176"/>
          </a:xfrm>
          <a:prstGeom prst="rect">
            <a:avLst/>
          </a:prstGeom>
        </p:spPr>
      </p:pic>
    </p:spTree>
    <p:extLst>
      <p:ext uri="{BB962C8B-B14F-4D97-AF65-F5344CB8AC3E}">
        <p14:creationId xmlns:p14="http://schemas.microsoft.com/office/powerpoint/2010/main" val="3650927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076CF5-36C9-1F49-B26D-E205075129FE}"/>
              </a:ext>
            </a:extLst>
          </p:cNvPr>
          <p:cNvSpPr>
            <a:spLocks noGrp="1"/>
          </p:cNvSpPr>
          <p:nvPr>
            <p:ph type="title"/>
          </p:nvPr>
        </p:nvSpPr>
        <p:spPr/>
        <p:txBody>
          <a:bodyPr/>
          <a:lstStyle/>
          <a:p>
            <a:pPr algn="ctr"/>
            <a:r>
              <a:rPr lang="en-GB" dirty="0"/>
              <a:t>Completion: 2016-17</a:t>
            </a:r>
            <a:br>
              <a:rPr lang="en-GB" dirty="0"/>
            </a:br>
            <a:endParaRPr lang="en-US" dirty="0"/>
          </a:p>
        </p:txBody>
      </p:sp>
      <p:sp>
        <p:nvSpPr>
          <p:cNvPr id="3" name="Content Placeholder 2">
            <a:extLst>
              <a:ext uri="{FF2B5EF4-FFF2-40B4-BE49-F238E27FC236}">
                <a16:creationId xmlns:a16="http://schemas.microsoft.com/office/drawing/2014/main" xmlns="" id="{AA3DEC34-3275-BE49-BEBF-DD12D313EDE8}"/>
              </a:ext>
            </a:extLst>
          </p:cNvPr>
          <p:cNvSpPr>
            <a:spLocks noGrp="1"/>
          </p:cNvSpPr>
          <p:nvPr>
            <p:ph idx="1"/>
          </p:nvPr>
        </p:nvSpPr>
        <p:spPr>
          <a:xfrm>
            <a:off x="672191" y="980728"/>
            <a:ext cx="7772400" cy="5184576"/>
          </a:xfrm>
        </p:spPr>
        <p:txBody>
          <a:bodyPr/>
          <a:lstStyle/>
          <a:p>
            <a:r>
              <a:rPr lang="en-US" b="1" dirty="0"/>
              <a:t>90 percent completed course </a:t>
            </a:r>
            <a:r>
              <a:rPr lang="en-US" dirty="0"/>
              <a:t>(usually 94%) with full PGCE (QTS), PCE (QTS) or PGCES (non-QTS)</a:t>
            </a:r>
          </a:p>
          <a:p>
            <a:r>
              <a:rPr lang="en-US" dirty="0"/>
              <a:t>Non-subject or pathway specific </a:t>
            </a:r>
          </a:p>
          <a:p>
            <a:r>
              <a:rPr lang="en-US" dirty="0"/>
              <a:t>Can we do more to develop/teach trainees to be resilient? Develop the ‘bounce-back’ principle many in our profession demonstrate every day and we encourage young people to demonstrate in our schools …</a:t>
            </a:r>
          </a:p>
          <a:p>
            <a:endParaRPr lang="en-US" dirty="0"/>
          </a:p>
          <a:p>
            <a:endParaRPr lang="en-US" dirty="0"/>
          </a:p>
        </p:txBody>
      </p:sp>
    </p:spTree>
    <p:extLst>
      <p:ext uri="{BB962C8B-B14F-4D97-AF65-F5344CB8AC3E}">
        <p14:creationId xmlns:p14="http://schemas.microsoft.com/office/powerpoint/2010/main" val="3953232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9392"/>
            <a:ext cx="7772400" cy="1066800"/>
          </a:xfrm>
        </p:spPr>
        <p:txBody>
          <a:bodyPr/>
          <a:lstStyle/>
          <a:p>
            <a:pPr algn="ctr"/>
            <a:r>
              <a:rPr lang="en-GB" dirty="0"/>
              <a:t>Expectations: University  </a:t>
            </a:r>
          </a:p>
        </p:txBody>
      </p:sp>
      <p:sp>
        <p:nvSpPr>
          <p:cNvPr id="3" name="Content Placeholder 2"/>
          <p:cNvSpPr>
            <a:spLocks noGrp="1"/>
          </p:cNvSpPr>
          <p:nvPr>
            <p:ph idx="1"/>
          </p:nvPr>
        </p:nvSpPr>
        <p:spPr>
          <a:xfrm>
            <a:off x="768152" y="1124744"/>
            <a:ext cx="7772400" cy="5544616"/>
          </a:xfrm>
        </p:spPr>
        <p:txBody>
          <a:bodyPr/>
          <a:lstStyle/>
          <a:p>
            <a:r>
              <a:rPr lang="en-GB" sz="2800" dirty="0"/>
              <a:t>Commitment to delivering the highest quality </a:t>
            </a:r>
            <a:r>
              <a:rPr lang="en-GB" sz="2800" b="1" dirty="0"/>
              <a:t>provision</a:t>
            </a:r>
          </a:p>
          <a:p>
            <a:r>
              <a:rPr lang="en-GB" sz="2800" dirty="0"/>
              <a:t>Dedicated team of </a:t>
            </a:r>
            <a:r>
              <a:rPr lang="en-GB" sz="2800" b="1" dirty="0"/>
              <a:t>academics and qualified teachers</a:t>
            </a:r>
          </a:p>
          <a:p>
            <a:r>
              <a:rPr lang="en-GB" sz="2800" b="1" dirty="0"/>
              <a:t>Highly responsive staff assigned to a single cluster of schools </a:t>
            </a:r>
            <a:r>
              <a:rPr lang="en-GB" sz="2800" dirty="0"/>
              <a:t> (4 regions)</a:t>
            </a:r>
          </a:p>
          <a:p>
            <a:r>
              <a:rPr lang="en-GB" sz="2800" b="1" dirty="0"/>
              <a:t>Extensive support for each trainee </a:t>
            </a:r>
            <a:r>
              <a:rPr lang="en-GB" sz="2800" dirty="0"/>
              <a:t>(personal tutor/</a:t>
            </a:r>
            <a:r>
              <a:rPr lang="en-GB" sz="2800" i="1" dirty="0"/>
              <a:t>Teaching Fellow</a:t>
            </a:r>
            <a:r>
              <a:rPr lang="en-GB" sz="2800" dirty="0"/>
              <a:t>), PG sessions, Reflective Practice and Subject with </a:t>
            </a:r>
            <a:r>
              <a:rPr lang="en-GB" sz="2800" i="1" dirty="0"/>
              <a:t>Individual Support Plans </a:t>
            </a:r>
            <a:r>
              <a:rPr lang="en-GB" sz="2800" dirty="0"/>
              <a:t>for those registered with disability services</a:t>
            </a:r>
          </a:p>
          <a:p>
            <a:pPr marL="0" indent="0">
              <a:buNone/>
            </a:pPr>
            <a:endParaRPr lang="en-GB" dirty="0"/>
          </a:p>
          <a:p>
            <a:endParaRPr lang="en-GB" dirty="0"/>
          </a:p>
        </p:txBody>
      </p:sp>
    </p:spTree>
    <p:extLst>
      <p:ext uri="{BB962C8B-B14F-4D97-AF65-F5344CB8AC3E}">
        <p14:creationId xmlns:p14="http://schemas.microsoft.com/office/powerpoint/2010/main" val="1855699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764704"/>
            <a:ext cx="7772400" cy="4114800"/>
          </a:xfrm>
        </p:spPr>
        <p:txBody>
          <a:bodyPr/>
          <a:lstStyle/>
          <a:p>
            <a:r>
              <a:rPr lang="en-GB" sz="2800" dirty="0"/>
              <a:t>Working together to </a:t>
            </a:r>
            <a:r>
              <a:rPr lang="en-GB" sz="2800" b="1" dirty="0"/>
              <a:t>support new schools/mentors and moderate judgments</a:t>
            </a:r>
          </a:p>
          <a:p>
            <a:r>
              <a:rPr lang="en-GB" sz="2800" b="1" dirty="0"/>
              <a:t>Regular and meaningful communication </a:t>
            </a:r>
            <a:r>
              <a:rPr lang="en-GB" sz="2800" dirty="0"/>
              <a:t>- Bulletins (Trainee (weekly), Mentoring Matters (SMs) and Partnership Bulletins (PMs/ITE leads) (bi weekly) </a:t>
            </a:r>
          </a:p>
          <a:p>
            <a:r>
              <a:rPr lang="en-GB" sz="2800" b="1" dirty="0"/>
              <a:t>Joint moderation </a:t>
            </a:r>
            <a:r>
              <a:rPr lang="en-GB" sz="2800" dirty="0"/>
              <a:t>of trainee performance (against all TS)</a:t>
            </a:r>
          </a:p>
          <a:p>
            <a:r>
              <a:rPr lang="en-GB" sz="2800" dirty="0"/>
              <a:t>Stage 1 and Stage 2 </a:t>
            </a:r>
            <a:r>
              <a:rPr lang="en-GB" sz="2800" b="1" dirty="0"/>
              <a:t>Interventions</a:t>
            </a:r>
            <a:r>
              <a:rPr lang="en-GB" sz="2800" dirty="0"/>
              <a:t> for Core (support for SD) (Grade 3 and 4 trainees)</a:t>
            </a:r>
          </a:p>
          <a:p>
            <a:pPr marL="0" indent="0">
              <a:buNone/>
            </a:pPr>
            <a:endParaRPr lang="en-GB" dirty="0"/>
          </a:p>
          <a:p>
            <a:endParaRPr lang="en-GB" dirty="0"/>
          </a:p>
        </p:txBody>
      </p:sp>
    </p:spTree>
    <p:extLst>
      <p:ext uri="{BB962C8B-B14F-4D97-AF65-F5344CB8AC3E}">
        <p14:creationId xmlns:p14="http://schemas.microsoft.com/office/powerpoint/2010/main" val="1151383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3985"/>
            <a:ext cx="7772400" cy="1066800"/>
          </a:xfrm>
        </p:spPr>
        <p:txBody>
          <a:bodyPr/>
          <a:lstStyle/>
          <a:p>
            <a:pPr algn="ctr"/>
            <a:r>
              <a:rPr lang="en-GB" dirty="0"/>
              <a:t>Expectations: Alliances</a:t>
            </a:r>
          </a:p>
        </p:txBody>
      </p:sp>
      <p:sp>
        <p:nvSpPr>
          <p:cNvPr id="3" name="Content Placeholder 2"/>
          <p:cNvSpPr>
            <a:spLocks noGrp="1"/>
          </p:cNvSpPr>
          <p:nvPr>
            <p:ph idx="1"/>
          </p:nvPr>
        </p:nvSpPr>
        <p:spPr>
          <a:xfrm>
            <a:off x="539552" y="1198549"/>
            <a:ext cx="8348464" cy="5184576"/>
          </a:xfrm>
        </p:spPr>
        <p:txBody>
          <a:bodyPr/>
          <a:lstStyle/>
          <a:p>
            <a:r>
              <a:rPr lang="en-GB" sz="2800" b="1" dirty="0"/>
              <a:t>Quality assure and enhance </a:t>
            </a:r>
            <a:r>
              <a:rPr lang="en-GB" sz="2800" dirty="0"/>
              <a:t>mentoring and assessment practices across your schools </a:t>
            </a:r>
            <a:endParaRPr lang="en-GB" sz="2800" b="1" dirty="0"/>
          </a:p>
          <a:p>
            <a:r>
              <a:rPr lang="en-GB" sz="2800" b="1" dirty="0"/>
              <a:t>Organise content for Alliance Days for SD </a:t>
            </a:r>
            <a:r>
              <a:rPr lang="en-GB" sz="2800" dirty="0"/>
              <a:t>(+ Optional days/End of Year Review)  (Link: JL)</a:t>
            </a:r>
          </a:p>
          <a:p>
            <a:r>
              <a:rPr lang="en-GB" sz="2800" dirty="0"/>
              <a:t>Support your subject depts in contributing to </a:t>
            </a:r>
            <a:r>
              <a:rPr lang="en-GB" sz="2800" b="1" dirty="0"/>
              <a:t>Subject Hubs: 6 x full days and 6 x 0.5 subject days across year (AM)</a:t>
            </a:r>
          </a:p>
          <a:p>
            <a:r>
              <a:rPr lang="en-GB" sz="2800" dirty="0"/>
              <a:t>Collate and deliver </a:t>
            </a:r>
            <a:r>
              <a:rPr lang="en-GB" sz="2800" b="1" dirty="0"/>
              <a:t>Assessment Point data on time</a:t>
            </a:r>
          </a:p>
          <a:p>
            <a:r>
              <a:rPr lang="en-GB" sz="2800" dirty="0"/>
              <a:t>Organise all </a:t>
            </a:r>
            <a:r>
              <a:rPr lang="en-GB" sz="2800" b="1" dirty="0"/>
              <a:t>SD complementary </a:t>
            </a:r>
            <a:r>
              <a:rPr lang="en-GB" sz="2800" dirty="0"/>
              <a:t>placements for all trainees in your Alliance (ensure </a:t>
            </a:r>
            <a:r>
              <a:rPr lang="en-GB" sz="2800" i="1" dirty="0"/>
              <a:t>contrasting settings</a:t>
            </a:r>
            <a:r>
              <a:rPr lang="en-GB" sz="2800" dirty="0"/>
              <a:t>)</a:t>
            </a:r>
          </a:p>
          <a:p>
            <a:endParaRPr lang="en-GB" dirty="0"/>
          </a:p>
          <a:p>
            <a:endParaRPr lang="en-GB" dirty="0"/>
          </a:p>
          <a:p>
            <a:endParaRPr lang="en-GB" dirty="0"/>
          </a:p>
        </p:txBody>
      </p:sp>
    </p:spTree>
    <p:extLst>
      <p:ext uri="{BB962C8B-B14F-4D97-AF65-F5344CB8AC3E}">
        <p14:creationId xmlns:p14="http://schemas.microsoft.com/office/powerpoint/2010/main" val="176225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Partnership: ways to engage</a:t>
            </a:r>
          </a:p>
        </p:txBody>
      </p:sp>
      <p:sp>
        <p:nvSpPr>
          <p:cNvPr id="3" name="Content Placeholder 2"/>
          <p:cNvSpPr>
            <a:spLocks noGrp="1"/>
          </p:cNvSpPr>
          <p:nvPr>
            <p:ph idx="1"/>
          </p:nvPr>
        </p:nvSpPr>
        <p:spPr>
          <a:xfrm>
            <a:off x="685800" y="1318591"/>
            <a:ext cx="7772400" cy="4752528"/>
          </a:xfrm>
        </p:spPr>
        <p:txBody>
          <a:bodyPr/>
          <a:lstStyle/>
          <a:p>
            <a:r>
              <a:rPr lang="en-GB" sz="2400" b="1" dirty="0"/>
              <a:t>Programme contributions </a:t>
            </a:r>
            <a:r>
              <a:rPr lang="en-GB" sz="2400" dirty="0"/>
              <a:t>(PS, PG, Subject Hubs, Careers Focus Days)</a:t>
            </a:r>
          </a:p>
          <a:p>
            <a:r>
              <a:rPr lang="en-GB" sz="2400" b="1" dirty="0"/>
              <a:t>Partnership Lunch and </a:t>
            </a:r>
            <a:r>
              <a:rPr lang="en-GB" sz="2400" b="1" dirty="0" err="1"/>
              <a:t>WaSP</a:t>
            </a:r>
            <a:r>
              <a:rPr lang="en-GB" sz="2400" b="1" dirty="0"/>
              <a:t> meetings </a:t>
            </a:r>
            <a:r>
              <a:rPr lang="en-GB" sz="2400" dirty="0"/>
              <a:t>schedule – 1 per term throughout 18-19</a:t>
            </a:r>
          </a:p>
          <a:p>
            <a:pPr marL="0" indent="0">
              <a:buNone/>
            </a:pPr>
            <a:r>
              <a:rPr lang="en-GB" sz="2400" i="1" dirty="0"/>
              <a:t>	Autumn:  Thursday 6</a:t>
            </a:r>
            <a:r>
              <a:rPr lang="en-GB" sz="2400" i="1" baseline="30000" dirty="0"/>
              <a:t>th</a:t>
            </a:r>
            <a:r>
              <a:rPr lang="en-GB" sz="2400" i="1" dirty="0"/>
              <a:t> December (1 to 4 pm)</a:t>
            </a:r>
          </a:p>
          <a:p>
            <a:pPr marL="0" indent="0">
              <a:buNone/>
            </a:pPr>
            <a:r>
              <a:rPr lang="en-GB" sz="2400" i="1" dirty="0"/>
              <a:t>	Spring: Thursday 11</a:t>
            </a:r>
            <a:r>
              <a:rPr lang="en-GB" sz="2400" i="1" baseline="30000" dirty="0"/>
              <a:t>th</a:t>
            </a:r>
            <a:r>
              <a:rPr lang="en-GB" sz="2400" i="1" dirty="0"/>
              <a:t> March (1 to 4 pm)</a:t>
            </a:r>
          </a:p>
          <a:p>
            <a:pPr marL="0" indent="0">
              <a:buNone/>
            </a:pPr>
            <a:r>
              <a:rPr lang="en-GB" sz="2400" i="1" dirty="0"/>
              <a:t>	Summer: Thursday 4</a:t>
            </a:r>
            <a:r>
              <a:rPr lang="en-GB" sz="2400" i="1" baseline="30000" dirty="0"/>
              <a:t>th</a:t>
            </a:r>
            <a:r>
              <a:rPr lang="en-GB" sz="2400" i="1" dirty="0"/>
              <a:t> July (1 to 4 pm)</a:t>
            </a:r>
          </a:p>
          <a:p>
            <a:r>
              <a:rPr lang="en-GB" sz="2400" b="1" dirty="0"/>
              <a:t>Conference attendance/input:  </a:t>
            </a:r>
          </a:p>
          <a:p>
            <a:pPr marL="0" indent="0">
              <a:buNone/>
            </a:pPr>
            <a:r>
              <a:rPr lang="en-GB" sz="2400" b="1" dirty="0"/>
              <a:t>	‘Research in Action’    </a:t>
            </a:r>
            <a:r>
              <a:rPr lang="en-GB" sz="2400" dirty="0"/>
              <a:t>(Monday 17</a:t>
            </a:r>
            <a:r>
              <a:rPr lang="en-GB" sz="2400" baseline="30000" dirty="0"/>
              <a:t>th</a:t>
            </a:r>
            <a:r>
              <a:rPr lang="en-GB" sz="2400" dirty="0"/>
              <a:t> December) 	‘</a:t>
            </a:r>
            <a:r>
              <a:rPr lang="en-GB" sz="2400" b="1" dirty="0"/>
              <a:t>Inclusion’                      </a:t>
            </a:r>
            <a:r>
              <a:rPr lang="en-GB" sz="2400" dirty="0"/>
              <a:t>(Friday 15</a:t>
            </a:r>
            <a:r>
              <a:rPr lang="en-GB" sz="2400" baseline="30000" dirty="0"/>
              <a:t>th</a:t>
            </a:r>
            <a:r>
              <a:rPr lang="en-GB" sz="2400" dirty="0"/>
              <a:t> March)</a:t>
            </a:r>
          </a:p>
          <a:p>
            <a:pPr marL="0" indent="0">
              <a:buNone/>
            </a:pPr>
            <a:r>
              <a:rPr lang="en-GB" sz="2400" b="1" dirty="0"/>
              <a:t>	‘Partnership’                 </a:t>
            </a:r>
            <a:r>
              <a:rPr lang="en-GB" sz="2400" dirty="0"/>
              <a:t>(Thursday 20</a:t>
            </a:r>
            <a:r>
              <a:rPr lang="en-GB" sz="2400" baseline="30000" dirty="0"/>
              <a:t>th</a:t>
            </a:r>
            <a:r>
              <a:rPr lang="en-GB" sz="2400" dirty="0"/>
              <a:t> June)</a:t>
            </a:r>
          </a:p>
          <a:p>
            <a:pPr marL="0" indent="0">
              <a:buNone/>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736810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C656BD-7853-4445-AF10-8CF16B427F1A}"/>
              </a:ext>
            </a:extLst>
          </p:cNvPr>
          <p:cNvSpPr>
            <a:spLocks noGrp="1"/>
          </p:cNvSpPr>
          <p:nvPr>
            <p:ph type="title"/>
          </p:nvPr>
        </p:nvSpPr>
        <p:spPr/>
        <p:txBody>
          <a:bodyPr/>
          <a:lstStyle/>
          <a:p>
            <a:pPr algn="ctr"/>
            <a:r>
              <a:rPr lang="en-US" dirty="0"/>
              <a:t>Training: non-PGCE courses</a:t>
            </a:r>
          </a:p>
        </p:txBody>
      </p:sp>
      <p:sp>
        <p:nvSpPr>
          <p:cNvPr id="3" name="Content Placeholder 2">
            <a:extLst>
              <a:ext uri="{FF2B5EF4-FFF2-40B4-BE49-F238E27FC236}">
                <a16:creationId xmlns:a16="http://schemas.microsoft.com/office/drawing/2014/main" xmlns="" id="{FCF011B7-205E-7947-B030-F4BD32EB570B}"/>
              </a:ext>
            </a:extLst>
          </p:cNvPr>
          <p:cNvSpPr>
            <a:spLocks noGrp="1"/>
          </p:cNvSpPr>
          <p:nvPr>
            <p:ph idx="1"/>
          </p:nvPr>
        </p:nvSpPr>
        <p:spPr>
          <a:xfrm>
            <a:off x="1115616" y="1844824"/>
            <a:ext cx="7772400" cy="4114800"/>
          </a:xfrm>
        </p:spPr>
        <p:txBody>
          <a:bodyPr/>
          <a:lstStyle/>
          <a:p>
            <a:r>
              <a:rPr lang="en-US" dirty="0"/>
              <a:t>Assessment Only (QTS) – VA/GN</a:t>
            </a:r>
          </a:p>
          <a:p>
            <a:r>
              <a:rPr lang="en-US" dirty="0"/>
              <a:t>WinS (UG students gaining school experience)  - WH</a:t>
            </a:r>
          </a:p>
          <a:p>
            <a:r>
              <a:rPr lang="en-US" dirty="0"/>
              <a:t>MA in Professional Education (Upgrades) </a:t>
            </a:r>
          </a:p>
          <a:p>
            <a:pPr marL="0" indent="0">
              <a:buNone/>
            </a:pPr>
            <a:endParaRPr lang="en-US" dirty="0"/>
          </a:p>
        </p:txBody>
      </p:sp>
    </p:spTree>
    <p:extLst>
      <p:ext uri="{BB962C8B-B14F-4D97-AF65-F5344CB8AC3E}">
        <p14:creationId xmlns:p14="http://schemas.microsoft.com/office/powerpoint/2010/main" val="2838027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772400" cy="1066800"/>
          </a:xfrm>
        </p:spPr>
        <p:txBody>
          <a:bodyPr/>
          <a:lstStyle/>
          <a:p>
            <a:pPr algn="ctr"/>
            <a:r>
              <a:rPr lang="en-GB" dirty="0"/>
              <a:t>Developments for 2018/19</a:t>
            </a:r>
          </a:p>
        </p:txBody>
      </p:sp>
      <p:sp>
        <p:nvSpPr>
          <p:cNvPr id="3" name="Content Placeholder 2"/>
          <p:cNvSpPr>
            <a:spLocks noGrp="1"/>
          </p:cNvSpPr>
          <p:nvPr>
            <p:ph idx="1"/>
          </p:nvPr>
        </p:nvSpPr>
        <p:spPr>
          <a:xfrm>
            <a:off x="682149" y="908720"/>
            <a:ext cx="7772400" cy="4680520"/>
          </a:xfrm>
        </p:spPr>
        <p:txBody>
          <a:bodyPr/>
          <a:lstStyle/>
          <a:p>
            <a:r>
              <a:rPr lang="en-GB" sz="2400" b="1" dirty="0"/>
              <a:t>Disaggregated programme: 18 subjects across two days</a:t>
            </a:r>
            <a:r>
              <a:rPr lang="en-GB" sz="2400" dirty="0"/>
              <a:t> (Mondays and Fridays) – more personalised – quality following expansion</a:t>
            </a:r>
          </a:p>
          <a:p>
            <a:r>
              <a:rPr lang="en-GB" sz="2400" dirty="0"/>
              <a:t>More focus on developing trainee’s M-level </a:t>
            </a:r>
            <a:r>
              <a:rPr lang="en-GB" sz="2400" b="1" dirty="0"/>
              <a:t>subject pedagogical knowledge (SPK) </a:t>
            </a:r>
            <a:r>
              <a:rPr lang="en-GB" sz="2400" dirty="0"/>
              <a:t>led by CTE specialists (ST3:Enhanced provision)</a:t>
            </a:r>
          </a:p>
          <a:p>
            <a:r>
              <a:rPr lang="en-GB" sz="2400" dirty="0"/>
              <a:t>Explicit links between </a:t>
            </a:r>
            <a:r>
              <a:rPr lang="en-GB" sz="2400" b="1" dirty="0"/>
              <a:t>learning and assessments, </a:t>
            </a:r>
            <a:r>
              <a:rPr lang="en-GB" sz="2400" dirty="0"/>
              <a:t>(PG/MA and more direction/time allowed on PDP tasks, H level)</a:t>
            </a:r>
          </a:p>
          <a:p>
            <a:r>
              <a:rPr lang="en-GB" sz="2400" dirty="0"/>
              <a:t>Revisions to sessional content, particularly </a:t>
            </a:r>
            <a:r>
              <a:rPr lang="en-GB" sz="2400" b="1" dirty="0"/>
              <a:t>Reflective Practice </a:t>
            </a:r>
            <a:endParaRPr lang="en-GB" sz="2400" dirty="0"/>
          </a:p>
          <a:p>
            <a:r>
              <a:rPr lang="en-GB" sz="2400" dirty="0"/>
              <a:t>Partnership </a:t>
            </a:r>
            <a:r>
              <a:rPr lang="en-GB" sz="2400" b="1" dirty="0"/>
              <a:t>development/impact</a:t>
            </a:r>
            <a:r>
              <a:rPr lang="en-GB" sz="2400" dirty="0"/>
              <a:t> – nurturing new providers and capturing impact of alumni</a:t>
            </a:r>
          </a:p>
          <a:p>
            <a:endParaRPr lang="en-GB" dirty="0"/>
          </a:p>
          <a:p>
            <a:endParaRPr lang="en-GB" dirty="0"/>
          </a:p>
          <a:p>
            <a:endParaRPr lang="en-GB" dirty="0"/>
          </a:p>
        </p:txBody>
      </p:sp>
    </p:spTree>
    <p:extLst>
      <p:ext uri="{BB962C8B-B14F-4D97-AF65-F5344CB8AC3E}">
        <p14:creationId xmlns:p14="http://schemas.microsoft.com/office/powerpoint/2010/main" val="2386691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Accepted offers (June 15</a:t>
            </a:r>
            <a:r>
              <a:rPr lang="en-GB" baseline="30000" dirty="0"/>
              <a:t>th</a:t>
            </a:r>
            <a:r>
              <a:rPr lang="en-GB" dirty="0"/>
              <a:t>) </a:t>
            </a:r>
          </a:p>
        </p:txBody>
      </p:sp>
      <p:sp>
        <p:nvSpPr>
          <p:cNvPr id="8" name="Rectangle 1">
            <a:extLst>
              <a:ext uri="{FF2B5EF4-FFF2-40B4-BE49-F238E27FC236}">
                <a16:creationId xmlns:a16="http://schemas.microsoft.com/office/drawing/2014/main" xmlns="" id="{D6C4D228-072E-8241-BE3B-AC9060FB6940}"/>
              </a:ext>
            </a:extLst>
          </p:cNvPr>
          <p:cNvSpPr>
            <a:spLocks noChangeArrowheads="1"/>
          </p:cNvSpPr>
          <p:nvPr/>
        </p:nvSpPr>
        <p:spPr bwMode="auto">
          <a:xfrm flipV="1">
            <a:off x="-1961701" y="1966332"/>
            <a:ext cx="1333214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Mondays:</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4" name="Picture 13">
            <a:extLst>
              <a:ext uri="{FF2B5EF4-FFF2-40B4-BE49-F238E27FC236}">
                <a16:creationId xmlns:a16="http://schemas.microsoft.com/office/drawing/2014/main" xmlns="" id="{A2D8A8C7-FA72-B641-83C5-DE5F0E2F0B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969" y="2243331"/>
            <a:ext cx="4114800" cy="3804616"/>
          </a:xfrm>
          <a:prstGeom prst="rect">
            <a:avLst/>
          </a:prstGeom>
        </p:spPr>
      </p:pic>
      <p:pic>
        <p:nvPicPr>
          <p:cNvPr id="16" name="Picture 15">
            <a:extLst>
              <a:ext uri="{FF2B5EF4-FFF2-40B4-BE49-F238E27FC236}">
                <a16:creationId xmlns:a16="http://schemas.microsoft.com/office/drawing/2014/main" xmlns="" id="{66EFDA32-8EBF-F14E-873C-59D2541EA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209413"/>
            <a:ext cx="4165600" cy="3622908"/>
          </a:xfrm>
          <a:prstGeom prst="rect">
            <a:avLst/>
          </a:prstGeom>
        </p:spPr>
      </p:pic>
      <p:sp>
        <p:nvSpPr>
          <p:cNvPr id="17" name="Rectangle 16">
            <a:extLst>
              <a:ext uri="{FF2B5EF4-FFF2-40B4-BE49-F238E27FC236}">
                <a16:creationId xmlns:a16="http://schemas.microsoft.com/office/drawing/2014/main" xmlns="" id="{97F013A2-72E6-1943-9060-4B1651AFF00B}"/>
              </a:ext>
            </a:extLst>
          </p:cNvPr>
          <p:cNvSpPr/>
          <p:nvPr/>
        </p:nvSpPr>
        <p:spPr>
          <a:xfrm>
            <a:off x="805802" y="1222559"/>
            <a:ext cx="2835135" cy="1754326"/>
          </a:xfrm>
          <a:prstGeom prst="rect">
            <a:avLst/>
          </a:prstGeom>
          <a:noFill/>
        </p:spPr>
        <p:txBody>
          <a:bodyPr wrap="none" lIns="91440" tIns="45720" rIns="91440" bIns="45720">
            <a:spAutoFit/>
          </a:bodyPr>
          <a:lstStyle/>
          <a:p>
            <a:pPr algn="ctr"/>
            <a:r>
              <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Mondays</a:t>
            </a:r>
          </a:p>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8" name="Rectangle 17">
            <a:extLst>
              <a:ext uri="{FF2B5EF4-FFF2-40B4-BE49-F238E27FC236}">
                <a16:creationId xmlns:a16="http://schemas.microsoft.com/office/drawing/2014/main" xmlns="" id="{8A5B8EE6-BDE8-104E-A1DD-7D673E9752B8}"/>
              </a:ext>
            </a:extLst>
          </p:cNvPr>
          <p:cNvSpPr/>
          <p:nvPr/>
        </p:nvSpPr>
        <p:spPr>
          <a:xfrm>
            <a:off x="5724128" y="1222559"/>
            <a:ext cx="2219582" cy="1754326"/>
          </a:xfrm>
          <a:prstGeom prst="rect">
            <a:avLst/>
          </a:prstGeom>
          <a:noFill/>
        </p:spPr>
        <p:txBody>
          <a:bodyPr wrap="none" lIns="91440" tIns="45720" rIns="91440" bIns="45720">
            <a:spAutoFit/>
          </a:bodyPr>
          <a:lstStyle/>
          <a:p>
            <a:pPr algn="ctr"/>
            <a:r>
              <a:rPr lang="en-US" sz="5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Fridays</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pPr algn="ct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4049673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AEA4E1-7D8C-A148-944F-669215CA3EDF}"/>
              </a:ext>
            </a:extLst>
          </p:cNvPr>
          <p:cNvSpPr>
            <a:spLocks noGrp="1"/>
          </p:cNvSpPr>
          <p:nvPr>
            <p:ph type="title"/>
          </p:nvPr>
        </p:nvSpPr>
        <p:spPr>
          <a:xfrm>
            <a:off x="467544" y="404664"/>
            <a:ext cx="7772400" cy="1066800"/>
          </a:xfrm>
        </p:spPr>
        <p:txBody>
          <a:bodyPr/>
          <a:lstStyle/>
          <a:p>
            <a:pPr algn="ctr"/>
            <a:r>
              <a:rPr lang="en-US" dirty="0"/>
              <a:t>Overview </a:t>
            </a:r>
          </a:p>
        </p:txBody>
      </p:sp>
      <p:sp>
        <p:nvSpPr>
          <p:cNvPr id="3" name="Content Placeholder 2">
            <a:extLst>
              <a:ext uri="{FF2B5EF4-FFF2-40B4-BE49-F238E27FC236}">
                <a16:creationId xmlns:a16="http://schemas.microsoft.com/office/drawing/2014/main" xmlns="" id="{CD4CDFCF-9DD3-BD45-8073-AFEF796E5B1F}"/>
              </a:ext>
            </a:extLst>
          </p:cNvPr>
          <p:cNvSpPr>
            <a:spLocks noGrp="1"/>
          </p:cNvSpPr>
          <p:nvPr>
            <p:ph idx="1"/>
          </p:nvPr>
        </p:nvSpPr>
        <p:spPr>
          <a:xfrm>
            <a:off x="683568" y="1556792"/>
            <a:ext cx="7772400" cy="4114800"/>
          </a:xfrm>
        </p:spPr>
        <p:txBody>
          <a:bodyPr/>
          <a:lstStyle/>
          <a:p>
            <a:pPr>
              <a:buFont typeface="Arial" panose="020B0604020202020204" pitchFamily="34" charset="0"/>
              <a:buChar char="•"/>
            </a:pPr>
            <a:r>
              <a:rPr lang="en-GB" sz="2800" dirty="0">
                <a:cs typeface="Times New Roman" panose="02020603050405020304" pitchFamily="18" charset="0"/>
              </a:rPr>
              <a:t>CTE/Secondary PGCE: </a:t>
            </a:r>
            <a:r>
              <a:rPr lang="en-GB" sz="2800" b="1" dirty="0">
                <a:cs typeface="Times New Roman" panose="02020603050405020304" pitchFamily="18" charset="0"/>
              </a:rPr>
              <a:t>highlights from 2016/17</a:t>
            </a:r>
          </a:p>
          <a:p>
            <a:pPr>
              <a:buFont typeface="Arial" panose="020B0604020202020204" pitchFamily="34" charset="0"/>
              <a:buChar char="•"/>
            </a:pPr>
            <a:r>
              <a:rPr lang="en-GB" sz="2800" b="1" dirty="0">
                <a:cs typeface="Times New Roman" panose="02020603050405020304" pitchFamily="18" charset="0"/>
              </a:rPr>
              <a:t>Expectations </a:t>
            </a:r>
            <a:r>
              <a:rPr lang="en-GB" sz="2800" dirty="0">
                <a:cs typeface="Times New Roman" panose="02020603050405020304" pitchFamily="18" charset="0"/>
              </a:rPr>
              <a:t>– university and alliances </a:t>
            </a:r>
          </a:p>
          <a:p>
            <a:pPr>
              <a:buFont typeface="Arial" panose="020B0604020202020204" pitchFamily="34" charset="0"/>
              <a:buChar char="•"/>
            </a:pPr>
            <a:r>
              <a:rPr lang="en-GB" sz="2800" b="1" dirty="0">
                <a:cs typeface="Times New Roman" panose="02020603050405020304" pitchFamily="18" charset="0"/>
              </a:rPr>
              <a:t>Ways to engage </a:t>
            </a:r>
            <a:r>
              <a:rPr lang="en-GB" sz="2800" dirty="0">
                <a:cs typeface="Times New Roman" panose="02020603050405020304" pitchFamily="18" charset="0"/>
              </a:rPr>
              <a:t>– working in partnership</a:t>
            </a:r>
          </a:p>
          <a:p>
            <a:pPr>
              <a:buFont typeface="Arial" panose="020B0604020202020204" pitchFamily="34" charset="0"/>
              <a:buChar char="•"/>
            </a:pPr>
            <a:r>
              <a:rPr lang="en-GB" sz="2800" b="1" dirty="0">
                <a:cs typeface="Times New Roman" panose="02020603050405020304" pitchFamily="18" charset="0"/>
              </a:rPr>
              <a:t>Recruitment</a:t>
            </a:r>
            <a:r>
              <a:rPr lang="en-GB" sz="2800" dirty="0">
                <a:cs typeface="Times New Roman" panose="02020603050405020304" pitchFamily="18" charset="0"/>
              </a:rPr>
              <a:t> - accepted offers across pathways and subjects </a:t>
            </a:r>
          </a:p>
          <a:p>
            <a:pPr>
              <a:buFont typeface="Arial" panose="020B0604020202020204" pitchFamily="34" charset="0"/>
              <a:buChar char="•"/>
            </a:pPr>
            <a:r>
              <a:rPr lang="en-GB" sz="2800" b="1" dirty="0">
                <a:cs typeface="Times New Roman" panose="02020603050405020304" pitchFamily="18" charset="0"/>
              </a:rPr>
              <a:t>Key Revisions </a:t>
            </a:r>
            <a:r>
              <a:rPr lang="en-GB" sz="2800" dirty="0">
                <a:cs typeface="Times New Roman" panose="02020603050405020304" pitchFamily="18" charset="0"/>
              </a:rPr>
              <a:t>to programme for 18/19  </a:t>
            </a:r>
          </a:p>
          <a:p>
            <a:pPr>
              <a:buFont typeface="Arial" panose="020B0604020202020204" pitchFamily="34" charset="0"/>
              <a:buChar char="•"/>
            </a:pPr>
            <a:r>
              <a:rPr lang="en-GB" sz="2800" b="1" dirty="0">
                <a:cs typeface="Times New Roman" panose="02020603050405020304" pitchFamily="18" charset="0"/>
              </a:rPr>
              <a:t>Developments: </a:t>
            </a:r>
            <a:r>
              <a:rPr lang="en-GB" sz="2800" dirty="0">
                <a:cs typeface="Times New Roman" panose="02020603050405020304" pitchFamily="18" charset="0"/>
              </a:rPr>
              <a:t>2019 and beyond</a:t>
            </a:r>
          </a:p>
          <a:p>
            <a:pPr marL="0" indent="0">
              <a:buNone/>
            </a:pPr>
            <a:r>
              <a:rPr lang="en-GB" dirty="0"/>
              <a:t/>
            </a:r>
            <a:br>
              <a:rPr lang="en-GB" dirty="0"/>
            </a:br>
            <a:endParaRPr lang="en-US" dirty="0"/>
          </a:p>
        </p:txBody>
      </p:sp>
    </p:spTree>
    <p:extLst>
      <p:ext uri="{BB962C8B-B14F-4D97-AF65-F5344CB8AC3E}">
        <p14:creationId xmlns:p14="http://schemas.microsoft.com/office/powerpoint/2010/main" val="1810134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7D10F7E-8A14-D348-9DF1-DEDA0BF3CF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576279"/>
            <a:ext cx="7371962" cy="1168400"/>
          </a:xfrm>
          <a:prstGeom prst="rect">
            <a:avLst/>
          </a:prstGeom>
        </p:spPr>
      </p:pic>
      <p:pic>
        <p:nvPicPr>
          <p:cNvPr id="7" name="Picture 6">
            <a:extLst>
              <a:ext uri="{FF2B5EF4-FFF2-40B4-BE49-F238E27FC236}">
                <a16:creationId xmlns:a16="http://schemas.microsoft.com/office/drawing/2014/main" xmlns="" id="{79389EDF-536D-BC43-BD4D-46D167BFF1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614" y="1839034"/>
            <a:ext cx="7200900" cy="965200"/>
          </a:xfrm>
          <a:prstGeom prst="rect">
            <a:avLst/>
          </a:prstGeom>
        </p:spPr>
      </p:pic>
      <p:sp>
        <p:nvSpPr>
          <p:cNvPr id="8" name="Rectangle 7">
            <a:extLst>
              <a:ext uri="{FF2B5EF4-FFF2-40B4-BE49-F238E27FC236}">
                <a16:creationId xmlns:a16="http://schemas.microsoft.com/office/drawing/2014/main" xmlns="" id="{29E6EE39-CAC2-4D4F-B465-DBA12569587E}"/>
              </a:ext>
            </a:extLst>
          </p:cNvPr>
          <p:cNvSpPr/>
          <p:nvPr/>
        </p:nvSpPr>
        <p:spPr>
          <a:xfrm>
            <a:off x="323528" y="2924469"/>
            <a:ext cx="8280920" cy="3108543"/>
          </a:xfrm>
          <a:prstGeom prst="rect">
            <a:avLst/>
          </a:prstGeom>
        </p:spPr>
        <p:txBody>
          <a:bodyPr wrap="square">
            <a:spAutoFit/>
          </a:bodyPr>
          <a:lstStyle/>
          <a:p>
            <a:r>
              <a:rPr lang="en-GB" sz="1400" dirty="0">
                <a:solidFill>
                  <a:srgbClr val="000000"/>
                </a:solidFill>
                <a:latin typeface="Calibri" panose="020F0502020204030204" pitchFamily="34" charset="0"/>
              </a:rPr>
              <a:t>1 -</a:t>
            </a:r>
            <a:r>
              <a:rPr lang="en-GB" sz="1400" b="1" dirty="0">
                <a:solidFill>
                  <a:srgbClr val="000000"/>
                </a:solidFill>
                <a:latin typeface="Calibri" panose="020F0502020204030204" pitchFamily="34" charset="0"/>
              </a:rPr>
              <a:t> Principles of practice</a:t>
            </a:r>
            <a:r>
              <a:rPr lang="en-GB" sz="1400" dirty="0">
                <a:solidFill>
                  <a:srgbClr val="000000"/>
                </a:solidFill>
                <a:latin typeface="Calibri" panose="020F0502020204030204" pitchFamily="34" charset="0"/>
              </a:rPr>
              <a:t> - Loughran considers his principles for Teacher Education</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2 - </a:t>
            </a:r>
            <a:r>
              <a:rPr lang="en-GB" sz="1400" b="1" dirty="0">
                <a:solidFill>
                  <a:srgbClr val="000000"/>
                </a:solidFill>
                <a:latin typeface="Calibri" panose="020F0502020204030204" pitchFamily="34" charset="0"/>
              </a:rPr>
              <a:t>Developing fundamental Practices of Teacher Education</a:t>
            </a:r>
            <a:r>
              <a:rPr lang="en-GB" sz="1400" dirty="0">
                <a:solidFill>
                  <a:srgbClr val="000000"/>
                </a:solidFill>
                <a:latin typeface="Calibri" panose="020F0502020204030204" pitchFamily="34" charset="0"/>
              </a:rPr>
              <a:t> - Korthagen, Loughran, &amp; Russell draw on practice from their respective countries to develop a series of principles</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3 - </a:t>
            </a:r>
            <a:r>
              <a:rPr lang="en-GB" sz="1400" b="1" dirty="0">
                <a:solidFill>
                  <a:srgbClr val="000000"/>
                </a:solidFill>
                <a:latin typeface="Calibri" panose="020F0502020204030204" pitchFamily="34" charset="0"/>
              </a:rPr>
              <a:t>A pedagogy for ITE in England</a:t>
            </a:r>
            <a:r>
              <a:rPr lang="en-GB" sz="1400" dirty="0">
                <a:solidFill>
                  <a:srgbClr val="000000"/>
                </a:solidFill>
                <a:latin typeface="Calibri" panose="020F0502020204030204" pitchFamily="34" charset="0"/>
              </a:rPr>
              <a:t> - Philpott draws on on work from overseas including 7 below to consider it for ITE in England </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4 - </a:t>
            </a:r>
            <a:r>
              <a:rPr lang="en-GB" sz="1400" b="1" dirty="0">
                <a:solidFill>
                  <a:srgbClr val="000000"/>
                </a:solidFill>
                <a:latin typeface="Calibri" panose="020F0502020204030204" pitchFamily="34" charset="0"/>
              </a:rPr>
              <a:t>Preparing reflective teachers</a:t>
            </a:r>
            <a:r>
              <a:rPr lang="en-GB" sz="1400" dirty="0">
                <a:solidFill>
                  <a:srgbClr val="000000"/>
                </a:solidFill>
                <a:latin typeface="Calibri" panose="020F0502020204030204" pitchFamily="34" charset="0"/>
              </a:rPr>
              <a:t> - </a:t>
            </a:r>
            <a:r>
              <a:rPr lang="en-GB" sz="1400" dirty="0" err="1">
                <a:solidFill>
                  <a:srgbClr val="000000"/>
                </a:solidFill>
                <a:latin typeface="Calibri" panose="020F0502020204030204" pitchFamily="34" charset="0"/>
              </a:rPr>
              <a:t>Zeichner</a:t>
            </a:r>
            <a:r>
              <a:rPr lang="en-GB" sz="1400" dirty="0">
                <a:solidFill>
                  <a:srgbClr val="000000"/>
                </a:solidFill>
                <a:latin typeface="Calibri" panose="020F0502020204030204" pitchFamily="34" charset="0"/>
              </a:rPr>
              <a:t> provides an overview of literature regarding different teaching approaches to use in ITE</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5 - </a:t>
            </a:r>
            <a:r>
              <a:rPr lang="en-GB" sz="1400" b="1" dirty="0">
                <a:solidFill>
                  <a:srgbClr val="000000"/>
                </a:solidFill>
                <a:latin typeface="Calibri" panose="020F0502020204030204" pitchFamily="34" charset="0"/>
              </a:rPr>
              <a:t>Practicing what I preach</a:t>
            </a:r>
            <a:r>
              <a:rPr lang="en-GB" sz="1400" dirty="0">
                <a:solidFill>
                  <a:srgbClr val="000000"/>
                </a:solidFill>
                <a:latin typeface="Calibri" panose="020F0502020204030204" pitchFamily="34" charset="0"/>
              </a:rPr>
              <a:t> - Loughran reflects on making his own reflective practice explicit to help develop reflective teachers</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6 - </a:t>
            </a:r>
            <a:r>
              <a:rPr lang="en-GB" sz="1400" b="1" dirty="0">
                <a:solidFill>
                  <a:srgbClr val="000000"/>
                </a:solidFill>
                <a:latin typeface="Calibri" panose="020F0502020204030204" pitchFamily="34" charset="0"/>
              </a:rPr>
              <a:t>Effective Reflective Practice </a:t>
            </a:r>
            <a:r>
              <a:rPr lang="en-GB" sz="1400" dirty="0">
                <a:solidFill>
                  <a:srgbClr val="000000"/>
                </a:solidFill>
                <a:latin typeface="Calibri" panose="020F0502020204030204" pitchFamily="34" charset="0"/>
              </a:rPr>
              <a:t>- Loughran examines reflective practice in Teacher Education</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7 - </a:t>
            </a:r>
            <a:r>
              <a:rPr lang="en-GB" sz="1400" b="1" dirty="0">
                <a:solidFill>
                  <a:srgbClr val="000000"/>
                </a:solidFill>
                <a:latin typeface="Calibri" panose="020F0502020204030204" pitchFamily="34" charset="0"/>
              </a:rPr>
              <a:t>Linking theory and practice </a:t>
            </a:r>
            <a:r>
              <a:rPr lang="en-GB" sz="1400" dirty="0">
                <a:solidFill>
                  <a:srgbClr val="000000"/>
                </a:solidFill>
                <a:latin typeface="Calibri" panose="020F0502020204030204" pitchFamily="34" charset="0"/>
              </a:rPr>
              <a:t>- Korthagen &amp; </a:t>
            </a:r>
            <a:r>
              <a:rPr lang="en-GB" sz="1400" dirty="0" err="1">
                <a:solidFill>
                  <a:srgbClr val="000000"/>
                </a:solidFill>
                <a:latin typeface="Calibri" panose="020F0502020204030204" pitchFamily="34" charset="0"/>
              </a:rPr>
              <a:t>Kessels</a:t>
            </a:r>
            <a:r>
              <a:rPr lang="en-GB" sz="1400" dirty="0">
                <a:solidFill>
                  <a:srgbClr val="000000"/>
                </a:solidFill>
                <a:latin typeface="Calibri" panose="020F0502020204030204" pitchFamily="34" charset="0"/>
              </a:rPr>
              <a:t> look in depth at different approaches to linking theory and practice</a:t>
            </a:r>
            <a:endParaRPr lang="en-GB" sz="1400" dirty="0">
              <a:solidFill>
                <a:srgbClr val="212121"/>
              </a:solidFill>
              <a:latin typeface="Times New Roman" panose="02020603050405020304" pitchFamily="18" charset="0"/>
            </a:endParaRPr>
          </a:p>
          <a:p>
            <a:r>
              <a:rPr lang="en-GB" sz="1400" dirty="0">
                <a:solidFill>
                  <a:srgbClr val="000000"/>
                </a:solidFill>
                <a:latin typeface="Calibri" panose="020F0502020204030204" pitchFamily="34" charset="0"/>
              </a:rPr>
              <a:t>8 -  </a:t>
            </a:r>
            <a:r>
              <a:rPr lang="en-GB" sz="1400" b="1" dirty="0">
                <a:solidFill>
                  <a:srgbClr val="000000"/>
                </a:solidFill>
                <a:latin typeface="Calibri" panose="020F0502020204030204" pitchFamily="34" charset="0"/>
              </a:rPr>
              <a:t>Teaching Prospective teachers about learning to think like a teacher</a:t>
            </a:r>
            <a:r>
              <a:rPr lang="en-GB" sz="1400" dirty="0">
                <a:solidFill>
                  <a:srgbClr val="000000"/>
                </a:solidFill>
                <a:latin typeface="Calibri" panose="020F0502020204030204" pitchFamily="34" charset="0"/>
              </a:rPr>
              <a:t> - Crow &amp; Berry consider what their principles of teacher education look like in practice</a:t>
            </a:r>
            <a:endParaRPr lang="en-GB" sz="1400" dirty="0">
              <a:solidFill>
                <a:srgbClr val="212121"/>
              </a:solidFill>
              <a:latin typeface="Times New Roman" panose="02020603050405020304" pitchFamily="18" charset="0"/>
            </a:endParaRPr>
          </a:p>
        </p:txBody>
      </p:sp>
    </p:spTree>
    <p:extLst>
      <p:ext uri="{BB962C8B-B14F-4D97-AF65-F5344CB8AC3E}">
        <p14:creationId xmlns:p14="http://schemas.microsoft.com/office/powerpoint/2010/main" val="3248152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47864" y="6093296"/>
            <a:ext cx="2592288" cy="646331"/>
          </a:xfrm>
          <a:prstGeom prst="rect">
            <a:avLst/>
          </a:prstGeom>
          <a:solidFill>
            <a:schemeClr val="accent1">
              <a:lumMod val="40000"/>
              <a:lumOff val="60000"/>
            </a:schemeClr>
          </a:solidFill>
        </p:spPr>
        <p:txBody>
          <a:bodyPr wrap="square" rtlCol="0">
            <a:spAutoFit/>
          </a:bodyPr>
          <a:lstStyle/>
          <a:p>
            <a:r>
              <a:rPr lang="en-GB" dirty="0"/>
              <a:t>Secondary Programme Calendar – 18/19</a:t>
            </a:r>
          </a:p>
        </p:txBody>
      </p:sp>
      <p:pic>
        <p:nvPicPr>
          <p:cNvPr id="4" name="Picture 3">
            <a:extLst>
              <a:ext uri="{FF2B5EF4-FFF2-40B4-BE49-F238E27FC236}">
                <a16:creationId xmlns:a16="http://schemas.microsoft.com/office/drawing/2014/main" xmlns="" id="{8C927DDE-A81A-B84D-9B0C-2452346D62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94421"/>
          </a:xfrm>
          <a:prstGeom prst="rect">
            <a:avLst/>
          </a:prstGeom>
        </p:spPr>
      </p:pic>
    </p:spTree>
    <p:extLst>
      <p:ext uri="{BB962C8B-B14F-4D97-AF65-F5344CB8AC3E}">
        <p14:creationId xmlns:p14="http://schemas.microsoft.com/office/powerpoint/2010/main" val="964708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482160-55EE-B549-B353-ECD308CD6F0D}"/>
              </a:ext>
            </a:extLst>
          </p:cNvPr>
          <p:cNvSpPr>
            <a:spLocks noGrp="1"/>
          </p:cNvSpPr>
          <p:nvPr>
            <p:ph type="title"/>
          </p:nvPr>
        </p:nvSpPr>
        <p:spPr/>
        <p:txBody>
          <a:bodyPr/>
          <a:lstStyle/>
          <a:p>
            <a:pPr algn="ctr"/>
            <a:r>
              <a:rPr lang="en-US" dirty="0"/>
              <a:t>University: Weekly content</a:t>
            </a:r>
          </a:p>
        </p:txBody>
      </p:sp>
      <p:pic>
        <p:nvPicPr>
          <p:cNvPr id="5" name="Content Placeholder 4">
            <a:extLst>
              <a:ext uri="{FF2B5EF4-FFF2-40B4-BE49-F238E27FC236}">
                <a16:creationId xmlns:a16="http://schemas.microsoft.com/office/drawing/2014/main" xmlns="" id="{B4EC28C2-BF6D-A547-87CA-58A9A088C8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412776"/>
            <a:ext cx="8528902" cy="3384376"/>
          </a:xfrm>
        </p:spPr>
      </p:pic>
    </p:spTree>
    <p:extLst>
      <p:ext uri="{BB962C8B-B14F-4D97-AF65-F5344CB8AC3E}">
        <p14:creationId xmlns:p14="http://schemas.microsoft.com/office/powerpoint/2010/main" val="319864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61E6CF-2709-1C46-AE63-BF5076A545CF}"/>
              </a:ext>
            </a:extLst>
          </p:cNvPr>
          <p:cNvSpPr>
            <a:spLocks noGrp="1"/>
          </p:cNvSpPr>
          <p:nvPr>
            <p:ph type="title"/>
          </p:nvPr>
        </p:nvSpPr>
        <p:spPr/>
        <p:txBody>
          <a:bodyPr/>
          <a:lstStyle/>
          <a:p>
            <a:pPr algn="ctr"/>
            <a:r>
              <a:rPr lang="en-US" dirty="0"/>
              <a:t>2019 and beyond … </a:t>
            </a:r>
          </a:p>
        </p:txBody>
      </p:sp>
      <p:sp>
        <p:nvSpPr>
          <p:cNvPr id="3" name="Content Placeholder 2">
            <a:extLst>
              <a:ext uri="{FF2B5EF4-FFF2-40B4-BE49-F238E27FC236}">
                <a16:creationId xmlns:a16="http://schemas.microsoft.com/office/drawing/2014/main" xmlns="" id="{02AF9605-B2F3-4147-BCAB-1DDF191A67D7}"/>
              </a:ext>
            </a:extLst>
          </p:cNvPr>
          <p:cNvSpPr>
            <a:spLocks noGrp="1"/>
          </p:cNvSpPr>
          <p:nvPr>
            <p:ph idx="1"/>
          </p:nvPr>
        </p:nvSpPr>
        <p:spPr>
          <a:xfrm>
            <a:off x="672643" y="1412776"/>
            <a:ext cx="7772400" cy="4608512"/>
          </a:xfrm>
        </p:spPr>
        <p:txBody>
          <a:bodyPr/>
          <a:lstStyle/>
          <a:p>
            <a:r>
              <a:rPr lang="en-US" sz="2100" b="1" dirty="0"/>
              <a:t>14 subjects </a:t>
            </a:r>
            <a:r>
              <a:rPr lang="en-US" sz="2100" dirty="0"/>
              <a:t>(Core and SD) delivered by in-house specialists:  developing our distinctive character </a:t>
            </a:r>
          </a:p>
          <a:p>
            <a:r>
              <a:rPr lang="en-US" sz="2100" dirty="0"/>
              <a:t>Defining our SD provision  - </a:t>
            </a:r>
            <a:r>
              <a:rPr lang="en-US" sz="2100" b="1" dirty="0"/>
              <a:t>Platinum and Supported models </a:t>
            </a:r>
          </a:p>
          <a:p>
            <a:r>
              <a:rPr lang="en-US" sz="2100" b="1" dirty="0"/>
              <a:t>Ofsted preparations -</a:t>
            </a:r>
            <a:r>
              <a:rPr lang="en-US" sz="2100" dirty="0"/>
              <a:t> maintaining ‘</a:t>
            </a:r>
            <a:r>
              <a:rPr lang="en-US" sz="2100" dirty="0" err="1"/>
              <a:t>Oustanding</a:t>
            </a:r>
            <a:r>
              <a:rPr lang="en-US" sz="2100" dirty="0"/>
              <a:t>’ </a:t>
            </a:r>
          </a:p>
          <a:p>
            <a:r>
              <a:rPr lang="en-US" sz="2100" dirty="0"/>
              <a:t>Launching </a:t>
            </a:r>
            <a:r>
              <a:rPr lang="en-US" sz="2100" b="1" dirty="0"/>
              <a:t>apprenticeships</a:t>
            </a:r>
            <a:r>
              <a:rPr lang="en-US" sz="2100" dirty="0"/>
              <a:t> - UG and PG (replace SDS)</a:t>
            </a:r>
          </a:p>
          <a:p>
            <a:r>
              <a:rPr lang="en-US" sz="2100" b="1" dirty="0"/>
              <a:t>Strengthening QTS - </a:t>
            </a:r>
            <a:r>
              <a:rPr lang="en-US" sz="2100" dirty="0"/>
              <a:t>longer phase of training</a:t>
            </a:r>
          </a:p>
          <a:p>
            <a:r>
              <a:rPr lang="en-US" sz="2100" dirty="0"/>
              <a:t>Developing an active</a:t>
            </a:r>
            <a:r>
              <a:rPr lang="en-US" sz="2100" b="1" dirty="0"/>
              <a:t> research culture </a:t>
            </a:r>
            <a:r>
              <a:rPr lang="en-US" sz="2100" dirty="0"/>
              <a:t>at CTE and a </a:t>
            </a:r>
            <a:r>
              <a:rPr lang="en-GB" sz="2100" b="1" dirty="0"/>
              <a:t>School Research Network - (KM) </a:t>
            </a:r>
            <a:r>
              <a:rPr lang="en-GB" sz="2100" dirty="0"/>
              <a:t>@</a:t>
            </a:r>
            <a:r>
              <a:rPr lang="en-GB" sz="2100" dirty="0" err="1"/>
              <a:t>WJETTblog</a:t>
            </a:r>
            <a:r>
              <a:rPr lang="en-GB" sz="2100" dirty="0"/>
              <a:t>  </a:t>
            </a:r>
            <a:r>
              <a:rPr lang="en-GB" sz="2100" dirty="0">
                <a:hlinkClick r:id="rId2"/>
              </a:rPr>
              <a:t>https://blogs.warwick.ac.uk/wjett/</a:t>
            </a:r>
            <a:endParaRPr lang="en-US" sz="2100" dirty="0"/>
          </a:p>
          <a:p>
            <a:r>
              <a:rPr lang="en-US" sz="2100" b="1" dirty="0"/>
              <a:t>Safeguarding – ‘red line’ committee - (RC)</a:t>
            </a:r>
          </a:p>
          <a:p>
            <a:r>
              <a:rPr lang="en-US" sz="2100" dirty="0"/>
              <a:t>Launch new </a:t>
            </a:r>
            <a:r>
              <a:rPr lang="en-US" sz="2100" b="1" dirty="0"/>
              <a:t>Warwick SD ‘hubs’ </a:t>
            </a:r>
            <a:r>
              <a:rPr lang="en-US" sz="2100" dirty="0"/>
              <a:t>in areas of need</a:t>
            </a:r>
          </a:p>
          <a:p>
            <a:r>
              <a:rPr lang="en-US" sz="2100" b="1" dirty="0"/>
              <a:t>PGCEi </a:t>
            </a:r>
            <a:r>
              <a:rPr lang="en-US" sz="2100" dirty="0"/>
              <a:t>in Thailand, UAE, India and Switzerland </a:t>
            </a:r>
            <a:r>
              <a:rPr lang="en-US" sz="2100" b="1" dirty="0"/>
              <a:t>– (NM)</a:t>
            </a:r>
          </a:p>
          <a:p>
            <a:endParaRPr lang="en-US" sz="2400" dirty="0"/>
          </a:p>
          <a:p>
            <a:endParaRPr lang="en-US" dirty="0"/>
          </a:p>
        </p:txBody>
      </p:sp>
    </p:spTree>
    <p:extLst>
      <p:ext uri="{BB962C8B-B14F-4D97-AF65-F5344CB8AC3E}">
        <p14:creationId xmlns:p14="http://schemas.microsoft.com/office/powerpoint/2010/main" val="2293586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ctr"/>
            <a:r>
              <a:rPr lang="en-GB" dirty="0"/>
              <a:t>Q and A</a:t>
            </a:r>
          </a:p>
        </p:txBody>
      </p:sp>
      <p:sp>
        <p:nvSpPr>
          <p:cNvPr id="3" name="Content Placeholder 2"/>
          <p:cNvSpPr>
            <a:spLocks noGrp="1"/>
          </p:cNvSpPr>
          <p:nvPr>
            <p:ph idx="1"/>
          </p:nvPr>
        </p:nvSpPr>
        <p:spPr/>
        <p:txBody>
          <a:bodyPr>
            <a:normAutofit fontScale="77500" lnSpcReduction="20000"/>
          </a:bodyPr>
          <a:lstStyle/>
          <a:p>
            <a:pPr marL="0" indent="0">
              <a:buNone/>
            </a:pPr>
            <a:endParaRPr lang="en-GB" i="1" dirty="0"/>
          </a:p>
          <a:p>
            <a:pPr marL="0" indent="0">
              <a:buNone/>
            </a:pPr>
            <a:endParaRPr lang="en-GB" sz="2400" b="1" dirty="0"/>
          </a:p>
          <a:p>
            <a:pPr marL="0" indent="0" algn="ctr">
              <a:buNone/>
            </a:pPr>
            <a:r>
              <a:rPr lang="en-GB" sz="2800" b="1" dirty="0"/>
              <a:t>Contact me:</a:t>
            </a:r>
          </a:p>
          <a:p>
            <a:pPr marL="0" indent="0" algn="ctr">
              <a:buNone/>
            </a:pPr>
            <a:r>
              <a:rPr lang="en-GB" sz="2800" b="1" dirty="0"/>
              <a:t>Paul Taylor-McCartney </a:t>
            </a:r>
          </a:p>
          <a:p>
            <a:pPr marL="0" indent="0" algn="ctr">
              <a:buNone/>
            </a:pPr>
            <a:r>
              <a:rPr lang="en-GB" sz="2800" b="1" dirty="0"/>
              <a:t>Head of Secondary Teacher Education </a:t>
            </a:r>
          </a:p>
          <a:p>
            <a:pPr marL="0" indent="0" algn="ctr">
              <a:buNone/>
            </a:pPr>
            <a:endParaRPr lang="en-GB" sz="2800" b="1" dirty="0"/>
          </a:p>
          <a:p>
            <a:r>
              <a:rPr lang="en-GB" sz="2800" b="1" dirty="0"/>
              <a:t>t:</a:t>
            </a:r>
            <a:r>
              <a:rPr lang="en-GB" sz="2800" dirty="0"/>
              <a:t> +44 (0)24 7652 2297</a:t>
            </a:r>
          </a:p>
          <a:p>
            <a:r>
              <a:rPr lang="en-GB" sz="2800" dirty="0"/>
              <a:t>m: 07876 877904 </a:t>
            </a:r>
          </a:p>
          <a:p>
            <a:r>
              <a:rPr lang="en-GB" sz="2800" dirty="0"/>
              <a:t>E: P.C.Taylor.1@warwick.ac.uk</a:t>
            </a:r>
          </a:p>
          <a:p>
            <a:r>
              <a:rPr lang="en-GB" sz="2800" dirty="0"/>
              <a:t>Centre for Teacher Education | University of Warwick | Coventry | CV4 8EE | UK</a:t>
            </a:r>
            <a:br>
              <a:rPr lang="en-GB" sz="2800" dirty="0"/>
            </a:br>
            <a:endParaRPr lang="en-GB" sz="2800" dirty="0"/>
          </a:p>
        </p:txBody>
      </p:sp>
    </p:spTree>
    <p:extLst>
      <p:ext uri="{BB962C8B-B14F-4D97-AF65-F5344CB8AC3E}">
        <p14:creationId xmlns:p14="http://schemas.microsoft.com/office/powerpoint/2010/main" val="2781465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C61B351B-CE1A-E347-8CEC-CAF59EF50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797152"/>
            <a:ext cx="1321887" cy="986626"/>
          </a:xfrm>
          <a:prstGeom prst="rect">
            <a:avLst/>
          </a:prstGeom>
        </p:spPr>
      </p:pic>
      <p:sp>
        <p:nvSpPr>
          <p:cNvPr id="14" name="Title 1">
            <a:extLst>
              <a:ext uri="{FF2B5EF4-FFF2-40B4-BE49-F238E27FC236}">
                <a16:creationId xmlns:a16="http://schemas.microsoft.com/office/drawing/2014/main" xmlns="" id="{35F7FAB0-A4FD-794F-A388-29D5BD69817B}"/>
              </a:ext>
            </a:extLst>
          </p:cNvPr>
          <p:cNvSpPr>
            <a:spLocks noGrp="1"/>
          </p:cNvSpPr>
          <p:nvPr>
            <p:ph type="title"/>
          </p:nvPr>
        </p:nvSpPr>
        <p:spPr>
          <a:xfrm>
            <a:off x="229816" y="57944"/>
            <a:ext cx="7772400" cy="1066800"/>
          </a:xfrm>
        </p:spPr>
        <p:txBody>
          <a:bodyPr/>
          <a:lstStyle/>
          <a:p>
            <a:pPr algn="ctr"/>
            <a:r>
              <a:rPr lang="en-US" dirty="0"/>
              <a:t>Vision and Strategic Priorities </a:t>
            </a:r>
          </a:p>
        </p:txBody>
      </p:sp>
      <p:sp>
        <p:nvSpPr>
          <p:cNvPr id="15" name="Rectangle 14">
            <a:extLst>
              <a:ext uri="{FF2B5EF4-FFF2-40B4-BE49-F238E27FC236}">
                <a16:creationId xmlns:a16="http://schemas.microsoft.com/office/drawing/2014/main" xmlns="" id="{9F328A21-2D15-1A48-B065-003F317AFA28}"/>
              </a:ext>
            </a:extLst>
          </p:cNvPr>
          <p:cNvSpPr/>
          <p:nvPr/>
        </p:nvSpPr>
        <p:spPr>
          <a:xfrm>
            <a:off x="395536" y="908720"/>
            <a:ext cx="8568952" cy="5500160"/>
          </a:xfrm>
          <a:prstGeom prst="rect">
            <a:avLst/>
          </a:prstGeom>
        </p:spPr>
        <p:txBody>
          <a:bodyPr wrap="square">
            <a:spAutoFit/>
          </a:bodyPr>
          <a:lstStyle/>
          <a:p>
            <a:pPr>
              <a:lnSpc>
                <a:spcPct val="115000"/>
              </a:lnSpc>
              <a:spcBef>
                <a:spcPts val="1000"/>
              </a:spcBef>
              <a:spcAft>
                <a:spcPts val="0"/>
              </a:spcAft>
            </a:pPr>
            <a:r>
              <a:rPr lang="en-GB" b="1" dirty="0">
                <a:latin typeface="Calibri" panose="020F0502020204030204" pitchFamily="34" charset="0"/>
                <a:ea typeface="Calibri" panose="020F0502020204030204" pitchFamily="34" charset="0"/>
              </a:rPr>
              <a:t>Vision:</a:t>
            </a:r>
            <a:endParaRPr lang="en-GB" sz="2400" b="1" dirty="0">
              <a:latin typeface="Cambria" panose="02040503050406030204" pitchFamily="18" charset="0"/>
            </a:endParaRPr>
          </a:p>
          <a:p>
            <a:pPr>
              <a:lnSpc>
                <a:spcPct val="115000"/>
              </a:lnSpc>
              <a:spcBef>
                <a:spcPts val="1000"/>
              </a:spcBef>
              <a:spcAft>
                <a:spcPts val="0"/>
              </a:spcAft>
            </a:pPr>
            <a:r>
              <a:rPr lang="en-GB" dirty="0">
                <a:latin typeface="Calibri" panose="020F0502020204030204" pitchFamily="34" charset="0"/>
                <a:ea typeface="Calibri" panose="020F0502020204030204" pitchFamily="34" charset="0"/>
              </a:rPr>
              <a:t>To be the first choice for teacher education. Strongly contribute to teacher supply, school improvement in our local &amp; regional communities, with an outstanding national &amp; international reputation for academic &amp; professional excellence.</a:t>
            </a:r>
            <a:endParaRPr lang="en-GB" sz="2400" b="1" dirty="0">
              <a:latin typeface="Cambria" panose="02040503050406030204" pitchFamily="18" charset="0"/>
            </a:endParaRPr>
          </a:p>
          <a:p>
            <a:pPr>
              <a:lnSpc>
                <a:spcPct val="115000"/>
              </a:lnSpc>
              <a:spcBef>
                <a:spcPts val="1000"/>
              </a:spcBef>
              <a:spcAft>
                <a:spcPts val="0"/>
              </a:spcAft>
            </a:pPr>
            <a:r>
              <a:rPr lang="en-GB" b="1" dirty="0">
                <a:latin typeface="Calibri" panose="020F0502020204030204" pitchFamily="34" charset="0"/>
                <a:ea typeface="Calibri" panose="020F0502020204030204" pitchFamily="34" charset="0"/>
              </a:rPr>
              <a:t>University of Warwick Partnership mission:</a:t>
            </a:r>
            <a:endParaRPr lang="en-GB" sz="2400" b="1" dirty="0">
              <a:latin typeface="Cambria" panose="02040503050406030204" pitchFamily="18" charset="0"/>
            </a:endParaRPr>
          </a:p>
          <a:p>
            <a:pPr>
              <a:lnSpc>
                <a:spcPct val="115000"/>
              </a:lnSpc>
              <a:spcBef>
                <a:spcPts val="1000"/>
              </a:spcBef>
              <a:spcAft>
                <a:spcPts val="0"/>
              </a:spcAft>
            </a:pPr>
            <a:r>
              <a:rPr lang="en-GB" dirty="0">
                <a:latin typeface="Calibri" panose="020F0502020204030204" pitchFamily="34" charset="0"/>
                <a:ea typeface="Calibri" panose="020F0502020204030204" pitchFamily="34" charset="0"/>
              </a:rPr>
              <a:t>To create expert teachers &amp; innovation in teacher education which makes a lasting difference in children's &amp; young people’s lives.</a:t>
            </a:r>
          </a:p>
          <a:p>
            <a:pPr>
              <a:lnSpc>
                <a:spcPct val="115000"/>
              </a:lnSpc>
              <a:spcBef>
                <a:spcPts val="1000"/>
              </a:spcBef>
              <a:spcAft>
                <a:spcPts val="0"/>
              </a:spcAft>
            </a:pPr>
            <a:endParaRPr lang="en-GB" sz="2400" b="1" dirty="0">
              <a:effectLst/>
              <a:latin typeface="Calibri" panose="020F0502020204030204" pitchFamily="34" charset="0"/>
            </a:endParaRPr>
          </a:p>
          <a:p>
            <a:r>
              <a:rPr lang="en-GB" sz="1600" b="1" dirty="0"/>
              <a:t>Longer-term Strategic Priorities (2016 - 20):</a:t>
            </a:r>
          </a:p>
          <a:p>
            <a:pPr marL="285750" lvl="0" indent="-285750">
              <a:buFont typeface="Arial" panose="020B0604020202020204" pitchFamily="34" charset="0"/>
              <a:buChar char="•"/>
            </a:pPr>
            <a:r>
              <a:rPr lang="en-GB" sz="1600" dirty="0"/>
              <a:t>Contribute to improved standards of teaching in schools and raising student attainment.</a:t>
            </a:r>
            <a:endParaRPr lang="en-GB" sz="1600" b="1" dirty="0"/>
          </a:p>
          <a:p>
            <a:pPr marL="285750" lvl="0" indent="-285750">
              <a:buFont typeface="Arial" panose="020B0604020202020204" pitchFamily="34" charset="0"/>
              <a:buChar char="•"/>
            </a:pPr>
            <a:r>
              <a:rPr lang="en-GB" sz="1600" dirty="0"/>
              <a:t> Academic Plan: to be research-led.</a:t>
            </a:r>
            <a:endParaRPr lang="en-GB" sz="1600" b="1" dirty="0"/>
          </a:p>
          <a:p>
            <a:pPr marL="285750" lvl="0" indent="-285750">
              <a:buFont typeface="Arial" panose="020B0604020202020204" pitchFamily="34" charset="0"/>
              <a:buChar char="•"/>
            </a:pPr>
            <a:r>
              <a:rPr lang="en-GB" sz="1600" dirty="0"/>
              <a:t> Supply and retention of high-calibre teachers.</a:t>
            </a:r>
            <a:endParaRPr lang="en-GB" sz="1600" b="1" dirty="0"/>
          </a:p>
          <a:p>
            <a:pPr marL="285750" lvl="0" indent="-285750">
              <a:buFont typeface="Arial" panose="020B0604020202020204" pitchFamily="34" charset="0"/>
              <a:buChar char="•"/>
            </a:pPr>
            <a:r>
              <a:rPr lang="en-GB" sz="1600" dirty="0"/>
              <a:t> Equality of Opportunity and Improvement through Social Mobility.</a:t>
            </a:r>
            <a:endParaRPr lang="en-GB" sz="1600" b="1" dirty="0"/>
          </a:p>
          <a:p>
            <a:pPr marL="285750" lvl="0" indent="-285750">
              <a:buFont typeface="Arial" panose="020B0604020202020204" pitchFamily="34" charset="0"/>
              <a:buChar char="•"/>
            </a:pPr>
            <a:r>
              <a:rPr lang="en-GB" sz="1600" dirty="0"/>
              <a:t> Innovation in Teaching and Learning.</a:t>
            </a:r>
            <a:endParaRPr lang="en-GB" sz="1600" b="1" dirty="0"/>
          </a:p>
          <a:p>
            <a:pPr marL="285750" lvl="0" indent="-285750">
              <a:buFont typeface="Arial" panose="020B0604020202020204" pitchFamily="34" charset="0"/>
              <a:buChar char="•"/>
            </a:pPr>
            <a:r>
              <a:rPr lang="en-GB" sz="1600" dirty="0"/>
              <a:t> Investment in staff.</a:t>
            </a:r>
            <a:endParaRPr lang="en-GB" sz="1600" b="1" dirty="0"/>
          </a:p>
          <a:p>
            <a:pPr>
              <a:lnSpc>
                <a:spcPct val="115000"/>
              </a:lnSpc>
              <a:spcBef>
                <a:spcPts val="1000"/>
              </a:spcBef>
              <a:spcAft>
                <a:spcPts val="0"/>
              </a:spcAft>
            </a:pPr>
            <a:endParaRPr lang="en-GB" sz="2400" b="1" dirty="0">
              <a:effectLst/>
              <a:latin typeface="Cambria" panose="02040503050406030204" pitchFamily="18" charset="0"/>
            </a:endParaRPr>
          </a:p>
        </p:txBody>
      </p:sp>
    </p:spTree>
    <p:extLst>
      <p:ext uri="{BB962C8B-B14F-4D97-AF65-F5344CB8AC3E}">
        <p14:creationId xmlns:p14="http://schemas.microsoft.com/office/powerpoint/2010/main" val="2845216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xmlns="" id="{BF25DF14-BA4E-474F-9369-2D34AC2DC94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88640"/>
            <a:ext cx="8710185" cy="5866732"/>
          </a:xfrm>
        </p:spPr>
      </p:pic>
    </p:spTree>
    <p:extLst>
      <p:ext uri="{BB962C8B-B14F-4D97-AF65-F5344CB8AC3E}">
        <p14:creationId xmlns:p14="http://schemas.microsoft.com/office/powerpoint/2010/main" val="987668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2656"/>
            <a:ext cx="7772400" cy="1066800"/>
          </a:xfrm>
        </p:spPr>
        <p:txBody>
          <a:bodyPr/>
          <a:lstStyle/>
          <a:p>
            <a:r>
              <a:rPr lang="en-GB" dirty="0"/>
              <a:t>PGCE Secondary : Modules </a:t>
            </a:r>
          </a:p>
        </p:txBody>
      </p:sp>
      <p:sp>
        <p:nvSpPr>
          <p:cNvPr id="3" name="Content Placeholder 2"/>
          <p:cNvSpPr>
            <a:spLocks noGrp="1"/>
          </p:cNvSpPr>
          <p:nvPr>
            <p:ph idx="1"/>
          </p:nvPr>
        </p:nvSpPr>
        <p:spPr>
          <a:xfrm>
            <a:off x="755576" y="1628800"/>
            <a:ext cx="7772400" cy="4114800"/>
          </a:xfrm>
        </p:spPr>
        <p:txBody>
          <a:bodyPr/>
          <a:lstStyle/>
          <a:p>
            <a:r>
              <a:rPr lang="en-GB" dirty="0"/>
              <a:t>30 CATS (Subject Studies) – LV 7</a:t>
            </a:r>
          </a:p>
          <a:p>
            <a:r>
              <a:rPr lang="en-GB" dirty="0"/>
              <a:t>30 CATS (Reflective Practice) – LV 7</a:t>
            </a:r>
          </a:p>
          <a:p>
            <a:r>
              <a:rPr lang="en-GB" dirty="0"/>
              <a:t>30 CATS (Professional Practice) – LV 6</a:t>
            </a:r>
          </a:p>
          <a:p>
            <a:pPr marL="0" indent="0">
              <a:buNone/>
            </a:pPr>
            <a:r>
              <a:rPr lang="en-GB" b="1" dirty="0"/>
              <a:t>Assessment: </a:t>
            </a:r>
            <a:r>
              <a:rPr lang="en-GB" dirty="0"/>
              <a:t>A mixture of M-Level assignments and ongoing assessment against the National Teachers’ Standards</a:t>
            </a:r>
          </a:p>
          <a:p>
            <a:pPr>
              <a:buFont typeface="Arial" panose="020B0604020202020204" pitchFamily="34" charset="0"/>
              <a:buChar char="•"/>
            </a:pPr>
            <a:r>
              <a:rPr lang="en-GB" dirty="0"/>
              <a:t>Recommendation for QTS</a:t>
            </a:r>
          </a:p>
        </p:txBody>
      </p:sp>
    </p:spTree>
    <p:extLst>
      <p:ext uri="{BB962C8B-B14F-4D97-AF65-F5344CB8AC3E}">
        <p14:creationId xmlns:p14="http://schemas.microsoft.com/office/powerpoint/2010/main" val="3507446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0800000">
            <a:off x="-9754" y="-2737"/>
            <a:ext cx="9144001" cy="481991"/>
          </a:xfrm>
        </p:spPr>
      </p:pic>
      <p:sp>
        <p:nvSpPr>
          <p:cNvPr id="11" name="Title 1"/>
          <p:cNvSpPr txBox="1">
            <a:spLocks/>
          </p:cNvSpPr>
          <p:nvPr/>
        </p:nvSpPr>
        <p:spPr>
          <a:xfrm>
            <a:off x="328305" y="676122"/>
            <a:ext cx="7416824" cy="864096"/>
          </a:xfrm>
          <a:prstGeom prst="rect">
            <a:avLst/>
          </a:prstGeom>
        </p:spPr>
        <p:txBody>
          <a:bodyPr vert="horz" lIns="91440" tIns="45720" rIns="91440" bIns="45720" rtlCol="0" anchor="t">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b="1" dirty="0">
                <a:solidFill>
                  <a:schemeClr val="tx2"/>
                </a:solidFill>
                <a:latin typeface="Calibri"/>
                <a:cs typeface="Calibri"/>
              </a:rPr>
              <a:t>Secondary PGCE - distinctive features </a:t>
            </a:r>
          </a:p>
          <a:p>
            <a:pPr algn="l"/>
            <a:r>
              <a:rPr lang="en-GB" sz="2800" b="1" dirty="0">
                <a:solidFill>
                  <a:schemeClr val="tx2"/>
                </a:solidFill>
                <a:latin typeface="Calibri"/>
                <a:cs typeface="Calibri"/>
              </a:rPr>
              <a:t>and developments  </a:t>
            </a:r>
          </a:p>
        </p:txBody>
      </p:sp>
      <p:sp>
        <p:nvSpPr>
          <p:cNvPr id="2" name="TextBox 1"/>
          <p:cNvSpPr txBox="1"/>
          <p:nvPr/>
        </p:nvSpPr>
        <p:spPr>
          <a:xfrm>
            <a:off x="112281" y="1727035"/>
            <a:ext cx="7632848" cy="4893647"/>
          </a:xfrm>
          <a:prstGeom prst="rect">
            <a:avLst/>
          </a:prstGeom>
          <a:noFill/>
        </p:spPr>
        <p:txBody>
          <a:bodyPr wrap="square" rtlCol="0">
            <a:spAutoFit/>
          </a:bodyPr>
          <a:lstStyle/>
          <a:p>
            <a:pPr marL="285750" indent="-285750">
              <a:buFont typeface="Arial" panose="020B0604020202020204" pitchFamily="34" charset="0"/>
              <a:buChar char="•"/>
            </a:pPr>
            <a:r>
              <a:rPr lang="en-GB" sz="2000" dirty="0"/>
              <a:t>Continued focus on </a:t>
            </a:r>
            <a:r>
              <a:rPr lang="en-GB" sz="2000" b="1" dirty="0"/>
              <a:t>school improvement and pupil progress</a:t>
            </a:r>
            <a:r>
              <a:rPr lang="en-GB" sz="2000" dirty="0"/>
              <a:t>: 70 percent of 16/17 responding trainees secured a teaching role in local schools, with 99% gaining employment as teachers across all regions.</a:t>
            </a:r>
          </a:p>
          <a:p>
            <a:endParaRPr lang="en-GB" sz="2000" dirty="0"/>
          </a:p>
          <a:p>
            <a:pPr marL="285750" indent="-285750">
              <a:buFont typeface="Arial" panose="020B0604020202020204" pitchFamily="34" charset="0"/>
              <a:buChar char="•"/>
            </a:pPr>
            <a:r>
              <a:rPr lang="en-GB" sz="2000" dirty="0"/>
              <a:t>Working more closely with </a:t>
            </a:r>
            <a:r>
              <a:rPr lang="en-GB" sz="2000" b="1" dirty="0"/>
              <a:t>academic departments</a:t>
            </a:r>
            <a:r>
              <a:rPr lang="en-GB" sz="2000" dirty="0"/>
              <a:t>, including English, Life Sciences, Theatre Studies, Philosophy, MFL, Film Studies.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b="1" dirty="0"/>
              <a:t>T and L</a:t>
            </a:r>
            <a:r>
              <a:rPr lang="en-GB" sz="2000" dirty="0"/>
              <a:t>: interdisciplinary context of both Higher Education and teaching. Revised content: teacher presence, cross-subject teaching, tracking pupil progress, restorative justice, Behaviour for Learning, Inclusion conference, Research in Action Conference, TEL in the classroom, character education, cultural sensitivity, Pre KS3, Post-16/UG provision and </a:t>
            </a:r>
            <a:r>
              <a:rPr lang="en-GB" sz="2000" i="1" dirty="0"/>
              <a:t>alternative placements </a:t>
            </a:r>
            <a:r>
              <a:rPr lang="en-GB" sz="2000" dirty="0"/>
              <a:t>(SEND).</a:t>
            </a:r>
          </a:p>
          <a:p>
            <a:pPr marL="285750" indent="-285750">
              <a:buFont typeface="Arial" panose="020B0604020202020204" pitchFamily="34" charset="0"/>
              <a:buChar char="•"/>
            </a:pPr>
            <a:endParaRPr lang="en-GB" sz="1400" dirty="0">
              <a:solidFill>
                <a:srgbClr val="604A7B"/>
              </a:solidFill>
            </a:endParaRP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endParaRPr lang="en-GB" sz="1400"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9208" b="8000"/>
          <a:stretch/>
        </p:blipFill>
        <p:spPr>
          <a:xfrm>
            <a:off x="7545633" y="3429000"/>
            <a:ext cx="1588614" cy="1205695"/>
          </a:xfrm>
          <a:prstGeom prst="rect">
            <a:avLst/>
          </a:prstGeom>
          <a:ln>
            <a:noFill/>
          </a:ln>
          <a:effectLst>
            <a:softEdge rad="112500"/>
          </a:effectLst>
        </p:spPr>
      </p:pic>
    </p:spTree>
    <p:extLst>
      <p:ext uri="{BB962C8B-B14F-4D97-AF65-F5344CB8AC3E}">
        <p14:creationId xmlns:p14="http://schemas.microsoft.com/office/powerpoint/2010/main" val="3321149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5CB7A6-95A5-7B44-8FD4-03FBEF19A779}"/>
              </a:ext>
            </a:extLst>
          </p:cNvPr>
          <p:cNvSpPr>
            <a:spLocks noGrp="1"/>
          </p:cNvSpPr>
          <p:nvPr>
            <p:ph type="title"/>
          </p:nvPr>
        </p:nvSpPr>
        <p:spPr>
          <a:xfrm>
            <a:off x="539552" y="332656"/>
            <a:ext cx="7772400" cy="1066800"/>
          </a:xfrm>
        </p:spPr>
        <p:txBody>
          <a:bodyPr/>
          <a:lstStyle/>
          <a:p>
            <a:pPr algn="ctr"/>
            <a:r>
              <a:rPr lang="en-US" dirty="0"/>
              <a:t>Combined </a:t>
            </a:r>
            <a:br>
              <a:rPr lang="en-US" dirty="0"/>
            </a:br>
            <a:r>
              <a:rPr lang="en-US" dirty="0"/>
              <a:t>Areas of Strength</a:t>
            </a:r>
          </a:p>
        </p:txBody>
      </p:sp>
      <p:pic>
        <p:nvPicPr>
          <p:cNvPr id="7" name="Content Placeholder 6">
            <a:extLst>
              <a:ext uri="{FF2B5EF4-FFF2-40B4-BE49-F238E27FC236}">
                <a16:creationId xmlns:a16="http://schemas.microsoft.com/office/drawing/2014/main" xmlns="" id="{2F16BC3B-FE0A-B842-80A7-3C43347AC81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060848"/>
            <a:ext cx="9396536" cy="2524443"/>
          </a:xfrm>
        </p:spPr>
      </p:pic>
    </p:spTree>
    <p:extLst>
      <p:ext uri="{BB962C8B-B14F-4D97-AF65-F5344CB8AC3E}">
        <p14:creationId xmlns:p14="http://schemas.microsoft.com/office/powerpoint/2010/main" val="2439241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957FBC-C947-3741-943D-BBDC492875DD}"/>
              </a:ext>
            </a:extLst>
          </p:cNvPr>
          <p:cNvSpPr>
            <a:spLocks noGrp="1"/>
          </p:cNvSpPr>
          <p:nvPr>
            <p:ph type="title"/>
          </p:nvPr>
        </p:nvSpPr>
        <p:spPr>
          <a:xfrm>
            <a:off x="649796" y="227857"/>
            <a:ext cx="7772400" cy="1066800"/>
          </a:xfrm>
        </p:spPr>
        <p:txBody>
          <a:bodyPr/>
          <a:lstStyle/>
          <a:p>
            <a:pPr algn="ctr"/>
            <a:r>
              <a:rPr lang="en-US" dirty="0"/>
              <a:t>Outcomes: Final TS grades  </a:t>
            </a:r>
          </a:p>
        </p:txBody>
      </p:sp>
      <p:sp>
        <p:nvSpPr>
          <p:cNvPr id="4" name="Rectangle 2">
            <a:extLst>
              <a:ext uri="{FF2B5EF4-FFF2-40B4-BE49-F238E27FC236}">
                <a16:creationId xmlns:a16="http://schemas.microsoft.com/office/drawing/2014/main" xmlns="" id="{FAB0C21E-81E8-C347-BCBE-8717894B989E}"/>
              </a:ext>
            </a:extLst>
          </p:cNvPr>
          <p:cNvSpPr>
            <a:spLocks noChangeArrowheads="1"/>
          </p:cNvSpPr>
          <p:nvPr/>
        </p:nvSpPr>
        <p:spPr bwMode="auto">
          <a:xfrm>
            <a:off x="1475656" y="21328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xmlns="" id="{B34330B6-03C4-FC45-8001-B3E8E75426EF}"/>
              </a:ext>
            </a:extLst>
          </p:cNvPr>
          <p:cNvGraphicFramePr>
            <a:graphicFrameLocks/>
          </p:cNvGraphicFramePr>
          <p:nvPr>
            <p:extLst>
              <p:ext uri="{D42A27DB-BD31-4B8C-83A1-F6EECF244321}">
                <p14:modId xmlns:p14="http://schemas.microsoft.com/office/powerpoint/2010/main" val="2483497767"/>
              </p:ext>
            </p:extLst>
          </p:nvPr>
        </p:nvGraphicFramePr>
        <p:xfrm>
          <a:off x="827584" y="1294657"/>
          <a:ext cx="7416824" cy="4582615"/>
        </p:xfrm>
        <a:graphic>
          <a:graphicData uri="http://schemas.openxmlformats.org/presentationml/2006/ole">
            <mc:AlternateContent xmlns:mc="http://schemas.openxmlformats.org/markup-compatibility/2006">
              <mc:Choice xmlns:v="urn:schemas-microsoft-com:vml" Requires="v">
                <p:oleObj spid="_x0000_s1039" name="Worksheet" r:id="rId3" imgW="9550400" imgH="5740400" progId="Excel.Sheet.8">
                  <p:embed/>
                </p:oleObj>
              </mc:Choice>
              <mc:Fallback>
                <p:oleObj name="Worksheet" r:id="rId3" imgW="9550400" imgH="5740400" progId="Excel.Sheet.8">
                  <p:embed/>
                  <p:pic>
                    <p:nvPicPr>
                      <p:cNvPr id="0" name="Char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294657"/>
                        <a:ext cx="7416824" cy="4582615"/>
                      </a:xfrm>
                      <a:prstGeom prst="rect">
                        <a:avLst/>
                      </a:prstGeom>
                      <a:noFill/>
                    </p:spPr>
                  </p:pic>
                </p:oleObj>
              </mc:Fallback>
            </mc:AlternateContent>
          </a:graphicData>
        </a:graphic>
      </p:graphicFrame>
    </p:spTree>
    <p:extLst>
      <p:ext uri="{BB962C8B-B14F-4D97-AF65-F5344CB8AC3E}">
        <p14:creationId xmlns:p14="http://schemas.microsoft.com/office/powerpoint/2010/main" val="1105893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xmlns="" id="{C278FE20-296A-754A-8B21-CE41D2A2D3B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052736"/>
            <a:ext cx="9299468" cy="4608512"/>
          </a:xfrm>
        </p:spPr>
      </p:pic>
      <p:sp>
        <p:nvSpPr>
          <p:cNvPr id="8" name="Title 1">
            <a:extLst>
              <a:ext uri="{FF2B5EF4-FFF2-40B4-BE49-F238E27FC236}">
                <a16:creationId xmlns:a16="http://schemas.microsoft.com/office/drawing/2014/main" xmlns="" id="{CB06B1E6-BB30-6C4D-8DAD-17C3F15C008B}"/>
              </a:ext>
            </a:extLst>
          </p:cNvPr>
          <p:cNvSpPr>
            <a:spLocks noGrp="1"/>
          </p:cNvSpPr>
          <p:nvPr>
            <p:ph type="title"/>
          </p:nvPr>
        </p:nvSpPr>
        <p:spPr>
          <a:xfrm>
            <a:off x="685800" y="228600"/>
            <a:ext cx="7772400" cy="1066800"/>
          </a:xfrm>
        </p:spPr>
        <p:txBody>
          <a:bodyPr/>
          <a:lstStyle/>
          <a:p>
            <a:pPr algn="ctr"/>
            <a:r>
              <a:rPr lang="en-GB" dirty="0"/>
              <a:t>Placements: Mentoring</a:t>
            </a:r>
            <a:br>
              <a:rPr lang="en-GB" dirty="0"/>
            </a:br>
            <a:endParaRPr lang="en-US" dirty="0"/>
          </a:p>
        </p:txBody>
      </p:sp>
    </p:spTree>
    <p:extLst>
      <p:ext uri="{BB962C8B-B14F-4D97-AF65-F5344CB8AC3E}">
        <p14:creationId xmlns:p14="http://schemas.microsoft.com/office/powerpoint/2010/main" val="50356228"/>
      </p:ext>
    </p:extLst>
  </p:cSld>
  <p:clrMapOvr>
    <a:masterClrMapping/>
  </p:clrMapOvr>
</p:sld>
</file>

<file path=ppt/theme/theme1.xml><?xml version="1.0" encoding="utf-8"?>
<a:theme xmlns:a="http://schemas.openxmlformats.org/drawingml/2006/main" name="Template_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3284</TotalTime>
  <Words>900</Words>
  <Application>Microsoft Office PowerPoint</Application>
  <PresentationFormat>On-screen Show (4:3)</PresentationFormat>
  <Paragraphs>129</Paragraphs>
  <Slides>24</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0" baseType="lpstr">
      <vt:lpstr>Arial</vt:lpstr>
      <vt:lpstr>Calibri</vt:lpstr>
      <vt:lpstr>Cambria</vt:lpstr>
      <vt:lpstr>Times New Roman</vt:lpstr>
      <vt:lpstr>Template_Warwick</vt:lpstr>
      <vt:lpstr>Worksheet</vt:lpstr>
      <vt:lpstr>PGCE Secondary Programme: Core and SD</vt:lpstr>
      <vt:lpstr>Overview </vt:lpstr>
      <vt:lpstr>Vision and Strategic Priorities </vt:lpstr>
      <vt:lpstr>PowerPoint Presentation</vt:lpstr>
      <vt:lpstr>PGCE Secondary : Modules </vt:lpstr>
      <vt:lpstr>PowerPoint Presentation</vt:lpstr>
      <vt:lpstr>Combined  Areas of Strength</vt:lpstr>
      <vt:lpstr>Outcomes: Final TS grades  </vt:lpstr>
      <vt:lpstr>Placements: Mentoring </vt:lpstr>
      <vt:lpstr>CTE’s  Honorary Appointments </vt:lpstr>
      <vt:lpstr>External Examiner visits:  2016-17</vt:lpstr>
      <vt:lpstr>Completion: 2016-17 </vt:lpstr>
      <vt:lpstr>Expectations: University  </vt:lpstr>
      <vt:lpstr>PowerPoint Presentation</vt:lpstr>
      <vt:lpstr>Expectations: Alliances</vt:lpstr>
      <vt:lpstr>Partnership: ways to engage</vt:lpstr>
      <vt:lpstr>Training: non-PGCE courses</vt:lpstr>
      <vt:lpstr>Developments for 2018/19</vt:lpstr>
      <vt:lpstr>Accepted offers (June 15th) </vt:lpstr>
      <vt:lpstr>PowerPoint Presentation</vt:lpstr>
      <vt:lpstr>PowerPoint Presentation</vt:lpstr>
      <vt:lpstr>University: Weekly content</vt:lpstr>
      <vt:lpstr>2019 and beyond … </vt:lpstr>
      <vt:lpstr>Q and A</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following diagram represents the secondary PGCE programme content and our relentless focus on developing trainee teachers to impact on pupil progress over time alongside the commitment to school improvement in our partner schools and more widely.</dc:title>
  <dc:creator>Harris, Mandy</dc:creator>
  <cp:lastModifiedBy>Newton, Georgina</cp:lastModifiedBy>
  <cp:revision>182</cp:revision>
  <cp:lastPrinted>2015-10-16T12:20:05Z</cp:lastPrinted>
  <dcterms:created xsi:type="dcterms:W3CDTF">2015-10-02T14:08:46Z</dcterms:created>
  <dcterms:modified xsi:type="dcterms:W3CDTF">2018-06-20T09:29:19Z</dcterms:modified>
</cp:coreProperties>
</file>