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 id="2147483695" r:id="rId2"/>
    <p:sldMasterId id="2147483660" r:id="rId3"/>
  </p:sldMasterIdLst>
  <p:notesMasterIdLst>
    <p:notesMasterId r:id="rId27"/>
  </p:notesMasterIdLst>
  <p:handoutMasterIdLst>
    <p:handoutMasterId r:id="rId28"/>
  </p:handoutMasterIdLst>
  <p:sldIdLst>
    <p:sldId id="269" r:id="rId4"/>
    <p:sldId id="272" r:id="rId5"/>
    <p:sldId id="280" r:id="rId6"/>
    <p:sldId id="309" r:id="rId7"/>
    <p:sldId id="305" r:id="rId8"/>
    <p:sldId id="326" r:id="rId9"/>
    <p:sldId id="304" r:id="rId10"/>
    <p:sldId id="335" r:id="rId11"/>
    <p:sldId id="344" r:id="rId12"/>
    <p:sldId id="346" r:id="rId13"/>
    <p:sldId id="283" r:id="rId14"/>
    <p:sldId id="336" r:id="rId15"/>
    <p:sldId id="294" r:id="rId16"/>
    <p:sldId id="295" r:id="rId17"/>
    <p:sldId id="337" r:id="rId18"/>
    <p:sldId id="338" r:id="rId19"/>
    <p:sldId id="325" r:id="rId20"/>
    <p:sldId id="322" r:id="rId21"/>
    <p:sldId id="334" r:id="rId22"/>
    <p:sldId id="319" r:id="rId23"/>
    <p:sldId id="285" r:id="rId24"/>
    <p:sldId id="339" r:id="rId25"/>
    <p:sldId id="286" r:id="rId26"/>
  </p:sldIdLst>
  <p:sldSz cx="9144000" cy="6858000" type="screen4x3"/>
  <p:notesSz cx="6797675"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0" autoAdjust="0"/>
    <p:restoredTop sz="90909"/>
  </p:normalViewPr>
  <p:slideViewPr>
    <p:cSldViewPr showGuides="1">
      <p:cViewPr varScale="1">
        <p:scale>
          <a:sx n="86" d="100"/>
          <a:sy n="86" d="100"/>
        </p:scale>
        <p:origin x="1358"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1C308C-7817-9849-9955-8DCB3C4208AE}" type="doc">
      <dgm:prSet loTypeId="urn:microsoft.com/office/officeart/2009/3/layout/StepUpProcess" loCatId="" qsTypeId="urn:microsoft.com/office/officeart/2005/8/quickstyle/simple4" qsCatId="simple" csTypeId="urn:microsoft.com/office/officeart/2005/8/colors/accent1_2" csCatId="accent1" phldr="1"/>
      <dgm:spPr/>
      <dgm:t>
        <a:bodyPr/>
        <a:lstStyle/>
        <a:p>
          <a:endParaRPr lang="en-US"/>
        </a:p>
      </dgm:t>
    </dgm:pt>
    <dgm:pt modelId="{D3709D14-499B-A04C-911C-E56D35BDD003}">
      <dgm:prSet phldrT="[Text]" custT="1"/>
      <dgm:spPr/>
      <dgm:t>
        <a:bodyPr/>
        <a:lstStyle/>
        <a:p>
          <a:r>
            <a:rPr lang="en-US" sz="2400" dirty="0"/>
            <a:t>Survival</a:t>
          </a:r>
        </a:p>
      </dgm:t>
    </dgm:pt>
    <dgm:pt modelId="{59637823-2530-8B46-B900-15A519A7AE61}" type="parTrans" cxnId="{5A6B7A3D-2755-584C-A3DC-83A5BE1674D0}">
      <dgm:prSet/>
      <dgm:spPr/>
      <dgm:t>
        <a:bodyPr/>
        <a:lstStyle/>
        <a:p>
          <a:endParaRPr lang="en-US"/>
        </a:p>
      </dgm:t>
    </dgm:pt>
    <dgm:pt modelId="{01DBF48A-1139-6641-A286-965D7C345E5C}" type="sibTrans" cxnId="{5A6B7A3D-2755-584C-A3DC-83A5BE1674D0}">
      <dgm:prSet/>
      <dgm:spPr/>
      <dgm:t>
        <a:bodyPr/>
        <a:lstStyle/>
        <a:p>
          <a:endParaRPr lang="en-US"/>
        </a:p>
      </dgm:t>
    </dgm:pt>
    <dgm:pt modelId="{8429F849-F18D-194E-8FA5-DD34C70DAE4C}">
      <dgm:prSet phldrT="[Text]" custT="1"/>
      <dgm:spPr/>
      <dgm:t>
        <a:bodyPr/>
        <a:lstStyle/>
        <a:p>
          <a:r>
            <a:rPr lang="en-US" sz="2400" dirty="0"/>
            <a:t> Consolidation</a:t>
          </a:r>
        </a:p>
      </dgm:t>
    </dgm:pt>
    <dgm:pt modelId="{351DCC34-EB1E-4C44-A65F-E9DDA38BD543}" type="parTrans" cxnId="{7E7C935C-AE89-E44D-B5BF-3EB45943D155}">
      <dgm:prSet/>
      <dgm:spPr/>
      <dgm:t>
        <a:bodyPr/>
        <a:lstStyle/>
        <a:p>
          <a:endParaRPr lang="en-US"/>
        </a:p>
      </dgm:t>
    </dgm:pt>
    <dgm:pt modelId="{426320A2-21AF-4D40-BDB3-49BB0B300D95}" type="sibTrans" cxnId="{7E7C935C-AE89-E44D-B5BF-3EB45943D155}">
      <dgm:prSet/>
      <dgm:spPr/>
      <dgm:t>
        <a:bodyPr/>
        <a:lstStyle/>
        <a:p>
          <a:endParaRPr lang="en-US"/>
        </a:p>
      </dgm:t>
    </dgm:pt>
    <dgm:pt modelId="{9A2F0424-04DB-8F4B-BBB9-2D347ED47CC9}">
      <dgm:prSet phldrT="[Text]" custT="1"/>
      <dgm:spPr/>
      <dgm:t>
        <a:bodyPr/>
        <a:lstStyle/>
        <a:p>
          <a:r>
            <a:rPr lang="en-US" sz="2400" dirty="0"/>
            <a:t>Renewal</a:t>
          </a:r>
        </a:p>
      </dgm:t>
    </dgm:pt>
    <dgm:pt modelId="{B3E2F402-60C4-4840-84D1-D5DB55E16413}" type="parTrans" cxnId="{E15BA61C-2202-2B45-9CA8-1BED7FD63A83}">
      <dgm:prSet/>
      <dgm:spPr/>
      <dgm:t>
        <a:bodyPr/>
        <a:lstStyle/>
        <a:p>
          <a:endParaRPr lang="en-US"/>
        </a:p>
      </dgm:t>
    </dgm:pt>
    <dgm:pt modelId="{8A1294FA-3689-754F-9409-05D6629CD1FA}" type="sibTrans" cxnId="{E15BA61C-2202-2B45-9CA8-1BED7FD63A83}">
      <dgm:prSet/>
      <dgm:spPr/>
      <dgm:t>
        <a:bodyPr/>
        <a:lstStyle/>
        <a:p>
          <a:endParaRPr lang="en-US"/>
        </a:p>
      </dgm:t>
    </dgm:pt>
    <dgm:pt modelId="{C4CF6AB4-E065-4146-AFD2-BF14AA02D011}">
      <dgm:prSet phldrT="[Text]" custT="1"/>
      <dgm:spPr/>
      <dgm:t>
        <a:bodyPr/>
        <a:lstStyle/>
        <a:p>
          <a:r>
            <a:rPr lang="en-US" sz="2400" dirty="0"/>
            <a:t>Maturity</a:t>
          </a:r>
        </a:p>
      </dgm:t>
    </dgm:pt>
    <dgm:pt modelId="{A151BA2A-38A9-464D-A0A0-8B1DD01F8893}" type="parTrans" cxnId="{5C011996-0391-AD46-B694-7A5F8BE17565}">
      <dgm:prSet/>
      <dgm:spPr/>
      <dgm:t>
        <a:bodyPr/>
        <a:lstStyle/>
        <a:p>
          <a:endParaRPr lang="en-US"/>
        </a:p>
      </dgm:t>
    </dgm:pt>
    <dgm:pt modelId="{E65FB7E3-93F2-2947-B598-F38C32C16155}" type="sibTrans" cxnId="{5C011996-0391-AD46-B694-7A5F8BE17565}">
      <dgm:prSet/>
      <dgm:spPr/>
      <dgm:t>
        <a:bodyPr/>
        <a:lstStyle/>
        <a:p>
          <a:endParaRPr lang="en-US"/>
        </a:p>
      </dgm:t>
    </dgm:pt>
    <dgm:pt modelId="{C8E8780C-512E-A448-8134-E90992A9660D}" type="pres">
      <dgm:prSet presAssocID="{6B1C308C-7817-9849-9955-8DCB3C4208AE}" presName="rootnode" presStyleCnt="0">
        <dgm:presLayoutVars>
          <dgm:chMax/>
          <dgm:chPref/>
          <dgm:dir/>
          <dgm:animLvl val="lvl"/>
        </dgm:presLayoutVars>
      </dgm:prSet>
      <dgm:spPr/>
      <dgm:t>
        <a:bodyPr/>
        <a:lstStyle/>
        <a:p>
          <a:endParaRPr lang="en-GB"/>
        </a:p>
      </dgm:t>
    </dgm:pt>
    <dgm:pt modelId="{FDEDF904-18F5-5B47-AAE8-C11A1CCD4829}" type="pres">
      <dgm:prSet presAssocID="{D3709D14-499B-A04C-911C-E56D35BDD003}" presName="composite" presStyleCnt="0"/>
      <dgm:spPr/>
    </dgm:pt>
    <dgm:pt modelId="{F5CE0CA3-15F6-944F-A0E1-C8A4BCEA056D}" type="pres">
      <dgm:prSet presAssocID="{D3709D14-499B-A04C-911C-E56D35BDD003}" presName="LShape" presStyleLbl="alignNode1" presStyleIdx="0" presStyleCnt="7"/>
      <dgm:spPr/>
    </dgm:pt>
    <dgm:pt modelId="{C40B06FA-4FDE-AB49-B3CB-8BAC7EDE4362}" type="pres">
      <dgm:prSet presAssocID="{D3709D14-499B-A04C-911C-E56D35BDD003}" presName="ParentText" presStyleLbl="revTx" presStyleIdx="0" presStyleCnt="4">
        <dgm:presLayoutVars>
          <dgm:chMax val="0"/>
          <dgm:chPref val="0"/>
          <dgm:bulletEnabled val="1"/>
        </dgm:presLayoutVars>
      </dgm:prSet>
      <dgm:spPr/>
      <dgm:t>
        <a:bodyPr/>
        <a:lstStyle/>
        <a:p>
          <a:endParaRPr lang="en-GB"/>
        </a:p>
      </dgm:t>
    </dgm:pt>
    <dgm:pt modelId="{88FA1ADC-4164-4945-A92D-444557E41C4A}" type="pres">
      <dgm:prSet presAssocID="{D3709D14-499B-A04C-911C-E56D35BDD003}" presName="Triangle" presStyleLbl="alignNode1" presStyleIdx="1" presStyleCnt="7"/>
      <dgm:spPr/>
    </dgm:pt>
    <dgm:pt modelId="{CC14D986-DA56-0C49-B04E-6EFE83F6AF4A}" type="pres">
      <dgm:prSet presAssocID="{01DBF48A-1139-6641-A286-965D7C345E5C}" presName="sibTrans" presStyleCnt="0"/>
      <dgm:spPr/>
    </dgm:pt>
    <dgm:pt modelId="{68A1BAFE-6769-654C-ABF1-CF8C426131FF}" type="pres">
      <dgm:prSet presAssocID="{01DBF48A-1139-6641-A286-965D7C345E5C}" presName="space" presStyleCnt="0"/>
      <dgm:spPr/>
    </dgm:pt>
    <dgm:pt modelId="{EEC99A6C-C5A4-AE41-AD5C-4B9F1DD60749}" type="pres">
      <dgm:prSet presAssocID="{8429F849-F18D-194E-8FA5-DD34C70DAE4C}" presName="composite" presStyleCnt="0"/>
      <dgm:spPr/>
    </dgm:pt>
    <dgm:pt modelId="{7D035E4A-4C57-4A4A-B8AC-8C2731B3750D}" type="pres">
      <dgm:prSet presAssocID="{8429F849-F18D-194E-8FA5-DD34C70DAE4C}" presName="LShape" presStyleLbl="alignNode1" presStyleIdx="2" presStyleCnt="7"/>
      <dgm:spPr/>
    </dgm:pt>
    <dgm:pt modelId="{E19BA93C-4F61-1E45-BFD2-5A9AC7C924E6}" type="pres">
      <dgm:prSet presAssocID="{8429F849-F18D-194E-8FA5-DD34C70DAE4C}" presName="ParentText" presStyleLbl="revTx" presStyleIdx="1" presStyleCnt="4" custScaleX="120471">
        <dgm:presLayoutVars>
          <dgm:chMax val="0"/>
          <dgm:chPref val="0"/>
          <dgm:bulletEnabled val="1"/>
        </dgm:presLayoutVars>
      </dgm:prSet>
      <dgm:spPr/>
      <dgm:t>
        <a:bodyPr/>
        <a:lstStyle/>
        <a:p>
          <a:endParaRPr lang="en-GB"/>
        </a:p>
      </dgm:t>
    </dgm:pt>
    <dgm:pt modelId="{01BB2359-16B6-6D48-A351-6238C7AA5839}" type="pres">
      <dgm:prSet presAssocID="{8429F849-F18D-194E-8FA5-DD34C70DAE4C}" presName="Triangle" presStyleLbl="alignNode1" presStyleIdx="3" presStyleCnt="7"/>
      <dgm:spPr/>
    </dgm:pt>
    <dgm:pt modelId="{8B241DBD-A418-B048-A915-7E90384E2386}" type="pres">
      <dgm:prSet presAssocID="{426320A2-21AF-4D40-BDB3-49BB0B300D95}" presName="sibTrans" presStyleCnt="0"/>
      <dgm:spPr/>
    </dgm:pt>
    <dgm:pt modelId="{E40B50E1-94A2-664E-85EA-56C6DB56C15F}" type="pres">
      <dgm:prSet presAssocID="{426320A2-21AF-4D40-BDB3-49BB0B300D95}" presName="space" presStyleCnt="0"/>
      <dgm:spPr/>
    </dgm:pt>
    <dgm:pt modelId="{25A98E07-CCE9-CD49-9C98-FFECF9ED0609}" type="pres">
      <dgm:prSet presAssocID="{9A2F0424-04DB-8F4B-BBB9-2D347ED47CC9}" presName="composite" presStyleCnt="0"/>
      <dgm:spPr/>
    </dgm:pt>
    <dgm:pt modelId="{1BCC8173-7B91-6D4B-906F-71DBB9147848}" type="pres">
      <dgm:prSet presAssocID="{9A2F0424-04DB-8F4B-BBB9-2D347ED47CC9}" presName="LShape" presStyleLbl="alignNode1" presStyleIdx="4" presStyleCnt="7"/>
      <dgm:spPr/>
    </dgm:pt>
    <dgm:pt modelId="{21AEB8C6-5190-7D48-8E8C-33E9390D1315}" type="pres">
      <dgm:prSet presAssocID="{9A2F0424-04DB-8F4B-BBB9-2D347ED47CC9}" presName="ParentText" presStyleLbl="revTx" presStyleIdx="2" presStyleCnt="4">
        <dgm:presLayoutVars>
          <dgm:chMax val="0"/>
          <dgm:chPref val="0"/>
          <dgm:bulletEnabled val="1"/>
        </dgm:presLayoutVars>
      </dgm:prSet>
      <dgm:spPr/>
      <dgm:t>
        <a:bodyPr/>
        <a:lstStyle/>
        <a:p>
          <a:endParaRPr lang="en-GB"/>
        </a:p>
      </dgm:t>
    </dgm:pt>
    <dgm:pt modelId="{68754627-25D7-034F-93E5-6B9BB1EB8C50}" type="pres">
      <dgm:prSet presAssocID="{9A2F0424-04DB-8F4B-BBB9-2D347ED47CC9}" presName="Triangle" presStyleLbl="alignNode1" presStyleIdx="5" presStyleCnt="7"/>
      <dgm:spPr/>
    </dgm:pt>
    <dgm:pt modelId="{7214E3A4-8A3D-024D-BCC9-C5B76757CD05}" type="pres">
      <dgm:prSet presAssocID="{8A1294FA-3689-754F-9409-05D6629CD1FA}" presName="sibTrans" presStyleCnt="0"/>
      <dgm:spPr/>
    </dgm:pt>
    <dgm:pt modelId="{536B3D58-7EE9-A94A-8AC7-F9234DA0FC6E}" type="pres">
      <dgm:prSet presAssocID="{8A1294FA-3689-754F-9409-05D6629CD1FA}" presName="space" presStyleCnt="0"/>
      <dgm:spPr/>
    </dgm:pt>
    <dgm:pt modelId="{52D1215F-1C22-D844-9280-F18D2CD68D5C}" type="pres">
      <dgm:prSet presAssocID="{C4CF6AB4-E065-4146-AFD2-BF14AA02D011}" presName="composite" presStyleCnt="0"/>
      <dgm:spPr/>
    </dgm:pt>
    <dgm:pt modelId="{F498D236-F632-5645-A09C-568F49FBECF3}" type="pres">
      <dgm:prSet presAssocID="{C4CF6AB4-E065-4146-AFD2-BF14AA02D011}" presName="LShape" presStyleLbl="alignNode1" presStyleIdx="6" presStyleCnt="7"/>
      <dgm:spPr/>
    </dgm:pt>
    <dgm:pt modelId="{03096B57-4AF3-A444-ACAE-692C5F5DFCE2}" type="pres">
      <dgm:prSet presAssocID="{C4CF6AB4-E065-4146-AFD2-BF14AA02D011}" presName="ParentText" presStyleLbl="revTx" presStyleIdx="3" presStyleCnt="4">
        <dgm:presLayoutVars>
          <dgm:chMax val="0"/>
          <dgm:chPref val="0"/>
          <dgm:bulletEnabled val="1"/>
        </dgm:presLayoutVars>
      </dgm:prSet>
      <dgm:spPr/>
      <dgm:t>
        <a:bodyPr/>
        <a:lstStyle/>
        <a:p>
          <a:endParaRPr lang="en-GB"/>
        </a:p>
      </dgm:t>
    </dgm:pt>
  </dgm:ptLst>
  <dgm:cxnLst>
    <dgm:cxn modelId="{DCA96702-089F-4E24-A23C-D9A375C4F545}" type="presOf" srcId="{6B1C308C-7817-9849-9955-8DCB3C4208AE}" destId="{C8E8780C-512E-A448-8134-E90992A9660D}" srcOrd="0" destOrd="0" presId="urn:microsoft.com/office/officeart/2009/3/layout/StepUpProcess"/>
    <dgm:cxn modelId="{C6E38737-736E-4161-85DA-C196FF89E584}" type="presOf" srcId="{C4CF6AB4-E065-4146-AFD2-BF14AA02D011}" destId="{03096B57-4AF3-A444-ACAE-692C5F5DFCE2}" srcOrd="0" destOrd="0" presId="urn:microsoft.com/office/officeart/2009/3/layout/StepUpProcess"/>
    <dgm:cxn modelId="{5C011996-0391-AD46-B694-7A5F8BE17565}" srcId="{6B1C308C-7817-9849-9955-8DCB3C4208AE}" destId="{C4CF6AB4-E065-4146-AFD2-BF14AA02D011}" srcOrd="3" destOrd="0" parTransId="{A151BA2A-38A9-464D-A0A0-8B1DD01F8893}" sibTransId="{E65FB7E3-93F2-2947-B598-F38C32C16155}"/>
    <dgm:cxn modelId="{7E7C935C-AE89-E44D-B5BF-3EB45943D155}" srcId="{6B1C308C-7817-9849-9955-8DCB3C4208AE}" destId="{8429F849-F18D-194E-8FA5-DD34C70DAE4C}" srcOrd="1" destOrd="0" parTransId="{351DCC34-EB1E-4C44-A65F-E9DDA38BD543}" sibTransId="{426320A2-21AF-4D40-BDB3-49BB0B300D95}"/>
    <dgm:cxn modelId="{9682F84C-B315-4D80-8075-6F545BA93C97}" type="presOf" srcId="{D3709D14-499B-A04C-911C-E56D35BDD003}" destId="{C40B06FA-4FDE-AB49-B3CB-8BAC7EDE4362}" srcOrd="0" destOrd="0" presId="urn:microsoft.com/office/officeart/2009/3/layout/StepUpProcess"/>
    <dgm:cxn modelId="{E15BA61C-2202-2B45-9CA8-1BED7FD63A83}" srcId="{6B1C308C-7817-9849-9955-8DCB3C4208AE}" destId="{9A2F0424-04DB-8F4B-BBB9-2D347ED47CC9}" srcOrd="2" destOrd="0" parTransId="{B3E2F402-60C4-4840-84D1-D5DB55E16413}" sibTransId="{8A1294FA-3689-754F-9409-05D6629CD1FA}"/>
    <dgm:cxn modelId="{A91B8A52-6B5E-4B66-97BC-A395B545277F}" type="presOf" srcId="{8429F849-F18D-194E-8FA5-DD34C70DAE4C}" destId="{E19BA93C-4F61-1E45-BFD2-5A9AC7C924E6}" srcOrd="0" destOrd="0" presId="urn:microsoft.com/office/officeart/2009/3/layout/StepUpProcess"/>
    <dgm:cxn modelId="{E82B9D84-6F57-4E1C-8514-5C4CB49852F8}" type="presOf" srcId="{9A2F0424-04DB-8F4B-BBB9-2D347ED47CC9}" destId="{21AEB8C6-5190-7D48-8E8C-33E9390D1315}" srcOrd="0" destOrd="0" presId="urn:microsoft.com/office/officeart/2009/3/layout/StepUpProcess"/>
    <dgm:cxn modelId="{5A6B7A3D-2755-584C-A3DC-83A5BE1674D0}" srcId="{6B1C308C-7817-9849-9955-8DCB3C4208AE}" destId="{D3709D14-499B-A04C-911C-E56D35BDD003}" srcOrd="0" destOrd="0" parTransId="{59637823-2530-8B46-B900-15A519A7AE61}" sibTransId="{01DBF48A-1139-6641-A286-965D7C345E5C}"/>
    <dgm:cxn modelId="{970C8272-36C3-4854-847A-FAED146B98A7}" type="presParOf" srcId="{C8E8780C-512E-A448-8134-E90992A9660D}" destId="{FDEDF904-18F5-5B47-AAE8-C11A1CCD4829}" srcOrd="0" destOrd="0" presId="urn:microsoft.com/office/officeart/2009/3/layout/StepUpProcess"/>
    <dgm:cxn modelId="{229EB4E3-8920-4DF4-8937-BD5DB32044B1}" type="presParOf" srcId="{FDEDF904-18F5-5B47-AAE8-C11A1CCD4829}" destId="{F5CE0CA3-15F6-944F-A0E1-C8A4BCEA056D}" srcOrd="0" destOrd="0" presId="urn:microsoft.com/office/officeart/2009/3/layout/StepUpProcess"/>
    <dgm:cxn modelId="{21F9F2B2-A563-4F7C-A87C-074A519A6679}" type="presParOf" srcId="{FDEDF904-18F5-5B47-AAE8-C11A1CCD4829}" destId="{C40B06FA-4FDE-AB49-B3CB-8BAC7EDE4362}" srcOrd="1" destOrd="0" presId="urn:microsoft.com/office/officeart/2009/3/layout/StepUpProcess"/>
    <dgm:cxn modelId="{1FAD0C53-531B-4CD6-A726-F9E23A1F47C3}" type="presParOf" srcId="{FDEDF904-18F5-5B47-AAE8-C11A1CCD4829}" destId="{88FA1ADC-4164-4945-A92D-444557E41C4A}" srcOrd="2" destOrd="0" presId="urn:microsoft.com/office/officeart/2009/3/layout/StepUpProcess"/>
    <dgm:cxn modelId="{6974394E-A4F2-48B5-BF54-B324272474DF}" type="presParOf" srcId="{C8E8780C-512E-A448-8134-E90992A9660D}" destId="{CC14D986-DA56-0C49-B04E-6EFE83F6AF4A}" srcOrd="1" destOrd="0" presId="urn:microsoft.com/office/officeart/2009/3/layout/StepUpProcess"/>
    <dgm:cxn modelId="{DDB9B20C-B14E-4C1F-90EB-7B7FD59C93E0}" type="presParOf" srcId="{CC14D986-DA56-0C49-B04E-6EFE83F6AF4A}" destId="{68A1BAFE-6769-654C-ABF1-CF8C426131FF}" srcOrd="0" destOrd="0" presId="urn:microsoft.com/office/officeart/2009/3/layout/StepUpProcess"/>
    <dgm:cxn modelId="{3CACBFC8-D1F7-4592-BCC8-F1D0A265B5E5}" type="presParOf" srcId="{C8E8780C-512E-A448-8134-E90992A9660D}" destId="{EEC99A6C-C5A4-AE41-AD5C-4B9F1DD60749}" srcOrd="2" destOrd="0" presId="urn:microsoft.com/office/officeart/2009/3/layout/StepUpProcess"/>
    <dgm:cxn modelId="{3B90CDB0-C069-4948-91B3-D4A916B1EDD7}" type="presParOf" srcId="{EEC99A6C-C5A4-AE41-AD5C-4B9F1DD60749}" destId="{7D035E4A-4C57-4A4A-B8AC-8C2731B3750D}" srcOrd="0" destOrd="0" presId="urn:microsoft.com/office/officeart/2009/3/layout/StepUpProcess"/>
    <dgm:cxn modelId="{5131058E-2F28-4FCB-8A4A-4A5DFADFE446}" type="presParOf" srcId="{EEC99A6C-C5A4-AE41-AD5C-4B9F1DD60749}" destId="{E19BA93C-4F61-1E45-BFD2-5A9AC7C924E6}" srcOrd="1" destOrd="0" presId="urn:microsoft.com/office/officeart/2009/3/layout/StepUpProcess"/>
    <dgm:cxn modelId="{7DBC1C5B-2D97-46A6-9814-DFBF0BD8A917}" type="presParOf" srcId="{EEC99A6C-C5A4-AE41-AD5C-4B9F1DD60749}" destId="{01BB2359-16B6-6D48-A351-6238C7AA5839}" srcOrd="2" destOrd="0" presId="urn:microsoft.com/office/officeart/2009/3/layout/StepUpProcess"/>
    <dgm:cxn modelId="{C6ABE3EB-5F54-42E9-87B8-A35B6EE43962}" type="presParOf" srcId="{C8E8780C-512E-A448-8134-E90992A9660D}" destId="{8B241DBD-A418-B048-A915-7E90384E2386}" srcOrd="3" destOrd="0" presId="urn:microsoft.com/office/officeart/2009/3/layout/StepUpProcess"/>
    <dgm:cxn modelId="{5AA711D9-22FE-4740-A0CC-E2EAA54958D1}" type="presParOf" srcId="{8B241DBD-A418-B048-A915-7E90384E2386}" destId="{E40B50E1-94A2-664E-85EA-56C6DB56C15F}" srcOrd="0" destOrd="0" presId="urn:microsoft.com/office/officeart/2009/3/layout/StepUpProcess"/>
    <dgm:cxn modelId="{5568EDBC-994B-4B1B-BC9D-6066A81DF150}" type="presParOf" srcId="{C8E8780C-512E-A448-8134-E90992A9660D}" destId="{25A98E07-CCE9-CD49-9C98-FFECF9ED0609}" srcOrd="4" destOrd="0" presId="urn:microsoft.com/office/officeart/2009/3/layout/StepUpProcess"/>
    <dgm:cxn modelId="{E111C55A-1980-40AD-B664-2006136C2910}" type="presParOf" srcId="{25A98E07-CCE9-CD49-9C98-FFECF9ED0609}" destId="{1BCC8173-7B91-6D4B-906F-71DBB9147848}" srcOrd="0" destOrd="0" presId="urn:microsoft.com/office/officeart/2009/3/layout/StepUpProcess"/>
    <dgm:cxn modelId="{2DD1B413-542D-4844-9E6E-73ED6AEB11D8}" type="presParOf" srcId="{25A98E07-CCE9-CD49-9C98-FFECF9ED0609}" destId="{21AEB8C6-5190-7D48-8E8C-33E9390D1315}" srcOrd="1" destOrd="0" presId="urn:microsoft.com/office/officeart/2009/3/layout/StepUpProcess"/>
    <dgm:cxn modelId="{76A5EE55-553C-4C5F-B124-51EF3F06BD00}" type="presParOf" srcId="{25A98E07-CCE9-CD49-9C98-FFECF9ED0609}" destId="{68754627-25D7-034F-93E5-6B9BB1EB8C50}" srcOrd="2" destOrd="0" presId="urn:microsoft.com/office/officeart/2009/3/layout/StepUpProcess"/>
    <dgm:cxn modelId="{F3B7FD0F-46B5-45D3-9AE6-F35AD788C2F5}" type="presParOf" srcId="{C8E8780C-512E-A448-8134-E90992A9660D}" destId="{7214E3A4-8A3D-024D-BCC9-C5B76757CD05}" srcOrd="5" destOrd="0" presId="urn:microsoft.com/office/officeart/2009/3/layout/StepUpProcess"/>
    <dgm:cxn modelId="{A3EA9213-4F76-4CF0-A714-A03E19D8443A}" type="presParOf" srcId="{7214E3A4-8A3D-024D-BCC9-C5B76757CD05}" destId="{536B3D58-7EE9-A94A-8AC7-F9234DA0FC6E}" srcOrd="0" destOrd="0" presId="urn:microsoft.com/office/officeart/2009/3/layout/StepUpProcess"/>
    <dgm:cxn modelId="{1B64C1B8-E016-4BB7-B1F6-A17F4AE0A5EB}" type="presParOf" srcId="{C8E8780C-512E-A448-8134-E90992A9660D}" destId="{52D1215F-1C22-D844-9280-F18D2CD68D5C}" srcOrd="6" destOrd="0" presId="urn:microsoft.com/office/officeart/2009/3/layout/StepUpProcess"/>
    <dgm:cxn modelId="{89F4926E-ECB3-455F-B562-A503A3917C09}" type="presParOf" srcId="{52D1215F-1C22-D844-9280-F18D2CD68D5C}" destId="{F498D236-F632-5645-A09C-568F49FBECF3}" srcOrd="0" destOrd="0" presId="urn:microsoft.com/office/officeart/2009/3/layout/StepUpProcess"/>
    <dgm:cxn modelId="{38243704-D612-4525-A094-CEF1A86AE0C5}" type="presParOf" srcId="{52D1215F-1C22-D844-9280-F18D2CD68D5C}" destId="{03096B57-4AF3-A444-ACAE-692C5F5DFCE2}"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6993" y="4715153"/>
            <a:ext cx="4983689"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a:t>
            </a:fld>
            <a:endParaRPr lang="en-GB" altLang="en-US"/>
          </a:p>
        </p:txBody>
      </p:sp>
    </p:spTree>
    <p:extLst>
      <p:ext uri="{BB962C8B-B14F-4D97-AF65-F5344CB8AC3E}">
        <p14:creationId xmlns:p14="http://schemas.microsoft.com/office/powerpoint/2010/main" val="2712224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Look at the 2 examples – statements need to reflect grades. Part 2 needs to</a:t>
            </a:r>
            <a:r>
              <a:rPr lang="en-GB" baseline="0" dirty="0"/>
              <a:t> be good/outstanding by the end of the course.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14</a:t>
            </a:fld>
            <a:endParaRPr lang="en-GB" altLang="en-US"/>
          </a:p>
        </p:txBody>
      </p:sp>
    </p:spTree>
    <p:extLst>
      <p:ext uri="{BB962C8B-B14F-4D97-AF65-F5344CB8AC3E}">
        <p14:creationId xmlns:p14="http://schemas.microsoft.com/office/powerpoint/2010/main" val="2830919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Trainee </a:t>
            </a:r>
            <a:r>
              <a:rPr lang="en-GB" dirty="0" err="1"/>
              <a:t>presenatiton</a:t>
            </a:r>
            <a:r>
              <a:rPr lang="en-GB" dirty="0"/>
              <a:t> </a:t>
            </a:r>
          </a:p>
        </p:txBody>
      </p:sp>
      <p:sp>
        <p:nvSpPr>
          <p:cNvPr id="4" name="Slide Number Placeholder 3"/>
          <p:cNvSpPr>
            <a:spLocks noGrp="1"/>
          </p:cNvSpPr>
          <p:nvPr>
            <p:ph type="sldNum" sz="quarter" idx="10"/>
          </p:nvPr>
        </p:nvSpPr>
        <p:spPr/>
        <p:txBody>
          <a:bodyPr/>
          <a:lstStyle/>
          <a:p>
            <a:fld id="{A523C29C-22E6-4FA9-8D05-E2853F870229}" type="slidenum">
              <a:rPr lang="en-GB" smtClean="0"/>
              <a:t>17</a:t>
            </a:fld>
            <a:endParaRPr lang="en-GB"/>
          </a:p>
        </p:txBody>
      </p:sp>
    </p:spTree>
    <p:extLst>
      <p:ext uri="{BB962C8B-B14F-4D97-AF65-F5344CB8AC3E}">
        <p14:creationId xmlns:p14="http://schemas.microsoft.com/office/powerpoint/2010/main" val="20574117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introduced</a:t>
            </a:r>
            <a:r>
              <a:rPr lang="en-GB" baseline="0" dirty="0"/>
              <a:t> the essence of reflective practice – </a:t>
            </a:r>
            <a:endParaRPr lang="en-GB" dirty="0"/>
          </a:p>
        </p:txBody>
      </p:sp>
      <p:sp>
        <p:nvSpPr>
          <p:cNvPr id="4" name="Slide Number Placeholder 3"/>
          <p:cNvSpPr>
            <a:spLocks noGrp="1"/>
          </p:cNvSpPr>
          <p:nvPr>
            <p:ph type="sldNum" sz="quarter" idx="10"/>
          </p:nvPr>
        </p:nvSpPr>
        <p:spPr/>
        <p:txBody>
          <a:bodyPr/>
          <a:lstStyle/>
          <a:p>
            <a:fld id="{A523C29C-22E6-4FA9-8D05-E2853F870229}" type="slidenum">
              <a:rPr lang="en-GB" smtClean="0"/>
              <a:t>18</a:t>
            </a:fld>
            <a:endParaRPr lang="en-GB"/>
          </a:p>
        </p:txBody>
      </p:sp>
    </p:spTree>
    <p:extLst>
      <p:ext uri="{BB962C8B-B14F-4D97-AF65-F5344CB8AC3E}">
        <p14:creationId xmlns:p14="http://schemas.microsoft.com/office/powerpoint/2010/main" val="2161224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Can break</a:t>
            </a:r>
            <a:r>
              <a:rPr lang="en-GB" baseline="0" dirty="0"/>
              <a:t> down teaching expertise and combine it with theory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19</a:t>
            </a:fld>
            <a:endParaRPr lang="en-GB" altLang="en-US"/>
          </a:p>
        </p:txBody>
      </p:sp>
    </p:spTree>
    <p:extLst>
      <p:ext uri="{BB962C8B-B14F-4D97-AF65-F5344CB8AC3E}">
        <p14:creationId xmlns:p14="http://schemas.microsoft.com/office/powerpoint/2010/main" val="27551749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6320">
              <a:defRPr/>
            </a:pPr>
            <a:r>
              <a:rPr lang="en-US" sz="800" dirty="0"/>
              <a:t>If you match where you think the trainee is in terms of the stages of learning it helps to shape the learning conversation. </a:t>
            </a:r>
            <a:endParaRPr lang="en-GB" sz="800" dirty="0"/>
          </a:p>
          <a:p>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20</a:t>
            </a:fld>
            <a:endParaRPr lang="en-GB" altLang="en-US"/>
          </a:p>
        </p:txBody>
      </p:sp>
    </p:spTree>
    <p:extLst>
      <p:ext uri="{BB962C8B-B14F-4D97-AF65-F5344CB8AC3E}">
        <p14:creationId xmlns:p14="http://schemas.microsoft.com/office/powerpoint/2010/main" val="2839579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Developing through learning conversations</a:t>
            </a:r>
            <a:r>
              <a:rPr lang="en-GB" baseline="0" dirty="0"/>
              <a:t> – 80 – 20 – reflective practice – questions not opinions – weight towards strengths – balance your </a:t>
            </a:r>
            <a:r>
              <a:rPr lang="en-GB" baseline="0" dirty="0" err="1"/>
              <a:t>critism</a:t>
            </a:r>
            <a:r>
              <a:rPr lang="en-GB" baseline="0" dirty="0"/>
              <a:t> – don’t tell them. Don’t change for TF visits – we come to see the same conversation – how you prompt the trainee to self reflective and developmental through your guidance </a:t>
            </a:r>
          </a:p>
          <a:p>
            <a:r>
              <a:rPr lang="en-GB" baseline="0" dirty="0"/>
              <a:t>Steps of  trainees experience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21</a:t>
            </a:fld>
            <a:endParaRPr lang="en-GB" altLang="en-US"/>
          </a:p>
        </p:txBody>
      </p:sp>
    </p:spTree>
    <p:extLst>
      <p:ext uri="{BB962C8B-B14F-4D97-AF65-F5344CB8AC3E}">
        <p14:creationId xmlns:p14="http://schemas.microsoft.com/office/powerpoint/2010/main" val="4061554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23</a:t>
            </a:fld>
            <a:endParaRPr lang="en-GB" altLang="en-US"/>
          </a:p>
        </p:txBody>
      </p:sp>
    </p:spTree>
    <p:extLst>
      <p:ext uri="{BB962C8B-B14F-4D97-AF65-F5344CB8AC3E}">
        <p14:creationId xmlns:p14="http://schemas.microsoft.com/office/powerpoint/2010/main" val="2343188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a:t>
            </a:fld>
            <a:endParaRPr lang="en-GB" altLang="en-US"/>
          </a:p>
        </p:txBody>
      </p:sp>
    </p:spTree>
    <p:extLst>
      <p:ext uri="{BB962C8B-B14F-4D97-AF65-F5344CB8AC3E}">
        <p14:creationId xmlns:p14="http://schemas.microsoft.com/office/powerpoint/2010/main" val="3946328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a:t>
            </a:r>
            <a:r>
              <a:rPr lang="en-GB" baseline="0" dirty="0"/>
              <a:t> of the things trainees say. We have annual awards – 1 SM and 1PM award – nominated by trainees and </a:t>
            </a:r>
            <a:r>
              <a:rPr lang="en-GB" baseline="0" dirty="0" err="1"/>
              <a:t>eachother</a:t>
            </a:r>
            <a:r>
              <a:rPr lang="en-GB" baseline="0" dirty="0"/>
              <a:t> – award ceremony in Oct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3</a:t>
            </a:fld>
            <a:endParaRPr lang="en-GB" altLang="en-US"/>
          </a:p>
        </p:txBody>
      </p:sp>
    </p:spTree>
    <p:extLst>
      <p:ext uri="{BB962C8B-B14F-4D97-AF65-F5344CB8AC3E}">
        <p14:creationId xmlns:p14="http://schemas.microsoft.com/office/powerpoint/2010/main" val="1640207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process is becoming more</a:t>
            </a:r>
            <a:r>
              <a:rPr lang="en-GB" baseline="0" dirty="0"/>
              <a:t> formalised, with expectations and standards as the routes into teaching diversify – at the centre of this however is always the Subject mentor – the key to the successful outcomes for a trainee – that does not mean you become friends – a professional relationship.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4</a:t>
            </a:fld>
            <a:endParaRPr lang="en-GB" altLang="en-US"/>
          </a:p>
        </p:txBody>
      </p:sp>
    </p:spTree>
    <p:extLst>
      <p:ext uri="{BB962C8B-B14F-4D97-AF65-F5344CB8AC3E}">
        <p14:creationId xmlns:p14="http://schemas.microsoft.com/office/powerpoint/2010/main" val="4051776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a:t>
            </a:r>
            <a:r>
              <a:rPr lang="en-GB" baseline="0" dirty="0"/>
              <a:t> will this support/ guide your practice  - self – audit – selection process – competencies -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5</a:t>
            </a:fld>
            <a:endParaRPr lang="en-GB" altLang="en-US"/>
          </a:p>
        </p:txBody>
      </p:sp>
    </p:spTree>
    <p:extLst>
      <p:ext uri="{BB962C8B-B14F-4D97-AF65-F5344CB8AC3E}">
        <p14:creationId xmlns:p14="http://schemas.microsoft.com/office/powerpoint/2010/main" val="2569531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Have a look through and</a:t>
            </a:r>
            <a:r>
              <a:rPr lang="en-GB" baseline="0" dirty="0"/>
              <a:t> discuss – these should be absolutely used to select/self select your readiness to be a SM/PM</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6</a:t>
            </a:fld>
            <a:endParaRPr lang="en-GB" altLang="en-US"/>
          </a:p>
        </p:txBody>
      </p:sp>
    </p:spTree>
    <p:extLst>
      <p:ext uri="{BB962C8B-B14F-4D97-AF65-F5344CB8AC3E}">
        <p14:creationId xmlns:p14="http://schemas.microsoft.com/office/powerpoint/2010/main" val="2554188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Carter</a:t>
            </a:r>
            <a:r>
              <a:rPr lang="en-GB" baseline="0" dirty="0"/>
              <a:t> review – TS 3 – should always be a target for standard 3 – PCK – Will – Subject at Warwick – Hub days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7</a:t>
            </a:fld>
            <a:endParaRPr lang="en-GB" altLang="en-US"/>
          </a:p>
        </p:txBody>
      </p:sp>
    </p:spTree>
    <p:extLst>
      <p:ext uri="{BB962C8B-B14F-4D97-AF65-F5344CB8AC3E}">
        <p14:creationId xmlns:p14="http://schemas.microsoft.com/office/powerpoint/2010/main" val="1466352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Need to be capturing these types of activity – folder/</a:t>
            </a:r>
            <a:r>
              <a:rPr lang="en-GB" baseline="0" dirty="0"/>
              <a:t> e-folder – </a:t>
            </a:r>
            <a:r>
              <a:rPr lang="en-GB" baseline="0" dirty="0" err="1"/>
              <a:t>partic</a:t>
            </a:r>
            <a:r>
              <a:rPr lang="en-GB" baseline="0" dirty="0"/>
              <a:t> helpful for interventions – you run SD we run CORE – paper trails crucial if we want people off course. Accountability measure – competence – it is important that we have the ability to remove people as we really don’t want them affective pupil outcomes. </a:t>
            </a:r>
          </a:p>
          <a:p>
            <a:r>
              <a:rPr lang="en-GB" baseline="0" dirty="0"/>
              <a:t>Email correspondence – professional – realistic times – Case study – 10.30 at night for the next day - tracking emails. – fitness to practice, continuation of registration committee.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11</a:t>
            </a:fld>
            <a:endParaRPr lang="en-GB" altLang="en-US"/>
          </a:p>
        </p:txBody>
      </p:sp>
    </p:spTree>
    <p:extLst>
      <p:ext uri="{BB962C8B-B14F-4D97-AF65-F5344CB8AC3E}">
        <p14:creationId xmlns:p14="http://schemas.microsoft.com/office/powerpoint/2010/main" val="156717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Escalation of teaching – differentiate for routes – observation booklet – lesson plan template – with evaluation </a:t>
            </a:r>
          </a:p>
          <a:p>
            <a:r>
              <a:rPr lang="en-GB" dirty="0"/>
              <a:t>Observation all year round – developing examination</a:t>
            </a:r>
            <a:r>
              <a:rPr lang="en-GB" baseline="0" dirty="0"/>
              <a:t> of practice – it takes a long time for trainees to be able to de-construct a teacher’s craft. </a:t>
            </a:r>
            <a:endParaRPr lang="en-GB" dirty="0"/>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13</a:t>
            </a:fld>
            <a:endParaRPr lang="en-GB" altLang="en-US"/>
          </a:p>
        </p:txBody>
      </p:sp>
    </p:spTree>
    <p:extLst>
      <p:ext uri="{BB962C8B-B14F-4D97-AF65-F5344CB8AC3E}">
        <p14:creationId xmlns:p14="http://schemas.microsoft.com/office/powerpoint/2010/main" val="23124972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20/06/2018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20/06/2018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20/06/2018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20/06/2018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20/06/2018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20/06/2018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20/06/2018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20/06/2018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20/06/2018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20/06/2018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20/06/2018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20/06/2018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20/06/2018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20/06/2018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20/06/2018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20/06/2018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20/06/2018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20/06/2018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20/06/2018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20/06/2018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5882"/>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20/06/2018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arwick.ac.uk/fac/soc/cte/students-partners/pintra/secondary/"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hyperlink" Target="https://www.google.co.uk/url?sa=i&amp;rct=j&amp;q=&amp;esrc=s&amp;source=images&amp;cd=&amp;cad=rja&amp;uact=8&amp;ved=0ahUKEwju9pu855DWAhXSaFAKHaznASkQjRwIBw&amp;url=https://www.pinterest.com/pin/551057704378593184/&amp;psig=AFQjCNFURZmvQSm6-w1pV69fMaEBbRJ7SQ&amp;ust=1504795820724644" TargetMode="External"/><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23.jp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file:///\\rumple\user50\u\u1374310\Documents\Mentor_standards_report_Final.pdfr"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098" name="Title 1"/>
          <p:cNvSpPr>
            <a:spLocks noGrp="1"/>
          </p:cNvSpPr>
          <p:nvPr>
            <p:ph type="ctrTitle"/>
          </p:nvPr>
        </p:nvSpPr>
        <p:spPr>
          <a:xfrm>
            <a:off x="0" y="4509120"/>
            <a:ext cx="9144000" cy="2348880"/>
          </a:xfrm>
        </p:spPr>
        <p:style>
          <a:lnRef idx="1">
            <a:schemeClr val="accent3"/>
          </a:lnRef>
          <a:fillRef idx="2">
            <a:schemeClr val="accent3"/>
          </a:fillRef>
          <a:effectRef idx="1">
            <a:schemeClr val="accent3"/>
          </a:effectRef>
          <a:fontRef idx="minor">
            <a:schemeClr val="dk1"/>
          </a:fontRef>
        </p:style>
        <p:txBody>
          <a:bodyPr/>
          <a:lstStyle/>
          <a:p>
            <a:pPr algn="ctr"/>
            <a:r>
              <a:rPr lang="en-GB" altLang="en-US" sz="3200" dirty="0"/>
              <a:t>Mentor Training – New PMs</a:t>
            </a:r>
            <a:r>
              <a:rPr lang="en-GB" altLang="en-US" sz="2400" dirty="0"/>
              <a:t/>
            </a:r>
            <a:br>
              <a:rPr lang="en-GB" altLang="en-US" sz="2400" dirty="0"/>
            </a:br>
            <a:r>
              <a:rPr lang="en-GB" altLang="en-US" sz="2400" i="1" dirty="0"/>
              <a:t>Paul Taylor-McCartney </a:t>
            </a:r>
            <a:r>
              <a:rPr lang="en-GB" altLang="en-US" sz="2400" b="0" i="1" dirty="0"/>
              <a:t>(Head of Secondary ITE)</a:t>
            </a:r>
            <a:br>
              <a:rPr lang="en-GB" altLang="en-US" sz="2400" b="0" i="1" dirty="0"/>
            </a:br>
            <a:r>
              <a:rPr lang="en-GB" altLang="en-US" sz="2400" b="0" i="1" dirty="0"/>
              <a:t>Honorary Teaching Fellows </a:t>
            </a:r>
            <a:r>
              <a:rPr lang="en-GB" altLang="en-US" sz="2400" i="1" dirty="0"/>
              <a:t>Julie Edwards </a:t>
            </a:r>
            <a:r>
              <a:rPr lang="en-GB" altLang="en-US" sz="2400" b="0" i="1" dirty="0"/>
              <a:t>(Myton School) and </a:t>
            </a:r>
            <a:r>
              <a:rPr lang="en-GB" altLang="en-US" sz="2400" i="1" dirty="0"/>
              <a:t>Aidan Jenkins </a:t>
            </a:r>
            <a:r>
              <a:rPr lang="en-GB" altLang="en-US" sz="2400" b="0" i="1" dirty="0"/>
              <a:t>(President Kennedy School)</a:t>
            </a:r>
            <a:br>
              <a:rPr lang="en-GB" altLang="en-US" sz="2400" b="0" i="1" dirty="0"/>
            </a:br>
            <a:endParaRPr lang="en-GB" altLang="en-US" sz="2400" b="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9392"/>
            <a:ext cx="8062664" cy="936104"/>
          </a:xfrm>
        </p:spPr>
        <p:style>
          <a:lnRef idx="1">
            <a:schemeClr val="accent5"/>
          </a:lnRef>
          <a:fillRef idx="2">
            <a:schemeClr val="accent5"/>
          </a:fillRef>
          <a:effectRef idx="1">
            <a:schemeClr val="accent5"/>
          </a:effectRef>
          <a:fontRef idx="minor">
            <a:schemeClr val="dk1"/>
          </a:fontRef>
        </p:style>
        <p:txBody>
          <a:bodyPr/>
          <a:lstStyle/>
          <a:p>
            <a:pPr algn="ctr"/>
            <a:r>
              <a:rPr lang="en-GB" dirty="0"/>
              <a:t>Expectations : cont’d</a:t>
            </a:r>
          </a:p>
        </p:txBody>
      </p:sp>
      <p:sp>
        <p:nvSpPr>
          <p:cNvPr id="3" name="Content Placeholder 2"/>
          <p:cNvSpPr>
            <a:spLocks noGrp="1"/>
          </p:cNvSpPr>
          <p:nvPr>
            <p:ph idx="1"/>
          </p:nvPr>
        </p:nvSpPr>
        <p:spPr>
          <a:xfrm>
            <a:off x="107504" y="1340768"/>
            <a:ext cx="8928992" cy="4114800"/>
          </a:xfrm>
        </p:spPr>
        <p:txBody>
          <a:bodyPr/>
          <a:lstStyle/>
          <a:p>
            <a:pPr>
              <a:buFont typeface="Arial" panose="020B0604020202020204" pitchFamily="34" charset="0"/>
              <a:buChar char="•"/>
            </a:pPr>
            <a:r>
              <a:rPr lang="en-GB" sz="2000" dirty="0">
                <a:solidFill>
                  <a:prstClr val="black"/>
                </a:solidFill>
              </a:rPr>
              <a:t>Ensure assigned SMs hold </a:t>
            </a:r>
            <a:r>
              <a:rPr lang="en-GB" sz="2000" b="1" dirty="0">
                <a:solidFill>
                  <a:prstClr val="black"/>
                </a:solidFill>
              </a:rPr>
              <a:t>regular mentor meetings </a:t>
            </a:r>
            <a:r>
              <a:rPr lang="en-GB" sz="2000" dirty="0">
                <a:solidFill>
                  <a:prstClr val="black"/>
                </a:solidFill>
              </a:rPr>
              <a:t>with a trainee – minimum one hour per week and timetabled – (often difficult for SDS – so before/after school)</a:t>
            </a:r>
            <a:endParaRPr lang="en-GB" sz="2000" dirty="0"/>
          </a:p>
          <a:p>
            <a:pPr>
              <a:buFont typeface="Arial" panose="020B0604020202020204" pitchFamily="34" charset="0"/>
              <a:buChar char="•"/>
            </a:pPr>
            <a:r>
              <a:rPr lang="en-GB" sz="2000" dirty="0"/>
              <a:t>Encourage trainees to </a:t>
            </a:r>
            <a:r>
              <a:rPr lang="en-GB" sz="2000" b="1" dirty="0"/>
              <a:t>fully commit </a:t>
            </a:r>
            <a:r>
              <a:rPr lang="en-GB" sz="2000" dirty="0"/>
              <a:t>to attending all school CPD/university days – not optional! </a:t>
            </a:r>
          </a:p>
          <a:p>
            <a:pPr>
              <a:buFont typeface="Arial" panose="020B0604020202020204" pitchFamily="34" charset="0"/>
              <a:buChar char="•"/>
            </a:pPr>
            <a:r>
              <a:rPr lang="en-GB" sz="2000" dirty="0"/>
              <a:t>Support trainees in securing </a:t>
            </a:r>
            <a:r>
              <a:rPr lang="en-GB" sz="2000" b="1" dirty="0"/>
              <a:t>Primary Placements </a:t>
            </a:r>
            <a:r>
              <a:rPr lang="en-GB" sz="2000" dirty="0"/>
              <a:t>(5 days across year)</a:t>
            </a:r>
          </a:p>
          <a:p>
            <a:pPr>
              <a:buFont typeface="Arial" panose="020B0604020202020204" pitchFamily="34" charset="0"/>
              <a:buChar char="•"/>
            </a:pPr>
            <a:r>
              <a:rPr lang="en-GB" sz="2000" dirty="0"/>
              <a:t>Oversee school and dept </a:t>
            </a:r>
            <a:r>
              <a:rPr lang="en-GB" sz="2000" b="1" dirty="0"/>
              <a:t>Inductions</a:t>
            </a:r>
            <a:r>
              <a:rPr lang="en-GB" sz="2000" dirty="0"/>
              <a:t> (Core: PP1, PP2 SD: Base and Comp)</a:t>
            </a:r>
          </a:p>
          <a:p>
            <a:pPr>
              <a:buFont typeface="Arial" panose="020B0604020202020204" pitchFamily="34" charset="0"/>
              <a:buChar char="•"/>
            </a:pPr>
            <a:r>
              <a:rPr lang="en-GB" sz="2000" dirty="0"/>
              <a:t>To design and review own</a:t>
            </a:r>
            <a:r>
              <a:rPr lang="en-GB" sz="2000" b="1" dirty="0"/>
              <a:t> interventions </a:t>
            </a:r>
            <a:r>
              <a:rPr lang="en-GB" sz="2000" dirty="0"/>
              <a:t>if SD, and support university staff for underperforming Core trainees – all triggered by poor performance at an AP</a:t>
            </a:r>
          </a:p>
          <a:p>
            <a:pPr>
              <a:buFont typeface="Arial" panose="020B0604020202020204" pitchFamily="34" charset="0"/>
              <a:buChar char="•"/>
            </a:pPr>
            <a:r>
              <a:rPr lang="en-GB" sz="2000" dirty="0"/>
              <a:t>To commit to </a:t>
            </a:r>
            <a:r>
              <a:rPr lang="en-GB" sz="2000" b="1" dirty="0"/>
              <a:t>joint observations </a:t>
            </a:r>
            <a:r>
              <a:rPr lang="en-GB" sz="2000" dirty="0"/>
              <a:t>with SMs and University tutors – </a:t>
            </a:r>
            <a:r>
              <a:rPr lang="en-GB" sz="2000" b="1" dirty="0"/>
              <a:t>accuracy of assessment is vital </a:t>
            </a:r>
            <a:r>
              <a:rPr lang="en-GB" sz="2000" dirty="0"/>
              <a:t>– the visiting tutor is a personal tutor, but 3 moderation visits per year are also used to moderate school staff judgments</a:t>
            </a:r>
          </a:p>
          <a:p>
            <a:pPr>
              <a:buFont typeface="Arial" panose="020B0604020202020204" pitchFamily="34" charset="0"/>
              <a:buChar char="•"/>
            </a:pPr>
            <a:endParaRPr lang="en-GB" sz="2400" dirty="0"/>
          </a:p>
          <a:p>
            <a:pPr>
              <a:buFont typeface="Arial" panose="020B0604020202020204" pitchFamily="34" charset="0"/>
              <a:buChar char="•"/>
            </a:pPr>
            <a:endParaRPr lang="en-GB" sz="2400" dirty="0"/>
          </a:p>
          <a:p>
            <a:pPr marL="0" indent="0">
              <a:buNone/>
            </a:pPr>
            <a:endParaRPr lang="en-GB" dirty="0"/>
          </a:p>
        </p:txBody>
      </p:sp>
    </p:spTree>
    <p:extLst>
      <p:ext uri="{BB962C8B-B14F-4D97-AF65-F5344CB8AC3E}">
        <p14:creationId xmlns:p14="http://schemas.microsoft.com/office/powerpoint/2010/main" val="1031772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pPr algn="ctr"/>
            <a:r>
              <a:rPr lang="en-GB" dirty="0"/>
              <a:t>Training Record (School)</a:t>
            </a:r>
          </a:p>
        </p:txBody>
      </p:sp>
      <p:sp>
        <p:nvSpPr>
          <p:cNvPr id="3" name="Content Placeholder 2"/>
          <p:cNvSpPr>
            <a:spLocks noGrp="1"/>
          </p:cNvSpPr>
          <p:nvPr>
            <p:ph idx="1"/>
          </p:nvPr>
        </p:nvSpPr>
        <p:spPr/>
        <p:txBody>
          <a:bodyPr>
            <a:normAutofit fontScale="55000" lnSpcReduction="20000"/>
          </a:bodyPr>
          <a:lstStyle/>
          <a:p>
            <a:pPr marL="0" indent="0">
              <a:buNone/>
            </a:pPr>
            <a:r>
              <a:rPr lang="en-GB" sz="3600" dirty="0"/>
              <a:t>For every Trainee, the School must maintain a training folder or file (</a:t>
            </a:r>
            <a:r>
              <a:rPr lang="en-GB" sz="3600" b="1" dirty="0"/>
              <a:t>electronic</a:t>
            </a:r>
            <a:r>
              <a:rPr lang="en-GB" sz="3600" dirty="0"/>
              <a:t>), in which are stored the following documents:</a:t>
            </a:r>
          </a:p>
          <a:p>
            <a:pPr marL="0" indent="0">
              <a:buNone/>
            </a:pPr>
            <a:endParaRPr lang="en-GB" sz="3600" dirty="0"/>
          </a:p>
          <a:p>
            <a:pPr marL="742950" lvl="0" indent="-742950">
              <a:buFont typeface="+mj-lt"/>
              <a:buAutoNum type="arabicPeriod"/>
            </a:pPr>
            <a:r>
              <a:rPr lang="en-GB" sz="3600" dirty="0"/>
              <a:t>Copies of any </a:t>
            </a:r>
            <a:r>
              <a:rPr lang="en-GB" sz="3600" b="1" dirty="0"/>
              <a:t>prior assessments</a:t>
            </a:r>
            <a:r>
              <a:rPr lang="en-GB" sz="3600" dirty="0"/>
              <a:t> e.g. AP forms</a:t>
            </a:r>
          </a:p>
          <a:p>
            <a:pPr marL="742950" lvl="0" indent="-742950">
              <a:buFont typeface="+mj-lt"/>
              <a:buAutoNum type="arabicPeriod"/>
            </a:pPr>
            <a:r>
              <a:rPr lang="en-GB" sz="3600" dirty="0"/>
              <a:t>A copy of the </a:t>
            </a:r>
            <a:r>
              <a:rPr lang="en-GB" sz="3600" b="1" dirty="0"/>
              <a:t>trainee’s timetable</a:t>
            </a:r>
            <a:endParaRPr lang="en-GB" sz="3600" dirty="0"/>
          </a:p>
          <a:p>
            <a:pPr marL="742950" lvl="0" indent="-742950">
              <a:buFont typeface="+mj-lt"/>
              <a:buAutoNum type="arabicPeriod"/>
            </a:pPr>
            <a:r>
              <a:rPr lang="en-GB" sz="3600" dirty="0"/>
              <a:t>Copies of the </a:t>
            </a:r>
            <a:r>
              <a:rPr lang="en-GB" sz="3600" b="1" dirty="0"/>
              <a:t>day by day timetable, observations, pupil tracking, meetings, opportunities to review progress</a:t>
            </a:r>
            <a:endParaRPr lang="en-GB" sz="3600" dirty="0"/>
          </a:p>
          <a:p>
            <a:pPr marL="742950" lvl="0" indent="-742950">
              <a:buFont typeface="+mj-lt"/>
              <a:buAutoNum type="arabicPeriod"/>
            </a:pPr>
            <a:r>
              <a:rPr lang="en-GB" sz="3600" dirty="0"/>
              <a:t>Copies of all </a:t>
            </a:r>
            <a:r>
              <a:rPr lang="en-GB" sz="3600" b="1" dirty="0"/>
              <a:t>lesson observations made by Mentors and University Teaching Fellows</a:t>
            </a:r>
            <a:r>
              <a:rPr lang="en-GB" sz="3600" dirty="0"/>
              <a:t>  </a:t>
            </a:r>
          </a:p>
          <a:p>
            <a:pPr marL="742950" lvl="0" indent="-742950">
              <a:buFont typeface="+mj-lt"/>
              <a:buAutoNum type="arabicPeriod"/>
            </a:pPr>
            <a:r>
              <a:rPr lang="en-GB" sz="3600" dirty="0"/>
              <a:t>Copies of the </a:t>
            </a:r>
            <a:r>
              <a:rPr lang="en-GB" sz="3600" b="1" dirty="0"/>
              <a:t>log of Weekly Mentor-Trainee Meetings</a:t>
            </a:r>
            <a:endParaRPr lang="en-GB" sz="3600" dirty="0"/>
          </a:p>
          <a:p>
            <a:pPr marL="742950" lvl="0" indent="-742950">
              <a:buFont typeface="+mj-lt"/>
              <a:buAutoNum type="arabicPeriod"/>
            </a:pPr>
            <a:r>
              <a:rPr lang="en-GB" sz="3600" dirty="0"/>
              <a:t>Copies of </a:t>
            </a:r>
            <a:r>
              <a:rPr lang="en-GB" sz="3600" b="1" dirty="0"/>
              <a:t>correspondence and </a:t>
            </a:r>
            <a:r>
              <a:rPr lang="en-GB" sz="3600" b="1" i="1" dirty="0"/>
              <a:t>memoranda</a:t>
            </a:r>
            <a:r>
              <a:rPr lang="en-GB" sz="3600" dirty="0"/>
              <a:t> relating to the Trainee</a:t>
            </a:r>
          </a:p>
          <a:p>
            <a:pPr marL="742950" lvl="0" indent="-742950">
              <a:buFont typeface="+mj-lt"/>
              <a:buAutoNum type="arabicPeriod"/>
            </a:pPr>
            <a:r>
              <a:rPr lang="en-GB" sz="3600" dirty="0"/>
              <a:t>Access to </a:t>
            </a:r>
            <a:r>
              <a:rPr lang="en-GB" sz="3600" b="1" dirty="0"/>
              <a:t>Trainee’s PDP (invited by trainee – share secret URL)</a:t>
            </a:r>
          </a:p>
          <a:p>
            <a:pPr marL="0" lvl="0" indent="0">
              <a:buNone/>
            </a:pPr>
            <a:endParaRPr lang="en-GB" b="1" dirty="0"/>
          </a:p>
        </p:txBody>
      </p:sp>
    </p:spTree>
    <p:extLst>
      <p:ext uri="{BB962C8B-B14F-4D97-AF65-F5344CB8AC3E}">
        <p14:creationId xmlns:p14="http://schemas.microsoft.com/office/powerpoint/2010/main" val="2445844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266C1D-5E31-DD4A-8068-1D56DADC2B3A}"/>
              </a:ext>
            </a:extLst>
          </p:cNvPr>
          <p:cNvSpPr>
            <a:spLocks noGrp="1"/>
          </p:cNvSpPr>
          <p:nvPr>
            <p:ph type="title"/>
          </p:nvPr>
        </p:nvSpPr>
        <p:spPr>
          <a:xfrm>
            <a:off x="0" y="0"/>
            <a:ext cx="9144000" cy="1255440"/>
          </a:xfrm>
        </p:spPr>
        <p:style>
          <a:lnRef idx="1">
            <a:schemeClr val="accent5"/>
          </a:lnRef>
          <a:fillRef idx="2">
            <a:schemeClr val="accent5"/>
          </a:fillRef>
          <a:effectRef idx="1">
            <a:schemeClr val="accent5"/>
          </a:effectRef>
          <a:fontRef idx="minor">
            <a:schemeClr val="dk1"/>
          </a:fontRef>
        </p:style>
        <p:txBody>
          <a:bodyPr/>
          <a:lstStyle/>
          <a:p>
            <a:pPr algn="ctr"/>
            <a:r>
              <a:rPr lang="en-US" dirty="0"/>
              <a:t>CTE’s Online Resource</a:t>
            </a:r>
            <a:br>
              <a:rPr lang="en-US" dirty="0"/>
            </a:br>
            <a:r>
              <a:rPr lang="en-US" sz="1600" dirty="0">
                <a:hlinkClick r:id="rId2"/>
              </a:rPr>
              <a:t>https://</a:t>
            </a:r>
            <a:r>
              <a:rPr lang="en-US" sz="1600" dirty="0" err="1">
                <a:hlinkClick r:id="rId2"/>
              </a:rPr>
              <a:t>warwick.ac.uk</a:t>
            </a:r>
            <a:r>
              <a:rPr lang="en-US" sz="1600" dirty="0">
                <a:hlinkClick r:id="rId2"/>
              </a:rPr>
              <a:t>/</a:t>
            </a:r>
            <a:r>
              <a:rPr lang="en-US" sz="1600" dirty="0" err="1">
                <a:hlinkClick r:id="rId2"/>
              </a:rPr>
              <a:t>fac</a:t>
            </a:r>
            <a:r>
              <a:rPr lang="en-US" sz="1600" dirty="0">
                <a:hlinkClick r:id="rId2"/>
              </a:rPr>
              <a:t>/</a:t>
            </a:r>
            <a:r>
              <a:rPr lang="en-US" sz="1600" dirty="0" err="1">
                <a:hlinkClick r:id="rId2"/>
              </a:rPr>
              <a:t>soc</a:t>
            </a:r>
            <a:r>
              <a:rPr lang="en-US" sz="1600" dirty="0">
                <a:hlinkClick r:id="rId2"/>
              </a:rPr>
              <a:t>/</a:t>
            </a:r>
            <a:r>
              <a:rPr lang="en-US" sz="1600" dirty="0" err="1">
                <a:hlinkClick r:id="rId2"/>
              </a:rPr>
              <a:t>cte</a:t>
            </a:r>
            <a:r>
              <a:rPr lang="en-US" sz="1600" dirty="0">
                <a:hlinkClick r:id="rId2"/>
              </a:rPr>
              <a:t>/students-partners/</a:t>
            </a:r>
            <a:r>
              <a:rPr lang="en-US" sz="1600" dirty="0" err="1">
                <a:hlinkClick r:id="rId2"/>
              </a:rPr>
              <a:t>pintra</a:t>
            </a:r>
            <a:r>
              <a:rPr lang="en-US" sz="1600" dirty="0">
                <a:hlinkClick r:id="rId2"/>
              </a:rPr>
              <a:t>/secondary/</a:t>
            </a:r>
            <a:r>
              <a:rPr lang="en-US" sz="1600" dirty="0"/>
              <a:t/>
            </a:r>
            <a:br>
              <a:rPr lang="en-US" sz="1600" dirty="0"/>
            </a:br>
            <a:endParaRPr lang="en-US" sz="1600" dirty="0"/>
          </a:p>
        </p:txBody>
      </p:sp>
      <p:pic>
        <p:nvPicPr>
          <p:cNvPr id="5" name="Content Placeholder 4">
            <a:extLst>
              <a:ext uri="{FF2B5EF4-FFF2-40B4-BE49-F238E27FC236}">
                <a16:creationId xmlns:a16="http://schemas.microsoft.com/office/drawing/2014/main" xmlns="" id="{6893259E-F320-9043-B321-19E15DA1FA8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420609"/>
            <a:ext cx="9252520" cy="4481341"/>
          </a:xfrm>
        </p:spPr>
      </p:pic>
    </p:spTree>
    <p:extLst>
      <p:ext uri="{BB962C8B-B14F-4D97-AF65-F5344CB8AC3E}">
        <p14:creationId xmlns:p14="http://schemas.microsoft.com/office/powerpoint/2010/main" val="1242323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92864009"/>
              </p:ext>
            </p:extLst>
          </p:nvPr>
        </p:nvGraphicFramePr>
        <p:xfrm>
          <a:off x="611560" y="188640"/>
          <a:ext cx="7992888" cy="5707475"/>
        </p:xfrm>
        <a:graphic>
          <a:graphicData uri="http://schemas.openxmlformats.org/drawingml/2006/table">
            <a:tbl>
              <a:tblPr firstRow="1" firstCol="1" bandRow="1">
                <a:tableStyleId>{8A107856-5554-42FB-B03E-39F5DBC370BA}</a:tableStyleId>
              </a:tblPr>
              <a:tblGrid>
                <a:gridCol w="559962">
                  <a:extLst>
                    <a:ext uri="{9D8B030D-6E8A-4147-A177-3AD203B41FA5}">
                      <a16:colId xmlns:a16="http://schemas.microsoft.com/office/drawing/2014/main" xmlns="" val="20000"/>
                    </a:ext>
                  </a:extLst>
                </a:gridCol>
                <a:gridCol w="2438521">
                  <a:extLst>
                    <a:ext uri="{9D8B030D-6E8A-4147-A177-3AD203B41FA5}">
                      <a16:colId xmlns:a16="http://schemas.microsoft.com/office/drawing/2014/main" xmlns="" val="20001"/>
                    </a:ext>
                  </a:extLst>
                </a:gridCol>
                <a:gridCol w="2860411">
                  <a:extLst>
                    <a:ext uri="{9D8B030D-6E8A-4147-A177-3AD203B41FA5}">
                      <a16:colId xmlns:a16="http://schemas.microsoft.com/office/drawing/2014/main" xmlns="" val="20002"/>
                    </a:ext>
                  </a:extLst>
                </a:gridCol>
                <a:gridCol w="2133994">
                  <a:extLst>
                    <a:ext uri="{9D8B030D-6E8A-4147-A177-3AD203B41FA5}">
                      <a16:colId xmlns:a16="http://schemas.microsoft.com/office/drawing/2014/main" xmlns="" val="20003"/>
                    </a:ext>
                  </a:extLst>
                </a:gridCol>
              </a:tblGrid>
              <a:tr h="523383">
                <a:tc>
                  <a:txBody>
                    <a:bodyPr/>
                    <a:lstStyle/>
                    <a:p>
                      <a:pPr algn="ctr">
                        <a:lnSpc>
                          <a:spcPct val="107000"/>
                        </a:lnSpc>
                        <a:spcAft>
                          <a:spcPts val="480"/>
                        </a:spcAft>
                      </a:pPr>
                      <a:r>
                        <a:rPr lang="en-GB" sz="1400" dirty="0">
                          <a:effectLst/>
                        </a:rPr>
                        <a:t>Half Term</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tc>
                <a:tc>
                  <a:txBody>
                    <a:bodyPr/>
                    <a:lstStyle/>
                    <a:p>
                      <a:pPr>
                        <a:lnSpc>
                          <a:spcPct val="107000"/>
                        </a:lnSpc>
                        <a:spcAft>
                          <a:spcPts val="480"/>
                        </a:spcAft>
                      </a:pPr>
                      <a:r>
                        <a:rPr lang="en-GB" sz="1400">
                          <a:effectLst/>
                        </a:rPr>
                        <a:t>Where placement takes place</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u="sng" dirty="0">
                          <a:effectLst/>
                        </a:rPr>
                        <a:t>% of 4 days teaching</a:t>
                      </a:r>
                      <a:endParaRPr lang="en-GB" sz="1400" u="sng"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No of lessons based on 5 lessons per day</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0"/>
                  </a:ext>
                </a:extLst>
              </a:tr>
              <a:tr h="906773">
                <a:tc>
                  <a:txBody>
                    <a:bodyPr/>
                    <a:lstStyle/>
                    <a:p>
                      <a:pPr marL="71755" marR="71755" algn="ctr">
                        <a:lnSpc>
                          <a:spcPct val="107000"/>
                        </a:lnSpc>
                        <a:spcAft>
                          <a:spcPts val="480"/>
                        </a:spcAft>
                      </a:pPr>
                      <a:r>
                        <a:rPr lang="en-GB" sz="1200">
                          <a:effectLst/>
                        </a:rPr>
                        <a:t>Autumn term 1</a:t>
                      </a:r>
                    </a:p>
                    <a:p>
                      <a:pPr marL="71755" marR="71755" algn="ctr">
                        <a:lnSpc>
                          <a:spcPct val="107000"/>
                        </a:lnSpc>
                        <a:spcAft>
                          <a:spcPts val="480"/>
                        </a:spcAft>
                      </a:pPr>
                      <a:r>
                        <a:rPr lang="en-GB" sz="1200">
                          <a:effectLst/>
                        </a:rPr>
                        <a:t> </a:t>
                      </a:r>
                      <a:endParaRPr lang="en-GB"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rPr>
                        <a:t>Base School (SD)/PP1 (Core)</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Observations and targeted reflections, some small group teaching or team teaching.</a:t>
                      </a:r>
                    </a:p>
                    <a:p>
                      <a:pPr algn="ctr">
                        <a:lnSpc>
                          <a:spcPct val="107000"/>
                        </a:lnSpc>
                        <a:spcAft>
                          <a:spcPts val="480"/>
                        </a:spcAft>
                      </a:pPr>
                      <a:r>
                        <a:rPr lang="en-GB" sz="1400">
                          <a:effectLst/>
                        </a:rPr>
                        <a:t>Up to 70% of a teacher’s timetable</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13</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1"/>
                  </a:ext>
                </a:extLst>
              </a:tr>
              <a:tr h="742334">
                <a:tc>
                  <a:txBody>
                    <a:bodyPr/>
                    <a:lstStyle/>
                    <a:p>
                      <a:pPr marL="71755" marR="71755" algn="ctr">
                        <a:lnSpc>
                          <a:spcPct val="107000"/>
                        </a:lnSpc>
                        <a:spcAft>
                          <a:spcPts val="480"/>
                        </a:spcAft>
                      </a:pPr>
                      <a:r>
                        <a:rPr lang="en-GB" sz="1200">
                          <a:effectLst/>
                        </a:rPr>
                        <a:t>Autumn term 2</a:t>
                      </a:r>
                    </a:p>
                    <a:p>
                      <a:pPr marL="71755" marR="71755" algn="ctr">
                        <a:lnSpc>
                          <a:spcPct val="107000"/>
                        </a:lnSpc>
                        <a:spcAft>
                          <a:spcPts val="480"/>
                        </a:spcAft>
                      </a:pPr>
                      <a:r>
                        <a:rPr lang="en-GB" sz="1200">
                          <a:effectLst/>
                        </a:rPr>
                        <a:t> </a:t>
                      </a:r>
                      <a:endParaRPr lang="en-GB"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rPr>
                        <a:t>Base School (SD)/PP1 (Core)</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Teaching</a:t>
                      </a:r>
                    </a:p>
                    <a:p>
                      <a:pPr algn="ctr">
                        <a:lnSpc>
                          <a:spcPct val="107000"/>
                        </a:lnSpc>
                        <a:spcAft>
                          <a:spcPts val="480"/>
                        </a:spcAft>
                      </a:pPr>
                      <a:r>
                        <a:rPr lang="en-GB" sz="1400">
                          <a:effectLst/>
                        </a:rPr>
                        <a:t>Up to 40% of a teacher’s timetable</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7</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2"/>
                  </a:ext>
                </a:extLst>
              </a:tr>
              <a:tr h="906773">
                <a:tc>
                  <a:txBody>
                    <a:bodyPr/>
                    <a:lstStyle/>
                    <a:p>
                      <a:pPr marL="71755" marR="71755" algn="ctr">
                        <a:lnSpc>
                          <a:spcPct val="107000"/>
                        </a:lnSpc>
                        <a:spcAft>
                          <a:spcPts val="480"/>
                        </a:spcAft>
                      </a:pPr>
                      <a:r>
                        <a:rPr lang="en-GB" sz="1200">
                          <a:effectLst/>
                        </a:rPr>
                        <a:t>Spring term 1</a:t>
                      </a:r>
                    </a:p>
                    <a:p>
                      <a:pPr marL="71755" marR="71755" algn="ctr">
                        <a:lnSpc>
                          <a:spcPct val="107000"/>
                        </a:lnSpc>
                        <a:spcAft>
                          <a:spcPts val="480"/>
                        </a:spcAft>
                      </a:pPr>
                      <a:r>
                        <a:rPr lang="en-GB" sz="1200">
                          <a:effectLst/>
                        </a:rPr>
                        <a:t> </a:t>
                      </a:r>
                      <a:endParaRPr lang="en-GB"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latin typeface="Calibri" panose="020F0502020204030204" pitchFamily="34" charset="0"/>
                          <a:ea typeface="Times New Roman" panose="02020603050405020304" pitchFamily="18" charset="0"/>
                          <a:cs typeface="Times New Roman" panose="02020603050405020304" pitchFamily="18" charset="0"/>
                        </a:rPr>
                        <a:t>Complementary Placement/PP2</a:t>
                      </a:r>
                    </a:p>
                  </a:txBody>
                  <a:tcPr marL="6350" marR="6350" marT="0" marB="0" anchor="ctr"/>
                </a:tc>
                <a:tc>
                  <a:txBody>
                    <a:bodyPr/>
                    <a:lstStyle/>
                    <a:p>
                      <a:pPr algn="ctr">
                        <a:lnSpc>
                          <a:spcPct val="107000"/>
                        </a:lnSpc>
                        <a:spcAft>
                          <a:spcPts val="480"/>
                        </a:spcAft>
                      </a:pPr>
                      <a:r>
                        <a:rPr lang="en-GB" sz="1400" dirty="0">
                          <a:effectLst/>
                        </a:rPr>
                        <a:t>Observations and targeted reflections, some teaching or team teaching.</a:t>
                      </a:r>
                    </a:p>
                    <a:p>
                      <a:pPr algn="ctr">
                        <a:lnSpc>
                          <a:spcPct val="107000"/>
                        </a:lnSpc>
                        <a:spcAft>
                          <a:spcPts val="480"/>
                        </a:spcAft>
                      </a:pPr>
                      <a:r>
                        <a:rPr lang="en-GB" sz="1400" dirty="0">
                          <a:effectLst/>
                        </a:rPr>
                        <a:t>Up to 70% (comprising 40% teaching)</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7</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3"/>
                  </a:ext>
                </a:extLst>
              </a:tr>
              <a:tr h="906773">
                <a:tc>
                  <a:txBody>
                    <a:bodyPr/>
                    <a:lstStyle/>
                    <a:p>
                      <a:pPr marL="71755" marR="71755" algn="ctr">
                        <a:lnSpc>
                          <a:spcPct val="107000"/>
                        </a:lnSpc>
                        <a:spcAft>
                          <a:spcPts val="480"/>
                        </a:spcAft>
                      </a:pPr>
                      <a:r>
                        <a:rPr lang="en-GB" sz="1200">
                          <a:effectLst/>
                        </a:rPr>
                        <a:t>Spring term 2</a:t>
                      </a:r>
                    </a:p>
                    <a:p>
                      <a:pPr marL="71755" marR="71755" algn="ctr">
                        <a:lnSpc>
                          <a:spcPct val="107000"/>
                        </a:lnSpc>
                        <a:spcAft>
                          <a:spcPts val="480"/>
                        </a:spcAft>
                      </a:pPr>
                      <a:r>
                        <a:rPr lang="en-GB" sz="1200">
                          <a:effectLst/>
                        </a:rPr>
                        <a:t> </a:t>
                      </a:r>
                      <a:endParaRPr lang="en-GB"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rPr>
                        <a:t>Base School (SD)</a:t>
                      </a:r>
                    </a:p>
                    <a:p>
                      <a:pPr algn="ctr">
                        <a:lnSpc>
                          <a:spcPct val="107000"/>
                        </a:lnSpc>
                        <a:spcAft>
                          <a:spcPts val="480"/>
                        </a:spcAft>
                      </a:pPr>
                      <a:r>
                        <a:rPr lang="en-GB" sz="1400" dirty="0">
                          <a:effectLst/>
                        </a:rPr>
                        <a:t>PP2 (Core)</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Observations and targeted reflections, some teaching or team teaching.</a:t>
                      </a:r>
                    </a:p>
                    <a:p>
                      <a:pPr algn="ctr">
                        <a:lnSpc>
                          <a:spcPct val="107000"/>
                        </a:lnSpc>
                        <a:spcAft>
                          <a:spcPts val="480"/>
                        </a:spcAft>
                      </a:pPr>
                      <a:r>
                        <a:rPr lang="en-GB" sz="1400">
                          <a:effectLst/>
                        </a:rPr>
                        <a:t>Up to 60% of a teacher’s timetable</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11</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4"/>
                  </a:ext>
                </a:extLst>
              </a:tr>
              <a:tr h="1022566">
                <a:tc>
                  <a:txBody>
                    <a:bodyPr/>
                    <a:lstStyle/>
                    <a:p>
                      <a:pPr marL="71755" marR="71755" algn="ctr">
                        <a:lnSpc>
                          <a:spcPct val="107000"/>
                        </a:lnSpc>
                        <a:spcAft>
                          <a:spcPts val="480"/>
                        </a:spcAft>
                      </a:pPr>
                      <a:r>
                        <a:rPr lang="en-GB" sz="1200">
                          <a:effectLst/>
                        </a:rPr>
                        <a:t>Summer term 1</a:t>
                      </a:r>
                    </a:p>
                    <a:p>
                      <a:pPr marL="71755" marR="71755" algn="ctr">
                        <a:lnSpc>
                          <a:spcPct val="107000"/>
                        </a:lnSpc>
                        <a:spcAft>
                          <a:spcPts val="480"/>
                        </a:spcAft>
                      </a:pPr>
                      <a:r>
                        <a:rPr lang="en-GB" sz="1200">
                          <a:effectLst/>
                        </a:rPr>
                        <a:t> </a:t>
                      </a:r>
                      <a:endParaRPr lang="en-GB"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rPr>
                        <a:t>Base School (SD)</a:t>
                      </a:r>
                    </a:p>
                    <a:p>
                      <a:pPr algn="ctr">
                        <a:lnSpc>
                          <a:spcPct val="107000"/>
                        </a:lnSpc>
                        <a:spcAft>
                          <a:spcPts val="480"/>
                        </a:spcAft>
                      </a:pPr>
                      <a:r>
                        <a:rPr lang="en-GB" sz="1400" dirty="0">
                          <a:effectLst/>
                        </a:rPr>
                        <a:t>PP2 (Core)</a:t>
                      </a:r>
                    </a:p>
                  </a:txBody>
                  <a:tcPr marL="6350" marR="6350" marT="0" marB="0" anchor="ctr"/>
                </a:tc>
                <a:tc>
                  <a:txBody>
                    <a:bodyPr/>
                    <a:lstStyle/>
                    <a:p>
                      <a:pPr algn="ctr">
                        <a:lnSpc>
                          <a:spcPct val="107000"/>
                        </a:lnSpc>
                        <a:spcAft>
                          <a:spcPts val="480"/>
                        </a:spcAft>
                      </a:pPr>
                      <a:r>
                        <a:rPr lang="en-GB" sz="1400">
                          <a:effectLst/>
                        </a:rPr>
                        <a:t> </a:t>
                      </a:r>
                    </a:p>
                    <a:p>
                      <a:pPr algn="ctr">
                        <a:lnSpc>
                          <a:spcPct val="107000"/>
                        </a:lnSpc>
                        <a:spcAft>
                          <a:spcPts val="480"/>
                        </a:spcAft>
                      </a:pPr>
                      <a:r>
                        <a:rPr lang="en-GB" sz="1400">
                          <a:effectLst/>
                        </a:rPr>
                        <a:t>Up to 70%</a:t>
                      </a:r>
                    </a:p>
                    <a:p>
                      <a:pPr algn="ctr">
                        <a:lnSpc>
                          <a:spcPct val="107000"/>
                        </a:lnSpc>
                        <a:spcAft>
                          <a:spcPts val="480"/>
                        </a:spcAft>
                      </a:pPr>
                      <a:r>
                        <a:rPr lang="en-GB" sz="1400">
                          <a:effectLst/>
                        </a:rPr>
                        <a:t> </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dirty="0">
                          <a:effectLst/>
                        </a:rPr>
                        <a:t>13</a:t>
                      </a:r>
                    </a:p>
                    <a:p>
                      <a:pPr>
                        <a:lnSpc>
                          <a:spcPct val="107000"/>
                        </a:lnSpc>
                        <a:spcAft>
                          <a:spcPts val="480"/>
                        </a:spcAft>
                      </a:pPr>
                      <a:r>
                        <a:rPr lang="en-GB" sz="1400" dirty="0">
                          <a:effectLst/>
                        </a:rPr>
                        <a:t> </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5"/>
                  </a:ext>
                </a:extLst>
              </a:tr>
              <a:tr h="639176">
                <a:tc>
                  <a:txBody>
                    <a:bodyPr/>
                    <a:lstStyle/>
                    <a:p>
                      <a:pPr marL="71755" marR="71755" algn="ctr">
                        <a:lnSpc>
                          <a:spcPct val="107000"/>
                        </a:lnSpc>
                        <a:spcAft>
                          <a:spcPts val="480"/>
                        </a:spcAft>
                      </a:pPr>
                      <a:r>
                        <a:rPr lang="en-GB" sz="1200" dirty="0">
                          <a:effectLst/>
                        </a:rPr>
                        <a:t>Summer term 2</a:t>
                      </a:r>
                    </a:p>
                    <a:p>
                      <a:pPr marL="71755" marR="71755" algn="ctr">
                        <a:lnSpc>
                          <a:spcPct val="107000"/>
                        </a:lnSpc>
                        <a:spcAft>
                          <a:spcPts val="480"/>
                        </a:spcAft>
                      </a:pPr>
                      <a:r>
                        <a:rPr lang="en-GB" sz="1200" dirty="0">
                          <a:effectLst/>
                        </a:rPr>
                        <a:t> </a:t>
                      </a:r>
                      <a:endParaRPr lang="en-GB"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vert="vert270"/>
                </a:tc>
                <a:tc>
                  <a:txBody>
                    <a:bodyPr/>
                    <a:lstStyle/>
                    <a:p>
                      <a:pPr algn="ctr">
                        <a:lnSpc>
                          <a:spcPct val="107000"/>
                        </a:lnSpc>
                        <a:spcAft>
                          <a:spcPts val="480"/>
                        </a:spcAft>
                      </a:pPr>
                      <a:r>
                        <a:rPr lang="en-GB" sz="1400" dirty="0">
                          <a:effectLst/>
                        </a:rPr>
                        <a:t>Base School (SD)</a:t>
                      </a:r>
                    </a:p>
                    <a:p>
                      <a:pPr algn="ctr">
                        <a:lnSpc>
                          <a:spcPct val="107000"/>
                        </a:lnSpc>
                        <a:spcAft>
                          <a:spcPts val="480"/>
                        </a:spcAft>
                      </a:pPr>
                      <a:r>
                        <a:rPr lang="en-GB" sz="1400" dirty="0">
                          <a:effectLst/>
                        </a:rPr>
                        <a:t>PP2 (Core)</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a:effectLst/>
                        </a:rPr>
                        <a:t>Up to 70%</a:t>
                      </a:r>
                    </a:p>
                    <a:p>
                      <a:pPr algn="ctr">
                        <a:lnSpc>
                          <a:spcPct val="107000"/>
                        </a:lnSpc>
                        <a:spcAft>
                          <a:spcPts val="480"/>
                        </a:spcAft>
                      </a:pPr>
                      <a:r>
                        <a:rPr lang="en-GB" sz="1400">
                          <a:effectLst/>
                        </a:rPr>
                        <a:t>Up to 90% (SDS)*</a:t>
                      </a:r>
                      <a:endParaRPr lang="en-GB"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tc>
                  <a:txBody>
                    <a:bodyPr/>
                    <a:lstStyle/>
                    <a:p>
                      <a:pPr algn="ctr">
                        <a:lnSpc>
                          <a:spcPct val="107000"/>
                        </a:lnSpc>
                        <a:spcAft>
                          <a:spcPts val="480"/>
                        </a:spcAft>
                      </a:pPr>
                      <a:r>
                        <a:rPr lang="en-GB" sz="1400" dirty="0">
                          <a:effectLst/>
                        </a:rPr>
                        <a:t>13</a:t>
                      </a:r>
                    </a:p>
                    <a:p>
                      <a:pPr algn="ctr">
                        <a:lnSpc>
                          <a:spcPct val="107000"/>
                        </a:lnSpc>
                        <a:spcAft>
                          <a:spcPts val="480"/>
                        </a:spcAft>
                      </a:pPr>
                      <a:r>
                        <a:rPr lang="en-GB" sz="1400" dirty="0">
                          <a:effectLst/>
                        </a:rPr>
                        <a:t>16</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350" marR="6350" marT="0" marB="0" anchor="ctr"/>
                </a:tc>
                <a:extLst>
                  <a:ext uri="{0D108BD9-81ED-4DB2-BD59-A6C34878D82A}">
                    <a16:rowId xmlns:a16="http://schemas.microsoft.com/office/drawing/2014/main" xmlns="" val="10006"/>
                  </a:ext>
                </a:extLst>
              </a:tr>
            </a:tbl>
          </a:graphicData>
        </a:graphic>
      </p:graphicFrame>
      <p:sp>
        <p:nvSpPr>
          <p:cNvPr id="3" name="Rectangle 1"/>
          <p:cNvSpPr>
            <a:spLocks noChangeArrowheads="1"/>
          </p:cNvSpPr>
          <p:nvPr/>
        </p:nvSpPr>
        <p:spPr bwMode="auto">
          <a:xfrm>
            <a:off x="899592" y="6206480"/>
            <a:ext cx="5194051"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9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There is no provision at Warwick on Fridays for the</a:t>
            </a:r>
            <a:r>
              <a:rPr kumimoji="0" lang="en-GB" altLang="en-US" sz="900" b="0" i="0" u="none" strike="noStrike" cap="none" normalizeH="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last </a:t>
            </a:r>
            <a:r>
              <a:rPr kumimoji="0" lang="en-GB" altLang="en-US" sz="9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half term, so trainees are in school 5 days a week.</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9768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760270" y="0"/>
            <a:ext cx="7730963" cy="959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126960" rIns="91440" bIns="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800" b="0" i="0" u="none" strike="noStrike" cap="none" normalizeH="0" baseline="0" dirty="0">
                <a:ln>
                  <a:noFill/>
                </a:ln>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t>T</a:t>
            </a:r>
            <a:r>
              <a:rPr kumimoji="0" lang="en-GB" altLang="en-US" sz="1800" b="0" i="0" u="none" strike="noStrike" cap="none" normalizeH="0" baseline="0" dirty="0" bmk="">
                <a:ln>
                  <a:noFill/>
                </a:ln>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rPr>
              <a:t>racking and Developing Progress</a:t>
            </a:r>
            <a:endParaRPr kumimoji="0" lang="en-GB" altLang="en-US" sz="1800" b="0" i="0" u="none" strike="noStrike" cap="none" normalizeH="0" baseline="0" dirty="0">
              <a:ln>
                <a:noFill/>
              </a:ln>
              <a:solidFill>
                <a:srgbClr val="2E74B5"/>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There are </a:t>
            </a:r>
            <a:r>
              <a:rPr kumimoji="0" lang="en-GB" altLang="en-US" sz="1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five </a:t>
            </a:r>
            <a:r>
              <a:rPr kumimoji="0" lang="en-GB"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main assessment points during the year, when trainee progress is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monitored and targets are set. The main details are as follows:</a:t>
            </a:r>
            <a:endParaRPr kumimoji="0" lang="en-GB" altLang="en-US" sz="1800" b="0" i="0" u="none" strike="noStrike" cap="none" normalizeH="0" baseline="0" dirty="0">
              <a:ln>
                <a:noFill/>
              </a:ln>
              <a:solidFill>
                <a:schemeClr val="tx1"/>
              </a:solidFill>
              <a:effectLst/>
            </a:endParaRPr>
          </a:p>
        </p:txBody>
      </p:sp>
      <p:pic>
        <p:nvPicPr>
          <p:cNvPr id="7" name="Picture 6">
            <a:extLst>
              <a:ext uri="{FF2B5EF4-FFF2-40B4-BE49-F238E27FC236}">
                <a16:creationId xmlns:a16="http://schemas.microsoft.com/office/drawing/2014/main" xmlns="" id="{C8C6EA8C-7828-1F44-9819-F485B9613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23342"/>
            <a:ext cx="9144000" cy="5734658"/>
          </a:xfrm>
          <a:prstGeom prst="rect">
            <a:avLst/>
          </a:prstGeom>
        </p:spPr>
      </p:pic>
    </p:spTree>
    <p:extLst>
      <p:ext uri="{BB962C8B-B14F-4D97-AF65-F5344CB8AC3E}">
        <p14:creationId xmlns:p14="http://schemas.microsoft.com/office/powerpoint/2010/main" val="3760490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21A0D05-E7EF-F644-8A1C-ADD7E909273D}"/>
              </a:ext>
            </a:extLst>
          </p:cNvPr>
          <p:cNvSpPr>
            <a:spLocks noGrp="1"/>
          </p:cNvSpPr>
          <p:nvPr>
            <p:ph type="title"/>
          </p:nvPr>
        </p:nvSpPr>
        <p:spPr>
          <a:xfrm>
            <a:off x="0" y="0"/>
            <a:ext cx="9144000" cy="1295400"/>
          </a:xfrm>
        </p:spPr>
        <p:style>
          <a:lnRef idx="1">
            <a:schemeClr val="accent5"/>
          </a:lnRef>
          <a:fillRef idx="2">
            <a:schemeClr val="accent5"/>
          </a:fillRef>
          <a:effectRef idx="1">
            <a:schemeClr val="accent5"/>
          </a:effectRef>
          <a:fontRef idx="minor">
            <a:schemeClr val="dk1"/>
          </a:fontRef>
        </p:style>
        <p:txBody>
          <a:bodyPr/>
          <a:lstStyle/>
          <a:p>
            <a:pPr algn="ctr"/>
            <a:r>
              <a:rPr lang="en-US" dirty="0"/>
              <a:t>Aligning School CPD and University Provision </a:t>
            </a:r>
          </a:p>
        </p:txBody>
      </p:sp>
      <p:pic>
        <p:nvPicPr>
          <p:cNvPr id="5" name="Content Placeholder 4">
            <a:extLst>
              <a:ext uri="{FF2B5EF4-FFF2-40B4-BE49-F238E27FC236}">
                <a16:creationId xmlns:a16="http://schemas.microsoft.com/office/drawing/2014/main" xmlns="" id="{1916FE46-E5DA-3749-94B7-AB70F98DD6A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8326" y="1486538"/>
            <a:ext cx="5433793" cy="4387179"/>
          </a:xfrm>
        </p:spPr>
      </p:pic>
      <p:pic>
        <p:nvPicPr>
          <p:cNvPr id="7" name="Picture 6">
            <a:extLst>
              <a:ext uri="{FF2B5EF4-FFF2-40B4-BE49-F238E27FC236}">
                <a16:creationId xmlns:a16="http://schemas.microsoft.com/office/drawing/2014/main" xmlns="" id="{F683B52B-9830-C849-B8A4-0A21EFDF94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1700808"/>
            <a:ext cx="1180931" cy="2736303"/>
          </a:xfrm>
          <a:prstGeom prst="rect">
            <a:avLst/>
          </a:prstGeom>
        </p:spPr>
      </p:pic>
    </p:spTree>
    <p:extLst>
      <p:ext uri="{BB962C8B-B14F-4D97-AF65-F5344CB8AC3E}">
        <p14:creationId xmlns:p14="http://schemas.microsoft.com/office/powerpoint/2010/main" val="3405652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BBB64FD-424A-5D4E-872C-263B43ED60ED}"/>
              </a:ext>
            </a:extLst>
          </p:cNvPr>
          <p:cNvSpPr>
            <a:spLocks noGrp="1"/>
          </p:cNvSpPr>
          <p:nvPr>
            <p:ph type="title"/>
          </p:nvPr>
        </p:nvSpPr>
        <p:spPr>
          <a:xfrm>
            <a:off x="-36512" y="-99392"/>
            <a:ext cx="9289058" cy="1570248"/>
          </a:xfrm>
        </p:spPr>
        <p:style>
          <a:lnRef idx="1">
            <a:schemeClr val="accent5"/>
          </a:lnRef>
          <a:fillRef idx="2">
            <a:schemeClr val="accent5"/>
          </a:fillRef>
          <a:effectRef idx="1">
            <a:schemeClr val="accent5"/>
          </a:effectRef>
          <a:fontRef idx="minor">
            <a:schemeClr val="dk1"/>
          </a:fontRef>
        </p:style>
        <p:txBody>
          <a:bodyPr/>
          <a:lstStyle/>
          <a:p>
            <a:pPr algn="ctr"/>
            <a:r>
              <a:rPr lang="en-US" dirty="0"/>
              <a:t>Aligning School CPD and University sessions (Autumn)</a:t>
            </a:r>
          </a:p>
        </p:txBody>
      </p:sp>
      <p:pic>
        <p:nvPicPr>
          <p:cNvPr id="9" name="Content Placeholder 8">
            <a:extLst>
              <a:ext uri="{FF2B5EF4-FFF2-40B4-BE49-F238E27FC236}">
                <a16:creationId xmlns:a16="http://schemas.microsoft.com/office/drawing/2014/main" xmlns="" id="{46F6E733-EDDA-214F-9BDF-D48C80A708B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700808"/>
            <a:ext cx="8558443" cy="4248472"/>
          </a:xfrm>
        </p:spPr>
      </p:pic>
    </p:spTree>
    <p:extLst>
      <p:ext uri="{BB962C8B-B14F-4D97-AF65-F5344CB8AC3E}">
        <p14:creationId xmlns:p14="http://schemas.microsoft.com/office/powerpoint/2010/main" val="976456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32877" y="2290896"/>
            <a:ext cx="7598376" cy="1214234"/>
          </a:xfrm>
        </p:spPr>
        <p:txBody>
          <a:bodyPr/>
          <a:lstStyle/>
          <a:p>
            <a:pPr marL="0" marR="58103" indent="0">
              <a:buNone/>
            </a:pPr>
            <a:r>
              <a:rPr lang="en-GB" spc="-4" dirty="0">
                <a:cs typeface="Calibri"/>
              </a:rPr>
              <a:t>“Unless teachers develop the practice of  critical reflection, they stay trapped in  unexamined judgments, interpretations, assumptions, and expectations. </a:t>
            </a:r>
            <a:endParaRPr lang="en-GB" dirty="0">
              <a:cs typeface="Calibri"/>
            </a:endParaRPr>
          </a:p>
        </p:txBody>
      </p:sp>
      <p:sp>
        <p:nvSpPr>
          <p:cNvPr id="5" name="Title 1"/>
          <p:cNvSpPr>
            <a:spLocks noGrp="1"/>
          </p:cNvSpPr>
          <p:nvPr>
            <p:ph type="title"/>
          </p:nvPr>
        </p:nvSpPr>
        <p:spPr>
          <a:xfrm>
            <a:off x="632877" y="1050655"/>
            <a:ext cx="5829300" cy="800100"/>
          </a:xfrm>
        </p:spPr>
        <p:txBody>
          <a:bodyPr/>
          <a:lstStyle/>
          <a:p>
            <a:r>
              <a:rPr lang="en-GB" dirty="0"/>
              <a:t>Professional Reflection</a:t>
            </a:r>
          </a:p>
        </p:txBody>
      </p:sp>
      <p:sp>
        <p:nvSpPr>
          <p:cNvPr id="4" name="TextBox 3"/>
          <p:cNvSpPr txBox="1"/>
          <p:nvPr/>
        </p:nvSpPr>
        <p:spPr>
          <a:xfrm>
            <a:off x="6101965" y="4532572"/>
            <a:ext cx="2021259" cy="415498"/>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marR="58103"/>
            <a:r>
              <a:rPr lang="en-GB" sz="2100" spc="-4" dirty="0">
                <a:cs typeface="Calibri"/>
              </a:rPr>
              <a:t>(</a:t>
            </a:r>
            <a:r>
              <a:rPr lang="en-GB" sz="2100" spc="-4" dirty="0" err="1">
                <a:cs typeface="Calibri"/>
              </a:rPr>
              <a:t>Larrivee</a:t>
            </a:r>
            <a:r>
              <a:rPr lang="en-GB" sz="2100" spc="-4" dirty="0">
                <a:cs typeface="Calibri"/>
              </a:rPr>
              <a:t>, 2000).</a:t>
            </a:r>
            <a:endParaRPr lang="en-GB" sz="2100" dirty="0">
              <a:cs typeface="Calibri"/>
            </a:endParaRPr>
          </a:p>
        </p:txBody>
      </p:sp>
      <p:sp>
        <p:nvSpPr>
          <p:cNvPr id="2" name="TextBox 1"/>
          <p:cNvSpPr txBox="1"/>
          <p:nvPr/>
        </p:nvSpPr>
        <p:spPr>
          <a:xfrm rot="1397772">
            <a:off x="5811479" y="727489"/>
            <a:ext cx="2758897" cy="646331"/>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GB" sz="3600" dirty="0">
                <a:latin typeface="+mj-lt"/>
              </a:rPr>
              <a:t>Trainee Slide </a:t>
            </a:r>
          </a:p>
        </p:txBody>
      </p:sp>
    </p:spTree>
    <p:extLst>
      <p:ext uri="{BB962C8B-B14F-4D97-AF65-F5344CB8AC3E}">
        <p14:creationId xmlns:p14="http://schemas.microsoft.com/office/powerpoint/2010/main" val="36999221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516" y="1639080"/>
            <a:ext cx="3423313" cy="2952608"/>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96136" y="1944166"/>
            <a:ext cx="3671247" cy="330595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9967" y="3597145"/>
            <a:ext cx="1857375" cy="2243138"/>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40152" y="1152595"/>
            <a:ext cx="1974874" cy="1380738"/>
          </a:xfrm>
          <a:prstGeom prst="rect">
            <a:avLst/>
          </a:prstGeom>
        </p:spPr>
      </p:pic>
      <p:sp>
        <p:nvSpPr>
          <p:cNvPr id="6" name="TextBox 5"/>
          <p:cNvSpPr txBox="1"/>
          <p:nvPr/>
        </p:nvSpPr>
        <p:spPr>
          <a:xfrm>
            <a:off x="228318" y="1007857"/>
            <a:ext cx="6094169" cy="461665"/>
          </a:xfrm>
          <a:prstGeom prst="rect">
            <a:avLst/>
          </a:prstGeom>
          <a:noFill/>
        </p:spPr>
        <p:txBody>
          <a:bodyPr wrap="none" rtlCol="0">
            <a:spAutoFit/>
          </a:bodyPr>
          <a:lstStyle/>
          <a:p>
            <a:r>
              <a:rPr lang="en-GB" b="1" dirty="0"/>
              <a:t>Purposeful reflection into Reflective practice</a:t>
            </a:r>
            <a:r>
              <a:rPr lang="en-GB" sz="1800" dirty="0"/>
              <a:t> </a:t>
            </a:r>
          </a:p>
        </p:txBody>
      </p:sp>
      <p:sp>
        <p:nvSpPr>
          <p:cNvPr id="7" name="TextBox 6"/>
          <p:cNvSpPr txBox="1"/>
          <p:nvPr/>
        </p:nvSpPr>
        <p:spPr>
          <a:xfrm rot="1045220">
            <a:off x="6269475" y="519643"/>
            <a:ext cx="2653675" cy="646331"/>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en-GB" sz="3600" dirty="0">
                <a:latin typeface="+mj-lt"/>
              </a:rPr>
              <a:t>Trainee</a:t>
            </a:r>
            <a:r>
              <a:rPr lang="en-GB" sz="3600" dirty="0"/>
              <a:t> </a:t>
            </a:r>
            <a:r>
              <a:rPr lang="en-GB" sz="3600" dirty="0">
                <a:latin typeface="+mj-lt"/>
              </a:rPr>
              <a:t>slide</a:t>
            </a:r>
            <a:r>
              <a:rPr lang="en-GB" sz="3600" dirty="0"/>
              <a:t> </a:t>
            </a:r>
          </a:p>
        </p:txBody>
      </p:sp>
    </p:spTree>
    <p:extLst>
      <p:ext uri="{BB962C8B-B14F-4D97-AF65-F5344CB8AC3E}">
        <p14:creationId xmlns:p14="http://schemas.microsoft.com/office/powerpoint/2010/main" val="22506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deconstructed apple pi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7603" y="512955"/>
            <a:ext cx="3096344" cy="309634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4008" y="2096852"/>
            <a:ext cx="3011676" cy="4009628"/>
          </a:xfrm>
          <a:prstGeom prst="rect">
            <a:avLst/>
          </a:prstGeom>
        </p:spPr>
      </p:pic>
      <p:sp>
        <p:nvSpPr>
          <p:cNvPr id="3" name="TextBox 2"/>
          <p:cNvSpPr txBox="1"/>
          <p:nvPr/>
        </p:nvSpPr>
        <p:spPr>
          <a:xfrm>
            <a:off x="683568" y="5229200"/>
            <a:ext cx="3028393" cy="461665"/>
          </a:xfrm>
          <a:prstGeom prst="rect">
            <a:avLst/>
          </a:prstGeom>
        </p:spPr>
        <p:style>
          <a:lnRef idx="1">
            <a:schemeClr val="dk1"/>
          </a:lnRef>
          <a:fillRef idx="3">
            <a:schemeClr val="dk1"/>
          </a:fillRef>
          <a:effectRef idx="2">
            <a:schemeClr val="dk1"/>
          </a:effectRef>
          <a:fontRef idx="minor">
            <a:schemeClr val="lt1"/>
          </a:fontRef>
        </p:style>
        <p:txBody>
          <a:bodyPr wrap="none" rtlCol="0">
            <a:spAutoFit/>
          </a:bodyPr>
          <a:lstStyle/>
          <a:p>
            <a:r>
              <a:rPr lang="en-GB" dirty="0"/>
              <a:t>The successful mentor </a:t>
            </a:r>
          </a:p>
        </p:txBody>
      </p:sp>
      <p:sp>
        <p:nvSpPr>
          <p:cNvPr id="4" name="Right Arrow 3"/>
          <p:cNvSpPr/>
          <p:nvPr/>
        </p:nvSpPr>
        <p:spPr bwMode="auto">
          <a:xfrm rot="20153519">
            <a:off x="2305149" y="4052858"/>
            <a:ext cx="1584176" cy="864095"/>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023543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pPr algn="ctr"/>
            <a:r>
              <a:rPr lang="en-GB" dirty="0"/>
              <a:t>Aims</a:t>
            </a:r>
          </a:p>
        </p:txBody>
      </p:sp>
      <p:sp>
        <p:nvSpPr>
          <p:cNvPr id="3" name="Content Placeholder 2"/>
          <p:cNvSpPr>
            <a:spLocks noGrp="1"/>
          </p:cNvSpPr>
          <p:nvPr>
            <p:ph idx="1"/>
          </p:nvPr>
        </p:nvSpPr>
        <p:spPr>
          <a:xfrm>
            <a:off x="706551" y="1988840"/>
            <a:ext cx="7772400" cy="4114800"/>
          </a:xfrm>
        </p:spPr>
        <p:txBody>
          <a:bodyPr/>
          <a:lstStyle/>
          <a:p>
            <a:r>
              <a:rPr lang="en-GB" sz="2800" dirty="0"/>
              <a:t>To understand the </a:t>
            </a:r>
            <a:r>
              <a:rPr lang="en-GB" sz="2800" b="1" dirty="0"/>
              <a:t>roles and responsibilities </a:t>
            </a:r>
            <a:r>
              <a:rPr lang="en-GB" sz="2800" dirty="0"/>
              <a:t>of the Warwick Professional Mentor.</a:t>
            </a:r>
          </a:p>
          <a:p>
            <a:r>
              <a:rPr lang="en-GB" sz="2800" dirty="0"/>
              <a:t>To explore the </a:t>
            </a:r>
            <a:r>
              <a:rPr lang="en-GB" sz="2800" b="1" dirty="0"/>
              <a:t>responsibilities related to PM provision.</a:t>
            </a:r>
          </a:p>
          <a:p>
            <a:r>
              <a:rPr lang="en-GB" sz="2800" dirty="0"/>
              <a:t>To consider reflections made by </a:t>
            </a:r>
            <a:r>
              <a:rPr lang="en-GB" sz="2800" b="1" dirty="0"/>
              <a:t>two experienced Professional Mentors </a:t>
            </a:r>
            <a:r>
              <a:rPr lang="en-GB" sz="2800" dirty="0"/>
              <a:t>(Aidan Jenkins and Julie Edwards).</a:t>
            </a:r>
          </a:p>
          <a:p>
            <a:pPr marL="0" indent="0">
              <a:buNone/>
            </a:pPr>
            <a:endParaRPr lang="en-GB" sz="2800" dirty="0"/>
          </a:p>
        </p:txBody>
      </p:sp>
    </p:spTree>
    <p:extLst>
      <p:ext uri="{BB962C8B-B14F-4D97-AF65-F5344CB8AC3E}">
        <p14:creationId xmlns:p14="http://schemas.microsoft.com/office/powerpoint/2010/main" val="1683049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6"/>
          <p:cNvGraphicFramePr>
            <a:graphicFrameLocks/>
          </p:cNvGraphicFramePr>
          <p:nvPr>
            <p:extLst>
              <p:ext uri="{D42A27DB-BD31-4B8C-83A1-F6EECF244321}">
                <p14:modId xmlns:p14="http://schemas.microsoft.com/office/powerpoint/2010/main" val="3517137137"/>
              </p:ext>
            </p:extLst>
          </p:nvPr>
        </p:nvGraphicFramePr>
        <p:xfrm>
          <a:off x="107504" y="2204864"/>
          <a:ext cx="8856984" cy="3240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365699" y="4293096"/>
            <a:ext cx="5597366" cy="1569660"/>
          </a:xfrm>
          <a:prstGeom prst="rect">
            <a:avLst/>
          </a:prstGeom>
          <a:ln/>
        </p:spPr>
        <p:style>
          <a:lnRef idx="1">
            <a:schemeClr val="accent1"/>
          </a:lnRef>
          <a:fillRef idx="3">
            <a:schemeClr val="accent1"/>
          </a:fillRef>
          <a:effectRef idx="2">
            <a:schemeClr val="accent1"/>
          </a:effectRef>
          <a:fontRef idx="minor">
            <a:schemeClr val="lt1"/>
          </a:fontRef>
        </p:style>
        <p:txBody>
          <a:bodyPr wrap="none" rtlCol="0">
            <a:spAutoFit/>
          </a:bodyPr>
          <a:lstStyle/>
          <a:p>
            <a:pPr algn="ctr"/>
            <a:r>
              <a:rPr lang="en-US" dirty="0">
                <a:solidFill>
                  <a:schemeClr val="tx1"/>
                </a:solidFill>
                <a:latin typeface="+mn-lt"/>
              </a:rPr>
              <a:t>Awareness of these stages of development </a:t>
            </a:r>
          </a:p>
          <a:p>
            <a:pPr algn="ctr"/>
            <a:r>
              <a:rPr lang="en-US" dirty="0">
                <a:solidFill>
                  <a:schemeClr val="tx1"/>
                </a:solidFill>
                <a:latin typeface="+mn-lt"/>
              </a:rPr>
              <a:t>means support is appropriate and </a:t>
            </a:r>
          </a:p>
          <a:p>
            <a:pPr algn="ctr"/>
            <a:r>
              <a:rPr lang="en-US" dirty="0">
                <a:solidFill>
                  <a:schemeClr val="tx1"/>
                </a:solidFill>
                <a:latin typeface="+mn-lt"/>
              </a:rPr>
              <a:t>beneficial to the trainee</a:t>
            </a:r>
            <a:br>
              <a:rPr lang="en-US" dirty="0">
                <a:solidFill>
                  <a:schemeClr val="tx1"/>
                </a:solidFill>
                <a:latin typeface="+mn-lt"/>
              </a:rPr>
            </a:br>
            <a:endParaRPr lang="en-GB" dirty="0">
              <a:solidFill>
                <a:schemeClr val="tx1"/>
              </a:solidFill>
              <a:latin typeface="+mn-lt"/>
            </a:endParaRPr>
          </a:p>
        </p:txBody>
      </p:sp>
      <p:sp>
        <p:nvSpPr>
          <p:cNvPr id="5" name="TextBox 4"/>
          <p:cNvSpPr txBox="1"/>
          <p:nvPr/>
        </p:nvSpPr>
        <p:spPr>
          <a:xfrm>
            <a:off x="82616" y="1371831"/>
            <a:ext cx="1959201" cy="830997"/>
          </a:xfrm>
          <a:prstGeom prst="rect">
            <a:avLst/>
          </a:prstGeom>
          <a:noFill/>
        </p:spPr>
        <p:txBody>
          <a:bodyPr wrap="square" rtlCol="0">
            <a:spAutoFit/>
          </a:bodyPr>
          <a:lstStyle/>
          <a:p>
            <a:pPr>
              <a:spcAft>
                <a:spcPts val="0"/>
              </a:spcAft>
            </a:pPr>
            <a:r>
              <a:rPr lang="en-GB" dirty="0">
                <a:latin typeface="+mj-lt"/>
              </a:rPr>
              <a:t>Requires </a:t>
            </a:r>
          </a:p>
          <a:p>
            <a:r>
              <a:rPr lang="en-GB" dirty="0">
                <a:latin typeface="+mj-lt"/>
              </a:rPr>
              <a:t>improvement</a:t>
            </a:r>
          </a:p>
        </p:txBody>
      </p:sp>
      <p:sp>
        <p:nvSpPr>
          <p:cNvPr id="9" name="Right Arrow 8"/>
          <p:cNvSpPr/>
          <p:nvPr/>
        </p:nvSpPr>
        <p:spPr bwMode="auto">
          <a:xfrm>
            <a:off x="182895" y="1017615"/>
            <a:ext cx="8706202" cy="48463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a:ln>
                  <a:noFill/>
                </a:ln>
                <a:solidFill>
                  <a:schemeClr val="tx1"/>
                </a:solidFill>
                <a:effectLst/>
                <a:latin typeface="Times New Roman" pitchFamily="18" charset="0"/>
              </a:rPr>
              <a:t> </a:t>
            </a:r>
          </a:p>
        </p:txBody>
      </p:sp>
      <p:sp>
        <p:nvSpPr>
          <p:cNvPr id="6" name="TextBox 5"/>
          <p:cNvSpPr txBox="1"/>
          <p:nvPr/>
        </p:nvSpPr>
        <p:spPr>
          <a:xfrm>
            <a:off x="2101272" y="1556498"/>
            <a:ext cx="1550424" cy="461665"/>
          </a:xfrm>
          <a:prstGeom prst="rect">
            <a:avLst/>
          </a:prstGeom>
          <a:noFill/>
        </p:spPr>
        <p:txBody>
          <a:bodyPr wrap="none" rtlCol="0">
            <a:spAutoFit/>
          </a:bodyPr>
          <a:lstStyle/>
          <a:p>
            <a:r>
              <a:rPr lang="en-GB" dirty="0">
                <a:latin typeface="+mj-lt"/>
              </a:rPr>
              <a:t>developing</a:t>
            </a:r>
          </a:p>
        </p:txBody>
      </p:sp>
      <p:sp>
        <p:nvSpPr>
          <p:cNvPr id="4" name="TextBox 3"/>
          <p:cNvSpPr txBox="1"/>
          <p:nvPr/>
        </p:nvSpPr>
        <p:spPr>
          <a:xfrm>
            <a:off x="238309" y="301830"/>
            <a:ext cx="8091318" cy="584775"/>
          </a:xfrm>
          <a:prstGeom prst="rect">
            <a:avLst/>
          </a:prstGeom>
          <a:noFill/>
        </p:spPr>
        <p:txBody>
          <a:bodyPr wrap="none" rtlCol="0">
            <a:spAutoFit/>
          </a:bodyPr>
          <a:lstStyle/>
          <a:p>
            <a:r>
              <a:rPr lang="en-US" sz="3200" dirty="0">
                <a:solidFill>
                  <a:srgbClr val="3D6595"/>
                </a:solidFill>
                <a:latin typeface="+mn-lt"/>
              </a:rPr>
              <a:t>Stages of training matched to stages of learning</a:t>
            </a:r>
            <a:endParaRPr lang="en-GB" dirty="0">
              <a:latin typeface="+mn-lt"/>
            </a:endParaRPr>
          </a:p>
        </p:txBody>
      </p:sp>
      <p:sp>
        <p:nvSpPr>
          <p:cNvPr id="7" name="TextBox 6"/>
          <p:cNvSpPr txBox="1"/>
          <p:nvPr/>
        </p:nvSpPr>
        <p:spPr>
          <a:xfrm>
            <a:off x="5729807" y="1519399"/>
            <a:ext cx="869149" cy="461665"/>
          </a:xfrm>
          <a:prstGeom prst="rect">
            <a:avLst/>
          </a:prstGeom>
          <a:noFill/>
        </p:spPr>
        <p:txBody>
          <a:bodyPr wrap="none" rtlCol="0">
            <a:spAutoFit/>
          </a:bodyPr>
          <a:lstStyle/>
          <a:p>
            <a:r>
              <a:rPr lang="en-GB" dirty="0">
                <a:latin typeface="+mj-lt"/>
              </a:rPr>
              <a:t>Good</a:t>
            </a:r>
          </a:p>
        </p:txBody>
      </p:sp>
      <p:sp>
        <p:nvSpPr>
          <p:cNvPr id="8" name="TextBox 7"/>
          <p:cNvSpPr txBox="1"/>
          <p:nvPr/>
        </p:nvSpPr>
        <p:spPr>
          <a:xfrm>
            <a:off x="7195339" y="1556498"/>
            <a:ext cx="1716304" cy="461665"/>
          </a:xfrm>
          <a:prstGeom prst="rect">
            <a:avLst/>
          </a:prstGeom>
          <a:noFill/>
        </p:spPr>
        <p:txBody>
          <a:bodyPr wrap="none" rtlCol="0">
            <a:spAutoFit/>
          </a:bodyPr>
          <a:lstStyle/>
          <a:p>
            <a:r>
              <a:rPr lang="en-GB" dirty="0">
                <a:latin typeface="+mj-lt"/>
              </a:rPr>
              <a:t>Outstanding</a:t>
            </a:r>
          </a:p>
        </p:txBody>
      </p:sp>
      <p:sp>
        <p:nvSpPr>
          <p:cNvPr id="10" name="TextBox 9"/>
          <p:cNvSpPr txBox="1"/>
          <p:nvPr/>
        </p:nvSpPr>
        <p:spPr>
          <a:xfrm>
            <a:off x="2411760" y="1017615"/>
            <a:ext cx="5048599" cy="461665"/>
          </a:xfrm>
          <a:prstGeom prst="rect">
            <a:avLst/>
          </a:prstGeom>
          <a:noFill/>
        </p:spPr>
        <p:txBody>
          <a:bodyPr wrap="square" rtlCol="0">
            <a:spAutoFit/>
          </a:bodyPr>
          <a:lstStyle/>
          <a:p>
            <a:r>
              <a:rPr lang="en-GB" dirty="0">
                <a:solidFill>
                  <a:schemeClr val="bg1"/>
                </a:solidFill>
              </a:rPr>
              <a:t>L e a r n I n g   c o n v e r s a t I o n  </a:t>
            </a:r>
          </a:p>
        </p:txBody>
      </p:sp>
    </p:spTree>
    <p:extLst>
      <p:ext uri="{BB962C8B-B14F-4D97-AF65-F5344CB8AC3E}">
        <p14:creationId xmlns:p14="http://schemas.microsoft.com/office/powerpoint/2010/main" val="580772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a:lstStyle/>
          <a:p>
            <a:pPr algn="ctr"/>
            <a:r>
              <a:rPr lang="en-GB" b="1" dirty="0"/>
              <a:t>Mentoring Conversations</a:t>
            </a:r>
          </a:p>
        </p:txBody>
      </p:sp>
      <p:sp>
        <p:nvSpPr>
          <p:cNvPr id="3" name="Content Placeholder 2"/>
          <p:cNvSpPr>
            <a:spLocks noGrp="1"/>
          </p:cNvSpPr>
          <p:nvPr>
            <p:ph idx="1"/>
          </p:nvPr>
        </p:nvSpPr>
        <p:spPr/>
        <p:txBody>
          <a:bodyPr>
            <a:normAutofit fontScale="70000" lnSpcReduction="20000"/>
          </a:bodyPr>
          <a:lstStyle/>
          <a:p>
            <a:r>
              <a:rPr lang="en-GB" dirty="0"/>
              <a:t>Initial priority could be given to the Trainee’s </a:t>
            </a:r>
            <a:r>
              <a:rPr lang="en-GB" b="1" dirty="0"/>
              <a:t>self-reflection</a:t>
            </a:r>
            <a:r>
              <a:rPr lang="en-GB" dirty="0"/>
              <a:t> in order to ascertain the Trainee’s stage of development and an appropriate approach.  </a:t>
            </a:r>
          </a:p>
          <a:p>
            <a:pPr marL="0" indent="0">
              <a:buNone/>
            </a:pPr>
            <a:endParaRPr lang="en-GB" b="1" dirty="0"/>
          </a:p>
          <a:p>
            <a:pPr marL="0" indent="0">
              <a:buNone/>
            </a:pPr>
            <a:r>
              <a:rPr lang="en-GB" b="1" dirty="0"/>
              <a:t>Tips for developing Reflective Practice in Learning Conversations </a:t>
            </a:r>
          </a:p>
          <a:p>
            <a:r>
              <a:rPr lang="en-GB" b="1" dirty="0"/>
              <a:t>prompt the Trainee </a:t>
            </a:r>
            <a:r>
              <a:rPr lang="en-GB" dirty="0"/>
              <a:t>with questions </a:t>
            </a:r>
          </a:p>
          <a:p>
            <a:pPr lvl="1"/>
            <a:r>
              <a:rPr lang="en-GB" dirty="0"/>
              <a:t>about the lesson </a:t>
            </a:r>
          </a:p>
          <a:p>
            <a:pPr lvl="1"/>
            <a:r>
              <a:rPr lang="en-GB" dirty="0"/>
              <a:t>about the learning experience for the pupils</a:t>
            </a:r>
          </a:p>
          <a:p>
            <a:pPr lvl="1"/>
            <a:r>
              <a:rPr lang="en-GB" dirty="0"/>
              <a:t>Open discussion with a question around pupil progress, perhaps?</a:t>
            </a:r>
          </a:p>
          <a:p>
            <a:r>
              <a:rPr lang="en-GB" b="1" dirty="0"/>
              <a:t>avoid preconceived ideas </a:t>
            </a:r>
          </a:p>
          <a:p>
            <a:pPr lvl="1"/>
            <a:r>
              <a:rPr lang="en-GB" dirty="0"/>
              <a:t>what you thought was a weakness may be a strength </a:t>
            </a:r>
          </a:p>
          <a:p>
            <a:pPr lvl="1"/>
            <a:r>
              <a:rPr lang="en-GB" dirty="0"/>
              <a:t>and vice versa!  </a:t>
            </a:r>
          </a:p>
          <a:p>
            <a:pPr marL="457200" lvl="1" indent="0">
              <a:buNone/>
            </a:pPr>
            <a:endParaRPr lang="en-GB" dirty="0"/>
          </a:p>
          <a:p>
            <a:endParaRPr lang="en-GB" dirty="0"/>
          </a:p>
        </p:txBody>
      </p:sp>
    </p:spTree>
    <p:extLst>
      <p:ext uri="{BB962C8B-B14F-4D97-AF65-F5344CB8AC3E}">
        <p14:creationId xmlns:p14="http://schemas.microsoft.com/office/powerpoint/2010/main" val="7351821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581CE1-0AF8-EB41-B92C-56878A5E2551}"/>
              </a:ext>
            </a:extLst>
          </p:cNvPr>
          <p:cNvSpPr>
            <a:spLocks noGrp="1"/>
          </p:cNvSpPr>
          <p:nvPr>
            <p:ph type="title"/>
          </p:nvPr>
        </p:nvSpPr>
        <p:spPr>
          <a:xfrm>
            <a:off x="611560" y="116632"/>
            <a:ext cx="7776864" cy="864096"/>
          </a:xfrm>
        </p:spPr>
        <p:style>
          <a:lnRef idx="1">
            <a:schemeClr val="accent5"/>
          </a:lnRef>
          <a:fillRef idx="2">
            <a:schemeClr val="accent5"/>
          </a:fillRef>
          <a:effectRef idx="1">
            <a:schemeClr val="accent5"/>
          </a:effectRef>
          <a:fontRef idx="minor">
            <a:schemeClr val="dk1"/>
          </a:fontRef>
        </p:style>
        <p:txBody>
          <a:bodyPr/>
          <a:lstStyle/>
          <a:p>
            <a:pPr algn="ctr"/>
            <a:r>
              <a:rPr lang="en-US" sz="3600" dirty="0"/>
              <a:t>Opportunities to Engage</a:t>
            </a:r>
          </a:p>
        </p:txBody>
      </p:sp>
      <p:sp>
        <p:nvSpPr>
          <p:cNvPr id="3" name="Content Placeholder 2">
            <a:extLst>
              <a:ext uri="{FF2B5EF4-FFF2-40B4-BE49-F238E27FC236}">
                <a16:creationId xmlns:a16="http://schemas.microsoft.com/office/drawing/2014/main" xmlns="" id="{5016B1F0-598F-D84F-BE1E-F00361DCDA1D}"/>
              </a:ext>
            </a:extLst>
          </p:cNvPr>
          <p:cNvSpPr>
            <a:spLocks noGrp="1"/>
          </p:cNvSpPr>
          <p:nvPr>
            <p:ph idx="1"/>
          </p:nvPr>
        </p:nvSpPr>
        <p:spPr>
          <a:xfrm>
            <a:off x="215516" y="1052736"/>
            <a:ext cx="8568952" cy="4793704"/>
          </a:xfrm>
        </p:spPr>
        <p:txBody>
          <a:bodyPr/>
          <a:lstStyle/>
          <a:p>
            <a:pPr lvl="0"/>
            <a:r>
              <a:rPr lang="en-GB" sz="1600" dirty="0"/>
              <a:t>Termly </a:t>
            </a:r>
            <a:r>
              <a:rPr lang="en-GB" sz="1600" b="1" dirty="0"/>
              <a:t>Partnership Lunches, followed by Warwick and Secondary Partnership </a:t>
            </a:r>
            <a:r>
              <a:rPr lang="en-GB" sz="1600" dirty="0"/>
              <a:t>meetings</a:t>
            </a:r>
          </a:p>
          <a:p>
            <a:pPr lvl="0"/>
            <a:r>
              <a:rPr lang="en-GB" sz="1600" b="1" dirty="0"/>
              <a:t>SD Alliance Days</a:t>
            </a:r>
            <a:r>
              <a:rPr lang="en-GB" sz="1600" dirty="0"/>
              <a:t>: opportunities to work closely with trainees in your Alliance, developing their potential though topical/thematic CPD. </a:t>
            </a:r>
          </a:p>
          <a:p>
            <a:pPr lvl="0"/>
            <a:r>
              <a:rPr lang="en-GB" sz="1600" b="1" dirty="0"/>
              <a:t>Subject Hubs of Excellence</a:t>
            </a:r>
            <a:r>
              <a:rPr lang="en-GB" sz="1600" dirty="0"/>
              <a:t>: subject-specific content, co-designed and co-delivered by school departments, Warwick teaching fellows and Warwick academics.</a:t>
            </a:r>
          </a:p>
          <a:p>
            <a:pPr lvl="0"/>
            <a:r>
              <a:rPr lang="en-GB" sz="1600" dirty="0"/>
              <a:t>Opportunities for experienced mentors to </a:t>
            </a:r>
            <a:r>
              <a:rPr lang="en-GB" sz="1600" b="1" dirty="0"/>
              <a:t>‘buddy’ with new mentors</a:t>
            </a:r>
            <a:r>
              <a:rPr lang="en-GB" sz="1600" dirty="0"/>
              <a:t> coming into the Warwick partnership for the first time.</a:t>
            </a:r>
          </a:p>
          <a:p>
            <a:pPr lvl="0"/>
            <a:r>
              <a:rPr lang="en-GB" sz="1600" b="1" dirty="0"/>
              <a:t>Research in Action Conference</a:t>
            </a:r>
            <a:r>
              <a:rPr lang="en-GB" sz="1600" dirty="0"/>
              <a:t>: share your action research projects with trainees, outlining ways in with engagement with PG-level reading and research has informed your department and school practice.</a:t>
            </a:r>
          </a:p>
          <a:p>
            <a:pPr lvl="0"/>
            <a:r>
              <a:rPr lang="en-GB" sz="1600" b="1" dirty="0"/>
              <a:t>Careers Days</a:t>
            </a:r>
            <a:r>
              <a:rPr lang="en-GB" sz="1600" dirty="0"/>
              <a:t>: come to the Centre and conduct a series of one to one mock interviews with members of the cohort, or even offer advice and guidance on how to draft that winning application.</a:t>
            </a:r>
          </a:p>
          <a:p>
            <a:pPr lvl="0"/>
            <a:r>
              <a:rPr lang="en-GB" sz="1600" b="1" dirty="0"/>
              <a:t>Partnership Conference </a:t>
            </a:r>
            <a:r>
              <a:rPr lang="en-GB" sz="1600" dirty="0"/>
              <a:t>– opportunity to contribute to delivery and learn best practice in mentoring and ITE activity: 20</a:t>
            </a:r>
            <a:r>
              <a:rPr lang="en-GB" sz="1600" baseline="30000" dirty="0"/>
              <a:t>th</a:t>
            </a:r>
            <a:r>
              <a:rPr lang="en-GB" sz="1600" dirty="0"/>
              <a:t> June 2019.</a:t>
            </a:r>
          </a:p>
          <a:p>
            <a:pPr lvl="0"/>
            <a:r>
              <a:rPr lang="en-GB" sz="1600" b="1" dirty="0"/>
              <a:t>Professional Studies lectures/seminars: </a:t>
            </a:r>
            <a:r>
              <a:rPr lang="en-GB" sz="1600" dirty="0"/>
              <a:t>present on a particular topic or theme (see calendar) aligned with your school’s or your own professional interests. Past highlights have included: </a:t>
            </a:r>
            <a:r>
              <a:rPr lang="en-GB" sz="1600" i="1" dirty="0"/>
              <a:t>SEND and Progress 8. </a:t>
            </a:r>
          </a:p>
          <a:p>
            <a:endParaRPr lang="en-US" dirty="0"/>
          </a:p>
        </p:txBody>
      </p:sp>
    </p:spTree>
    <p:extLst>
      <p:ext uri="{BB962C8B-B14F-4D97-AF65-F5344CB8AC3E}">
        <p14:creationId xmlns:p14="http://schemas.microsoft.com/office/powerpoint/2010/main" val="2258837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336115"/>
            <a:ext cx="7772400" cy="1066800"/>
          </a:xfrm>
          <a:solidFill>
            <a:schemeClr val="accent6">
              <a:lumMod val="40000"/>
              <a:lumOff val="60000"/>
            </a:schemeClr>
          </a:solidFill>
        </p:spPr>
        <p:txBody>
          <a:bodyPr/>
          <a:lstStyle/>
          <a:p>
            <a:pPr algn="ctr"/>
            <a:r>
              <a:rPr lang="en-GB" dirty="0"/>
              <a:t>And finally … </a:t>
            </a:r>
          </a:p>
        </p:txBody>
      </p:sp>
      <p:sp>
        <p:nvSpPr>
          <p:cNvPr id="3" name="Content Placeholder 2"/>
          <p:cNvSpPr>
            <a:spLocks noGrp="1"/>
          </p:cNvSpPr>
          <p:nvPr>
            <p:ph idx="1"/>
          </p:nvPr>
        </p:nvSpPr>
        <p:spPr/>
        <p:txBody>
          <a:bodyPr>
            <a:normAutofit fontScale="92500" lnSpcReduction="10000"/>
          </a:bodyPr>
          <a:lstStyle/>
          <a:p>
            <a:pPr marL="0" indent="0" algn="ctr">
              <a:buNone/>
            </a:pPr>
            <a:endParaRPr lang="en-GB" i="1" dirty="0"/>
          </a:p>
          <a:p>
            <a:pPr marL="0" indent="0" algn="ctr">
              <a:buNone/>
            </a:pPr>
            <a:r>
              <a:rPr lang="en-GB" i="1" dirty="0"/>
              <a:t>Any further questions?</a:t>
            </a:r>
            <a:endParaRPr lang="en-GB" sz="2400" b="1" dirty="0"/>
          </a:p>
          <a:p>
            <a:pPr marL="0" indent="0">
              <a:buNone/>
            </a:pPr>
            <a:endParaRPr lang="en-GB" sz="2800" dirty="0"/>
          </a:p>
          <a:p>
            <a:pPr marL="0" indent="0" algn="ctr">
              <a:buNone/>
            </a:pPr>
            <a:r>
              <a:rPr lang="en-GB" sz="2800" b="1" dirty="0"/>
              <a:t>Contact me at the Centre:</a:t>
            </a:r>
          </a:p>
          <a:p>
            <a:pPr marL="0" indent="0" algn="ctr">
              <a:buNone/>
            </a:pPr>
            <a:r>
              <a:rPr lang="en-GB" sz="2800" dirty="0"/>
              <a:t>Kate Hamer</a:t>
            </a:r>
          </a:p>
          <a:p>
            <a:pPr marL="0" indent="0" algn="ctr">
              <a:buNone/>
            </a:pPr>
            <a:r>
              <a:rPr lang="en-GB" sz="2800" dirty="0"/>
              <a:t>Mentoring lead</a:t>
            </a:r>
          </a:p>
          <a:p>
            <a:pPr marL="0" indent="0" algn="ctr">
              <a:buNone/>
            </a:pPr>
            <a:r>
              <a:rPr lang="en-GB" sz="2800" dirty="0"/>
              <a:t>kate.hamer@warwick.ac.uk</a:t>
            </a:r>
          </a:p>
          <a:p>
            <a:pPr marL="0" indent="0">
              <a:buNone/>
            </a:pPr>
            <a:r>
              <a:rPr lang="en-GB" sz="2800" dirty="0"/>
              <a:t/>
            </a:r>
            <a:br>
              <a:rPr lang="en-GB" sz="2800" dirty="0"/>
            </a:br>
            <a:endParaRPr lang="en-GB" sz="2800" dirty="0"/>
          </a:p>
        </p:txBody>
      </p:sp>
    </p:spTree>
    <p:extLst>
      <p:ext uri="{BB962C8B-B14F-4D97-AF65-F5344CB8AC3E}">
        <p14:creationId xmlns:p14="http://schemas.microsoft.com/office/powerpoint/2010/main" val="3534085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11" t="11211" r="70099" b="34184"/>
          <a:stretch/>
        </p:blipFill>
        <p:spPr bwMode="auto">
          <a:xfrm>
            <a:off x="0" y="1124744"/>
            <a:ext cx="9143999" cy="5467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457200" y="274638"/>
            <a:ext cx="8229600" cy="1426170"/>
          </a:xfrm>
        </p:spPr>
        <p:style>
          <a:lnRef idx="1">
            <a:schemeClr val="accent5"/>
          </a:lnRef>
          <a:fillRef idx="2">
            <a:schemeClr val="accent5"/>
          </a:fillRef>
          <a:effectRef idx="1">
            <a:schemeClr val="accent5"/>
          </a:effectRef>
          <a:fontRef idx="minor">
            <a:schemeClr val="dk1"/>
          </a:fontRef>
        </p:style>
        <p:txBody>
          <a:bodyPr>
            <a:normAutofit/>
          </a:bodyPr>
          <a:lstStyle/>
          <a:p>
            <a:r>
              <a:rPr lang="en-GB" sz="3600" b="1" dirty="0"/>
              <a:t>Mentors … </a:t>
            </a:r>
            <a:br>
              <a:rPr lang="en-GB" sz="3600" b="1" dirty="0"/>
            </a:br>
            <a:r>
              <a:rPr lang="en-GB" sz="3600" b="1" dirty="0"/>
              <a:t>What do </a:t>
            </a:r>
            <a:r>
              <a:rPr lang="en-GB" sz="3600" dirty="0"/>
              <a:t>t</a:t>
            </a:r>
            <a:r>
              <a:rPr lang="en-GB" sz="3600" b="1" dirty="0"/>
              <a:t>rainees say about them?</a:t>
            </a:r>
            <a:endParaRPr lang="en-GB" sz="3600" dirty="0">
              <a:solidFill>
                <a:schemeClr val="accent1">
                  <a:lumMod val="50000"/>
                </a:schemeClr>
              </a:solidFill>
            </a:endParaRPr>
          </a:p>
        </p:txBody>
      </p:sp>
    </p:spTree>
    <p:extLst>
      <p:ext uri="{BB962C8B-B14F-4D97-AF65-F5344CB8AC3E}">
        <p14:creationId xmlns:p14="http://schemas.microsoft.com/office/powerpoint/2010/main" val="1760203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4077072"/>
            <a:ext cx="7567906" cy="156966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a:latin typeface="+mj-lt"/>
              </a:rPr>
              <a:t>“A mentor is a suitably-experienced teacher who </a:t>
            </a:r>
          </a:p>
          <a:p>
            <a:r>
              <a:rPr lang="en-US" dirty="0">
                <a:latin typeface="+mj-lt"/>
              </a:rPr>
              <a:t>has formal responsibility to work collaboratively within the </a:t>
            </a:r>
          </a:p>
          <a:p>
            <a:r>
              <a:rPr lang="en-US" dirty="0">
                <a:latin typeface="+mj-lt"/>
              </a:rPr>
              <a:t>ITT partnership to help ensure the trainee receives the </a:t>
            </a:r>
          </a:p>
          <a:p>
            <a:r>
              <a:rPr lang="en-US" dirty="0">
                <a:latin typeface="+mj-lt"/>
              </a:rPr>
              <a:t>highest-quality training”. </a:t>
            </a:r>
            <a:endParaRPr lang="en-GB" dirty="0">
              <a:latin typeface="+mj-lt"/>
            </a:endParaRPr>
          </a:p>
        </p:txBody>
      </p:sp>
      <p:sp>
        <p:nvSpPr>
          <p:cNvPr id="3" name="TextBox 2"/>
          <p:cNvSpPr txBox="1"/>
          <p:nvPr/>
        </p:nvSpPr>
        <p:spPr>
          <a:xfrm>
            <a:off x="453894" y="2852936"/>
            <a:ext cx="7646324" cy="738664"/>
          </a:xfrm>
          <a:prstGeom prst="rect">
            <a:avLst/>
          </a:prstGeom>
          <a:noFill/>
        </p:spPr>
        <p:txBody>
          <a:bodyPr wrap="none" rtlCol="0">
            <a:spAutoFit/>
          </a:bodyPr>
          <a:lstStyle/>
          <a:p>
            <a:r>
              <a:rPr lang="en-US" dirty="0"/>
              <a:t> </a:t>
            </a:r>
            <a:r>
              <a:rPr lang="en-US" sz="1800" b="1" dirty="0"/>
              <a:t>National Standards for school-based initial teacher training (ITT) mentors </a:t>
            </a:r>
            <a:endParaRPr lang="en-US" sz="1800" dirty="0"/>
          </a:p>
          <a:p>
            <a:r>
              <a:rPr lang="en-GB" sz="1800" b="1" dirty="0"/>
              <a:t>July 2016.</a:t>
            </a:r>
            <a:endParaRPr lang="en-GB" sz="1800" dirty="0"/>
          </a:p>
        </p:txBody>
      </p:sp>
      <p:sp>
        <p:nvSpPr>
          <p:cNvPr id="4" name="TextBox 3"/>
          <p:cNvSpPr txBox="1"/>
          <p:nvPr/>
        </p:nvSpPr>
        <p:spPr>
          <a:xfrm>
            <a:off x="419080" y="709661"/>
            <a:ext cx="8460676" cy="181588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2800" dirty="0">
                <a:latin typeface="+mj-lt"/>
              </a:rPr>
              <a:t>Mentoring as a broad </a:t>
            </a:r>
            <a:r>
              <a:rPr lang="en-US" sz="2800" dirty="0">
                <a:latin typeface="+mj-lt"/>
              </a:rPr>
              <a:t>concept is changing, </a:t>
            </a:r>
          </a:p>
          <a:p>
            <a:r>
              <a:rPr lang="en-US" sz="2800" dirty="0">
                <a:latin typeface="+mj-lt"/>
              </a:rPr>
              <a:t>and is increasingly being ‘associated with collaboration...</a:t>
            </a:r>
          </a:p>
          <a:p>
            <a:r>
              <a:rPr lang="en-US" sz="2800" dirty="0">
                <a:latin typeface="+mj-lt"/>
              </a:rPr>
              <a:t>working together and not just working with</a:t>
            </a:r>
            <a:r>
              <a:rPr lang="en-GB" sz="2800" dirty="0">
                <a:latin typeface="+mj-lt"/>
              </a:rPr>
              <a:t>’ </a:t>
            </a:r>
          </a:p>
          <a:p>
            <a:r>
              <a:rPr lang="en-GB" sz="2800" dirty="0" err="1">
                <a:latin typeface="+mj-lt"/>
              </a:rPr>
              <a:t>Lofthouse</a:t>
            </a:r>
            <a:r>
              <a:rPr lang="en-GB" sz="2800" dirty="0">
                <a:latin typeface="+mj-lt"/>
              </a:rPr>
              <a:t> 2015</a:t>
            </a:r>
          </a:p>
        </p:txBody>
      </p:sp>
    </p:spTree>
    <p:extLst>
      <p:ext uri="{BB962C8B-B14F-4D97-AF65-F5344CB8AC3E}">
        <p14:creationId xmlns:p14="http://schemas.microsoft.com/office/powerpoint/2010/main" val="3472301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3" action="ppaction://hlinkfile"/>
          </p:cNvPr>
          <p:cNvPicPr>
            <a:picLocks noChangeAspect="1"/>
          </p:cNvPicPr>
          <p:nvPr/>
        </p:nvPicPr>
        <p:blipFill>
          <a:blip r:embed="rId4"/>
          <a:stretch>
            <a:fillRect/>
          </a:stretch>
        </p:blipFill>
        <p:spPr>
          <a:xfrm>
            <a:off x="1547664" y="1412776"/>
            <a:ext cx="6267450" cy="3295650"/>
          </a:xfrm>
          <a:prstGeom prst="rect">
            <a:avLst/>
          </a:prstGeom>
        </p:spPr>
        <p:style>
          <a:lnRef idx="1">
            <a:schemeClr val="accent3"/>
          </a:lnRef>
          <a:fillRef idx="3">
            <a:schemeClr val="accent3"/>
          </a:fillRef>
          <a:effectRef idx="2">
            <a:schemeClr val="accent3"/>
          </a:effectRef>
          <a:fontRef idx="minor">
            <a:schemeClr val="lt1"/>
          </a:fontRef>
        </p:style>
      </p:pic>
      <p:sp>
        <p:nvSpPr>
          <p:cNvPr id="3" name="TextBox 2"/>
          <p:cNvSpPr txBox="1"/>
          <p:nvPr/>
        </p:nvSpPr>
        <p:spPr>
          <a:xfrm>
            <a:off x="2483768" y="5562600"/>
            <a:ext cx="5752729" cy="461665"/>
          </a:xfrm>
          <a:prstGeom prst="rect">
            <a:avLst/>
          </a:prstGeom>
          <a:noFill/>
        </p:spPr>
        <p:txBody>
          <a:bodyPr wrap="none" rtlCol="0">
            <a:spAutoFit/>
          </a:bodyPr>
          <a:lstStyle/>
          <a:p>
            <a:r>
              <a:rPr lang="en-GB" dirty="0">
                <a:latin typeface="+mj-lt"/>
              </a:rPr>
              <a:t>It is a ‘moral imperative’ – Timperley (2015)</a:t>
            </a:r>
          </a:p>
        </p:txBody>
      </p:sp>
    </p:spTree>
    <p:extLst>
      <p:ext uri="{BB962C8B-B14F-4D97-AF65-F5344CB8AC3E}">
        <p14:creationId xmlns:p14="http://schemas.microsoft.com/office/powerpoint/2010/main" val="2499688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3784" y="116632"/>
            <a:ext cx="7776864" cy="3888432"/>
          </a:xfrm>
        </p:spPr>
        <p:txBody>
          <a:bodyPr/>
          <a:lstStyle/>
          <a:p>
            <a:endParaRPr lang="en-GB" sz="1800" dirty="0"/>
          </a:p>
          <a:p>
            <a:r>
              <a:rPr lang="en-GB" sz="1800" b="1" dirty="0"/>
              <a:t>Standard 1 </a:t>
            </a:r>
            <a:r>
              <a:rPr lang="en-GB" sz="1800" dirty="0"/>
              <a:t>- </a:t>
            </a:r>
            <a:r>
              <a:rPr lang="en-GB" sz="1800" b="1" dirty="0"/>
              <a:t>Personal qualities: </a:t>
            </a:r>
            <a:r>
              <a:rPr lang="en-GB" sz="1800" dirty="0"/>
              <a:t>Establish trusting relationships, modelling high standards of practice, and empathising with the challenges a trainee faces. </a:t>
            </a:r>
          </a:p>
          <a:p>
            <a:r>
              <a:rPr lang="en-GB" sz="1800" b="1" dirty="0"/>
              <a:t>Standard 2 – Teaching Support: </a:t>
            </a:r>
            <a:r>
              <a:rPr lang="en-GB" sz="1800" dirty="0"/>
              <a:t>Trainees to develop their teaching practice in order to set high expectations and to meet the needs of all pupils. </a:t>
            </a:r>
          </a:p>
          <a:p>
            <a:r>
              <a:rPr lang="en-GB" sz="1800" b="1" dirty="0"/>
              <a:t>Standard 3 – Professionalism: </a:t>
            </a:r>
            <a:r>
              <a:rPr lang="en-GB" sz="1800" dirty="0"/>
              <a:t>Induct the trainee into professional norms and values, helping them to understand the importance of the role and responsibilities of teachers in society. </a:t>
            </a:r>
          </a:p>
          <a:p>
            <a:r>
              <a:rPr lang="en-GB" sz="1800" b="1" dirty="0"/>
              <a:t>Standard 4 – Self-development: </a:t>
            </a:r>
            <a:r>
              <a:rPr lang="en-GB" sz="1800" dirty="0"/>
              <a:t>Working in partnership to continue to develop their own professional knowledge, skills and understanding and invest time in developing a good working relationship within relevant ITT partnerships.</a:t>
            </a:r>
          </a:p>
        </p:txBody>
      </p:sp>
      <p:sp>
        <p:nvSpPr>
          <p:cNvPr id="6" name="Rectangle 5">
            <a:extLst>
              <a:ext uri="{FF2B5EF4-FFF2-40B4-BE49-F238E27FC236}">
                <a16:creationId xmlns:a16="http://schemas.microsoft.com/office/drawing/2014/main" xmlns="" id="{F914CAA0-8805-F148-8B3E-4451F0773166}"/>
              </a:ext>
            </a:extLst>
          </p:cNvPr>
          <p:cNvSpPr/>
          <p:nvPr/>
        </p:nvSpPr>
        <p:spPr>
          <a:xfrm>
            <a:off x="683568" y="4149080"/>
            <a:ext cx="8208912" cy="1754326"/>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GB" sz="1800" b="1" dirty="0"/>
              <a:t>Mentors should use the standards to: </a:t>
            </a:r>
          </a:p>
          <a:p>
            <a:r>
              <a:rPr lang="en-GB" sz="1800" b="1" dirty="0"/>
              <a:t>• understand what is expected of them and see that it is a manageable role; </a:t>
            </a:r>
          </a:p>
          <a:p>
            <a:r>
              <a:rPr lang="en-GB" sz="1800" b="1" dirty="0"/>
              <a:t>• enable self-evaluation of practice and help identify areas for further improvement; </a:t>
            </a:r>
          </a:p>
          <a:p>
            <a:r>
              <a:rPr lang="en-GB" sz="1800" b="1" dirty="0"/>
              <a:t>• support the delivery of the training plan; and </a:t>
            </a:r>
          </a:p>
          <a:p>
            <a:r>
              <a:rPr lang="en-GB" sz="1800" b="1" dirty="0"/>
              <a:t>• induct trainees into the school and the profession</a:t>
            </a:r>
            <a:endParaRPr lang="en-US" sz="1800" b="1" dirty="0"/>
          </a:p>
        </p:txBody>
      </p:sp>
    </p:spTree>
    <p:extLst>
      <p:ext uri="{BB962C8B-B14F-4D97-AF65-F5344CB8AC3E}">
        <p14:creationId xmlns:p14="http://schemas.microsoft.com/office/powerpoint/2010/main" val="3059937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28799"/>
          </a:xfrm>
        </p:spPr>
        <p:style>
          <a:lnRef idx="1">
            <a:schemeClr val="accent5"/>
          </a:lnRef>
          <a:fillRef idx="2">
            <a:schemeClr val="accent5"/>
          </a:fillRef>
          <a:effectRef idx="1">
            <a:schemeClr val="accent5"/>
          </a:effectRef>
          <a:fontRef idx="minor">
            <a:schemeClr val="dk1"/>
          </a:fontRef>
        </p:style>
        <p:txBody>
          <a:bodyPr/>
          <a:lstStyle/>
          <a:p>
            <a:pPr algn="ctr"/>
            <a:r>
              <a:rPr lang="en-GB" dirty="0"/>
              <a:t>SMs</a:t>
            </a:r>
            <a:br>
              <a:rPr lang="en-GB" dirty="0"/>
            </a:br>
            <a:r>
              <a:rPr lang="en-GB" dirty="0"/>
              <a:t>Subject knowledge (TS3)</a:t>
            </a:r>
          </a:p>
        </p:txBody>
      </p:sp>
      <p:sp>
        <p:nvSpPr>
          <p:cNvPr id="3" name="Text Placeholder 2"/>
          <p:cNvSpPr>
            <a:spLocks noGrp="1"/>
          </p:cNvSpPr>
          <p:nvPr>
            <p:ph type="body" idx="1"/>
          </p:nvPr>
        </p:nvSpPr>
        <p:spPr>
          <a:xfrm>
            <a:off x="539552" y="2132856"/>
            <a:ext cx="8208912" cy="4968552"/>
          </a:xfrm>
        </p:spPr>
        <p:txBody>
          <a:bodyPr/>
          <a:lstStyle/>
          <a:p>
            <a:pPr marL="457200" indent="-457200">
              <a:buFont typeface="Arial" panose="020B0604020202020204" pitchFamily="34" charset="0"/>
              <a:buChar char="•"/>
            </a:pPr>
            <a:r>
              <a:rPr lang="en-GB" dirty="0"/>
              <a:t>We aim to create outstanding subject teachers not just general teachers – the SM’s role in this is vital.</a:t>
            </a:r>
          </a:p>
          <a:p>
            <a:pPr marL="457200" indent="-457200">
              <a:buFont typeface="Arial" panose="020B0604020202020204" pitchFamily="34" charset="0"/>
              <a:buChar char="•"/>
            </a:pPr>
            <a:r>
              <a:rPr lang="en-GB" dirty="0"/>
              <a:t>Your SMs need to remain engaged with up to date knowledge and subject pedagogy. </a:t>
            </a:r>
          </a:p>
          <a:p>
            <a:endParaRPr lang="en-GB" sz="2400" i="1" dirty="0"/>
          </a:p>
          <a:p>
            <a:pPr algn="just"/>
            <a:r>
              <a:rPr lang="en-GB" sz="2400" i="1" dirty="0"/>
              <a:t>We will of course do sessions at university and trainees will be informed of new and interesting pedagogic research in their areas, but your SMs need to support and challenge their thinking.</a:t>
            </a:r>
          </a:p>
          <a:p>
            <a:endParaRPr lang="en-GB" dirty="0"/>
          </a:p>
        </p:txBody>
      </p:sp>
    </p:spTree>
    <p:extLst>
      <p:ext uri="{BB962C8B-B14F-4D97-AF65-F5344CB8AC3E}">
        <p14:creationId xmlns:p14="http://schemas.microsoft.com/office/powerpoint/2010/main" val="4243300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EB884F-BD8A-194E-808E-C91DCF1BC345}"/>
              </a:ext>
            </a:extLst>
          </p:cNvPr>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pPr algn="ctr"/>
            <a:r>
              <a:rPr lang="en-US" dirty="0"/>
              <a:t>Partnership Handbook 18-19</a:t>
            </a:r>
          </a:p>
        </p:txBody>
      </p:sp>
      <p:pic>
        <p:nvPicPr>
          <p:cNvPr id="4" name="Picture 3">
            <a:extLst>
              <a:ext uri="{FF2B5EF4-FFF2-40B4-BE49-F238E27FC236}">
                <a16:creationId xmlns:a16="http://schemas.microsoft.com/office/drawing/2014/main" xmlns="" id="{F4AD7EFD-02D4-4E41-B10A-A07B2B8903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1601414"/>
            <a:ext cx="4803667" cy="2312563"/>
          </a:xfrm>
          <a:prstGeom prst="rect">
            <a:avLst/>
          </a:prstGeom>
          <a:effectLst>
            <a:outerShdw blurRad="50800" dist="38100" algn="l" rotWithShape="0">
              <a:prstClr val="black">
                <a:alpha val="40000"/>
              </a:prstClr>
            </a:outerShdw>
          </a:effectLst>
        </p:spPr>
      </p:pic>
      <p:pic>
        <p:nvPicPr>
          <p:cNvPr id="6" name="Picture 5">
            <a:extLst>
              <a:ext uri="{FF2B5EF4-FFF2-40B4-BE49-F238E27FC236}">
                <a16:creationId xmlns:a16="http://schemas.microsoft.com/office/drawing/2014/main" xmlns="" id="{99EC570E-9CBA-2241-A822-B887ED11F5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4691" y="3011895"/>
            <a:ext cx="5249309" cy="2181531"/>
          </a:xfrm>
          <a:prstGeom prst="rect">
            <a:avLst/>
          </a:prstGeom>
          <a:scene3d>
            <a:camera prst="orthographicFront"/>
            <a:lightRig rig="threePt" dir="t"/>
          </a:scene3d>
          <a:sp3d>
            <a:bevelT w="165100" prst="coolSlant"/>
          </a:sp3d>
        </p:spPr>
      </p:pic>
      <p:pic>
        <p:nvPicPr>
          <p:cNvPr id="8" name="Picture 7">
            <a:extLst>
              <a:ext uri="{FF2B5EF4-FFF2-40B4-BE49-F238E27FC236}">
                <a16:creationId xmlns:a16="http://schemas.microsoft.com/office/drawing/2014/main" xmlns="" id="{BEAFA5B4-A69E-7646-8B8B-77D722CE87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616" y="4581129"/>
            <a:ext cx="4464496" cy="2322650"/>
          </a:xfrm>
          <a:prstGeom prst="rect">
            <a:avLst/>
          </a:prstGeom>
          <a:scene3d>
            <a:camera prst="orthographicFront"/>
            <a:lightRig rig="threePt" dir="t"/>
          </a:scene3d>
          <a:sp3d>
            <a:bevelT prst="angle"/>
          </a:sp3d>
        </p:spPr>
      </p:pic>
    </p:spTree>
    <p:extLst>
      <p:ext uri="{BB962C8B-B14F-4D97-AF65-F5344CB8AC3E}">
        <p14:creationId xmlns:p14="http://schemas.microsoft.com/office/powerpoint/2010/main" val="558832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9113"/>
            <a:ext cx="7772400" cy="1066800"/>
          </a:xfrm>
        </p:spPr>
        <p:style>
          <a:lnRef idx="1">
            <a:schemeClr val="accent5"/>
          </a:lnRef>
          <a:fillRef idx="2">
            <a:schemeClr val="accent5"/>
          </a:fillRef>
          <a:effectRef idx="1">
            <a:schemeClr val="accent5"/>
          </a:effectRef>
          <a:fontRef idx="minor">
            <a:schemeClr val="dk1"/>
          </a:fontRef>
        </p:style>
        <p:txBody>
          <a:bodyPr/>
          <a:lstStyle/>
          <a:p>
            <a:pPr algn="ctr"/>
            <a:r>
              <a:rPr lang="en-GB" dirty="0"/>
              <a:t>Expectations : PMs </a:t>
            </a:r>
          </a:p>
        </p:txBody>
      </p:sp>
      <p:sp>
        <p:nvSpPr>
          <p:cNvPr id="3" name="Content Placeholder 2"/>
          <p:cNvSpPr>
            <a:spLocks noGrp="1"/>
          </p:cNvSpPr>
          <p:nvPr>
            <p:ph idx="1"/>
          </p:nvPr>
        </p:nvSpPr>
        <p:spPr>
          <a:xfrm>
            <a:off x="179512" y="1628800"/>
            <a:ext cx="8856984" cy="4641252"/>
          </a:xfrm>
          <a:solidFill>
            <a:schemeClr val="bg1"/>
          </a:solidFill>
        </p:spPr>
        <p:txBody>
          <a:bodyPr/>
          <a:lstStyle/>
          <a:p>
            <a:pPr>
              <a:buFont typeface="Arial" panose="020B0604020202020204" pitchFamily="34" charset="0"/>
              <a:buChar char="•"/>
            </a:pPr>
            <a:r>
              <a:rPr lang="en-GB" sz="2000" b="1" dirty="0"/>
              <a:t>Handbook </a:t>
            </a:r>
            <a:r>
              <a:rPr lang="en-GB" sz="2000" dirty="0"/>
              <a:t>– consult Partnership Handbook -  mentoring lead (KH)</a:t>
            </a:r>
          </a:p>
          <a:p>
            <a:pPr>
              <a:buFont typeface="Arial" panose="020B0604020202020204" pitchFamily="34" charset="0"/>
              <a:buChar char="•"/>
            </a:pPr>
            <a:r>
              <a:rPr lang="en-GB" sz="2000" b="1" dirty="0"/>
              <a:t>1 PM per school, 1 SM per trainee </a:t>
            </a:r>
            <a:r>
              <a:rPr lang="en-GB" sz="2000" dirty="0"/>
              <a:t>(not per subject!)</a:t>
            </a:r>
          </a:p>
          <a:p>
            <a:pPr>
              <a:buFont typeface="Arial" panose="020B0604020202020204" pitchFamily="34" charset="0"/>
              <a:buChar char="•"/>
            </a:pPr>
            <a:r>
              <a:rPr lang="en-GB" sz="2000" dirty="0">
                <a:solidFill>
                  <a:prstClr val="black"/>
                </a:solidFill>
              </a:rPr>
              <a:t>Ensure trainees receive at least </a:t>
            </a:r>
            <a:r>
              <a:rPr lang="en-GB" sz="2000" b="1" dirty="0">
                <a:solidFill>
                  <a:prstClr val="black"/>
                </a:solidFill>
              </a:rPr>
              <a:t>one formal lesson observation</a:t>
            </a:r>
            <a:r>
              <a:rPr lang="en-GB" sz="2000" dirty="0">
                <a:solidFill>
                  <a:prstClr val="black"/>
                </a:solidFill>
              </a:rPr>
              <a:t> per week – followed by </a:t>
            </a:r>
            <a:r>
              <a:rPr lang="en-GB" sz="2000" b="1" dirty="0">
                <a:solidFill>
                  <a:prstClr val="black"/>
                </a:solidFill>
              </a:rPr>
              <a:t>‘learning conversation</a:t>
            </a:r>
            <a:r>
              <a:rPr lang="en-GB" sz="2000" dirty="0">
                <a:solidFill>
                  <a:prstClr val="black"/>
                </a:solidFill>
              </a:rPr>
              <a:t>’ </a:t>
            </a:r>
            <a:endParaRPr lang="en-GB" sz="2000" dirty="0"/>
          </a:p>
          <a:p>
            <a:pPr>
              <a:buFont typeface="Arial" panose="020B0604020202020204" pitchFamily="34" charset="0"/>
              <a:buChar char="•"/>
            </a:pPr>
            <a:r>
              <a:rPr lang="en-GB" sz="2000" dirty="0"/>
              <a:t>Attend </a:t>
            </a:r>
            <a:r>
              <a:rPr lang="en-GB" sz="2000" b="1" dirty="0"/>
              <a:t>one day of training per year </a:t>
            </a:r>
            <a:r>
              <a:rPr lang="en-GB" sz="2000" dirty="0"/>
              <a:t>(some can take place out in Alliances - more bespoke) – September PP1/Base and December PP2/Complementary </a:t>
            </a:r>
          </a:p>
          <a:p>
            <a:pPr>
              <a:buFont typeface="Arial" panose="020B0604020202020204" pitchFamily="34" charset="0"/>
              <a:buChar char="•"/>
            </a:pPr>
            <a:r>
              <a:rPr lang="en-GB" sz="2000" b="1" dirty="0"/>
              <a:t>Meet with your trainees </a:t>
            </a:r>
            <a:r>
              <a:rPr lang="en-GB" sz="2000" dirty="0"/>
              <a:t>each week/fortnight – create an in-school CPD programme around key themes/topics (university-driven), for them to access</a:t>
            </a:r>
          </a:p>
          <a:p>
            <a:pPr>
              <a:buFont typeface="Arial" panose="020B0604020202020204" pitchFamily="34" charset="0"/>
              <a:buChar char="•"/>
            </a:pPr>
            <a:r>
              <a:rPr lang="en-GB" sz="2000" b="1" dirty="0"/>
              <a:t>Collate, check and submit APs – ensure </a:t>
            </a:r>
            <a:r>
              <a:rPr lang="en-GB" sz="2000" dirty="0">
                <a:latin typeface="Calibri" panose="020F0502020204030204" pitchFamily="34" charset="0"/>
                <a:ea typeface="Times New Roman" panose="02020603050405020304" pitchFamily="18" charset="0"/>
                <a:cs typeface="Times New Roman" panose="02020603050405020304" pitchFamily="18" charset="0"/>
              </a:rPr>
              <a:t>Assessment Point forms (5 in total) are </a:t>
            </a:r>
            <a:r>
              <a:rPr lang="en-GB" sz="2000" b="1" dirty="0">
                <a:latin typeface="Calibri" panose="020F0502020204030204" pitchFamily="34" charset="0"/>
                <a:ea typeface="Times New Roman" panose="02020603050405020304" pitchFamily="18" charset="0"/>
                <a:cs typeface="Times New Roman" panose="02020603050405020304" pitchFamily="18" charset="0"/>
              </a:rPr>
              <a:t>completed </a:t>
            </a:r>
            <a:r>
              <a:rPr lang="en-GB" sz="2000" dirty="0">
                <a:latin typeface="Calibri" panose="020F0502020204030204" pitchFamily="34" charset="0"/>
                <a:ea typeface="Times New Roman" panose="02020603050405020304" pitchFamily="18" charset="0"/>
                <a:cs typeface="Times New Roman" panose="02020603050405020304" pitchFamily="18" charset="0"/>
              </a:rPr>
              <a:t>and sent to </a:t>
            </a:r>
            <a:r>
              <a:rPr lang="en-GB" sz="2000" b="1" dirty="0">
                <a:latin typeface="Calibri" panose="020F0502020204030204" pitchFamily="34" charset="0"/>
                <a:ea typeface="Times New Roman" panose="02020603050405020304" pitchFamily="18" charset="0"/>
                <a:cs typeface="Times New Roman" panose="02020603050405020304" pitchFamily="18" charset="0"/>
              </a:rPr>
              <a:t>CTE on time</a:t>
            </a:r>
            <a:r>
              <a:rPr lang="en-GB" sz="2000" dirty="0">
                <a:latin typeface="Calibri" panose="020F0502020204030204" pitchFamily="34" charset="0"/>
                <a:ea typeface="Times New Roman" panose="02020603050405020304" pitchFamily="18" charset="0"/>
                <a:cs typeface="Times New Roman" panose="02020603050405020304" pitchFamily="18" charset="0"/>
              </a:rPr>
              <a:t>. </a:t>
            </a:r>
            <a:r>
              <a:rPr lang="en-GB" sz="2000" dirty="0"/>
              <a:t>Personally sign off Part 2 of TS (Personal and Professional Conduct) </a:t>
            </a:r>
          </a:p>
          <a:p>
            <a:pPr marL="0" indent="0">
              <a:buNone/>
            </a:pPr>
            <a:endParaRPr lang="en-GB" dirty="0"/>
          </a:p>
          <a:p>
            <a:pPr marL="0" indent="0">
              <a:buNone/>
            </a:pPr>
            <a:r>
              <a:rPr lang="en-GB" dirty="0"/>
              <a:t> </a:t>
            </a:r>
          </a:p>
        </p:txBody>
      </p:sp>
    </p:spTree>
    <p:extLst>
      <p:ext uri="{BB962C8B-B14F-4D97-AF65-F5344CB8AC3E}">
        <p14:creationId xmlns:p14="http://schemas.microsoft.com/office/powerpoint/2010/main" val="1078524587"/>
      </p:ext>
    </p:extLst>
  </p:cSld>
  <p:clrMapOvr>
    <a:masterClrMapping/>
  </p:clrMapOvr>
</p:sld>
</file>

<file path=ppt/theme/theme1.xml><?xml version="1.0" encoding="utf-8"?>
<a:theme xmlns:a="http://schemas.openxmlformats.org/drawingml/2006/main" name="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template_uni_of_warwick.pptx</Template>
  <TotalTime>10783</TotalTime>
  <Words>1814</Words>
  <Application>Microsoft Office PowerPoint</Application>
  <PresentationFormat>On-screen Show (4:3)</PresentationFormat>
  <Paragraphs>196</Paragraphs>
  <Slides>23</Slides>
  <Notes>16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23</vt:i4>
      </vt:variant>
    </vt:vector>
  </HeadingPairs>
  <TitlesOfParts>
    <vt:vector size="30" baseType="lpstr">
      <vt:lpstr>Arial</vt:lpstr>
      <vt:lpstr>Calibri</vt:lpstr>
      <vt:lpstr>Calibri Light</vt:lpstr>
      <vt:lpstr>Times New Roman</vt:lpstr>
      <vt:lpstr>template_uni_of_warwick</vt:lpstr>
      <vt:lpstr>1_Custom Design</vt:lpstr>
      <vt:lpstr>Custom Design</vt:lpstr>
      <vt:lpstr>Mentor Training – New PMs Paul Taylor-McCartney (Head of Secondary ITE) Honorary Teaching Fellows Julie Edwards (Myton School) and Aidan Jenkins (President Kennedy School) </vt:lpstr>
      <vt:lpstr>Aims</vt:lpstr>
      <vt:lpstr>Mentors …  What do trainees say about them?</vt:lpstr>
      <vt:lpstr>PowerPoint Presentation</vt:lpstr>
      <vt:lpstr>PowerPoint Presentation</vt:lpstr>
      <vt:lpstr>PowerPoint Presentation</vt:lpstr>
      <vt:lpstr>SMs Subject knowledge (TS3)</vt:lpstr>
      <vt:lpstr>Partnership Handbook 18-19</vt:lpstr>
      <vt:lpstr>Expectations : PMs </vt:lpstr>
      <vt:lpstr>Expectations : cont’d</vt:lpstr>
      <vt:lpstr>Training Record (School)</vt:lpstr>
      <vt:lpstr>CTE’s Online Resource https://warwick.ac.uk/fac/soc/cte/students-partners/pintra/secondary/ </vt:lpstr>
      <vt:lpstr>PowerPoint Presentation</vt:lpstr>
      <vt:lpstr>PowerPoint Presentation</vt:lpstr>
      <vt:lpstr>Aligning School CPD and University Provision </vt:lpstr>
      <vt:lpstr>Aligning School CPD and University sessions (Autumn)</vt:lpstr>
      <vt:lpstr>Professional Reflection</vt:lpstr>
      <vt:lpstr>PowerPoint Presentation</vt:lpstr>
      <vt:lpstr>PowerPoint Presentation</vt:lpstr>
      <vt:lpstr>PowerPoint Presentation</vt:lpstr>
      <vt:lpstr>Mentoring Conversations</vt:lpstr>
      <vt:lpstr>Opportunities to Engage</vt:lpstr>
      <vt:lpstr>And finally … </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Huber, Keira</dc:creator>
  <cp:lastModifiedBy>Newton, Georgina</cp:lastModifiedBy>
  <cp:revision>176</cp:revision>
  <cp:lastPrinted>2017-09-06T12:32:54Z</cp:lastPrinted>
  <dcterms:created xsi:type="dcterms:W3CDTF">2015-06-12T09:20:06Z</dcterms:created>
  <dcterms:modified xsi:type="dcterms:W3CDTF">2018-06-20T09:29:03Z</dcterms:modified>
</cp:coreProperties>
</file>