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Lst>
  <p:notesMasterIdLst>
    <p:notesMasterId r:id="rId15"/>
  </p:notesMasterIdLst>
  <p:sldIdLst>
    <p:sldId id="256" r:id="rId4"/>
    <p:sldId id="260" r:id="rId5"/>
    <p:sldId id="274" r:id="rId6"/>
    <p:sldId id="275" r:id="rId7"/>
    <p:sldId id="261" r:id="rId8"/>
    <p:sldId id="273" r:id="rId9"/>
    <p:sldId id="271" r:id="rId10"/>
    <p:sldId id="262" r:id="rId11"/>
    <p:sldId id="265" r:id="rId12"/>
    <p:sldId id="266" r:id="rId13"/>
    <p:sldId id="267" r:id="rId14"/>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7364" autoAdjust="0"/>
    <p:restoredTop sz="90696" autoAdjust="0"/>
  </p:normalViewPr>
  <p:slideViewPr>
    <p:cSldViewPr snapToGrid="0">
      <p:cViewPr varScale="1">
        <p:scale>
          <a:sx n="85" d="100"/>
          <a:sy n="85" d="100"/>
        </p:scale>
        <p:origin x="485" y="67"/>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embeddings/oleObject2.bin"/><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1"/>
    </mc:Choice>
    <mc:Fallback>
      <c:style val="31"/>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796266404199475"/>
          <c:y val="0.26453958880139983"/>
          <c:w val="0.41296916010498685"/>
          <c:h val="0.68828193350831146"/>
        </c:manualLayout>
      </c:layout>
      <c:barChart>
        <c:barDir val="col"/>
        <c:grouping val="clustered"/>
        <c:varyColors val="0"/>
        <c:ser>
          <c:idx val="0"/>
          <c:order val="0"/>
          <c:invertIfNegative val="0"/>
          <c:dLbls>
            <c:spPr>
              <a:noFill/>
              <a:ln>
                <a:noFill/>
              </a:ln>
              <a:effectLst/>
            </c:spPr>
            <c:txPr>
              <a:bodyPr/>
              <a:lstStyle/>
              <a:p>
                <a:pPr>
                  <a:defRPr sz="2400" b="1"/>
                </a:pPr>
                <a:endParaRPr lang="en-US"/>
              </a:p>
            </c:txPr>
            <c:showLegendKey val="0"/>
            <c:showVal val="0"/>
            <c:showCatName val="1"/>
            <c:showSerName val="0"/>
            <c:showPercent val="0"/>
            <c:showBubbleSize val="0"/>
            <c:showLeaderLines val="0"/>
            <c:extLst>
              <c:ext xmlns:c15="http://schemas.microsoft.com/office/drawing/2012/chart" uri="{CE6537A1-D6FC-4f65-9D91-7224C49458BB}">
                <c15:layout/>
                <c15:showLeaderLines val="0"/>
              </c:ext>
            </c:extLst>
          </c:dLbls>
          <c:cat>
            <c:strRef>
              <c:f>'have quit'!$A$131:$A$138</c:f>
              <c:strCache>
                <c:ptCount val="8"/>
                <c:pt idx="0">
                  <c:v>1</c:v>
                </c:pt>
                <c:pt idx="1">
                  <c:v>2</c:v>
                </c:pt>
                <c:pt idx="2">
                  <c:v>3</c:v>
                </c:pt>
                <c:pt idx="3">
                  <c:v>4</c:v>
                </c:pt>
                <c:pt idx="4">
                  <c:v>5</c:v>
                </c:pt>
                <c:pt idx="5">
                  <c:v>6</c:v>
                </c:pt>
                <c:pt idx="6">
                  <c:v>7</c:v>
                </c:pt>
                <c:pt idx="7">
                  <c:v>7+ years</c:v>
                </c:pt>
              </c:strCache>
            </c:strRef>
          </c:cat>
          <c:val>
            <c:numRef>
              <c:f>'have quit'!$C$131:$C$138</c:f>
              <c:numCache>
                <c:formatCode>0</c:formatCode>
                <c:ptCount val="8"/>
                <c:pt idx="0">
                  <c:v>8.235294117647058</c:v>
                </c:pt>
                <c:pt idx="1">
                  <c:v>10.588235294117647</c:v>
                </c:pt>
                <c:pt idx="2">
                  <c:v>16.470588235294116</c:v>
                </c:pt>
                <c:pt idx="3">
                  <c:v>4.7058823529411766</c:v>
                </c:pt>
                <c:pt idx="4">
                  <c:v>21.176470588235293</c:v>
                </c:pt>
                <c:pt idx="5">
                  <c:v>4.7058823529411766</c:v>
                </c:pt>
                <c:pt idx="6">
                  <c:v>2.3529411764705883</c:v>
                </c:pt>
                <c:pt idx="7">
                  <c:v>31.764705882352938</c:v>
                </c:pt>
              </c:numCache>
            </c:numRef>
          </c:val>
        </c:ser>
        <c:dLbls>
          <c:showLegendKey val="0"/>
          <c:showVal val="0"/>
          <c:showCatName val="0"/>
          <c:showSerName val="0"/>
          <c:showPercent val="0"/>
          <c:showBubbleSize val="0"/>
        </c:dLbls>
        <c:gapWidth val="100"/>
        <c:axId val="238462104"/>
        <c:axId val="237259120"/>
      </c:barChart>
      <c:catAx>
        <c:axId val="238462104"/>
        <c:scaling>
          <c:orientation val="minMax"/>
        </c:scaling>
        <c:delete val="1"/>
        <c:axPos val="b"/>
        <c:numFmt formatCode="General" sourceLinked="0"/>
        <c:majorTickMark val="out"/>
        <c:minorTickMark val="none"/>
        <c:tickLblPos val="nextTo"/>
        <c:crossAx val="237259120"/>
        <c:crosses val="autoZero"/>
        <c:auto val="1"/>
        <c:lblAlgn val="ctr"/>
        <c:lblOffset val="100"/>
        <c:noMultiLvlLbl val="0"/>
      </c:catAx>
      <c:valAx>
        <c:axId val="237259120"/>
        <c:scaling>
          <c:orientation val="minMax"/>
        </c:scaling>
        <c:delete val="0"/>
        <c:axPos val="l"/>
        <c:majorGridlines/>
        <c:numFmt formatCode="0" sourceLinked="1"/>
        <c:majorTickMark val="out"/>
        <c:minorTickMark val="none"/>
        <c:tickLblPos val="nextTo"/>
        <c:crossAx val="238462104"/>
        <c:crosses val="autoZero"/>
        <c:crossBetween val="between"/>
      </c:valAx>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'who wants to quit'!$C$48</c:f>
              <c:strCache>
                <c:ptCount val="1"/>
                <c:pt idx="0">
                  <c:v>no</c:v>
                </c:pt>
              </c:strCache>
            </c:strRef>
          </c:tx>
          <c:explosion val="25"/>
          <c:dLbls>
            <c:dLbl>
              <c:idx val="0"/>
              <c:layout/>
              <c:tx>
                <c:rich>
                  <a:bodyPr/>
                  <a:lstStyle/>
                  <a:p>
                    <a:r>
                      <a:rPr lang="en-US" sz="2800" b="1" dirty="0"/>
                      <a:t>0-1</a:t>
                    </a:r>
                  </a:p>
                </c:rich>
              </c:tx>
              <c:dLblPos val="outEnd"/>
              <c:showLegendKey val="0"/>
              <c:showVal val="0"/>
              <c:showCatName val="1"/>
              <c:showSerName val="0"/>
              <c:showPercent val="0"/>
              <c:showBubbleSize val="0"/>
              <c:extLst>
                <c:ext xmlns:c15="http://schemas.microsoft.com/office/drawing/2012/chart" uri="{CE6537A1-D6FC-4f65-9D91-7224C49458BB}">
                  <c15:layout/>
                </c:ext>
              </c:extLst>
            </c:dLbl>
            <c:dLbl>
              <c:idx val="1"/>
              <c:spPr>
                <a:noFill/>
                <a:ln>
                  <a:noFill/>
                </a:ln>
                <a:effectLst/>
              </c:spPr>
              <c:txPr>
                <a:bodyPr/>
                <a:lstStyle/>
                <a:p>
                  <a:pPr algn="ctr" rtl="0">
                    <a:defRPr/>
                  </a:pPr>
                  <a:endParaRPr lang="en-US"/>
                </a:p>
              </c:txPr>
              <c:dLblPos val="outEnd"/>
              <c:showLegendKey val="0"/>
              <c:showVal val="0"/>
              <c:showCatName val="1"/>
              <c:showSerName val="0"/>
              <c:showPercent val="0"/>
              <c:showBubbleSize val="0"/>
            </c:dLbl>
            <c:spPr>
              <a:noFill/>
              <a:ln>
                <a:noFill/>
              </a:ln>
              <a:effectLst/>
            </c:spPr>
            <c:dLblPos val="outEnd"/>
            <c:showLegendKey val="0"/>
            <c:showVal val="0"/>
            <c:showCatName val="1"/>
            <c:showSerName val="0"/>
            <c:showPercent val="0"/>
            <c:showBubbleSize val="0"/>
            <c:showLeaderLines val="1"/>
            <c:extLst>
              <c:ext xmlns:c15="http://schemas.microsoft.com/office/drawing/2012/chart" uri="{CE6537A1-D6FC-4f65-9D91-7224C49458BB}">
                <c15:layout/>
              </c:ext>
            </c:extLst>
          </c:dLbls>
          <c:cat>
            <c:strRef>
              <c:f>'who wants to quit'!$B$49:$B$54</c:f>
              <c:strCache>
                <c:ptCount val="6"/>
                <c:pt idx="0">
                  <c:v>0-1</c:v>
                </c:pt>
                <c:pt idx="1">
                  <c:v>2-5</c:v>
                </c:pt>
                <c:pt idx="2">
                  <c:v>6-10</c:v>
                </c:pt>
                <c:pt idx="3">
                  <c:v>11-15</c:v>
                </c:pt>
                <c:pt idx="4">
                  <c:v>16-20</c:v>
                </c:pt>
                <c:pt idx="5">
                  <c:v>21+</c:v>
                </c:pt>
              </c:strCache>
            </c:strRef>
          </c:cat>
          <c:val>
            <c:numRef>
              <c:f>'who wants to quit'!$C$49:$C$54</c:f>
              <c:numCache>
                <c:formatCode>General</c:formatCode>
                <c:ptCount val="6"/>
                <c:pt idx="0">
                  <c:v>4</c:v>
                </c:pt>
                <c:pt idx="1">
                  <c:v>10</c:v>
                </c:pt>
                <c:pt idx="2">
                  <c:v>12</c:v>
                </c:pt>
                <c:pt idx="3">
                  <c:v>10</c:v>
                </c:pt>
                <c:pt idx="4">
                  <c:v>3</c:v>
                </c:pt>
                <c:pt idx="5">
                  <c:v>5</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lgn="ctr" rtl="0">
        <a:defRPr lang="en-GB" sz="2800" b="1" i="0" u="none" strike="noStrike" kern="1200" baseline="0">
          <a:solidFill>
            <a:prstClr val="black"/>
          </a:solidFill>
          <a:latin typeface="+mn-lt"/>
          <a:ea typeface="+mn-ea"/>
          <a:cs typeface="+mn-cs"/>
        </a:defRPr>
      </a:pPr>
      <a:endParaRPr lang="en-US"/>
    </a:p>
  </c:txPr>
  <c:externalData r:id="rId2">
    <c:autoUpdate val="0"/>
  </c:externalData>
</c:chartSpace>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684DA5-312E-419B-9937-C84513B6A2D8}" type="doc">
      <dgm:prSet loTypeId="urn:microsoft.com/office/officeart/2005/8/layout/hList7" loCatId="relationship" qsTypeId="urn:microsoft.com/office/officeart/2005/8/quickstyle/simple1" qsCatId="simple" csTypeId="urn:microsoft.com/office/officeart/2005/8/colors/colorful5" csCatId="colorful" phldr="1"/>
      <dgm:spPr/>
    </dgm:pt>
    <dgm:pt modelId="{19E70A6E-059C-417C-B5E6-B63B47234E58}">
      <dgm:prSet phldrT="[Text]"/>
      <dgm:spPr/>
      <dgm:t>
        <a:bodyPr/>
        <a:lstStyle/>
        <a:p>
          <a:r>
            <a:rPr lang="en-GB" dirty="0" smtClean="0"/>
            <a:t>Already quit</a:t>
          </a:r>
          <a:endParaRPr lang="en-GB" dirty="0"/>
        </a:p>
      </dgm:t>
    </dgm:pt>
    <dgm:pt modelId="{34E13349-C786-42F7-84D1-9C6FD3A5A92B}" type="parTrans" cxnId="{2A7E9C20-BDAA-46AC-9C43-697B2358DCF0}">
      <dgm:prSet/>
      <dgm:spPr/>
      <dgm:t>
        <a:bodyPr/>
        <a:lstStyle/>
        <a:p>
          <a:endParaRPr lang="en-GB"/>
        </a:p>
      </dgm:t>
    </dgm:pt>
    <dgm:pt modelId="{0C2734D7-419D-4356-8915-4E6631695A67}" type="sibTrans" cxnId="{2A7E9C20-BDAA-46AC-9C43-697B2358DCF0}">
      <dgm:prSet/>
      <dgm:spPr/>
      <dgm:t>
        <a:bodyPr/>
        <a:lstStyle/>
        <a:p>
          <a:endParaRPr lang="en-GB"/>
        </a:p>
      </dgm:t>
    </dgm:pt>
    <dgm:pt modelId="{2C31D2D3-C598-467C-A574-33B550636B28}">
      <dgm:prSet phldrT="[Text]"/>
      <dgm:spPr/>
      <dgm:t>
        <a:bodyPr/>
        <a:lstStyle/>
        <a:p>
          <a:r>
            <a:rPr lang="en-GB" dirty="0" smtClean="0"/>
            <a:t>Intend to quit</a:t>
          </a:r>
          <a:endParaRPr lang="en-GB" dirty="0"/>
        </a:p>
      </dgm:t>
    </dgm:pt>
    <dgm:pt modelId="{DA54FC92-803C-4828-AE2E-3ADD7AB77240}" type="parTrans" cxnId="{4F9FA920-E721-4173-9582-0063812E2C6E}">
      <dgm:prSet/>
      <dgm:spPr/>
      <dgm:t>
        <a:bodyPr/>
        <a:lstStyle/>
        <a:p>
          <a:endParaRPr lang="en-GB"/>
        </a:p>
      </dgm:t>
    </dgm:pt>
    <dgm:pt modelId="{E414AC68-6F36-454F-BF7D-21563E6508BD}" type="sibTrans" cxnId="{4F9FA920-E721-4173-9582-0063812E2C6E}">
      <dgm:prSet/>
      <dgm:spPr/>
      <dgm:t>
        <a:bodyPr/>
        <a:lstStyle/>
        <a:p>
          <a:endParaRPr lang="en-GB"/>
        </a:p>
      </dgm:t>
    </dgm:pt>
    <dgm:pt modelId="{932CCF80-6252-4126-91D5-8431525D8140}">
      <dgm:prSet phldrT="[Text]"/>
      <dgm:spPr/>
      <dgm:t>
        <a:bodyPr/>
        <a:lstStyle/>
        <a:p>
          <a:r>
            <a:rPr lang="en-GB" dirty="0" smtClean="0"/>
            <a:t>Intend to remain</a:t>
          </a:r>
          <a:endParaRPr lang="en-GB" dirty="0"/>
        </a:p>
      </dgm:t>
    </dgm:pt>
    <dgm:pt modelId="{74D98FB2-B028-4B65-8B85-5E6D4F1FE653}" type="sibTrans" cxnId="{ABDDBD37-F7F8-4E2B-8F78-84A46E6915F5}">
      <dgm:prSet/>
      <dgm:spPr/>
      <dgm:t>
        <a:bodyPr/>
        <a:lstStyle/>
        <a:p>
          <a:endParaRPr lang="en-GB"/>
        </a:p>
      </dgm:t>
    </dgm:pt>
    <dgm:pt modelId="{B234F4D8-0D33-4E6A-8893-8D01884BDCB4}" type="parTrans" cxnId="{ABDDBD37-F7F8-4E2B-8F78-84A46E6915F5}">
      <dgm:prSet/>
      <dgm:spPr/>
      <dgm:t>
        <a:bodyPr/>
        <a:lstStyle/>
        <a:p>
          <a:endParaRPr lang="en-GB"/>
        </a:p>
      </dgm:t>
    </dgm:pt>
    <dgm:pt modelId="{3DCDA0DF-3488-4CDB-8445-0BA2872DF9AB}" type="pres">
      <dgm:prSet presAssocID="{36684DA5-312E-419B-9937-C84513B6A2D8}" presName="Name0" presStyleCnt="0">
        <dgm:presLayoutVars>
          <dgm:dir/>
          <dgm:resizeHandles val="exact"/>
        </dgm:presLayoutVars>
      </dgm:prSet>
      <dgm:spPr/>
    </dgm:pt>
    <dgm:pt modelId="{0A4D1023-692E-4740-BA15-A358800A6768}" type="pres">
      <dgm:prSet presAssocID="{36684DA5-312E-419B-9937-C84513B6A2D8}" presName="fgShape" presStyleLbl="fgShp" presStyleIdx="0" presStyleCnt="1" custAng="0" custFlipHor="1" custScaleX="35100" custScaleY="197916" custLinFactNeighborX="36232" custLinFactNeighborY="-17705"/>
      <dgm:spPr>
        <a:prstGeom prst="rightArrow">
          <a:avLst/>
        </a:prstGeom>
      </dgm:spPr>
      <dgm:t>
        <a:bodyPr/>
        <a:lstStyle/>
        <a:p>
          <a:endParaRPr lang="en-GB"/>
        </a:p>
      </dgm:t>
    </dgm:pt>
    <dgm:pt modelId="{85504BE4-0D17-40F8-8B3A-64FF425AE27B}" type="pres">
      <dgm:prSet presAssocID="{36684DA5-312E-419B-9937-C84513B6A2D8}" presName="linComp" presStyleCnt="0"/>
      <dgm:spPr/>
    </dgm:pt>
    <dgm:pt modelId="{088248EB-7495-4A81-AC99-67B4B4D12B72}" type="pres">
      <dgm:prSet presAssocID="{19E70A6E-059C-417C-B5E6-B63B47234E58}" presName="compNode" presStyleCnt="0"/>
      <dgm:spPr/>
    </dgm:pt>
    <dgm:pt modelId="{5C9DC8D4-24B1-4F0D-9922-A5E715D3D937}" type="pres">
      <dgm:prSet presAssocID="{19E70A6E-059C-417C-B5E6-B63B47234E58}" presName="bkgdShape" presStyleLbl="node1" presStyleIdx="0" presStyleCnt="3" custLinFactNeighborX="-672" custLinFactNeighborY="321"/>
      <dgm:spPr/>
      <dgm:t>
        <a:bodyPr/>
        <a:lstStyle/>
        <a:p>
          <a:endParaRPr lang="en-GB"/>
        </a:p>
      </dgm:t>
    </dgm:pt>
    <dgm:pt modelId="{B99CD414-4CAF-4E7F-94B7-0780843B9648}" type="pres">
      <dgm:prSet presAssocID="{19E70A6E-059C-417C-B5E6-B63B47234E58}" presName="nodeTx" presStyleLbl="node1" presStyleIdx="0" presStyleCnt="3">
        <dgm:presLayoutVars>
          <dgm:bulletEnabled val="1"/>
        </dgm:presLayoutVars>
      </dgm:prSet>
      <dgm:spPr/>
      <dgm:t>
        <a:bodyPr/>
        <a:lstStyle/>
        <a:p>
          <a:endParaRPr lang="en-GB"/>
        </a:p>
      </dgm:t>
    </dgm:pt>
    <dgm:pt modelId="{6DC29CCE-7055-4EB5-B3B0-1C72D0E574A3}" type="pres">
      <dgm:prSet presAssocID="{19E70A6E-059C-417C-B5E6-B63B47234E58}" presName="invisiNode" presStyleLbl="node1" presStyleIdx="0" presStyleCnt="3"/>
      <dgm:spPr/>
    </dgm:pt>
    <dgm:pt modelId="{FDEED7EA-5506-4334-A6C4-AE37B458FE0B}" type="pres">
      <dgm:prSet presAssocID="{19E70A6E-059C-417C-B5E6-B63B47234E58}"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dgm:spPr>
    </dgm:pt>
    <dgm:pt modelId="{2F2E76E0-B00E-4B77-9FD7-D257303D674F}" type="pres">
      <dgm:prSet presAssocID="{0C2734D7-419D-4356-8915-4E6631695A67}" presName="sibTrans" presStyleLbl="sibTrans2D1" presStyleIdx="0" presStyleCnt="0"/>
      <dgm:spPr/>
      <dgm:t>
        <a:bodyPr/>
        <a:lstStyle/>
        <a:p>
          <a:endParaRPr lang="en-GB"/>
        </a:p>
      </dgm:t>
    </dgm:pt>
    <dgm:pt modelId="{5778FE34-4F78-4AFA-9C29-E4C36EC9B469}" type="pres">
      <dgm:prSet presAssocID="{932CCF80-6252-4126-91D5-8431525D8140}" presName="compNode" presStyleCnt="0"/>
      <dgm:spPr/>
    </dgm:pt>
    <dgm:pt modelId="{2C597F9F-AA53-45D1-BA15-9712BEB504E8}" type="pres">
      <dgm:prSet presAssocID="{932CCF80-6252-4126-91D5-8431525D8140}" presName="bkgdShape" presStyleLbl="node1" presStyleIdx="1" presStyleCnt="3" custLinFactNeighborX="-319" custLinFactNeighborY="495"/>
      <dgm:spPr/>
      <dgm:t>
        <a:bodyPr/>
        <a:lstStyle/>
        <a:p>
          <a:endParaRPr lang="en-GB"/>
        </a:p>
      </dgm:t>
    </dgm:pt>
    <dgm:pt modelId="{07FE606D-2171-4C04-8B7D-BDE82BE53A4E}" type="pres">
      <dgm:prSet presAssocID="{932CCF80-6252-4126-91D5-8431525D8140}" presName="nodeTx" presStyleLbl="node1" presStyleIdx="1" presStyleCnt="3">
        <dgm:presLayoutVars>
          <dgm:bulletEnabled val="1"/>
        </dgm:presLayoutVars>
      </dgm:prSet>
      <dgm:spPr/>
      <dgm:t>
        <a:bodyPr/>
        <a:lstStyle/>
        <a:p>
          <a:endParaRPr lang="en-GB"/>
        </a:p>
      </dgm:t>
    </dgm:pt>
    <dgm:pt modelId="{07A0657F-505D-4B28-9B9E-811F0656D178}" type="pres">
      <dgm:prSet presAssocID="{932CCF80-6252-4126-91D5-8431525D8140}" presName="invisiNode" presStyleLbl="node1" presStyleIdx="1" presStyleCnt="3"/>
      <dgm:spPr/>
    </dgm:pt>
    <dgm:pt modelId="{3F788D3C-3F62-4E24-8610-7261141B2302}" type="pres">
      <dgm:prSet presAssocID="{932CCF80-6252-4126-91D5-8431525D8140}" presName="imagNod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1000" r="-1000"/>
          </a:stretch>
        </a:blipFill>
      </dgm:spPr>
    </dgm:pt>
    <dgm:pt modelId="{C681544F-6FBF-49DF-92B6-BE113346D3EC}" type="pres">
      <dgm:prSet presAssocID="{74D98FB2-B028-4B65-8B85-5E6D4F1FE653}" presName="sibTrans" presStyleLbl="sibTrans2D1" presStyleIdx="0" presStyleCnt="0"/>
      <dgm:spPr/>
      <dgm:t>
        <a:bodyPr/>
        <a:lstStyle/>
        <a:p>
          <a:endParaRPr lang="en-GB"/>
        </a:p>
      </dgm:t>
    </dgm:pt>
    <dgm:pt modelId="{ADD2B824-5558-458E-9EB0-3C39D6A1D54C}" type="pres">
      <dgm:prSet presAssocID="{2C31D2D3-C598-467C-A574-33B550636B28}" presName="compNode" presStyleCnt="0"/>
      <dgm:spPr/>
    </dgm:pt>
    <dgm:pt modelId="{E5CFBCDB-0E56-4359-AC90-33DAC447A94D}" type="pres">
      <dgm:prSet presAssocID="{2C31D2D3-C598-467C-A574-33B550636B28}" presName="bkgdShape" presStyleLbl="node1" presStyleIdx="2" presStyleCnt="3"/>
      <dgm:spPr/>
      <dgm:t>
        <a:bodyPr/>
        <a:lstStyle/>
        <a:p>
          <a:endParaRPr lang="en-GB"/>
        </a:p>
      </dgm:t>
    </dgm:pt>
    <dgm:pt modelId="{691FD8C5-2E92-4A7B-92E9-419D2CB89CB0}" type="pres">
      <dgm:prSet presAssocID="{2C31D2D3-C598-467C-A574-33B550636B28}" presName="nodeTx" presStyleLbl="node1" presStyleIdx="2" presStyleCnt="3">
        <dgm:presLayoutVars>
          <dgm:bulletEnabled val="1"/>
        </dgm:presLayoutVars>
      </dgm:prSet>
      <dgm:spPr/>
      <dgm:t>
        <a:bodyPr/>
        <a:lstStyle/>
        <a:p>
          <a:endParaRPr lang="en-GB"/>
        </a:p>
      </dgm:t>
    </dgm:pt>
    <dgm:pt modelId="{E0A69D82-5C6C-413B-AB0B-4BC203681F09}" type="pres">
      <dgm:prSet presAssocID="{2C31D2D3-C598-467C-A574-33B550636B28}" presName="invisiNode" presStyleLbl="node1" presStyleIdx="2" presStyleCnt="3"/>
      <dgm:spPr/>
    </dgm:pt>
    <dgm:pt modelId="{F0340BC3-EE83-4824-8892-1D9EC5C1BF73}" type="pres">
      <dgm:prSet presAssocID="{2C31D2D3-C598-467C-A574-33B550636B28}" presName="imagNode"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1000" r="-1000"/>
          </a:stretch>
        </a:blipFill>
      </dgm:spPr>
    </dgm:pt>
  </dgm:ptLst>
  <dgm:cxnLst>
    <dgm:cxn modelId="{7F125D3D-32C3-418F-B930-4B05D6858E04}" type="presOf" srcId="{19E70A6E-059C-417C-B5E6-B63B47234E58}" destId="{5C9DC8D4-24B1-4F0D-9922-A5E715D3D937}" srcOrd="0" destOrd="0" presId="urn:microsoft.com/office/officeart/2005/8/layout/hList7"/>
    <dgm:cxn modelId="{1A46BF7C-1D7C-4A7D-B881-985978C847DA}" type="presOf" srcId="{932CCF80-6252-4126-91D5-8431525D8140}" destId="{07FE606D-2171-4C04-8B7D-BDE82BE53A4E}" srcOrd="1" destOrd="0" presId="urn:microsoft.com/office/officeart/2005/8/layout/hList7"/>
    <dgm:cxn modelId="{4F9FA920-E721-4173-9582-0063812E2C6E}" srcId="{36684DA5-312E-419B-9937-C84513B6A2D8}" destId="{2C31D2D3-C598-467C-A574-33B550636B28}" srcOrd="2" destOrd="0" parTransId="{DA54FC92-803C-4828-AE2E-3ADD7AB77240}" sibTransId="{E414AC68-6F36-454F-BF7D-21563E6508BD}"/>
    <dgm:cxn modelId="{D822C2E4-E964-4358-9730-BD13807B7BDA}" type="presOf" srcId="{74D98FB2-B028-4B65-8B85-5E6D4F1FE653}" destId="{C681544F-6FBF-49DF-92B6-BE113346D3EC}" srcOrd="0" destOrd="0" presId="urn:microsoft.com/office/officeart/2005/8/layout/hList7"/>
    <dgm:cxn modelId="{664AFD79-C115-4515-B23D-D9F43552DF7F}" type="presOf" srcId="{0C2734D7-419D-4356-8915-4E6631695A67}" destId="{2F2E76E0-B00E-4B77-9FD7-D257303D674F}" srcOrd="0" destOrd="0" presId="urn:microsoft.com/office/officeart/2005/8/layout/hList7"/>
    <dgm:cxn modelId="{32C8D034-6600-4608-A3BF-C6A6655773D8}" type="presOf" srcId="{36684DA5-312E-419B-9937-C84513B6A2D8}" destId="{3DCDA0DF-3488-4CDB-8445-0BA2872DF9AB}" srcOrd="0" destOrd="0" presId="urn:microsoft.com/office/officeart/2005/8/layout/hList7"/>
    <dgm:cxn modelId="{8CF83D56-968D-4F44-8668-FF907B3BD398}" type="presOf" srcId="{2C31D2D3-C598-467C-A574-33B550636B28}" destId="{691FD8C5-2E92-4A7B-92E9-419D2CB89CB0}" srcOrd="1" destOrd="0" presId="urn:microsoft.com/office/officeart/2005/8/layout/hList7"/>
    <dgm:cxn modelId="{ABDDBD37-F7F8-4E2B-8F78-84A46E6915F5}" srcId="{36684DA5-312E-419B-9937-C84513B6A2D8}" destId="{932CCF80-6252-4126-91D5-8431525D8140}" srcOrd="1" destOrd="0" parTransId="{B234F4D8-0D33-4E6A-8893-8D01884BDCB4}" sibTransId="{74D98FB2-B028-4B65-8B85-5E6D4F1FE653}"/>
    <dgm:cxn modelId="{33FDDEE1-996D-462D-B4C3-D08AA98F4732}" type="presOf" srcId="{19E70A6E-059C-417C-B5E6-B63B47234E58}" destId="{B99CD414-4CAF-4E7F-94B7-0780843B9648}" srcOrd="1" destOrd="0" presId="urn:microsoft.com/office/officeart/2005/8/layout/hList7"/>
    <dgm:cxn modelId="{FB0E9716-C664-4D4B-9AD1-DB5FC5F7A5A5}" type="presOf" srcId="{2C31D2D3-C598-467C-A574-33B550636B28}" destId="{E5CFBCDB-0E56-4359-AC90-33DAC447A94D}" srcOrd="0" destOrd="0" presId="urn:microsoft.com/office/officeart/2005/8/layout/hList7"/>
    <dgm:cxn modelId="{D437F476-FB95-4162-97BA-075385E57A57}" type="presOf" srcId="{932CCF80-6252-4126-91D5-8431525D8140}" destId="{2C597F9F-AA53-45D1-BA15-9712BEB504E8}" srcOrd="0" destOrd="0" presId="urn:microsoft.com/office/officeart/2005/8/layout/hList7"/>
    <dgm:cxn modelId="{2A7E9C20-BDAA-46AC-9C43-697B2358DCF0}" srcId="{36684DA5-312E-419B-9937-C84513B6A2D8}" destId="{19E70A6E-059C-417C-B5E6-B63B47234E58}" srcOrd="0" destOrd="0" parTransId="{34E13349-C786-42F7-84D1-9C6FD3A5A92B}" sibTransId="{0C2734D7-419D-4356-8915-4E6631695A67}"/>
    <dgm:cxn modelId="{0672EA88-AA44-4186-B67F-EEB81488DF2E}" type="presParOf" srcId="{3DCDA0DF-3488-4CDB-8445-0BA2872DF9AB}" destId="{0A4D1023-692E-4740-BA15-A358800A6768}" srcOrd="0" destOrd="0" presId="urn:microsoft.com/office/officeart/2005/8/layout/hList7"/>
    <dgm:cxn modelId="{482B60F1-805B-4462-8FDD-42F8C176651F}" type="presParOf" srcId="{3DCDA0DF-3488-4CDB-8445-0BA2872DF9AB}" destId="{85504BE4-0D17-40F8-8B3A-64FF425AE27B}" srcOrd="1" destOrd="0" presId="urn:microsoft.com/office/officeart/2005/8/layout/hList7"/>
    <dgm:cxn modelId="{D5E9EFD5-D1D1-4322-8E0E-13309D274B4F}" type="presParOf" srcId="{85504BE4-0D17-40F8-8B3A-64FF425AE27B}" destId="{088248EB-7495-4A81-AC99-67B4B4D12B72}" srcOrd="0" destOrd="0" presId="urn:microsoft.com/office/officeart/2005/8/layout/hList7"/>
    <dgm:cxn modelId="{C596CA1E-6A40-4D68-901B-00F077EBB184}" type="presParOf" srcId="{088248EB-7495-4A81-AC99-67B4B4D12B72}" destId="{5C9DC8D4-24B1-4F0D-9922-A5E715D3D937}" srcOrd="0" destOrd="0" presId="urn:microsoft.com/office/officeart/2005/8/layout/hList7"/>
    <dgm:cxn modelId="{D5E718FB-C269-4383-BFBA-2080994E17BB}" type="presParOf" srcId="{088248EB-7495-4A81-AC99-67B4B4D12B72}" destId="{B99CD414-4CAF-4E7F-94B7-0780843B9648}" srcOrd="1" destOrd="0" presId="urn:microsoft.com/office/officeart/2005/8/layout/hList7"/>
    <dgm:cxn modelId="{A8BEB80A-F4C9-4A23-B987-021807C21A96}" type="presParOf" srcId="{088248EB-7495-4A81-AC99-67B4B4D12B72}" destId="{6DC29CCE-7055-4EB5-B3B0-1C72D0E574A3}" srcOrd="2" destOrd="0" presId="urn:microsoft.com/office/officeart/2005/8/layout/hList7"/>
    <dgm:cxn modelId="{D43BC398-48CD-4F44-9B17-D704D1F00356}" type="presParOf" srcId="{088248EB-7495-4A81-AC99-67B4B4D12B72}" destId="{FDEED7EA-5506-4334-A6C4-AE37B458FE0B}" srcOrd="3" destOrd="0" presId="urn:microsoft.com/office/officeart/2005/8/layout/hList7"/>
    <dgm:cxn modelId="{09D0D1B8-905A-4102-832F-56EE494BBADC}" type="presParOf" srcId="{85504BE4-0D17-40F8-8B3A-64FF425AE27B}" destId="{2F2E76E0-B00E-4B77-9FD7-D257303D674F}" srcOrd="1" destOrd="0" presId="urn:microsoft.com/office/officeart/2005/8/layout/hList7"/>
    <dgm:cxn modelId="{1C832E64-8981-433A-BB63-35870B447156}" type="presParOf" srcId="{85504BE4-0D17-40F8-8B3A-64FF425AE27B}" destId="{5778FE34-4F78-4AFA-9C29-E4C36EC9B469}" srcOrd="2" destOrd="0" presId="urn:microsoft.com/office/officeart/2005/8/layout/hList7"/>
    <dgm:cxn modelId="{63206988-A126-4DEC-8846-D12D9F00C0C2}" type="presParOf" srcId="{5778FE34-4F78-4AFA-9C29-E4C36EC9B469}" destId="{2C597F9F-AA53-45D1-BA15-9712BEB504E8}" srcOrd="0" destOrd="0" presId="urn:microsoft.com/office/officeart/2005/8/layout/hList7"/>
    <dgm:cxn modelId="{04122BB8-A117-4142-BEDD-E617EA198367}" type="presParOf" srcId="{5778FE34-4F78-4AFA-9C29-E4C36EC9B469}" destId="{07FE606D-2171-4C04-8B7D-BDE82BE53A4E}" srcOrd="1" destOrd="0" presId="urn:microsoft.com/office/officeart/2005/8/layout/hList7"/>
    <dgm:cxn modelId="{F9666002-AD64-4C2B-8D8E-B99938EA2597}" type="presParOf" srcId="{5778FE34-4F78-4AFA-9C29-E4C36EC9B469}" destId="{07A0657F-505D-4B28-9B9E-811F0656D178}" srcOrd="2" destOrd="0" presId="urn:microsoft.com/office/officeart/2005/8/layout/hList7"/>
    <dgm:cxn modelId="{A6D04E12-E5FB-4788-A460-2FDBE5988341}" type="presParOf" srcId="{5778FE34-4F78-4AFA-9C29-E4C36EC9B469}" destId="{3F788D3C-3F62-4E24-8610-7261141B2302}" srcOrd="3" destOrd="0" presId="urn:microsoft.com/office/officeart/2005/8/layout/hList7"/>
    <dgm:cxn modelId="{4E28C1BE-17E6-493B-A57A-CCF1B4530770}" type="presParOf" srcId="{85504BE4-0D17-40F8-8B3A-64FF425AE27B}" destId="{C681544F-6FBF-49DF-92B6-BE113346D3EC}" srcOrd="3" destOrd="0" presId="urn:microsoft.com/office/officeart/2005/8/layout/hList7"/>
    <dgm:cxn modelId="{5D2D9CE4-F3BC-4E61-AA7F-4FE790DD499F}" type="presParOf" srcId="{85504BE4-0D17-40F8-8B3A-64FF425AE27B}" destId="{ADD2B824-5558-458E-9EB0-3C39D6A1D54C}" srcOrd="4" destOrd="0" presId="urn:microsoft.com/office/officeart/2005/8/layout/hList7"/>
    <dgm:cxn modelId="{F3A940FC-26F7-418D-9767-B8CA26EF9ECC}" type="presParOf" srcId="{ADD2B824-5558-458E-9EB0-3C39D6A1D54C}" destId="{E5CFBCDB-0E56-4359-AC90-33DAC447A94D}" srcOrd="0" destOrd="0" presId="urn:microsoft.com/office/officeart/2005/8/layout/hList7"/>
    <dgm:cxn modelId="{DDD862B5-A3AA-4214-BABF-0D88E780B27C}" type="presParOf" srcId="{ADD2B824-5558-458E-9EB0-3C39D6A1D54C}" destId="{691FD8C5-2E92-4A7B-92E9-419D2CB89CB0}" srcOrd="1" destOrd="0" presId="urn:microsoft.com/office/officeart/2005/8/layout/hList7"/>
    <dgm:cxn modelId="{44DBED6F-8B3F-49D0-BECF-C4D35D808DFE}" type="presParOf" srcId="{ADD2B824-5558-458E-9EB0-3C39D6A1D54C}" destId="{E0A69D82-5C6C-413B-AB0B-4BC203681F09}" srcOrd="2" destOrd="0" presId="urn:microsoft.com/office/officeart/2005/8/layout/hList7"/>
    <dgm:cxn modelId="{223BDC63-2A62-4CE9-9F12-5766956730C7}" type="presParOf" srcId="{ADD2B824-5558-458E-9EB0-3C39D6A1D54C}" destId="{F0340BC3-EE83-4824-8892-1D9EC5C1BF73}" srcOrd="3" destOrd="0" presId="urn:microsoft.com/office/officeart/2005/8/layout/hList7"/>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9DC8D4-24B1-4F0D-9922-A5E715D3D937}">
      <dsp:nvSpPr>
        <dsp:cNvPr id="0" name=""/>
        <dsp:cNvSpPr/>
      </dsp:nvSpPr>
      <dsp:spPr>
        <a:xfrm>
          <a:off x="0" y="-46104"/>
          <a:ext cx="2655093" cy="5418667"/>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5816" tIns="305816" rIns="305816" bIns="305816" numCol="1" spcCol="1270" anchor="ctr" anchorCtr="0">
          <a:noAutofit/>
        </a:bodyPr>
        <a:lstStyle/>
        <a:p>
          <a:pPr lvl="0" algn="ctr" defTabSz="1911350">
            <a:lnSpc>
              <a:spcPct val="90000"/>
            </a:lnSpc>
            <a:spcBef>
              <a:spcPct val="0"/>
            </a:spcBef>
            <a:spcAft>
              <a:spcPct val="35000"/>
            </a:spcAft>
          </a:pPr>
          <a:r>
            <a:rPr lang="en-GB" sz="4300" kern="1200" dirty="0" smtClean="0"/>
            <a:t>Already quit</a:t>
          </a:r>
          <a:endParaRPr lang="en-GB" sz="4300" kern="1200" dirty="0"/>
        </a:p>
      </dsp:txBody>
      <dsp:txXfrm>
        <a:off x="0" y="2121362"/>
        <a:ext cx="2655093" cy="2167466"/>
      </dsp:txXfrm>
    </dsp:sp>
    <dsp:sp modelId="{FDEED7EA-5506-4334-A6C4-AE37B458FE0B}">
      <dsp:nvSpPr>
        <dsp:cNvPr id="0" name=""/>
        <dsp:cNvSpPr/>
      </dsp:nvSpPr>
      <dsp:spPr>
        <a:xfrm>
          <a:off x="427045" y="261621"/>
          <a:ext cx="1804416" cy="1804416"/>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C597F9F-AA53-45D1-BA15-9712BEB504E8}">
      <dsp:nvSpPr>
        <dsp:cNvPr id="0" name=""/>
        <dsp:cNvSpPr/>
      </dsp:nvSpPr>
      <dsp:spPr>
        <a:xfrm>
          <a:off x="2727983" y="-36676"/>
          <a:ext cx="2655093" cy="5418667"/>
        </a:xfrm>
        <a:prstGeom prst="roundRect">
          <a:avLst>
            <a:gd name="adj" fmla="val 10000"/>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5816" tIns="305816" rIns="305816" bIns="305816" numCol="1" spcCol="1270" anchor="ctr" anchorCtr="0">
          <a:noAutofit/>
        </a:bodyPr>
        <a:lstStyle/>
        <a:p>
          <a:pPr lvl="0" algn="ctr" defTabSz="1911350">
            <a:lnSpc>
              <a:spcPct val="90000"/>
            </a:lnSpc>
            <a:spcBef>
              <a:spcPct val="0"/>
            </a:spcBef>
            <a:spcAft>
              <a:spcPct val="35000"/>
            </a:spcAft>
          </a:pPr>
          <a:r>
            <a:rPr lang="en-GB" sz="4300" kern="1200" dirty="0" smtClean="0"/>
            <a:t>Intend to remain</a:t>
          </a:r>
          <a:endParaRPr lang="en-GB" sz="4300" kern="1200" dirty="0"/>
        </a:p>
      </dsp:txBody>
      <dsp:txXfrm>
        <a:off x="2727983" y="2130790"/>
        <a:ext cx="2655093" cy="2167466"/>
      </dsp:txXfrm>
    </dsp:sp>
    <dsp:sp modelId="{3F788D3C-3F62-4E24-8610-7261141B2302}">
      <dsp:nvSpPr>
        <dsp:cNvPr id="0" name=""/>
        <dsp:cNvSpPr/>
      </dsp:nvSpPr>
      <dsp:spPr>
        <a:xfrm>
          <a:off x="3161791" y="261621"/>
          <a:ext cx="1804416" cy="1804416"/>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000" r="-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5CFBCDB-0E56-4359-AC90-33DAC447A94D}">
      <dsp:nvSpPr>
        <dsp:cNvPr id="0" name=""/>
        <dsp:cNvSpPr/>
      </dsp:nvSpPr>
      <dsp:spPr>
        <a:xfrm>
          <a:off x="5471199" y="-63498"/>
          <a:ext cx="2655093" cy="5418667"/>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5816" tIns="305816" rIns="305816" bIns="305816" numCol="1" spcCol="1270" anchor="ctr" anchorCtr="0">
          <a:noAutofit/>
        </a:bodyPr>
        <a:lstStyle/>
        <a:p>
          <a:pPr lvl="0" algn="ctr" defTabSz="1911350">
            <a:lnSpc>
              <a:spcPct val="90000"/>
            </a:lnSpc>
            <a:spcBef>
              <a:spcPct val="0"/>
            </a:spcBef>
            <a:spcAft>
              <a:spcPct val="35000"/>
            </a:spcAft>
          </a:pPr>
          <a:r>
            <a:rPr lang="en-GB" sz="4300" kern="1200" dirty="0" smtClean="0"/>
            <a:t>Intend to quit</a:t>
          </a:r>
          <a:endParaRPr lang="en-GB" sz="4300" kern="1200" dirty="0"/>
        </a:p>
      </dsp:txBody>
      <dsp:txXfrm>
        <a:off x="5471199" y="2103968"/>
        <a:ext cx="2655093" cy="2167466"/>
      </dsp:txXfrm>
    </dsp:sp>
    <dsp:sp modelId="{F0340BC3-EE83-4824-8892-1D9EC5C1BF73}">
      <dsp:nvSpPr>
        <dsp:cNvPr id="0" name=""/>
        <dsp:cNvSpPr/>
      </dsp:nvSpPr>
      <dsp:spPr>
        <a:xfrm>
          <a:off x="5896538" y="261621"/>
          <a:ext cx="1804416" cy="1804416"/>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000" r="-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A4D1023-692E-4740-BA15-A358800A6768}">
      <dsp:nvSpPr>
        <dsp:cNvPr id="0" name=""/>
        <dsp:cNvSpPr/>
      </dsp:nvSpPr>
      <dsp:spPr>
        <a:xfrm flipH="1">
          <a:off x="5460995" y="3729598"/>
          <a:ext cx="2624693" cy="1608661"/>
        </a:xfrm>
        <a:prstGeom prst="rightArrow">
          <a:avLst/>
        </a:prstGeom>
        <a:solidFill>
          <a:schemeClr val="accent5">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5659" cy="49805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4" y="1"/>
            <a:ext cx="2945659" cy="498055"/>
          </a:xfrm>
          <a:prstGeom prst="rect">
            <a:avLst/>
          </a:prstGeom>
        </p:spPr>
        <p:txBody>
          <a:bodyPr vert="horz" lIns="91440" tIns="45720" rIns="91440" bIns="45720" rtlCol="0"/>
          <a:lstStyle>
            <a:lvl1pPr algn="r">
              <a:defRPr sz="1200"/>
            </a:lvl1pPr>
          </a:lstStyle>
          <a:p>
            <a:fld id="{E9A47705-1BAE-463C-B5E1-D99C37CA38C4}" type="datetimeFigureOut">
              <a:rPr lang="en-GB" smtClean="0"/>
              <a:t>20/06/2018</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5"/>
            <a:ext cx="5438140" cy="3908614"/>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28584"/>
            <a:ext cx="2945659" cy="49805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428584"/>
            <a:ext cx="2945659" cy="498054"/>
          </a:xfrm>
          <a:prstGeom prst="rect">
            <a:avLst/>
          </a:prstGeom>
        </p:spPr>
        <p:txBody>
          <a:bodyPr vert="horz" lIns="91440" tIns="45720" rIns="91440" bIns="45720" rtlCol="0" anchor="b"/>
          <a:lstStyle>
            <a:lvl1pPr algn="r">
              <a:defRPr sz="1200"/>
            </a:lvl1pPr>
          </a:lstStyle>
          <a:p>
            <a:fld id="{34687014-2B8C-4D64-95CC-C9A4B43A510D}" type="slidenum">
              <a:rPr lang="en-GB" smtClean="0"/>
              <a:t>‹#›</a:t>
            </a:fld>
            <a:endParaRPr lang="en-GB"/>
          </a:p>
        </p:txBody>
      </p:sp>
    </p:spTree>
    <p:extLst>
      <p:ext uri="{BB962C8B-B14F-4D97-AF65-F5344CB8AC3E}">
        <p14:creationId xmlns:p14="http://schemas.microsoft.com/office/powerpoint/2010/main" val="2497252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4687014-2B8C-4D64-95CC-C9A4B43A510D}" type="slidenum">
              <a:rPr lang="en-GB" smtClean="0"/>
              <a:t>1</a:t>
            </a:fld>
            <a:endParaRPr lang="en-GB"/>
          </a:p>
        </p:txBody>
      </p:sp>
    </p:spTree>
    <p:extLst>
      <p:ext uri="{BB962C8B-B14F-4D97-AF65-F5344CB8AC3E}">
        <p14:creationId xmlns:p14="http://schemas.microsoft.com/office/powerpoint/2010/main" val="8411865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When</a:t>
            </a:r>
            <a:r>
              <a:rPr lang="en-GB" baseline="0" dirty="0" smtClean="0"/>
              <a:t> asked where they would like more praise and recognition from, i</a:t>
            </a:r>
            <a:r>
              <a:rPr lang="en-GB" dirty="0" smtClean="0"/>
              <a:t>nterview respondents</a:t>
            </a:r>
            <a:r>
              <a:rPr lang="en-GB" baseline="0" dirty="0" smtClean="0"/>
              <a:t> pointed at the media, government and leadership teams</a:t>
            </a:r>
          </a:p>
          <a:p>
            <a:endParaRPr lang="en-GB" baseline="0" dirty="0" smtClean="0"/>
          </a:p>
          <a:p>
            <a:r>
              <a:rPr lang="en-GB" baseline="0" dirty="0" smtClean="0"/>
              <a:t>They talked about “bashing teachers” and ever-increasing management expectations</a:t>
            </a:r>
          </a:p>
          <a:p>
            <a:r>
              <a:rPr lang="en-GB" baseline="0" dirty="0" smtClean="0"/>
              <a:t>Increasingly they felt that teaching was falling behind other professions – in stature and pay</a:t>
            </a:r>
          </a:p>
          <a:p>
            <a:r>
              <a:rPr lang="en-GB" sz="1200" kern="1200" dirty="0" smtClean="0">
                <a:solidFill>
                  <a:schemeClr val="tx1"/>
                </a:solidFill>
                <a:effectLst/>
                <a:latin typeface="+mn-lt"/>
                <a:ea typeface="+mn-ea"/>
                <a:cs typeface="+mn-cs"/>
              </a:rPr>
              <a:t> </a:t>
            </a:r>
            <a:endParaRPr lang="en-GB" dirty="0" smtClean="0">
              <a:effectLst/>
            </a:endParaRPr>
          </a:p>
          <a:p>
            <a:r>
              <a:rPr lang="en-GB" i="1" dirty="0" smtClean="0">
                <a:effectLst/>
              </a:rPr>
              <a:t>“You need SLT who are around the corridors, getting their sleeves rolled up, people with a much higher public profile, there ..  for you to talk to and who you feel would actually listen”. Mr. O</a:t>
            </a:r>
          </a:p>
          <a:p>
            <a:r>
              <a:rPr lang="en-GB" sz="1200" kern="1200" dirty="0" smtClean="0">
                <a:solidFill>
                  <a:schemeClr val="tx1"/>
                </a:solidFill>
                <a:effectLst/>
                <a:latin typeface="+mn-lt"/>
                <a:ea typeface="+mn-ea"/>
                <a:cs typeface="+mn-cs"/>
              </a:rPr>
              <a:t>One teacher says</a:t>
            </a:r>
            <a:r>
              <a:rPr lang="en-GB" sz="1200" kern="1200" baseline="0" dirty="0" smtClean="0">
                <a:solidFill>
                  <a:schemeClr val="tx1"/>
                </a:solidFill>
                <a:effectLst/>
                <a:latin typeface="+mn-lt"/>
                <a:ea typeface="+mn-ea"/>
                <a:cs typeface="+mn-cs"/>
              </a:rPr>
              <a:t> the main reason she left was that </a:t>
            </a:r>
            <a:r>
              <a:rPr lang="en-GB" sz="1200" kern="1200" dirty="0" smtClean="0">
                <a:solidFill>
                  <a:schemeClr val="tx1"/>
                </a:solidFill>
                <a:effectLst/>
                <a:latin typeface="+mn-lt"/>
                <a:ea typeface="+mn-ea"/>
                <a:cs typeface="+mn-cs"/>
              </a:rPr>
              <a:t>she</a:t>
            </a:r>
            <a:r>
              <a:rPr lang="en-GB" sz="1200" i="1" kern="1200" dirty="0" smtClean="0">
                <a:solidFill>
                  <a:schemeClr val="tx1"/>
                </a:solidFill>
                <a:effectLst/>
                <a:latin typeface="+mn-lt"/>
                <a:ea typeface="+mn-ea"/>
                <a:cs typeface="+mn-cs"/>
              </a:rPr>
              <a:t> “felt that nobody understood”.</a:t>
            </a:r>
            <a:endParaRPr lang="en-GB" dirty="0" smtClean="0">
              <a:effectLst/>
            </a:endParaRPr>
          </a:p>
          <a:p>
            <a:endParaRPr lang="en-GB" baseline="0" dirty="0" smtClean="0"/>
          </a:p>
          <a:p>
            <a:endParaRPr lang="en-GB" baseline="0" dirty="0" smtClean="0"/>
          </a:p>
          <a:p>
            <a:endParaRPr lang="en-GB" baseline="0" dirty="0" smtClean="0"/>
          </a:p>
        </p:txBody>
      </p:sp>
      <p:sp>
        <p:nvSpPr>
          <p:cNvPr id="4" name="Slide Number Placeholder 3"/>
          <p:cNvSpPr>
            <a:spLocks noGrp="1"/>
          </p:cNvSpPr>
          <p:nvPr>
            <p:ph type="sldNum" sz="quarter" idx="10"/>
          </p:nvPr>
        </p:nvSpPr>
        <p:spPr/>
        <p:txBody>
          <a:bodyPr/>
          <a:lstStyle/>
          <a:p>
            <a:fld id="{34687014-2B8C-4D64-95CC-C9A4B43A510D}" type="slidenum">
              <a:rPr lang="en-GB" smtClean="0"/>
              <a:t>11</a:t>
            </a:fld>
            <a:endParaRPr lang="en-GB"/>
          </a:p>
        </p:txBody>
      </p:sp>
    </p:spTree>
    <p:extLst>
      <p:ext uri="{BB962C8B-B14F-4D97-AF65-F5344CB8AC3E}">
        <p14:creationId xmlns:p14="http://schemas.microsoft.com/office/powerpoint/2010/main" val="19871622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4687014-2B8C-4D64-95CC-C9A4B43A510D}" type="slidenum">
              <a:rPr lang="en-GB" smtClean="0"/>
              <a:t>2</a:t>
            </a:fld>
            <a:endParaRPr lang="en-GB"/>
          </a:p>
        </p:txBody>
      </p:sp>
    </p:spTree>
    <p:extLst>
      <p:ext uri="{BB962C8B-B14F-4D97-AF65-F5344CB8AC3E}">
        <p14:creationId xmlns:p14="http://schemas.microsoft.com/office/powerpoint/2010/main" val="11988336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029E4EF-55B6-4212-83F3-88DECA13B227}" type="slidenum">
              <a:rPr lang="en-GB" smtClean="0"/>
              <a:t>4</a:t>
            </a:fld>
            <a:endParaRPr lang="en-GB"/>
          </a:p>
        </p:txBody>
      </p:sp>
    </p:spTree>
    <p:extLst>
      <p:ext uri="{BB962C8B-B14F-4D97-AF65-F5344CB8AC3E}">
        <p14:creationId xmlns:p14="http://schemas.microsoft.com/office/powerpoint/2010/main" val="3471985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When asked for</a:t>
            </a:r>
            <a:r>
              <a:rPr lang="en-GB" baseline="0" dirty="0" smtClean="0"/>
              <a:t> details about what contributed to the desire to leave, there was a distinction between “push” forces – making them want to actively leave teaching</a:t>
            </a:r>
          </a:p>
          <a:p>
            <a:r>
              <a:rPr lang="en-GB" baseline="0" dirty="0" smtClean="0"/>
              <a:t>And “pull” forces, attracting them to other professions. In the USA, pull forces have been noted to be becoming stronger, but in the UK, although on the increase, they seem relatively slight.</a:t>
            </a:r>
          </a:p>
          <a:p>
            <a:r>
              <a:rPr lang="en-GB" baseline="0" dirty="0" smtClean="0"/>
              <a:t>However, the words used most frequently by interviewees to describe the things pushing them out of teaching are as follows:</a:t>
            </a:r>
            <a:endParaRPr lang="en-GB" dirty="0"/>
          </a:p>
        </p:txBody>
      </p:sp>
      <p:sp>
        <p:nvSpPr>
          <p:cNvPr id="4" name="Slide Number Placeholder 3"/>
          <p:cNvSpPr>
            <a:spLocks noGrp="1"/>
          </p:cNvSpPr>
          <p:nvPr>
            <p:ph type="sldNum" sz="quarter" idx="10"/>
          </p:nvPr>
        </p:nvSpPr>
        <p:spPr/>
        <p:txBody>
          <a:bodyPr/>
          <a:lstStyle/>
          <a:p>
            <a:fld id="{34687014-2B8C-4D64-95CC-C9A4B43A510D}" type="slidenum">
              <a:rPr lang="en-GB" smtClean="0"/>
              <a:t>5</a:t>
            </a:fld>
            <a:endParaRPr lang="en-GB"/>
          </a:p>
        </p:txBody>
      </p:sp>
    </p:spTree>
    <p:extLst>
      <p:ext uri="{BB962C8B-B14F-4D97-AF65-F5344CB8AC3E}">
        <p14:creationId xmlns:p14="http://schemas.microsoft.com/office/powerpoint/2010/main" val="2279502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we see that teachers felt</a:t>
            </a:r>
            <a:r>
              <a:rPr lang="en-GB" baseline="0" dirty="0" smtClean="0"/>
              <a:t> unappreciated and that if that had been remedied effectively they might have remained</a:t>
            </a:r>
          </a:p>
          <a:p>
            <a:r>
              <a:rPr lang="en-GB" baseline="0" dirty="0" smtClean="0"/>
              <a:t>They want more positive relationships with senior leaders (could be connected to praise and recognition)</a:t>
            </a:r>
          </a:p>
          <a:p>
            <a:r>
              <a:rPr lang="en-GB" baseline="0" dirty="0" smtClean="0"/>
              <a:t>A significant number want more flexibility in working hours or a sabbatical/career break </a:t>
            </a:r>
          </a:p>
          <a:p>
            <a:endParaRPr lang="en-GB" baseline="0" dirty="0" smtClean="0"/>
          </a:p>
          <a:p>
            <a:endParaRPr lang="en-GB" baseline="0" dirty="0" smtClean="0"/>
          </a:p>
          <a:p>
            <a:r>
              <a:rPr lang="en-GB" baseline="0" dirty="0" smtClean="0"/>
              <a:t>And how much longer could they have stayed if these actions had taken place ….</a:t>
            </a:r>
          </a:p>
          <a:p>
            <a:endParaRPr lang="en-GB" dirty="0"/>
          </a:p>
        </p:txBody>
      </p:sp>
      <p:sp>
        <p:nvSpPr>
          <p:cNvPr id="4" name="Slide Number Placeholder 3"/>
          <p:cNvSpPr>
            <a:spLocks noGrp="1"/>
          </p:cNvSpPr>
          <p:nvPr>
            <p:ph type="sldNum" sz="quarter" idx="10"/>
          </p:nvPr>
        </p:nvSpPr>
        <p:spPr/>
        <p:txBody>
          <a:bodyPr/>
          <a:lstStyle/>
          <a:p>
            <a:fld id="{34687014-2B8C-4D64-95CC-C9A4B43A510D}" type="slidenum">
              <a:rPr lang="en-GB" smtClean="0"/>
              <a:t>6</a:t>
            </a:fld>
            <a:endParaRPr lang="en-GB"/>
          </a:p>
        </p:txBody>
      </p:sp>
    </p:spTree>
    <p:extLst>
      <p:ext uri="{BB962C8B-B14F-4D97-AF65-F5344CB8AC3E}">
        <p14:creationId xmlns:p14="http://schemas.microsoft.com/office/powerpoint/2010/main" val="2279502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And over 80% could have stayed in teaching for 2 or more years with 30+ % over 7 years.</a:t>
            </a:r>
          </a:p>
          <a:p>
            <a:endParaRPr lang="en-GB" baseline="0" dirty="0" smtClean="0"/>
          </a:p>
          <a:p>
            <a:r>
              <a:rPr lang="en-GB" baseline="0" dirty="0" smtClean="0"/>
              <a:t>Next I needed to find out about the teachers at risk of quitting in the next 2 years</a:t>
            </a:r>
          </a:p>
          <a:p>
            <a:r>
              <a:rPr lang="en-GB" baseline="0" dirty="0" smtClean="0"/>
              <a:t>…</a:t>
            </a:r>
          </a:p>
          <a:p>
            <a:endParaRPr lang="en-GB" dirty="0"/>
          </a:p>
        </p:txBody>
      </p:sp>
      <p:sp>
        <p:nvSpPr>
          <p:cNvPr id="4" name="Slide Number Placeholder 3"/>
          <p:cNvSpPr>
            <a:spLocks noGrp="1"/>
          </p:cNvSpPr>
          <p:nvPr>
            <p:ph type="sldNum" sz="quarter" idx="10"/>
          </p:nvPr>
        </p:nvSpPr>
        <p:spPr/>
        <p:txBody>
          <a:bodyPr/>
          <a:lstStyle/>
          <a:p>
            <a:fld id="{34687014-2B8C-4D64-95CC-C9A4B43A510D}" type="slidenum">
              <a:rPr lang="en-GB" smtClean="0"/>
              <a:t>7</a:t>
            </a:fld>
            <a:endParaRPr lang="en-GB"/>
          </a:p>
        </p:txBody>
      </p:sp>
    </p:spTree>
    <p:extLst>
      <p:ext uri="{BB962C8B-B14F-4D97-AF65-F5344CB8AC3E}">
        <p14:creationId xmlns:p14="http://schemas.microsoft.com/office/powerpoint/2010/main" val="2279502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And what</a:t>
            </a:r>
            <a:r>
              <a:rPr lang="en-GB" baseline="0" dirty="0" smtClean="0"/>
              <a:t> was their level of experience</a:t>
            </a:r>
            <a:endParaRPr lang="en-GB" dirty="0"/>
          </a:p>
        </p:txBody>
      </p:sp>
      <p:sp>
        <p:nvSpPr>
          <p:cNvPr id="4" name="Slide Number Placeholder 3"/>
          <p:cNvSpPr>
            <a:spLocks noGrp="1"/>
          </p:cNvSpPr>
          <p:nvPr>
            <p:ph type="sldNum" sz="quarter" idx="10"/>
          </p:nvPr>
        </p:nvSpPr>
        <p:spPr/>
        <p:txBody>
          <a:bodyPr/>
          <a:lstStyle/>
          <a:p>
            <a:fld id="{34687014-2B8C-4D64-95CC-C9A4B43A510D}" type="slidenum">
              <a:rPr lang="en-GB" smtClean="0"/>
              <a:t>8</a:t>
            </a:fld>
            <a:endParaRPr lang="en-GB"/>
          </a:p>
        </p:txBody>
      </p:sp>
    </p:spTree>
    <p:extLst>
      <p:ext uri="{BB962C8B-B14F-4D97-AF65-F5344CB8AC3E}">
        <p14:creationId xmlns:p14="http://schemas.microsoft.com/office/powerpoint/2010/main" val="3953643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They have varying experience levels, in fact,</a:t>
            </a:r>
            <a:r>
              <a:rPr lang="en-GB" baseline="0" dirty="0" smtClean="0"/>
              <a:t> you can see that the proportions are almost equal of those intending to quit in their first five years, years 6to 10 and 11 to 15.</a:t>
            </a:r>
          </a:p>
          <a:p>
            <a:r>
              <a:rPr lang="en-GB" baseline="0" dirty="0" smtClean="0"/>
              <a:t>If the hypotheses about teacher effectiveness being maximised by the 5</a:t>
            </a:r>
            <a:r>
              <a:rPr lang="en-GB" baseline="30000" dirty="0" smtClean="0"/>
              <a:t>th</a:t>
            </a:r>
            <a:r>
              <a:rPr lang="en-GB" baseline="0" dirty="0" smtClean="0"/>
              <a:t> to 8</a:t>
            </a:r>
            <a:r>
              <a:rPr lang="en-GB" baseline="30000" dirty="0" smtClean="0"/>
              <a:t>th</a:t>
            </a:r>
            <a:r>
              <a:rPr lang="en-GB" baseline="0" dirty="0" smtClean="0"/>
              <a:t> year of teaching hold true, a significant proportion of these teachers may have given up before they become highly effective.</a:t>
            </a:r>
          </a:p>
          <a:p>
            <a:r>
              <a:rPr lang="en-GB" baseline="0" dirty="0" smtClean="0"/>
              <a:t>This also speaks against previous thinking that teachers tend to remain committed for up to 12 years, when career restlessness sets in and attrition becomes more pronounced.</a:t>
            </a:r>
          </a:p>
          <a:p>
            <a:endParaRPr lang="en-GB" baseline="0" dirty="0" smtClean="0"/>
          </a:p>
          <a:p>
            <a:r>
              <a:rPr lang="en-GB" baseline="0" dirty="0" smtClean="0"/>
              <a:t>What were their reasons for wanting to leave </a:t>
            </a:r>
            <a:endParaRPr lang="en-GB" dirty="0"/>
          </a:p>
        </p:txBody>
      </p:sp>
      <p:sp>
        <p:nvSpPr>
          <p:cNvPr id="4" name="Slide Number Placeholder 3"/>
          <p:cNvSpPr>
            <a:spLocks noGrp="1"/>
          </p:cNvSpPr>
          <p:nvPr>
            <p:ph type="sldNum" sz="quarter" idx="10"/>
          </p:nvPr>
        </p:nvSpPr>
        <p:spPr/>
        <p:txBody>
          <a:bodyPr/>
          <a:lstStyle/>
          <a:p>
            <a:fld id="{34687014-2B8C-4D64-95CC-C9A4B43A510D}" type="slidenum">
              <a:rPr lang="en-GB" smtClean="0"/>
              <a:t>9</a:t>
            </a:fld>
            <a:endParaRPr lang="en-GB"/>
          </a:p>
        </p:txBody>
      </p:sp>
    </p:spTree>
    <p:extLst>
      <p:ext uri="{BB962C8B-B14F-4D97-AF65-F5344CB8AC3E}">
        <p14:creationId xmlns:p14="http://schemas.microsoft.com/office/powerpoint/2010/main" val="2470411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endParaRPr lang="en-GB" dirty="0" smtClean="0"/>
          </a:p>
          <a:p>
            <a:endParaRPr lang="en-GB" dirty="0" smtClean="0"/>
          </a:p>
          <a:p>
            <a:r>
              <a:rPr lang="en-GB" dirty="0" smtClean="0"/>
              <a:t>And what actions could</a:t>
            </a:r>
            <a:r>
              <a:rPr lang="en-GB" baseline="0" dirty="0" smtClean="0"/>
              <a:t> be taken to see them remain in the profession?</a:t>
            </a:r>
            <a:endParaRPr lang="en-GB" dirty="0"/>
          </a:p>
        </p:txBody>
      </p:sp>
      <p:sp>
        <p:nvSpPr>
          <p:cNvPr id="4" name="Slide Number Placeholder 3"/>
          <p:cNvSpPr>
            <a:spLocks noGrp="1"/>
          </p:cNvSpPr>
          <p:nvPr>
            <p:ph type="sldNum" sz="quarter" idx="10"/>
          </p:nvPr>
        </p:nvSpPr>
        <p:spPr/>
        <p:txBody>
          <a:bodyPr/>
          <a:lstStyle/>
          <a:p>
            <a:fld id="{34687014-2B8C-4D64-95CC-C9A4B43A510D}" type="slidenum">
              <a:rPr lang="en-GB" smtClean="0"/>
              <a:t>10</a:t>
            </a:fld>
            <a:endParaRPr lang="en-GB"/>
          </a:p>
        </p:txBody>
      </p:sp>
    </p:spTree>
    <p:extLst>
      <p:ext uri="{BB962C8B-B14F-4D97-AF65-F5344CB8AC3E}">
        <p14:creationId xmlns:p14="http://schemas.microsoft.com/office/powerpoint/2010/main" val="19354318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5509260"/>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1267063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9C3A1128-7EED-4B1E-ADBA-316FD3D9D4F8}" type="datetimeFigureOut">
              <a:rPr lang="en-GB" smtClean="0"/>
              <a:t>20/06/2018</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994C5F0-F23E-435B-AEA1-80543002D91F}" type="slidenum">
              <a:rPr lang="en-GB" smtClean="0"/>
              <a:t>‹#›</a:t>
            </a:fld>
            <a:endParaRPr lang="en-GB"/>
          </a:p>
        </p:txBody>
      </p:sp>
    </p:spTree>
    <p:extLst>
      <p:ext uri="{BB962C8B-B14F-4D97-AF65-F5344CB8AC3E}">
        <p14:creationId xmlns:p14="http://schemas.microsoft.com/office/powerpoint/2010/main" val="3970738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9C3A1128-7EED-4B1E-ADBA-316FD3D9D4F8}" type="datetimeFigureOut">
              <a:rPr lang="en-GB" smtClean="0"/>
              <a:t>20/06/2018</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994C5F0-F23E-435B-AEA1-80543002D91F}" type="slidenum">
              <a:rPr lang="en-GB" smtClean="0"/>
              <a:t>‹#›</a:t>
            </a:fld>
            <a:endParaRPr lang="en-GB"/>
          </a:p>
        </p:txBody>
      </p:sp>
    </p:spTree>
    <p:extLst>
      <p:ext uri="{BB962C8B-B14F-4D97-AF65-F5344CB8AC3E}">
        <p14:creationId xmlns:p14="http://schemas.microsoft.com/office/powerpoint/2010/main" val="9145245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9C3A1128-7EED-4B1E-ADBA-316FD3D9D4F8}" type="datetimeFigureOut">
              <a:rPr lang="en-GB" smtClean="0"/>
              <a:t>20/06/2018</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994C5F0-F23E-435B-AEA1-80543002D91F}" type="slidenum">
              <a:rPr lang="en-GB" smtClean="0"/>
              <a:t>‹#›</a:t>
            </a:fld>
            <a:endParaRPr lang="en-GB"/>
          </a:p>
        </p:txBody>
      </p:sp>
    </p:spTree>
    <p:extLst>
      <p:ext uri="{BB962C8B-B14F-4D97-AF65-F5344CB8AC3E}">
        <p14:creationId xmlns:p14="http://schemas.microsoft.com/office/powerpoint/2010/main" val="8322321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20/06/2018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2568725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20/06/2018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0611975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20/06/2018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9723183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20/06/2018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345001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20/06/2018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783729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20/06/2018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0265398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20/06/2018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13543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1"/>
            <a:ext cx="12191999" cy="3135087"/>
          </a:xfrm>
          <a:prstGeom prst="rect">
            <a:avLst/>
          </a:prstGeom>
        </p:spPr>
      </p:pic>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7610561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20/06/2018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9039803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20/06/2018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2695697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20/06/2018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9607068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20/06/2018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1669403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20/06/2018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696210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20/06/2018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3971867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1424" y="2564905"/>
            <a:ext cx="103632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20/06/2018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076"/>
            <a:ext cx="12192000" cy="1508759"/>
          </a:xfrm>
          <a:prstGeom prst="rect">
            <a:avLst/>
          </a:prstGeom>
        </p:spPr>
      </p:pic>
    </p:spTree>
    <p:extLst>
      <p:ext uri="{BB962C8B-B14F-4D97-AF65-F5344CB8AC3E}">
        <p14:creationId xmlns:p14="http://schemas.microsoft.com/office/powerpoint/2010/main" val="19355609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20/06/2018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30207711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20/06/2018</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15526222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20/06/2018</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2378060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9C3A1128-7EED-4B1E-ADBA-316FD3D9D4F8}" type="datetimeFigureOut">
              <a:rPr lang="en-GB" smtClean="0"/>
              <a:t>20/06/2018</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994C5F0-F23E-435B-AEA1-80543002D91F}" type="slidenum">
              <a:rPr lang="en-GB" smtClean="0"/>
              <a:t>‹#›</a:t>
            </a:fld>
            <a:endParaRPr lang="en-GB"/>
          </a:p>
        </p:txBody>
      </p:sp>
    </p:spTree>
    <p:extLst>
      <p:ext uri="{BB962C8B-B14F-4D97-AF65-F5344CB8AC3E}">
        <p14:creationId xmlns:p14="http://schemas.microsoft.com/office/powerpoint/2010/main" val="390451593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20/06/2018</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5254827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20/06/2018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20087968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20/06/2018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7469330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20/06/2018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328521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20/06/2018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2912170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44693" y="5661248"/>
            <a:ext cx="12350892"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9C3A1128-7EED-4B1E-ADBA-316FD3D9D4F8}" type="datetimeFigureOut">
              <a:rPr lang="en-GB" smtClean="0"/>
              <a:t>20/06/2018</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7192" b="6601"/>
          <a:stretch/>
        </p:blipFill>
        <p:spPr>
          <a:xfrm>
            <a:off x="0" y="0"/>
            <a:ext cx="12242304"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E994C5F0-F23E-435B-AEA1-80543002D91F}" type="slidenum">
              <a:rPr lang="en-GB" smtClean="0"/>
              <a:t>‹#›</a:t>
            </a:fld>
            <a:endParaRPr lang="en-GB"/>
          </a:p>
        </p:txBody>
      </p:sp>
    </p:spTree>
    <p:extLst>
      <p:ext uri="{BB962C8B-B14F-4D97-AF65-F5344CB8AC3E}">
        <p14:creationId xmlns:p14="http://schemas.microsoft.com/office/powerpoint/2010/main" val="24748901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9C3A1128-7EED-4B1E-ADBA-316FD3D9D4F8}" type="datetimeFigureOut">
              <a:rPr lang="en-GB" smtClean="0"/>
              <a:t>20/06/2018</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994C5F0-F23E-435B-AEA1-80543002D91F}" type="slidenum">
              <a:rPr lang="en-GB" smtClean="0"/>
              <a:t>‹#›</a:t>
            </a:fld>
            <a:endParaRPr lang="en-GB"/>
          </a:p>
        </p:txBody>
      </p:sp>
    </p:spTree>
    <p:extLst>
      <p:ext uri="{BB962C8B-B14F-4D97-AF65-F5344CB8AC3E}">
        <p14:creationId xmlns:p14="http://schemas.microsoft.com/office/powerpoint/2010/main" val="1933338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9C3A1128-7EED-4B1E-ADBA-316FD3D9D4F8}" type="datetimeFigureOut">
              <a:rPr lang="en-GB" smtClean="0"/>
              <a:t>20/06/2018</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E994C5F0-F23E-435B-AEA1-80543002D91F}" type="slidenum">
              <a:rPr lang="en-GB" smtClean="0"/>
              <a:t>‹#›</a:t>
            </a:fld>
            <a:endParaRPr lang="en-GB"/>
          </a:p>
        </p:txBody>
      </p:sp>
    </p:spTree>
    <p:extLst>
      <p:ext uri="{BB962C8B-B14F-4D97-AF65-F5344CB8AC3E}">
        <p14:creationId xmlns:p14="http://schemas.microsoft.com/office/powerpoint/2010/main" val="966400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9C3A1128-7EED-4B1E-ADBA-316FD3D9D4F8}" type="datetimeFigureOut">
              <a:rPr lang="en-GB" smtClean="0"/>
              <a:t>20/06/2018</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E994C5F0-F23E-435B-AEA1-80543002D91F}" type="slidenum">
              <a:rPr lang="en-GB" smtClean="0"/>
              <a:t>‹#›</a:t>
            </a:fld>
            <a:endParaRPr lang="en-GB"/>
          </a:p>
        </p:txBody>
      </p:sp>
    </p:spTree>
    <p:extLst>
      <p:ext uri="{BB962C8B-B14F-4D97-AF65-F5344CB8AC3E}">
        <p14:creationId xmlns:p14="http://schemas.microsoft.com/office/powerpoint/2010/main" val="2361339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9C3A1128-7EED-4B1E-ADBA-316FD3D9D4F8}" type="datetimeFigureOut">
              <a:rPr lang="en-GB" smtClean="0"/>
              <a:t>20/06/2018</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E994C5F0-F23E-435B-AEA1-80543002D91F}" type="slidenum">
              <a:rPr lang="en-GB" smtClean="0"/>
              <a:t>‹#›</a:t>
            </a:fld>
            <a:endParaRPr lang="en-GB"/>
          </a:p>
        </p:txBody>
      </p:sp>
    </p:spTree>
    <p:extLst>
      <p:ext uri="{BB962C8B-B14F-4D97-AF65-F5344CB8AC3E}">
        <p14:creationId xmlns:p14="http://schemas.microsoft.com/office/powerpoint/2010/main" val="2317931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9C3A1128-7EED-4B1E-ADBA-316FD3D9D4F8}" type="datetimeFigureOut">
              <a:rPr lang="en-GB" smtClean="0"/>
              <a:t>20/06/2018</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994C5F0-F23E-435B-AEA1-80543002D91F}" type="slidenum">
              <a:rPr lang="en-GB" smtClean="0"/>
              <a:t>‹#›</a:t>
            </a:fld>
            <a:endParaRPr lang="en-GB"/>
          </a:p>
        </p:txBody>
      </p:sp>
    </p:spTree>
    <p:extLst>
      <p:ext uri="{BB962C8B-B14F-4D97-AF65-F5344CB8AC3E}">
        <p14:creationId xmlns:p14="http://schemas.microsoft.com/office/powerpoint/2010/main" val="920539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12200467"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9C3A1128-7EED-4B1E-ADBA-316FD3D9D4F8}" type="datetimeFigureOut">
              <a:rPr lang="en-GB" smtClean="0"/>
              <a:t>20/06/2018</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994C5F0-F23E-435B-AEA1-80543002D91F}" type="slidenum">
              <a:rPr lang="en-GB" smtClean="0"/>
              <a:t>‹#›</a:t>
            </a:fld>
            <a:endParaRPr lang="en-GB"/>
          </a:p>
        </p:txBody>
      </p:sp>
    </p:spTree>
    <p:extLst>
      <p:ext uri="{BB962C8B-B14F-4D97-AF65-F5344CB8AC3E}">
        <p14:creationId xmlns:p14="http://schemas.microsoft.com/office/powerpoint/2010/main" val="20481798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20/06/2018</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12192000" cy="1508760"/>
          </a:xfrm>
          <a:prstGeom prst="rect">
            <a:avLst/>
          </a:prstGeom>
        </p:spPr>
      </p:pic>
    </p:spTree>
    <p:extLst>
      <p:ext uri="{BB962C8B-B14F-4D97-AF65-F5344CB8AC3E}">
        <p14:creationId xmlns:p14="http://schemas.microsoft.com/office/powerpoint/2010/main" val="423326304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20/06/2018</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960975716"/>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7.png"/><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8.emf"/><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g"/><Relationship Id="rId7"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jpg"/><Relationship Id="rId9" Type="http://schemas.openxmlformats.org/officeDocument/2006/relationships/image" Target="../media/image1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65200" y="2892426"/>
            <a:ext cx="10363200" cy="1470025"/>
          </a:xfrm>
        </p:spPr>
        <p:txBody>
          <a:bodyPr>
            <a:normAutofit fontScale="90000"/>
          </a:bodyPr>
          <a:lstStyle/>
          <a:p>
            <a:r>
              <a:rPr lang="en-GB" dirty="0" smtClean="0"/>
              <a:t>Why do teachers quit and what can we do to keep them</a:t>
            </a:r>
            <a:r>
              <a:rPr lang="en-GB" dirty="0" smtClean="0"/>
              <a:t>?</a:t>
            </a:r>
            <a:br>
              <a:rPr lang="en-GB" dirty="0" smtClean="0"/>
            </a:br>
            <a:r>
              <a:rPr lang="en-GB" dirty="0"/>
              <a:t/>
            </a:r>
            <a:br>
              <a:rPr lang="en-GB" dirty="0"/>
            </a:br>
            <a:r>
              <a:rPr lang="en-GB" dirty="0" smtClean="0"/>
              <a:t>A tale of two pilots</a:t>
            </a:r>
            <a:r>
              <a:rPr lang="en-GB" dirty="0" smtClean="0"/>
              <a:t/>
            </a:r>
            <a:br>
              <a:rPr lang="en-GB" dirty="0" smtClean="0"/>
            </a:br>
            <a:r>
              <a:rPr lang="en-GB" dirty="0"/>
              <a:t/>
            </a:r>
            <a:br>
              <a:rPr lang="en-GB" dirty="0"/>
            </a:br>
            <a:r>
              <a:rPr lang="en-GB" sz="3100" dirty="0" smtClean="0"/>
              <a:t>Georgina Newton </a:t>
            </a:r>
            <a:r>
              <a:rPr lang="en-GB" sz="3100" dirty="0" smtClean="0"/>
              <a:t>BA PGCE MA SFHEA</a:t>
            </a:r>
            <a:endParaRPr lang="en-GB" sz="3100" dirty="0"/>
          </a:p>
        </p:txBody>
      </p:sp>
      <p:sp>
        <p:nvSpPr>
          <p:cNvPr id="4" name="AutoShape 2" descr="Image result for vivaldi"/>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4923636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6467" y="1070504"/>
            <a:ext cx="10972800" cy="1143000"/>
          </a:xfrm>
        </p:spPr>
        <p:txBody>
          <a:bodyPr>
            <a:normAutofit fontScale="90000"/>
          </a:bodyPr>
          <a:lstStyle/>
          <a:p>
            <a:r>
              <a:rPr lang="en-GB" dirty="0"/>
              <a:t>Their reasons for </a:t>
            </a:r>
            <a:r>
              <a:rPr lang="en-GB" dirty="0" smtClean="0"/>
              <a:t>feeling like this </a:t>
            </a:r>
            <a:r>
              <a:rPr lang="en-GB" dirty="0"/>
              <a:t>are:</a:t>
            </a:r>
            <a:br>
              <a:rPr lang="en-GB" dirty="0"/>
            </a:br>
            <a:endParaRPr lang="en-GB" dirty="0"/>
          </a:p>
        </p:txBody>
      </p:sp>
      <p:sp>
        <p:nvSpPr>
          <p:cNvPr id="3" name="Content Placeholder 2"/>
          <p:cNvSpPr>
            <a:spLocks noGrp="1"/>
          </p:cNvSpPr>
          <p:nvPr>
            <p:ph idx="1"/>
          </p:nvPr>
        </p:nvSpPr>
        <p:spPr>
          <a:xfrm>
            <a:off x="618066" y="2332037"/>
            <a:ext cx="10972800" cy="4525963"/>
          </a:xfrm>
        </p:spPr>
        <p:txBody>
          <a:bodyPr/>
          <a:lstStyle/>
          <a:p>
            <a:r>
              <a:rPr lang="en-GB" dirty="0" smtClean="0"/>
              <a:t>87% workload</a:t>
            </a:r>
          </a:p>
          <a:p>
            <a:r>
              <a:rPr lang="en-GB" dirty="0" smtClean="0"/>
              <a:t>60% disillusioned</a:t>
            </a:r>
          </a:p>
          <a:p>
            <a:r>
              <a:rPr lang="en-GB" dirty="0" smtClean="0"/>
              <a:t>56% management expectations too high</a:t>
            </a:r>
          </a:p>
          <a:p>
            <a:r>
              <a:rPr lang="en-GB" dirty="0" smtClean="0"/>
              <a:t>53% government policies</a:t>
            </a:r>
          </a:p>
          <a:p>
            <a:r>
              <a:rPr lang="en-GB" dirty="0" smtClean="0"/>
              <a:t>36% family/personal commitments</a:t>
            </a:r>
          </a:p>
          <a:p>
            <a:r>
              <a:rPr lang="en-GB" dirty="0" smtClean="0"/>
              <a:t>24% attracted by alternative careers (over half = better pay)</a:t>
            </a:r>
            <a:endParaRPr lang="en-GB" dirty="0"/>
          </a:p>
        </p:txBody>
      </p:sp>
    </p:spTree>
    <p:extLst>
      <p:ext uri="{BB962C8B-B14F-4D97-AF65-F5344CB8AC3E}">
        <p14:creationId xmlns:p14="http://schemas.microsoft.com/office/powerpoint/2010/main" val="3139266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6467" y="1070504"/>
            <a:ext cx="10972800" cy="1143000"/>
          </a:xfrm>
        </p:spPr>
        <p:txBody>
          <a:bodyPr>
            <a:normAutofit fontScale="90000"/>
          </a:bodyPr>
          <a:lstStyle/>
          <a:p>
            <a:r>
              <a:rPr lang="en-GB" dirty="0"/>
              <a:t>They could be retained if</a:t>
            </a:r>
            <a:r>
              <a:rPr lang="en-GB" dirty="0" smtClean="0"/>
              <a:t>:</a:t>
            </a:r>
            <a:r>
              <a:rPr lang="en-GB" dirty="0"/>
              <a:t/>
            </a:r>
            <a:br>
              <a:rPr lang="en-GB" dirty="0"/>
            </a:br>
            <a:endParaRPr lang="en-GB" dirty="0"/>
          </a:p>
        </p:txBody>
      </p:sp>
      <p:sp>
        <p:nvSpPr>
          <p:cNvPr id="3" name="Content Placeholder 2"/>
          <p:cNvSpPr>
            <a:spLocks noGrp="1"/>
          </p:cNvSpPr>
          <p:nvPr>
            <p:ph idx="1"/>
          </p:nvPr>
        </p:nvSpPr>
        <p:spPr>
          <a:xfrm>
            <a:off x="618066" y="2332037"/>
            <a:ext cx="10972800" cy="4525963"/>
          </a:xfrm>
        </p:spPr>
        <p:txBody>
          <a:bodyPr/>
          <a:lstStyle/>
          <a:p>
            <a:r>
              <a:rPr lang="en-GB" dirty="0" smtClean="0"/>
              <a:t>They received more praise and recognition for their work (51%)</a:t>
            </a:r>
          </a:p>
          <a:p>
            <a:pPr marL="0" indent="0">
              <a:buNone/>
            </a:pPr>
            <a:r>
              <a:rPr lang="en-GB" dirty="0" smtClean="0"/>
              <a:t>“not just token gestures” </a:t>
            </a:r>
          </a:p>
          <a:p>
            <a:r>
              <a:rPr lang="en-GB" dirty="0" smtClean="0"/>
              <a:t>Pay progression was better (40%)</a:t>
            </a:r>
          </a:p>
          <a:p>
            <a:r>
              <a:rPr lang="en-GB" dirty="0" smtClean="0"/>
              <a:t>Working hours were more flexible (33%)</a:t>
            </a:r>
          </a:p>
          <a:p>
            <a:r>
              <a:rPr lang="en-GB" dirty="0" smtClean="0"/>
              <a:t>Student behaviour was better, there was more consultation, relationships with senior staff were better (20%)</a:t>
            </a:r>
            <a:endParaRPr lang="en-GB" dirty="0"/>
          </a:p>
        </p:txBody>
      </p:sp>
    </p:spTree>
    <p:extLst>
      <p:ext uri="{BB962C8B-B14F-4D97-AF65-F5344CB8AC3E}">
        <p14:creationId xmlns:p14="http://schemas.microsoft.com/office/powerpoint/2010/main" val="7323179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3713" y="1205714"/>
            <a:ext cx="3753374" cy="3667637"/>
          </a:xfrm>
          <a:prstGeom prst="rect">
            <a:avLst/>
          </a:prstGeom>
        </p:spPr>
      </p:pic>
      <p:sp>
        <p:nvSpPr>
          <p:cNvPr id="2" name="Title 1"/>
          <p:cNvSpPr>
            <a:spLocks noGrp="1"/>
          </p:cNvSpPr>
          <p:nvPr>
            <p:ph type="title"/>
          </p:nvPr>
        </p:nvSpPr>
        <p:spPr>
          <a:xfrm>
            <a:off x="584201" y="357475"/>
            <a:ext cx="9652000" cy="834753"/>
          </a:xfrm>
        </p:spPr>
        <p:txBody>
          <a:bodyPr/>
          <a:lstStyle/>
          <a:p>
            <a:r>
              <a:rPr lang="en-GB" dirty="0" smtClean="0"/>
              <a:t>Findings</a:t>
            </a:r>
            <a:endParaRPr lang="en-GB"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5046" y="1494896"/>
            <a:ext cx="1400175" cy="102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Diagram 3"/>
          <p:cNvGraphicFramePr/>
          <p:nvPr>
            <p:extLst>
              <p:ext uri="{D42A27DB-BD31-4B8C-83A1-F6EECF244321}">
                <p14:modId xmlns:p14="http://schemas.microsoft.com/office/powerpoint/2010/main" val="1483548026"/>
              </p:ext>
            </p:extLst>
          </p:nvPr>
        </p:nvGraphicFramePr>
        <p:xfrm>
          <a:off x="1447559" y="1094841"/>
          <a:ext cx="8128000"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8" name="TextBox 7"/>
          <p:cNvSpPr txBox="1"/>
          <p:nvPr/>
        </p:nvSpPr>
        <p:spPr>
          <a:xfrm>
            <a:off x="7230533" y="5165151"/>
            <a:ext cx="2539999" cy="923330"/>
          </a:xfrm>
          <a:prstGeom prst="rect">
            <a:avLst/>
          </a:prstGeom>
          <a:noFill/>
        </p:spPr>
        <p:txBody>
          <a:bodyPr wrap="square" rtlCol="0">
            <a:spAutoFit/>
          </a:bodyPr>
          <a:lstStyle/>
          <a:p>
            <a:pPr algn="ctr"/>
            <a:r>
              <a:rPr lang="en-GB" dirty="0" smtClean="0"/>
              <a:t>What could cause teachers to want to remain?</a:t>
            </a:r>
            <a:endParaRPr lang="en-GB" dirty="0"/>
          </a:p>
        </p:txBody>
      </p:sp>
      <p:sp>
        <p:nvSpPr>
          <p:cNvPr id="9" name="Right Arrow 8"/>
          <p:cNvSpPr/>
          <p:nvPr/>
        </p:nvSpPr>
        <p:spPr>
          <a:xfrm>
            <a:off x="1659734" y="4783666"/>
            <a:ext cx="2387600" cy="15748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What could have retained them?</a:t>
            </a:r>
            <a:endParaRPr lang="en-GB" dirty="0"/>
          </a:p>
        </p:txBody>
      </p:sp>
    </p:spTree>
    <p:extLst>
      <p:ext uri="{BB962C8B-B14F-4D97-AF65-F5344CB8AC3E}">
        <p14:creationId xmlns:p14="http://schemas.microsoft.com/office/powerpoint/2010/main" val="19183871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6543" y="0"/>
            <a:ext cx="7278914" cy="6858000"/>
          </a:xfrm>
          <a:prstGeom prst="rect">
            <a:avLst/>
          </a:prstGeom>
        </p:spPr>
      </p:pic>
    </p:spTree>
    <p:extLst>
      <p:ext uri="{BB962C8B-B14F-4D97-AF65-F5344CB8AC3E}">
        <p14:creationId xmlns:p14="http://schemas.microsoft.com/office/powerpoint/2010/main" val="40646044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10800000">
            <a:off x="-1" y="2035"/>
            <a:ext cx="12192001" cy="642655"/>
          </a:xfr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06107" y="644691"/>
            <a:ext cx="1762516" cy="1315501"/>
          </a:xfrm>
          <a:prstGeom prst="rect">
            <a:avLst/>
          </a:prstGeom>
        </p:spPr>
      </p:pic>
      <p:sp>
        <p:nvSpPr>
          <p:cNvPr id="7" name="Title 1"/>
          <p:cNvSpPr txBox="1">
            <a:spLocks/>
          </p:cNvSpPr>
          <p:nvPr/>
        </p:nvSpPr>
        <p:spPr>
          <a:xfrm>
            <a:off x="143339" y="644691"/>
            <a:ext cx="6240693" cy="864096"/>
          </a:xfrm>
          <a:prstGeom prst="rect">
            <a:avLst/>
          </a:prstGeom>
        </p:spPr>
        <p:txBody>
          <a:bodyPr vert="horz" lIns="121920" tIns="60960" rIns="121920" bIns="6096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4800" b="1" dirty="0">
                <a:solidFill>
                  <a:srgbClr val="604A7B"/>
                </a:solidFill>
                <a:latin typeface="Calibri"/>
                <a:cs typeface="Calibri"/>
              </a:rPr>
              <a:t>How are we doing?</a:t>
            </a:r>
          </a:p>
        </p:txBody>
      </p:sp>
      <p:pic>
        <p:nvPicPr>
          <p:cNvPr id="9" name="Picture 2" descr="communication icons Icons"/>
          <p:cNvPicPr>
            <a:picLocks noChangeAspect="1" noChangeArrowheads="1"/>
          </p:cNvPicPr>
          <p:nvPr/>
        </p:nvPicPr>
        <p:blipFill>
          <a:blip r:embed="rId5" cstate="print">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76157" y="1605875"/>
            <a:ext cx="1824203" cy="1824203"/>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4"/>
          <p:cNvPicPr>
            <a:picLocks noChangeAspect="1"/>
          </p:cNvPicPr>
          <p:nvPr/>
        </p:nvPicPr>
        <p:blipFill rotWithShape="1">
          <a:blip r:embed="rId6"/>
          <a:srcRect r="9237"/>
          <a:stretch/>
        </p:blipFill>
        <p:spPr>
          <a:xfrm>
            <a:off x="7859603" y="1643895"/>
            <a:ext cx="4530057" cy="4470400"/>
          </a:xfrm>
          <a:prstGeom prst="rect">
            <a:avLst/>
          </a:prstGeom>
        </p:spPr>
      </p:pic>
      <p:sp>
        <p:nvSpPr>
          <p:cNvPr id="10" name="TextBox 9"/>
          <p:cNvSpPr txBox="1"/>
          <p:nvPr/>
        </p:nvSpPr>
        <p:spPr>
          <a:xfrm>
            <a:off x="2374285" y="2331961"/>
            <a:ext cx="2112235" cy="954300"/>
          </a:xfrm>
          <a:prstGeom prst="rect">
            <a:avLst/>
          </a:prstGeom>
          <a:noFill/>
        </p:spPr>
        <p:txBody>
          <a:bodyPr wrap="square" rtlCol="0">
            <a:spAutoFit/>
          </a:bodyPr>
          <a:lstStyle/>
          <a:p>
            <a:r>
              <a:rPr lang="en-GB" sz="1867" dirty="0">
                <a:solidFill>
                  <a:srgbClr val="604A7B"/>
                </a:solidFill>
              </a:rPr>
              <a:t>said staff are good at explaining things</a:t>
            </a:r>
            <a:r>
              <a:rPr lang="en-GB" sz="1867" baseline="30000" dirty="0">
                <a:solidFill>
                  <a:srgbClr val="604A7B"/>
                </a:solidFill>
              </a:rPr>
              <a:t>1</a:t>
            </a:r>
          </a:p>
        </p:txBody>
      </p:sp>
      <p:sp>
        <p:nvSpPr>
          <p:cNvPr id="12" name="TextBox 11"/>
          <p:cNvSpPr txBox="1"/>
          <p:nvPr/>
        </p:nvSpPr>
        <p:spPr>
          <a:xfrm>
            <a:off x="2324656" y="1643895"/>
            <a:ext cx="2112235" cy="913007"/>
          </a:xfrm>
          <a:prstGeom prst="rect">
            <a:avLst/>
          </a:prstGeom>
          <a:noFill/>
        </p:spPr>
        <p:txBody>
          <a:bodyPr wrap="square" rtlCol="0">
            <a:spAutoFit/>
          </a:bodyPr>
          <a:lstStyle/>
          <a:p>
            <a:r>
              <a:rPr lang="en-GB" sz="5333" dirty="0">
                <a:solidFill>
                  <a:schemeClr val="accent4">
                    <a:lumMod val="75000"/>
                  </a:schemeClr>
                </a:solidFill>
              </a:rPr>
              <a:t>98% </a:t>
            </a:r>
          </a:p>
        </p:txBody>
      </p:sp>
      <p:sp>
        <p:nvSpPr>
          <p:cNvPr id="3" name="Rectangle 2"/>
          <p:cNvSpPr/>
          <p:nvPr/>
        </p:nvSpPr>
        <p:spPr>
          <a:xfrm>
            <a:off x="10098832" y="6517007"/>
            <a:ext cx="1620124" cy="318100"/>
          </a:xfrm>
          <a:prstGeom prst="rect">
            <a:avLst/>
          </a:prstGeom>
        </p:spPr>
        <p:txBody>
          <a:bodyPr wrap="none">
            <a:spAutoFit/>
          </a:bodyPr>
          <a:lstStyle/>
          <a:p>
            <a:r>
              <a:rPr lang="en-GB" sz="1467" baseline="30000" dirty="0">
                <a:solidFill>
                  <a:schemeClr val="tx1">
                    <a:lumMod val="95000"/>
                    <a:lumOff val="5000"/>
                  </a:schemeClr>
                </a:solidFill>
              </a:rPr>
              <a:t>1 </a:t>
            </a:r>
            <a:r>
              <a:rPr lang="en-GB" sz="1467" dirty="0">
                <a:solidFill>
                  <a:schemeClr val="tx1">
                    <a:lumMod val="95000"/>
                    <a:lumOff val="5000"/>
                  </a:schemeClr>
                </a:solidFill>
              </a:rPr>
              <a:t>PTES Survey 2017</a:t>
            </a:r>
          </a:p>
        </p:txBody>
      </p:sp>
      <p:sp>
        <p:nvSpPr>
          <p:cNvPr id="14" name="TextBox 13"/>
          <p:cNvSpPr txBox="1"/>
          <p:nvPr/>
        </p:nvSpPr>
        <p:spPr>
          <a:xfrm>
            <a:off x="9101116" y="3252246"/>
            <a:ext cx="2496277" cy="1241622"/>
          </a:xfrm>
          <a:prstGeom prst="rect">
            <a:avLst/>
          </a:prstGeom>
          <a:noFill/>
        </p:spPr>
        <p:txBody>
          <a:bodyPr wrap="square" rtlCol="0">
            <a:spAutoFit/>
          </a:bodyPr>
          <a:lstStyle/>
          <a:p>
            <a:r>
              <a:rPr lang="en-US" sz="1867" dirty="0">
                <a:solidFill>
                  <a:schemeClr val="bg1">
                    <a:lumMod val="95000"/>
                  </a:schemeClr>
                </a:solidFill>
              </a:rPr>
              <a:t>Staff are </a:t>
            </a:r>
          </a:p>
          <a:p>
            <a:r>
              <a:rPr lang="en-US" sz="1867" dirty="0">
                <a:solidFill>
                  <a:schemeClr val="bg1">
                    <a:lumMod val="95000"/>
                  </a:schemeClr>
                </a:solidFill>
              </a:rPr>
              <a:t>enthusiastic about what they are teaching</a:t>
            </a:r>
            <a:r>
              <a:rPr lang="en-US" sz="1867" baseline="30000" dirty="0">
                <a:solidFill>
                  <a:schemeClr val="bg1">
                    <a:lumMod val="95000"/>
                  </a:schemeClr>
                </a:solidFill>
              </a:rPr>
              <a:t>1</a:t>
            </a:r>
          </a:p>
          <a:p>
            <a:r>
              <a:rPr lang="en-US" sz="1867" dirty="0">
                <a:solidFill>
                  <a:schemeClr val="bg1">
                    <a:lumMod val="95000"/>
                  </a:schemeClr>
                </a:solidFill>
              </a:rPr>
              <a:t>     (96%) </a:t>
            </a:r>
          </a:p>
        </p:txBody>
      </p:sp>
      <p:sp>
        <p:nvSpPr>
          <p:cNvPr id="16" name="TextBox 15"/>
          <p:cNvSpPr txBox="1"/>
          <p:nvPr/>
        </p:nvSpPr>
        <p:spPr>
          <a:xfrm>
            <a:off x="4217072" y="5100777"/>
            <a:ext cx="2496277" cy="1528945"/>
          </a:xfrm>
          <a:prstGeom prst="rect">
            <a:avLst/>
          </a:prstGeom>
          <a:noFill/>
        </p:spPr>
        <p:txBody>
          <a:bodyPr wrap="square" rtlCol="0">
            <a:spAutoFit/>
          </a:bodyPr>
          <a:lstStyle/>
          <a:p>
            <a:r>
              <a:rPr lang="en-US" sz="1867" dirty="0">
                <a:solidFill>
                  <a:srgbClr val="604A7B"/>
                </a:solidFill>
              </a:rPr>
              <a:t>                       felt encouraged to ask questions or make </a:t>
            </a:r>
          </a:p>
          <a:p>
            <a:r>
              <a:rPr lang="en-US" sz="1867" dirty="0">
                <a:solidFill>
                  <a:srgbClr val="604A7B"/>
                </a:solidFill>
              </a:rPr>
              <a:t>      contributions in </a:t>
            </a:r>
          </a:p>
          <a:p>
            <a:r>
              <a:rPr lang="en-US" sz="1867" dirty="0">
                <a:solidFill>
                  <a:srgbClr val="604A7B"/>
                </a:solidFill>
              </a:rPr>
              <a:t>      taught sessions</a:t>
            </a:r>
            <a:r>
              <a:rPr lang="en-US" sz="1867" baseline="30000" dirty="0">
                <a:solidFill>
                  <a:srgbClr val="604A7B"/>
                </a:solidFill>
              </a:rPr>
              <a:t>1</a:t>
            </a:r>
            <a:endParaRPr lang="en-GB" sz="1867" dirty="0">
              <a:solidFill>
                <a:srgbClr val="604A7B"/>
              </a:solidFill>
            </a:endParaRPr>
          </a:p>
        </p:txBody>
      </p:sp>
      <p:pic>
        <p:nvPicPr>
          <p:cNvPr id="17" name="Picture 16"/>
          <p:cNvPicPr>
            <a:picLocks noChangeAspect="1"/>
          </p:cNvPicPr>
          <p:nvPr/>
        </p:nvPicPr>
        <p:blipFill>
          <a:blip r:embed="rId7">
            <a:duotone>
              <a:schemeClr val="accent4">
                <a:shade val="45000"/>
                <a:satMod val="135000"/>
              </a:schemeClr>
              <a:prstClr val="white"/>
            </a:duotone>
          </a:blip>
          <a:stretch>
            <a:fillRect/>
          </a:stretch>
        </p:blipFill>
        <p:spPr>
          <a:xfrm>
            <a:off x="6199396" y="4711364"/>
            <a:ext cx="1920213" cy="1800200"/>
          </a:xfrm>
          <a:prstGeom prst="rect">
            <a:avLst/>
          </a:prstGeom>
        </p:spPr>
      </p:pic>
      <p:sp>
        <p:nvSpPr>
          <p:cNvPr id="18" name="TextBox 17"/>
          <p:cNvSpPr txBox="1"/>
          <p:nvPr/>
        </p:nvSpPr>
        <p:spPr>
          <a:xfrm>
            <a:off x="3863213" y="4513685"/>
            <a:ext cx="2112235" cy="1077218"/>
          </a:xfrm>
          <a:prstGeom prst="rect">
            <a:avLst/>
          </a:prstGeom>
          <a:noFill/>
        </p:spPr>
        <p:txBody>
          <a:bodyPr wrap="square" rtlCol="0">
            <a:spAutoFit/>
          </a:bodyPr>
          <a:lstStyle/>
          <a:p>
            <a:r>
              <a:rPr lang="en-GB" sz="6400" dirty="0">
                <a:solidFill>
                  <a:srgbClr val="604A7B"/>
                </a:solidFill>
              </a:rPr>
              <a:t>96% </a:t>
            </a:r>
          </a:p>
        </p:txBody>
      </p:sp>
      <p:sp>
        <p:nvSpPr>
          <p:cNvPr id="19" name="TextBox 18"/>
          <p:cNvSpPr txBox="1"/>
          <p:nvPr/>
        </p:nvSpPr>
        <p:spPr>
          <a:xfrm>
            <a:off x="6744725" y="1006119"/>
            <a:ext cx="716404" cy="379656"/>
          </a:xfrm>
          <a:prstGeom prst="rect">
            <a:avLst/>
          </a:prstGeom>
          <a:noFill/>
        </p:spPr>
        <p:txBody>
          <a:bodyPr wrap="square" rtlCol="0">
            <a:spAutoFit/>
          </a:bodyPr>
          <a:lstStyle/>
          <a:p>
            <a:r>
              <a:rPr lang="en-US" sz="1867" dirty="0">
                <a:solidFill>
                  <a:srgbClr val="604A7B"/>
                </a:solidFill>
              </a:rPr>
              <a:t>Over</a:t>
            </a:r>
          </a:p>
        </p:txBody>
      </p:sp>
      <p:sp>
        <p:nvSpPr>
          <p:cNvPr id="20" name="TextBox 19"/>
          <p:cNvSpPr txBox="1"/>
          <p:nvPr/>
        </p:nvSpPr>
        <p:spPr>
          <a:xfrm>
            <a:off x="6670411" y="1051877"/>
            <a:ext cx="2112235" cy="1077218"/>
          </a:xfrm>
          <a:prstGeom prst="rect">
            <a:avLst/>
          </a:prstGeom>
          <a:noFill/>
        </p:spPr>
        <p:txBody>
          <a:bodyPr wrap="square" rtlCol="0">
            <a:spAutoFit/>
          </a:bodyPr>
          <a:lstStyle/>
          <a:p>
            <a:r>
              <a:rPr lang="en-GB" sz="6400" dirty="0" smtClean="0">
                <a:solidFill>
                  <a:srgbClr val="604A7B"/>
                </a:solidFill>
              </a:rPr>
              <a:t>300</a:t>
            </a:r>
            <a:r>
              <a:rPr lang="en-GB" sz="6400" dirty="0" smtClean="0">
                <a:solidFill>
                  <a:schemeClr val="accent4">
                    <a:lumMod val="50000"/>
                  </a:schemeClr>
                </a:solidFill>
              </a:rPr>
              <a:t> </a:t>
            </a:r>
            <a:endParaRPr lang="en-GB" sz="6400" dirty="0">
              <a:solidFill>
                <a:schemeClr val="accent4">
                  <a:lumMod val="50000"/>
                </a:schemeClr>
              </a:solidFill>
            </a:endParaRPr>
          </a:p>
        </p:txBody>
      </p:sp>
      <p:sp>
        <p:nvSpPr>
          <p:cNvPr id="21" name="TextBox 20"/>
          <p:cNvSpPr txBox="1"/>
          <p:nvPr/>
        </p:nvSpPr>
        <p:spPr>
          <a:xfrm>
            <a:off x="6720040" y="1552261"/>
            <a:ext cx="2496277" cy="1241622"/>
          </a:xfrm>
          <a:prstGeom prst="rect">
            <a:avLst/>
          </a:prstGeom>
          <a:noFill/>
        </p:spPr>
        <p:txBody>
          <a:bodyPr wrap="square" rtlCol="0">
            <a:spAutoFit/>
          </a:bodyPr>
          <a:lstStyle/>
          <a:p>
            <a:r>
              <a:rPr lang="en-US" sz="1867" dirty="0">
                <a:solidFill>
                  <a:srgbClr val="604A7B"/>
                </a:solidFill>
              </a:rPr>
              <a:t>                       Warwick teachers employed in local schools from 16/17 </a:t>
            </a:r>
          </a:p>
        </p:txBody>
      </p:sp>
      <p:pic>
        <p:nvPicPr>
          <p:cNvPr id="1036" name="Picture 12" descr="Blackboard Icons | Free Download"/>
          <p:cNvPicPr>
            <a:picLocks noChangeAspect="1" noChangeArrowheads="1"/>
          </p:cNvPicPr>
          <p:nvPr/>
        </p:nvPicPr>
        <p:blipFill rotWithShape="1">
          <a:blip r:embed="rId8" cstate="print">
            <a:duotone>
              <a:schemeClr val="accent4">
                <a:shade val="45000"/>
                <a:satMod val="135000"/>
              </a:schemeClr>
              <a:prstClr val="white"/>
            </a:duotone>
            <a:extLst>
              <a:ext uri="{28A0092B-C50C-407E-A947-70E740481C1C}">
                <a14:useLocalDpi xmlns:a14="http://schemas.microsoft.com/office/drawing/2010/main" val="0"/>
              </a:ext>
            </a:extLst>
          </a:blip>
          <a:srcRect t="5466" b="5441"/>
          <a:stretch/>
        </p:blipFill>
        <p:spPr bwMode="auto">
          <a:xfrm>
            <a:off x="352599" y="3858425"/>
            <a:ext cx="3144773" cy="2801752"/>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824601" y="4528955"/>
            <a:ext cx="2112235" cy="1077218"/>
          </a:xfrm>
          <a:prstGeom prst="rect">
            <a:avLst/>
          </a:prstGeom>
          <a:noFill/>
        </p:spPr>
        <p:txBody>
          <a:bodyPr wrap="square" rtlCol="0">
            <a:spAutoFit/>
          </a:bodyPr>
          <a:lstStyle/>
          <a:p>
            <a:r>
              <a:rPr lang="en-GB" sz="6400" dirty="0">
                <a:solidFill>
                  <a:schemeClr val="bg1"/>
                </a:solidFill>
              </a:rPr>
              <a:t>595</a:t>
            </a:r>
          </a:p>
        </p:txBody>
      </p:sp>
      <p:sp>
        <p:nvSpPr>
          <p:cNvPr id="24" name="TextBox 23"/>
          <p:cNvSpPr txBox="1"/>
          <p:nvPr/>
        </p:nvSpPr>
        <p:spPr>
          <a:xfrm>
            <a:off x="858216" y="5064615"/>
            <a:ext cx="2736632" cy="954300"/>
          </a:xfrm>
          <a:prstGeom prst="rect">
            <a:avLst/>
          </a:prstGeom>
          <a:noFill/>
        </p:spPr>
        <p:txBody>
          <a:bodyPr wrap="square" rtlCol="0">
            <a:spAutoFit/>
          </a:bodyPr>
          <a:lstStyle/>
          <a:p>
            <a:r>
              <a:rPr lang="en-US" sz="1867" dirty="0">
                <a:solidFill>
                  <a:schemeClr val="bg1"/>
                </a:solidFill>
              </a:rPr>
              <a:t>                       schools </a:t>
            </a:r>
          </a:p>
          <a:p>
            <a:r>
              <a:rPr lang="en-US" sz="1867" dirty="0">
                <a:solidFill>
                  <a:schemeClr val="bg1"/>
                </a:solidFill>
              </a:rPr>
              <a:t>in partnership with Warwick</a:t>
            </a:r>
          </a:p>
        </p:txBody>
      </p:sp>
      <p:pic>
        <p:nvPicPr>
          <p:cNvPr id="2" name="Picture 1"/>
          <p:cNvPicPr>
            <a:picLocks noChangeAspect="1"/>
          </p:cNvPicPr>
          <p:nvPr/>
        </p:nvPicPr>
        <p:blipFill>
          <a:blip r:embed="rId9"/>
          <a:stretch>
            <a:fillRect/>
          </a:stretch>
        </p:blipFill>
        <p:spPr>
          <a:xfrm>
            <a:off x="3763612" y="3126490"/>
            <a:ext cx="2229251" cy="1316180"/>
          </a:xfrm>
          <a:prstGeom prst="rect">
            <a:avLst/>
          </a:prstGeom>
        </p:spPr>
      </p:pic>
      <p:sp>
        <p:nvSpPr>
          <p:cNvPr id="22" name="TextBox 21"/>
          <p:cNvSpPr txBox="1"/>
          <p:nvPr/>
        </p:nvSpPr>
        <p:spPr>
          <a:xfrm>
            <a:off x="4608055" y="2308137"/>
            <a:ext cx="1714311" cy="995209"/>
          </a:xfrm>
          <a:prstGeom prst="rect">
            <a:avLst/>
          </a:prstGeom>
          <a:noFill/>
        </p:spPr>
        <p:txBody>
          <a:bodyPr wrap="square" rtlCol="0">
            <a:spAutoFit/>
          </a:bodyPr>
          <a:lstStyle/>
          <a:p>
            <a:r>
              <a:rPr lang="en-GB" sz="5867" dirty="0">
                <a:solidFill>
                  <a:srgbClr val="604A7B"/>
                </a:solidFill>
              </a:rPr>
              <a:t>95% </a:t>
            </a:r>
          </a:p>
        </p:txBody>
      </p:sp>
      <p:sp>
        <p:nvSpPr>
          <p:cNvPr id="26" name="TextBox 25"/>
          <p:cNvSpPr txBox="1"/>
          <p:nvPr/>
        </p:nvSpPr>
        <p:spPr>
          <a:xfrm>
            <a:off x="5389796" y="3015429"/>
            <a:ext cx="2555765" cy="1241622"/>
          </a:xfrm>
          <a:prstGeom prst="rect">
            <a:avLst/>
          </a:prstGeom>
          <a:noFill/>
        </p:spPr>
        <p:txBody>
          <a:bodyPr wrap="square" rtlCol="0">
            <a:spAutoFit/>
          </a:bodyPr>
          <a:lstStyle/>
          <a:p>
            <a:r>
              <a:rPr lang="en-GB" sz="1867" dirty="0">
                <a:solidFill>
                  <a:srgbClr val="604A7B"/>
                </a:solidFill>
              </a:rPr>
              <a:t>of our 16/17 </a:t>
            </a:r>
          </a:p>
          <a:p>
            <a:r>
              <a:rPr lang="en-GB" sz="1867" dirty="0">
                <a:solidFill>
                  <a:srgbClr val="604A7B"/>
                </a:solidFill>
              </a:rPr>
              <a:t>    trainees received  </a:t>
            </a:r>
          </a:p>
          <a:p>
            <a:r>
              <a:rPr lang="en-GB" sz="1867" dirty="0">
                <a:solidFill>
                  <a:srgbClr val="604A7B"/>
                </a:solidFill>
              </a:rPr>
              <a:t>       “Outstanding” or </a:t>
            </a:r>
          </a:p>
          <a:p>
            <a:r>
              <a:rPr lang="en-GB" sz="1867" dirty="0">
                <a:solidFill>
                  <a:srgbClr val="604A7B"/>
                </a:solidFill>
              </a:rPr>
              <a:t>          “Good”</a:t>
            </a:r>
            <a:endParaRPr lang="en-GB" sz="1867" baseline="30000" dirty="0">
              <a:solidFill>
                <a:srgbClr val="604A7B"/>
              </a:solidFill>
            </a:endParaRPr>
          </a:p>
        </p:txBody>
      </p:sp>
    </p:spTree>
    <p:extLst>
      <p:ext uri="{BB962C8B-B14F-4D97-AF65-F5344CB8AC3E}">
        <p14:creationId xmlns:p14="http://schemas.microsoft.com/office/powerpoint/2010/main" val="13508349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133" y="1011238"/>
            <a:ext cx="10972800" cy="1143000"/>
          </a:xfrm>
        </p:spPr>
        <p:txBody>
          <a:bodyPr/>
          <a:lstStyle/>
          <a:p>
            <a:r>
              <a:rPr lang="en-GB" dirty="0" smtClean="0"/>
              <a:t>Of those who’d already quit</a:t>
            </a:r>
            <a:endParaRPr lang="en-GB" dirty="0"/>
          </a:p>
        </p:txBody>
      </p:sp>
      <p:sp>
        <p:nvSpPr>
          <p:cNvPr id="3" name="Content Placeholder 2"/>
          <p:cNvSpPr>
            <a:spLocks noGrp="1"/>
          </p:cNvSpPr>
          <p:nvPr>
            <p:ph idx="1"/>
          </p:nvPr>
        </p:nvSpPr>
        <p:spPr>
          <a:xfrm>
            <a:off x="609600" y="2332037"/>
            <a:ext cx="10972800" cy="4525963"/>
          </a:xfrm>
        </p:spPr>
        <p:txBody>
          <a:bodyPr/>
          <a:lstStyle/>
          <a:p>
            <a:r>
              <a:rPr lang="en-GB" dirty="0" smtClean="0"/>
              <a:t>Their reasons for quitting were:</a:t>
            </a:r>
          </a:p>
          <a:p>
            <a:pPr marL="0" indent="0">
              <a:buNone/>
            </a:pPr>
            <a:r>
              <a:rPr lang="en-GB" dirty="0" smtClean="0"/>
              <a:t>Workload (78%), disillusionment (48%)</a:t>
            </a:r>
          </a:p>
          <a:p>
            <a:endParaRPr lang="en-GB" dirty="0"/>
          </a:p>
          <a:p>
            <a:pPr lvl="1"/>
            <a:endParaRPr lang="en-GB" dirty="0" smtClean="0"/>
          </a:p>
          <a:p>
            <a:endParaRPr lang="en-GB" dirty="0"/>
          </a:p>
        </p:txBody>
      </p:sp>
    </p:spTree>
    <p:extLst>
      <p:ext uri="{BB962C8B-B14F-4D97-AF65-F5344CB8AC3E}">
        <p14:creationId xmlns:p14="http://schemas.microsoft.com/office/powerpoint/2010/main" val="20249602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133" y="1011238"/>
            <a:ext cx="10972800" cy="1143000"/>
          </a:xfrm>
        </p:spPr>
        <p:txBody>
          <a:bodyPr/>
          <a:lstStyle/>
          <a:p>
            <a:r>
              <a:rPr lang="en-GB" dirty="0"/>
              <a:t>They could have been retained if:</a:t>
            </a:r>
          </a:p>
        </p:txBody>
      </p:sp>
      <p:sp>
        <p:nvSpPr>
          <p:cNvPr id="3" name="Content Placeholder 2"/>
          <p:cNvSpPr>
            <a:spLocks noGrp="1"/>
          </p:cNvSpPr>
          <p:nvPr>
            <p:ph idx="1"/>
          </p:nvPr>
        </p:nvSpPr>
        <p:spPr>
          <a:xfrm>
            <a:off x="609600" y="2332038"/>
            <a:ext cx="11252200" cy="3950230"/>
          </a:xfrm>
        </p:spPr>
        <p:txBody>
          <a:bodyPr/>
          <a:lstStyle/>
          <a:p>
            <a:r>
              <a:rPr lang="en-GB" dirty="0" smtClean="0"/>
              <a:t>They had received more recognition for their work (55%)</a:t>
            </a:r>
          </a:p>
          <a:p>
            <a:r>
              <a:rPr lang="en-GB" dirty="0" smtClean="0"/>
              <a:t>They had had more positive relationships with senior staff (32%)</a:t>
            </a:r>
          </a:p>
          <a:p>
            <a:r>
              <a:rPr lang="en-GB" dirty="0" smtClean="0"/>
              <a:t>Working hours were more flexible/could be reduced (29%)</a:t>
            </a:r>
          </a:p>
          <a:p>
            <a:r>
              <a:rPr lang="en-GB" dirty="0" smtClean="0"/>
              <a:t>Student behaviour was better (25%)</a:t>
            </a:r>
          </a:p>
          <a:p>
            <a:r>
              <a:rPr lang="en-GB" dirty="0" smtClean="0"/>
              <a:t>There was  more consultation (23%)</a:t>
            </a:r>
          </a:p>
          <a:p>
            <a:r>
              <a:rPr lang="en-GB" dirty="0"/>
              <a:t>A sabbatical/career break were available (19%)</a:t>
            </a:r>
          </a:p>
          <a:p>
            <a:endParaRPr lang="en-GB" dirty="0"/>
          </a:p>
          <a:p>
            <a:pPr lvl="1"/>
            <a:endParaRPr lang="en-GB" dirty="0" smtClean="0"/>
          </a:p>
          <a:p>
            <a:endParaRPr lang="en-GB" dirty="0"/>
          </a:p>
        </p:txBody>
      </p:sp>
    </p:spTree>
    <p:extLst>
      <p:ext uri="{BB962C8B-B14F-4D97-AF65-F5344CB8AC3E}">
        <p14:creationId xmlns:p14="http://schemas.microsoft.com/office/powerpoint/2010/main" val="32193388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133" y="1219768"/>
            <a:ext cx="10972800" cy="1143000"/>
          </a:xfrm>
        </p:spPr>
        <p:txBody>
          <a:bodyPr>
            <a:normAutofit fontScale="90000"/>
          </a:bodyPr>
          <a:lstStyle/>
          <a:p>
            <a:r>
              <a:rPr lang="en-GB" dirty="0" smtClean="0"/>
              <a:t>How many years longer could they have stayed?</a:t>
            </a:r>
            <a:endParaRPr lang="en-GB"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687341194"/>
              </p:ext>
            </p:extLst>
          </p:nvPr>
        </p:nvGraphicFramePr>
        <p:xfrm>
          <a:off x="601133" y="1791268"/>
          <a:ext cx="109728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424670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5000" y="1680105"/>
            <a:ext cx="10972800" cy="1143000"/>
          </a:xfrm>
        </p:spPr>
        <p:txBody>
          <a:bodyPr>
            <a:normAutofit fontScale="90000"/>
          </a:bodyPr>
          <a:lstStyle/>
          <a:p>
            <a:r>
              <a:rPr lang="en-GB" dirty="0" smtClean="0"/>
              <a:t>What about those at risk of quitting in the next 2 years?</a:t>
            </a:r>
            <a:endParaRPr lang="en-GB" dirty="0"/>
          </a:p>
        </p:txBody>
      </p:sp>
      <p:sp>
        <p:nvSpPr>
          <p:cNvPr id="3" name="Content Placeholder 2"/>
          <p:cNvSpPr>
            <a:spLocks noGrp="1"/>
          </p:cNvSpPr>
          <p:nvPr>
            <p:ph idx="1"/>
          </p:nvPr>
        </p:nvSpPr>
        <p:spPr>
          <a:xfrm>
            <a:off x="728133" y="2929468"/>
            <a:ext cx="10972800" cy="2666999"/>
          </a:xfrm>
        </p:spPr>
        <p:txBody>
          <a:bodyPr/>
          <a:lstStyle/>
          <a:p>
            <a:r>
              <a:rPr lang="en-GB" dirty="0" smtClean="0"/>
              <a:t>86% are female</a:t>
            </a:r>
          </a:p>
          <a:p>
            <a:r>
              <a:rPr lang="en-GB" dirty="0" smtClean="0"/>
              <a:t>52% aged 30-39</a:t>
            </a:r>
          </a:p>
          <a:p>
            <a:r>
              <a:rPr lang="en-GB" dirty="0" smtClean="0"/>
              <a:t>96% felt positive or very positive about teaching on entry to the profession</a:t>
            </a:r>
          </a:p>
        </p:txBody>
      </p:sp>
    </p:spTree>
    <p:extLst>
      <p:ext uri="{BB962C8B-B14F-4D97-AF65-F5344CB8AC3E}">
        <p14:creationId xmlns:p14="http://schemas.microsoft.com/office/powerpoint/2010/main" val="25832677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97972"/>
            <a:ext cx="10972800" cy="1143000"/>
          </a:xfrm>
        </p:spPr>
        <p:txBody>
          <a:bodyPr>
            <a:normAutofit/>
          </a:bodyPr>
          <a:lstStyle/>
          <a:p>
            <a:r>
              <a:rPr lang="en-GB" dirty="0" smtClean="0"/>
              <a:t>Experience level in years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14317583"/>
              </p:ext>
            </p:extLst>
          </p:nvPr>
        </p:nvGraphicFramePr>
        <p:xfrm>
          <a:off x="609600" y="1871134"/>
          <a:ext cx="109728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6063816"/>
      </p:ext>
    </p:extLst>
  </p:cSld>
  <p:clrMapOvr>
    <a:masterClrMapping/>
  </p:clrMapOvr>
  <p:timing>
    <p:tnLst>
      <p:par>
        <p:cTn id="1" dur="indefinite" restart="never" nodeType="tmRoot"/>
      </p:par>
    </p:tnLst>
  </p:timing>
</p:sld>
</file>

<file path=ppt/theme/theme1.xml><?xml version="1.0" encoding="utf-8"?>
<a:theme xmlns:a="http://schemas.openxmlformats.org/drawingml/2006/main" name="Warwick Uni">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Uni" id="{96372B3F-F418-46B6-89C4-D648E2D5EF59}" vid="{D1EC2C7A-1430-40DB-A720-32A25732A0F0}"/>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Warwick Uni</Template>
  <TotalTime>2960</TotalTime>
  <Words>735</Words>
  <Application>Microsoft Office PowerPoint</Application>
  <PresentationFormat>Widescreen</PresentationFormat>
  <Paragraphs>103</Paragraphs>
  <Slides>11</Slides>
  <Notes>10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11</vt:i4>
      </vt:variant>
    </vt:vector>
  </HeadingPairs>
  <TitlesOfParts>
    <vt:vector size="17" baseType="lpstr">
      <vt:lpstr>Arial</vt:lpstr>
      <vt:lpstr>Calibri</vt:lpstr>
      <vt:lpstr>Times New Roman</vt:lpstr>
      <vt:lpstr>Warwick Uni</vt:lpstr>
      <vt:lpstr>1_Custom Design</vt:lpstr>
      <vt:lpstr>Custom Design</vt:lpstr>
      <vt:lpstr>Why do teachers quit and what can we do to keep them?  A tale of two pilots  Georgina Newton BA PGCE MA SFHEA</vt:lpstr>
      <vt:lpstr>Findings</vt:lpstr>
      <vt:lpstr>PowerPoint Presentation</vt:lpstr>
      <vt:lpstr>PowerPoint Presentation</vt:lpstr>
      <vt:lpstr>Of those who’d already quit</vt:lpstr>
      <vt:lpstr>They could have been retained if:</vt:lpstr>
      <vt:lpstr>How many years longer could they have stayed?</vt:lpstr>
      <vt:lpstr>What about those at risk of quitting in the next 2 years?</vt:lpstr>
      <vt:lpstr>Experience level in years</vt:lpstr>
      <vt:lpstr>Their reasons for feeling like this are: </vt:lpstr>
      <vt:lpstr>They could be retained if: </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Friday 4th March 2016</dc:title>
  <dc:creator>Leese, Jonty</dc:creator>
  <cp:lastModifiedBy>Newton, Georgina</cp:lastModifiedBy>
  <cp:revision>115</cp:revision>
  <cp:lastPrinted>2016-11-07T16:59:00Z</cp:lastPrinted>
  <dcterms:created xsi:type="dcterms:W3CDTF">2016-02-29T09:27:02Z</dcterms:created>
  <dcterms:modified xsi:type="dcterms:W3CDTF">2018-06-20T16:25:43Z</dcterms:modified>
</cp:coreProperties>
</file>