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/>
            </a:pPr>
            <a:r>
              <a:rPr lang="en-US" sz="2800" dirty="0"/>
              <a:t>Wastage rate of new teachers versus years of </a:t>
            </a:r>
            <a:r>
              <a:rPr lang="en-US" sz="2800" dirty="0" smtClean="0"/>
              <a:t>service</a:t>
            </a:r>
            <a:endParaRPr lang="en-US" sz="28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089129483814524"/>
          <c:y val="0.30116907261592302"/>
          <c:w val="0.83855314960629923"/>
          <c:h val="0.587480679498396"/>
        </c:manualLayout>
      </c:layout>
      <c:lineChart>
        <c:grouping val="standard"/>
        <c:varyColors val="0"/>
        <c:ser>
          <c:idx val="0"/>
          <c:order val="0"/>
          <c:tx>
            <c:v>Wastage rate versus years of service</c:v>
          </c:tx>
          <c:marker>
            <c:symbol val="none"/>
          </c:marker>
          <c:val>
            <c:numRef>
              <c:f>'[Wastage rates of new teachers and retirees.xlsx]Sheet1'!$I$58:$I$77</c:f>
              <c:numCache>
                <c:formatCode>#,##0</c:formatCode>
                <c:ptCount val="20"/>
                <c:pt idx="0">
                  <c:v>13</c:v>
                </c:pt>
                <c:pt idx="1">
                  <c:v>21</c:v>
                </c:pt>
                <c:pt idx="2">
                  <c:v>26</c:v>
                </c:pt>
                <c:pt idx="3">
                  <c:v>29</c:v>
                </c:pt>
                <c:pt idx="4">
                  <c:v>31</c:v>
                </c:pt>
                <c:pt idx="5">
                  <c:v>34</c:v>
                </c:pt>
                <c:pt idx="6">
                  <c:v>33</c:v>
                </c:pt>
                <c:pt idx="7">
                  <c:v>35</c:v>
                </c:pt>
                <c:pt idx="8">
                  <c:v>38</c:v>
                </c:pt>
                <c:pt idx="9">
                  <c:v>40</c:v>
                </c:pt>
                <c:pt idx="10">
                  <c:v>41</c:v>
                </c:pt>
                <c:pt idx="11">
                  <c:v>43</c:v>
                </c:pt>
                <c:pt idx="12">
                  <c:v>44</c:v>
                </c:pt>
                <c:pt idx="13">
                  <c:v>44</c:v>
                </c:pt>
                <c:pt idx="14">
                  <c:v>45</c:v>
                </c:pt>
                <c:pt idx="15">
                  <c:v>47</c:v>
                </c:pt>
                <c:pt idx="16">
                  <c:v>48</c:v>
                </c:pt>
                <c:pt idx="17">
                  <c:v>49</c:v>
                </c:pt>
                <c:pt idx="18">
                  <c:v>51</c:v>
                </c:pt>
                <c:pt idx="19">
                  <c:v>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0301200"/>
        <c:axId val="271196976"/>
      </c:lineChart>
      <c:catAx>
        <c:axId val="2703012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71196976"/>
        <c:crosses val="autoZero"/>
        <c:auto val="1"/>
        <c:lblAlgn val="ctr"/>
        <c:lblOffset val="100"/>
        <c:noMultiLvlLbl val="0"/>
      </c:catAx>
      <c:valAx>
        <c:axId val="2711969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Wastage percent </a:t>
                </a:r>
              </a:p>
            </c:rich>
          </c:tx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703012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Resilience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Resilience all teachers</c:v>
          </c:tx>
          <c:marker>
            <c:symbol val="none"/>
          </c:marker>
          <c:cat>
            <c:strRef>
              <c:f>'Resilience of NQTs graphs'!$C$8:$C$106</c:f>
              <c:strCache>
                <c:ptCount val="9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</c:strCache>
            </c:strRef>
          </c:cat>
          <c:val>
            <c:numRef>
              <c:f>'Resilience of NQTs graphs'!$D$8:$D$106</c:f>
              <c:numCache>
                <c:formatCode>###0.00</c:formatCode>
                <c:ptCount val="99"/>
                <c:pt idx="0">
                  <c:v>-22</c:v>
                </c:pt>
                <c:pt idx="1">
                  <c:v>-16.64</c:v>
                </c:pt>
                <c:pt idx="2">
                  <c:v>-11</c:v>
                </c:pt>
                <c:pt idx="3">
                  <c:v>-8</c:v>
                </c:pt>
                <c:pt idx="4">
                  <c:v>-5</c:v>
                </c:pt>
                <c:pt idx="5">
                  <c:v>-4</c:v>
                </c:pt>
                <c:pt idx="6">
                  <c:v>-3</c:v>
                </c:pt>
                <c:pt idx="7">
                  <c:v>-2</c:v>
                </c:pt>
                <c:pt idx="8">
                  <c:v>-1</c:v>
                </c:pt>
                <c:pt idx="9">
                  <c:v>0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3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10</c:v>
                </c:pt>
                <c:pt idx="24">
                  <c:v>11</c:v>
                </c:pt>
                <c:pt idx="25">
                  <c:v>11</c:v>
                </c:pt>
                <c:pt idx="26">
                  <c:v>12</c:v>
                </c:pt>
                <c:pt idx="27">
                  <c:v>12</c:v>
                </c:pt>
                <c:pt idx="28">
                  <c:v>13</c:v>
                </c:pt>
                <c:pt idx="29">
                  <c:v>13</c:v>
                </c:pt>
                <c:pt idx="30">
                  <c:v>14</c:v>
                </c:pt>
                <c:pt idx="31">
                  <c:v>14</c:v>
                </c:pt>
                <c:pt idx="32">
                  <c:v>15</c:v>
                </c:pt>
                <c:pt idx="33">
                  <c:v>15</c:v>
                </c:pt>
                <c:pt idx="34">
                  <c:v>16</c:v>
                </c:pt>
                <c:pt idx="35">
                  <c:v>16.240000000000009</c:v>
                </c:pt>
                <c:pt idx="36">
                  <c:v>17</c:v>
                </c:pt>
                <c:pt idx="37">
                  <c:v>17</c:v>
                </c:pt>
                <c:pt idx="38">
                  <c:v>18</c:v>
                </c:pt>
                <c:pt idx="39">
                  <c:v>18</c:v>
                </c:pt>
                <c:pt idx="40">
                  <c:v>18</c:v>
                </c:pt>
                <c:pt idx="41">
                  <c:v>19</c:v>
                </c:pt>
                <c:pt idx="42">
                  <c:v>20</c:v>
                </c:pt>
                <c:pt idx="43">
                  <c:v>20</c:v>
                </c:pt>
                <c:pt idx="44">
                  <c:v>21</c:v>
                </c:pt>
                <c:pt idx="45">
                  <c:v>21</c:v>
                </c:pt>
                <c:pt idx="46">
                  <c:v>22</c:v>
                </c:pt>
                <c:pt idx="47">
                  <c:v>22</c:v>
                </c:pt>
                <c:pt idx="48">
                  <c:v>23</c:v>
                </c:pt>
                <c:pt idx="49">
                  <c:v>23</c:v>
                </c:pt>
                <c:pt idx="50">
                  <c:v>23</c:v>
                </c:pt>
                <c:pt idx="51">
                  <c:v>24</c:v>
                </c:pt>
                <c:pt idx="52">
                  <c:v>24</c:v>
                </c:pt>
                <c:pt idx="53">
                  <c:v>25</c:v>
                </c:pt>
                <c:pt idx="54">
                  <c:v>25</c:v>
                </c:pt>
                <c:pt idx="55">
                  <c:v>26</c:v>
                </c:pt>
                <c:pt idx="56">
                  <c:v>26</c:v>
                </c:pt>
                <c:pt idx="57">
                  <c:v>27</c:v>
                </c:pt>
                <c:pt idx="58">
                  <c:v>27</c:v>
                </c:pt>
                <c:pt idx="59">
                  <c:v>28</c:v>
                </c:pt>
                <c:pt idx="60">
                  <c:v>28</c:v>
                </c:pt>
                <c:pt idx="61">
                  <c:v>28</c:v>
                </c:pt>
                <c:pt idx="62">
                  <c:v>29</c:v>
                </c:pt>
                <c:pt idx="63">
                  <c:v>29</c:v>
                </c:pt>
                <c:pt idx="64">
                  <c:v>30</c:v>
                </c:pt>
                <c:pt idx="65">
                  <c:v>31</c:v>
                </c:pt>
                <c:pt idx="66">
                  <c:v>31</c:v>
                </c:pt>
                <c:pt idx="67">
                  <c:v>32</c:v>
                </c:pt>
                <c:pt idx="68">
                  <c:v>32</c:v>
                </c:pt>
                <c:pt idx="69">
                  <c:v>33</c:v>
                </c:pt>
                <c:pt idx="70">
                  <c:v>34</c:v>
                </c:pt>
                <c:pt idx="71">
                  <c:v>34</c:v>
                </c:pt>
                <c:pt idx="72">
                  <c:v>35</c:v>
                </c:pt>
                <c:pt idx="73">
                  <c:v>35</c:v>
                </c:pt>
                <c:pt idx="74">
                  <c:v>36</c:v>
                </c:pt>
                <c:pt idx="75">
                  <c:v>36.840000000000032</c:v>
                </c:pt>
                <c:pt idx="76">
                  <c:v>37</c:v>
                </c:pt>
                <c:pt idx="77">
                  <c:v>38</c:v>
                </c:pt>
                <c:pt idx="78">
                  <c:v>38</c:v>
                </c:pt>
                <c:pt idx="79">
                  <c:v>39</c:v>
                </c:pt>
                <c:pt idx="80">
                  <c:v>39</c:v>
                </c:pt>
                <c:pt idx="81">
                  <c:v>40</c:v>
                </c:pt>
                <c:pt idx="82">
                  <c:v>40</c:v>
                </c:pt>
                <c:pt idx="83">
                  <c:v>41</c:v>
                </c:pt>
                <c:pt idx="84">
                  <c:v>41.150000000000091</c:v>
                </c:pt>
                <c:pt idx="85">
                  <c:v>42</c:v>
                </c:pt>
                <c:pt idx="86">
                  <c:v>43</c:v>
                </c:pt>
                <c:pt idx="87">
                  <c:v>44</c:v>
                </c:pt>
                <c:pt idx="88">
                  <c:v>44</c:v>
                </c:pt>
                <c:pt idx="89">
                  <c:v>45</c:v>
                </c:pt>
                <c:pt idx="90">
                  <c:v>46</c:v>
                </c:pt>
                <c:pt idx="91">
                  <c:v>47</c:v>
                </c:pt>
                <c:pt idx="92">
                  <c:v>48</c:v>
                </c:pt>
                <c:pt idx="93">
                  <c:v>49</c:v>
                </c:pt>
                <c:pt idx="94">
                  <c:v>51</c:v>
                </c:pt>
                <c:pt idx="95">
                  <c:v>53</c:v>
                </c:pt>
                <c:pt idx="96">
                  <c:v>55</c:v>
                </c:pt>
                <c:pt idx="97">
                  <c:v>56</c:v>
                </c:pt>
                <c:pt idx="98">
                  <c:v>60</c:v>
                </c:pt>
              </c:numCache>
            </c:numRef>
          </c:val>
          <c:smooth val="0"/>
        </c:ser>
        <c:ser>
          <c:idx val="1"/>
          <c:order val="1"/>
          <c:tx>
            <c:v>NQTs</c:v>
          </c:tx>
          <c:marker>
            <c:symbol val="none"/>
          </c:marker>
          <c:val>
            <c:numRef>
              <c:f>'Resilience of NQTs graphs'!$AD$8:$AD$105</c:f>
              <c:numCache>
                <c:formatCode>###0.00</c:formatCode>
                <c:ptCount val="98"/>
                <c:pt idx="0">
                  <c:v>-42</c:v>
                </c:pt>
                <c:pt idx="1">
                  <c:v>-32.799999999999997</c:v>
                </c:pt>
                <c:pt idx="2">
                  <c:v>-29.36</c:v>
                </c:pt>
                <c:pt idx="3">
                  <c:v>-23.12</c:v>
                </c:pt>
                <c:pt idx="4">
                  <c:v>-11.600000000000001</c:v>
                </c:pt>
                <c:pt idx="5">
                  <c:v>-7.48</c:v>
                </c:pt>
                <c:pt idx="6">
                  <c:v>-7</c:v>
                </c:pt>
                <c:pt idx="7">
                  <c:v>-5.6400000000000006</c:v>
                </c:pt>
                <c:pt idx="8">
                  <c:v>-3.7199999999999989</c:v>
                </c:pt>
                <c:pt idx="9">
                  <c:v>-3</c:v>
                </c:pt>
                <c:pt idx="10">
                  <c:v>-2.4399999999999995</c:v>
                </c:pt>
                <c:pt idx="11">
                  <c:v>-1.4800000000000004</c:v>
                </c:pt>
                <c:pt idx="12">
                  <c:v>-1</c:v>
                </c:pt>
                <c:pt idx="13" formatCode="####.00">
                  <c:v>-0.12000000000000099</c:v>
                </c:pt>
                <c:pt idx="14">
                  <c:v>1.4000000000000004</c:v>
                </c:pt>
                <c:pt idx="15">
                  <c:v>2.3599999999999994</c:v>
                </c:pt>
                <c:pt idx="16">
                  <c:v>3.6400000000000006</c:v>
                </c:pt>
                <c:pt idx="17">
                  <c:v>5.2800000000000011</c:v>
                </c:pt>
                <c:pt idx="18">
                  <c:v>6.2399999999999984</c:v>
                </c:pt>
                <c:pt idx="19">
                  <c:v>7</c:v>
                </c:pt>
                <c:pt idx="20">
                  <c:v>7.16</c:v>
                </c:pt>
                <c:pt idx="21">
                  <c:v>8</c:v>
                </c:pt>
                <c:pt idx="22">
                  <c:v>8</c:v>
                </c:pt>
                <c:pt idx="23">
                  <c:v>8.0799999999999983</c:v>
                </c:pt>
                <c:pt idx="24">
                  <c:v>10</c:v>
                </c:pt>
                <c:pt idx="25">
                  <c:v>10.96</c:v>
                </c:pt>
                <c:pt idx="26">
                  <c:v>11.920000000000002</c:v>
                </c:pt>
                <c:pt idx="27">
                  <c:v>12</c:v>
                </c:pt>
                <c:pt idx="28">
                  <c:v>12.84</c:v>
                </c:pt>
                <c:pt idx="29">
                  <c:v>13</c:v>
                </c:pt>
                <c:pt idx="30">
                  <c:v>13</c:v>
                </c:pt>
                <c:pt idx="31">
                  <c:v>14.439999999999998</c:v>
                </c:pt>
                <c:pt idx="32">
                  <c:v>15</c:v>
                </c:pt>
                <c:pt idx="33">
                  <c:v>16.28</c:v>
                </c:pt>
                <c:pt idx="34">
                  <c:v>17</c:v>
                </c:pt>
                <c:pt idx="35">
                  <c:v>18.680000000000007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20.32</c:v>
                </c:pt>
                <c:pt idx="42">
                  <c:v>21.28</c:v>
                </c:pt>
                <c:pt idx="43">
                  <c:v>22</c:v>
                </c:pt>
                <c:pt idx="44">
                  <c:v>22</c:v>
                </c:pt>
                <c:pt idx="45">
                  <c:v>22</c:v>
                </c:pt>
                <c:pt idx="46">
                  <c:v>22.119999999999997</c:v>
                </c:pt>
                <c:pt idx="47">
                  <c:v>23</c:v>
                </c:pt>
                <c:pt idx="48">
                  <c:v>23</c:v>
                </c:pt>
                <c:pt idx="49">
                  <c:v>23</c:v>
                </c:pt>
                <c:pt idx="50">
                  <c:v>23.96</c:v>
                </c:pt>
                <c:pt idx="51">
                  <c:v>24.92</c:v>
                </c:pt>
                <c:pt idx="52">
                  <c:v>25</c:v>
                </c:pt>
                <c:pt idx="53">
                  <c:v>25</c:v>
                </c:pt>
                <c:pt idx="54">
                  <c:v>25.799999999999997</c:v>
                </c:pt>
                <c:pt idx="55">
                  <c:v>26.759999999999998</c:v>
                </c:pt>
                <c:pt idx="56">
                  <c:v>27</c:v>
                </c:pt>
                <c:pt idx="57">
                  <c:v>27</c:v>
                </c:pt>
                <c:pt idx="58">
                  <c:v>27</c:v>
                </c:pt>
                <c:pt idx="59">
                  <c:v>28.200000000000003</c:v>
                </c:pt>
                <c:pt idx="60">
                  <c:v>29</c:v>
                </c:pt>
                <c:pt idx="61">
                  <c:v>29</c:v>
                </c:pt>
                <c:pt idx="62">
                  <c:v>29.479999999999997</c:v>
                </c:pt>
                <c:pt idx="63">
                  <c:v>30.439999999999998</c:v>
                </c:pt>
                <c:pt idx="64">
                  <c:v>31</c:v>
                </c:pt>
                <c:pt idx="65">
                  <c:v>31.36</c:v>
                </c:pt>
                <c:pt idx="66">
                  <c:v>32.319999999999993</c:v>
                </c:pt>
                <c:pt idx="67">
                  <c:v>33.28</c:v>
                </c:pt>
                <c:pt idx="68">
                  <c:v>34</c:v>
                </c:pt>
                <c:pt idx="69">
                  <c:v>34.200000000000003</c:v>
                </c:pt>
                <c:pt idx="70">
                  <c:v>35.159999999999997</c:v>
                </c:pt>
                <c:pt idx="71">
                  <c:v>36.120000000000005</c:v>
                </c:pt>
                <c:pt idx="72">
                  <c:v>37</c:v>
                </c:pt>
                <c:pt idx="73">
                  <c:v>37.080000000000013</c:v>
                </c:pt>
                <c:pt idx="74">
                  <c:v>39</c:v>
                </c:pt>
                <c:pt idx="75">
                  <c:v>39</c:v>
                </c:pt>
                <c:pt idx="76">
                  <c:v>39.92</c:v>
                </c:pt>
                <c:pt idx="77">
                  <c:v>40.879999999999995</c:v>
                </c:pt>
                <c:pt idx="78">
                  <c:v>41</c:v>
                </c:pt>
                <c:pt idx="79">
                  <c:v>41.8</c:v>
                </c:pt>
                <c:pt idx="80">
                  <c:v>42.760000000000005</c:v>
                </c:pt>
                <c:pt idx="81">
                  <c:v>43</c:v>
                </c:pt>
                <c:pt idx="82">
                  <c:v>43</c:v>
                </c:pt>
                <c:pt idx="83">
                  <c:v>43.64</c:v>
                </c:pt>
                <c:pt idx="84">
                  <c:v>44</c:v>
                </c:pt>
                <c:pt idx="85">
                  <c:v>44</c:v>
                </c:pt>
                <c:pt idx="86">
                  <c:v>44</c:v>
                </c:pt>
                <c:pt idx="87">
                  <c:v>44</c:v>
                </c:pt>
                <c:pt idx="88">
                  <c:v>44</c:v>
                </c:pt>
                <c:pt idx="89">
                  <c:v>44</c:v>
                </c:pt>
                <c:pt idx="90">
                  <c:v>44.72</c:v>
                </c:pt>
                <c:pt idx="91">
                  <c:v>46.319999999999993</c:v>
                </c:pt>
                <c:pt idx="92">
                  <c:v>47.28</c:v>
                </c:pt>
                <c:pt idx="93">
                  <c:v>48.239999999999995</c:v>
                </c:pt>
                <c:pt idx="94">
                  <c:v>49.800000000000011</c:v>
                </c:pt>
                <c:pt idx="95">
                  <c:v>53.319999999999993</c:v>
                </c:pt>
                <c:pt idx="96">
                  <c:v>55.240000000000009</c:v>
                </c:pt>
                <c:pt idx="97">
                  <c:v>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197760"/>
        <c:axId val="271198152"/>
      </c:lineChart>
      <c:catAx>
        <c:axId val="2711977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1198152"/>
        <c:crosses val="autoZero"/>
        <c:auto val="1"/>
        <c:lblAlgn val="ctr"/>
        <c:lblOffset val="100"/>
        <c:noMultiLvlLbl val="0"/>
      </c:catAx>
      <c:valAx>
        <c:axId val="271198152"/>
        <c:scaling>
          <c:orientation val="minMax"/>
        </c:scaling>
        <c:delete val="0"/>
        <c:axPos val="l"/>
        <c:majorGridlines/>
        <c:numFmt formatCode="###0.0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2711977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079420627977059"/>
          <c:y val="0.94364668911345495"/>
          <c:w val="0.54223874793428595"/>
          <c:h val="5.074124556475605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Resilience scores of teachers based on age</a:t>
            </a:r>
          </a:p>
        </c:rich>
      </c:tx>
      <c:layout>
        <c:manualLayout>
          <c:xMode val="edge"/>
          <c:yMode val="edge"/>
          <c:x val="0.1951967603827737"/>
          <c:y val="2.2135951189470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1677564087674878E-2"/>
          <c:y val="8.982437470616747E-2"/>
          <c:w val="0.83022398748828963"/>
          <c:h val="0.89171232184858995"/>
        </c:manualLayout>
      </c:layout>
      <c:lineChart>
        <c:grouping val="standard"/>
        <c:varyColors val="0"/>
        <c:ser>
          <c:idx val="1"/>
          <c:order val="0"/>
          <c:tx>
            <c:v>Teachers</c:v>
          </c:tx>
          <c:marker>
            <c:symbol val="none"/>
          </c:marker>
          <c:val>
            <c:numRef>
              <c:f>Sheet1!$E$2:$E$117</c:f>
              <c:numCache>
                <c:formatCode>General</c:formatCode>
                <c:ptCount val="116"/>
                <c:pt idx="0">
                  <c:v>-22</c:v>
                </c:pt>
                <c:pt idx="1">
                  <c:v>44</c:v>
                </c:pt>
                <c:pt idx="2">
                  <c:v>53</c:v>
                </c:pt>
                <c:pt idx="3">
                  <c:v>37</c:v>
                </c:pt>
                <c:pt idx="4">
                  <c:v>34</c:v>
                </c:pt>
                <c:pt idx="5">
                  <c:v>44</c:v>
                </c:pt>
                <c:pt idx="6">
                  <c:v>37</c:v>
                </c:pt>
                <c:pt idx="7">
                  <c:v>53</c:v>
                </c:pt>
                <c:pt idx="8">
                  <c:v>31</c:v>
                </c:pt>
                <c:pt idx="9">
                  <c:v>47</c:v>
                </c:pt>
                <c:pt idx="10">
                  <c:v>55</c:v>
                </c:pt>
                <c:pt idx="11">
                  <c:v>32</c:v>
                </c:pt>
                <c:pt idx="12">
                  <c:v>13</c:v>
                </c:pt>
                <c:pt idx="13">
                  <c:v>18</c:v>
                </c:pt>
                <c:pt idx="14">
                  <c:v>8</c:v>
                </c:pt>
                <c:pt idx="15">
                  <c:v>-42</c:v>
                </c:pt>
                <c:pt idx="16">
                  <c:v>7</c:v>
                </c:pt>
                <c:pt idx="17">
                  <c:v>31</c:v>
                </c:pt>
                <c:pt idx="18">
                  <c:v>-2</c:v>
                </c:pt>
                <c:pt idx="19">
                  <c:v>24</c:v>
                </c:pt>
                <c:pt idx="20">
                  <c:v>1</c:v>
                </c:pt>
                <c:pt idx="21">
                  <c:v>44</c:v>
                </c:pt>
                <c:pt idx="22">
                  <c:v>44</c:v>
                </c:pt>
                <c:pt idx="23">
                  <c:v>11</c:v>
                </c:pt>
                <c:pt idx="24">
                  <c:v>34</c:v>
                </c:pt>
                <c:pt idx="25">
                  <c:v>-18</c:v>
                </c:pt>
                <c:pt idx="26">
                  <c:v>47</c:v>
                </c:pt>
                <c:pt idx="27">
                  <c:v>35</c:v>
                </c:pt>
                <c:pt idx="28">
                  <c:v>30</c:v>
                </c:pt>
                <c:pt idx="29">
                  <c:v>-3</c:v>
                </c:pt>
                <c:pt idx="30">
                  <c:v>3</c:v>
                </c:pt>
                <c:pt idx="31">
                  <c:v>10</c:v>
                </c:pt>
                <c:pt idx="32">
                  <c:v>49</c:v>
                </c:pt>
                <c:pt idx="33">
                  <c:v>26</c:v>
                </c:pt>
                <c:pt idx="34">
                  <c:v>17</c:v>
                </c:pt>
                <c:pt idx="35">
                  <c:v>-18</c:v>
                </c:pt>
                <c:pt idx="36">
                  <c:v>22</c:v>
                </c:pt>
                <c:pt idx="37">
                  <c:v>1</c:v>
                </c:pt>
                <c:pt idx="38">
                  <c:v>17</c:v>
                </c:pt>
                <c:pt idx="39">
                  <c:v>25</c:v>
                </c:pt>
                <c:pt idx="40">
                  <c:v>28</c:v>
                </c:pt>
                <c:pt idx="41">
                  <c:v>29</c:v>
                </c:pt>
                <c:pt idx="42">
                  <c:v>43</c:v>
                </c:pt>
                <c:pt idx="43">
                  <c:v>21</c:v>
                </c:pt>
                <c:pt idx="44">
                  <c:v>11</c:v>
                </c:pt>
                <c:pt idx="45">
                  <c:v>17</c:v>
                </c:pt>
                <c:pt idx="46">
                  <c:v>37</c:v>
                </c:pt>
                <c:pt idx="47">
                  <c:v>28</c:v>
                </c:pt>
                <c:pt idx="48">
                  <c:v>7</c:v>
                </c:pt>
                <c:pt idx="49">
                  <c:v>34</c:v>
                </c:pt>
                <c:pt idx="50">
                  <c:v>13</c:v>
                </c:pt>
                <c:pt idx="51">
                  <c:v>38</c:v>
                </c:pt>
                <c:pt idx="52">
                  <c:v>23</c:v>
                </c:pt>
                <c:pt idx="53">
                  <c:v>13</c:v>
                </c:pt>
                <c:pt idx="54">
                  <c:v>-32</c:v>
                </c:pt>
                <c:pt idx="55">
                  <c:v>57</c:v>
                </c:pt>
                <c:pt idx="56">
                  <c:v>25</c:v>
                </c:pt>
                <c:pt idx="57">
                  <c:v>46</c:v>
                </c:pt>
                <c:pt idx="58">
                  <c:v>4</c:v>
                </c:pt>
                <c:pt idx="59">
                  <c:v>2</c:v>
                </c:pt>
                <c:pt idx="60">
                  <c:v>23</c:v>
                </c:pt>
                <c:pt idx="61">
                  <c:v>18</c:v>
                </c:pt>
                <c:pt idx="62">
                  <c:v>8</c:v>
                </c:pt>
                <c:pt idx="63">
                  <c:v>26</c:v>
                </c:pt>
                <c:pt idx="64">
                  <c:v>53</c:v>
                </c:pt>
                <c:pt idx="65">
                  <c:v>40</c:v>
                </c:pt>
                <c:pt idx="66">
                  <c:v>13</c:v>
                </c:pt>
                <c:pt idx="67">
                  <c:v>8</c:v>
                </c:pt>
                <c:pt idx="68">
                  <c:v>4</c:v>
                </c:pt>
                <c:pt idx="69">
                  <c:v>14</c:v>
                </c:pt>
                <c:pt idx="70">
                  <c:v>17</c:v>
                </c:pt>
                <c:pt idx="71">
                  <c:v>22</c:v>
                </c:pt>
                <c:pt idx="72">
                  <c:v>11</c:v>
                </c:pt>
                <c:pt idx="73">
                  <c:v>15</c:v>
                </c:pt>
                <c:pt idx="74">
                  <c:v>25</c:v>
                </c:pt>
                <c:pt idx="75">
                  <c:v>52</c:v>
                </c:pt>
                <c:pt idx="76">
                  <c:v>47</c:v>
                </c:pt>
                <c:pt idx="77">
                  <c:v>55</c:v>
                </c:pt>
                <c:pt idx="78">
                  <c:v>12</c:v>
                </c:pt>
                <c:pt idx="79">
                  <c:v>12</c:v>
                </c:pt>
                <c:pt idx="80">
                  <c:v>18</c:v>
                </c:pt>
                <c:pt idx="81">
                  <c:v>13</c:v>
                </c:pt>
                <c:pt idx="82">
                  <c:v>18</c:v>
                </c:pt>
                <c:pt idx="83">
                  <c:v>25</c:v>
                </c:pt>
                <c:pt idx="84">
                  <c:v>36</c:v>
                </c:pt>
                <c:pt idx="85">
                  <c:v>37</c:v>
                </c:pt>
                <c:pt idx="86">
                  <c:v>44</c:v>
                </c:pt>
                <c:pt idx="87">
                  <c:v>31</c:v>
                </c:pt>
                <c:pt idx="88">
                  <c:v>12</c:v>
                </c:pt>
                <c:pt idx="89">
                  <c:v>18</c:v>
                </c:pt>
                <c:pt idx="90">
                  <c:v>13</c:v>
                </c:pt>
                <c:pt idx="91">
                  <c:v>18</c:v>
                </c:pt>
                <c:pt idx="92">
                  <c:v>25</c:v>
                </c:pt>
                <c:pt idx="93">
                  <c:v>36</c:v>
                </c:pt>
                <c:pt idx="94">
                  <c:v>37</c:v>
                </c:pt>
                <c:pt idx="95">
                  <c:v>44</c:v>
                </c:pt>
                <c:pt idx="96">
                  <c:v>68</c:v>
                </c:pt>
                <c:pt idx="97">
                  <c:v>5</c:v>
                </c:pt>
                <c:pt idx="98">
                  <c:v>49</c:v>
                </c:pt>
                <c:pt idx="99">
                  <c:v>48</c:v>
                </c:pt>
                <c:pt idx="100">
                  <c:v>39</c:v>
                </c:pt>
                <c:pt idx="101">
                  <c:v>17</c:v>
                </c:pt>
                <c:pt idx="102">
                  <c:v>23</c:v>
                </c:pt>
                <c:pt idx="103">
                  <c:v>12</c:v>
                </c:pt>
                <c:pt idx="104">
                  <c:v>28</c:v>
                </c:pt>
                <c:pt idx="105">
                  <c:v>54</c:v>
                </c:pt>
                <c:pt idx="106">
                  <c:v>57</c:v>
                </c:pt>
                <c:pt idx="107">
                  <c:v>14</c:v>
                </c:pt>
                <c:pt idx="108">
                  <c:v>7</c:v>
                </c:pt>
                <c:pt idx="109">
                  <c:v>12</c:v>
                </c:pt>
                <c:pt idx="110">
                  <c:v>6</c:v>
                </c:pt>
                <c:pt idx="111">
                  <c:v>6</c:v>
                </c:pt>
                <c:pt idx="112">
                  <c:v>37</c:v>
                </c:pt>
                <c:pt idx="113">
                  <c:v>17</c:v>
                </c:pt>
                <c:pt idx="114">
                  <c:v>6</c:v>
                </c:pt>
                <c:pt idx="115">
                  <c:v>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198936"/>
        <c:axId val="271199328"/>
      </c:lineChart>
      <c:catAx>
        <c:axId val="271198936"/>
        <c:scaling>
          <c:orientation val="minMax"/>
        </c:scaling>
        <c:delete val="0"/>
        <c:axPos val="b"/>
        <c:majorTickMark val="none"/>
        <c:minorTickMark val="none"/>
        <c:tickLblPos val="nextTo"/>
        <c:crossAx val="271199328"/>
        <c:crosses val="autoZero"/>
        <c:auto val="1"/>
        <c:lblAlgn val="ctr"/>
        <c:lblOffset val="100"/>
        <c:noMultiLvlLbl val="0"/>
      </c:catAx>
      <c:valAx>
        <c:axId val="271199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Resilience score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71198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Percentage</a:t>
            </a:r>
            <a:r>
              <a:rPr lang="en-US" baseline="0"/>
              <a:t> (corrected) in each a</a:t>
            </a:r>
            <a:r>
              <a:rPr lang="en-US"/>
              <a:t>ge group split by gender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Male</c:v>
          </c:tx>
          <c:marker>
            <c:symbol val="none"/>
          </c:marker>
          <c:cat>
            <c:strRef>
              <c:f>#REF!</c:f>
              <c:strCache>
                <c:ptCount val="9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  <c:pt idx="8">
                  <c:v>61-65</c:v>
                </c:pt>
              </c:strCache>
            </c:strRef>
          </c:cat>
          <c:val>
            <c:numRef>
              <c:f>#REF!</c:f>
              <c:numCache>
                <c:formatCode>General</c:formatCode>
                <c:ptCount val="9"/>
                <c:pt idx="0">
                  <c:v>9.2127303182579574</c:v>
                </c:pt>
                <c:pt idx="1">
                  <c:v>15.577889447236181</c:v>
                </c:pt>
                <c:pt idx="2">
                  <c:v>17.587939698492463</c:v>
                </c:pt>
                <c:pt idx="3">
                  <c:v>17.08542713567839</c:v>
                </c:pt>
                <c:pt idx="4">
                  <c:v>14.572864321608041</c:v>
                </c:pt>
                <c:pt idx="5">
                  <c:v>12.060301507537689</c:v>
                </c:pt>
                <c:pt idx="6">
                  <c:v>12.562814070351759</c:v>
                </c:pt>
                <c:pt idx="7">
                  <c:v>3.5175879396984926</c:v>
                </c:pt>
                <c:pt idx="8">
                  <c:v>1.5075376884422111</c:v>
                </c:pt>
              </c:numCache>
            </c:numRef>
          </c:val>
          <c:smooth val="0"/>
        </c:ser>
        <c:ser>
          <c:idx val="1"/>
          <c:order val="1"/>
          <c:tx>
            <c:v>Female</c:v>
          </c:tx>
          <c:marker>
            <c:symbol val="none"/>
          </c:marker>
          <c:cat>
            <c:strRef>
              <c:f>#REF!</c:f>
              <c:strCache>
                <c:ptCount val="9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  <c:pt idx="8">
                  <c:v>61-65</c:v>
                </c:pt>
              </c:strCache>
            </c:strRef>
          </c:cat>
          <c:val>
            <c:numRef>
              <c:f>#REF!</c:f>
              <c:numCache>
                <c:formatCode>General</c:formatCode>
                <c:ptCount val="9"/>
                <c:pt idx="0">
                  <c:v>22.809394760614271</c:v>
                </c:pt>
                <c:pt idx="1">
                  <c:v>18.56368563685637</c:v>
                </c:pt>
                <c:pt idx="2">
                  <c:v>14.227642276422765</c:v>
                </c:pt>
                <c:pt idx="3">
                  <c:v>12.059620596205962</c:v>
                </c:pt>
                <c:pt idx="4">
                  <c:v>11.382113821138212</c:v>
                </c:pt>
                <c:pt idx="5">
                  <c:v>12.330623306233063</c:v>
                </c:pt>
                <c:pt idx="6">
                  <c:v>10.56910569105691</c:v>
                </c:pt>
                <c:pt idx="7">
                  <c:v>6.0975609756097562</c:v>
                </c:pt>
                <c:pt idx="8">
                  <c:v>0.948509485094851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200112"/>
        <c:axId val="271200504"/>
      </c:lineChart>
      <c:catAx>
        <c:axId val="2712001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71200504"/>
        <c:crosses val="autoZero"/>
        <c:auto val="1"/>
        <c:lblAlgn val="ctr"/>
        <c:lblOffset val="100"/>
        <c:noMultiLvlLbl val="0"/>
      </c:catAx>
      <c:valAx>
        <c:axId val="2712005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en-GB" b="0" dirty="0" smtClean="0"/>
                  <a:t>Percent </a:t>
                </a:r>
                <a:endParaRPr lang="en-GB" b="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712001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Resilience by age in teachers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'Resilience and age'!$G$37</c:f>
              <c:strCache>
                <c:ptCount val="1"/>
                <c:pt idx="0">
                  <c:v>Male</c:v>
                </c:pt>
              </c:strCache>
            </c:strRef>
          </c:tx>
          <c:marker>
            <c:symbol val="none"/>
          </c:marker>
          <c:cat>
            <c:strRef>
              <c:f>'Resilience and age'!$I$38:$I$46</c:f>
              <c:strCache>
                <c:ptCount val="9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  <c:pt idx="8">
                  <c:v>61-65</c:v>
                </c:pt>
              </c:strCache>
            </c:strRef>
          </c:cat>
          <c:val>
            <c:numRef>
              <c:f>'Resilience and age'!$G$38:$G$46</c:f>
              <c:numCache>
                <c:formatCode>###0.00</c:formatCode>
                <c:ptCount val="9"/>
                <c:pt idx="0">
                  <c:v>25.5</c:v>
                </c:pt>
                <c:pt idx="1">
                  <c:v>23.416666666666668</c:v>
                </c:pt>
                <c:pt idx="2">
                  <c:v>21.520833333333332</c:v>
                </c:pt>
                <c:pt idx="3">
                  <c:v>23.75</c:v>
                </c:pt>
                <c:pt idx="4">
                  <c:v>24.431818181818183</c:v>
                </c:pt>
                <c:pt idx="5">
                  <c:v>26.45945945945946</c:v>
                </c:pt>
                <c:pt idx="6">
                  <c:v>20.925000000000001</c:v>
                </c:pt>
                <c:pt idx="7">
                  <c:v>7.4</c:v>
                </c:pt>
                <c:pt idx="8">
                  <c:v>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'Resilience and age'!$H$37</c:f>
              <c:strCache>
                <c:ptCount val="1"/>
                <c:pt idx="0">
                  <c:v>Female</c:v>
                </c:pt>
              </c:strCache>
            </c:strRef>
          </c:tx>
          <c:marker>
            <c:symbol val="none"/>
          </c:marker>
          <c:cat>
            <c:strRef>
              <c:f>'Resilience and age'!$I$38:$I$46</c:f>
              <c:strCache>
                <c:ptCount val="9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  <c:pt idx="8">
                  <c:v>61-65</c:v>
                </c:pt>
              </c:strCache>
            </c:strRef>
          </c:cat>
          <c:val>
            <c:numRef>
              <c:f>'Resilience and age'!$H$38:$H$46</c:f>
              <c:numCache>
                <c:formatCode>###0.00</c:formatCode>
                <c:ptCount val="9"/>
                <c:pt idx="0">
                  <c:v>20.649572649572651</c:v>
                </c:pt>
                <c:pt idx="1">
                  <c:v>20.690058479532162</c:v>
                </c:pt>
                <c:pt idx="2">
                  <c:v>24.739436619718308</c:v>
                </c:pt>
                <c:pt idx="3">
                  <c:v>20.487603305785125</c:v>
                </c:pt>
                <c:pt idx="4">
                  <c:v>23.04854368932039</c:v>
                </c:pt>
                <c:pt idx="5">
                  <c:v>25.276785714285715</c:v>
                </c:pt>
                <c:pt idx="6">
                  <c:v>23.40909090909091</c:v>
                </c:pt>
                <c:pt idx="7">
                  <c:v>22.841269841269842</c:v>
                </c:pt>
                <c:pt idx="8">
                  <c:v>28.833333333333332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103848"/>
        <c:axId val="271104240"/>
      </c:lineChart>
      <c:catAx>
        <c:axId val="2711038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71104240"/>
        <c:crosses val="autoZero"/>
        <c:auto val="1"/>
        <c:lblAlgn val="ctr"/>
        <c:lblOffset val="100"/>
        <c:noMultiLvlLbl val="0"/>
      </c:catAx>
      <c:valAx>
        <c:axId val="271104240"/>
        <c:scaling>
          <c:orientation val="minMax"/>
        </c:scaling>
        <c:delete val="0"/>
        <c:axPos val="l"/>
        <c:majorGridlines/>
        <c:numFmt formatCode="###0.00" sourceLinked="1"/>
        <c:majorTickMark val="none"/>
        <c:minorTickMark val="none"/>
        <c:tickLblPos val="nextTo"/>
        <c:spPr>
          <a:ln w="9525">
            <a:noFill/>
          </a:ln>
        </c:spPr>
        <c:crossAx val="27110384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Support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'C:\Users\George Madine\Documents\AA schools retention strategy\SPSS data\[Resilience scores.xlsx]Sheet1'!$BC$658</c:f>
              <c:strCache>
                <c:ptCount val="1"/>
                <c:pt idx="0">
                  <c:v>Male</c:v>
                </c:pt>
              </c:strCache>
            </c:strRef>
          </c:tx>
          <c:marker>
            <c:symbol val="none"/>
          </c:marker>
          <c:cat>
            <c:strRef>
              <c:f>'C:\Users\George Madine\Documents\AA schools retention strategy\SPSS data\[Resilience scores.xlsx]Sheet1'!$BE$667:$BE$674</c:f>
              <c:strCache>
                <c:ptCount val="8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'C:\Users\George Madine\Documents\AA schools retention strategy\SPSS data\[Resilience scores.xlsx]Sheet1'!$BH$655:$BH$662</c:f>
              <c:numCache>
                <c:formatCode>General</c:formatCode>
                <c:ptCount val="8"/>
                <c:pt idx="0">
                  <c:v>3.0909090909090908</c:v>
                </c:pt>
                <c:pt idx="1">
                  <c:v>2.6774193548387095</c:v>
                </c:pt>
                <c:pt idx="2">
                  <c:v>2.9142857142857141</c:v>
                </c:pt>
                <c:pt idx="3">
                  <c:v>2.2941176470588234</c:v>
                </c:pt>
                <c:pt idx="4">
                  <c:v>2.5862068965517242</c:v>
                </c:pt>
                <c:pt idx="5">
                  <c:v>2.7916666666666665</c:v>
                </c:pt>
                <c:pt idx="6">
                  <c:v>2.36</c:v>
                </c:pt>
                <c:pt idx="7">
                  <c:v>0.8571428571428571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'C:\Users\George Madine\Documents\AA schools retention strategy\SPSS data\[Resilience scores.xlsx]Sheet1'!$BC$670</c:f>
              <c:strCache>
                <c:ptCount val="1"/>
                <c:pt idx="0">
                  <c:v>Female</c:v>
                </c:pt>
              </c:strCache>
            </c:strRef>
          </c:tx>
          <c:marker>
            <c:symbol val="none"/>
          </c:marker>
          <c:cat>
            <c:strRef>
              <c:f>'C:\Users\George Madine\Documents\AA schools retention strategy\SPSS data\[Resilience scores.xlsx]Sheet1'!$BE$667:$BE$674</c:f>
              <c:strCache>
                <c:ptCount val="8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'C:\Users\George Madine\Documents\AA schools retention strategy\SPSS data\[Resilience scores.xlsx]Sheet1'!$BH$667:$BH$674</c:f>
              <c:numCache>
                <c:formatCode>General</c:formatCode>
                <c:ptCount val="8"/>
                <c:pt idx="0">
                  <c:v>3.495049504950495</c:v>
                </c:pt>
                <c:pt idx="1">
                  <c:v>3.5474452554744524</c:v>
                </c:pt>
                <c:pt idx="2">
                  <c:v>3.8761904761904762</c:v>
                </c:pt>
                <c:pt idx="3">
                  <c:v>3.3146067415730336</c:v>
                </c:pt>
                <c:pt idx="4">
                  <c:v>3.2857142857142856</c:v>
                </c:pt>
                <c:pt idx="5">
                  <c:v>2.8681318681318682</c:v>
                </c:pt>
                <c:pt idx="6">
                  <c:v>3.2435897435897436</c:v>
                </c:pt>
                <c:pt idx="7">
                  <c:v>2.4444444444444446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105024"/>
        <c:axId val="271768648"/>
      </c:lineChart>
      <c:catAx>
        <c:axId val="2711050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71768648"/>
        <c:crosses val="autoZero"/>
        <c:auto val="1"/>
        <c:lblAlgn val="ctr"/>
        <c:lblOffset val="100"/>
        <c:noMultiLvlLbl val="0"/>
      </c:catAx>
      <c:valAx>
        <c:axId val="2717686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Level of support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711050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Ability to accept change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'C:\Users\George Madine\Documents\AA schools retention strategy\SPSS data\[Resilience scores.xlsx]Sheet1'!$BC$658</c:f>
              <c:strCache>
                <c:ptCount val="1"/>
                <c:pt idx="0">
                  <c:v>Male</c:v>
                </c:pt>
              </c:strCache>
            </c:strRef>
          </c:tx>
          <c:marker>
            <c:symbol val="none"/>
          </c:marker>
          <c:cat>
            <c:strRef>
              <c:f>'C:\Users\George Madine\Documents\AA schools retention strategy\SPSS data\[Resilience scores.xlsx]Sheet1'!$BE$655:$BE$662</c:f>
              <c:strCache>
                <c:ptCount val="8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'C:\Users\George Madine\Documents\AA schools retention strategy\SPSS data\[Resilience scores.xlsx]Sheet1'!$BM$655:$BM$662</c:f>
              <c:numCache>
                <c:formatCode>General</c:formatCode>
                <c:ptCount val="8"/>
                <c:pt idx="0">
                  <c:v>1.6363636363636365</c:v>
                </c:pt>
                <c:pt idx="1">
                  <c:v>2.935483870967742</c:v>
                </c:pt>
                <c:pt idx="2">
                  <c:v>3.0571428571428569</c:v>
                </c:pt>
                <c:pt idx="3">
                  <c:v>3</c:v>
                </c:pt>
                <c:pt idx="4">
                  <c:v>3.6551724137931036</c:v>
                </c:pt>
                <c:pt idx="5">
                  <c:v>2.9166666666666665</c:v>
                </c:pt>
                <c:pt idx="6">
                  <c:v>2.68</c:v>
                </c:pt>
                <c:pt idx="7">
                  <c:v>2.5714285714285716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'C:\Users\George Madine\Documents\AA schools retention strategy\SPSS data\[Resilience scores.xlsx]Sheet1'!$BC$670</c:f>
              <c:strCache>
                <c:ptCount val="1"/>
                <c:pt idx="0">
                  <c:v>Female</c:v>
                </c:pt>
              </c:strCache>
            </c:strRef>
          </c:tx>
          <c:marker>
            <c:symbol val="none"/>
          </c:marker>
          <c:cat>
            <c:strRef>
              <c:f>'C:\Users\George Madine\Documents\AA schools retention strategy\SPSS data\[Resilience scores.xlsx]Sheet1'!$BE$655:$BE$662</c:f>
              <c:strCache>
                <c:ptCount val="8"/>
                <c:pt idx="0">
                  <c:v>20-25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'C:\Users\George Madine\Documents\AA schools retention strategy\SPSS data\[Resilience scores.xlsx]Sheet1'!$BM$667:$BM$674</c:f>
              <c:numCache>
                <c:formatCode>General</c:formatCode>
                <c:ptCount val="8"/>
                <c:pt idx="0">
                  <c:v>2.0891089108910892</c:v>
                </c:pt>
                <c:pt idx="1">
                  <c:v>2.2043795620437958</c:v>
                </c:pt>
                <c:pt idx="2">
                  <c:v>2.5428571428571427</c:v>
                </c:pt>
                <c:pt idx="3">
                  <c:v>2.595505617977528</c:v>
                </c:pt>
                <c:pt idx="4">
                  <c:v>3.0714285714285716</c:v>
                </c:pt>
                <c:pt idx="5">
                  <c:v>3.4175824175824174</c:v>
                </c:pt>
                <c:pt idx="6">
                  <c:v>3.0641025641025643</c:v>
                </c:pt>
                <c:pt idx="7">
                  <c:v>2.3555555555555556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1769432"/>
        <c:axId val="271769824"/>
      </c:lineChart>
      <c:catAx>
        <c:axId val="2717694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71769824"/>
        <c:crosses val="autoZero"/>
        <c:auto val="1"/>
        <c:lblAlgn val="ctr"/>
        <c:lblOffset val="100"/>
        <c:noMultiLvlLbl val="0"/>
      </c:catAx>
      <c:valAx>
        <c:axId val="2717698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7176943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0.88499</cdr:x>
      <cdr:y>0.93055</cdr:y>
    </cdr:from>
    <cdr:to>
      <cdr:x>0.99332</cdr:x>
      <cdr:y>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7283152" y="4211635"/>
          <a:ext cx="891513" cy="3143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Years</a:t>
          </a:r>
        </a:p>
      </cdr:txBody>
    </cdr:sp>
  </cdr:relSizeAnchor>
  <cdr:relSizeAnchor xmlns:cdr="http://schemas.openxmlformats.org/drawingml/2006/chartDrawing">
    <cdr:from>
      <cdr:x>0.20694</cdr:x>
      <cdr:y>0.71065</cdr:y>
    </cdr:from>
    <cdr:to>
      <cdr:x>0.78875</cdr:x>
      <cdr:y>0.79398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1703032" y="3216376"/>
          <a:ext cx="4788032" cy="3771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By end of year </a:t>
          </a:r>
          <a:r>
            <a:rPr lang="en-GB" sz="1800" dirty="0"/>
            <a:t>1, 13% of</a:t>
          </a:r>
          <a:r>
            <a:rPr lang="en-GB" sz="1800" baseline="0" dirty="0"/>
            <a:t> NQTs leave teaching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0.15</cdr:x>
      <cdr:y>0.75503</cdr:y>
    </cdr:from>
    <cdr:to>
      <cdr:x>0.2</cdr:x>
      <cdr:y>0.75503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1234480" y="3773016"/>
          <a:ext cx="411480" cy="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0.23611</cdr:x>
      <cdr:y>0.64815</cdr:y>
    </cdr:from>
    <cdr:to>
      <cdr:x>0.30139</cdr:x>
      <cdr:y>0.65046</cdr:y>
    </cdr:to>
    <cdr:cxnSp macro="">
      <cdr:nvCxnSpPr>
        <cdr:cNvPr id="6" name="Straight Arrow Connector 5"/>
        <cdr:cNvCxnSpPr/>
      </cdr:nvCxnSpPr>
      <cdr:spPr>
        <a:xfrm xmlns:a="http://schemas.openxmlformats.org/drawingml/2006/main" flipH="1">
          <a:off x="1079500" y="1778000"/>
          <a:ext cx="298450" cy="635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0.33375</cdr:x>
      <cdr:y>0.56771</cdr:y>
    </cdr:from>
    <cdr:to>
      <cdr:x>0.48792</cdr:x>
      <cdr:y>0.58391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H="1">
          <a:off x="2746648" y="2836912"/>
          <a:ext cx="1268758" cy="80954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0.18472</cdr:x>
      <cdr:y>0.78704</cdr:y>
    </cdr:from>
    <cdr:to>
      <cdr:x>0.51111</cdr:x>
      <cdr:y>0.87269</cdr:y>
    </cdr:to>
    <cdr:sp macro="" textlink="">
      <cdr:nvSpPr>
        <cdr:cNvPr id="9" name="Text Box 8"/>
        <cdr:cNvSpPr txBox="1"/>
      </cdr:nvSpPr>
      <cdr:spPr>
        <a:xfrm xmlns:a="http://schemas.openxmlformats.org/drawingml/2006/main">
          <a:off x="844550" y="2159000"/>
          <a:ext cx="1492250" cy="234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0.23472</cdr:x>
      <cdr:y>0.81481</cdr:y>
    </cdr:from>
    <cdr:to>
      <cdr:x>0.83333</cdr:x>
      <cdr:y>0.90741</cdr:y>
    </cdr:to>
    <cdr:sp macro="" textlink="">
      <cdr:nvSpPr>
        <cdr:cNvPr id="10" name="Text Box 9"/>
        <cdr:cNvSpPr txBox="1"/>
      </cdr:nvSpPr>
      <cdr:spPr>
        <a:xfrm xmlns:a="http://schemas.openxmlformats.org/drawingml/2006/main">
          <a:off x="1073150" y="2235200"/>
          <a:ext cx="2736850" cy="254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/>
            <a:t>20%</a:t>
          </a:r>
          <a:r>
            <a:rPr lang="en-GB" sz="1800" baseline="0" dirty="0"/>
            <a:t> who finish training never teach in state sector</a:t>
          </a:r>
          <a:endParaRPr lang="en-GB" sz="1800" dirty="0"/>
        </a:p>
      </cdr:txBody>
    </cdr:sp>
  </cdr:relSizeAnchor>
  <cdr:relSizeAnchor xmlns:cdr="http://schemas.openxmlformats.org/drawingml/2006/chartDrawing">
    <cdr:from>
      <cdr:x>0.13251</cdr:x>
      <cdr:y>0.8559</cdr:y>
    </cdr:from>
    <cdr:to>
      <cdr:x>0.22973</cdr:x>
      <cdr:y>0.87673</cdr:y>
    </cdr:to>
    <cdr:cxnSp macro="">
      <cdr:nvCxnSpPr>
        <cdr:cNvPr id="11" name="Straight Arrow Connector 10"/>
        <cdr:cNvCxnSpPr/>
      </cdr:nvCxnSpPr>
      <cdr:spPr>
        <a:xfrm xmlns:a="http://schemas.openxmlformats.org/drawingml/2006/main" flipH="1">
          <a:off x="1090464" y="4277072"/>
          <a:ext cx="800081" cy="10409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0.31625</cdr:x>
      <cdr:y>0.59499</cdr:y>
    </cdr:from>
    <cdr:to>
      <cdr:x>0.7275</cdr:x>
      <cdr:y>0.67732</cdr:y>
    </cdr:to>
    <cdr:sp macro="" textlink="">
      <cdr:nvSpPr>
        <cdr:cNvPr id="12" name="Text Box 1"/>
        <cdr:cNvSpPr txBox="1"/>
      </cdr:nvSpPr>
      <cdr:spPr>
        <a:xfrm xmlns:a="http://schemas.openxmlformats.org/drawingml/2006/main">
          <a:off x="2602632" y="2692896"/>
          <a:ext cx="3384376" cy="372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en-GB" sz="1800" dirty="0" smtClean="0">
              <a:latin typeface="Calibri"/>
            </a:rPr>
            <a:t>By y</a:t>
          </a:r>
          <a:r>
            <a:rPr lang="en-GB" sz="1800" dirty="0" smtClean="0">
              <a:effectLst/>
              <a:latin typeface="Calibri"/>
            </a:rPr>
            <a:t>ear </a:t>
          </a:r>
          <a:r>
            <a:rPr lang="en-GB" sz="1800" dirty="0">
              <a:effectLst/>
              <a:latin typeface="Calibri"/>
            </a:rPr>
            <a:t>3, 26% of NQTs have left </a:t>
          </a:r>
          <a:endParaRPr lang="en-GB" sz="1800" dirty="0">
            <a:effectLst/>
            <a:latin typeface="Times New Roman"/>
            <a:ea typeface="Times New Roman"/>
          </a:endParaRPr>
        </a:p>
      </cdr:txBody>
    </cdr:sp>
  </cdr:relSizeAnchor>
  <cdr:relSizeAnchor xmlns:cdr="http://schemas.openxmlformats.org/drawingml/2006/chartDrawing">
    <cdr:from>
      <cdr:x>0.52625</cdr:x>
      <cdr:y>0.51544</cdr:y>
    </cdr:from>
    <cdr:to>
      <cdr:x>0.94624</cdr:x>
      <cdr:y>0.59777</cdr:y>
    </cdr:to>
    <cdr:sp macro="" textlink="">
      <cdr:nvSpPr>
        <cdr:cNvPr id="13" name="Text Box 1"/>
        <cdr:cNvSpPr txBox="1"/>
      </cdr:nvSpPr>
      <cdr:spPr>
        <a:xfrm xmlns:a="http://schemas.openxmlformats.org/drawingml/2006/main">
          <a:off x="4330824" y="2332856"/>
          <a:ext cx="3456384" cy="372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>
            <a:spcAft>
              <a:spcPts val="0"/>
            </a:spcAft>
          </a:pPr>
          <a:r>
            <a:rPr lang="en-GB" sz="1800" dirty="0" smtClean="0">
              <a:latin typeface="Calibri"/>
            </a:rPr>
            <a:t>By y</a:t>
          </a:r>
          <a:r>
            <a:rPr lang="en-GB" sz="1800" dirty="0" smtClean="0">
              <a:effectLst/>
              <a:latin typeface="Calibri"/>
            </a:rPr>
            <a:t>ear </a:t>
          </a:r>
          <a:r>
            <a:rPr lang="en-GB" sz="1800" dirty="0">
              <a:effectLst/>
              <a:latin typeface="Calibri"/>
            </a:rPr>
            <a:t>5, 31% of NQTs have left</a:t>
          </a:r>
          <a:endParaRPr lang="en-GB" sz="1800" dirty="0">
            <a:effectLst/>
            <a:latin typeface="Times New Roman"/>
            <a:ea typeface="Times New Roman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0.78875</cdr:x>
      <cdr:y>0.64272</cdr:y>
    </cdr:from>
    <cdr:to>
      <cdr:x>0.98999</cdr:x>
      <cdr:y>0.72227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91064" y="2908920"/>
          <a:ext cx="165618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000" dirty="0" smtClean="0"/>
            <a:t>Percentile</a:t>
          </a:r>
          <a:endParaRPr lang="en-GB" sz="2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0.53024</cdr:x>
      <cdr:y>0.07758</cdr:y>
    </cdr:from>
    <cdr:to>
      <cdr:x>0.5354</cdr:x>
      <cdr:y>0.99756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478821" y="483842"/>
          <a:ext cx="53317" cy="5737888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0.81539</cdr:x>
      <cdr:y>0.08002</cdr:y>
    </cdr:from>
    <cdr:to>
      <cdr:x>0.81981</cdr:x>
      <cdr:y>1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8425180" y="499110"/>
          <a:ext cx="45720" cy="573786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0.86185</cdr:x>
      <cdr:y>0.08002</cdr:y>
    </cdr:from>
    <cdr:to>
      <cdr:x>0.86627</cdr:x>
      <cdr:y>1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8905240" y="499110"/>
          <a:ext cx="45720" cy="573786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0.84194</cdr:x>
      <cdr:y>0.08002</cdr:y>
    </cdr:from>
    <cdr:to>
      <cdr:x>0.84636</cdr:x>
      <cdr:y>1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8699500" y="499110"/>
          <a:ext cx="45720" cy="573786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0.75664</cdr:x>
      <cdr:y>0.86207</cdr:y>
    </cdr:from>
    <cdr:to>
      <cdr:x>0.8208</cdr:x>
      <cdr:y>0.9719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491439" y="5400601"/>
          <a:ext cx="550447" cy="6880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31-35</a:t>
          </a:r>
        </a:p>
      </cdr:txBody>
    </cdr:sp>
  </cdr:relSizeAnchor>
  <cdr:relSizeAnchor xmlns:cdr="http://schemas.openxmlformats.org/drawingml/2006/chartDrawing">
    <cdr:from>
      <cdr:x>0.82375</cdr:x>
      <cdr:y>0.79963</cdr:y>
    </cdr:from>
    <cdr:to>
      <cdr:x>0.84735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8511540" y="4987290"/>
          <a:ext cx="243840" cy="12496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/>
            <a:t>36-40</a:t>
          </a:r>
        </a:p>
      </cdr:txBody>
    </cdr:sp>
  </cdr:relSizeAnchor>
  <cdr:relSizeAnchor xmlns:cdr="http://schemas.openxmlformats.org/drawingml/2006/chartDrawing">
    <cdr:from>
      <cdr:x>0.84562</cdr:x>
      <cdr:y>0.79963</cdr:y>
    </cdr:from>
    <cdr:to>
      <cdr:x>0.86922</cdr:x>
      <cdr:y>1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8737600" y="4987290"/>
          <a:ext cx="243840" cy="12496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/>
            <a:t>41-45</a:t>
          </a:r>
        </a:p>
      </cdr:txBody>
    </cdr:sp>
  </cdr:relSizeAnchor>
  <cdr:relSizeAnchor xmlns:cdr="http://schemas.openxmlformats.org/drawingml/2006/chartDrawing">
    <cdr:from>
      <cdr:x>0.87217</cdr:x>
      <cdr:y>0.79963</cdr:y>
    </cdr:from>
    <cdr:to>
      <cdr:x>0.89577</cdr:x>
      <cdr:y>1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011920" y="4987290"/>
          <a:ext cx="243840" cy="12496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/>
            <a:t>46-50</a:t>
          </a:r>
        </a:p>
      </cdr:txBody>
    </cdr:sp>
  </cdr:relSizeAnchor>
  <cdr:relSizeAnchor xmlns:cdr="http://schemas.openxmlformats.org/drawingml/2006/chartDrawing">
    <cdr:from>
      <cdr:x>0.74902</cdr:x>
      <cdr:y>0.08002</cdr:y>
    </cdr:from>
    <cdr:to>
      <cdr:x>0.75418</cdr:x>
      <cdr:y>1</cdr:y>
    </cdr:to>
    <cdr:cxnSp macro="">
      <cdr:nvCxnSpPr>
        <cdr:cNvPr id="12" name="Straight Connector 11"/>
        <cdr:cNvCxnSpPr/>
      </cdr:nvCxnSpPr>
      <cdr:spPr>
        <a:xfrm xmlns:a="http://schemas.openxmlformats.org/drawingml/2006/main">
          <a:off x="7739380" y="499082"/>
          <a:ext cx="53317" cy="5737888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0.31047</cdr:x>
      <cdr:y>0.89513</cdr:y>
    </cdr:from>
    <cdr:to>
      <cdr:x>0.43707</cdr:x>
      <cdr:y>0.97455</cdr:y>
    </cdr:to>
    <cdr:sp macro="" textlink="">
      <cdr:nvSpPr>
        <cdr:cNvPr id="15" name="TextBox 18"/>
        <cdr:cNvSpPr txBox="1"/>
      </cdr:nvSpPr>
      <cdr:spPr>
        <a:xfrm xmlns:a="http://schemas.openxmlformats.org/drawingml/2006/main">
          <a:off x="3208020" y="5582920"/>
          <a:ext cx="1308100" cy="4953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/>
            <a:t>Age 22-25</a:t>
          </a:r>
        </a:p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0.59636</cdr:x>
      <cdr:y>0.89025</cdr:y>
    </cdr:from>
    <cdr:to>
      <cdr:x>0.68928</cdr:x>
      <cdr:y>0.96966</cdr:y>
    </cdr:to>
    <cdr:sp macro="" textlink="">
      <cdr:nvSpPr>
        <cdr:cNvPr id="18" name="TextBox 18"/>
        <cdr:cNvSpPr txBox="1"/>
      </cdr:nvSpPr>
      <cdr:spPr>
        <a:xfrm xmlns:a="http://schemas.openxmlformats.org/drawingml/2006/main">
          <a:off x="6162040" y="5552440"/>
          <a:ext cx="960120" cy="49530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/>
            <a:t>26-30</a:t>
          </a:r>
          <a:endParaRPr lang="en-GB" sz="1100"/>
        </a:p>
      </cdr:txBody>
    </cdr:sp>
  </cdr:relSizeAnchor>
  <cdr:relSizeAnchor xmlns:cdr="http://schemas.openxmlformats.org/drawingml/2006/chartDrawing">
    <cdr:from>
      <cdr:x>0.9056</cdr:x>
      <cdr:y>0.44227</cdr:y>
    </cdr:from>
    <cdr:to>
      <cdr:x>0.99115</cdr:x>
      <cdr:y>0.52291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57360" y="2758440"/>
          <a:ext cx="883920" cy="502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rgbClr val="FF0000"/>
              </a:solidFill>
            </a:rPr>
            <a:t>Average</a:t>
          </a:r>
          <a:r>
            <a:rPr lang="en-GB" sz="1100" baseline="0">
              <a:solidFill>
                <a:srgbClr val="FF0000"/>
              </a:solidFill>
            </a:rPr>
            <a:t> teacher</a:t>
          </a:r>
          <a:endParaRPr lang="en-GB" sz="110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0.9056</cdr:x>
      <cdr:y>0.34331</cdr:y>
    </cdr:from>
    <cdr:to>
      <cdr:x>0.98968</cdr:x>
      <cdr:y>0.41784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357360" y="2141220"/>
          <a:ext cx="868680" cy="4648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>
              <a:solidFill>
                <a:srgbClr val="0070C0"/>
              </a:solidFill>
            </a:rPr>
            <a:t>Average trainee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0.89374</cdr:x>
      <cdr:y>0.90454</cdr:y>
    </cdr:from>
    <cdr:to>
      <cdr:x>0.99874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55160" y="4133056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dirty="0" smtClean="0"/>
            <a:t>Age</a:t>
          </a:r>
          <a:endParaRPr lang="en-GB" sz="18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0.85889</cdr:x>
      <cdr:y>0.87111</cdr:y>
    </cdr:from>
    <cdr:to>
      <cdr:x>0.99</cdr:x>
      <cdr:y>0.96178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926840" y="2489200"/>
          <a:ext cx="599440" cy="259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/>
            <a:t>Age</a:t>
          </a:r>
        </a:p>
      </cdr:txBody>
    </cdr:sp>
  </cdr:relSizeAnchor>
  <cdr:relSizeAnchor xmlns:cdr="http://schemas.openxmlformats.org/drawingml/2006/chartDrawing">
    <cdr:from>
      <cdr:x>0.01</cdr:x>
      <cdr:y>0.03022</cdr:y>
    </cdr:from>
    <cdr:to>
      <cdr:x>0.16444</cdr:x>
      <cdr:y>0.17244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45720" y="86360"/>
          <a:ext cx="706120" cy="406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900"/>
            <a:t>Resilience score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0.39721</cdr:x>
      <cdr:y>0.60238</cdr:y>
    </cdr:from>
    <cdr:to>
      <cdr:x>0.66722</cdr:x>
      <cdr:y>0.8133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1808480" y="1610360"/>
          <a:ext cx="1229360" cy="563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Major drop in </a:t>
          </a:r>
          <a:r>
            <a:rPr lang="en-GB" sz="1600" dirty="0" smtClean="0"/>
            <a:t>perceived </a:t>
          </a:r>
          <a:r>
            <a:rPr lang="en-GB" sz="1600" dirty="0"/>
            <a:t>support after 45</a:t>
          </a:r>
        </a:p>
      </cdr:txBody>
    </cdr:sp>
  </cdr:relSizeAnchor>
  <cdr:relSizeAnchor xmlns:cdr="http://schemas.openxmlformats.org/drawingml/2006/chartDrawing">
    <cdr:from>
      <cdr:x>0.56681</cdr:x>
      <cdr:y>0.51496</cdr:y>
    </cdr:from>
    <cdr:to>
      <cdr:x>0.60921</cdr:x>
      <cdr:y>0.62328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2580640" y="1376680"/>
          <a:ext cx="193040" cy="28956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0.50767</cdr:x>
      <cdr:y>0.14822</cdr:y>
    </cdr:from>
    <cdr:to>
      <cdr:x>0.81562</cdr:x>
      <cdr:y>0.30974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2311400" y="396240"/>
          <a:ext cx="1402080" cy="431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More gradual perception of loss of support</a:t>
          </a:r>
        </a:p>
      </cdr:txBody>
    </cdr:sp>
  </cdr:relSizeAnchor>
  <cdr:relSizeAnchor xmlns:cdr="http://schemas.openxmlformats.org/drawingml/2006/chartDrawing">
    <cdr:from>
      <cdr:x>0.53222</cdr:x>
      <cdr:y>0.27743</cdr:y>
    </cdr:from>
    <cdr:to>
      <cdr:x>0.57573</cdr:x>
      <cdr:y>0.37435</cdr:y>
    </cdr:to>
    <cdr:cxnSp macro="">
      <cdr:nvCxnSpPr>
        <cdr:cNvPr id="6" name="Straight Arrow Connector 5"/>
        <cdr:cNvCxnSpPr/>
      </cdr:nvCxnSpPr>
      <cdr:spPr>
        <a:xfrm xmlns:a="http://schemas.openxmlformats.org/drawingml/2006/main" flipH="1">
          <a:off x="2423160" y="741680"/>
          <a:ext cx="198120" cy="25908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0.63778</cdr:x>
      <cdr:y>0.10985</cdr:y>
    </cdr:from>
    <cdr:to>
      <cdr:x>0.97747</cdr:x>
      <cdr:y>0.21971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2804160" y="375920"/>
          <a:ext cx="1493520" cy="375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Drop</a:t>
          </a:r>
          <a:r>
            <a:rPr lang="en-GB" sz="1600" baseline="0" dirty="0"/>
            <a:t> in ability to accept change after 40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0.6193</cdr:x>
      <cdr:y>0.1722</cdr:y>
    </cdr:from>
    <cdr:to>
      <cdr:x>0.6528</cdr:x>
      <cdr:y>0.23158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H="1">
          <a:off x="2722880" y="589280"/>
          <a:ext cx="147320" cy="20320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0.58838</cdr:x>
      <cdr:y>0.40516</cdr:y>
    </cdr:from>
    <cdr:to>
      <cdr:x>0.86811</cdr:x>
      <cdr:y>0.54006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2764779" y="1387246"/>
          <a:ext cx="1314461" cy="461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Drop in ability to accept change after 45</a:t>
          </a:r>
        </a:p>
      </cdr:txBody>
    </cdr:sp>
  </cdr:relSizeAnchor>
  <cdr:relSizeAnchor xmlns:cdr="http://schemas.openxmlformats.org/drawingml/2006/chartDrawing">
    <cdr:from>
      <cdr:x>0.745</cdr:x>
      <cdr:y>0.2927</cdr:y>
    </cdr:from>
    <cdr:to>
      <cdr:x>0.77202</cdr:x>
      <cdr:y>0.41288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V="1">
          <a:off x="6131024" y="1324744"/>
          <a:ext cx="222364" cy="54393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D2878-877E-4A40-BE38-4501804FC086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BFF33-635E-4BEE-A781-204F227A3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8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031E75-C128-4E32-8B31-334723D33DF9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922890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5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4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88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34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98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6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36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01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05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64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75532-E2DB-45D5-BC40-5ACF94FC6E0A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93171-FB09-4C4B-B934-5959FE707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Teacher resilience and retention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Dr George Madine</a:t>
            </a:r>
          </a:p>
          <a:p>
            <a:endParaRPr lang="en-US" b="1" dirty="0" smtClean="0"/>
          </a:p>
          <a:p>
            <a:pPr fontAlgn="b"/>
            <a:r>
              <a:rPr lang="en-GB" b="1" dirty="0"/>
              <a:t>Warwick and Schools Mentoring and Partnership Conference </a:t>
            </a:r>
          </a:p>
          <a:p>
            <a:r>
              <a:rPr lang="en-US" b="1" dirty="0" smtClean="0"/>
              <a:t>21</a:t>
            </a:r>
            <a:r>
              <a:rPr lang="en-US" b="1" baseline="30000" dirty="0" smtClean="0"/>
              <a:t>st</a:t>
            </a:r>
            <a:r>
              <a:rPr lang="en-US" b="1" dirty="0" smtClean="0"/>
              <a:t> June 2018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967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044516"/>
              </p:ext>
            </p:extLst>
          </p:nvPr>
        </p:nvGraphicFramePr>
        <p:xfrm>
          <a:off x="457200" y="332656"/>
          <a:ext cx="8579296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971600" y="2659772"/>
            <a:ext cx="7272808" cy="0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71600" y="3140968"/>
            <a:ext cx="7272808" cy="15240"/>
          </a:xfrm>
          <a:prstGeom prst="line">
            <a:avLst/>
          </a:prstGeom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869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NQTs – correlation between resilience and intent to leave school / profession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3156303"/>
              </p:ext>
            </p:extLst>
          </p:nvPr>
        </p:nvGraphicFramePr>
        <p:xfrm>
          <a:off x="971600" y="1556792"/>
          <a:ext cx="7128790" cy="5158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5758"/>
                <a:gridCol w="1425758"/>
                <a:gridCol w="1425758"/>
                <a:gridCol w="1425758"/>
                <a:gridCol w="1425758"/>
              </a:tblGrid>
              <a:tr h="43204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Correlations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 Bold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320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Resilience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Leave.school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Leave.profession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432048">
                <a:tc rowSpan="3"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 dirty="0">
                          <a:effectLst/>
                        </a:rPr>
                        <a:t>Resilience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Pearson Correlation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-.453</a:t>
                      </a:r>
                      <a:r>
                        <a:rPr lang="en-GB" sz="1600" u="none" strike="noStrike" baseline="30000">
                          <a:effectLst/>
                        </a:rPr>
                        <a:t>**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-.566</a:t>
                      </a:r>
                      <a:r>
                        <a:rPr lang="en-GB" sz="1600" u="none" strike="noStrike" baseline="30000">
                          <a:effectLst/>
                        </a:rPr>
                        <a:t>**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114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Sig. (2-tailed)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703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257171">
                <a:tc rowSpan="3"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 dirty="0" err="1">
                          <a:effectLst/>
                        </a:rPr>
                        <a:t>Leave.school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Pearson Correlation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-.453</a:t>
                      </a:r>
                      <a:r>
                        <a:rPr lang="en-GB" sz="2400" b="1" u="none" strike="noStrike" baseline="30000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GB" sz="1600" u="none" strike="noStrike" baseline="30000" dirty="0">
                          <a:effectLst/>
                        </a:rPr>
                        <a:t>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.415</a:t>
                      </a:r>
                      <a:r>
                        <a:rPr lang="en-GB" sz="1600" u="none" strike="noStrike" baseline="30000" dirty="0">
                          <a:effectLst/>
                        </a:rPr>
                        <a:t>**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01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Sig. (2-tailed)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01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246885">
                <a:tc rowSpan="3"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 dirty="0" err="1">
                          <a:effectLst/>
                        </a:rPr>
                        <a:t>Leave.profession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Pearson Correlation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-.566</a:t>
                      </a:r>
                      <a:r>
                        <a:rPr lang="en-GB" sz="2400" b="1" u="none" strike="noStrike" baseline="30000" dirty="0">
                          <a:solidFill>
                            <a:srgbClr val="FF0000"/>
                          </a:solidFill>
                          <a:effectLst/>
                        </a:rPr>
                        <a:t>*</a:t>
                      </a:r>
                      <a:r>
                        <a:rPr lang="en-GB" sz="2400" u="none" strike="noStrike" baseline="30000" dirty="0">
                          <a:effectLst/>
                        </a:rPr>
                        <a:t>*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.415</a:t>
                      </a:r>
                      <a:r>
                        <a:rPr lang="en-GB" sz="1600" u="none" strike="noStrike" baseline="30000" dirty="0">
                          <a:effectLst/>
                        </a:rPr>
                        <a:t>**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09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>
                          <a:effectLst/>
                        </a:rPr>
                        <a:t>Sig. (2-tailed)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.000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011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 dirty="0">
                          <a:effectLst/>
                        </a:rPr>
                        <a:t>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95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32048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GB" sz="1600" u="none" strike="noStrike" dirty="0">
                          <a:effectLst/>
                        </a:rPr>
                        <a:t>**. Correlation is significant at the 0.01 level (2-tailed).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021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If we can increase the resilience of NQTs we can reduce wastage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address their specific areas of low resilience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848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The resilience scores </a:t>
            </a:r>
            <a:r>
              <a:rPr lang="en-GB" sz="3600" dirty="0" smtClean="0"/>
              <a:t>of entrants </a:t>
            </a:r>
            <a:r>
              <a:rPr lang="en-GB" sz="3600" dirty="0"/>
              <a:t>to Bradford SCITT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204864"/>
            <a:ext cx="5472608" cy="441654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55576" y="4149080"/>
            <a:ext cx="4896544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55576" y="4869160"/>
            <a:ext cx="48965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1"/>
          <p:cNvSpPr txBox="1"/>
          <p:nvPr/>
        </p:nvSpPr>
        <p:spPr>
          <a:xfrm>
            <a:off x="6444208" y="3717032"/>
            <a:ext cx="2160240" cy="86409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ffectLst/>
                <a:ea typeface="Calibri"/>
                <a:cs typeface="Times New Roman"/>
              </a:rPr>
              <a:t>Average trainee score</a:t>
            </a:r>
          </a:p>
        </p:txBody>
      </p:sp>
      <p:sp>
        <p:nvSpPr>
          <p:cNvPr id="10" name="Text Box 20"/>
          <p:cNvSpPr txBox="1"/>
          <p:nvPr/>
        </p:nvSpPr>
        <p:spPr>
          <a:xfrm>
            <a:off x="6444208" y="4725144"/>
            <a:ext cx="2382232" cy="145374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ffectLst/>
                <a:ea typeface="Calibri"/>
                <a:cs typeface="Times New Roman"/>
              </a:rPr>
              <a:t>Trainees scoring below this line would typically struggle with the pressures of teaching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796136" y="4168755"/>
            <a:ext cx="457200" cy="508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>
            <a:off x="5922248" y="4892020"/>
            <a:ext cx="335280" cy="944880"/>
          </a:xfrm>
          <a:prstGeom prst="rightBrace">
            <a:avLst>
              <a:gd name="adj1" fmla="val 70455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081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Traffic light profile for each teacher trainee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8522" t="20841" r="15146" b="9611"/>
          <a:stretch/>
        </p:blipFill>
        <p:spPr bwMode="auto">
          <a:xfrm>
            <a:off x="734955" y="1600200"/>
            <a:ext cx="767409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90614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Approached Bradford University </a:t>
            </a:r>
          </a:p>
          <a:p>
            <a:endParaRPr lang="en-GB" dirty="0"/>
          </a:p>
          <a:p>
            <a:r>
              <a:rPr lang="en-GB" dirty="0" smtClean="0"/>
              <a:t>Can we screen all graduates, who leave without a job, to be a teacher?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12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Have a measure that determines who will </a:t>
            </a:r>
            <a:r>
              <a:rPr lang="en-GB" dirty="0" smtClean="0"/>
              <a:t>not just survive but thrive </a:t>
            </a:r>
            <a:r>
              <a:rPr lang="en-GB" dirty="0"/>
              <a:t>in teaching</a:t>
            </a:r>
          </a:p>
          <a:p>
            <a:endParaRPr lang="en-GB" dirty="0"/>
          </a:p>
          <a:p>
            <a:r>
              <a:rPr lang="en-GB" dirty="0"/>
              <a:t>Now picking only teacher trainees who are resilient i.e. who will stay in teaching</a:t>
            </a:r>
          </a:p>
          <a:p>
            <a:endParaRPr lang="en-GB" dirty="0"/>
          </a:p>
          <a:p>
            <a:r>
              <a:rPr lang="en-GB" dirty="0"/>
              <a:t>Across all subjects</a:t>
            </a:r>
          </a:p>
        </p:txBody>
      </p:sp>
    </p:spTree>
    <p:extLst>
      <p:ext uri="{BB962C8B-B14F-4D97-AF65-F5344CB8AC3E}">
        <p14:creationId xmlns:p14="http://schemas.microsoft.com/office/powerpoint/2010/main" val="630388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27% of male teachers are second career teachers</a:t>
            </a:r>
          </a:p>
          <a:p>
            <a:endParaRPr lang="en-GB" dirty="0"/>
          </a:p>
          <a:p>
            <a:r>
              <a:rPr lang="en-GB" dirty="0" smtClean="0"/>
              <a:t>15% of female teachers are second career</a:t>
            </a:r>
          </a:p>
          <a:p>
            <a:endParaRPr lang="en-GB" dirty="0"/>
          </a:p>
          <a:p>
            <a:r>
              <a:rPr lang="en-GB" dirty="0" smtClean="0"/>
              <a:t>Over 70% say that they always wanted to be a teacher </a:t>
            </a:r>
          </a:p>
          <a:p>
            <a:endParaRPr lang="en-GB" dirty="0"/>
          </a:p>
          <a:p>
            <a:r>
              <a:rPr lang="en-GB" dirty="0" smtClean="0"/>
              <a:t>1 in 6 teachers got into teaching ‘by accident’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81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Second phase teachers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167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Relative age of teachers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3004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785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 am not going to talk about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468406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teachers go when they leave teaching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4770" t="11672" r="4770" b="6168"/>
          <a:stretch/>
        </p:blipFill>
        <p:spPr>
          <a:xfrm>
            <a:off x="457200" y="1760976"/>
            <a:ext cx="8229600" cy="420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70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Part time / Job share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  <a:p>
            <a:pPr lvl="0"/>
            <a:r>
              <a:rPr lang="en-US" dirty="0" smtClean="0"/>
              <a:t>Issues </a:t>
            </a:r>
            <a:r>
              <a:rPr lang="en-US" dirty="0"/>
              <a:t>with accountability, who is responsible for what</a:t>
            </a:r>
            <a:r>
              <a:rPr lang="en-US" dirty="0" smtClean="0"/>
              <a:t>?</a:t>
            </a:r>
          </a:p>
          <a:p>
            <a:pPr lvl="0"/>
            <a:endParaRPr lang="en-GB" dirty="0"/>
          </a:p>
          <a:p>
            <a:pPr lvl="0"/>
            <a:r>
              <a:rPr lang="en-US" dirty="0"/>
              <a:t>training days and transfer of </a:t>
            </a:r>
            <a:r>
              <a:rPr lang="en-US" dirty="0" smtClean="0"/>
              <a:t>information</a:t>
            </a:r>
          </a:p>
          <a:p>
            <a:pPr lvl="0"/>
            <a:endParaRPr lang="en-GB" dirty="0"/>
          </a:p>
          <a:p>
            <a:pPr lvl="0"/>
            <a:r>
              <a:rPr lang="en-US" dirty="0"/>
              <a:t>finding a suitable person to match the complementary loss of hours i.e. the ‘other’ </a:t>
            </a:r>
            <a:r>
              <a:rPr lang="en-US" dirty="0" smtClean="0"/>
              <a:t>half</a:t>
            </a:r>
          </a:p>
          <a:p>
            <a:pPr lvl="0"/>
            <a:endParaRPr lang="en-GB" dirty="0"/>
          </a:p>
          <a:p>
            <a:pPr lvl="0"/>
            <a:r>
              <a:rPr lang="en-US" dirty="0"/>
              <a:t>cost, the anecdotal cost of two part time staff making up 1 FTE was estimated at 1.2 times the cost of the FTE </a:t>
            </a:r>
            <a:r>
              <a:rPr lang="en-US" dirty="0" smtClean="0"/>
              <a:t>post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The number of part time jobs is falling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287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Third phase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588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Resilience by age in Bradford teachers split by gender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9742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Belief that you have support</a:t>
            </a:r>
            <a:r>
              <a:rPr lang="en-GB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0628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51725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Relative ability to accept change, based on the Bradford retention survey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1050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3349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The proportion of teachers that leave teaching versus years of experience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4745" t="17921" r="23306" b="9857"/>
          <a:stretch/>
        </p:blipFill>
        <p:spPr>
          <a:xfrm>
            <a:off x="1121173" y="1600200"/>
            <a:ext cx="6901654" cy="4525963"/>
          </a:xfrm>
          <a:prstGeom prst="rect">
            <a:avLst/>
          </a:prstGeom>
        </p:spPr>
      </p:pic>
      <p:sp>
        <p:nvSpPr>
          <p:cNvPr id="5" name="Text Box 25"/>
          <p:cNvSpPr txBox="1"/>
          <p:nvPr/>
        </p:nvSpPr>
        <p:spPr>
          <a:xfrm>
            <a:off x="7524328" y="2348880"/>
            <a:ext cx="1440160" cy="230425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effectLst/>
                <a:ea typeface="Calibri"/>
                <a:cs typeface="Times New Roman"/>
              </a:rPr>
              <a:t>Slight increase in leavers after 16-20 years teaching, more pronounced in Science teachers</a:t>
            </a:r>
          </a:p>
        </p:txBody>
      </p:sp>
      <p:sp>
        <p:nvSpPr>
          <p:cNvPr id="6" name="Oval 5"/>
          <p:cNvSpPr/>
          <p:nvPr/>
        </p:nvSpPr>
        <p:spPr>
          <a:xfrm>
            <a:off x="6372200" y="3237290"/>
            <a:ext cx="830580" cy="792480"/>
          </a:xfrm>
          <a:prstGeom prst="ellips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00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‘love boat’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Neutralise by normalise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32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Resilient recruits</a:t>
            </a:r>
          </a:p>
          <a:p>
            <a:r>
              <a:rPr lang="en-GB" i="1" dirty="0" smtClean="0"/>
              <a:t>Partnership with Universities and colleges</a:t>
            </a:r>
          </a:p>
          <a:p>
            <a:r>
              <a:rPr lang="en-GB" i="1" dirty="0" smtClean="0"/>
              <a:t>Catch second career teachers earlier</a:t>
            </a:r>
          </a:p>
          <a:p>
            <a:r>
              <a:rPr lang="en-GB" i="1" dirty="0" smtClean="0"/>
              <a:t>The selfie generation</a:t>
            </a:r>
          </a:p>
          <a:p>
            <a:r>
              <a:rPr lang="en-GB" i="1" dirty="0" smtClean="0"/>
              <a:t>Part </a:t>
            </a:r>
            <a:r>
              <a:rPr lang="en-GB" i="1" dirty="0"/>
              <a:t>time / job share </a:t>
            </a:r>
            <a:endParaRPr lang="en-GB" i="1" dirty="0" smtClean="0"/>
          </a:p>
          <a:p>
            <a:r>
              <a:rPr lang="en-GB" i="1" dirty="0" smtClean="0"/>
              <a:t>Make it easier for returners</a:t>
            </a:r>
          </a:p>
          <a:p>
            <a:r>
              <a:rPr lang="en-GB" i="1" dirty="0" smtClean="0"/>
              <a:t>Older teachers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1028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C:\Users\Diana Kokai\Downloads\madineresized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196975"/>
            <a:ext cx="5976938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Box 2"/>
          <p:cNvSpPr txBox="1">
            <a:spLocks noChangeArrowheads="1"/>
          </p:cNvSpPr>
          <p:nvPr/>
        </p:nvSpPr>
        <p:spPr bwMode="auto">
          <a:xfrm>
            <a:off x="2123729" y="3073400"/>
            <a:ext cx="5544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george@drgeorgemadine.co.uk</a:t>
            </a:r>
            <a:endParaRPr lang="en-GB" altLang="en-US" dirty="0"/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3059113" y="3697288"/>
            <a:ext cx="3673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Tel:  07983 276186</a:t>
            </a:r>
          </a:p>
        </p:txBody>
      </p:sp>
    </p:spTree>
    <p:extLst>
      <p:ext uri="{BB962C8B-B14F-4D97-AF65-F5344CB8AC3E}">
        <p14:creationId xmlns:p14="http://schemas.microsoft.com/office/powerpoint/2010/main" val="15746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 am responsible for the retention element of the </a:t>
            </a:r>
            <a:r>
              <a:rPr lang="en-GB" dirty="0"/>
              <a:t>Bradford Recruitment and Retention project</a:t>
            </a:r>
          </a:p>
          <a:p>
            <a:endParaRPr lang="en-GB" dirty="0" smtClean="0"/>
          </a:p>
          <a:p>
            <a:r>
              <a:rPr lang="en-GB" dirty="0" smtClean="0"/>
              <a:t>cost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89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What is the retention problem?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sz="3800" dirty="0" smtClean="0"/>
              <a:t>Wastage is the number of teachers leaving the profession</a:t>
            </a:r>
          </a:p>
          <a:p>
            <a:endParaRPr lang="en-GB" sz="3800" dirty="0"/>
          </a:p>
          <a:p>
            <a:r>
              <a:rPr lang="en-GB" sz="3800" dirty="0"/>
              <a:t>W</a:t>
            </a:r>
            <a:r>
              <a:rPr lang="en-GB" sz="3800" dirty="0" smtClean="0"/>
              <a:t>astage </a:t>
            </a:r>
            <a:r>
              <a:rPr lang="en-GB" sz="3800" dirty="0"/>
              <a:t>rate was 10.5% of all teachers; the number of new entrants over the same period was only 10.0</a:t>
            </a:r>
            <a:r>
              <a:rPr lang="en-GB" sz="3800" dirty="0" smtClean="0"/>
              <a:t>% </a:t>
            </a:r>
          </a:p>
          <a:p>
            <a:pPr marL="0" indent="0">
              <a:buNone/>
            </a:pPr>
            <a:endParaRPr lang="en-GB" sz="3800" dirty="0"/>
          </a:p>
          <a:p>
            <a:r>
              <a:rPr lang="en-GB" sz="3800" dirty="0" smtClean="0"/>
              <a:t>shortfall of 2700 teachers nationally</a:t>
            </a:r>
          </a:p>
          <a:p>
            <a:endParaRPr lang="en-GB" sz="3800" dirty="0"/>
          </a:p>
          <a:p>
            <a:r>
              <a:rPr lang="en-GB" sz="3800" dirty="0" smtClean="0"/>
              <a:t>The </a:t>
            </a:r>
            <a:r>
              <a:rPr lang="en-GB" sz="3800" dirty="0"/>
              <a:t>numbers are skewed, in that Primary leavers were 10.2% of all teachers versus 10.8% for Secondary leavers: in other words the problem is greater in Secondary schools. </a:t>
            </a:r>
            <a:endParaRPr lang="en-GB" sz="3800" dirty="0" smtClean="0"/>
          </a:p>
          <a:p>
            <a:endParaRPr lang="en-GB" sz="3800" dirty="0"/>
          </a:p>
          <a:p>
            <a:r>
              <a:rPr lang="en-GB" sz="3800" dirty="0"/>
              <a:t>S</a:t>
            </a:r>
            <a:r>
              <a:rPr lang="en-GB" sz="3800" dirty="0" smtClean="0"/>
              <a:t>hortage </a:t>
            </a:r>
            <a:r>
              <a:rPr lang="en-GB" sz="3800" dirty="0"/>
              <a:t>was unevenly distributed across subjects, with Maths, Science and English having the greatest number of unfilled vacancies.  </a:t>
            </a:r>
            <a:endParaRPr lang="en-GB" sz="3800" dirty="0" smtClean="0"/>
          </a:p>
          <a:p>
            <a:endParaRPr lang="en-GB" sz="3800" dirty="0"/>
          </a:p>
          <a:p>
            <a:r>
              <a:rPr lang="en-GB" sz="3800" dirty="0" smtClean="0"/>
              <a:t>Highest </a:t>
            </a:r>
            <a:r>
              <a:rPr lang="en-GB" sz="3800" dirty="0"/>
              <a:t>deprivation </a:t>
            </a:r>
            <a:r>
              <a:rPr lang="en-GB" sz="3800" dirty="0" smtClean="0"/>
              <a:t>has relatively </a:t>
            </a:r>
            <a:r>
              <a:rPr lang="en-GB" sz="3800" dirty="0"/>
              <a:t>higher rates of wastage.</a:t>
            </a:r>
          </a:p>
          <a:p>
            <a:endParaRPr lang="en-GB" dirty="0" smtClean="0"/>
          </a:p>
          <a:p>
            <a:r>
              <a:rPr lang="en-GB" sz="2100" dirty="0"/>
              <a:t>July 2017 DfE </a:t>
            </a:r>
            <a:r>
              <a:rPr lang="en-GB" sz="2100" dirty="0" smtClean="0"/>
              <a:t>Annual </a:t>
            </a:r>
            <a:r>
              <a:rPr lang="en-GB" sz="2100" dirty="0"/>
              <a:t>update on workforce numbers </a:t>
            </a:r>
          </a:p>
        </p:txBody>
      </p:sp>
    </p:spTree>
    <p:extLst>
      <p:ext uri="{BB962C8B-B14F-4D97-AF65-F5344CB8AC3E}">
        <p14:creationId xmlns:p14="http://schemas.microsoft.com/office/powerpoint/2010/main" val="232123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As part of the project we surveyed all 5929 teachers in Bradford</a:t>
            </a:r>
          </a:p>
          <a:p>
            <a:endParaRPr lang="en-GB" dirty="0" smtClean="0"/>
          </a:p>
          <a:p>
            <a:r>
              <a:rPr lang="en-GB" dirty="0" smtClean="0"/>
              <a:t>1421 Survey responses </a:t>
            </a:r>
          </a:p>
          <a:p>
            <a:endParaRPr lang="en-GB" dirty="0" smtClean="0"/>
          </a:p>
          <a:p>
            <a:r>
              <a:rPr lang="en-GB" dirty="0" smtClean="0"/>
              <a:t>906 Written response why teachers leave current school / the teaching profession</a:t>
            </a:r>
          </a:p>
          <a:p>
            <a:endParaRPr lang="en-GB" dirty="0" smtClean="0"/>
          </a:p>
          <a:p>
            <a:r>
              <a:rPr lang="en-GB" dirty="0" smtClean="0"/>
              <a:t>150 follow up interviews for detailed clarification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441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We found three key phases of retention</a:t>
            </a:r>
          </a:p>
          <a:p>
            <a:endParaRPr lang="en-GB" dirty="0"/>
          </a:p>
          <a:p>
            <a:r>
              <a:rPr lang="en-GB" dirty="0" smtClean="0"/>
              <a:t>All with different set of solutions </a:t>
            </a:r>
          </a:p>
          <a:p>
            <a:endParaRPr lang="en-GB" dirty="0"/>
          </a:p>
          <a:p>
            <a:r>
              <a:rPr lang="en-GB" dirty="0" smtClean="0"/>
              <a:t>‘buffet of solutions’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74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Source: School Workforce in England: November 2016, SFR 25/2017, 22 June 2017, Department for </a:t>
            </a:r>
            <a:r>
              <a:rPr lang="en-GB" sz="2000" dirty="0" smtClean="0"/>
              <a:t>Education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314264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5201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Particularly interested in how the resilience of new recruits into teaching affected wastage</a:t>
            </a:r>
          </a:p>
          <a:p>
            <a:endParaRPr lang="en-GB" dirty="0"/>
          </a:p>
          <a:p>
            <a:r>
              <a:rPr lang="en-GB" dirty="0" smtClean="0"/>
              <a:t>Resilience originates in the coping literature for stress</a:t>
            </a:r>
          </a:p>
          <a:p>
            <a:endParaRPr lang="en-GB" dirty="0"/>
          </a:p>
          <a:p>
            <a:r>
              <a:rPr lang="en-GB" dirty="0" smtClean="0"/>
              <a:t>Resilience is a set of learnt behaviours to enhance coping </a:t>
            </a:r>
          </a:p>
          <a:p>
            <a:endParaRPr lang="en-GB" dirty="0"/>
          </a:p>
          <a:p>
            <a:r>
              <a:rPr lang="en-GB" dirty="0" smtClean="0"/>
              <a:t>Used a purpose built resilience measure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31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Resilience of teachers versus NQTs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79017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/>
          <p:cNvSpPr/>
          <p:nvPr/>
        </p:nvSpPr>
        <p:spPr>
          <a:xfrm>
            <a:off x="755576" y="3645024"/>
            <a:ext cx="1944216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06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818</Words>
  <Application>Microsoft Office PowerPoint</Application>
  <PresentationFormat>On-screen Show (4:3)</PresentationFormat>
  <Paragraphs>193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Arial Bold</vt:lpstr>
      <vt:lpstr>Calibri</vt:lpstr>
      <vt:lpstr>Times New Roman</vt:lpstr>
      <vt:lpstr>Office Theme</vt:lpstr>
      <vt:lpstr>Teacher resilience and retention </vt:lpstr>
      <vt:lpstr>What I am not going to talk about</vt:lpstr>
      <vt:lpstr>PowerPoint Presentation</vt:lpstr>
      <vt:lpstr>What is the retention problem?</vt:lpstr>
      <vt:lpstr>PowerPoint Presentation</vt:lpstr>
      <vt:lpstr>PowerPoint Presentation</vt:lpstr>
      <vt:lpstr>Source: School Workforce in England: November 2016, SFR 25/2017, 22 June 2017, Department for Education</vt:lpstr>
      <vt:lpstr>PowerPoint Presentation</vt:lpstr>
      <vt:lpstr>Resilience of teachers versus NQTs</vt:lpstr>
      <vt:lpstr>PowerPoint Presentation</vt:lpstr>
      <vt:lpstr>NQTs – correlation between resilience and intent to leave school / profession</vt:lpstr>
      <vt:lpstr>PowerPoint Presentation</vt:lpstr>
      <vt:lpstr>The resilience scores of entrants to Bradford SCITT</vt:lpstr>
      <vt:lpstr>Traffic light profile for each teacher trainee</vt:lpstr>
      <vt:lpstr>PowerPoint Presentation</vt:lpstr>
      <vt:lpstr>PowerPoint Presentation</vt:lpstr>
      <vt:lpstr>PowerPoint Presentation</vt:lpstr>
      <vt:lpstr>PowerPoint Presentation</vt:lpstr>
      <vt:lpstr>Relative age of teachers</vt:lpstr>
      <vt:lpstr>Where teachers go when they leave teaching</vt:lpstr>
      <vt:lpstr>Part time / Job share</vt:lpstr>
      <vt:lpstr>PowerPoint Presentation</vt:lpstr>
      <vt:lpstr>Resilience by age in Bradford teachers split by gender</vt:lpstr>
      <vt:lpstr>Belief that you have support </vt:lpstr>
      <vt:lpstr>Relative ability to accept change, based on the Bradford retention survey</vt:lpstr>
      <vt:lpstr>The proportion of teachers that leave teaching versus years of experience</vt:lpstr>
      <vt:lpstr>PowerPoint Presentation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resilience and retention</dc:title>
  <dc:creator>George Madine</dc:creator>
  <cp:lastModifiedBy>Newton, Georgina</cp:lastModifiedBy>
  <cp:revision>2</cp:revision>
  <dcterms:created xsi:type="dcterms:W3CDTF">2018-06-22T10:18:29Z</dcterms:created>
  <dcterms:modified xsi:type="dcterms:W3CDTF">2018-10-03T15:19:28Z</dcterms:modified>
</cp:coreProperties>
</file>