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7.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8.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9.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10.xml" ContentType="application/vnd.openxmlformats-officedocument.theme+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1.xml" ContentType="application/vnd.openxmlformats-officedocument.theme+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 id="2147483714" r:id="rId4"/>
    <p:sldMasterId id="2147483727" r:id="rId5"/>
    <p:sldMasterId id="2147483739" r:id="rId6"/>
    <p:sldMasterId id="2147483751" r:id="rId7"/>
    <p:sldMasterId id="2147483764" r:id="rId8"/>
    <p:sldMasterId id="2147483776" r:id="rId9"/>
    <p:sldMasterId id="2147483788" r:id="rId10"/>
    <p:sldMasterId id="2147483801" r:id="rId11"/>
    <p:sldMasterId id="2147483813" r:id="rId12"/>
  </p:sldMasterIdLst>
  <p:notesMasterIdLst>
    <p:notesMasterId r:id="rId46"/>
  </p:notesMasterIdLst>
  <p:handoutMasterIdLst>
    <p:handoutMasterId r:id="rId47"/>
  </p:handoutMasterIdLst>
  <p:sldIdLst>
    <p:sldId id="309" r:id="rId13"/>
    <p:sldId id="291" r:id="rId14"/>
    <p:sldId id="292" r:id="rId15"/>
    <p:sldId id="297" r:id="rId16"/>
    <p:sldId id="294" r:id="rId17"/>
    <p:sldId id="295" r:id="rId18"/>
    <p:sldId id="311" r:id="rId19"/>
    <p:sldId id="281" r:id="rId20"/>
    <p:sldId id="287" r:id="rId21"/>
    <p:sldId id="282" r:id="rId22"/>
    <p:sldId id="283" r:id="rId23"/>
    <p:sldId id="284" r:id="rId24"/>
    <p:sldId id="285" r:id="rId25"/>
    <p:sldId id="288" r:id="rId26"/>
    <p:sldId id="258" r:id="rId27"/>
    <p:sldId id="259" r:id="rId28"/>
    <p:sldId id="260" r:id="rId29"/>
    <p:sldId id="261" r:id="rId30"/>
    <p:sldId id="262" r:id="rId31"/>
    <p:sldId id="300" r:id="rId32"/>
    <p:sldId id="302" r:id="rId33"/>
    <p:sldId id="305" r:id="rId34"/>
    <p:sldId id="306" r:id="rId35"/>
    <p:sldId id="301" r:id="rId36"/>
    <p:sldId id="303" r:id="rId37"/>
    <p:sldId id="304" r:id="rId38"/>
    <p:sldId id="312" r:id="rId39"/>
    <p:sldId id="296" r:id="rId40"/>
    <p:sldId id="268" r:id="rId41"/>
    <p:sldId id="307" r:id="rId42"/>
    <p:sldId id="274" r:id="rId43"/>
    <p:sldId id="276" r:id="rId44"/>
    <p:sldId id="280" r:id="rId4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FFCCFF"/>
    <a:srgbClr val="FFFF99"/>
    <a:srgbClr val="CCFFFF"/>
    <a:srgbClr val="6699FF"/>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61" autoAdjust="0"/>
    <p:restoredTop sz="94660"/>
  </p:normalViewPr>
  <p:slideViewPr>
    <p:cSldViewPr snapToGrid="0">
      <p:cViewPr varScale="1">
        <p:scale>
          <a:sx n="70" d="100"/>
          <a:sy n="70" d="100"/>
        </p:scale>
        <p:origin x="74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slide" Target="slides/slide2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slide" Target="slides/slide32.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1C308C-7817-9849-9955-8DCB3C4208AE}" type="doc">
      <dgm:prSet loTypeId="urn:microsoft.com/office/officeart/2009/3/layout/StepUpProcess" loCatId="" qsTypeId="urn:microsoft.com/office/officeart/2005/8/quickstyle/simple4" qsCatId="simple" csTypeId="urn:microsoft.com/office/officeart/2005/8/colors/accent1_2" csCatId="accent1" phldr="1"/>
      <dgm:spPr/>
      <dgm:t>
        <a:bodyPr/>
        <a:lstStyle/>
        <a:p>
          <a:endParaRPr lang="en-US"/>
        </a:p>
      </dgm:t>
    </dgm:pt>
    <dgm:pt modelId="{D3709D14-499B-A04C-911C-E56D35BDD003}">
      <dgm:prSet phldrT="[Text]" custT="1"/>
      <dgm:spPr/>
      <dgm:t>
        <a:bodyPr/>
        <a:lstStyle/>
        <a:p>
          <a:r>
            <a:rPr lang="en-US" sz="2400" dirty="0" smtClean="0"/>
            <a:t>Survival</a:t>
          </a:r>
          <a:endParaRPr lang="en-US" sz="2400" dirty="0"/>
        </a:p>
      </dgm:t>
    </dgm:pt>
    <dgm:pt modelId="{59637823-2530-8B46-B900-15A519A7AE61}" type="parTrans" cxnId="{5A6B7A3D-2755-584C-A3DC-83A5BE1674D0}">
      <dgm:prSet/>
      <dgm:spPr/>
      <dgm:t>
        <a:bodyPr/>
        <a:lstStyle/>
        <a:p>
          <a:endParaRPr lang="en-US"/>
        </a:p>
      </dgm:t>
    </dgm:pt>
    <dgm:pt modelId="{01DBF48A-1139-6641-A286-965D7C345E5C}" type="sibTrans" cxnId="{5A6B7A3D-2755-584C-A3DC-83A5BE1674D0}">
      <dgm:prSet/>
      <dgm:spPr/>
      <dgm:t>
        <a:bodyPr/>
        <a:lstStyle/>
        <a:p>
          <a:endParaRPr lang="en-US"/>
        </a:p>
      </dgm:t>
    </dgm:pt>
    <dgm:pt modelId="{8429F849-F18D-194E-8FA5-DD34C70DAE4C}">
      <dgm:prSet phldrT="[Text]" custT="1"/>
      <dgm:spPr/>
      <dgm:t>
        <a:bodyPr/>
        <a:lstStyle/>
        <a:p>
          <a:r>
            <a:rPr lang="en-US" sz="2400" dirty="0" smtClean="0"/>
            <a:t> Consolidation</a:t>
          </a:r>
          <a:endParaRPr lang="en-US" sz="2400" dirty="0"/>
        </a:p>
      </dgm:t>
    </dgm:pt>
    <dgm:pt modelId="{351DCC34-EB1E-4C44-A65F-E9DDA38BD543}" type="parTrans" cxnId="{7E7C935C-AE89-E44D-B5BF-3EB45943D155}">
      <dgm:prSet/>
      <dgm:spPr/>
      <dgm:t>
        <a:bodyPr/>
        <a:lstStyle/>
        <a:p>
          <a:endParaRPr lang="en-US"/>
        </a:p>
      </dgm:t>
    </dgm:pt>
    <dgm:pt modelId="{426320A2-21AF-4D40-BDB3-49BB0B300D95}" type="sibTrans" cxnId="{7E7C935C-AE89-E44D-B5BF-3EB45943D155}">
      <dgm:prSet/>
      <dgm:spPr/>
      <dgm:t>
        <a:bodyPr/>
        <a:lstStyle/>
        <a:p>
          <a:endParaRPr lang="en-US"/>
        </a:p>
      </dgm:t>
    </dgm:pt>
    <dgm:pt modelId="{9A2F0424-04DB-8F4B-BBB9-2D347ED47CC9}">
      <dgm:prSet phldrT="[Text]" custT="1"/>
      <dgm:spPr/>
      <dgm:t>
        <a:bodyPr/>
        <a:lstStyle/>
        <a:p>
          <a:r>
            <a:rPr lang="en-US" sz="2400" dirty="0" smtClean="0"/>
            <a:t>Renewal</a:t>
          </a:r>
          <a:endParaRPr lang="en-US" sz="2400" dirty="0"/>
        </a:p>
      </dgm:t>
    </dgm:pt>
    <dgm:pt modelId="{B3E2F402-60C4-4840-84D1-D5DB55E16413}" type="parTrans" cxnId="{E15BA61C-2202-2B45-9CA8-1BED7FD63A83}">
      <dgm:prSet/>
      <dgm:spPr/>
      <dgm:t>
        <a:bodyPr/>
        <a:lstStyle/>
        <a:p>
          <a:endParaRPr lang="en-US"/>
        </a:p>
      </dgm:t>
    </dgm:pt>
    <dgm:pt modelId="{8A1294FA-3689-754F-9409-05D6629CD1FA}" type="sibTrans" cxnId="{E15BA61C-2202-2B45-9CA8-1BED7FD63A83}">
      <dgm:prSet/>
      <dgm:spPr/>
      <dgm:t>
        <a:bodyPr/>
        <a:lstStyle/>
        <a:p>
          <a:endParaRPr lang="en-US"/>
        </a:p>
      </dgm:t>
    </dgm:pt>
    <dgm:pt modelId="{C4CF6AB4-E065-4146-AFD2-BF14AA02D011}">
      <dgm:prSet phldrT="[Text]" custT="1"/>
      <dgm:spPr/>
      <dgm:t>
        <a:bodyPr/>
        <a:lstStyle/>
        <a:p>
          <a:r>
            <a:rPr lang="en-US" sz="2400" dirty="0" smtClean="0"/>
            <a:t>Maturity</a:t>
          </a:r>
          <a:endParaRPr lang="en-US" sz="2400" dirty="0"/>
        </a:p>
      </dgm:t>
    </dgm:pt>
    <dgm:pt modelId="{A151BA2A-38A9-464D-A0A0-8B1DD01F8893}" type="parTrans" cxnId="{5C011996-0391-AD46-B694-7A5F8BE17565}">
      <dgm:prSet/>
      <dgm:spPr/>
      <dgm:t>
        <a:bodyPr/>
        <a:lstStyle/>
        <a:p>
          <a:endParaRPr lang="en-US"/>
        </a:p>
      </dgm:t>
    </dgm:pt>
    <dgm:pt modelId="{E65FB7E3-93F2-2947-B598-F38C32C16155}" type="sibTrans" cxnId="{5C011996-0391-AD46-B694-7A5F8BE17565}">
      <dgm:prSet/>
      <dgm:spPr/>
      <dgm:t>
        <a:bodyPr/>
        <a:lstStyle/>
        <a:p>
          <a:endParaRPr lang="en-US"/>
        </a:p>
      </dgm:t>
    </dgm:pt>
    <dgm:pt modelId="{C8E8780C-512E-A448-8134-E90992A9660D}" type="pres">
      <dgm:prSet presAssocID="{6B1C308C-7817-9849-9955-8DCB3C4208AE}" presName="rootnode" presStyleCnt="0">
        <dgm:presLayoutVars>
          <dgm:chMax/>
          <dgm:chPref/>
          <dgm:dir/>
          <dgm:animLvl val="lvl"/>
        </dgm:presLayoutVars>
      </dgm:prSet>
      <dgm:spPr/>
      <dgm:t>
        <a:bodyPr/>
        <a:lstStyle/>
        <a:p>
          <a:endParaRPr lang="en-US"/>
        </a:p>
      </dgm:t>
    </dgm:pt>
    <dgm:pt modelId="{FDEDF904-18F5-5B47-AAE8-C11A1CCD4829}" type="pres">
      <dgm:prSet presAssocID="{D3709D14-499B-A04C-911C-E56D35BDD003}" presName="composite" presStyleCnt="0"/>
      <dgm:spPr/>
    </dgm:pt>
    <dgm:pt modelId="{F5CE0CA3-15F6-944F-A0E1-C8A4BCEA056D}" type="pres">
      <dgm:prSet presAssocID="{D3709D14-499B-A04C-911C-E56D35BDD003}" presName="LShape" presStyleLbl="alignNode1" presStyleIdx="0" presStyleCnt="7"/>
      <dgm:spPr/>
    </dgm:pt>
    <dgm:pt modelId="{C40B06FA-4FDE-AB49-B3CB-8BAC7EDE4362}" type="pres">
      <dgm:prSet presAssocID="{D3709D14-499B-A04C-911C-E56D35BDD003}" presName="ParentText" presStyleLbl="revTx" presStyleIdx="0" presStyleCnt="4">
        <dgm:presLayoutVars>
          <dgm:chMax val="0"/>
          <dgm:chPref val="0"/>
          <dgm:bulletEnabled val="1"/>
        </dgm:presLayoutVars>
      </dgm:prSet>
      <dgm:spPr/>
      <dgm:t>
        <a:bodyPr/>
        <a:lstStyle/>
        <a:p>
          <a:endParaRPr lang="en-US"/>
        </a:p>
      </dgm:t>
    </dgm:pt>
    <dgm:pt modelId="{88FA1ADC-4164-4945-A92D-444557E41C4A}" type="pres">
      <dgm:prSet presAssocID="{D3709D14-499B-A04C-911C-E56D35BDD003}" presName="Triangle" presStyleLbl="alignNode1" presStyleIdx="1" presStyleCnt="7"/>
      <dgm:spPr/>
    </dgm:pt>
    <dgm:pt modelId="{CC14D986-DA56-0C49-B04E-6EFE83F6AF4A}" type="pres">
      <dgm:prSet presAssocID="{01DBF48A-1139-6641-A286-965D7C345E5C}" presName="sibTrans" presStyleCnt="0"/>
      <dgm:spPr/>
    </dgm:pt>
    <dgm:pt modelId="{68A1BAFE-6769-654C-ABF1-CF8C426131FF}" type="pres">
      <dgm:prSet presAssocID="{01DBF48A-1139-6641-A286-965D7C345E5C}" presName="space" presStyleCnt="0"/>
      <dgm:spPr/>
    </dgm:pt>
    <dgm:pt modelId="{EEC99A6C-C5A4-AE41-AD5C-4B9F1DD60749}" type="pres">
      <dgm:prSet presAssocID="{8429F849-F18D-194E-8FA5-DD34C70DAE4C}" presName="composite" presStyleCnt="0"/>
      <dgm:spPr/>
    </dgm:pt>
    <dgm:pt modelId="{7D035E4A-4C57-4A4A-B8AC-8C2731B3750D}" type="pres">
      <dgm:prSet presAssocID="{8429F849-F18D-194E-8FA5-DD34C70DAE4C}" presName="LShape" presStyleLbl="alignNode1" presStyleIdx="2" presStyleCnt="7"/>
      <dgm:spPr/>
    </dgm:pt>
    <dgm:pt modelId="{E19BA93C-4F61-1E45-BFD2-5A9AC7C924E6}" type="pres">
      <dgm:prSet presAssocID="{8429F849-F18D-194E-8FA5-DD34C70DAE4C}" presName="ParentText" presStyleLbl="revTx" presStyleIdx="1" presStyleCnt="4" custScaleX="120471">
        <dgm:presLayoutVars>
          <dgm:chMax val="0"/>
          <dgm:chPref val="0"/>
          <dgm:bulletEnabled val="1"/>
        </dgm:presLayoutVars>
      </dgm:prSet>
      <dgm:spPr/>
      <dgm:t>
        <a:bodyPr/>
        <a:lstStyle/>
        <a:p>
          <a:endParaRPr lang="en-US"/>
        </a:p>
      </dgm:t>
    </dgm:pt>
    <dgm:pt modelId="{01BB2359-16B6-6D48-A351-6238C7AA5839}" type="pres">
      <dgm:prSet presAssocID="{8429F849-F18D-194E-8FA5-DD34C70DAE4C}" presName="Triangle" presStyleLbl="alignNode1" presStyleIdx="3" presStyleCnt="7"/>
      <dgm:spPr/>
    </dgm:pt>
    <dgm:pt modelId="{8B241DBD-A418-B048-A915-7E90384E2386}" type="pres">
      <dgm:prSet presAssocID="{426320A2-21AF-4D40-BDB3-49BB0B300D95}" presName="sibTrans" presStyleCnt="0"/>
      <dgm:spPr/>
    </dgm:pt>
    <dgm:pt modelId="{E40B50E1-94A2-664E-85EA-56C6DB56C15F}" type="pres">
      <dgm:prSet presAssocID="{426320A2-21AF-4D40-BDB3-49BB0B300D95}" presName="space" presStyleCnt="0"/>
      <dgm:spPr/>
    </dgm:pt>
    <dgm:pt modelId="{25A98E07-CCE9-CD49-9C98-FFECF9ED0609}" type="pres">
      <dgm:prSet presAssocID="{9A2F0424-04DB-8F4B-BBB9-2D347ED47CC9}" presName="composite" presStyleCnt="0"/>
      <dgm:spPr/>
    </dgm:pt>
    <dgm:pt modelId="{1BCC8173-7B91-6D4B-906F-71DBB9147848}" type="pres">
      <dgm:prSet presAssocID="{9A2F0424-04DB-8F4B-BBB9-2D347ED47CC9}" presName="LShape" presStyleLbl="alignNode1" presStyleIdx="4" presStyleCnt="7"/>
      <dgm:spPr/>
    </dgm:pt>
    <dgm:pt modelId="{21AEB8C6-5190-7D48-8E8C-33E9390D1315}" type="pres">
      <dgm:prSet presAssocID="{9A2F0424-04DB-8F4B-BBB9-2D347ED47CC9}" presName="ParentText" presStyleLbl="revTx" presStyleIdx="2" presStyleCnt="4">
        <dgm:presLayoutVars>
          <dgm:chMax val="0"/>
          <dgm:chPref val="0"/>
          <dgm:bulletEnabled val="1"/>
        </dgm:presLayoutVars>
      </dgm:prSet>
      <dgm:spPr/>
      <dgm:t>
        <a:bodyPr/>
        <a:lstStyle/>
        <a:p>
          <a:endParaRPr lang="en-US"/>
        </a:p>
      </dgm:t>
    </dgm:pt>
    <dgm:pt modelId="{68754627-25D7-034F-93E5-6B9BB1EB8C50}" type="pres">
      <dgm:prSet presAssocID="{9A2F0424-04DB-8F4B-BBB9-2D347ED47CC9}" presName="Triangle" presStyleLbl="alignNode1" presStyleIdx="5" presStyleCnt="7"/>
      <dgm:spPr/>
    </dgm:pt>
    <dgm:pt modelId="{7214E3A4-8A3D-024D-BCC9-C5B76757CD05}" type="pres">
      <dgm:prSet presAssocID="{8A1294FA-3689-754F-9409-05D6629CD1FA}" presName="sibTrans" presStyleCnt="0"/>
      <dgm:spPr/>
    </dgm:pt>
    <dgm:pt modelId="{536B3D58-7EE9-A94A-8AC7-F9234DA0FC6E}" type="pres">
      <dgm:prSet presAssocID="{8A1294FA-3689-754F-9409-05D6629CD1FA}" presName="space" presStyleCnt="0"/>
      <dgm:spPr/>
    </dgm:pt>
    <dgm:pt modelId="{52D1215F-1C22-D844-9280-F18D2CD68D5C}" type="pres">
      <dgm:prSet presAssocID="{C4CF6AB4-E065-4146-AFD2-BF14AA02D011}" presName="composite" presStyleCnt="0"/>
      <dgm:spPr/>
    </dgm:pt>
    <dgm:pt modelId="{F498D236-F632-5645-A09C-568F49FBECF3}" type="pres">
      <dgm:prSet presAssocID="{C4CF6AB4-E065-4146-AFD2-BF14AA02D011}" presName="LShape" presStyleLbl="alignNode1" presStyleIdx="6" presStyleCnt="7"/>
      <dgm:spPr/>
    </dgm:pt>
    <dgm:pt modelId="{03096B57-4AF3-A444-ACAE-692C5F5DFCE2}" type="pres">
      <dgm:prSet presAssocID="{C4CF6AB4-E065-4146-AFD2-BF14AA02D011}" presName="ParentText" presStyleLbl="revTx" presStyleIdx="3" presStyleCnt="4">
        <dgm:presLayoutVars>
          <dgm:chMax val="0"/>
          <dgm:chPref val="0"/>
          <dgm:bulletEnabled val="1"/>
        </dgm:presLayoutVars>
      </dgm:prSet>
      <dgm:spPr/>
      <dgm:t>
        <a:bodyPr/>
        <a:lstStyle/>
        <a:p>
          <a:endParaRPr lang="en-US"/>
        </a:p>
      </dgm:t>
    </dgm:pt>
  </dgm:ptLst>
  <dgm:cxnLst>
    <dgm:cxn modelId="{029EB4B5-054F-462D-8BB5-CC7CD7A5B756}" type="presOf" srcId="{D3709D14-499B-A04C-911C-E56D35BDD003}" destId="{C40B06FA-4FDE-AB49-B3CB-8BAC7EDE4362}" srcOrd="0" destOrd="0" presId="urn:microsoft.com/office/officeart/2009/3/layout/StepUpProcess"/>
    <dgm:cxn modelId="{CFE8ED5E-3CAE-45FA-9A9A-5EC586FD2660}" type="presOf" srcId="{9A2F0424-04DB-8F4B-BBB9-2D347ED47CC9}" destId="{21AEB8C6-5190-7D48-8E8C-33E9390D1315}" srcOrd="0" destOrd="0" presId="urn:microsoft.com/office/officeart/2009/3/layout/StepUpProcess"/>
    <dgm:cxn modelId="{5C011996-0391-AD46-B694-7A5F8BE17565}" srcId="{6B1C308C-7817-9849-9955-8DCB3C4208AE}" destId="{C4CF6AB4-E065-4146-AFD2-BF14AA02D011}" srcOrd="3" destOrd="0" parTransId="{A151BA2A-38A9-464D-A0A0-8B1DD01F8893}" sibTransId="{E65FB7E3-93F2-2947-B598-F38C32C16155}"/>
    <dgm:cxn modelId="{7E7C935C-AE89-E44D-B5BF-3EB45943D155}" srcId="{6B1C308C-7817-9849-9955-8DCB3C4208AE}" destId="{8429F849-F18D-194E-8FA5-DD34C70DAE4C}" srcOrd="1" destOrd="0" parTransId="{351DCC34-EB1E-4C44-A65F-E9DDA38BD543}" sibTransId="{426320A2-21AF-4D40-BDB3-49BB0B300D95}"/>
    <dgm:cxn modelId="{6FA275EA-58B8-485A-BEAE-50FAB1B44D29}" type="presOf" srcId="{6B1C308C-7817-9849-9955-8DCB3C4208AE}" destId="{C8E8780C-512E-A448-8134-E90992A9660D}" srcOrd="0" destOrd="0" presId="urn:microsoft.com/office/officeart/2009/3/layout/StepUpProcess"/>
    <dgm:cxn modelId="{E15BA61C-2202-2B45-9CA8-1BED7FD63A83}" srcId="{6B1C308C-7817-9849-9955-8DCB3C4208AE}" destId="{9A2F0424-04DB-8F4B-BBB9-2D347ED47CC9}" srcOrd="2" destOrd="0" parTransId="{B3E2F402-60C4-4840-84D1-D5DB55E16413}" sibTransId="{8A1294FA-3689-754F-9409-05D6629CD1FA}"/>
    <dgm:cxn modelId="{82B40362-9FAE-4D83-8945-40E99AF8BA09}" type="presOf" srcId="{C4CF6AB4-E065-4146-AFD2-BF14AA02D011}" destId="{03096B57-4AF3-A444-ACAE-692C5F5DFCE2}" srcOrd="0" destOrd="0" presId="urn:microsoft.com/office/officeart/2009/3/layout/StepUpProcess"/>
    <dgm:cxn modelId="{5A6B7A3D-2755-584C-A3DC-83A5BE1674D0}" srcId="{6B1C308C-7817-9849-9955-8DCB3C4208AE}" destId="{D3709D14-499B-A04C-911C-E56D35BDD003}" srcOrd="0" destOrd="0" parTransId="{59637823-2530-8B46-B900-15A519A7AE61}" sibTransId="{01DBF48A-1139-6641-A286-965D7C345E5C}"/>
    <dgm:cxn modelId="{DA49F2D7-BBB1-4122-AC80-7BCAF22DE2D7}" type="presOf" srcId="{8429F849-F18D-194E-8FA5-DD34C70DAE4C}" destId="{E19BA93C-4F61-1E45-BFD2-5A9AC7C924E6}" srcOrd="0" destOrd="0" presId="urn:microsoft.com/office/officeart/2009/3/layout/StepUpProcess"/>
    <dgm:cxn modelId="{2EF2D309-E175-44C4-A6A3-0E456AAAE59A}" type="presParOf" srcId="{C8E8780C-512E-A448-8134-E90992A9660D}" destId="{FDEDF904-18F5-5B47-AAE8-C11A1CCD4829}" srcOrd="0" destOrd="0" presId="urn:microsoft.com/office/officeart/2009/3/layout/StepUpProcess"/>
    <dgm:cxn modelId="{F912D089-2289-44E6-A56B-58DCB438C640}" type="presParOf" srcId="{FDEDF904-18F5-5B47-AAE8-C11A1CCD4829}" destId="{F5CE0CA3-15F6-944F-A0E1-C8A4BCEA056D}" srcOrd="0" destOrd="0" presId="urn:microsoft.com/office/officeart/2009/3/layout/StepUpProcess"/>
    <dgm:cxn modelId="{D09B2A61-3E8E-4F1F-A9E6-A7F7788771FD}" type="presParOf" srcId="{FDEDF904-18F5-5B47-AAE8-C11A1CCD4829}" destId="{C40B06FA-4FDE-AB49-B3CB-8BAC7EDE4362}" srcOrd="1" destOrd="0" presId="urn:microsoft.com/office/officeart/2009/3/layout/StepUpProcess"/>
    <dgm:cxn modelId="{6641BED0-5081-46FE-90A2-283043905BA0}" type="presParOf" srcId="{FDEDF904-18F5-5B47-AAE8-C11A1CCD4829}" destId="{88FA1ADC-4164-4945-A92D-444557E41C4A}" srcOrd="2" destOrd="0" presId="urn:microsoft.com/office/officeart/2009/3/layout/StepUpProcess"/>
    <dgm:cxn modelId="{25025AAC-47BE-4B58-AE7A-45B3027CA51C}" type="presParOf" srcId="{C8E8780C-512E-A448-8134-E90992A9660D}" destId="{CC14D986-DA56-0C49-B04E-6EFE83F6AF4A}" srcOrd="1" destOrd="0" presId="urn:microsoft.com/office/officeart/2009/3/layout/StepUpProcess"/>
    <dgm:cxn modelId="{1D898C3C-D563-4936-8C6D-C585BD5B9F6E}" type="presParOf" srcId="{CC14D986-DA56-0C49-B04E-6EFE83F6AF4A}" destId="{68A1BAFE-6769-654C-ABF1-CF8C426131FF}" srcOrd="0" destOrd="0" presId="urn:microsoft.com/office/officeart/2009/3/layout/StepUpProcess"/>
    <dgm:cxn modelId="{1B3E3EED-3CB4-480F-A6D3-4B411889360B}" type="presParOf" srcId="{C8E8780C-512E-A448-8134-E90992A9660D}" destId="{EEC99A6C-C5A4-AE41-AD5C-4B9F1DD60749}" srcOrd="2" destOrd="0" presId="urn:microsoft.com/office/officeart/2009/3/layout/StepUpProcess"/>
    <dgm:cxn modelId="{6C202B18-7A87-41CB-B69A-04D1EA953619}" type="presParOf" srcId="{EEC99A6C-C5A4-AE41-AD5C-4B9F1DD60749}" destId="{7D035E4A-4C57-4A4A-B8AC-8C2731B3750D}" srcOrd="0" destOrd="0" presId="urn:microsoft.com/office/officeart/2009/3/layout/StepUpProcess"/>
    <dgm:cxn modelId="{5BF416CC-3FDC-4249-BB71-E06DD549F456}" type="presParOf" srcId="{EEC99A6C-C5A4-AE41-AD5C-4B9F1DD60749}" destId="{E19BA93C-4F61-1E45-BFD2-5A9AC7C924E6}" srcOrd="1" destOrd="0" presId="urn:microsoft.com/office/officeart/2009/3/layout/StepUpProcess"/>
    <dgm:cxn modelId="{231DE02E-9320-4D8E-9EEF-666A50AF8ECB}" type="presParOf" srcId="{EEC99A6C-C5A4-AE41-AD5C-4B9F1DD60749}" destId="{01BB2359-16B6-6D48-A351-6238C7AA5839}" srcOrd="2" destOrd="0" presId="urn:microsoft.com/office/officeart/2009/3/layout/StepUpProcess"/>
    <dgm:cxn modelId="{C6573006-7CCE-4532-BD01-1B3D646635B5}" type="presParOf" srcId="{C8E8780C-512E-A448-8134-E90992A9660D}" destId="{8B241DBD-A418-B048-A915-7E90384E2386}" srcOrd="3" destOrd="0" presId="urn:microsoft.com/office/officeart/2009/3/layout/StepUpProcess"/>
    <dgm:cxn modelId="{AB466BD4-69F2-45D3-A4E5-42B71292A362}" type="presParOf" srcId="{8B241DBD-A418-B048-A915-7E90384E2386}" destId="{E40B50E1-94A2-664E-85EA-56C6DB56C15F}" srcOrd="0" destOrd="0" presId="urn:microsoft.com/office/officeart/2009/3/layout/StepUpProcess"/>
    <dgm:cxn modelId="{144F53C9-0E26-4D4F-9D49-52B96F42066B}" type="presParOf" srcId="{C8E8780C-512E-A448-8134-E90992A9660D}" destId="{25A98E07-CCE9-CD49-9C98-FFECF9ED0609}" srcOrd="4" destOrd="0" presId="urn:microsoft.com/office/officeart/2009/3/layout/StepUpProcess"/>
    <dgm:cxn modelId="{8E89A3AE-0A60-4C5C-8A3C-06AA115EF4B7}" type="presParOf" srcId="{25A98E07-CCE9-CD49-9C98-FFECF9ED0609}" destId="{1BCC8173-7B91-6D4B-906F-71DBB9147848}" srcOrd="0" destOrd="0" presId="urn:microsoft.com/office/officeart/2009/3/layout/StepUpProcess"/>
    <dgm:cxn modelId="{94D40CEC-41C2-47C6-8E5D-9EA8FF311DA6}" type="presParOf" srcId="{25A98E07-CCE9-CD49-9C98-FFECF9ED0609}" destId="{21AEB8C6-5190-7D48-8E8C-33E9390D1315}" srcOrd="1" destOrd="0" presId="urn:microsoft.com/office/officeart/2009/3/layout/StepUpProcess"/>
    <dgm:cxn modelId="{C566864A-72B3-463D-8AC6-18A1CD10C532}" type="presParOf" srcId="{25A98E07-CCE9-CD49-9C98-FFECF9ED0609}" destId="{68754627-25D7-034F-93E5-6B9BB1EB8C50}" srcOrd="2" destOrd="0" presId="urn:microsoft.com/office/officeart/2009/3/layout/StepUpProcess"/>
    <dgm:cxn modelId="{AC91EB25-9F00-4DCA-B2C0-647CB5C39F3E}" type="presParOf" srcId="{C8E8780C-512E-A448-8134-E90992A9660D}" destId="{7214E3A4-8A3D-024D-BCC9-C5B76757CD05}" srcOrd="5" destOrd="0" presId="urn:microsoft.com/office/officeart/2009/3/layout/StepUpProcess"/>
    <dgm:cxn modelId="{B9B3E7A0-8BCA-47A9-86DA-6B811765A577}" type="presParOf" srcId="{7214E3A4-8A3D-024D-BCC9-C5B76757CD05}" destId="{536B3D58-7EE9-A94A-8AC7-F9234DA0FC6E}" srcOrd="0" destOrd="0" presId="urn:microsoft.com/office/officeart/2009/3/layout/StepUpProcess"/>
    <dgm:cxn modelId="{CF31C138-D427-423E-9B01-514E9F88740C}" type="presParOf" srcId="{C8E8780C-512E-A448-8134-E90992A9660D}" destId="{52D1215F-1C22-D844-9280-F18D2CD68D5C}" srcOrd="6" destOrd="0" presId="urn:microsoft.com/office/officeart/2009/3/layout/StepUpProcess"/>
    <dgm:cxn modelId="{EB61BFC3-F4AA-41BF-9339-31E3F936A9BC}" type="presParOf" srcId="{52D1215F-1C22-D844-9280-F18D2CD68D5C}" destId="{F498D236-F632-5645-A09C-568F49FBECF3}" srcOrd="0" destOrd="0" presId="urn:microsoft.com/office/officeart/2009/3/layout/StepUpProcess"/>
    <dgm:cxn modelId="{98CB112A-323D-40E8-8940-4CCA5658F54B}" type="presParOf" srcId="{52D1215F-1C22-D844-9280-F18D2CD68D5C}" destId="{03096B57-4AF3-A444-ACAE-692C5F5DFCE2}"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CE0CA3-15F6-944F-A0E1-C8A4BCEA056D}">
      <dsp:nvSpPr>
        <dsp:cNvPr id="0" name=""/>
        <dsp:cNvSpPr/>
      </dsp:nvSpPr>
      <dsp:spPr>
        <a:xfrm rot="5400000">
          <a:off x="720509" y="1176193"/>
          <a:ext cx="1137335" cy="1892501"/>
        </a:xfrm>
        <a:prstGeom prst="corner">
          <a:avLst>
            <a:gd name="adj1" fmla="val 16120"/>
            <a:gd name="adj2" fmla="val 1611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C40B06FA-4FDE-AB49-B3CB-8BAC7EDE4362}">
      <dsp:nvSpPr>
        <dsp:cNvPr id="0" name=""/>
        <dsp:cNvSpPr/>
      </dsp:nvSpPr>
      <dsp:spPr>
        <a:xfrm>
          <a:off x="530659" y="1741644"/>
          <a:ext cx="1708560" cy="14976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kern="1200" dirty="0" smtClean="0"/>
            <a:t>Survival</a:t>
          </a:r>
          <a:endParaRPr lang="en-US" sz="2400" kern="1200" dirty="0"/>
        </a:p>
      </dsp:txBody>
      <dsp:txXfrm>
        <a:off x="530659" y="1741644"/>
        <a:ext cx="1708560" cy="1497653"/>
      </dsp:txXfrm>
    </dsp:sp>
    <dsp:sp modelId="{88FA1ADC-4164-4945-A92D-444557E41C4A}">
      <dsp:nvSpPr>
        <dsp:cNvPr id="0" name=""/>
        <dsp:cNvSpPr/>
      </dsp:nvSpPr>
      <dsp:spPr>
        <a:xfrm>
          <a:off x="1916850" y="1036865"/>
          <a:ext cx="322369" cy="322369"/>
        </a:xfrm>
        <a:prstGeom prst="triangle">
          <a:avLst>
            <a:gd name="adj" fmla="val 1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7D035E4A-4C57-4A4A-B8AC-8C2731B3750D}">
      <dsp:nvSpPr>
        <dsp:cNvPr id="0" name=""/>
        <dsp:cNvSpPr/>
      </dsp:nvSpPr>
      <dsp:spPr>
        <a:xfrm rot="5400000">
          <a:off x="2812121" y="658622"/>
          <a:ext cx="1137335" cy="1892501"/>
        </a:xfrm>
        <a:prstGeom prst="corner">
          <a:avLst>
            <a:gd name="adj1" fmla="val 16120"/>
            <a:gd name="adj2" fmla="val 1611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E19BA93C-4F61-1E45-BFD2-5A9AC7C924E6}">
      <dsp:nvSpPr>
        <dsp:cNvPr id="0" name=""/>
        <dsp:cNvSpPr/>
      </dsp:nvSpPr>
      <dsp:spPr>
        <a:xfrm>
          <a:off x="2447392" y="1224072"/>
          <a:ext cx="2058320" cy="14976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kern="1200" dirty="0" smtClean="0"/>
            <a:t> Consolidation</a:t>
          </a:r>
          <a:endParaRPr lang="en-US" sz="2400" kern="1200" dirty="0"/>
        </a:p>
      </dsp:txBody>
      <dsp:txXfrm>
        <a:off x="2447392" y="1224072"/>
        <a:ext cx="2058320" cy="1497653"/>
      </dsp:txXfrm>
    </dsp:sp>
    <dsp:sp modelId="{01BB2359-16B6-6D48-A351-6238C7AA5839}">
      <dsp:nvSpPr>
        <dsp:cNvPr id="0" name=""/>
        <dsp:cNvSpPr/>
      </dsp:nvSpPr>
      <dsp:spPr>
        <a:xfrm>
          <a:off x="4008462" y="519294"/>
          <a:ext cx="322369" cy="322369"/>
        </a:xfrm>
        <a:prstGeom prst="triangle">
          <a:avLst>
            <a:gd name="adj" fmla="val 1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1BCC8173-7B91-6D4B-906F-71DBB9147848}">
      <dsp:nvSpPr>
        <dsp:cNvPr id="0" name=""/>
        <dsp:cNvSpPr/>
      </dsp:nvSpPr>
      <dsp:spPr>
        <a:xfrm rot="5400000">
          <a:off x="4903733" y="141050"/>
          <a:ext cx="1137335" cy="1892501"/>
        </a:xfrm>
        <a:prstGeom prst="corner">
          <a:avLst>
            <a:gd name="adj1" fmla="val 16120"/>
            <a:gd name="adj2" fmla="val 1611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21AEB8C6-5190-7D48-8E8C-33E9390D1315}">
      <dsp:nvSpPr>
        <dsp:cNvPr id="0" name=""/>
        <dsp:cNvSpPr/>
      </dsp:nvSpPr>
      <dsp:spPr>
        <a:xfrm>
          <a:off x="4713884" y="706501"/>
          <a:ext cx="1708560" cy="14976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kern="1200" dirty="0" smtClean="0"/>
            <a:t>Renewal</a:t>
          </a:r>
          <a:endParaRPr lang="en-US" sz="2400" kern="1200" dirty="0"/>
        </a:p>
      </dsp:txBody>
      <dsp:txXfrm>
        <a:off x="4713884" y="706501"/>
        <a:ext cx="1708560" cy="1497653"/>
      </dsp:txXfrm>
    </dsp:sp>
    <dsp:sp modelId="{68754627-25D7-034F-93E5-6B9BB1EB8C50}">
      <dsp:nvSpPr>
        <dsp:cNvPr id="0" name=""/>
        <dsp:cNvSpPr/>
      </dsp:nvSpPr>
      <dsp:spPr>
        <a:xfrm>
          <a:off x="6100075" y="1722"/>
          <a:ext cx="322369" cy="322369"/>
        </a:xfrm>
        <a:prstGeom prst="triangle">
          <a:avLst>
            <a:gd name="adj" fmla="val 1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F498D236-F632-5645-A09C-568F49FBECF3}">
      <dsp:nvSpPr>
        <dsp:cNvPr id="0" name=""/>
        <dsp:cNvSpPr/>
      </dsp:nvSpPr>
      <dsp:spPr>
        <a:xfrm rot="5400000">
          <a:off x="6995346" y="-376520"/>
          <a:ext cx="1137335" cy="1892501"/>
        </a:xfrm>
        <a:prstGeom prst="corner">
          <a:avLst>
            <a:gd name="adj1" fmla="val 16120"/>
            <a:gd name="adj2" fmla="val 1611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03096B57-4AF3-A444-ACAE-692C5F5DFCE2}">
      <dsp:nvSpPr>
        <dsp:cNvPr id="0" name=""/>
        <dsp:cNvSpPr/>
      </dsp:nvSpPr>
      <dsp:spPr>
        <a:xfrm>
          <a:off x="6805496" y="188929"/>
          <a:ext cx="1708560" cy="14976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kern="1200" dirty="0" smtClean="0"/>
            <a:t>Maturity</a:t>
          </a:r>
          <a:endParaRPr lang="en-US" sz="2400" kern="1200" dirty="0"/>
        </a:p>
      </dsp:txBody>
      <dsp:txXfrm>
        <a:off x="6805496" y="188929"/>
        <a:ext cx="1708560" cy="1497653"/>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A8CB1770-1074-47BB-8180-FCC3757FD4E6}" type="datetimeFigureOut">
              <a:rPr lang="en-GB" smtClean="0"/>
              <a:t>21/06/2018</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3B52CCBB-F551-44F0-85D8-9E0BACC793B9}" type="slidenum">
              <a:rPr lang="en-GB" smtClean="0"/>
              <a:t>‹#›</a:t>
            </a:fld>
            <a:endParaRPr lang="en-GB"/>
          </a:p>
        </p:txBody>
      </p:sp>
    </p:spTree>
    <p:extLst>
      <p:ext uri="{BB962C8B-B14F-4D97-AF65-F5344CB8AC3E}">
        <p14:creationId xmlns:p14="http://schemas.microsoft.com/office/powerpoint/2010/main" val="1523299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1AF1D6D9-6339-496C-80EA-C4BBE02E0FB3}" type="datetimeFigureOut">
              <a:rPr lang="en-GB" smtClean="0"/>
              <a:t>21/06/2018</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439492AC-C1D1-4257-BF6E-26C36A18FC8E}" type="slidenum">
              <a:rPr lang="en-GB" smtClean="0"/>
              <a:t>‹#›</a:t>
            </a:fld>
            <a:endParaRPr lang="en-GB"/>
          </a:p>
        </p:txBody>
      </p:sp>
    </p:spTree>
    <p:extLst>
      <p:ext uri="{BB962C8B-B14F-4D97-AF65-F5344CB8AC3E}">
        <p14:creationId xmlns:p14="http://schemas.microsoft.com/office/powerpoint/2010/main" val="135364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9492AC-C1D1-4257-BF6E-26C36A18FC8E}" type="slidenum">
              <a:rPr lang="en-GB" smtClean="0"/>
              <a:t>1</a:t>
            </a:fld>
            <a:endParaRPr lang="en-GB"/>
          </a:p>
        </p:txBody>
      </p:sp>
    </p:spTree>
    <p:extLst>
      <p:ext uri="{BB962C8B-B14F-4D97-AF65-F5344CB8AC3E}">
        <p14:creationId xmlns:p14="http://schemas.microsoft.com/office/powerpoint/2010/main" val="14840527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9492AC-C1D1-4257-BF6E-26C36A18FC8E}" type="slidenum">
              <a:rPr lang="en-GB" smtClean="0"/>
              <a:t>11</a:t>
            </a:fld>
            <a:endParaRPr lang="en-GB"/>
          </a:p>
        </p:txBody>
      </p:sp>
    </p:spTree>
    <p:extLst>
      <p:ext uri="{BB962C8B-B14F-4D97-AF65-F5344CB8AC3E}">
        <p14:creationId xmlns:p14="http://schemas.microsoft.com/office/powerpoint/2010/main" val="37245566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9492AC-C1D1-4257-BF6E-26C36A18FC8E}" type="slidenum">
              <a:rPr lang="en-GB" smtClean="0"/>
              <a:t>12</a:t>
            </a:fld>
            <a:endParaRPr lang="en-GB"/>
          </a:p>
        </p:txBody>
      </p:sp>
    </p:spTree>
    <p:extLst>
      <p:ext uri="{BB962C8B-B14F-4D97-AF65-F5344CB8AC3E}">
        <p14:creationId xmlns:p14="http://schemas.microsoft.com/office/powerpoint/2010/main" val="35536487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9492AC-C1D1-4257-BF6E-26C36A18FC8E}" type="slidenum">
              <a:rPr lang="en-GB" smtClean="0"/>
              <a:t>13</a:t>
            </a:fld>
            <a:endParaRPr lang="en-GB"/>
          </a:p>
        </p:txBody>
      </p:sp>
    </p:spTree>
    <p:extLst>
      <p:ext uri="{BB962C8B-B14F-4D97-AF65-F5344CB8AC3E}">
        <p14:creationId xmlns:p14="http://schemas.microsoft.com/office/powerpoint/2010/main" val="23764356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9492AC-C1D1-4257-BF6E-26C36A18FC8E}" type="slidenum">
              <a:rPr lang="en-GB" smtClean="0"/>
              <a:t>14</a:t>
            </a:fld>
            <a:endParaRPr lang="en-GB"/>
          </a:p>
        </p:txBody>
      </p:sp>
    </p:spTree>
    <p:extLst>
      <p:ext uri="{BB962C8B-B14F-4D97-AF65-F5344CB8AC3E}">
        <p14:creationId xmlns:p14="http://schemas.microsoft.com/office/powerpoint/2010/main" val="36075684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 that this is a framework</a:t>
            </a:r>
            <a:r>
              <a:rPr lang="en-US" baseline="0" dirty="0" smtClean="0"/>
              <a:t> representing the development of BSTs.</a:t>
            </a:r>
          </a:p>
          <a:p>
            <a:r>
              <a:rPr lang="en-US" baseline="0" dirty="0" smtClean="0"/>
              <a:t>During AP1 they are likely to be in the first two stages – many will display some aspects of each stage</a:t>
            </a:r>
          </a:p>
          <a:p>
            <a:r>
              <a:rPr lang="en-US" baseline="0" dirty="0" smtClean="0"/>
              <a:t>Some will jump over the ‘survival’ stage quickly, others wont. However we must not give up on them – we must give them time to develop </a:t>
            </a:r>
          </a:p>
          <a:p>
            <a:r>
              <a:rPr lang="en-US" baseline="0" dirty="0" smtClean="0"/>
              <a:t>I wont dwell on these however when you receive the PPTs after the conference there are additional slides to support how you might guide a trainee through these stages. What is important is quickly understanding which stage they are at in order to provide the most effective support. You may find that at points they dip. A core trainee going into second placement, may well go back into survival mode. </a:t>
            </a:r>
          </a:p>
          <a:p>
            <a:endParaRPr lang="en-US" baseline="0" dirty="0" smtClean="0"/>
          </a:p>
        </p:txBody>
      </p:sp>
      <p:sp>
        <p:nvSpPr>
          <p:cNvPr id="4" name="Slide Number Placeholder 3"/>
          <p:cNvSpPr>
            <a:spLocks noGrp="1"/>
          </p:cNvSpPr>
          <p:nvPr>
            <p:ph type="sldNum" sz="quarter" idx="10"/>
          </p:nvPr>
        </p:nvSpPr>
        <p:spPr/>
        <p:txBody>
          <a:bodyPr/>
          <a:lstStyle/>
          <a:p>
            <a:fld id="{CC43DC78-E1F3-4C3B-86B5-4616E86F48C9}" type="slidenum">
              <a:rPr lang="en-GB" smtClean="0"/>
              <a:pPr/>
              <a:t>15</a:t>
            </a:fld>
            <a:endParaRPr lang="en-GB"/>
          </a:p>
        </p:txBody>
      </p:sp>
    </p:spTree>
    <p:extLst>
      <p:ext uri="{BB962C8B-B14F-4D97-AF65-F5344CB8AC3E}">
        <p14:creationId xmlns:p14="http://schemas.microsoft.com/office/powerpoint/2010/main" val="9333730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9492AC-C1D1-4257-BF6E-26C36A18FC8E}" type="slidenum">
              <a:rPr lang="en-GB" smtClean="0"/>
              <a:t>16</a:t>
            </a:fld>
            <a:endParaRPr lang="en-GB"/>
          </a:p>
        </p:txBody>
      </p:sp>
    </p:spTree>
    <p:extLst>
      <p:ext uri="{BB962C8B-B14F-4D97-AF65-F5344CB8AC3E}">
        <p14:creationId xmlns:p14="http://schemas.microsoft.com/office/powerpoint/2010/main" val="6123262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9492AC-C1D1-4257-BF6E-26C36A18FC8E}" type="slidenum">
              <a:rPr lang="en-GB" smtClean="0"/>
              <a:t>17</a:t>
            </a:fld>
            <a:endParaRPr lang="en-GB"/>
          </a:p>
        </p:txBody>
      </p:sp>
    </p:spTree>
    <p:extLst>
      <p:ext uri="{BB962C8B-B14F-4D97-AF65-F5344CB8AC3E}">
        <p14:creationId xmlns:p14="http://schemas.microsoft.com/office/powerpoint/2010/main" val="28513591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9492AC-C1D1-4257-BF6E-26C36A18FC8E}" type="slidenum">
              <a:rPr lang="en-GB" smtClean="0"/>
              <a:t>18</a:t>
            </a:fld>
            <a:endParaRPr lang="en-GB"/>
          </a:p>
        </p:txBody>
      </p:sp>
    </p:spTree>
    <p:extLst>
      <p:ext uri="{BB962C8B-B14F-4D97-AF65-F5344CB8AC3E}">
        <p14:creationId xmlns:p14="http://schemas.microsoft.com/office/powerpoint/2010/main" val="34692802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9492AC-C1D1-4257-BF6E-26C36A18FC8E}" type="slidenum">
              <a:rPr lang="en-GB" smtClean="0"/>
              <a:t>19</a:t>
            </a:fld>
            <a:endParaRPr lang="en-GB"/>
          </a:p>
        </p:txBody>
      </p:sp>
    </p:spTree>
    <p:extLst>
      <p:ext uri="{BB962C8B-B14F-4D97-AF65-F5344CB8AC3E}">
        <p14:creationId xmlns:p14="http://schemas.microsoft.com/office/powerpoint/2010/main" val="14594881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All these do</a:t>
            </a:r>
            <a:r>
              <a:rPr lang="en-GB" baseline="0" dirty="0" smtClean="0"/>
              <a:t> happen and these are the things that cause tension – a over zealous mentor changing lesson plans late a night for the trainee who is teaching it the next day. Giving the trainee a set of exam papers to mark, expecting trainees to write the reports for the class they have taught all year. Trainees are learning their craft so sampling these activities are excellent, alongside how you complete them – even in a non-sustainable way – the trainee might be able to help here through research and peer reflection on processes. We know there are </a:t>
            </a:r>
            <a:r>
              <a:rPr lang="en-GB" baseline="0" dirty="0" err="1" smtClean="0"/>
              <a:t>challengesin</a:t>
            </a:r>
            <a:r>
              <a:rPr lang="en-GB" baseline="0" dirty="0" smtClean="0"/>
              <a:t> teaching around workload however if we consider how we are modelling professionalism is it resilience and </a:t>
            </a:r>
            <a:r>
              <a:rPr lang="en-GB" baseline="0" dirty="0" err="1" smtClean="0"/>
              <a:t>dtermination</a:t>
            </a:r>
            <a:r>
              <a:rPr lang="en-GB" baseline="0" dirty="0" smtClean="0"/>
              <a:t> we want trainees to focus on? </a:t>
            </a:r>
            <a:endParaRPr lang="en-GB" dirty="0"/>
          </a:p>
        </p:txBody>
      </p:sp>
      <p:sp>
        <p:nvSpPr>
          <p:cNvPr id="4" name="Slide Number Placeholder 3"/>
          <p:cNvSpPr>
            <a:spLocks noGrp="1"/>
          </p:cNvSpPr>
          <p:nvPr>
            <p:ph type="sldNum" sz="quarter" idx="10"/>
          </p:nvPr>
        </p:nvSpPr>
        <p:spPr/>
        <p:txBody>
          <a:bodyPr/>
          <a:lstStyle/>
          <a:p>
            <a:fld id="{439492AC-C1D1-4257-BF6E-26C36A18FC8E}" type="slidenum">
              <a:rPr lang="en-GB" smtClean="0"/>
              <a:t>20</a:t>
            </a:fld>
            <a:endParaRPr lang="en-GB"/>
          </a:p>
        </p:txBody>
      </p:sp>
    </p:spTree>
    <p:extLst>
      <p:ext uri="{BB962C8B-B14F-4D97-AF65-F5344CB8AC3E}">
        <p14:creationId xmlns:p14="http://schemas.microsoft.com/office/powerpoint/2010/main" val="3008239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a:t>
            </a:fld>
            <a:endParaRPr lang="en-GB" altLang="en-US"/>
          </a:p>
        </p:txBody>
      </p:sp>
    </p:spTree>
    <p:extLst>
      <p:ext uri="{BB962C8B-B14F-4D97-AF65-F5344CB8AC3E}">
        <p14:creationId xmlns:p14="http://schemas.microsoft.com/office/powerpoint/2010/main" val="20802227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Escalation of teaching – differentiate for routes – observation booklet – lesson plan template – with evaluation </a:t>
            </a:r>
          </a:p>
          <a:p>
            <a:r>
              <a:rPr lang="en-GB" dirty="0"/>
              <a:t>Observation all year round – developing examination</a:t>
            </a:r>
            <a:r>
              <a:rPr lang="en-GB" baseline="0" dirty="0"/>
              <a:t> of practice – it takes a long time for trainees to be able to de-construct a teacher’s craft. </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21</a:t>
            </a:fld>
            <a:endParaRPr lang="en-GB" altLang="en-US"/>
          </a:p>
        </p:txBody>
      </p:sp>
    </p:spTree>
    <p:extLst>
      <p:ext uri="{BB962C8B-B14F-4D97-AF65-F5344CB8AC3E}">
        <p14:creationId xmlns:p14="http://schemas.microsoft.com/office/powerpoint/2010/main" val="7039094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9492AC-C1D1-4257-BF6E-26C36A18FC8E}" type="slidenum">
              <a:rPr lang="en-GB" smtClean="0"/>
              <a:t>22</a:t>
            </a:fld>
            <a:endParaRPr lang="en-GB"/>
          </a:p>
        </p:txBody>
      </p:sp>
    </p:spTree>
    <p:extLst>
      <p:ext uri="{BB962C8B-B14F-4D97-AF65-F5344CB8AC3E}">
        <p14:creationId xmlns:p14="http://schemas.microsoft.com/office/powerpoint/2010/main" val="26367387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Trainees undertake a reflective [</a:t>
            </a:r>
            <a:r>
              <a:rPr lang="en-GB" dirty="0" err="1" smtClean="0"/>
              <a:t>ractivce</a:t>
            </a:r>
            <a:r>
              <a:rPr lang="en-GB" baseline="0" dirty="0" smtClean="0"/>
              <a:t> </a:t>
            </a:r>
            <a:r>
              <a:rPr lang="en-GB" baseline="0" dirty="0" err="1" smtClean="0"/>
              <a:t>modelue</a:t>
            </a:r>
            <a:r>
              <a:rPr lang="en-GB" baseline="0" dirty="0" smtClean="0"/>
              <a:t> where they reflect on professional practice in different ways – through their own practice, through others’ case studies/narratives, through research, through observations – as mentors we need to coach for trainee </a:t>
            </a:r>
            <a:r>
              <a:rPr lang="en-GB" baseline="0" dirty="0" err="1" smtClean="0"/>
              <a:t>refelction</a:t>
            </a:r>
            <a:r>
              <a:rPr lang="en-GB" baseline="0" dirty="0" smtClean="0"/>
              <a:t> through questioning and model this in our own practice. Ideas might include trainees reflect on your lesson. You teaching their lesson plan and reflecting on what worked and what did not. You planning a lesson </a:t>
            </a:r>
            <a:r>
              <a:rPr lang="en-GB" baseline="0" dirty="0" err="1" smtClean="0"/>
              <a:t>nad</a:t>
            </a:r>
            <a:r>
              <a:rPr lang="en-GB" baseline="0" dirty="0" smtClean="0"/>
              <a:t> trainees </a:t>
            </a:r>
            <a:r>
              <a:rPr lang="en-GB" baseline="0" dirty="0" err="1" smtClean="0"/>
              <a:t>teacjing</a:t>
            </a:r>
            <a:r>
              <a:rPr lang="en-GB" baseline="0" dirty="0" smtClean="0"/>
              <a:t> this and so on. Be creative outside of the formal observation. Allow the trainee to fail. </a:t>
            </a:r>
            <a:endParaRPr lang="en-GB" dirty="0"/>
          </a:p>
        </p:txBody>
      </p:sp>
      <p:sp>
        <p:nvSpPr>
          <p:cNvPr id="4" name="Slide Number Placeholder 3"/>
          <p:cNvSpPr>
            <a:spLocks noGrp="1"/>
          </p:cNvSpPr>
          <p:nvPr>
            <p:ph type="sldNum" sz="quarter" idx="10"/>
          </p:nvPr>
        </p:nvSpPr>
        <p:spPr/>
        <p:txBody>
          <a:bodyPr/>
          <a:lstStyle/>
          <a:p>
            <a:fld id="{439492AC-C1D1-4257-BF6E-26C36A18FC8E}" type="slidenum">
              <a:rPr lang="en-GB" smtClean="0"/>
              <a:t>23</a:t>
            </a:fld>
            <a:endParaRPr lang="en-GB"/>
          </a:p>
        </p:txBody>
      </p:sp>
    </p:spTree>
    <p:extLst>
      <p:ext uri="{BB962C8B-B14F-4D97-AF65-F5344CB8AC3E}">
        <p14:creationId xmlns:p14="http://schemas.microsoft.com/office/powerpoint/2010/main" val="5462601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Need to be capturing these types of activity – folder/</a:t>
            </a:r>
            <a:r>
              <a:rPr lang="en-GB" baseline="0" dirty="0"/>
              <a:t> e-folder – </a:t>
            </a:r>
            <a:r>
              <a:rPr lang="en-GB" baseline="0" dirty="0" err="1"/>
              <a:t>partic</a:t>
            </a:r>
            <a:r>
              <a:rPr lang="en-GB" baseline="0" dirty="0"/>
              <a:t> helpful for interventions – you run SD we run CORE – paper trails crucial if we want people off course. Accountability measure – competence – it is important that we have the ability to remove people as we really don’t want them affective pupil outcomes. </a:t>
            </a:r>
          </a:p>
          <a:p>
            <a:r>
              <a:rPr lang="en-GB" baseline="0" dirty="0"/>
              <a:t>Email correspondence – professional – realistic times – Case study – 10.30 at night for the next day - tracking emails. – fitness to practice, continuation of registration committee. </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24</a:t>
            </a:fld>
            <a:endParaRPr lang="en-GB" altLang="en-US"/>
          </a:p>
        </p:txBody>
      </p:sp>
    </p:spTree>
    <p:extLst>
      <p:ext uri="{BB962C8B-B14F-4D97-AF65-F5344CB8AC3E}">
        <p14:creationId xmlns:p14="http://schemas.microsoft.com/office/powerpoint/2010/main" val="1135091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Look at the 2 examples – statements need to reflect grades. Part 2 needs to</a:t>
            </a:r>
            <a:r>
              <a:rPr lang="en-GB" baseline="0" dirty="0"/>
              <a:t> be good/outstanding by the end of the course. </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25</a:t>
            </a:fld>
            <a:endParaRPr lang="en-GB" altLang="en-US"/>
          </a:p>
        </p:txBody>
      </p:sp>
    </p:spTree>
    <p:extLst>
      <p:ext uri="{BB962C8B-B14F-4D97-AF65-F5344CB8AC3E}">
        <p14:creationId xmlns:p14="http://schemas.microsoft.com/office/powerpoint/2010/main" val="30446784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9492AC-C1D1-4257-BF6E-26C36A18FC8E}" type="slidenum">
              <a:rPr lang="en-GB" smtClean="0"/>
              <a:t>26</a:t>
            </a:fld>
            <a:endParaRPr lang="en-GB"/>
          </a:p>
        </p:txBody>
      </p:sp>
    </p:spTree>
    <p:extLst>
      <p:ext uri="{BB962C8B-B14F-4D97-AF65-F5344CB8AC3E}">
        <p14:creationId xmlns:p14="http://schemas.microsoft.com/office/powerpoint/2010/main" val="4639090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might be a good starting point to</a:t>
            </a:r>
            <a:r>
              <a:rPr lang="en-GB" baseline="0" dirty="0" smtClean="0"/>
              <a:t> consider – what is/was your philosophy. What are you modelling in your own classroom with your pupils and therefore the trainee. What do you want to get from this year. You may end up with quite a list. </a:t>
            </a:r>
            <a:endParaRPr lang="en-GB" dirty="0"/>
          </a:p>
        </p:txBody>
      </p:sp>
      <p:sp>
        <p:nvSpPr>
          <p:cNvPr id="4" name="Slide Number Placeholder 3"/>
          <p:cNvSpPr>
            <a:spLocks noGrp="1"/>
          </p:cNvSpPr>
          <p:nvPr>
            <p:ph type="sldNum" sz="quarter" idx="10"/>
          </p:nvPr>
        </p:nvSpPr>
        <p:spPr/>
        <p:txBody>
          <a:bodyPr/>
          <a:lstStyle/>
          <a:p>
            <a:fld id="{439492AC-C1D1-4257-BF6E-26C36A18FC8E}" type="slidenum">
              <a:rPr lang="en-GB" smtClean="0"/>
              <a:t>28</a:t>
            </a:fld>
            <a:endParaRPr lang="en-GB"/>
          </a:p>
        </p:txBody>
      </p:sp>
    </p:spTree>
    <p:extLst>
      <p:ext uri="{BB962C8B-B14F-4D97-AF65-F5344CB8AC3E}">
        <p14:creationId xmlns:p14="http://schemas.microsoft.com/office/powerpoint/2010/main" val="30558646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9492AC-C1D1-4257-BF6E-26C36A18FC8E}" type="slidenum">
              <a:rPr lang="en-GB" smtClean="0"/>
              <a:t>29</a:t>
            </a:fld>
            <a:endParaRPr lang="en-GB"/>
          </a:p>
        </p:txBody>
      </p:sp>
    </p:spTree>
    <p:extLst>
      <p:ext uri="{BB962C8B-B14F-4D97-AF65-F5344CB8AC3E}">
        <p14:creationId xmlns:p14="http://schemas.microsoft.com/office/powerpoint/2010/main" val="25520565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9492AC-C1D1-4257-BF6E-26C36A18FC8E}" type="slidenum">
              <a:rPr lang="en-GB" smtClean="0"/>
              <a:t>30</a:t>
            </a:fld>
            <a:endParaRPr lang="en-GB"/>
          </a:p>
        </p:txBody>
      </p:sp>
    </p:spTree>
    <p:extLst>
      <p:ext uri="{BB962C8B-B14F-4D97-AF65-F5344CB8AC3E}">
        <p14:creationId xmlns:p14="http://schemas.microsoft.com/office/powerpoint/2010/main" val="25706726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9492AC-C1D1-4257-BF6E-26C36A18FC8E}" type="slidenum">
              <a:rPr lang="en-GB" smtClean="0"/>
              <a:t>31</a:t>
            </a:fld>
            <a:endParaRPr lang="en-GB"/>
          </a:p>
        </p:txBody>
      </p:sp>
    </p:spTree>
    <p:extLst>
      <p:ext uri="{BB962C8B-B14F-4D97-AF65-F5344CB8AC3E}">
        <p14:creationId xmlns:p14="http://schemas.microsoft.com/office/powerpoint/2010/main" val="101929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a:t>
            </a:r>
            <a:r>
              <a:rPr lang="en-GB" baseline="0" dirty="0"/>
              <a:t> of the things trainees say. We have annual awards – 1 SM and 1PM award – nominated by trainees and </a:t>
            </a:r>
            <a:r>
              <a:rPr lang="en-GB" baseline="0" dirty="0" err="1"/>
              <a:t>eachother</a:t>
            </a:r>
            <a:r>
              <a:rPr lang="en-GB" baseline="0" dirty="0"/>
              <a:t> – award ceremony in Oct </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3</a:t>
            </a:fld>
            <a:endParaRPr lang="en-GB" altLang="en-US"/>
          </a:p>
        </p:txBody>
      </p:sp>
    </p:spTree>
    <p:extLst>
      <p:ext uri="{BB962C8B-B14F-4D97-AF65-F5344CB8AC3E}">
        <p14:creationId xmlns:p14="http://schemas.microsoft.com/office/powerpoint/2010/main" val="25967883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9492AC-C1D1-4257-BF6E-26C36A18FC8E}" type="slidenum">
              <a:rPr lang="en-GB" smtClean="0"/>
              <a:t>32</a:t>
            </a:fld>
            <a:endParaRPr lang="en-GB"/>
          </a:p>
        </p:txBody>
      </p:sp>
    </p:spTree>
    <p:extLst>
      <p:ext uri="{BB962C8B-B14F-4D97-AF65-F5344CB8AC3E}">
        <p14:creationId xmlns:p14="http://schemas.microsoft.com/office/powerpoint/2010/main" val="181390282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9492AC-C1D1-4257-BF6E-26C36A18FC8E}" type="slidenum">
              <a:rPr lang="en-GB" smtClean="0"/>
              <a:t>33</a:t>
            </a:fld>
            <a:endParaRPr lang="en-GB"/>
          </a:p>
        </p:txBody>
      </p:sp>
    </p:spTree>
    <p:extLst>
      <p:ext uri="{BB962C8B-B14F-4D97-AF65-F5344CB8AC3E}">
        <p14:creationId xmlns:p14="http://schemas.microsoft.com/office/powerpoint/2010/main" val="10685387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All these will guide and shape the trainee however</a:t>
            </a:r>
            <a:r>
              <a:rPr lang="en-GB" baseline="0" dirty="0" smtClean="0"/>
              <a:t> at the centre of this is the trainee/mentor relationship. This is the most important relationship for the trainee. It might not be the most important thing on your to do this and that needs to be </a:t>
            </a:r>
            <a:r>
              <a:rPr lang="en-GB" baseline="0" dirty="0" err="1" smtClean="0"/>
              <a:t>carefiully</a:t>
            </a:r>
            <a:r>
              <a:rPr lang="en-GB" baseline="0" dirty="0" smtClean="0"/>
              <a:t> handled and balanced for the trainee. </a:t>
            </a:r>
            <a:endParaRPr lang="en-GB" dirty="0"/>
          </a:p>
        </p:txBody>
      </p:sp>
      <p:sp>
        <p:nvSpPr>
          <p:cNvPr id="4" name="Slide Number Placeholder 3"/>
          <p:cNvSpPr>
            <a:spLocks noGrp="1"/>
          </p:cNvSpPr>
          <p:nvPr>
            <p:ph type="sldNum" sz="quarter" idx="10"/>
          </p:nvPr>
        </p:nvSpPr>
        <p:spPr/>
        <p:txBody>
          <a:bodyPr/>
          <a:lstStyle/>
          <a:p>
            <a:fld id="{439492AC-C1D1-4257-BF6E-26C36A18FC8E}" type="slidenum">
              <a:rPr lang="en-GB" smtClean="0"/>
              <a:t>4</a:t>
            </a:fld>
            <a:endParaRPr lang="en-GB"/>
          </a:p>
        </p:txBody>
      </p:sp>
    </p:spTree>
    <p:extLst>
      <p:ext uri="{BB962C8B-B14F-4D97-AF65-F5344CB8AC3E}">
        <p14:creationId xmlns:p14="http://schemas.microsoft.com/office/powerpoint/2010/main" val="3538451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How</a:t>
            </a:r>
            <a:r>
              <a:rPr lang="en-GB" baseline="0" dirty="0"/>
              <a:t> will this support/ guide your practice  - self – audit – selection process – competencies - </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5</a:t>
            </a:fld>
            <a:endParaRPr lang="en-GB" altLang="en-US"/>
          </a:p>
        </p:txBody>
      </p:sp>
    </p:spTree>
    <p:extLst>
      <p:ext uri="{BB962C8B-B14F-4D97-AF65-F5344CB8AC3E}">
        <p14:creationId xmlns:p14="http://schemas.microsoft.com/office/powerpoint/2010/main" val="19034089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Have a look through and</a:t>
            </a:r>
            <a:r>
              <a:rPr lang="en-GB" baseline="0" dirty="0"/>
              <a:t> discuss – these should be absolutely used to select/self select your readiness to be a </a:t>
            </a:r>
            <a:r>
              <a:rPr lang="en-GB" baseline="0" dirty="0" smtClean="0"/>
              <a:t>SM/PM</a:t>
            </a:r>
          </a:p>
          <a:p>
            <a:r>
              <a:rPr lang="en-GB" baseline="0" dirty="0" smtClean="0"/>
              <a:t>The key is how you model professionalism – and that might need </a:t>
            </a:r>
            <a:r>
              <a:rPr lang="en-GB" baseline="0" dirty="0" err="1" smtClean="0"/>
              <a:t>rexamining</a:t>
            </a:r>
            <a:r>
              <a:rPr lang="en-GB" baseline="0" dirty="0" smtClean="0"/>
              <a:t> within your own philosophy as we get somewhat bogged down by the day to day demands – one of the first tasks trainees do is examine their philosophy of the teacher they want to be. Compassionate, curious, honest, respectful – moral and intellectual virtues or values. It would be interest may be to revisit our own philosophy and hope they go beyond resilience, perseverance and determination. What do we want to model for the trainees – an environment that requires resilience or one that invites curiosity, reasoning and reflection. </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6</a:t>
            </a:fld>
            <a:endParaRPr lang="en-GB" altLang="en-US"/>
          </a:p>
        </p:txBody>
      </p:sp>
    </p:spTree>
    <p:extLst>
      <p:ext uri="{BB962C8B-B14F-4D97-AF65-F5344CB8AC3E}">
        <p14:creationId xmlns:p14="http://schemas.microsoft.com/office/powerpoint/2010/main" val="34771914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9492AC-C1D1-4257-BF6E-26C36A18FC8E}" type="slidenum">
              <a:rPr lang="en-GB" smtClean="0"/>
              <a:t>8</a:t>
            </a:fld>
            <a:endParaRPr lang="en-GB"/>
          </a:p>
        </p:txBody>
      </p:sp>
    </p:spTree>
    <p:extLst>
      <p:ext uri="{BB962C8B-B14F-4D97-AF65-F5344CB8AC3E}">
        <p14:creationId xmlns:p14="http://schemas.microsoft.com/office/powerpoint/2010/main" val="37160117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9492AC-C1D1-4257-BF6E-26C36A18FC8E}" type="slidenum">
              <a:rPr lang="en-GB" smtClean="0"/>
              <a:t>9</a:t>
            </a:fld>
            <a:endParaRPr lang="en-GB"/>
          </a:p>
        </p:txBody>
      </p:sp>
    </p:spTree>
    <p:extLst>
      <p:ext uri="{BB962C8B-B14F-4D97-AF65-F5344CB8AC3E}">
        <p14:creationId xmlns:p14="http://schemas.microsoft.com/office/powerpoint/2010/main" val="34903897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9492AC-C1D1-4257-BF6E-26C36A18FC8E}" type="slidenum">
              <a:rPr lang="en-GB" smtClean="0"/>
              <a:t>10</a:t>
            </a:fld>
            <a:endParaRPr lang="en-GB"/>
          </a:p>
        </p:txBody>
      </p:sp>
    </p:spTree>
    <p:extLst>
      <p:ext uri="{BB962C8B-B14F-4D97-AF65-F5344CB8AC3E}">
        <p14:creationId xmlns:p14="http://schemas.microsoft.com/office/powerpoint/2010/main" val="6604471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5377815"/>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2996463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254598621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21/06/2018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88122810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21/06/2018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20482653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21/06/2018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141832937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5377815"/>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44884775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2923696"/>
          </a:xfrm>
          <a:prstGeom prst="rect">
            <a:avLst/>
          </a:prstGeom>
        </p:spPr>
      </p:pic>
    </p:spTree>
    <p:extLst>
      <p:ext uri="{BB962C8B-B14F-4D97-AF65-F5344CB8AC3E}">
        <p14:creationId xmlns:p14="http://schemas.microsoft.com/office/powerpoint/2010/main" val="194200285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5A340FB6-9916-4744-A588-88582159FB2B}" type="datetimeFigureOut">
              <a:rPr lang="en-GB" smtClean="0"/>
              <a:pPr>
                <a:defRPr/>
              </a:pPr>
              <a:t>21/06/2018</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1B5FE55-7890-4B92-8DAC-E9A4D1B54585}" type="slidenum">
              <a:rPr lang="en-GB" smtClean="0"/>
              <a:pPr>
                <a:defRPr/>
              </a:pPr>
              <a:t>‹#›</a:t>
            </a:fld>
            <a:endParaRPr lang="en-GB"/>
          </a:p>
        </p:txBody>
      </p:sp>
    </p:spTree>
    <p:extLst>
      <p:ext uri="{BB962C8B-B14F-4D97-AF65-F5344CB8AC3E}">
        <p14:creationId xmlns:p14="http://schemas.microsoft.com/office/powerpoint/2010/main" val="180264580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0" y="5661248"/>
            <a:ext cx="12206199" cy="100811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87EA2E35-467A-4B59-82DC-CA561B91D6DD}" type="datetimeFigureOut">
              <a:rPr lang="en-GB" smtClean="0"/>
              <a:pPr>
                <a:defRPr/>
              </a:pPr>
              <a:t>21/06/2018</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730FB9F-F625-4E59-ABB6-F6A9692E4283}" type="slidenum">
              <a:rPr lang="en-GB" smtClean="0"/>
              <a:pPr>
                <a:defRPr/>
              </a:pPr>
              <a:t>‹#›</a:t>
            </a:fld>
            <a:endParaRPr lang="en-GB"/>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1377314"/>
          </a:xfrm>
          <a:prstGeom prst="rect">
            <a:avLst/>
          </a:prstGeom>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3076"/>
            <a:ext cx="12192000" cy="1508759"/>
          </a:xfrm>
          <a:prstGeom prst="rect">
            <a:avLst/>
          </a:prstGeom>
        </p:spPr>
      </p:pic>
    </p:spTree>
    <p:extLst>
      <p:ext uri="{BB962C8B-B14F-4D97-AF65-F5344CB8AC3E}">
        <p14:creationId xmlns:p14="http://schemas.microsoft.com/office/powerpoint/2010/main" val="401459025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89F47B15-667E-4BCF-8B3A-A77556EB54EA}" type="datetimeFigureOut">
              <a:rPr lang="en-GB" smtClean="0"/>
              <a:pPr>
                <a:defRPr/>
              </a:pPr>
              <a:t>21/06/2018</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6C46B6B-B495-4202-9733-F50C9C7FB744}" type="slidenum">
              <a:rPr lang="en-GB" smtClean="0"/>
              <a:pPr>
                <a:defRPr/>
              </a:pPr>
              <a:t>‹#›</a:t>
            </a:fld>
            <a:endParaRPr lang="en-GB"/>
          </a:p>
        </p:txBody>
      </p:sp>
    </p:spTree>
    <p:extLst>
      <p:ext uri="{BB962C8B-B14F-4D97-AF65-F5344CB8AC3E}">
        <p14:creationId xmlns:p14="http://schemas.microsoft.com/office/powerpoint/2010/main" val="63097277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7ADAC0FC-96BA-4D10-9D73-BF78231C6B28}" type="datetimeFigureOut">
              <a:rPr lang="en-GB" smtClean="0"/>
              <a:pPr>
                <a:defRPr/>
              </a:pPr>
              <a:t>21/06/2018</a:t>
            </a:fld>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E133AD48-89ED-4225-9717-C63FF82E1232}" type="slidenum">
              <a:rPr lang="en-GB" smtClean="0"/>
              <a:pPr>
                <a:defRPr/>
              </a:pPr>
              <a:t>‹#›</a:t>
            </a:fld>
            <a:endParaRPr lang="en-GB"/>
          </a:p>
        </p:txBody>
      </p:sp>
    </p:spTree>
    <p:extLst>
      <p:ext uri="{BB962C8B-B14F-4D97-AF65-F5344CB8AC3E}">
        <p14:creationId xmlns:p14="http://schemas.microsoft.com/office/powerpoint/2010/main" val="420631708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8A09EE57-8035-41DD-9C26-3C6F5DAA7CFD}" type="datetimeFigureOut">
              <a:rPr lang="en-GB" smtClean="0"/>
              <a:pPr>
                <a:defRPr/>
              </a:pPr>
              <a:t>21/06/2018</a:t>
            </a:fld>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37C80DCE-CC63-41F3-B3BF-2DC7C1BD5F8C}" type="slidenum">
              <a:rPr lang="en-GB" smtClean="0"/>
              <a:pPr>
                <a:defRPr/>
              </a:pPr>
              <a:t>‹#›</a:t>
            </a:fld>
            <a:endParaRPr lang="en-GB"/>
          </a:p>
        </p:txBody>
      </p:sp>
    </p:spTree>
    <p:extLst>
      <p:ext uri="{BB962C8B-B14F-4D97-AF65-F5344CB8AC3E}">
        <p14:creationId xmlns:p14="http://schemas.microsoft.com/office/powerpoint/2010/main" val="691351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263401706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4A0DAF2E-DC61-4E6E-94AB-B60AED80656E}" type="datetimeFigureOut">
              <a:rPr lang="en-GB" smtClean="0"/>
              <a:pPr>
                <a:defRPr/>
              </a:pPr>
              <a:t>21/06/2018</a:t>
            </a:fld>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20B71BE9-486E-45C4-86CB-5A5F3C3951AF}" type="slidenum">
              <a:rPr lang="en-GB" smtClean="0"/>
              <a:pPr>
                <a:defRPr/>
              </a:pPr>
              <a:t>‹#›</a:t>
            </a:fld>
            <a:endParaRPr lang="en-GB"/>
          </a:p>
        </p:txBody>
      </p:sp>
    </p:spTree>
    <p:extLst>
      <p:ext uri="{BB962C8B-B14F-4D97-AF65-F5344CB8AC3E}">
        <p14:creationId xmlns:p14="http://schemas.microsoft.com/office/powerpoint/2010/main" val="222901150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0F9898C3-4A5E-46F2-8CA9-97065EF60EB5}" type="datetimeFigureOut">
              <a:rPr lang="en-GB" smtClean="0"/>
              <a:pPr>
                <a:defRPr/>
              </a:pPr>
              <a:t>21/06/2018</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E527412-71D6-44C2-A9F5-635BC2763565}" type="slidenum">
              <a:rPr lang="en-GB" smtClean="0"/>
              <a:pPr>
                <a:defRPr/>
              </a:pPr>
              <a:t>‹#›</a:t>
            </a:fld>
            <a:endParaRPr lang="en-GB"/>
          </a:p>
        </p:txBody>
      </p:sp>
    </p:spTree>
    <p:extLst>
      <p:ext uri="{BB962C8B-B14F-4D97-AF65-F5344CB8AC3E}">
        <p14:creationId xmlns:p14="http://schemas.microsoft.com/office/powerpoint/2010/main" val="46235919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2D78D83-690E-44A6-9615-6E3773D09219}" type="datetimeFigureOut">
              <a:rPr lang="en-GB" smtClean="0"/>
              <a:pPr>
                <a:defRPr/>
              </a:pPr>
              <a:t>21/06/2018</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6B233AE-E9D9-464A-AA2D-6B972A04F9AF}" type="slidenum">
              <a:rPr lang="en-GB" smtClean="0"/>
              <a:pPr>
                <a:defRPr/>
              </a:pPr>
              <a:t>‹#›</a:t>
            </a:fld>
            <a:endParaRPr lang="en-GB"/>
          </a:p>
        </p:txBody>
      </p:sp>
    </p:spTree>
    <p:extLst>
      <p:ext uri="{BB962C8B-B14F-4D97-AF65-F5344CB8AC3E}">
        <p14:creationId xmlns:p14="http://schemas.microsoft.com/office/powerpoint/2010/main" val="235604898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A4A34E77-4970-41AE-8E37-D8248A576885}" type="datetimeFigureOut">
              <a:rPr lang="en-GB" smtClean="0"/>
              <a:pPr>
                <a:defRPr/>
              </a:pPr>
              <a:t>21/06/2018</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6B9CED2-2637-4A41-9192-F691BFD70E77}" type="slidenum">
              <a:rPr lang="en-GB" smtClean="0"/>
              <a:pPr>
                <a:defRPr/>
              </a:pPr>
              <a:t>‹#›</a:t>
            </a:fld>
            <a:endParaRPr lang="en-GB"/>
          </a:p>
        </p:txBody>
      </p:sp>
    </p:spTree>
    <p:extLst>
      <p:ext uri="{BB962C8B-B14F-4D97-AF65-F5344CB8AC3E}">
        <p14:creationId xmlns:p14="http://schemas.microsoft.com/office/powerpoint/2010/main" val="29395075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1E9B04DF-1EF5-402B-A3AD-220EAF3DB805}" type="datetimeFigureOut">
              <a:rPr lang="en-GB" smtClean="0"/>
              <a:pPr>
                <a:defRPr/>
              </a:pPr>
              <a:t>21/06/2018</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8284ABD-F176-4BF4-91E7-E32687AA688D}" type="slidenum">
              <a:rPr lang="en-GB" smtClean="0"/>
              <a:pPr>
                <a:defRPr/>
              </a:pPr>
              <a:t>‹#›</a:t>
            </a:fld>
            <a:endParaRPr lang="en-GB"/>
          </a:p>
        </p:txBody>
      </p:sp>
    </p:spTree>
    <p:extLst>
      <p:ext uri="{BB962C8B-B14F-4D97-AF65-F5344CB8AC3E}">
        <p14:creationId xmlns:p14="http://schemas.microsoft.com/office/powerpoint/2010/main" val="310842321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4982731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2429533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5925653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21/06/2018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4174065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21/06/2018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50935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354541576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21/06/2018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002683814"/>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21/06/2018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38447167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21/06/2018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918549812"/>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21/06/2018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62366256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9334784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25408918"/>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21/06/2018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149065198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21/06/2018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255604507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1424" y="2564905"/>
            <a:ext cx="103632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21/06/2018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6"/>
            <a:ext cx="12192000" cy="1508759"/>
          </a:xfrm>
          <a:prstGeom prst="rect">
            <a:avLst/>
          </a:prstGeom>
        </p:spPr>
      </p:pic>
    </p:spTree>
    <p:extLst>
      <p:ext uri="{BB962C8B-B14F-4D97-AF65-F5344CB8AC3E}">
        <p14:creationId xmlns:p14="http://schemas.microsoft.com/office/powerpoint/2010/main" val="326058988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21/06/2018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3986478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22809774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21/06/2018</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1012352133"/>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21/06/2018</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8339392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21/06/2018</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1258067178"/>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21/06/2018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088237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21/06/2018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411833206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21/06/2018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1700250305"/>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21/06/2018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11792146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862289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9006991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21/06/2018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6371940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21/06/2018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1507437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21/06/2018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7422113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21/06/2018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683639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2923696"/>
          </a:xfrm>
          <a:prstGeom prst="rect">
            <a:avLst/>
          </a:prstGeom>
        </p:spPr>
      </p:pic>
    </p:spTree>
    <p:extLst>
      <p:ext uri="{BB962C8B-B14F-4D97-AF65-F5344CB8AC3E}">
        <p14:creationId xmlns:p14="http://schemas.microsoft.com/office/powerpoint/2010/main" val="5793078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21/06/2018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0320386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21/06/2018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6210318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4574562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4391427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21/06/2018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35391802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21/06/2018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19446786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1424" y="2564905"/>
            <a:ext cx="103632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21/06/2018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6"/>
            <a:ext cx="12192000" cy="1508759"/>
          </a:xfrm>
          <a:prstGeom prst="rect">
            <a:avLst/>
          </a:prstGeom>
        </p:spPr>
      </p:pic>
    </p:spTree>
    <p:extLst>
      <p:ext uri="{BB962C8B-B14F-4D97-AF65-F5344CB8AC3E}">
        <p14:creationId xmlns:p14="http://schemas.microsoft.com/office/powerpoint/2010/main" val="17637565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21/06/2018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6018253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21/06/2018</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24338169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21/06/2018</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58148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21477556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21/06/2018</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3286269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21/06/2018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5160432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21/06/2018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77367719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21/06/2018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103969261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21/06/2018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1244064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5377815"/>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10785724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2923696"/>
          </a:xfrm>
          <a:prstGeom prst="rect">
            <a:avLst/>
          </a:prstGeom>
        </p:spPr>
      </p:pic>
    </p:spTree>
    <p:extLst>
      <p:ext uri="{BB962C8B-B14F-4D97-AF65-F5344CB8AC3E}">
        <p14:creationId xmlns:p14="http://schemas.microsoft.com/office/powerpoint/2010/main" val="304548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377211221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0" y="5661248"/>
            <a:ext cx="12206199" cy="100811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1377314"/>
          </a:xfrm>
          <a:prstGeom prst="rect">
            <a:avLst/>
          </a:prstGeom>
        </p:spPr>
      </p:pic>
    </p:spTree>
    <p:extLst>
      <p:ext uri="{BB962C8B-B14F-4D97-AF65-F5344CB8AC3E}">
        <p14:creationId xmlns:p14="http://schemas.microsoft.com/office/powerpoint/2010/main" val="272638347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1500822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0" y="5661248"/>
            <a:ext cx="12206199" cy="100811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1377314"/>
          </a:xfrm>
          <a:prstGeom prst="rect">
            <a:avLst/>
          </a:prstGeom>
        </p:spPr>
      </p:pic>
    </p:spTree>
    <p:extLst>
      <p:ext uri="{BB962C8B-B14F-4D97-AF65-F5344CB8AC3E}">
        <p14:creationId xmlns:p14="http://schemas.microsoft.com/office/powerpoint/2010/main" val="33145224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169379220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90038201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48369306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243329461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41621683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293279346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365304240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255310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835747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080013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171254551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21/06/2018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9278602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21/06/2018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8278789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21/06/2018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8303168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21/06/2018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2066715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21/06/2018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23138812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21/06/2018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2319117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69790519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88066601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21/06/2018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26083680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21/06/2018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926786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292219958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1424" y="2564905"/>
            <a:ext cx="103632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21/06/2018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6"/>
            <a:ext cx="12192000" cy="1508759"/>
          </a:xfrm>
          <a:prstGeom prst="rect">
            <a:avLst/>
          </a:prstGeom>
        </p:spPr>
      </p:pic>
    </p:spTree>
    <p:extLst>
      <p:ext uri="{BB962C8B-B14F-4D97-AF65-F5344CB8AC3E}">
        <p14:creationId xmlns:p14="http://schemas.microsoft.com/office/powerpoint/2010/main" val="66618670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21/06/2018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322118298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21/06/2018</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13222130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21/06/2018</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263115634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21/06/2018</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300650103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21/06/2018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154440631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21/06/2018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56194015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21/06/2018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49690322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21/06/2018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190046135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5377815"/>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2325526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139503986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2923696"/>
          </a:xfrm>
          <a:prstGeom prst="rect">
            <a:avLst/>
          </a:prstGeom>
        </p:spPr>
      </p:pic>
    </p:spTree>
    <p:extLst>
      <p:ext uri="{BB962C8B-B14F-4D97-AF65-F5344CB8AC3E}">
        <p14:creationId xmlns:p14="http://schemas.microsoft.com/office/powerpoint/2010/main" val="183644625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210723814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0" y="5661248"/>
            <a:ext cx="12206199" cy="100811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1377314"/>
          </a:xfrm>
          <a:prstGeom prst="rect">
            <a:avLst/>
          </a:prstGeom>
        </p:spPr>
      </p:pic>
    </p:spTree>
    <p:extLst>
      <p:ext uri="{BB962C8B-B14F-4D97-AF65-F5344CB8AC3E}">
        <p14:creationId xmlns:p14="http://schemas.microsoft.com/office/powerpoint/2010/main" val="124345768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247369367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205338477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75956894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312418311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104716921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273502846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2537998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31103263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49671692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6570561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571401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46264718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21/06/2018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52856889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21/06/2018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67693088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21/06/2018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68669030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21/06/2018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16137787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21/06/2018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93193392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21/06/2018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012719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55254ED8-04EE-4798-9923-71E01A7887E3}" type="datetimeFigureOut">
              <a:rPr lang="en-GB" smtClean="0"/>
              <a:t>21/06/2018</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39573250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13512590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76841785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21/06/2018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119361010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21/06/2018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14561875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1424" y="2564905"/>
            <a:ext cx="103632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21/06/2018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6"/>
            <a:ext cx="12192000" cy="1508759"/>
          </a:xfrm>
          <a:prstGeom prst="rect">
            <a:avLst/>
          </a:prstGeom>
        </p:spPr>
      </p:pic>
    </p:spTree>
    <p:extLst>
      <p:ext uri="{BB962C8B-B14F-4D97-AF65-F5344CB8AC3E}">
        <p14:creationId xmlns:p14="http://schemas.microsoft.com/office/powerpoint/2010/main" val="208922146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21/06/2018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216036929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21/06/2018</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63657702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21/06/2018</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421572886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21/06/2018</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08552115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21/06/2018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1796651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0.xml"/><Relationship Id="rId13" Type="http://schemas.openxmlformats.org/officeDocument/2006/relationships/theme" Target="../theme/theme10.xml"/><Relationship Id="rId3" Type="http://schemas.openxmlformats.org/officeDocument/2006/relationships/slideLayout" Target="../slideLayouts/slideLayout105.xml"/><Relationship Id="rId7" Type="http://schemas.openxmlformats.org/officeDocument/2006/relationships/slideLayout" Target="../slideLayouts/slideLayout109.xml"/><Relationship Id="rId12" Type="http://schemas.openxmlformats.org/officeDocument/2006/relationships/slideLayout" Target="../slideLayouts/slideLayout114.xml"/><Relationship Id="rId2" Type="http://schemas.openxmlformats.org/officeDocument/2006/relationships/slideLayout" Target="../slideLayouts/slideLayout104.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slideLayout" Target="../slideLayouts/slideLayout113.xml"/><Relationship Id="rId5" Type="http://schemas.openxmlformats.org/officeDocument/2006/relationships/slideLayout" Target="../slideLayouts/slideLayout107.xml"/><Relationship Id="rId15" Type="http://schemas.openxmlformats.org/officeDocument/2006/relationships/image" Target="../media/image2.png"/><Relationship Id="rId10" Type="http://schemas.openxmlformats.org/officeDocument/2006/relationships/slideLayout" Target="../slideLayouts/slideLayout112.xml"/><Relationship Id="rId4" Type="http://schemas.openxmlformats.org/officeDocument/2006/relationships/slideLayout" Target="../slideLayouts/slideLayout106.xml"/><Relationship Id="rId9" Type="http://schemas.openxmlformats.org/officeDocument/2006/relationships/slideLayout" Target="../slideLayouts/slideLayout111.xml"/><Relationship Id="rId14" Type="http://schemas.openxmlformats.org/officeDocument/2006/relationships/image" Target="../media/image1.jpe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2.xml"/><Relationship Id="rId13" Type="http://schemas.openxmlformats.org/officeDocument/2006/relationships/image" Target="../media/image6.jpeg"/><Relationship Id="rId3" Type="http://schemas.openxmlformats.org/officeDocument/2006/relationships/slideLayout" Target="../slideLayouts/slideLayout117.xml"/><Relationship Id="rId7" Type="http://schemas.openxmlformats.org/officeDocument/2006/relationships/slideLayout" Target="../slideLayouts/slideLayout121.xml"/><Relationship Id="rId12" Type="http://schemas.openxmlformats.org/officeDocument/2006/relationships/theme" Target="../theme/theme11.xml"/><Relationship Id="rId2" Type="http://schemas.openxmlformats.org/officeDocument/2006/relationships/slideLayout" Target="../slideLayouts/slideLayout116.xml"/><Relationship Id="rId1" Type="http://schemas.openxmlformats.org/officeDocument/2006/relationships/slideLayout" Target="../slideLayouts/slideLayout115.xml"/><Relationship Id="rId6" Type="http://schemas.openxmlformats.org/officeDocument/2006/relationships/slideLayout" Target="../slideLayouts/slideLayout120.xml"/><Relationship Id="rId11" Type="http://schemas.openxmlformats.org/officeDocument/2006/relationships/slideLayout" Target="../slideLayouts/slideLayout125.xml"/><Relationship Id="rId5" Type="http://schemas.openxmlformats.org/officeDocument/2006/relationships/slideLayout" Target="../slideLayouts/slideLayout119.xml"/><Relationship Id="rId10" Type="http://schemas.openxmlformats.org/officeDocument/2006/relationships/slideLayout" Target="../slideLayouts/slideLayout124.xml"/><Relationship Id="rId4" Type="http://schemas.openxmlformats.org/officeDocument/2006/relationships/slideLayout" Target="../slideLayouts/slideLayout118.xml"/><Relationship Id="rId9" Type="http://schemas.openxmlformats.org/officeDocument/2006/relationships/slideLayout" Target="../slideLayouts/slideLayout123.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3.xml"/><Relationship Id="rId3" Type="http://schemas.openxmlformats.org/officeDocument/2006/relationships/slideLayout" Target="../slideLayouts/slideLayout128.xml"/><Relationship Id="rId7" Type="http://schemas.openxmlformats.org/officeDocument/2006/relationships/slideLayout" Target="../slideLayouts/slideLayout132.xml"/><Relationship Id="rId12" Type="http://schemas.openxmlformats.org/officeDocument/2006/relationships/theme" Target="../theme/theme12.xml"/><Relationship Id="rId2" Type="http://schemas.openxmlformats.org/officeDocument/2006/relationships/slideLayout" Target="../slideLayouts/slideLayout127.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5" Type="http://schemas.openxmlformats.org/officeDocument/2006/relationships/slideLayout" Target="../slideLayouts/slideLayout130.xml"/><Relationship Id="rId10" Type="http://schemas.openxmlformats.org/officeDocument/2006/relationships/slideLayout" Target="../slideLayouts/slideLayout135.xml"/><Relationship Id="rId4" Type="http://schemas.openxmlformats.org/officeDocument/2006/relationships/slideLayout" Target="../slideLayouts/slideLayout129.xml"/><Relationship Id="rId9" Type="http://schemas.openxmlformats.org/officeDocument/2006/relationships/slideLayout" Target="../slideLayouts/slideLayout13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4.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image" Target="../media/image2.png"/><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1.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image" Target="../media/image6.jpe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theme" Target="../theme/theme7.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5" Type="http://schemas.openxmlformats.org/officeDocument/2006/relationships/image" Target="../media/image2.png"/><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image" Target="../media/image1.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image" Target="../media/image6.jpeg"/><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theme" Target="../theme/theme8.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9.xml"/><Relationship Id="rId3" Type="http://schemas.openxmlformats.org/officeDocument/2006/relationships/slideLayout" Target="../slideLayouts/slideLayout94.xml"/><Relationship Id="rId7" Type="http://schemas.openxmlformats.org/officeDocument/2006/relationships/slideLayout" Target="../slideLayouts/slideLayout98.xml"/><Relationship Id="rId12" Type="http://schemas.openxmlformats.org/officeDocument/2006/relationships/theme" Target="../theme/theme9.xml"/><Relationship Id="rId2" Type="http://schemas.openxmlformats.org/officeDocument/2006/relationships/slideLayout" Target="../slideLayouts/slideLayout93.xml"/><Relationship Id="rId1" Type="http://schemas.openxmlformats.org/officeDocument/2006/relationships/slideLayout" Target="../slideLayouts/slideLayout92.xml"/><Relationship Id="rId6" Type="http://schemas.openxmlformats.org/officeDocument/2006/relationships/slideLayout" Target="../slideLayouts/slideLayout97.xml"/><Relationship Id="rId11" Type="http://schemas.openxmlformats.org/officeDocument/2006/relationships/slideLayout" Target="../slideLayouts/slideLayout102.xml"/><Relationship Id="rId5" Type="http://schemas.openxmlformats.org/officeDocument/2006/relationships/slideLayout" Target="../slideLayouts/slideLayout96.xml"/><Relationship Id="rId10" Type="http://schemas.openxmlformats.org/officeDocument/2006/relationships/slideLayout" Target="../slideLayouts/slideLayout101.xml"/><Relationship Id="rId4" Type="http://schemas.openxmlformats.org/officeDocument/2006/relationships/slideLayout" Target="../slideLayouts/slideLayout95.xml"/><Relationship Id="rId9" Type="http://schemas.openxmlformats.org/officeDocument/2006/relationships/slideLayout" Target="../slideLayouts/slideLayout10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12200467"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55254ED8-04EE-4798-9923-71E01A7887E3}" type="datetimeFigureOut">
              <a:rPr lang="en-GB" smtClean="0"/>
              <a:t>21/06/2018</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14685768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12200467"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55254ED8-04EE-4798-9923-71E01A7887E3}" type="datetimeFigureOut">
              <a:rPr lang="en-GB" smtClean="0"/>
              <a:t>21/06/2018</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1329559280"/>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800"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21/06/2018</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12192000" cy="1508760"/>
          </a:xfrm>
          <a:prstGeom prst="rect">
            <a:avLst/>
          </a:prstGeom>
        </p:spPr>
      </p:pic>
    </p:spTree>
    <p:extLst>
      <p:ext uri="{BB962C8B-B14F-4D97-AF65-F5344CB8AC3E}">
        <p14:creationId xmlns:p14="http://schemas.microsoft.com/office/powerpoint/2010/main" val="4049875850"/>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21/06/2018</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1321975461"/>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21/06/2018</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12192000" cy="1508760"/>
          </a:xfrm>
          <a:prstGeom prst="rect">
            <a:avLst/>
          </a:prstGeom>
        </p:spPr>
      </p:pic>
    </p:spTree>
    <p:extLst>
      <p:ext uri="{BB962C8B-B14F-4D97-AF65-F5344CB8AC3E}">
        <p14:creationId xmlns:p14="http://schemas.microsoft.com/office/powerpoint/2010/main" val="67005875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21/06/2018</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346944689"/>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12200467"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55254ED8-04EE-4798-9923-71E01A7887E3}" type="datetimeFigureOut">
              <a:rPr lang="en-GB" smtClean="0"/>
              <a:t>21/06/2018</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4016839205"/>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21/06/2018</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12192000" cy="1508760"/>
          </a:xfrm>
          <a:prstGeom prst="rect">
            <a:avLst/>
          </a:prstGeom>
        </p:spPr>
      </p:pic>
    </p:spTree>
    <p:extLst>
      <p:ext uri="{BB962C8B-B14F-4D97-AF65-F5344CB8AC3E}">
        <p14:creationId xmlns:p14="http://schemas.microsoft.com/office/powerpoint/2010/main" val="3422210437"/>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21/06/2018</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1210004038"/>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12200467"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55254ED8-04EE-4798-9923-71E01A7887E3}" type="datetimeFigureOut">
              <a:rPr lang="en-GB" smtClean="0"/>
              <a:t>21/06/2018</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C3253D-68AD-42A1-864B-C00166D76D33}" type="slidenum">
              <a:rPr lang="en-GB" smtClean="0"/>
              <a:t>‹#›</a:t>
            </a:fld>
            <a:endParaRPr lang="en-GB"/>
          </a:p>
        </p:txBody>
      </p:sp>
    </p:spTree>
    <p:extLst>
      <p:ext uri="{BB962C8B-B14F-4D97-AF65-F5344CB8AC3E}">
        <p14:creationId xmlns:p14="http://schemas.microsoft.com/office/powerpoint/2010/main" val="3055370175"/>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21/06/2018</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12192000" cy="1508760"/>
          </a:xfrm>
          <a:prstGeom prst="rect">
            <a:avLst/>
          </a:prstGeom>
        </p:spPr>
      </p:pic>
    </p:spTree>
    <p:extLst>
      <p:ext uri="{BB962C8B-B14F-4D97-AF65-F5344CB8AC3E}">
        <p14:creationId xmlns:p14="http://schemas.microsoft.com/office/powerpoint/2010/main" val="1398391812"/>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21/06/2018</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4067524523"/>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4.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105.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105.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105.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105.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105.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10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5.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110.xml"/><Relationship Id="rId5" Type="http://schemas.openxmlformats.org/officeDocument/2006/relationships/image" Target="../media/image19.png"/><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1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5.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105.xml"/></Relationships>
</file>

<file path=ppt/slides/_rels/slide26.xml.rels><?xml version="1.0" encoding="UTF-8" standalone="yes"?>
<Relationships xmlns="http://schemas.openxmlformats.org/package/2006/relationships"><Relationship Id="rId3" Type="http://schemas.openxmlformats.org/officeDocument/2006/relationships/hyperlink" Target="https://warwick.ac.uk/fac/soc/cte/students-partners/pintra/secondary/" TargetMode="External"/><Relationship Id="rId2" Type="http://schemas.openxmlformats.org/officeDocument/2006/relationships/notesSlide" Target="../notesSlides/notesSlide25.xml"/><Relationship Id="rId1" Type="http://schemas.openxmlformats.org/officeDocument/2006/relationships/slideLayout" Target="../slideLayouts/slideLayout105.xml"/><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10.xml"/></Relationships>
</file>

<file path=ppt/slides/_rels/slide2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6.xml"/><Relationship Id="rId1" Type="http://schemas.openxmlformats.org/officeDocument/2006/relationships/slideLayout" Target="../slideLayouts/slideLayout1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0.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0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5.xml"/></Relationships>
</file>

<file path=ppt/slides/_rels/slide33.xml.rels><?xml version="1.0" encoding="UTF-8" standalone="yes"?>
<Relationships xmlns="http://schemas.openxmlformats.org/package/2006/relationships"><Relationship Id="rId3" Type="http://schemas.openxmlformats.org/officeDocument/2006/relationships/hyperlink" Target="mailto:kate.hamer@warwick.ac.uk" TargetMode="External"/><Relationship Id="rId2" Type="http://schemas.openxmlformats.org/officeDocument/2006/relationships/notesSlide" Target="../notesSlides/notesSlide31.xml"/><Relationship Id="rId1" Type="http://schemas.openxmlformats.org/officeDocument/2006/relationships/slideLayout" Target="../slideLayouts/slideLayout110.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10.xml"/></Relationships>
</file>

<file path=ppt/slides/_rels/slide5.xml.rels><?xml version="1.0" encoding="UTF-8" standalone="yes"?>
<Relationships xmlns="http://schemas.openxmlformats.org/package/2006/relationships"><Relationship Id="rId3" Type="http://schemas.openxmlformats.org/officeDocument/2006/relationships/hyperlink" Target="file:///\\rumple\user50\u\u1374310\Documents\Mentor_standards_report_Final.pdfr" TargetMode="External"/><Relationship Id="rId2" Type="http://schemas.openxmlformats.org/officeDocument/2006/relationships/notesSlide" Target="../notesSlides/notesSlide5.xml"/><Relationship Id="rId1" Type="http://schemas.openxmlformats.org/officeDocument/2006/relationships/slideLayout" Target="../slideLayouts/slideLayout109.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105.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10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ltLang="en-US" sz="2800" dirty="0"/>
              <a:t>Mentor Training – New </a:t>
            </a:r>
            <a:r>
              <a:rPr lang="en-GB" altLang="en-US" sz="2800" dirty="0" smtClean="0"/>
              <a:t>SMs</a:t>
            </a:r>
            <a:r>
              <a:rPr lang="en-GB" altLang="en-US" sz="2800" dirty="0"/>
              <a:t/>
            </a:r>
            <a:br>
              <a:rPr lang="en-GB" altLang="en-US" sz="2800" dirty="0"/>
            </a:br>
            <a:r>
              <a:rPr lang="en-GB" altLang="en-US" sz="2800" i="1" dirty="0" smtClean="0"/>
              <a:t>Kate Hamer </a:t>
            </a:r>
            <a:r>
              <a:rPr lang="en-GB" altLang="en-US" sz="2800" b="0" i="1" dirty="0" smtClean="0"/>
              <a:t>(Lead in mentoring Secondary </a:t>
            </a:r>
            <a:r>
              <a:rPr lang="en-GB" altLang="en-US" sz="2800" b="0" i="1" dirty="0"/>
              <a:t>ITE)</a:t>
            </a:r>
            <a:br>
              <a:rPr lang="en-GB" altLang="en-US" sz="2800" b="0" i="1" dirty="0"/>
            </a:br>
            <a:r>
              <a:rPr lang="en-GB" altLang="en-US" sz="2800" i="1" dirty="0" smtClean="0"/>
              <a:t>Lindsay James </a:t>
            </a:r>
            <a:r>
              <a:rPr lang="en-GB" altLang="en-US" sz="2800" b="0" i="1" dirty="0" smtClean="0"/>
              <a:t>(Caludon Castle school and outstanding subject mentor)</a:t>
            </a:r>
            <a:r>
              <a:rPr lang="en-GB" altLang="en-US" sz="2800" b="0" i="1" dirty="0"/>
              <a:t/>
            </a:r>
            <a:br>
              <a:rPr lang="en-GB" altLang="en-US" sz="2800" b="0" i="1" dirty="0"/>
            </a:br>
            <a:endParaRPr lang="en-GB" sz="2800" dirty="0"/>
          </a:p>
        </p:txBody>
      </p:sp>
      <p:sp>
        <p:nvSpPr>
          <p:cNvPr id="3" name="Subtitle 2"/>
          <p:cNvSpPr>
            <a:spLocks noGrp="1"/>
          </p:cNvSpPr>
          <p:nvPr>
            <p:ph type="subTitle" idx="1"/>
          </p:nvPr>
        </p:nvSpPr>
        <p:spPr>
          <a:xfrm>
            <a:off x="335360" y="4441704"/>
            <a:ext cx="11486700" cy="1327299"/>
          </a:xfrm>
        </p:spPr>
        <p:txBody>
          <a:bodyPr/>
          <a:lstStyle/>
          <a:p>
            <a:r>
              <a:rPr lang="en-US" dirty="0"/>
              <a:t>A mentor is a suitably-experienced teacher who has formal responsibility to work collaboratively within the ITT partnership to help ensure the trainee receives the highest-quality training”. </a:t>
            </a:r>
            <a:endParaRPr lang="en-GB" dirty="0"/>
          </a:p>
          <a:p>
            <a:endParaRPr lang="en-GB" dirty="0"/>
          </a:p>
        </p:txBody>
      </p:sp>
    </p:spTree>
    <p:extLst>
      <p:ext uri="{BB962C8B-B14F-4D97-AF65-F5344CB8AC3E}">
        <p14:creationId xmlns:p14="http://schemas.microsoft.com/office/powerpoint/2010/main" val="12015672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Case Study A – The ‘Resistant’ </a:t>
            </a:r>
            <a:r>
              <a:rPr lang="en-GB" dirty="0"/>
              <a:t>O</a:t>
            </a:r>
            <a:r>
              <a:rPr lang="en-GB" dirty="0" smtClean="0"/>
              <a:t>ne</a:t>
            </a:r>
            <a:endParaRPr lang="en-GB" dirty="0"/>
          </a:p>
        </p:txBody>
      </p:sp>
      <p:sp>
        <p:nvSpPr>
          <p:cNvPr id="4" name="AutoShape 2" descr="Image result for facial expressions know it all"/>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9" name="Content Placeholder 8"/>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49919" y="1366376"/>
            <a:ext cx="3941983" cy="2956488"/>
          </a:xfrm>
        </p:spPr>
      </p:pic>
      <p:sp>
        <p:nvSpPr>
          <p:cNvPr id="7" name="AutoShape 4" descr="Image result for friends ros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AutoShape 6" descr="Image result for friends ross"/>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TextBox 9"/>
          <p:cNvSpPr txBox="1"/>
          <p:nvPr/>
        </p:nvSpPr>
        <p:spPr>
          <a:xfrm>
            <a:off x="612775" y="1139398"/>
            <a:ext cx="1573636" cy="369332"/>
          </a:xfrm>
          <a:prstGeom prst="rect">
            <a:avLst/>
          </a:prstGeom>
          <a:noFill/>
        </p:spPr>
        <p:txBody>
          <a:bodyPr wrap="none" rtlCol="0">
            <a:spAutoFit/>
          </a:bodyPr>
          <a:lstStyle/>
          <a:p>
            <a:r>
              <a:rPr lang="en-GB" b="1" u="sng" dirty="0" smtClean="0"/>
              <a:t>Characteristics</a:t>
            </a:r>
            <a:endParaRPr lang="en-GB" b="1" u="sng" dirty="0"/>
          </a:p>
        </p:txBody>
      </p:sp>
      <p:sp>
        <p:nvSpPr>
          <p:cNvPr id="11" name="TextBox 10"/>
          <p:cNvSpPr txBox="1"/>
          <p:nvPr/>
        </p:nvSpPr>
        <p:spPr>
          <a:xfrm>
            <a:off x="7341475" y="1153046"/>
            <a:ext cx="1106778" cy="369332"/>
          </a:xfrm>
          <a:prstGeom prst="rect">
            <a:avLst/>
          </a:prstGeom>
          <a:noFill/>
        </p:spPr>
        <p:txBody>
          <a:bodyPr wrap="none" rtlCol="0">
            <a:spAutoFit/>
          </a:bodyPr>
          <a:lstStyle/>
          <a:p>
            <a:r>
              <a:rPr lang="en-GB" b="1" u="sng" dirty="0" smtClean="0"/>
              <a:t>Approach</a:t>
            </a:r>
            <a:endParaRPr lang="en-GB" b="1" u="sng" dirty="0"/>
          </a:p>
        </p:txBody>
      </p:sp>
      <p:sp>
        <p:nvSpPr>
          <p:cNvPr id="3" name="TextBox 2"/>
          <p:cNvSpPr txBox="1"/>
          <p:nvPr/>
        </p:nvSpPr>
        <p:spPr>
          <a:xfrm>
            <a:off x="519368" y="1522378"/>
            <a:ext cx="2473894" cy="3139321"/>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Disengaged during feedback</a:t>
            </a:r>
          </a:p>
          <a:p>
            <a:pPr marL="285750" indent="-285750">
              <a:buFont typeface="Arial" panose="020B0604020202020204" pitchFamily="34" charset="0"/>
              <a:buChar char="•"/>
            </a:pPr>
            <a:r>
              <a:rPr lang="en-GB" dirty="0" smtClean="0"/>
              <a:t>Agrees with everything you say!</a:t>
            </a:r>
          </a:p>
          <a:p>
            <a:pPr marL="285750" indent="-285750">
              <a:buFont typeface="Arial" panose="020B0604020202020204" pitchFamily="34" charset="0"/>
              <a:buChar char="•"/>
            </a:pPr>
            <a:r>
              <a:rPr lang="en-GB" dirty="0" smtClean="0"/>
              <a:t>Aggressive questioning</a:t>
            </a:r>
          </a:p>
          <a:p>
            <a:pPr marL="285750" indent="-285750">
              <a:buFont typeface="Arial" panose="020B0604020202020204" pitchFamily="34" charset="0"/>
              <a:buChar char="•"/>
            </a:pPr>
            <a:r>
              <a:rPr lang="en-GB" dirty="0" smtClean="0"/>
              <a:t>Disinclined to make suggested changes to lesson plans</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p:txBody>
      </p:sp>
      <p:sp>
        <p:nvSpPr>
          <p:cNvPr id="6" name="TextBox 5"/>
          <p:cNvSpPr txBox="1"/>
          <p:nvPr/>
        </p:nvSpPr>
        <p:spPr>
          <a:xfrm>
            <a:off x="7248559" y="1522378"/>
            <a:ext cx="4815621" cy="4801314"/>
          </a:xfrm>
          <a:prstGeom prst="rect">
            <a:avLst/>
          </a:prstGeom>
          <a:noFill/>
        </p:spPr>
        <p:txBody>
          <a:bodyPr wrap="square" rtlCol="0">
            <a:spAutoFit/>
          </a:bodyPr>
          <a:lstStyle/>
          <a:p>
            <a:pPr marL="285750" indent="-285750">
              <a:buFont typeface="Arial" panose="020B0604020202020204" pitchFamily="34" charset="0"/>
              <a:buChar char="•"/>
            </a:pPr>
            <a:r>
              <a:rPr lang="en-GB" dirty="0" smtClean="0"/>
              <a:t>Encourage self reflection through questioning during feedback.</a:t>
            </a:r>
          </a:p>
          <a:p>
            <a:pPr marL="285750" indent="-285750">
              <a:buFont typeface="Arial" panose="020B0604020202020204" pitchFamily="34" charset="0"/>
              <a:buChar char="•"/>
            </a:pPr>
            <a:r>
              <a:rPr lang="en-GB" dirty="0" smtClean="0"/>
              <a:t>Give a clear set of targets that are measurable – this means that they have to follow through with </a:t>
            </a:r>
            <a:r>
              <a:rPr lang="en-GB" dirty="0" err="1" smtClean="0"/>
              <a:t>actioning</a:t>
            </a:r>
            <a:r>
              <a:rPr lang="en-GB" dirty="0" smtClean="0"/>
              <a:t> them – not just agreeing at the time.</a:t>
            </a:r>
          </a:p>
          <a:p>
            <a:pPr marL="285750" indent="-285750">
              <a:buFont typeface="Arial" panose="020B0604020202020204" pitchFamily="34" charset="0"/>
              <a:buChar char="•"/>
            </a:pPr>
            <a:r>
              <a:rPr lang="en-GB" dirty="0" smtClean="0"/>
              <a:t>Don’t be scared to have a courageous conversation with them about their attitude – never forget that you are the expert!</a:t>
            </a:r>
          </a:p>
          <a:p>
            <a:pPr marL="285750" indent="-285750">
              <a:buFont typeface="Arial" panose="020B0604020202020204" pitchFamily="34" charset="0"/>
              <a:buChar char="•"/>
            </a:pPr>
            <a:r>
              <a:rPr lang="en-GB" dirty="0" smtClean="0"/>
              <a:t>Set strict deadlines for suggested changes to be made.</a:t>
            </a:r>
          </a:p>
          <a:p>
            <a:pPr marL="285750" indent="-285750">
              <a:buFont typeface="Arial" panose="020B0604020202020204" pitchFamily="34" charset="0"/>
              <a:buChar char="•"/>
            </a:pPr>
            <a:r>
              <a:rPr lang="en-GB" dirty="0" smtClean="0"/>
              <a:t>Be a coach – often the resister will need to be ‘coached’ into a different way of thinking – be patient: they will have an opinion that they need to voice – listen to it, acknowledge it and guide them to alternative points of view.</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6397641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Case Study B – The ‘Disorganised’ One</a:t>
            </a:r>
            <a:endParaRPr lang="en-GB"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809099" y="1295400"/>
            <a:ext cx="3390948" cy="2852426"/>
          </a:xfrm>
        </p:spPr>
      </p:pic>
      <p:sp>
        <p:nvSpPr>
          <p:cNvPr id="5" name="TextBox 4"/>
          <p:cNvSpPr txBox="1"/>
          <p:nvPr/>
        </p:nvSpPr>
        <p:spPr>
          <a:xfrm>
            <a:off x="817491" y="1295400"/>
            <a:ext cx="1573636" cy="369332"/>
          </a:xfrm>
          <a:prstGeom prst="rect">
            <a:avLst/>
          </a:prstGeom>
          <a:noFill/>
        </p:spPr>
        <p:txBody>
          <a:bodyPr wrap="none" rtlCol="0">
            <a:spAutoFit/>
          </a:bodyPr>
          <a:lstStyle/>
          <a:p>
            <a:r>
              <a:rPr lang="en-GB" b="1" u="sng" dirty="0" smtClean="0"/>
              <a:t>Characteristics</a:t>
            </a:r>
            <a:endParaRPr lang="en-GB" b="1" u="sng" dirty="0"/>
          </a:p>
        </p:txBody>
      </p:sp>
      <p:sp>
        <p:nvSpPr>
          <p:cNvPr id="6" name="TextBox 5"/>
          <p:cNvSpPr txBox="1"/>
          <p:nvPr/>
        </p:nvSpPr>
        <p:spPr>
          <a:xfrm>
            <a:off x="7511241" y="1295400"/>
            <a:ext cx="1106778" cy="369332"/>
          </a:xfrm>
          <a:prstGeom prst="rect">
            <a:avLst/>
          </a:prstGeom>
          <a:noFill/>
        </p:spPr>
        <p:txBody>
          <a:bodyPr wrap="none" rtlCol="0">
            <a:spAutoFit/>
          </a:bodyPr>
          <a:lstStyle/>
          <a:p>
            <a:r>
              <a:rPr lang="en-GB" b="1" u="sng" dirty="0" smtClean="0"/>
              <a:t>Approach</a:t>
            </a:r>
            <a:endParaRPr lang="en-GB" b="1" u="sng" dirty="0"/>
          </a:p>
        </p:txBody>
      </p:sp>
      <p:sp>
        <p:nvSpPr>
          <p:cNvPr id="3" name="TextBox 2"/>
          <p:cNvSpPr txBox="1"/>
          <p:nvPr/>
        </p:nvSpPr>
        <p:spPr>
          <a:xfrm>
            <a:off x="586853" y="1839502"/>
            <a:ext cx="3125337" cy="2308324"/>
          </a:xfrm>
          <a:prstGeom prst="rect">
            <a:avLst/>
          </a:prstGeom>
          <a:noFill/>
        </p:spPr>
        <p:txBody>
          <a:bodyPr wrap="square" rtlCol="0">
            <a:spAutoFit/>
          </a:bodyPr>
          <a:lstStyle/>
          <a:p>
            <a:pPr marL="285750" indent="-285750">
              <a:buFont typeface="Arial" panose="020B0604020202020204" pitchFamily="34" charset="0"/>
              <a:buChar char="•"/>
            </a:pPr>
            <a:r>
              <a:rPr lang="en-GB" dirty="0" smtClean="0"/>
              <a:t>Flustered</a:t>
            </a:r>
          </a:p>
          <a:p>
            <a:pPr marL="285750" indent="-285750">
              <a:buFont typeface="Arial" panose="020B0604020202020204" pitchFamily="34" charset="0"/>
              <a:buChar char="•"/>
            </a:pPr>
            <a:r>
              <a:rPr lang="en-GB" dirty="0" smtClean="0"/>
              <a:t>Agrees to everything…good intentions</a:t>
            </a:r>
          </a:p>
          <a:p>
            <a:pPr marL="285750" indent="-285750">
              <a:buFont typeface="Arial" panose="020B0604020202020204" pitchFamily="34" charset="0"/>
              <a:buChar char="•"/>
            </a:pPr>
            <a:r>
              <a:rPr lang="en-GB" dirty="0" smtClean="0"/>
              <a:t>Often misses a deadline</a:t>
            </a:r>
          </a:p>
          <a:p>
            <a:pPr marL="285750" indent="-285750">
              <a:buFont typeface="Arial" panose="020B0604020202020204" pitchFamily="34" charset="0"/>
              <a:buChar char="•"/>
            </a:pPr>
            <a:r>
              <a:rPr lang="en-GB" dirty="0" smtClean="0"/>
              <a:t>Doesn’t make notes</a:t>
            </a:r>
          </a:p>
          <a:p>
            <a:pPr marL="285750" indent="-285750">
              <a:buFont typeface="Arial" panose="020B0604020202020204" pitchFamily="34" charset="0"/>
              <a:buChar char="•"/>
            </a:pPr>
            <a:r>
              <a:rPr lang="en-GB" dirty="0" smtClean="0"/>
              <a:t>Messy!</a:t>
            </a:r>
          </a:p>
          <a:p>
            <a:pPr marL="285750" indent="-285750">
              <a:buFont typeface="Arial" panose="020B0604020202020204" pitchFamily="34" charset="0"/>
              <a:buChar char="•"/>
            </a:pPr>
            <a:r>
              <a:rPr lang="en-GB" dirty="0" smtClean="0"/>
              <a:t>Always in a rush when there has been plenty of time.</a:t>
            </a:r>
            <a:endParaRPr lang="en-GB" dirty="0"/>
          </a:p>
        </p:txBody>
      </p:sp>
      <p:sp>
        <p:nvSpPr>
          <p:cNvPr id="8" name="TextBox 7"/>
          <p:cNvSpPr txBox="1"/>
          <p:nvPr/>
        </p:nvSpPr>
        <p:spPr>
          <a:xfrm>
            <a:off x="7296956" y="1664732"/>
            <a:ext cx="4895044" cy="4247317"/>
          </a:xfrm>
          <a:prstGeom prst="rect">
            <a:avLst/>
          </a:prstGeom>
          <a:noFill/>
        </p:spPr>
        <p:txBody>
          <a:bodyPr wrap="square" rtlCol="0">
            <a:spAutoFit/>
          </a:bodyPr>
          <a:lstStyle/>
          <a:p>
            <a:pPr marL="285750" indent="-285750">
              <a:buFont typeface="Arial" panose="020B0604020202020204" pitchFamily="34" charset="0"/>
              <a:buChar char="•"/>
            </a:pPr>
            <a:r>
              <a:rPr lang="en-GB" dirty="0" smtClean="0"/>
              <a:t>Start small – can you help them create a systematic approach towards their training year.</a:t>
            </a:r>
          </a:p>
          <a:p>
            <a:pPr marL="285750" indent="-285750">
              <a:buFont typeface="Arial" panose="020B0604020202020204" pitchFamily="34" charset="0"/>
              <a:buChar char="•"/>
            </a:pPr>
            <a:r>
              <a:rPr lang="en-GB" dirty="0" smtClean="0"/>
              <a:t>Don’t let them take on too much – ensure that they are on top of their workload before they take on additional tasks.</a:t>
            </a:r>
          </a:p>
          <a:p>
            <a:pPr marL="285750" indent="-285750">
              <a:buFont typeface="Arial" panose="020B0604020202020204" pitchFamily="34" charset="0"/>
              <a:buChar char="•"/>
            </a:pPr>
            <a:r>
              <a:rPr lang="en-GB" dirty="0" smtClean="0"/>
              <a:t>Put the emphasis on them to make notes during mentor meetings / feedback – this way they have no excuse for forgetting anything.</a:t>
            </a:r>
          </a:p>
          <a:p>
            <a:pPr marL="285750" indent="-285750">
              <a:buFont typeface="Arial" panose="020B0604020202020204" pitchFamily="34" charset="0"/>
              <a:buChar char="•"/>
            </a:pPr>
            <a:r>
              <a:rPr lang="en-GB" dirty="0" smtClean="0"/>
              <a:t>Give them an area to keep their belongings/paperwork in  - it is their responsibility to keep this area tidy.</a:t>
            </a:r>
          </a:p>
          <a:p>
            <a:pPr marL="285750" indent="-285750">
              <a:buFont typeface="Arial" panose="020B0604020202020204" pitchFamily="34" charset="0"/>
              <a:buChar char="•"/>
            </a:pPr>
            <a:r>
              <a:rPr lang="en-GB" dirty="0" smtClean="0"/>
              <a:t>Set strict time boundaries –  i.e. if they have a lesson after lunch, set an expectation of what time you want them to go to the classroom.</a:t>
            </a:r>
            <a:endParaRPr lang="en-GB" dirty="0"/>
          </a:p>
        </p:txBody>
      </p:sp>
    </p:spTree>
    <p:extLst>
      <p:ext uri="{BB962C8B-B14F-4D97-AF65-F5344CB8AC3E}">
        <p14:creationId xmlns:p14="http://schemas.microsoft.com/office/powerpoint/2010/main" val="41559412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Case Study C – The ‘Needy’ One </a:t>
            </a:r>
            <a:endParaRPr lang="en-GB"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52884" y="1524816"/>
            <a:ext cx="2832919" cy="4218586"/>
          </a:xfrm>
        </p:spPr>
      </p:pic>
      <p:sp>
        <p:nvSpPr>
          <p:cNvPr id="7" name="TextBox 6"/>
          <p:cNvSpPr txBox="1"/>
          <p:nvPr/>
        </p:nvSpPr>
        <p:spPr>
          <a:xfrm>
            <a:off x="612775" y="1110734"/>
            <a:ext cx="1573636" cy="369332"/>
          </a:xfrm>
          <a:prstGeom prst="rect">
            <a:avLst/>
          </a:prstGeom>
          <a:noFill/>
        </p:spPr>
        <p:txBody>
          <a:bodyPr wrap="none" rtlCol="0">
            <a:spAutoFit/>
          </a:bodyPr>
          <a:lstStyle/>
          <a:p>
            <a:r>
              <a:rPr lang="en-GB" b="1" u="sng" dirty="0" smtClean="0"/>
              <a:t>Characteristics</a:t>
            </a:r>
            <a:endParaRPr lang="en-GB" b="1" u="sng" dirty="0"/>
          </a:p>
        </p:txBody>
      </p:sp>
      <p:sp>
        <p:nvSpPr>
          <p:cNvPr id="8" name="TextBox 7"/>
          <p:cNvSpPr txBox="1"/>
          <p:nvPr/>
        </p:nvSpPr>
        <p:spPr>
          <a:xfrm>
            <a:off x="6497835" y="1110734"/>
            <a:ext cx="1106778" cy="369332"/>
          </a:xfrm>
          <a:prstGeom prst="rect">
            <a:avLst/>
          </a:prstGeom>
          <a:noFill/>
        </p:spPr>
        <p:txBody>
          <a:bodyPr wrap="none" rtlCol="0">
            <a:spAutoFit/>
          </a:bodyPr>
          <a:lstStyle/>
          <a:p>
            <a:r>
              <a:rPr lang="en-GB" b="1" u="sng" dirty="0" smtClean="0"/>
              <a:t>Approach</a:t>
            </a:r>
            <a:endParaRPr lang="en-GB" b="1" u="sng" dirty="0"/>
          </a:p>
        </p:txBody>
      </p:sp>
      <p:sp>
        <p:nvSpPr>
          <p:cNvPr id="3" name="TextBox 2"/>
          <p:cNvSpPr txBox="1"/>
          <p:nvPr/>
        </p:nvSpPr>
        <p:spPr>
          <a:xfrm>
            <a:off x="612775" y="1524816"/>
            <a:ext cx="2840109" cy="2308324"/>
          </a:xfrm>
          <a:prstGeom prst="rect">
            <a:avLst/>
          </a:prstGeom>
          <a:noFill/>
        </p:spPr>
        <p:txBody>
          <a:bodyPr wrap="square" rtlCol="0">
            <a:spAutoFit/>
          </a:bodyPr>
          <a:lstStyle/>
          <a:p>
            <a:pPr marL="285750" indent="-285750">
              <a:buFont typeface="Arial" panose="020B0604020202020204" pitchFamily="34" charset="0"/>
              <a:buChar char="•"/>
            </a:pPr>
            <a:r>
              <a:rPr lang="en-GB" dirty="0" smtClean="0"/>
              <a:t>Need for constant reassurance</a:t>
            </a:r>
          </a:p>
          <a:p>
            <a:pPr marL="285750" indent="-285750">
              <a:buFont typeface="Arial" panose="020B0604020202020204" pitchFamily="34" charset="0"/>
              <a:buChar char="•"/>
            </a:pPr>
            <a:r>
              <a:rPr lang="en-GB" dirty="0" smtClean="0"/>
              <a:t>‘flitting’ about</a:t>
            </a:r>
          </a:p>
          <a:p>
            <a:pPr marL="285750" indent="-285750">
              <a:buFont typeface="Arial" panose="020B0604020202020204" pitchFamily="34" charset="0"/>
              <a:buChar char="•"/>
            </a:pPr>
            <a:r>
              <a:rPr lang="en-GB" dirty="0" smtClean="0"/>
              <a:t>Emails out of work hours</a:t>
            </a:r>
          </a:p>
          <a:p>
            <a:pPr marL="285750" indent="-285750">
              <a:buFont typeface="Arial" panose="020B0604020202020204" pitchFamily="34" charset="0"/>
              <a:buChar char="•"/>
            </a:pPr>
            <a:r>
              <a:rPr lang="en-GB" dirty="0" smtClean="0"/>
              <a:t>Unable to find positives in their lessons</a:t>
            </a:r>
          </a:p>
          <a:p>
            <a:pPr marL="285750" indent="-285750">
              <a:buFont typeface="Arial" panose="020B0604020202020204" pitchFamily="34" charset="0"/>
              <a:buChar char="•"/>
            </a:pPr>
            <a:r>
              <a:rPr lang="en-GB" dirty="0" smtClean="0"/>
              <a:t>Asking for additional mentor meetings</a:t>
            </a:r>
          </a:p>
        </p:txBody>
      </p:sp>
      <p:sp>
        <p:nvSpPr>
          <p:cNvPr id="4" name="TextBox 3"/>
          <p:cNvSpPr txBox="1"/>
          <p:nvPr/>
        </p:nvSpPr>
        <p:spPr>
          <a:xfrm>
            <a:off x="6497835" y="1524816"/>
            <a:ext cx="5123894" cy="4524315"/>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Demonstrate that you are compassionate person and be willing to reassure them. They will need this when they are in their survival stage!</a:t>
            </a:r>
          </a:p>
          <a:p>
            <a:pPr marL="285750" indent="-285750">
              <a:buFont typeface="Arial" panose="020B0604020202020204" pitchFamily="34" charset="0"/>
              <a:buChar char="•"/>
            </a:pPr>
            <a:r>
              <a:rPr lang="en-GB" dirty="0" smtClean="0"/>
              <a:t>At the same time, they need boundaries…we are all busy – you need to ensure that you look after yourself as well as time. Have set time slots to see them in during school hours and limit the hours you are willing to communicate with them in the evening/weekend.</a:t>
            </a:r>
          </a:p>
          <a:p>
            <a:pPr marL="285750" indent="-285750">
              <a:buFont typeface="Arial" panose="020B0604020202020204" pitchFamily="34" charset="0"/>
              <a:buChar char="•"/>
            </a:pPr>
            <a:r>
              <a:rPr lang="en-GB" dirty="0" smtClean="0"/>
              <a:t>Have feedback rules – they </a:t>
            </a:r>
            <a:r>
              <a:rPr lang="en-GB" u="sng" dirty="0" smtClean="0"/>
              <a:t>have to</a:t>
            </a:r>
            <a:r>
              <a:rPr lang="en-GB" dirty="0" smtClean="0"/>
              <a:t> come up with at least one ‘what went well’ and one ‘even </a:t>
            </a:r>
            <a:r>
              <a:rPr lang="en-GB" smtClean="0"/>
              <a:t>better if’. </a:t>
            </a:r>
            <a:r>
              <a:rPr lang="en-GB" dirty="0" smtClean="0"/>
              <a:t>Start small and build them up – they will soon be recognising their strengths and growing in confidence. </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38285852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Case Study D – The ‘Laid Back’ One</a:t>
            </a:r>
            <a:endParaRPr lang="en-GB" dirty="0"/>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930148" y="1469141"/>
            <a:ext cx="4318000" cy="2684206"/>
          </a:xfrm>
        </p:spPr>
      </p:pic>
      <p:sp>
        <p:nvSpPr>
          <p:cNvPr id="4" name="AutoShape 2" descr="Image result for laid back pers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TextBox 5"/>
          <p:cNvSpPr txBox="1"/>
          <p:nvPr/>
        </p:nvSpPr>
        <p:spPr>
          <a:xfrm>
            <a:off x="460375" y="1104209"/>
            <a:ext cx="1573636" cy="369332"/>
          </a:xfrm>
          <a:prstGeom prst="rect">
            <a:avLst/>
          </a:prstGeom>
          <a:noFill/>
        </p:spPr>
        <p:txBody>
          <a:bodyPr wrap="none" rtlCol="0">
            <a:spAutoFit/>
          </a:bodyPr>
          <a:lstStyle/>
          <a:p>
            <a:r>
              <a:rPr lang="en-GB" b="1" u="sng" dirty="0" smtClean="0"/>
              <a:t>Characteristics</a:t>
            </a:r>
            <a:endParaRPr lang="en-GB" b="1" u="sng" dirty="0"/>
          </a:p>
        </p:txBody>
      </p:sp>
      <p:sp>
        <p:nvSpPr>
          <p:cNvPr id="7" name="TextBox 6"/>
          <p:cNvSpPr txBox="1"/>
          <p:nvPr/>
        </p:nvSpPr>
        <p:spPr>
          <a:xfrm>
            <a:off x="8144285" y="1099809"/>
            <a:ext cx="1106778" cy="369332"/>
          </a:xfrm>
          <a:prstGeom prst="rect">
            <a:avLst/>
          </a:prstGeom>
          <a:noFill/>
        </p:spPr>
        <p:txBody>
          <a:bodyPr wrap="none" rtlCol="0">
            <a:spAutoFit/>
          </a:bodyPr>
          <a:lstStyle/>
          <a:p>
            <a:r>
              <a:rPr lang="en-GB" b="1" u="sng" dirty="0" smtClean="0"/>
              <a:t>Approach</a:t>
            </a:r>
            <a:endParaRPr lang="en-GB" b="1" u="sng" dirty="0"/>
          </a:p>
        </p:txBody>
      </p:sp>
      <p:sp>
        <p:nvSpPr>
          <p:cNvPr id="8" name="TextBox 7"/>
          <p:cNvSpPr txBox="1"/>
          <p:nvPr/>
        </p:nvSpPr>
        <p:spPr>
          <a:xfrm>
            <a:off x="337471" y="1575976"/>
            <a:ext cx="3142634" cy="2031325"/>
          </a:xfrm>
          <a:prstGeom prst="rect">
            <a:avLst/>
          </a:prstGeom>
          <a:noFill/>
        </p:spPr>
        <p:txBody>
          <a:bodyPr wrap="square" rtlCol="0">
            <a:spAutoFit/>
          </a:bodyPr>
          <a:lstStyle/>
          <a:p>
            <a:pPr marL="285750" indent="-285750">
              <a:buFont typeface="Arial" panose="020B0604020202020204" pitchFamily="34" charset="0"/>
              <a:buChar char="•"/>
            </a:pPr>
            <a:r>
              <a:rPr lang="en-GB" dirty="0" smtClean="0"/>
              <a:t>Outwardly calm</a:t>
            </a:r>
          </a:p>
          <a:p>
            <a:pPr marL="285750" indent="-285750">
              <a:buFont typeface="Arial" panose="020B0604020202020204" pitchFamily="34" charset="0"/>
              <a:buChar char="•"/>
            </a:pPr>
            <a:r>
              <a:rPr lang="en-GB" dirty="0" smtClean="0"/>
              <a:t>Leaves tasks to the last minute</a:t>
            </a:r>
          </a:p>
          <a:p>
            <a:pPr marL="285750" indent="-285750">
              <a:buFont typeface="Arial" panose="020B0604020202020204" pitchFamily="34" charset="0"/>
              <a:buChar char="•"/>
            </a:pPr>
            <a:r>
              <a:rPr lang="en-GB" dirty="0" smtClean="0"/>
              <a:t>Slow to implement suggested changes</a:t>
            </a:r>
          </a:p>
          <a:p>
            <a:pPr marL="285750" indent="-285750">
              <a:buFont typeface="Arial" panose="020B0604020202020204" pitchFamily="34" charset="0"/>
              <a:buChar char="•"/>
            </a:pPr>
            <a:r>
              <a:rPr lang="en-GB" dirty="0" smtClean="0"/>
              <a:t>Can sometimes struggle with behaviour</a:t>
            </a:r>
          </a:p>
        </p:txBody>
      </p:sp>
      <p:sp>
        <p:nvSpPr>
          <p:cNvPr id="3" name="TextBox 2"/>
          <p:cNvSpPr txBox="1"/>
          <p:nvPr/>
        </p:nvSpPr>
        <p:spPr>
          <a:xfrm>
            <a:off x="7248148" y="1571575"/>
            <a:ext cx="4707877" cy="5078313"/>
          </a:xfrm>
          <a:prstGeom prst="rect">
            <a:avLst/>
          </a:prstGeom>
          <a:noFill/>
        </p:spPr>
        <p:txBody>
          <a:bodyPr wrap="square" rtlCol="0">
            <a:spAutoFit/>
          </a:bodyPr>
          <a:lstStyle/>
          <a:p>
            <a:pPr marL="285750" indent="-285750">
              <a:buFont typeface="Arial" panose="020B0604020202020204" pitchFamily="34" charset="0"/>
              <a:buChar char="•"/>
            </a:pPr>
            <a:r>
              <a:rPr lang="en-GB" dirty="0" smtClean="0"/>
              <a:t>Short regular check in’s to make sure that they are update with their tasks throughout the week.</a:t>
            </a:r>
          </a:p>
          <a:p>
            <a:pPr marL="285750" indent="-285750">
              <a:buFont typeface="Arial" panose="020B0604020202020204" pitchFamily="34" charset="0"/>
              <a:buChar char="•"/>
            </a:pPr>
            <a:r>
              <a:rPr lang="en-GB" dirty="0" smtClean="0"/>
              <a:t>‘Triangulate’ with them – ensure you are on top of all of their university tasks and deadlines and make they are building in time to complete them on top of their school commitments.</a:t>
            </a:r>
          </a:p>
          <a:p>
            <a:pPr marL="285750" indent="-285750">
              <a:buFont typeface="Arial" panose="020B0604020202020204" pitchFamily="34" charset="0"/>
              <a:buChar char="•"/>
            </a:pPr>
            <a:r>
              <a:rPr lang="en-GB" dirty="0" smtClean="0"/>
              <a:t>Short deadlines – if changes need to be made then make sure they have to send them back to you quickly </a:t>
            </a:r>
            <a:r>
              <a:rPr lang="en-GB" dirty="0" err="1" smtClean="0"/>
              <a:t>i.e</a:t>
            </a:r>
            <a:r>
              <a:rPr lang="en-GB" dirty="0" smtClean="0"/>
              <a:t> 24 hour turnaround</a:t>
            </a:r>
          </a:p>
          <a:p>
            <a:pPr marL="285750" indent="-285750">
              <a:buFont typeface="Arial" panose="020B0604020202020204" pitchFamily="34" charset="0"/>
              <a:buChar char="•"/>
            </a:pPr>
            <a:r>
              <a:rPr lang="en-GB" dirty="0" smtClean="0"/>
              <a:t>Make sure that they are aware of school expectations for behaviour. If the ‘laid back’ attitude creeps into the classroom then it can lead to lesson disruption. Support them to have structures in place.</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20518149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Of course, you could end up with an amalgamation of them all…</a:t>
            </a:r>
            <a:endParaRPr lang="en-GB"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747961" y="1656694"/>
            <a:ext cx="6696075" cy="3348038"/>
          </a:xfrm>
        </p:spPr>
      </p:pic>
      <p:sp>
        <p:nvSpPr>
          <p:cNvPr id="6" name="TextBox 5"/>
          <p:cNvSpPr txBox="1"/>
          <p:nvPr/>
        </p:nvSpPr>
        <p:spPr>
          <a:xfrm>
            <a:off x="2288194" y="5366027"/>
            <a:ext cx="7615611" cy="461665"/>
          </a:xfrm>
          <a:prstGeom prst="rect">
            <a:avLst/>
          </a:prstGeom>
          <a:noFill/>
        </p:spPr>
        <p:txBody>
          <a:bodyPr wrap="none" rtlCol="0">
            <a:spAutoFit/>
          </a:bodyPr>
          <a:lstStyle/>
          <a:p>
            <a:r>
              <a:rPr lang="en-GB" sz="2400" b="1" dirty="0" smtClean="0"/>
              <a:t>And you might just need to mix up the layers of your cake!</a:t>
            </a:r>
            <a:endParaRPr lang="en-GB" sz="2400" b="1" dirty="0"/>
          </a:p>
        </p:txBody>
      </p:sp>
      <p:sp>
        <p:nvSpPr>
          <p:cNvPr id="3" name="TextBox 2"/>
          <p:cNvSpPr txBox="1"/>
          <p:nvPr/>
        </p:nvSpPr>
        <p:spPr>
          <a:xfrm>
            <a:off x="368711" y="6327058"/>
            <a:ext cx="3847720" cy="369332"/>
          </a:xfrm>
          <a:prstGeom prst="rect">
            <a:avLst/>
          </a:prstGeom>
          <a:noFill/>
        </p:spPr>
        <p:txBody>
          <a:bodyPr wrap="none" rtlCol="0">
            <a:spAutoFit/>
          </a:bodyPr>
          <a:lstStyle/>
          <a:p>
            <a:r>
              <a:rPr lang="en-GB" dirty="0" smtClean="0"/>
              <a:t>Contact: stjamesl@caludoncastle.co.uk</a:t>
            </a:r>
            <a:endParaRPr lang="en-GB" dirty="0"/>
          </a:p>
        </p:txBody>
      </p:sp>
    </p:spTree>
    <p:extLst>
      <p:ext uri="{BB962C8B-B14F-4D97-AF65-F5344CB8AC3E}">
        <p14:creationId xmlns:p14="http://schemas.microsoft.com/office/powerpoint/2010/main" val="14280559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648" y="178249"/>
            <a:ext cx="8784976" cy="2376264"/>
          </a:xfrm>
        </p:spPr>
        <p:txBody>
          <a:bodyPr/>
          <a:lstStyle/>
          <a:p>
            <a:pPr algn="ctr"/>
            <a:r>
              <a:rPr lang="en-US" sz="3200" dirty="0">
                <a:solidFill>
                  <a:srgbClr val="3D6595"/>
                </a:solidFill>
              </a:rPr>
              <a:t>Stages of training matched to stages of learning</a:t>
            </a:r>
            <a:br>
              <a:rPr lang="en-US" sz="3200" dirty="0">
                <a:solidFill>
                  <a:srgbClr val="3D6595"/>
                </a:solidFill>
              </a:rPr>
            </a:br>
            <a:r>
              <a:rPr lang="en-US" sz="2400" dirty="0">
                <a:solidFill>
                  <a:schemeClr val="tx1"/>
                </a:solidFill>
              </a:rPr>
              <a:t/>
            </a:r>
            <a:br>
              <a:rPr lang="en-US" sz="2400" dirty="0">
                <a:solidFill>
                  <a:schemeClr val="tx1"/>
                </a:solidFill>
              </a:rPr>
            </a:br>
            <a:r>
              <a:rPr lang="en-US" sz="2400" dirty="0">
                <a:solidFill>
                  <a:schemeClr val="tx1"/>
                </a:solidFill>
              </a:rPr>
              <a:t/>
            </a:r>
            <a:br>
              <a:rPr lang="en-US" sz="2400" dirty="0">
                <a:solidFill>
                  <a:schemeClr val="tx1"/>
                </a:solidFill>
              </a:rPr>
            </a:br>
            <a:r>
              <a:rPr lang="en-US" sz="2400" dirty="0">
                <a:solidFill>
                  <a:schemeClr val="tx1"/>
                </a:solidFill>
              </a:rPr>
              <a:t>Helps to explain the trainee’s actions and reactions</a:t>
            </a:r>
            <a:endParaRPr lang="en-US" sz="3200" dirty="0">
              <a:solidFill>
                <a:srgbClr val="3D6595"/>
              </a:solidFill>
            </a:endParaRPr>
          </a:p>
        </p:txBody>
      </p:sp>
      <p:graphicFrame>
        <p:nvGraphicFramePr>
          <p:cNvPr id="7" name="Content Placeholder 6"/>
          <p:cNvGraphicFramePr>
            <a:graphicFrameLocks noGrp="1"/>
          </p:cNvGraphicFramePr>
          <p:nvPr>
            <p:ph sz="half" idx="1"/>
            <p:extLst>
              <p:ext uri="{D42A27DB-BD31-4B8C-83A1-F6EECF244321}">
                <p14:modId xmlns:p14="http://schemas.microsoft.com/office/powerpoint/2010/main" val="421473341"/>
              </p:ext>
            </p:extLst>
          </p:nvPr>
        </p:nvGraphicFramePr>
        <p:xfrm>
          <a:off x="869373" y="2844730"/>
          <a:ext cx="8856984" cy="3240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7063465" y="4464910"/>
            <a:ext cx="4252318" cy="1200329"/>
          </a:xfrm>
          <a:prstGeom prst="rect">
            <a:avLst/>
          </a:prstGeom>
        </p:spPr>
        <p:style>
          <a:lnRef idx="1">
            <a:schemeClr val="accent1"/>
          </a:lnRef>
          <a:fillRef idx="3">
            <a:schemeClr val="accent1"/>
          </a:fillRef>
          <a:effectRef idx="2">
            <a:schemeClr val="accent1"/>
          </a:effectRef>
          <a:fontRef idx="minor">
            <a:schemeClr val="lt1"/>
          </a:fontRef>
        </p:style>
        <p:txBody>
          <a:bodyPr wrap="none" rtlCol="0">
            <a:spAutoFit/>
          </a:bodyPr>
          <a:lstStyle/>
          <a:p>
            <a:r>
              <a:rPr lang="en-US" dirty="0" smtClean="0">
                <a:solidFill>
                  <a:schemeClr val="tx1"/>
                </a:solidFill>
              </a:rPr>
              <a:t>Awareness of these stages of development </a:t>
            </a:r>
          </a:p>
          <a:p>
            <a:r>
              <a:rPr lang="en-US" dirty="0" smtClean="0">
                <a:solidFill>
                  <a:schemeClr val="tx1"/>
                </a:solidFill>
              </a:rPr>
              <a:t>means support is appropriate and </a:t>
            </a:r>
          </a:p>
          <a:p>
            <a:r>
              <a:rPr lang="en-US" dirty="0" smtClean="0">
                <a:solidFill>
                  <a:schemeClr val="tx1"/>
                </a:solidFill>
              </a:rPr>
              <a:t>beneficial to the trainee</a:t>
            </a:r>
            <a:br>
              <a:rPr lang="en-US" dirty="0" smtClean="0">
                <a:solidFill>
                  <a:schemeClr val="tx1"/>
                </a:solidFill>
              </a:rPr>
            </a:br>
            <a:endParaRPr lang="en-GB" dirty="0"/>
          </a:p>
        </p:txBody>
      </p:sp>
    </p:spTree>
    <p:extLst>
      <p:ext uri="{BB962C8B-B14F-4D97-AF65-F5344CB8AC3E}">
        <p14:creationId xmlns:p14="http://schemas.microsoft.com/office/powerpoint/2010/main" val="41241258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166291" y="348873"/>
            <a:ext cx="2339800" cy="692744"/>
          </a:xfrm>
        </p:spPr>
        <p:txBody>
          <a:bodyPr/>
          <a:lstStyle/>
          <a:p>
            <a:r>
              <a:rPr lang="en-US" sz="3200" dirty="0">
                <a:solidFill>
                  <a:srgbClr val="3D6595"/>
                </a:solidFill>
              </a:rPr>
              <a:t>Survival</a:t>
            </a:r>
          </a:p>
        </p:txBody>
      </p:sp>
      <p:sp>
        <p:nvSpPr>
          <p:cNvPr id="3" name="Content Placeholder 2"/>
          <p:cNvSpPr>
            <a:spLocks noGrp="1"/>
          </p:cNvSpPr>
          <p:nvPr>
            <p:ph sz="half" idx="1"/>
          </p:nvPr>
        </p:nvSpPr>
        <p:spPr>
          <a:xfrm>
            <a:off x="1166291" y="1187857"/>
            <a:ext cx="4320480" cy="4563688"/>
          </a:xfrm>
        </p:spPr>
        <p:txBody>
          <a:bodyPr>
            <a:normAutofit lnSpcReduction="10000"/>
          </a:bodyPr>
          <a:lstStyle/>
          <a:p>
            <a:pPr marL="0" indent="0">
              <a:buNone/>
            </a:pPr>
            <a:r>
              <a:rPr lang="en-US" sz="2400" dirty="0">
                <a:solidFill>
                  <a:srgbClr val="3D6595"/>
                </a:solidFill>
              </a:rPr>
              <a:t>Characteristics </a:t>
            </a:r>
            <a:r>
              <a:rPr lang="en-US" sz="1800" dirty="0"/>
              <a:t>(of a trainee in this stage of development)</a:t>
            </a:r>
          </a:p>
          <a:p>
            <a:r>
              <a:rPr lang="en-US" sz="2000" dirty="0">
                <a:solidFill>
                  <a:srgbClr val="000000"/>
                </a:solidFill>
              </a:rPr>
              <a:t>Coping – day by day</a:t>
            </a:r>
          </a:p>
          <a:p>
            <a:r>
              <a:rPr lang="en-US" sz="2000" dirty="0">
                <a:solidFill>
                  <a:srgbClr val="000000"/>
                </a:solidFill>
              </a:rPr>
              <a:t>Self – completely self focused</a:t>
            </a:r>
          </a:p>
          <a:p>
            <a:r>
              <a:rPr lang="en-US" sz="2000" dirty="0">
                <a:solidFill>
                  <a:srgbClr val="000000"/>
                </a:solidFill>
              </a:rPr>
              <a:t>Blame – the context, the children</a:t>
            </a:r>
          </a:p>
          <a:p>
            <a:r>
              <a:rPr lang="en-US" sz="2000" dirty="0">
                <a:solidFill>
                  <a:srgbClr val="000000"/>
                </a:solidFill>
              </a:rPr>
              <a:t>Confusion – no clear rules and routines</a:t>
            </a:r>
          </a:p>
          <a:p>
            <a:r>
              <a:rPr lang="en-US" sz="2000" dirty="0">
                <a:solidFill>
                  <a:srgbClr val="000000"/>
                </a:solidFill>
              </a:rPr>
              <a:t>Script – keeping to script – not aware of children’s lack of engagement</a:t>
            </a:r>
          </a:p>
          <a:p>
            <a:r>
              <a:rPr lang="en-US" sz="2000" dirty="0">
                <a:solidFill>
                  <a:srgbClr val="000000"/>
                </a:solidFill>
              </a:rPr>
              <a:t>Doubts – </a:t>
            </a:r>
          </a:p>
          <a:p>
            <a:pPr marL="0" indent="0">
              <a:buNone/>
            </a:pPr>
            <a:r>
              <a:rPr lang="en-US" sz="2000" dirty="0">
                <a:solidFill>
                  <a:srgbClr val="000000"/>
                </a:solidFill>
              </a:rPr>
              <a:t>  ‘Can I get to the end of the week?’</a:t>
            </a:r>
          </a:p>
          <a:p>
            <a:pPr marL="0" indent="0">
              <a:buNone/>
            </a:pPr>
            <a:r>
              <a:rPr lang="en-US" sz="2000" dirty="0">
                <a:solidFill>
                  <a:srgbClr val="000000"/>
                </a:solidFill>
              </a:rPr>
              <a:t>  ‘Can I really do this day after day?’</a:t>
            </a:r>
          </a:p>
          <a:p>
            <a:pPr marL="0" indent="0">
              <a:buNone/>
            </a:pPr>
            <a:endParaRPr lang="en-US" sz="1800" dirty="0"/>
          </a:p>
        </p:txBody>
      </p:sp>
      <p:sp>
        <p:nvSpPr>
          <p:cNvPr id="4" name="Content Placeholder 3"/>
          <p:cNvSpPr>
            <a:spLocks noGrp="1"/>
          </p:cNvSpPr>
          <p:nvPr>
            <p:ph sz="half" idx="2"/>
          </p:nvPr>
        </p:nvSpPr>
        <p:spPr>
          <a:xfrm>
            <a:off x="6456768" y="1187857"/>
            <a:ext cx="4032448" cy="3960441"/>
          </a:xfrm>
        </p:spPr>
        <p:txBody>
          <a:bodyPr>
            <a:normAutofit lnSpcReduction="10000"/>
          </a:bodyPr>
          <a:lstStyle/>
          <a:p>
            <a:pPr marL="0" indent="0">
              <a:buNone/>
            </a:pPr>
            <a:r>
              <a:rPr lang="en-US" sz="2400" dirty="0">
                <a:solidFill>
                  <a:srgbClr val="3D6595"/>
                </a:solidFill>
              </a:rPr>
              <a:t>Mentoring </a:t>
            </a:r>
            <a:r>
              <a:rPr lang="en-US" sz="1800" dirty="0">
                <a:solidFill>
                  <a:srgbClr val="000000"/>
                </a:solidFill>
              </a:rPr>
              <a:t>(skills and training used by the mentor)</a:t>
            </a:r>
            <a:endParaRPr lang="en-US" sz="2400" dirty="0">
              <a:solidFill>
                <a:srgbClr val="3D6595"/>
              </a:solidFill>
            </a:endParaRPr>
          </a:p>
          <a:p>
            <a:r>
              <a:rPr lang="en-US" sz="2000" dirty="0">
                <a:solidFill>
                  <a:srgbClr val="000000"/>
                </a:solidFill>
              </a:rPr>
              <a:t>Clear guidance</a:t>
            </a:r>
          </a:p>
          <a:p>
            <a:r>
              <a:rPr lang="en-US" sz="2000" dirty="0">
                <a:solidFill>
                  <a:srgbClr val="000000"/>
                </a:solidFill>
              </a:rPr>
              <a:t>Specific suggestions</a:t>
            </a:r>
          </a:p>
          <a:p>
            <a:r>
              <a:rPr lang="en-US" sz="2000" dirty="0">
                <a:solidFill>
                  <a:srgbClr val="000000"/>
                </a:solidFill>
              </a:rPr>
              <a:t>Sharing resources</a:t>
            </a:r>
          </a:p>
          <a:p>
            <a:r>
              <a:rPr lang="en-US" sz="2000" dirty="0">
                <a:solidFill>
                  <a:srgbClr val="000000"/>
                </a:solidFill>
              </a:rPr>
              <a:t>Multiple options</a:t>
            </a:r>
          </a:p>
          <a:p>
            <a:pPr marL="0" indent="0">
              <a:buNone/>
            </a:pPr>
            <a:r>
              <a:rPr lang="en-US" sz="2000" dirty="0">
                <a:solidFill>
                  <a:srgbClr val="000000"/>
                </a:solidFill>
              </a:rPr>
              <a:t> </a:t>
            </a:r>
          </a:p>
          <a:p>
            <a:pPr marL="0" indent="0">
              <a:buNone/>
            </a:pPr>
            <a:r>
              <a:rPr lang="en-US" sz="2000" dirty="0">
                <a:solidFill>
                  <a:srgbClr val="000000"/>
                </a:solidFill>
              </a:rPr>
              <a:t> ‘Try this – if it doesn’t work, then try this</a:t>
            </a:r>
          </a:p>
          <a:p>
            <a:pPr marL="0" indent="0">
              <a:buNone/>
            </a:pPr>
            <a:r>
              <a:rPr lang="en-US" sz="2000" dirty="0">
                <a:solidFill>
                  <a:srgbClr val="000000"/>
                </a:solidFill>
              </a:rPr>
              <a:t>  </a:t>
            </a:r>
            <a:r>
              <a:rPr lang="en-US" sz="2000" dirty="0" smtClean="0">
                <a:solidFill>
                  <a:srgbClr val="000000"/>
                </a:solidFill>
              </a:rPr>
              <a:t>‘This </a:t>
            </a:r>
            <a:r>
              <a:rPr lang="en-US" sz="2000" dirty="0">
                <a:solidFill>
                  <a:srgbClr val="000000"/>
                </a:solidFill>
              </a:rPr>
              <a:t>is what I would use – you try it and then we’ll talk’</a:t>
            </a:r>
          </a:p>
          <a:p>
            <a:endParaRPr lang="en-US" sz="2000" dirty="0">
              <a:solidFill>
                <a:srgbClr val="000000"/>
              </a:solidFill>
            </a:endParaRPr>
          </a:p>
          <a:p>
            <a:pPr marL="0" indent="0">
              <a:buNone/>
            </a:pPr>
            <a:endParaRPr lang="en-US" sz="2400" dirty="0">
              <a:solidFill>
                <a:srgbClr val="3D6595"/>
              </a:solidFill>
            </a:endParaRPr>
          </a:p>
        </p:txBody>
      </p:sp>
    </p:spTree>
    <p:extLst>
      <p:ext uri="{BB962C8B-B14F-4D97-AF65-F5344CB8AC3E}">
        <p14:creationId xmlns:p14="http://schemas.microsoft.com/office/powerpoint/2010/main" val="10158248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834084" y="235298"/>
            <a:ext cx="4284016" cy="866448"/>
          </a:xfrm>
        </p:spPr>
        <p:txBody>
          <a:bodyPr/>
          <a:lstStyle/>
          <a:p>
            <a:r>
              <a:rPr lang="en-US" sz="3200" dirty="0">
                <a:solidFill>
                  <a:srgbClr val="3D6595"/>
                </a:solidFill>
              </a:rPr>
              <a:t>Consolidation</a:t>
            </a:r>
          </a:p>
        </p:txBody>
      </p:sp>
      <p:sp>
        <p:nvSpPr>
          <p:cNvPr id="3" name="Content Placeholder 2"/>
          <p:cNvSpPr>
            <a:spLocks noGrp="1"/>
          </p:cNvSpPr>
          <p:nvPr>
            <p:ph sz="half" idx="1"/>
          </p:nvPr>
        </p:nvSpPr>
        <p:spPr>
          <a:xfrm>
            <a:off x="1041600" y="1259865"/>
            <a:ext cx="4076500" cy="4491680"/>
          </a:xfrm>
        </p:spPr>
        <p:txBody>
          <a:bodyPr>
            <a:normAutofit/>
          </a:bodyPr>
          <a:lstStyle/>
          <a:p>
            <a:pPr marL="0" indent="0">
              <a:buNone/>
            </a:pPr>
            <a:r>
              <a:rPr lang="en-US" sz="2400" dirty="0">
                <a:solidFill>
                  <a:srgbClr val="3D6595"/>
                </a:solidFill>
              </a:rPr>
              <a:t>Characteristics</a:t>
            </a:r>
          </a:p>
          <a:p>
            <a:pPr marL="0" indent="0">
              <a:buNone/>
            </a:pPr>
            <a:endParaRPr lang="en-US" sz="2400" dirty="0">
              <a:solidFill>
                <a:srgbClr val="3D6595"/>
              </a:solidFill>
            </a:endParaRPr>
          </a:p>
          <a:p>
            <a:r>
              <a:rPr lang="en-US" sz="2000" dirty="0">
                <a:solidFill>
                  <a:srgbClr val="000000"/>
                </a:solidFill>
              </a:rPr>
              <a:t>Implementing rules and routines </a:t>
            </a:r>
          </a:p>
          <a:p>
            <a:r>
              <a:rPr lang="en-US" sz="2000" dirty="0">
                <a:solidFill>
                  <a:srgbClr val="000000"/>
                </a:solidFill>
              </a:rPr>
              <a:t>Beginning to question – </a:t>
            </a:r>
          </a:p>
          <a:p>
            <a:pPr marL="0" indent="0">
              <a:buNone/>
            </a:pPr>
            <a:r>
              <a:rPr lang="en-US" sz="2000" dirty="0">
                <a:solidFill>
                  <a:srgbClr val="000000"/>
                </a:solidFill>
              </a:rPr>
              <a:t>    ‘Should I try it this way?’</a:t>
            </a:r>
          </a:p>
          <a:p>
            <a:r>
              <a:rPr lang="en-US" sz="2000" dirty="0">
                <a:solidFill>
                  <a:srgbClr val="000000"/>
                </a:solidFill>
              </a:rPr>
              <a:t>Focusing on individuals and groups – but not yet managing all the children,</a:t>
            </a:r>
          </a:p>
          <a:p>
            <a:pPr marL="0" indent="0">
              <a:buNone/>
            </a:pPr>
            <a:r>
              <a:rPr lang="en-US" sz="2000" dirty="0">
                <a:solidFill>
                  <a:srgbClr val="000000"/>
                </a:solidFill>
              </a:rPr>
              <a:t>    e.g. SEN, G&amp;T, EAL, etc.</a:t>
            </a:r>
          </a:p>
        </p:txBody>
      </p:sp>
      <p:sp>
        <p:nvSpPr>
          <p:cNvPr id="4" name="Content Placeholder 3"/>
          <p:cNvSpPr>
            <a:spLocks noGrp="1"/>
          </p:cNvSpPr>
          <p:nvPr>
            <p:ph sz="half" idx="2"/>
          </p:nvPr>
        </p:nvSpPr>
        <p:spPr>
          <a:xfrm>
            <a:off x="6154956" y="1138867"/>
            <a:ext cx="4059237" cy="4194752"/>
          </a:xfrm>
        </p:spPr>
        <p:txBody>
          <a:bodyPr>
            <a:normAutofit/>
          </a:bodyPr>
          <a:lstStyle/>
          <a:p>
            <a:pPr marL="0" indent="0">
              <a:buNone/>
            </a:pPr>
            <a:r>
              <a:rPr lang="en-US" sz="2400" dirty="0">
                <a:solidFill>
                  <a:srgbClr val="3D6595"/>
                </a:solidFill>
              </a:rPr>
              <a:t>Mentoring</a:t>
            </a:r>
          </a:p>
          <a:p>
            <a:pPr marL="0" indent="0">
              <a:buNone/>
            </a:pPr>
            <a:endParaRPr lang="en-US" sz="2000" dirty="0">
              <a:solidFill>
                <a:srgbClr val="3D6595"/>
              </a:solidFill>
            </a:endParaRPr>
          </a:p>
          <a:p>
            <a:r>
              <a:rPr lang="en-US" sz="2000" dirty="0">
                <a:solidFill>
                  <a:srgbClr val="000000"/>
                </a:solidFill>
              </a:rPr>
              <a:t>Encouraging the trainee to have a go – being there to support them</a:t>
            </a:r>
          </a:p>
          <a:p>
            <a:r>
              <a:rPr lang="en-US" sz="2000" dirty="0">
                <a:solidFill>
                  <a:srgbClr val="000000"/>
                </a:solidFill>
              </a:rPr>
              <a:t>Joint exploration and teaching</a:t>
            </a:r>
          </a:p>
          <a:p>
            <a:r>
              <a:rPr lang="en-US" sz="2000" dirty="0">
                <a:solidFill>
                  <a:srgbClr val="000000"/>
                </a:solidFill>
              </a:rPr>
              <a:t>Exchanging ideas and exploring resources</a:t>
            </a:r>
          </a:p>
          <a:p>
            <a:r>
              <a:rPr lang="en-US" sz="2000" dirty="0">
                <a:solidFill>
                  <a:srgbClr val="000000"/>
                </a:solidFill>
              </a:rPr>
              <a:t>Encouraging them to talk to other trainees and colleagues</a:t>
            </a:r>
          </a:p>
          <a:p>
            <a:r>
              <a:rPr lang="en-US" sz="2000" dirty="0">
                <a:solidFill>
                  <a:srgbClr val="000000"/>
                </a:solidFill>
              </a:rPr>
              <a:t>Reviewing documentation and children’s specific needs</a:t>
            </a:r>
          </a:p>
        </p:txBody>
      </p:sp>
    </p:spTree>
    <p:extLst>
      <p:ext uri="{BB962C8B-B14F-4D97-AF65-F5344CB8AC3E}">
        <p14:creationId xmlns:p14="http://schemas.microsoft.com/office/powerpoint/2010/main" val="28909113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781828" y="255355"/>
            <a:ext cx="4212008" cy="866448"/>
          </a:xfrm>
        </p:spPr>
        <p:txBody>
          <a:bodyPr/>
          <a:lstStyle/>
          <a:p>
            <a:r>
              <a:rPr lang="en-US" sz="3200" dirty="0">
                <a:solidFill>
                  <a:srgbClr val="3D6595"/>
                </a:solidFill>
              </a:rPr>
              <a:t>Renewal</a:t>
            </a:r>
          </a:p>
        </p:txBody>
      </p:sp>
      <p:sp>
        <p:nvSpPr>
          <p:cNvPr id="3" name="Content Placeholder 2"/>
          <p:cNvSpPr>
            <a:spLocks noGrp="1"/>
          </p:cNvSpPr>
          <p:nvPr>
            <p:ph sz="half" idx="1"/>
          </p:nvPr>
        </p:nvSpPr>
        <p:spPr>
          <a:xfrm>
            <a:off x="781828" y="1183160"/>
            <a:ext cx="4076500" cy="4491680"/>
          </a:xfrm>
        </p:spPr>
        <p:txBody>
          <a:bodyPr/>
          <a:lstStyle/>
          <a:p>
            <a:pPr marL="0" indent="0">
              <a:buNone/>
            </a:pPr>
            <a:r>
              <a:rPr lang="en-US" sz="2400" dirty="0">
                <a:solidFill>
                  <a:srgbClr val="3D6595"/>
                </a:solidFill>
              </a:rPr>
              <a:t>Characteristics</a:t>
            </a:r>
          </a:p>
          <a:p>
            <a:r>
              <a:rPr lang="en-US" sz="2000" dirty="0">
                <a:solidFill>
                  <a:srgbClr val="000000"/>
                </a:solidFill>
              </a:rPr>
              <a:t>Routines now embedded – but sometimes boring!</a:t>
            </a:r>
          </a:p>
          <a:p>
            <a:r>
              <a:rPr lang="en-US" sz="2000" dirty="0">
                <a:solidFill>
                  <a:srgbClr val="000000"/>
                </a:solidFill>
              </a:rPr>
              <a:t>Mastering a range of strategies</a:t>
            </a:r>
          </a:p>
          <a:p>
            <a:r>
              <a:rPr lang="en-US" sz="2000" dirty="0">
                <a:solidFill>
                  <a:srgbClr val="000000"/>
                </a:solidFill>
              </a:rPr>
              <a:t>Self-critical - striving to improve</a:t>
            </a:r>
          </a:p>
          <a:p>
            <a:r>
              <a:rPr lang="en-US" sz="2000" dirty="0">
                <a:solidFill>
                  <a:srgbClr val="000000"/>
                </a:solidFill>
              </a:rPr>
              <a:t>Self-motivated – offering suggestions – designing resources, organising  after-school clubs,</a:t>
            </a:r>
          </a:p>
          <a:p>
            <a:r>
              <a:rPr lang="en-US" sz="2000" dirty="0">
                <a:solidFill>
                  <a:srgbClr val="000000"/>
                </a:solidFill>
              </a:rPr>
              <a:t>Questioning – </a:t>
            </a:r>
          </a:p>
          <a:p>
            <a:pPr marL="0" indent="0">
              <a:buNone/>
            </a:pPr>
            <a:r>
              <a:rPr lang="en-US" sz="2000" dirty="0">
                <a:solidFill>
                  <a:srgbClr val="000000"/>
                </a:solidFill>
              </a:rPr>
              <a:t>  ‘Do you think I should….?’</a:t>
            </a:r>
          </a:p>
          <a:p>
            <a:pPr marL="0" indent="0">
              <a:buNone/>
            </a:pPr>
            <a:r>
              <a:rPr lang="en-US" sz="2000" dirty="0">
                <a:solidFill>
                  <a:srgbClr val="000000"/>
                </a:solidFill>
              </a:rPr>
              <a:t>  ‘I’m not sure that works for me’</a:t>
            </a:r>
          </a:p>
          <a:p>
            <a:endParaRPr lang="en-US" sz="2000" dirty="0">
              <a:solidFill>
                <a:srgbClr val="000000"/>
              </a:solidFill>
            </a:endParaRPr>
          </a:p>
          <a:p>
            <a:endParaRPr lang="en-US" sz="2000" dirty="0">
              <a:solidFill>
                <a:srgbClr val="000000"/>
              </a:solidFill>
            </a:endParaRPr>
          </a:p>
          <a:p>
            <a:endParaRPr lang="en-US" dirty="0">
              <a:solidFill>
                <a:srgbClr val="000000"/>
              </a:solidFill>
            </a:endParaRPr>
          </a:p>
        </p:txBody>
      </p:sp>
      <p:sp>
        <p:nvSpPr>
          <p:cNvPr id="4" name="Content Placeholder 3"/>
          <p:cNvSpPr>
            <a:spLocks noGrp="1"/>
          </p:cNvSpPr>
          <p:nvPr>
            <p:ph sz="half" idx="2"/>
          </p:nvPr>
        </p:nvSpPr>
        <p:spPr>
          <a:xfrm>
            <a:off x="6062518" y="1121803"/>
            <a:ext cx="5080000" cy="4114800"/>
          </a:xfrm>
        </p:spPr>
        <p:txBody>
          <a:bodyPr>
            <a:normAutofit/>
          </a:bodyPr>
          <a:lstStyle/>
          <a:p>
            <a:pPr marL="0" indent="0">
              <a:buNone/>
            </a:pPr>
            <a:r>
              <a:rPr lang="en-US" sz="2400" dirty="0">
                <a:solidFill>
                  <a:srgbClr val="3D6595"/>
                </a:solidFill>
              </a:rPr>
              <a:t>Mentoring &gt; coaching</a:t>
            </a:r>
          </a:p>
          <a:p>
            <a:pPr marL="0" indent="0">
              <a:buNone/>
            </a:pPr>
            <a:endParaRPr lang="en-US" sz="2400" dirty="0">
              <a:solidFill>
                <a:srgbClr val="3D6595"/>
              </a:solidFill>
            </a:endParaRPr>
          </a:p>
          <a:p>
            <a:r>
              <a:rPr lang="en-US" sz="2000" dirty="0">
                <a:solidFill>
                  <a:srgbClr val="000000"/>
                </a:solidFill>
              </a:rPr>
              <a:t>Listening</a:t>
            </a:r>
          </a:p>
          <a:p>
            <a:r>
              <a:rPr lang="en-US" sz="2000" dirty="0">
                <a:solidFill>
                  <a:srgbClr val="000000"/>
                </a:solidFill>
              </a:rPr>
              <a:t>Questioning</a:t>
            </a:r>
          </a:p>
          <a:p>
            <a:r>
              <a:rPr lang="en-US" sz="2000" dirty="0">
                <a:solidFill>
                  <a:srgbClr val="000000"/>
                </a:solidFill>
              </a:rPr>
              <a:t>Allowing them to take chances, make mistakes and reflect on what might have worked</a:t>
            </a:r>
          </a:p>
          <a:p>
            <a:r>
              <a:rPr lang="en-US" sz="2000" dirty="0">
                <a:solidFill>
                  <a:srgbClr val="000000"/>
                </a:solidFill>
              </a:rPr>
              <a:t>Letting them explore beyond the classroom and the school</a:t>
            </a:r>
          </a:p>
          <a:p>
            <a:endParaRPr lang="en-US" sz="2000" dirty="0">
              <a:solidFill>
                <a:srgbClr val="000000"/>
              </a:solidFill>
            </a:endParaRPr>
          </a:p>
          <a:p>
            <a:endParaRPr lang="en-US" sz="2000" dirty="0">
              <a:solidFill>
                <a:srgbClr val="000000"/>
              </a:solidFill>
            </a:endParaRPr>
          </a:p>
          <a:p>
            <a:pPr marL="0" indent="0">
              <a:buNone/>
            </a:pPr>
            <a:endParaRPr lang="en-US" sz="2400" dirty="0"/>
          </a:p>
        </p:txBody>
      </p:sp>
    </p:spTree>
    <p:extLst>
      <p:ext uri="{BB962C8B-B14F-4D97-AF65-F5344CB8AC3E}">
        <p14:creationId xmlns:p14="http://schemas.microsoft.com/office/powerpoint/2010/main" val="12786667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77981" y="270164"/>
            <a:ext cx="10363200" cy="1066800"/>
          </a:xfrm>
        </p:spPr>
        <p:txBody>
          <a:bodyPr/>
          <a:lstStyle/>
          <a:p>
            <a:r>
              <a:rPr lang="en-US" sz="3200" dirty="0">
                <a:solidFill>
                  <a:srgbClr val="3D6595"/>
                </a:solidFill>
              </a:rPr>
              <a:t>Maturity</a:t>
            </a:r>
          </a:p>
        </p:txBody>
      </p:sp>
      <p:sp>
        <p:nvSpPr>
          <p:cNvPr id="3" name="Content Placeholder 2"/>
          <p:cNvSpPr>
            <a:spLocks noGrp="1"/>
          </p:cNvSpPr>
          <p:nvPr>
            <p:ph sz="half" idx="1"/>
          </p:nvPr>
        </p:nvSpPr>
        <p:spPr>
          <a:xfrm>
            <a:off x="709091" y="1336964"/>
            <a:ext cx="4076500" cy="4347664"/>
          </a:xfrm>
        </p:spPr>
        <p:txBody>
          <a:bodyPr>
            <a:normAutofit/>
          </a:bodyPr>
          <a:lstStyle/>
          <a:p>
            <a:pPr marL="0" indent="0">
              <a:buNone/>
            </a:pPr>
            <a:r>
              <a:rPr lang="en-US" sz="2400" dirty="0">
                <a:solidFill>
                  <a:srgbClr val="3D6595"/>
                </a:solidFill>
              </a:rPr>
              <a:t>Characteristics</a:t>
            </a:r>
          </a:p>
          <a:p>
            <a:r>
              <a:rPr lang="en-US" sz="2000" dirty="0">
                <a:solidFill>
                  <a:srgbClr val="000000"/>
                </a:solidFill>
              </a:rPr>
              <a:t>Developing own beliefs, teaching style and strategies</a:t>
            </a:r>
          </a:p>
          <a:p>
            <a:r>
              <a:rPr lang="en-US" sz="2000" dirty="0">
                <a:solidFill>
                  <a:srgbClr val="000000"/>
                </a:solidFill>
              </a:rPr>
              <a:t>Asking deeper questions – </a:t>
            </a:r>
          </a:p>
          <a:p>
            <a:pPr marL="0" indent="0">
              <a:buNone/>
            </a:pPr>
            <a:r>
              <a:rPr lang="en-US" sz="2000" dirty="0">
                <a:solidFill>
                  <a:srgbClr val="000000"/>
                </a:solidFill>
              </a:rPr>
              <a:t>   ‘How can I …….’</a:t>
            </a:r>
          </a:p>
          <a:p>
            <a:pPr marL="0" indent="0">
              <a:buNone/>
            </a:pPr>
            <a:r>
              <a:rPr lang="en-US" sz="2000" dirty="0">
                <a:solidFill>
                  <a:srgbClr val="000000"/>
                </a:solidFill>
              </a:rPr>
              <a:t>   ‘I’m not sure that’s the best </a:t>
            </a:r>
          </a:p>
          <a:p>
            <a:pPr marL="0" indent="0">
              <a:buNone/>
            </a:pPr>
            <a:r>
              <a:rPr lang="en-US" sz="2000" dirty="0">
                <a:solidFill>
                  <a:srgbClr val="000000"/>
                </a:solidFill>
              </a:rPr>
              <a:t>    solution for….’</a:t>
            </a:r>
          </a:p>
          <a:p>
            <a:r>
              <a:rPr lang="en-US" sz="2000" dirty="0">
                <a:solidFill>
                  <a:srgbClr val="000000"/>
                </a:solidFill>
              </a:rPr>
              <a:t>Exploring wider examples,  opportunities, views, etc.</a:t>
            </a:r>
          </a:p>
          <a:p>
            <a:r>
              <a:rPr lang="en-US" sz="2000" dirty="0">
                <a:solidFill>
                  <a:srgbClr val="000000"/>
                </a:solidFill>
              </a:rPr>
              <a:t>Rearranging the classroom</a:t>
            </a:r>
          </a:p>
          <a:p>
            <a:pPr marL="0" indent="0">
              <a:buNone/>
            </a:pPr>
            <a:endParaRPr lang="en-US" sz="2000" dirty="0">
              <a:solidFill>
                <a:srgbClr val="000000"/>
              </a:solidFill>
            </a:endParaRPr>
          </a:p>
          <a:p>
            <a:endParaRPr lang="en-US" sz="2000" dirty="0">
              <a:solidFill>
                <a:srgbClr val="000000"/>
              </a:solidFill>
            </a:endParaRPr>
          </a:p>
        </p:txBody>
      </p:sp>
      <p:sp>
        <p:nvSpPr>
          <p:cNvPr id="4" name="Content Placeholder 3"/>
          <p:cNvSpPr>
            <a:spLocks noGrp="1"/>
          </p:cNvSpPr>
          <p:nvPr>
            <p:ph sz="half" idx="2"/>
          </p:nvPr>
        </p:nvSpPr>
        <p:spPr>
          <a:xfrm>
            <a:off x="6078828" y="1336964"/>
            <a:ext cx="4192909" cy="3960441"/>
          </a:xfrm>
        </p:spPr>
        <p:txBody>
          <a:bodyPr/>
          <a:lstStyle/>
          <a:p>
            <a:pPr marL="0" indent="0">
              <a:buNone/>
            </a:pPr>
            <a:r>
              <a:rPr lang="en-US" sz="2400" dirty="0">
                <a:solidFill>
                  <a:srgbClr val="3D6595"/>
                </a:solidFill>
              </a:rPr>
              <a:t>Coaching</a:t>
            </a:r>
          </a:p>
          <a:p>
            <a:pPr marL="0" indent="0">
              <a:buNone/>
            </a:pPr>
            <a:endParaRPr lang="en-US" sz="2000" dirty="0">
              <a:solidFill>
                <a:srgbClr val="3D6595"/>
              </a:solidFill>
            </a:endParaRPr>
          </a:p>
          <a:p>
            <a:r>
              <a:rPr lang="en-US" sz="2000" dirty="0">
                <a:solidFill>
                  <a:srgbClr val="000000"/>
                </a:solidFill>
              </a:rPr>
              <a:t>Use of coaching conversations</a:t>
            </a:r>
          </a:p>
          <a:p>
            <a:pPr marL="0" indent="0">
              <a:buNone/>
            </a:pPr>
            <a:r>
              <a:rPr lang="en-US" sz="2000" dirty="0">
                <a:solidFill>
                  <a:srgbClr val="000000"/>
                </a:solidFill>
              </a:rPr>
              <a:t>   ‘What would you like to achieve </a:t>
            </a:r>
          </a:p>
          <a:p>
            <a:pPr marL="0" indent="0">
              <a:buNone/>
            </a:pPr>
            <a:r>
              <a:rPr lang="en-US" sz="2000" dirty="0">
                <a:solidFill>
                  <a:srgbClr val="000000"/>
                </a:solidFill>
              </a:rPr>
              <a:t>    this week?’</a:t>
            </a:r>
          </a:p>
          <a:p>
            <a:pPr marL="0" indent="0">
              <a:buNone/>
            </a:pPr>
            <a:r>
              <a:rPr lang="en-US" sz="2000" dirty="0">
                <a:solidFill>
                  <a:srgbClr val="000000"/>
                </a:solidFill>
              </a:rPr>
              <a:t>   ‘What areas/targets would you</a:t>
            </a:r>
          </a:p>
          <a:p>
            <a:pPr marL="0" indent="0">
              <a:buNone/>
            </a:pPr>
            <a:r>
              <a:rPr lang="en-US" sz="2000" dirty="0">
                <a:solidFill>
                  <a:srgbClr val="000000"/>
                </a:solidFill>
              </a:rPr>
              <a:t>    like to work on this week?’</a:t>
            </a:r>
          </a:p>
          <a:p>
            <a:pPr marL="0" indent="0">
              <a:buNone/>
            </a:pPr>
            <a:r>
              <a:rPr lang="en-US" sz="2000" dirty="0">
                <a:solidFill>
                  <a:srgbClr val="000000"/>
                </a:solidFill>
              </a:rPr>
              <a:t>   ‘Why do you think that worked?’</a:t>
            </a:r>
          </a:p>
          <a:p>
            <a:pPr marL="0" indent="0">
              <a:buNone/>
            </a:pPr>
            <a:r>
              <a:rPr lang="en-US" sz="2000" dirty="0">
                <a:solidFill>
                  <a:srgbClr val="000000"/>
                </a:solidFill>
              </a:rPr>
              <a:t>   </a:t>
            </a:r>
          </a:p>
          <a:p>
            <a:pPr marL="0" indent="0">
              <a:buNone/>
            </a:pPr>
            <a:endParaRPr lang="en-US" dirty="0"/>
          </a:p>
        </p:txBody>
      </p:sp>
    </p:spTree>
    <p:extLst>
      <p:ext uri="{BB962C8B-B14F-4D97-AF65-F5344CB8AC3E}">
        <p14:creationId xmlns:p14="http://schemas.microsoft.com/office/powerpoint/2010/main" val="21522513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lstStyle/>
          <a:p>
            <a:pPr algn="ctr"/>
            <a:r>
              <a:rPr lang="en-GB" dirty="0"/>
              <a:t>Aims</a:t>
            </a:r>
          </a:p>
        </p:txBody>
      </p:sp>
      <p:sp>
        <p:nvSpPr>
          <p:cNvPr id="3" name="Content Placeholder 2"/>
          <p:cNvSpPr>
            <a:spLocks noGrp="1"/>
          </p:cNvSpPr>
          <p:nvPr>
            <p:ph idx="1"/>
          </p:nvPr>
        </p:nvSpPr>
        <p:spPr>
          <a:xfrm>
            <a:off x="1463040" y="1943120"/>
            <a:ext cx="8608491" cy="3200380"/>
          </a:xfrm>
        </p:spPr>
        <p:txBody>
          <a:bodyPr/>
          <a:lstStyle/>
          <a:p>
            <a:r>
              <a:rPr lang="en-GB" sz="2800" dirty="0"/>
              <a:t>To understand the </a:t>
            </a:r>
            <a:r>
              <a:rPr lang="en-GB" sz="2800" b="1" dirty="0"/>
              <a:t>roles and responsibilities </a:t>
            </a:r>
            <a:r>
              <a:rPr lang="en-GB" sz="2800" dirty="0"/>
              <a:t>of the Warwick </a:t>
            </a:r>
            <a:r>
              <a:rPr lang="en-GB" sz="2800" dirty="0" smtClean="0"/>
              <a:t>Subject </a:t>
            </a:r>
            <a:r>
              <a:rPr lang="en-GB" sz="2800" dirty="0"/>
              <a:t>Mentor</a:t>
            </a:r>
            <a:r>
              <a:rPr lang="en-GB" sz="2800" dirty="0" smtClean="0"/>
              <a:t>.</a:t>
            </a:r>
            <a:endParaRPr lang="en-GB" sz="2800" b="1" dirty="0"/>
          </a:p>
          <a:p>
            <a:r>
              <a:rPr lang="en-GB" sz="2800" dirty="0"/>
              <a:t>To </a:t>
            </a:r>
            <a:r>
              <a:rPr lang="en-GB" sz="2800" dirty="0" smtClean="0"/>
              <a:t>explore the</a:t>
            </a:r>
            <a:r>
              <a:rPr lang="en-GB" sz="2800" b="1" dirty="0" smtClean="0"/>
              <a:t> ingredients </a:t>
            </a:r>
            <a:r>
              <a:rPr lang="en-GB" sz="2800" dirty="0" smtClean="0"/>
              <a:t>required to be an effective subject mentor.</a:t>
            </a:r>
          </a:p>
          <a:p>
            <a:r>
              <a:rPr lang="en-GB" sz="2800" dirty="0" smtClean="0"/>
              <a:t>To consider what </a:t>
            </a:r>
            <a:r>
              <a:rPr lang="en-GB" sz="2800" b="1" dirty="0" smtClean="0"/>
              <a:t>you want </a:t>
            </a:r>
            <a:r>
              <a:rPr lang="en-GB" sz="2800" dirty="0" smtClean="0"/>
              <a:t>from the mentoring role. </a:t>
            </a:r>
            <a:endParaRPr lang="en-GB" sz="2800" dirty="0"/>
          </a:p>
          <a:p>
            <a:pPr marL="0" indent="0">
              <a:buNone/>
            </a:pPr>
            <a:endParaRPr lang="en-GB" sz="2800" dirty="0"/>
          </a:p>
        </p:txBody>
      </p:sp>
    </p:spTree>
    <p:extLst>
      <p:ext uri="{BB962C8B-B14F-4D97-AF65-F5344CB8AC3E}">
        <p14:creationId xmlns:p14="http://schemas.microsoft.com/office/powerpoint/2010/main" val="13673538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461" y="137947"/>
            <a:ext cx="10972800" cy="807375"/>
          </a:xfrm>
        </p:spPr>
        <p:txBody>
          <a:bodyPr/>
          <a:lstStyle/>
          <a:p>
            <a:r>
              <a:rPr lang="en-GB" dirty="0" smtClean="0"/>
              <a:t>Role of the Subject mentor </a:t>
            </a:r>
            <a:endParaRPr lang="en-GB" dirty="0"/>
          </a:p>
        </p:txBody>
      </p:sp>
      <p:sp>
        <p:nvSpPr>
          <p:cNvPr id="3" name="Text Placeholder 2"/>
          <p:cNvSpPr>
            <a:spLocks noGrp="1"/>
          </p:cNvSpPr>
          <p:nvPr>
            <p:ph type="body" idx="1"/>
          </p:nvPr>
        </p:nvSpPr>
        <p:spPr>
          <a:xfrm>
            <a:off x="326942" y="908265"/>
            <a:ext cx="5386917" cy="438197"/>
          </a:xfrm>
          <a:solidFill>
            <a:schemeClr val="accent2">
              <a:lumMod val="20000"/>
              <a:lumOff val="80000"/>
            </a:schemeClr>
          </a:solidFill>
        </p:spPr>
        <p:txBody>
          <a:bodyPr/>
          <a:lstStyle/>
          <a:p>
            <a:r>
              <a:rPr lang="en-GB" dirty="0" smtClean="0"/>
              <a:t>Expectations of the role </a:t>
            </a:r>
            <a:endParaRPr lang="en-GB" dirty="0"/>
          </a:p>
        </p:txBody>
      </p:sp>
      <p:sp>
        <p:nvSpPr>
          <p:cNvPr id="4" name="Content Placeholder 3"/>
          <p:cNvSpPr>
            <a:spLocks noGrp="1"/>
          </p:cNvSpPr>
          <p:nvPr>
            <p:ph sz="half" idx="2"/>
          </p:nvPr>
        </p:nvSpPr>
        <p:spPr>
          <a:xfrm>
            <a:off x="326943" y="1323051"/>
            <a:ext cx="5386917" cy="5173283"/>
          </a:xfrm>
          <a:solidFill>
            <a:schemeClr val="accent2">
              <a:lumMod val="20000"/>
              <a:lumOff val="80000"/>
            </a:schemeClr>
          </a:solidFill>
        </p:spPr>
        <p:txBody>
          <a:bodyPr/>
          <a:lstStyle/>
          <a:p>
            <a:r>
              <a:rPr lang="en-GB" sz="1800" dirty="0"/>
              <a:t>Induct trainee into the </a:t>
            </a:r>
            <a:r>
              <a:rPr lang="en-GB" sz="1800" dirty="0" smtClean="0"/>
              <a:t>department, including </a:t>
            </a:r>
            <a:r>
              <a:rPr lang="en-GB" sz="1800" dirty="0"/>
              <a:t>departmental resources/exam specs/SEN/</a:t>
            </a:r>
            <a:r>
              <a:rPr lang="en-GB" sz="1800" dirty="0" err="1"/>
              <a:t>grpings</a:t>
            </a:r>
            <a:r>
              <a:rPr lang="en-GB" sz="1800" dirty="0"/>
              <a:t> etc.  </a:t>
            </a:r>
          </a:p>
          <a:p>
            <a:r>
              <a:rPr lang="en-GB" sz="1800" dirty="0"/>
              <a:t>Explain whole school and departmental policies including behaviour and improvement plan</a:t>
            </a:r>
          </a:p>
          <a:p>
            <a:r>
              <a:rPr lang="en-GB" sz="1800" dirty="0"/>
              <a:t>Provide a balanced timetable </a:t>
            </a:r>
          </a:p>
          <a:p>
            <a:r>
              <a:rPr lang="en-GB" sz="1800" dirty="0"/>
              <a:t>Complete a weekly formal observation using the </a:t>
            </a:r>
            <a:r>
              <a:rPr lang="en-GB" sz="1800" dirty="0" smtClean="0"/>
              <a:t>LOP </a:t>
            </a:r>
            <a:r>
              <a:rPr lang="en-GB" sz="1800" dirty="0"/>
              <a:t>followed by a POD</a:t>
            </a:r>
          </a:p>
          <a:p>
            <a:r>
              <a:rPr lang="en-GB" sz="1800" dirty="0"/>
              <a:t>Complete a one hour weekly trainee-mentor meeting aligned on the timetable. – </a:t>
            </a:r>
            <a:r>
              <a:rPr lang="en-GB" sz="1800" b="1" i="1" dirty="0"/>
              <a:t>trainee </a:t>
            </a:r>
            <a:r>
              <a:rPr lang="en-GB" sz="1800" b="1" i="1" dirty="0" smtClean="0"/>
              <a:t>completes </a:t>
            </a:r>
            <a:r>
              <a:rPr lang="en-GB" sz="1800" b="1" i="1" dirty="0"/>
              <a:t>the form for this</a:t>
            </a:r>
            <a:r>
              <a:rPr lang="en-GB" sz="1800" b="1" i="1" dirty="0" smtClean="0"/>
              <a:t>.</a:t>
            </a:r>
          </a:p>
          <a:p>
            <a:r>
              <a:rPr lang="en-GB" sz="1800" dirty="0" smtClean="0"/>
              <a:t>Maintain a training record across the placement </a:t>
            </a:r>
            <a:endParaRPr lang="en-GB" sz="1800" dirty="0"/>
          </a:p>
          <a:p>
            <a:r>
              <a:rPr lang="en-GB" sz="1800" dirty="0"/>
              <a:t>Complete all assessment points using the WADs – 5 across the year. </a:t>
            </a:r>
            <a:endParaRPr lang="en-GB" sz="1800" dirty="0" smtClean="0"/>
          </a:p>
          <a:p>
            <a:r>
              <a:rPr lang="en-GB" sz="1800" dirty="0" smtClean="0"/>
              <a:t>Liaise with the complementary(SD) or second placement(core) subject mentor for a smooth transition </a:t>
            </a:r>
            <a:endParaRPr lang="en-GB" sz="1800" dirty="0"/>
          </a:p>
          <a:p>
            <a:endParaRPr lang="en-GB" dirty="0"/>
          </a:p>
        </p:txBody>
      </p:sp>
      <p:sp>
        <p:nvSpPr>
          <p:cNvPr id="5" name="Text Placeholder 4"/>
          <p:cNvSpPr>
            <a:spLocks noGrp="1"/>
          </p:cNvSpPr>
          <p:nvPr>
            <p:ph type="body" sz="quarter" idx="3"/>
          </p:nvPr>
        </p:nvSpPr>
        <p:spPr>
          <a:xfrm>
            <a:off x="6193363" y="1014768"/>
            <a:ext cx="5389033" cy="420664"/>
          </a:xfrm>
          <a:solidFill>
            <a:srgbClr val="FFFF99"/>
          </a:solidFill>
        </p:spPr>
        <p:txBody>
          <a:bodyPr/>
          <a:lstStyle/>
          <a:p>
            <a:r>
              <a:rPr lang="en-GB" dirty="0" smtClean="0"/>
              <a:t>Not expected of the role </a:t>
            </a:r>
            <a:endParaRPr lang="en-GB" dirty="0"/>
          </a:p>
        </p:txBody>
      </p:sp>
      <p:sp>
        <p:nvSpPr>
          <p:cNvPr id="6" name="Content Placeholder 5"/>
          <p:cNvSpPr>
            <a:spLocks noGrp="1"/>
          </p:cNvSpPr>
          <p:nvPr>
            <p:ph sz="quarter" idx="4"/>
          </p:nvPr>
        </p:nvSpPr>
        <p:spPr>
          <a:xfrm>
            <a:off x="6193364" y="1625551"/>
            <a:ext cx="5389033" cy="3951288"/>
          </a:xfrm>
          <a:solidFill>
            <a:srgbClr val="FFFF99"/>
          </a:solidFill>
        </p:spPr>
        <p:txBody>
          <a:bodyPr/>
          <a:lstStyle/>
          <a:p>
            <a:r>
              <a:rPr lang="en-GB" dirty="0" smtClean="0"/>
              <a:t>That trainees will replicate the job you do</a:t>
            </a:r>
          </a:p>
          <a:p>
            <a:r>
              <a:rPr lang="en-GB" dirty="0" smtClean="0"/>
              <a:t>Take on a tutor group</a:t>
            </a:r>
          </a:p>
          <a:p>
            <a:r>
              <a:rPr lang="en-GB" dirty="0" smtClean="0"/>
              <a:t>Do a daily/weekly duty</a:t>
            </a:r>
          </a:p>
          <a:p>
            <a:r>
              <a:rPr lang="en-GB" dirty="0" smtClean="0"/>
              <a:t>Do all your marking for you</a:t>
            </a:r>
          </a:p>
          <a:p>
            <a:r>
              <a:rPr lang="en-GB" dirty="0" smtClean="0"/>
              <a:t>Write school reports</a:t>
            </a:r>
          </a:p>
          <a:p>
            <a:r>
              <a:rPr lang="en-GB" dirty="0" smtClean="0"/>
              <a:t>Respond to emails late a night (for the next day) </a:t>
            </a:r>
            <a:endParaRPr lang="en-GB" dirty="0"/>
          </a:p>
        </p:txBody>
      </p:sp>
    </p:spTree>
    <p:extLst>
      <p:ext uri="{BB962C8B-B14F-4D97-AF65-F5344CB8AC3E}">
        <p14:creationId xmlns:p14="http://schemas.microsoft.com/office/powerpoint/2010/main" val="10475104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312240113"/>
              </p:ext>
            </p:extLst>
          </p:nvPr>
        </p:nvGraphicFramePr>
        <p:xfrm>
          <a:off x="458426" y="437157"/>
          <a:ext cx="8597498" cy="6100817"/>
        </p:xfrm>
        <a:graphic>
          <a:graphicData uri="http://schemas.openxmlformats.org/drawingml/2006/table">
            <a:tbl>
              <a:tblPr firstRow="1" firstCol="1" bandRow="1">
                <a:tableStyleId>{8A107856-5554-42FB-B03E-39F5DBC370BA}</a:tableStyleId>
              </a:tblPr>
              <a:tblGrid>
                <a:gridCol w="602319">
                  <a:extLst>
                    <a:ext uri="{9D8B030D-6E8A-4147-A177-3AD203B41FA5}">
                      <a16:colId xmlns:a16="http://schemas.microsoft.com/office/drawing/2014/main" xmlns="" val="20000"/>
                    </a:ext>
                  </a:extLst>
                </a:gridCol>
                <a:gridCol w="2622980">
                  <a:extLst>
                    <a:ext uri="{9D8B030D-6E8A-4147-A177-3AD203B41FA5}">
                      <a16:colId xmlns:a16="http://schemas.microsoft.com/office/drawing/2014/main" xmlns="" val="20001"/>
                    </a:ext>
                  </a:extLst>
                </a:gridCol>
                <a:gridCol w="3076782">
                  <a:extLst>
                    <a:ext uri="{9D8B030D-6E8A-4147-A177-3AD203B41FA5}">
                      <a16:colId xmlns:a16="http://schemas.microsoft.com/office/drawing/2014/main" xmlns="" val="20002"/>
                    </a:ext>
                  </a:extLst>
                </a:gridCol>
                <a:gridCol w="2295417">
                  <a:extLst>
                    <a:ext uri="{9D8B030D-6E8A-4147-A177-3AD203B41FA5}">
                      <a16:colId xmlns:a16="http://schemas.microsoft.com/office/drawing/2014/main" xmlns="" val="20003"/>
                    </a:ext>
                  </a:extLst>
                </a:gridCol>
              </a:tblGrid>
              <a:tr h="542616">
                <a:tc>
                  <a:txBody>
                    <a:bodyPr/>
                    <a:lstStyle/>
                    <a:p>
                      <a:pPr algn="ctr">
                        <a:lnSpc>
                          <a:spcPct val="107000"/>
                        </a:lnSpc>
                        <a:spcAft>
                          <a:spcPts val="480"/>
                        </a:spcAft>
                      </a:pPr>
                      <a:r>
                        <a:rPr lang="en-GB" sz="1400" dirty="0">
                          <a:effectLst/>
                        </a:rPr>
                        <a:t>Half Term</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tc>
                <a:tc>
                  <a:txBody>
                    <a:bodyPr/>
                    <a:lstStyle/>
                    <a:p>
                      <a:pPr>
                        <a:lnSpc>
                          <a:spcPct val="107000"/>
                        </a:lnSpc>
                        <a:spcAft>
                          <a:spcPts val="480"/>
                        </a:spcAft>
                      </a:pPr>
                      <a:r>
                        <a:rPr lang="en-GB" sz="1400">
                          <a:effectLst/>
                        </a:rPr>
                        <a:t>Where placement takes place</a:t>
                      </a:r>
                      <a:endParaRPr lang="en-GB"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1400" u="sng" dirty="0">
                          <a:effectLst/>
                        </a:rPr>
                        <a:t>% of 4 days teaching</a:t>
                      </a:r>
                      <a:endParaRPr lang="en-GB" sz="1400" u="sng"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1400">
                          <a:effectLst/>
                        </a:rPr>
                        <a:t>No of lessons based on 5 lessons per day</a:t>
                      </a:r>
                      <a:endParaRPr lang="en-GB"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extLst>
                  <a:ext uri="{0D108BD9-81ED-4DB2-BD59-A6C34878D82A}">
                    <a16:rowId xmlns:a16="http://schemas.microsoft.com/office/drawing/2014/main" xmlns="" val="10000"/>
                  </a:ext>
                </a:extLst>
              </a:tr>
              <a:tr h="1002053">
                <a:tc>
                  <a:txBody>
                    <a:bodyPr/>
                    <a:lstStyle/>
                    <a:p>
                      <a:pPr marL="71755" marR="71755" algn="ctr">
                        <a:lnSpc>
                          <a:spcPct val="107000"/>
                        </a:lnSpc>
                        <a:spcAft>
                          <a:spcPts val="480"/>
                        </a:spcAft>
                      </a:pPr>
                      <a:r>
                        <a:rPr lang="en-GB" sz="1200">
                          <a:effectLst/>
                        </a:rPr>
                        <a:t>Autumn term 1</a:t>
                      </a:r>
                    </a:p>
                    <a:p>
                      <a:pPr marL="71755" marR="71755" algn="ctr">
                        <a:lnSpc>
                          <a:spcPct val="107000"/>
                        </a:lnSpc>
                        <a:spcAft>
                          <a:spcPts val="480"/>
                        </a:spcAft>
                      </a:pPr>
                      <a:r>
                        <a:rPr lang="en-GB" sz="1200">
                          <a:effectLst/>
                        </a:rPr>
                        <a:t> </a:t>
                      </a:r>
                      <a:endParaRPr lang="en-GB"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vert="vert270"/>
                </a:tc>
                <a:tc>
                  <a:txBody>
                    <a:bodyPr/>
                    <a:lstStyle/>
                    <a:p>
                      <a:pPr algn="ctr">
                        <a:lnSpc>
                          <a:spcPct val="107000"/>
                        </a:lnSpc>
                        <a:spcAft>
                          <a:spcPts val="480"/>
                        </a:spcAft>
                      </a:pPr>
                      <a:r>
                        <a:rPr lang="en-GB" sz="1400" dirty="0">
                          <a:effectLst/>
                        </a:rPr>
                        <a:t>Base School (SD)/PP1 (Core)</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1400">
                          <a:effectLst/>
                        </a:rPr>
                        <a:t>Observations and targeted reflections, some small group teaching or team teaching.</a:t>
                      </a:r>
                    </a:p>
                    <a:p>
                      <a:pPr algn="ctr">
                        <a:lnSpc>
                          <a:spcPct val="107000"/>
                        </a:lnSpc>
                        <a:spcAft>
                          <a:spcPts val="480"/>
                        </a:spcAft>
                      </a:pPr>
                      <a:r>
                        <a:rPr lang="en-GB" sz="1400">
                          <a:effectLst/>
                        </a:rPr>
                        <a:t>Up to 70% of a teacher’s timetable</a:t>
                      </a:r>
                      <a:endParaRPr lang="en-GB"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3200" dirty="0">
                          <a:effectLst/>
                        </a:rPr>
                        <a:t>13</a:t>
                      </a:r>
                      <a:endParaRPr lang="en-GB" sz="3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extLst>
                  <a:ext uri="{0D108BD9-81ED-4DB2-BD59-A6C34878D82A}">
                    <a16:rowId xmlns:a16="http://schemas.microsoft.com/office/drawing/2014/main" xmlns="" val="10001"/>
                  </a:ext>
                </a:extLst>
              </a:tr>
              <a:tr h="769613">
                <a:tc>
                  <a:txBody>
                    <a:bodyPr/>
                    <a:lstStyle/>
                    <a:p>
                      <a:pPr marL="71755" marR="71755" algn="ctr">
                        <a:lnSpc>
                          <a:spcPct val="107000"/>
                        </a:lnSpc>
                        <a:spcAft>
                          <a:spcPts val="480"/>
                        </a:spcAft>
                      </a:pPr>
                      <a:r>
                        <a:rPr lang="en-GB" sz="1200">
                          <a:effectLst/>
                        </a:rPr>
                        <a:t>Autumn term 2</a:t>
                      </a:r>
                    </a:p>
                    <a:p>
                      <a:pPr marL="71755" marR="71755" algn="ctr">
                        <a:lnSpc>
                          <a:spcPct val="107000"/>
                        </a:lnSpc>
                        <a:spcAft>
                          <a:spcPts val="480"/>
                        </a:spcAft>
                      </a:pPr>
                      <a:r>
                        <a:rPr lang="en-GB" sz="1200">
                          <a:effectLst/>
                        </a:rPr>
                        <a:t> </a:t>
                      </a:r>
                      <a:endParaRPr lang="en-GB"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vert="vert270"/>
                </a:tc>
                <a:tc>
                  <a:txBody>
                    <a:bodyPr/>
                    <a:lstStyle/>
                    <a:p>
                      <a:pPr algn="ctr">
                        <a:lnSpc>
                          <a:spcPct val="107000"/>
                        </a:lnSpc>
                        <a:spcAft>
                          <a:spcPts val="480"/>
                        </a:spcAft>
                      </a:pPr>
                      <a:r>
                        <a:rPr lang="en-GB" sz="1400" dirty="0">
                          <a:effectLst/>
                        </a:rPr>
                        <a:t>Base School (SD)/PP1 (Core)</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1400">
                          <a:effectLst/>
                        </a:rPr>
                        <a:t>Teaching</a:t>
                      </a:r>
                    </a:p>
                    <a:p>
                      <a:pPr algn="ctr">
                        <a:lnSpc>
                          <a:spcPct val="107000"/>
                        </a:lnSpc>
                        <a:spcAft>
                          <a:spcPts val="480"/>
                        </a:spcAft>
                      </a:pPr>
                      <a:r>
                        <a:rPr lang="en-GB" sz="1400">
                          <a:effectLst/>
                        </a:rPr>
                        <a:t>Up to 40% of a teacher’s timetable</a:t>
                      </a:r>
                      <a:endParaRPr lang="en-GB"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3200" dirty="0">
                          <a:effectLst/>
                        </a:rPr>
                        <a:t>7</a:t>
                      </a:r>
                      <a:endParaRPr lang="en-GB" sz="3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extLst>
                  <a:ext uri="{0D108BD9-81ED-4DB2-BD59-A6C34878D82A}">
                    <a16:rowId xmlns:a16="http://schemas.microsoft.com/office/drawing/2014/main" xmlns="" val="10002"/>
                  </a:ext>
                </a:extLst>
              </a:tr>
              <a:tr h="940095">
                <a:tc>
                  <a:txBody>
                    <a:bodyPr/>
                    <a:lstStyle/>
                    <a:p>
                      <a:pPr marL="71755" marR="71755" algn="ctr">
                        <a:lnSpc>
                          <a:spcPct val="107000"/>
                        </a:lnSpc>
                        <a:spcAft>
                          <a:spcPts val="480"/>
                        </a:spcAft>
                      </a:pPr>
                      <a:r>
                        <a:rPr lang="en-GB" sz="1200">
                          <a:effectLst/>
                        </a:rPr>
                        <a:t>Spring term 1</a:t>
                      </a:r>
                    </a:p>
                    <a:p>
                      <a:pPr marL="71755" marR="71755" algn="ctr">
                        <a:lnSpc>
                          <a:spcPct val="107000"/>
                        </a:lnSpc>
                        <a:spcAft>
                          <a:spcPts val="480"/>
                        </a:spcAft>
                      </a:pPr>
                      <a:r>
                        <a:rPr lang="en-GB" sz="1200">
                          <a:effectLst/>
                        </a:rPr>
                        <a:t> </a:t>
                      </a:r>
                      <a:endParaRPr lang="en-GB"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vert="vert270"/>
                </a:tc>
                <a:tc>
                  <a:txBody>
                    <a:bodyPr/>
                    <a:lstStyle/>
                    <a:p>
                      <a:pPr algn="ctr">
                        <a:lnSpc>
                          <a:spcPct val="107000"/>
                        </a:lnSpc>
                        <a:spcAft>
                          <a:spcPts val="480"/>
                        </a:spcAft>
                      </a:pPr>
                      <a:r>
                        <a:rPr lang="en-GB" sz="1400" dirty="0">
                          <a:effectLst/>
                          <a:latin typeface="Calibri" panose="020F0502020204030204" pitchFamily="34" charset="0"/>
                          <a:ea typeface="Times New Roman" panose="02020603050405020304" pitchFamily="18" charset="0"/>
                          <a:cs typeface="Times New Roman" panose="02020603050405020304" pitchFamily="18" charset="0"/>
                        </a:rPr>
                        <a:t>Complementary Placement/PP2</a:t>
                      </a:r>
                    </a:p>
                  </a:txBody>
                  <a:tcPr marL="6350" marR="6350" marT="0" marB="0" anchor="ctr"/>
                </a:tc>
                <a:tc>
                  <a:txBody>
                    <a:bodyPr/>
                    <a:lstStyle/>
                    <a:p>
                      <a:pPr algn="ctr">
                        <a:lnSpc>
                          <a:spcPct val="107000"/>
                        </a:lnSpc>
                        <a:spcAft>
                          <a:spcPts val="480"/>
                        </a:spcAft>
                      </a:pPr>
                      <a:r>
                        <a:rPr lang="en-GB" sz="1400" dirty="0">
                          <a:effectLst/>
                        </a:rPr>
                        <a:t>Observations and targeted reflections, some teaching or team teaching.</a:t>
                      </a:r>
                    </a:p>
                    <a:p>
                      <a:pPr algn="ctr">
                        <a:lnSpc>
                          <a:spcPct val="107000"/>
                        </a:lnSpc>
                        <a:spcAft>
                          <a:spcPts val="480"/>
                        </a:spcAft>
                      </a:pPr>
                      <a:r>
                        <a:rPr lang="en-GB" sz="1400" dirty="0">
                          <a:effectLst/>
                        </a:rPr>
                        <a:t>Up to 70% (comprising 40% teaching)</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3200" dirty="0">
                          <a:effectLst/>
                        </a:rPr>
                        <a:t>7</a:t>
                      </a:r>
                      <a:endParaRPr lang="en-GB" sz="3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extLst>
                  <a:ext uri="{0D108BD9-81ED-4DB2-BD59-A6C34878D82A}">
                    <a16:rowId xmlns:a16="http://schemas.microsoft.com/office/drawing/2014/main" xmlns="" val="10003"/>
                  </a:ext>
                </a:extLst>
              </a:tr>
              <a:tr h="940095">
                <a:tc>
                  <a:txBody>
                    <a:bodyPr/>
                    <a:lstStyle/>
                    <a:p>
                      <a:pPr marL="71755" marR="71755" algn="ctr">
                        <a:lnSpc>
                          <a:spcPct val="107000"/>
                        </a:lnSpc>
                        <a:spcAft>
                          <a:spcPts val="480"/>
                        </a:spcAft>
                      </a:pPr>
                      <a:r>
                        <a:rPr lang="en-GB" sz="1200">
                          <a:effectLst/>
                        </a:rPr>
                        <a:t>Spring term 2</a:t>
                      </a:r>
                    </a:p>
                    <a:p>
                      <a:pPr marL="71755" marR="71755" algn="ctr">
                        <a:lnSpc>
                          <a:spcPct val="107000"/>
                        </a:lnSpc>
                        <a:spcAft>
                          <a:spcPts val="480"/>
                        </a:spcAft>
                      </a:pPr>
                      <a:r>
                        <a:rPr lang="en-GB" sz="1200">
                          <a:effectLst/>
                        </a:rPr>
                        <a:t> </a:t>
                      </a:r>
                      <a:endParaRPr lang="en-GB"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vert="vert270"/>
                </a:tc>
                <a:tc>
                  <a:txBody>
                    <a:bodyPr/>
                    <a:lstStyle/>
                    <a:p>
                      <a:pPr algn="ctr">
                        <a:lnSpc>
                          <a:spcPct val="107000"/>
                        </a:lnSpc>
                        <a:spcAft>
                          <a:spcPts val="480"/>
                        </a:spcAft>
                      </a:pPr>
                      <a:r>
                        <a:rPr lang="en-GB" sz="1400" dirty="0">
                          <a:effectLst/>
                        </a:rPr>
                        <a:t>Base School (SD)</a:t>
                      </a:r>
                    </a:p>
                    <a:p>
                      <a:pPr algn="ctr">
                        <a:lnSpc>
                          <a:spcPct val="107000"/>
                        </a:lnSpc>
                        <a:spcAft>
                          <a:spcPts val="480"/>
                        </a:spcAft>
                      </a:pPr>
                      <a:r>
                        <a:rPr lang="en-GB" sz="1400" dirty="0">
                          <a:effectLst/>
                        </a:rPr>
                        <a:t>PP2 (Core)</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1400">
                          <a:effectLst/>
                        </a:rPr>
                        <a:t>Observations and targeted reflections, some teaching or team teaching.</a:t>
                      </a:r>
                    </a:p>
                    <a:p>
                      <a:pPr algn="ctr">
                        <a:lnSpc>
                          <a:spcPct val="107000"/>
                        </a:lnSpc>
                        <a:spcAft>
                          <a:spcPts val="480"/>
                        </a:spcAft>
                      </a:pPr>
                      <a:r>
                        <a:rPr lang="en-GB" sz="1400">
                          <a:effectLst/>
                        </a:rPr>
                        <a:t>Up to 60% of a teacher’s timetable</a:t>
                      </a:r>
                      <a:endParaRPr lang="en-GB"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3200" dirty="0">
                          <a:effectLst/>
                        </a:rPr>
                        <a:t>11</a:t>
                      </a:r>
                      <a:endParaRPr lang="en-GB" sz="3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extLst>
                  <a:ext uri="{0D108BD9-81ED-4DB2-BD59-A6C34878D82A}">
                    <a16:rowId xmlns:a16="http://schemas.microsoft.com/office/drawing/2014/main" xmlns="" val="10004"/>
                  </a:ext>
                </a:extLst>
              </a:tr>
              <a:tr h="1060144">
                <a:tc>
                  <a:txBody>
                    <a:bodyPr/>
                    <a:lstStyle/>
                    <a:p>
                      <a:pPr marL="71755" marR="71755" algn="ctr">
                        <a:lnSpc>
                          <a:spcPct val="107000"/>
                        </a:lnSpc>
                        <a:spcAft>
                          <a:spcPts val="480"/>
                        </a:spcAft>
                      </a:pPr>
                      <a:r>
                        <a:rPr lang="en-GB" sz="1200">
                          <a:effectLst/>
                        </a:rPr>
                        <a:t>Summer term 1</a:t>
                      </a:r>
                    </a:p>
                    <a:p>
                      <a:pPr marL="71755" marR="71755" algn="ctr">
                        <a:lnSpc>
                          <a:spcPct val="107000"/>
                        </a:lnSpc>
                        <a:spcAft>
                          <a:spcPts val="480"/>
                        </a:spcAft>
                      </a:pPr>
                      <a:r>
                        <a:rPr lang="en-GB" sz="1200">
                          <a:effectLst/>
                        </a:rPr>
                        <a:t> </a:t>
                      </a:r>
                      <a:endParaRPr lang="en-GB"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vert="vert270"/>
                </a:tc>
                <a:tc>
                  <a:txBody>
                    <a:bodyPr/>
                    <a:lstStyle/>
                    <a:p>
                      <a:pPr algn="ctr">
                        <a:lnSpc>
                          <a:spcPct val="107000"/>
                        </a:lnSpc>
                        <a:spcAft>
                          <a:spcPts val="480"/>
                        </a:spcAft>
                      </a:pPr>
                      <a:r>
                        <a:rPr lang="en-GB" sz="1400" dirty="0">
                          <a:effectLst/>
                        </a:rPr>
                        <a:t>Base School (SD)</a:t>
                      </a:r>
                    </a:p>
                    <a:p>
                      <a:pPr algn="ctr">
                        <a:lnSpc>
                          <a:spcPct val="107000"/>
                        </a:lnSpc>
                        <a:spcAft>
                          <a:spcPts val="480"/>
                        </a:spcAft>
                      </a:pPr>
                      <a:r>
                        <a:rPr lang="en-GB" sz="1400" dirty="0">
                          <a:effectLst/>
                        </a:rPr>
                        <a:t>PP2 (Core)</a:t>
                      </a:r>
                    </a:p>
                  </a:txBody>
                  <a:tcPr marL="6350" marR="6350" marT="0" marB="0" anchor="ctr"/>
                </a:tc>
                <a:tc>
                  <a:txBody>
                    <a:bodyPr/>
                    <a:lstStyle/>
                    <a:p>
                      <a:pPr algn="ctr">
                        <a:lnSpc>
                          <a:spcPct val="107000"/>
                        </a:lnSpc>
                        <a:spcAft>
                          <a:spcPts val="480"/>
                        </a:spcAft>
                      </a:pPr>
                      <a:r>
                        <a:rPr lang="en-GB" sz="1400" dirty="0">
                          <a:effectLst/>
                        </a:rPr>
                        <a:t> </a:t>
                      </a:r>
                    </a:p>
                    <a:p>
                      <a:pPr algn="ctr">
                        <a:lnSpc>
                          <a:spcPct val="107000"/>
                        </a:lnSpc>
                        <a:spcAft>
                          <a:spcPts val="480"/>
                        </a:spcAft>
                      </a:pPr>
                      <a:r>
                        <a:rPr lang="en-GB" sz="1400" dirty="0">
                          <a:effectLst/>
                        </a:rPr>
                        <a:t>Up to 70%</a:t>
                      </a:r>
                    </a:p>
                    <a:p>
                      <a:pPr algn="ctr">
                        <a:lnSpc>
                          <a:spcPct val="107000"/>
                        </a:lnSpc>
                        <a:spcAft>
                          <a:spcPts val="480"/>
                        </a:spcAft>
                      </a:pPr>
                      <a:r>
                        <a:rPr lang="en-GB" sz="1400" dirty="0">
                          <a:effectLst/>
                        </a:rPr>
                        <a:t> </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3200" dirty="0">
                          <a:effectLst/>
                        </a:rPr>
                        <a:t>13</a:t>
                      </a:r>
                    </a:p>
                    <a:p>
                      <a:pPr>
                        <a:lnSpc>
                          <a:spcPct val="107000"/>
                        </a:lnSpc>
                        <a:spcAft>
                          <a:spcPts val="480"/>
                        </a:spcAft>
                      </a:pPr>
                      <a:r>
                        <a:rPr lang="en-GB" sz="1400" dirty="0">
                          <a:effectLst/>
                        </a:rPr>
                        <a:t> </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extLst>
                  <a:ext uri="{0D108BD9-81ED-4DB2-BD59-A6C34878D82A}">
                    <a16:rowId xmlns:a16="http://schemas.microsoft.com/office/drawing/2014/main" xmlns="" val="10005"/>
                  </a:ext>
                </a:extLst>
              </a:tr>
              <a:tr h="550499">
                <a:tc>
                  <a:txBody>
                    <a:bodyPr/>
                    <a:lstStyle/>
                    <a:p>
                      <a:pPr marL="71755" marR="71755" algn="ctr">
                        <a:lnSpc>
                          <a:spcPct val="107000"/>
                        </a:lnSpc>
                        <a:spcAft>
                          <a:spcPts val="480"/>
                        </a:spcAft>
                      </a:pPr>
                      <a:r>
                        <a:rPr lang="en-GB" sz="1200" dirty="0">
                          <a:effectLst/>
                        </a:rPr>
                        <a:t>Summer term 2</a:t>
                      </a:r>
                    </a:p>
                    <a:p>
                      <a:pPr marL="71755" marR="71755" algn="ctr">
                        <a:lnSpc>
                          <a:spcPct val="107000"/>
                        </a:lnSpc>
                        <a:spcAft>
                          <a:spcPts val="480"/>
                        </a:spcAft>
                      </a:pPr>
                      <a:r>
                        <a:rPr lang="en-GB" sz="1200" dirty="0">
                          <a:effectLst/>
                        </a:rPr>
                        <a:t> </a:t>
                      </a:r>
                      <a:endParaRPr lang="en-GB"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vert="vert270"/>
                </a:tc>
                <a:tc>
                  <a:txBody>
                    <a:bodyPr/>
                    <a:lstStyle/>
                    <a:p>
                      <a:pPr algn="ctr">
                        <a:lnSpc>
                          <a:spcPct val="107000"/>
                        </a:lnSpc>
                        <a:spcAft>
                          <a:spcPts val="480"/>
                        </a:spcAft>
                      </a:pPr>
                      <a:r>
                        <a:rPr lang="en-GB" sz="1400" dirty="0">
                          <a:effectLst/>
                        </a:rPr>
                        <a:t>Base School (SD)</a:t>
                      </a:r>
                    </a:p>
                    <a:p>
                      <a:pPr algn="ctr">
                        <a:lnSpc>
                          <a:spcPct val="107000"/>
                        </a:lnSpc>
                        <a:spcAft>
                          <a:spcPts val="480"/>
                        </a:spcAft>
                      </a:pPr>
                      <a:r>
                        <a:rPr lang="en-GB" sz="1400" dirty="0">
                          <a:effectLst/>
                        </a:rPr>
                        <a:t>PP2 (Core)</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1400">
                          <a:effectLst/>
                        </a:rPr>
                        <a:t>Up to 70%</a:t>
                      </a:r>
                    </a:p>
                    <a:p>
                      <a:pPr algn="ctr">
                        <a:lnSpc>
                          <a:spcPct val="107000"/>
                        </a:lnSpc>
                        <a:spcAft>
                          <a:spcPts val="480"/>
                        </a:spcAft>
                      </a:pPr>
                      <a:r>
                        <a:rPr lang="en-GB" sz="1400">
                          <a:effectLst/>
                        </a:rPr>
                        <a:t>Up to 90% (SDS)*</a:t>
                      </a:r>
                      <a:endParaRPr lang="en-GB"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2400" dirty="0">
                          <a:effectLst/>
                        </a:rPr>
                        <a:t>13</a:t>
                      </a:r>
                    </a:p>
                    <a:p>
                      <a:pPr algn="ctr">
                        <a:lnSpc>
                          <a:spcPct val="107000"/>
                        </a:lnSpc>
                        <a:spcAft>
                          <a:spcPts val="480"/>
                        </a:spcAft>
                      </a:pPr>
                      <a:r>
                        <a:rPr lang="en-GB" sz="2400" dirty="0">
                          <a:effectLst/>
                        </a:rPr>
                        <a:t>16</a:t>
                      </a:r>
                      <a:endParaRPr lang="en-GB"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extLst>
                  <a:ext uri="{0D108BD9-81ED-4DB2-BD59-A6C34878D82A}">
                    <a16:rowId xmlns:a16="http://schemas.microsoft.com/office/drawing/2014/main" xmlns="" val="10006"/>
                  </a:ext>
                </a:extLst>
              </a:tr>
            </a:tbl>
          </a:graphicData>
        </a:graphic>
      </p:graphicFrame>
      <p:sp>
        <p:nvSpPr>
          <p:cNvPr id="3" name="Rectangle 1"/>
          <p:cNvSpPr>
            <a:spLocks noChangeArrowheads="1"/>
          </p:cNvSpPr>
          <p:nvPr/>
        </p:nvSpPr>
        <p:spPr bwMode="auto">
          <a:xfrm>
            <a:off x="1621266" y="6466304"/>
            <a:ext cx="9109673" cy="338554"/>
          </a:xfrm>
          <a:prstGeom prst="rect">
            <a:avLst/>
          </a:prstGeom>
          <a:solidFill>
            <a:schemeClr val="accent5">
              <a:lumMod val="20000"/>
              <a:lumOff val="80000"/>
            </a:schemeClr>
          </a:solidFill>
          <a:ln>
            <a:noFill/>
          </a:ln>
          <a:effectLs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n-GB" altLang="en-US" sz="1600" dirty="0">
                <a:latin typeface="Calibri" panose="020F0502020204030204" pitchFamily="34" charset="0"/>
                <a:ea typeface="Times New Roman" panose="02020603050405020304" pitchFamily="18" charset="0"/>
                <a:cs typeface="Times New Roman" panose="02020603050405020304" pitchFamily="18" charset="0"/>
              </a:rPr>
              <a:t>* There is no provision at Warwick on Fridays for the last  half term, so trainees are in school 5 days a week.</a:t>
            </a:r>
            <a:endParaRPr lang="en-GB" altLang="en-US" sz="1600" dirty="0">
              <a:latin typeface="Arial" panose="020B0604020202020204" pitchFamily="34" charset="0"/>
            </a:endParaRPr>
          </a:p>
        </p:txBody>
      </p:sp>
      <p:sp>
        <p:nvSpPr>
          <p:cNvPr id="4" name="Rectangle 3"/>
          <p:cNvSpPr/>
          <p:nvPr/>
        </p:nvSpPr>
        <p:spPr>
          <a:xfrm>
            <a:off x="515111" y="101730"/>
            <a:ext cx="2973122" cy="369332"/>
          </a:xfrm>
          <a:prstGeom prst="rect">
            <a:avLst/>
          </a:prstGeom>
          <a:solidFill>
            <a:srgbClr val="FFCCFF"/>
          </a:solidFill>
        </p:spPr>
        <p:txBody>
          <a:bodyPr wrap="none">
            <a:spAutoFit/>
          </a:bodyPr>
          <a:lstStyle/>
          <a:p>
            <a:r>
              <a:rPr lang="en-GB" dirty="0"/>
              <a:t>Provide a balanced timetable </a:t>
            </a:r>
          </a:p>
        </p:txBody>
      </p:sp>
      <p:sp>
        <p:nvSpPr>
          <p:cNvPr id="5" name="TextBox 4"/>
          <p:cNvSpPr txBox="1"/>
          <p:nvPr/>
        </p:nvSpPr>
        <p:spPr>
          <a:xfrm>
            <a:off x="9280478" y="1514902"/>
            <a:ext cx="2783904" cy="369332"/>
          </a:xfrm>
          <a:prstGeom prst="rect">
            <a:avLst/>
          </a:prstGeom>
          <a:solidFill>
            <a:schemeClr val="accent1">
              <a:lumMod val="60000"/>
              <a:lumOff val="40000"/>
            </a:schemeClr>
          </a:solidFill>
        </p:spPr>
        <p:txBody>
          <a:bodyPr wrap="none" rtlCol="0">
            <a:spAutoFit/>
          </a:bodyPr>
          <a:lstStyle/>
          <a:p>
            <a:r>
              <a:rPr lang="en-GB" dirty="0" smtClean="0"/>
              <a:t>Of 13 the trainee teaches 7 </a:t>
            </a:r>
            <a:endParaRPr lang="en-GB" dirty="0"/>
          </a:p>
        </p:txBody>
      </p:sp>
      <p:cxnSp>
        <p:nvCxnSpPr>
          <p:cNvPr id="7" name="Straight Arrow Connector 6"/>
          <p:cNvCxnSpPr/>
          <p:nvPr/>
        </p:nvCxnSpPr>
        <p:spPr bwMode="auto">
          <a:xfrm flipH="1">
            <a:off x="9112607" y="1938027"/>
            <a:ext cx="1177803" cy="477671"/>
          </a:xfrm>
          <a:prstGeom prst="straightConnector1">
            <a:avLst/>
          </a:prstGeom>
          <a:ln w="38100">
            <a:headEnd type="none" w="med" len="med"/>
            <a:tailEnd type="triangle"/>
          </a:ln>
          <a:extLst/>
        </p:spPr>
        <p:style>
          <a:lnRef idx="1">
            <a:schemeClr val="dk1"/>
          </a:lnRef>
          <a:fillRef idx="0">
            <a:schemeClr val="dk1"/>
          </a:fillRef>
          <a:effectRef idx="0">
            <a:schemeClr val="dk1"/>
          </a:effectRef>
          <a:fontRef idx="minor">
            <a:schemeClr val="tx1"/>
          </a:fontRef>
        </p:style>
      </p:cxnSp>
      <p:cxnSp>
        <p:nvCxnSpPr>
          <p:cNvPr id="9" name="Straight Arrow Connector 8"/>
          <p:cNvCxnSpPr/>
          <p:nvPr/>
        </p:nvCxnSpPr>
        <p:spPr bwMode="auto">
          <a:xfrm flipH="1">
            <a:off x="9112609" y="3865868"/>
            <a:ext cx="1177803" cy="477671"/>
          </a:xfrm>
          <a:prstGeom prst="straightConnector1">
            <a:avLst/>
          </a:prstGeom>
          <a:ln w="38100">
            <a:headEnd type="none" w="med" len="med"/>
            <a:tailEnd type="triangle"/>
          </a:ln>
          <a:extLst/>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9225976" y="3559637"/>
            <a:ext cx="2838406" cy="369332"/>
          </a:xfrm>
          <a:prstGeom prst="rect">
            <a:avLst/>
          </a:prstGeom>
          <a:solidFill>
            <a:schemeClr val="accent1">
              <a:lumMod val="60000"/>
              <a:lumOff val="40000"/>
            </a:schemeClr>
          </a:solidFill>
        </p:spPr>
        <p:txBody>
          <a:bodyPr wrap="none" rtlCol="0">
            <a:spAutoFit/>
          </a:bodyPr>
          <a:lstStyle/>
          <a:p>
            <a:r>
              <a:rPr lang="en-GB" dirty="0" smtClean="0"/>
              <a:t>Of 13 the trainee teaches 11</a:t>
            </a:r>
            <a:endParaRPr lang="en-GB" dirty="0"/>
          </a:p>
        </p:txBody>
      </p:sp>
      <p:cxnSp>
        <p:nvCxnSpPr>
          <p:cNvPr id="10" name="Straight Arrow Connector 9"/>
          <p:cNvCxnSpPr/>
          <p:nvPr/>
        </p:nvCxnSpPr>
        <p:spPr bwMode="auto">
          <a:xfrm flipH="1">
            <a:off x="9112608" y="4931428"/>
            <a:ext cx="1177803" cy="477671"/>
          </a:xfrm>
          <a:prstGeom prst="straightConnector1">
            <a:avLst/>
          </a:prstGeom>
          <a:ln w="38100">
            <a:headEnd type="none" w="med" len="med"/>
            <a:tailEnd type="triangle"/>
          </a:ln>
          <a:extLst/>
        </p:spPr>
        <p:style>
          <a:lnRef idx="1">
            <a:schemeClr val="dk1"/>
          </a:lnRef>
          <a:fillRef idx="0">
            <a:schemeClr val="dk1"/>
          </a:fillRef>
          <a:effectRef idx="0">
            <a:schemeClr val="dk1"/>
          </a:effectRef>
          <a:fontRef idx="minor">
            <a:schemeClr val="tx1"/>
          </a:fontRef>
        </p:style>
      </p:cxnSp>
      <p:sp>
        <p:nvSpPr>
          <p:cNvPr id="11" name="TextBox 10"/>
          <p:cNvSpPr txBox="1"/>
          <p:nvPr/>
        </p:nvSpPr>
        <p:spPr>
          <a:xfrm>
            <a:off x="9280478" y="4649770"/>
            <a:ext cx="2900922" cy="369332"/>
          </a:xfrm>
          <a:prstGeom prst="rect">
            <a:avLst/>
          </a:prstGeom>
          <a:solidFill>
            <a:schemeClr val="accent1">
              <a:lumMod val="60000"/>
              <a:lumOff val="40000"/>
            </a:schemeClr>
          </a:solidFill>
        </p:spPr>
        <p:txBody>
          <a:bodyPr wrap="none" rtlCol="0">
            <a:spAutoFit/>
          </a:bodyPr>
          <a:lstStyle/>
          <a:p>
            <a:r>
              <a:rPr lang="en-GB" dirty="0" smtClean="0"/>
              <a:t>Of 13 the trainee teaches 13 </a:t>
            </a:r>
            <a:endParaRPr lang="en-GB" dirty="0"/>
          </a:p>
        </p:txBody>
      </p:sp>
    </p:spTree>
    <p:extLst>
      <p:ext uri="{BB962C8B-B14F-4D97-AF65-F5344CB8AC3E}">
        <p14:creationId xmlns:p14="http://schemas.microsoft.com/office/powerpoint/2010/main" val="11790474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61368" y="362376"/>
            <a:ext cx="3971925" cy="5505450"/>
          </a:xfrm>
          <a:prstGeom prst="rect">
            <a:avLst/>
          </a:prstGeom>
        </p:spPr>
      </p:pic>
      <p:pic>
        <p:nvPicPr>
          <p:cNvPr id="3" name="Picture 2"/>
          <p:cNvPicPr>
            <a:picLocks noChangeAspect="1"/>
          </p:cNvPicPr>
          <p:nvPr/>
        </p:nvPicPr>
        <p:blipFill>
          <a:blip r:embed="rId4"/>
          <a:stretch>
            <a:fillRect/>
          </a:stretch>
        </p:blipFill>
        <p:spPr>
          <a:xfrm>
            <a:off x="4071475" y="383558"/>
            <a:ext cx="3952875" cy="5419725"/>
          </a:xfrm>
          <a:prstGeom prst="rect">
            <a:avLst/>
          </a:prstGeom>
        </p:spPr>
      </p:pic>
      <p:pic>
        <p:nvPicPr>
          <p:cNvPr id="4" name="Picture 3"/>
          <p:cNvPicPr>
            <a:picLocks noChangeAspect="1"/>
          </p:cNvPicPr>
          <p:nvPr/>
        </p:nvPicPr>
        <p:blipFill>
          <a:blip r:embed="rId5"/>
          <a:stretch>
            <a:fillRect/>
          </a:stretch>
        </p:blipFill>
        <p:spPr>
          <a:xfrm>
            <a:off x="7862532" y="405238"/>
            <a:ext cx="4000500" cy="5181600"/>
          </a:xfrm>
          <a:prstGeom prst="rect">
            <a:avLst/>
          </a:prstGeom>
        </p:spPr>
      </p:pic>
      <p:sp>
        <p:nvSpPr>
          <p:cNvPr id="5" name="TextBox 4"/>
          <p:cNvSpPr txBox="1"/>
          <p:nvPr/>
        </p:nvSpPr>
        <p:spPr>
          <a:xfrm>
            <a:off x="780456" y="6332561"/>
            <a:ext cx="6905673" cy="369332"/>
          </a:xfrm>
          <a:prstGeom prst="rect">
            <a:avLst/>
          </a:prstGeom>
          <a:solidFill>
            <a:srgbClr val="FFCCFF"/>
          </a:solidFill>
        </p:spPr>
        <p:txBody>
          <a:bodyPr wrap="none" rtlCol="0">
            <a:spAutoFit/>
          </a:bodyPr>
          <a:lstStyle/>
          <a:p>
            <a:r>
              <a:rPr lang="en-GB" dirty="0"/>
              <a:t>Complete a weekly formal observation using the LOP followed by a POD</a:t>
            </a:r>
          </a:p>
        </p:txBody>
      </p:sp>
      <p:sp>
        <p:nvSpPr>
          <p:cNvPr id="6" name="TextBox 5"/>
          <p:cNvSpPr txBox="1"/>
          <p:nvPr/>
        </p:nvSpPr>
        <p:spPr>
          <a:xfrm>
            <a:off x="8335141" y="4612943"/>
            <a:ext cx="3217099" cy="646331"/>
          </a:xfrm>
          <a:prstGeom prst="rect">
            <a:avLst/>
          </a:prstGeom>
          <a:solidFill>
            <a:srgbClr val="FFFF00"/>
          </a:solidFill>
        </p:spPr>
        <p:txBody>
          <a:bodyPr wrap="none" rtlCol="0">
            <a:spAutoFit/>
          </a:bodyPr>
          <a:lstStyle/>
          <a:p>
            <a:pPr algn="ctr"/>
            <a:r>
              <a:rPr lang="en-GB" dirty="0" smtClean="0"/>
              <a:t>Key role is subject development </a:t>
            </a:r>
          </a:p>
          <a:p>
            <a:pPr algn="ctr"/>
            <a:r>
              <a:rPr lang="en-GB" dirty="0" smtClean="0"/>
              <a:t>Knowledge and pedagogy</a:t>
            </a:r>
            <a:endParaRPr lang="en-GB" dirty="0"/>
          </a:p>
        </p:txBody>
      </p:sp>
      <p:cxnSp>
        <p:nvCxnSpPr>
          <p:cNvPr id="8" name="Straight Arrow Connector 7"/>
          <p:cNvCxnSpPr/>
          <p:nvPr/>
        </p:nvCxnSpPr>
        <p:spPr bwMode="auto">
          <a:xfrm flipH="1" flipV="1">
            <a:off x="3316406" y="4121624"/>
            <a:ext cx="5018735" cy="814484"/>
          </a:xfrm>
          <a:prstGeom prst="straightConnector1">
            <a:avLst/>
          </a:prstGeom>
          <a:ln>
            <a:headEnd type="none" w="med" len="med"/>
            <a:tailEnd type="triangle"/>
          </a:ln>
          <a:extLst/>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0027960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64526" y="111945"/>
            <a:ext cx="4911844" cy="6499883"/>
          </a:xfrm>
          <a:prstGeom prst="rect">
            <a:avLst/>
          </a:prstGeom>
        </p:spPr>
      </p:pic>
      <p:sp>
        <p:nvSpPr>
          <p:cNvPr id="3" name="TextBox 2"/>
          <p:cNvSpPr txBox="1"/>
          <p:nvPr/>
        </p:nvSpPr>
        <p:spPr>
          <a:xfrm>
            <a:off x="6346208" y="736978"/>
            <a:ext cx="5243680" cy="923330"/>
          </a:xfrm>
          <a:prstGeom prst="rect">
            <a:avLst/>
          </a:prstGeom>
          <a:solidFill>
            <a:srgbClr val="FFCCFF"/>
          </a:solidFill>
        </p:spPr>
        <p:txBody>
          <a:bodyPr wrap="none" rtlCol="0">
            <a:spAutoFit/>
          </a:bodyPr>
          <a:lstStyle/>
          <a:p>
            <a:r>
              <a:rPr lang="en-GB" dirty="0"/>
              <a:t>Complete a one hour weekly trainee-mentor meeting </a:t>
            </a:r>
            <a:endParaRPr lang="en-GB" dirty="0" smtClean="0"/>
          </a:p>
          <a:p>
            <a:r>
              <a:rPr lang="en-GB" dirty="0" smtClean="0"/>
              <a:t>aligned </a:t>
            </a:r>
            <a:r>
              <a:rPr lang="en-GB" dirty="0"/>
              <a:t>on the timetable. </a:t>
            </a:r>
          </a:p>
          <a:p>
            <a:r>
              <a:rPr lang="en-GB" dirty="0" smtClean="0"/>
              <a:t>trainee completes </a:t>
            </a:r>
            <a:r>
              <a:rPr lang="en-GB" dirty="0"/>
              <a:t>the form for this.</a:t>
            </a:r>
          </a:p>
        </p:txBody>
      </p:sp>
      <p:sp>
        <p:nvSpPr>
          <p:cNvPr id="4" name="TextBox 3"/>
          <p:cNvSpPr txBox="1"/>
          <p:nvPr/>
        </p:nvSpPr>
        <p:spPr>
          <a:xfrm>
            <a:off x="6091309" y="2206544"/>
            <a:ext cx="5952079" cy="1754326"/>
          </a:xfrm>
          <a:prstGeom prst="rect">
            <a:avLst/>
          </a:prstGeom>
          <a:solidFill>
            <a:srgbClr val="FFCCFF"/>
          </a:solidFill>
        </p:spPr>
        <p:txBody>
          <a:bodyPr wrap="none" rtlCol="0">
            <a:spAutoFit/>
          </a:bodyPr>
          <a:lstStyle/>
          <a:p>
            <a:r>
              <a:rPr lang="en-GB" dirty="0" smtClean="0"/>
              <a:t>This is the opportunity to reflect:</a:t>
            </a:r>
          </a:p>
          <a:p>
            <a:endParaRPr lang="en-GB" dirty="0" smtClean="0"/>
          </a:p>
          <a:p>
            <a:r>
              <a:rPr lang="en-GB" spc="-4" dirty="0">
                <a:cs typeface="Calibri"/>
              </a:rPr>
              <a:t>“Unless teachers develop the practice of  critical reflection, </a:t>
            </a:r>
            <a:endParaRPr lang="en-GB" spc="-4" dirty="0" smtClean="0">
              <a:cs typeface="Calibri"/>
            </a:endParaRPr>
          </a:p>
          <a:p>
            <a:r>
              <a:rPr lang="en-GB" spc="-4" dirty="0" smtClean="0">
                <a:cs typeface="Calibri"/>
              </a:rPr>
              <a:t>they </a:t>
            </a:r>
            <a:r>
              <a:rPr lang="en-GB" spc="-4" dirty="0">
                <a:cs typeface="Calibri"/>
              </a:rPr>
              <a:t>stay trapped in  unexamined judgments, interpretations, </a:t>
            </a:r>
            <a:endParaRPr lang="en-GB" spc="-4" dirty="0" smtClean="0">
              <a:cs typeface="Calibri"/>
            </a:endParaRPr>
          </a:p>
          <a:p>
            <a:r>
              <a:rPr lang="en-GB" spc="-4" dirty="0" smtClean="0">
                <a:cs typeface="Calibri"/>
              </a:rPr>
              <a:t>assumptions</a:t>
            </a:r>
            <a:r>
              <a:rPr lang="en-GB" spc="-4" dirty="0">
                <a:cs typeface="Calibri"/>
              </a:rPr>
              <a:t>, and expectations. </a:t>
            </a:r>
            <a:endParaRPr lang="en-GB" dirty="0">
              <a:cs typeface="Calibri"/>
            </a:endParaRPr>
          </a:p>
          <a:p>
            <a:endParaRPr lang="en-GB" dirty="0"/>
          </a:p>
        </p:txBody>
      </p:sp>
      <p:sp>
        <p:nvSpPr>
          <p:cNvPr id="5" name="TextBox 4"/>
          <p:cNvSpPr txBox="1"/>
          <p:nvPr/>
        </p:nvSpPr>
        <p:spPr>
          <a:xfrm>
            <a:off x="9067348" y="3465507"/>
            <a:ext cx="1766766" cy="369332"/>
          </a:xfrm>
          <a:prstGeom prst="rect">
            <a:avLst/>
          </a:prstGeom>
          <a:noFill/>
        </p:spPr>
        <p:txBody>
          <a:bodyPr wrap="none" rtlCol="0">
            <a:spAutoFit/>
          </a:bodyPr>
          <a:lstStyle/>
          <a:p>
            <a:pPr marR="58103"/>
            <a:r>
              <a:rPr lang="en-GB" spc="-4" dirty="0">
                <a:cs typeface="Calibri"/>
              </a:rPr>
              <a:t>(</a:t>
            </a:r>
            <a:r>
              <a:rPr lang="en-GB" spc="-4" dirty="0" err="1">
                <a:cs typeface="Calibri"/>
              </a:rPr>
              <a:t>Larrivee</a:t>
            </a:r>
            <a:r>
              <a:rPr lang="en-GB" spc="-4" dirty="0">
                <a:cs typeface="Calibri"/>
              </a:rPr>
              <a:t>, 2000).</a:t>
            </a:r>
            <a:endParaRPr lang="en-GB" dirty="0">
              <a:cs typeface="Calibri"/>
            </a:endParaRPr>
          </a:p>
        </p:txBody>
      </p:sp>
      <p:sp>
        <p:nvSpPr>
          <p:cNvPr id="6" name="TextBox 5"/>
          <p:cNvSpPr txBox="1"/>
          <p:nvPr/>
        </p:nvSpPr>
        <p:spPr>
          <a:xfrm>
            <a:off x="6687402" y="4626591"/>
            <a:ext cx="2728376" cy="369332"/>
          </a:xfrm>
          <a:prstGeom prst="rect">
            <a:avLst/>
          </a:prstGeom>
          <a:solidFill>
            <a:srgbClr val="FFCCFF"/>
          </a:solidFill>
        </p:spPr>
        <p:txBody>
          <a:bodyPr wrap="none" rtlCol="0">
            <a:spAutoFit/>
          </a:bodyPr>
          <a:lstStyle/>
          <a:p>
            <a:r>
              <a:rPr lang="en-GB" dirty="0" smtClean="0"/>
              <a:t>Reflective practice module </a:t>
            </a:r>
            <a:endParaRPr lang="en-GB" dirty="0"/>
          </a:p>
        </p:txBody>
      </p:sp>
    </p:spTree>
    <p:extLst>
      <p:ext uri="{BB962C8B-B14F-4D97-AF65-F5344CB8AC3E}">
        <p14:creationId xmlns:p14="http://schemas.microsoft.com/office/powerpoint/2010/main" val="37805867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lstStyle/>
          <a:p>
            <a:pPr algn="ctr"/>
            <a:r>
              <a:rPr lang="en-GB" dirty="0"/>
              <a:t>Training Record (School)</a:t>
            </a:r>
          </a:p>
        </p:txBody>
      </p:sp>
      <p:sp>
        <p:nvSpPr>
          <p:cNvPr id="3" name="Content Placeholder 2"/>
          <p:cNvSpPr>
            <a:spLocks noGrp="1"/>
          </p:cNvSpPr>
          <p:nvPr>
            <p:ph idx="1"/>
          </p:nvPr>
        </p:nvSpPr>
        <p:spPr/>
        <p:txBody>
          <a:bodyPr>
            <a:normAutofit fontScale="62500" lnSpcReduction="20000"/>
          </a:bodyPr>
          <a:lstStyle/>
          <a:p>
            <a:pPr marL="0" indent="0">
              <a:buNone/>
            </a:pPr>
            <a:r>
              <a:rPr lang="en-GB" sz="3600" dirty="0"/>
              <a:t>For every Trainee, the School must maintain a training folder or file (</a:t>
            </a:r>
            <a:r>
              <a:rPr lang="en-GB" sz="3600" b="1" dirty="0"/>
              <a:t>electronic</a:t>
            </a:r>
            <a:r>
              <a:rPr lang="en-GB" sz="3600" dirty="0"/>
              <a:t>), in which are stored the following documents:</a:t>
            </a:r>
          </a:p>
          <a:p>
            <a:pPr marL="0" indent="0">
              <a:buNone/>
            </a:pPr>
            <a:endParaRPr lang="en-GB" sz="3600" dirty="0"/>
          </a:p>
          <a:p>
            <a:pPr marL="742950" indent="-742950">
              <a:buFont typeface="+mj-lt"/>
              <a:buAutoNum type="arabicPeriod"/>
            </a:pPr>
            <a:r>
              <a:rPr lang="en-GB" sz="3600" dirty="0"/>
              <a:t>Copies of any </a:t>
            </a:r>
            <a:r>
              <a:rPr lang="en-GB" sz="3600" b="1" dirty="0"/>
              <a:t>prior assessments</a:t>
            </a:r>
            <a:r>
              <a:rPr lang="en-GB" sz="3600" dirty="0"/>
              <a:t> e.g. AP forms</a:t>
            </a:r>
          </a:p>
          <a:p>
            <a:pPr marL="742950" indent="-742950">
              <a:buFont typeface="+mj-lt"/>
              <a:buAutoNum type="arabicPeriod"/>
            </a:pPr>
            <a:r>
              <a:rPr lang="en-GB" sz="3600" dirty="0"/>
              <a:t>A copy of the </a:t>
            </a:r>
            <a:r>
              <a:rPr lang="en-GB" sz="3600" b="1" dirty="0"/>
              <a:t>trainee’s timetable</a:t>
            </a:r>
            <a:endParaRPr lang="en-GB" sz="3600" dirty="0"/>
          </a:p>
          <a:p>
            <a:pPr marL="742950" indent="-742950">
              <a:buFont typeface="+mj-lt"/>
              <a:buAutoNum type="arabicPeriod"/>
            </a:pPr>
            <a:r>
              <a:rPr lang="en-GB" sz="3600" dirty="0"/>
              <a:t>Copies of the </a:t>
            </a:r>
            <a:r>
              <a:rPr lang="en-GB" sz="3600" b="1" dirty="0"/>
              <a:t>day by day timetable, observations, pupil tracking, meetings, opportunities to review progress</a:t>
            </a:r>
            <a:endParaRPr lang="en-GB" sz="3600" dirty="0"/>
          </a:p>
          <a:p>
            <a:pPr marL="742950" indent="-742950">
              <a:buFont typeface="+mj-lt"/>
              <a:buAutoNum type="arabicPeriod"/>
            </a:pPr>
            <a:r>
              <a:rPr lang="en-GB" sz="3600" dirty="0"/>
              <a:t>Copies of all </a:t>
            </a:r>
            <a:r>
              <a:rPr lang="en-GB" sz="3600" b="1" dirty="0"/>
              <a:t>lesson observations made by Mentors and University Teaching Fellows</a:t>
            </a:r>
            <a:r>
              <a:rPr lang="en-GB" sz="3600" dirty="0"/>
              <a:t>  </a:t>
            </a:r>
          </a:p>
          <a:p>
            <a:pPr marL="742950" indent="-742950">
              <a:buFont typeface="+mj-lt"/>
              <a:buAutoNum type="arabicPeriod"/>
            </a:pPr>
            <a:r>
              <a:rPr lang="en-GB" sz="3600" dirty="0"/>
              <a:t>Copies of the </a:t>
            </a:r>
            <a:r>
              <a:rPr lang="en-GB" sz="3600" b="1" dirty="0"/>
              <a:t>log of Weekly Mentor-Trainee Meetings</a:t>
            </a:r>
            <a:endParaRPr lang="en-GB" sz="3600" dirty="0"/>
          </a:p>
          <a:p>
            <a:pPr marL="742950" indent="-742950">
              <a:buFont typeface="+mj-lt"/>
              <a:buAutoNum type="arabicPeriod"/>
            </a:pPr>
            <a:r>
              <a:rPr lang="en-GB" sz="3600" dirty="0"/>
              <a:t>Copies of </a:t>
            </a:r>
            <a:r>
              <a:rPr lang="en-GB" sz="3600" b="1" dirty="0"/>
              <a:t>correspondence and </a:t>
            </a:r>
            <a:r>
              <a:rPr lang="en-GB" sz="3600" b="1" i="1" dirty="0"/>
              <a:t>memoranda</a:t>
            </a:r>
            <a:r>
              <a:rPr lang="en-GB" sz="3600" dirty="0"/>
              <a:t> relating to the Trainee</a:t>
            </a:r>
          </a:p>
          <a:p>
            <a:pPr marL="742950" indent="-742950">
              <a:buFont typeface="+mj-lt"/>
              <a:buAutoNum type="arabicPeriod"/>
            </a:pPr>
            <a:r>
              <a:rPr lang="en-GB" sz="3600" dirty="0"/>
              <a:t>Access to </a:t>
            </a:r>
            <a:r>
              <a:rPr lang="en-GB" sz="3600" b="1" dirty="0"/>
              <a:t>Trainee’s PDP (invited by trainee – share secret URL)</a:t>
            </a:r>
          </a:p>
          <a:p>
            <a:pPr marL="0" indent="0">
              <a:buNone/>
            </a:pPr>
            <a:endParaRPr lang="en-GB" b="1" dirty="0"/>
          </a:p>
        </p:txBody>
      </p:sp>
      <p:sp>
        <p:nvSpPr>
          <p:cNvPr id="4" name="TextBox 3"/>
          <p:cNvSpPr txBox="1"/>
          <p:nvPr/>
        </p:nvSpPr>
        <p:spPr>
          <a:xfrm>
            <a:off x="600501" y="6209732"/>
            <a:ext cx="4731232" cy="369332"/>
          </a:xfrm>
          <a:prstGeom prst="rect">
            <a:avLst/>
          </a:prstGeom>
          <a:solidFill>
            <a:srgbClr val="FFCCFF"/>
          </a:solidFill>
        </p:spPr>
        <p:txBody>
          <a:bodyPr wrap="none" rtlCol="0">
            <a:spAutoFit/>
          </a:bodyPr>
          <a:lstStyle/>
          <a:p>
            <a:r>
              <a:rPr lang="en-GB" dirty="0"/>
              <a:t>Maintain a training record across the placement </a:t>
            </a:r>
          </a:p>
        </p:txBody>
      </p:sp>
    </p:spTree>
    <p:extLst>
      <p:ext uri="{BB962C8B-B14F-4D97-AF65-F5344CB8AC3E}">
        <p14:creationId xmlns:p14="http://schemas.microsoft.com/office/powerpoint/2010/main" val="25270185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2284271" y="1"/>
            <a:ext cx="7730963" cy="959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126960" rIns="91440" bIns="0"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pPr>
            <a:r>
              <a:rPr lang="en-GB" altLang="en-US" dirty="0">
                <a:solidFill>
                  <a:srgbClr val="2E74B5"/>
                </a:solidFill>
                <a:latin typeface="Calibri Light" panose="020F0302020204030204" pitchFamily="34" charset="0"/>
                <a:ea typeface="Times New Roman" panose="02020603050405020304" pitchFamily="18" charset="0"/>
                <a:cs typeface="Times New Roman" panose="02020603050405020304" pitchFamily="18" charset="0"/>
              </a:rPr>
              <a:t>T</a:t>
            </a:r>
            <a:r>
              <a:rPr lang="en-GB" altLang="en-US" dirty="0" bmk="">
                <a:solidFill>
                  <a:srgbClr val="2E74B5"/>
                </a:solidFill>
                <a:latin typeface="Calibri Light" panose="020F0302020204030204" pitchFamily="34" charset="0"/>
                <a:ea typeface="Times New Roman" panose="02020603050405020304" pitchFamily="18" charset="0"/>
                <a:cs typeface="Times New Roman" panose="02020603050405020304" pitchFamily="18" charset="0"/>
              </a:rPr>
              <a:t>racking and Developing Progress</a:t>
            </a:r>
            <a:endParaRPr lang="en-GB" altLang="en-US" dirty="0">
              <a:solidFill>
                <a:srgbClr val="2E74B5"/>
              </a:solidFill>
              <a:latin typeface="Calibri Light" panose="020F0302020204030204" pitchFamily="34" charset="0"/>
              <a:ea typeface="Times New Roman" panose="02020603050405020304" pitchFamily="18" charset="0"/>
              <a:cs typeface="Times New Roman" panose="02020603050405020304" pitchFamily="18" charset="0"/>
            </a:endParaRPr>
          </a:p>
          <a:p>
            <a:pPr fontAlgn="base">
              <a:spcBef>
                <a:spcPct val="0"/>
              </a:spcBef>
              <a:spcAft>
                <a:spcPct val="0"/>
              </a:spcAft>
            </a:pPr>
            <a:r>
              <a:rPr lang="en-GB" altLang="en-US" dirty="0">
                <a:latin typeface="Calibri" panose="020F0502020204030204" pitchFamily="34" charset="0"/>
                <a:ea typeface="Times New Roman" panose="02020603050405020304" pitchFamily="18" charset="0"/>
                <a:cs typeface="Times New Roman" panose="02020603050405020304" pitchFamily="18" charset="0"/>
              </a:rPr>
              <a:t>There are </a:t>
            </a:r>
            <a:r>
              <a:rPr lang="en-GB" altLang="en-US" b="1" dirty="0">
                <a:latin typeface="Calibri" panose="020F0502020204030204" pitchFamily="34" charset="0"/>
                <a:ea typeface="Times New Roman" panose="02020603050405020304" pitchFamily="18" charset="0"/>
                <a:cs typeface="Times New Roman" panose="02020603050405020304" pitchFamily="18" charset="0"/>
              </a:rPr>
              <a:t>five </a:t>
            </a:r>
            <a:r>
              <a:rPr lang="en-GB" altLang="en-US" dirty="0">
                <a:latin typeface="Calibri" panose="020F0502020204030204" pitchFamily="34" charset="0"/>
                <a:ea typeface="Times New Roman" panose="02020603050405020304" pitchFamily="18" charset="0"/>
                <a:cs typeface="Times New Roman" panose="02020603050405020304" pitchFamily="18" charset="0"/>
              </a:rPr>
              <a:t>main assessment points during the year, when trainee progress is </a:t>
            </a:r>
          </a:p>
          <a:p>
            <a:pPr fontAlgn="base">
              <a:spcBef>
                <a:spcPct val="0"/>
              </a:spcBef>
              <a:spcAft>
                <a:spcPct val="0"/>
              </a:spcAft>
            </a:pPr>
            <a:r>
              <a:rPr lang="en-GB" altLang="en-US" dirty="0">
                <a:latin typeface="Calibri" panose="020F0502020204030204" pitchFamily="34" charset="0"/>
                <a:ea typeface="Times New Roman" panose="02020603050405020304" pitchFamily="18" charset="0"/>
                <a:cs typeface="Times New Roman" panose="02020603050405020304" pitchFamily="18" charset="0"/>
              </a:rPr>
              <a:t>monitored and targets are set. The main details are as follows:</a:t>
            </a:r>
            <a:endParaRPr lang="en-GB" altLang="en-US" dirty="0"/>
          </a:p>
        </p:txBody>
      </p:sp>
      <p:pic>
        <p:nvPicPr>
          <p:cNvPr id="7" name="Picture 6">
            <a:extLst>
              <a:ext uri="{FF2B5EF4-FFF2-40B4-BE49-F238E27FC236}">
                <a16:creationId xmlns:a16="http://schemas.microsoft.com/office/drawing/2014/main" xmlns="" id="{C8C6EA8C-7828-1F44-9819-F485B96136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1123342"/>
            <a:ext cx="9144000" cy="5734658"/>
          </a:xfrm>
          <a:prstGeom prst="rect">
            <a:avLst/>
          </a:prstGeom>
        </p:spPr>
      </p:pic>
      <p:sp>
        <p:nvSpPr>
          <p:cNvPr id="2" name="TextBox 1"/>
          <p:cNvSpPr txBox="1"/>
          <p:nvPr/>
        </p:nvSpPr>
        <p:spPr>
          <a:xfrm>
            <a:off x="300251" y="754010"/>
            <a:ext cx="1841338" cy="369332"/>
          </a:xfrm>
          <a:prstGeom prst="rect">
            <a:avLst/>
          </a:prstGeom>
          <a:solidFill>
            <a:srgbClr val="FFCCFF"/>
          </a:solidFill>
        </p:spPr>
        <p:txBody>
          <a:bodyPr wrap="none" rtlCol="0">
            <a:spAutoFit/>
          </a:bodyPr>
          <a:lstStyle/>
          <a:p>
            <a:r>
              <a:rPr lang="en-GB" dirty="0" smtClean="0"/>
              <a:t>USING THE WADS</a:t>
            </a:r>
            <a:endParaRPr lang="en-GB" dirty="0"/>
          </a:p>
        </p:txBody>
      </p:sp>
    </p:spTree>
    <p:extLst>
      <p:ext uri="{BB962C8B-B14F-4D97-AF65-F5344CB8AC3E}">
        <p14:creationId xmlns:p14="http://schemas.microsoft.com/office/powerpoint/2010/main" val="3642804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6266C1D-5E31-DD4A-8068-1D56DADC2B3A}"/>
              </a:ext>
            </a:extLst>
          </p:cNvPr>
          <p:cNvSpPr>
            <a:spLocks noGrp="1"/>
          </p:cNvSpPr>
          <p:nvPr>
            <p:ph type="title"/>
          </p:nvPr>
        </p:nvSpPr>
        <p:spPr>
          <a:xfrm>
            <a:off x="1524000" y="0"/>
            <a:ext cx="9144000" cy="1255440"/>
          </a:xfrm>
        </p:spPr>
        <p:style>
          <a:lnRef idx="1">
            <a:schemeClr val="accent5"/>
          </a:lnRef>
          <a:fillRef idx="2">
            <a:schemeClr val="accent5"/>
          </a:fillRef>
          <a:effectRef idx="1">
            <a:schemeClr val="accent5"/>
          </a:effectRef>
          <a:fontRef idx="minor">
            <a:schemeClr val="dk1"/>
          </a:fontRef>
        </p:style>
        <p:txBody>
          <a:bodyPr/>
          <a:lstStyle/>
          <a:p>
            <a:pPr algn="ctr"/>
            <a:r>
              <a:rPr lang="en-US" dirty="0"/>
              <a:t>CTE’s Online Resource</a:t>
            </a:r>
            <a:br>
              <a:rPr lang="en-US" dirty="0"/>
            </a:br>
            <a:r>
              <a:rPr lang="en-US" sz="1600" dirty="0">
                <a:hlinkClick r:id="rId3"/>
              </a:rPr>
              <a:t>https://</a:t>
            </a:r>
            <a:r>
              <a:rPr lang="en-US" sz="1600" dirty="0" err="1">
                <a:hlinkClick r:id="rId3"/>
              </a:rPr>
              <a:t>warwick.ac.uk</a:t>
            </a:r>
            <a:r>
              <a:rPr lang="en-US" sz="1600" dirty="0">
                <a:hlinkClick r:id="rId3"/>
              </a:rPr>
              <a:t>/</a:t>
            </a:r>
            <a:r>
              <a:rPr lang="en-US" sz="1600" dirty="0" err="1">
                <a:hlinkClick r:id="rId3"/>
              </a:rPr>
              <a:t>fac</a:t>
            </a:r>
            <a:r>
              <a:rPr lang="en-US" sz="1600" dirty="0">
                <a:hlinkClick r:id="rId3"/>
              </a:rPr>
              <a:t>/</a:t>
            </a:r>
            <a:r>
              <a:rPr lang="en-US" sz="1600" dirty="0" err="1">
                <a:hlinkClick r:id="rId3"/>
              </a:rPr>
              <a:t>soc</a:t>
            </a:r>
            <a:r>
              <a:rPr lang="en-US" sz="1600" dirty="0">
                <a:hlinkClick r:id="rId3"/>
              </a:rPr>
              <a:t>/</a:t>
            </a:r>
            <a:r>
              <a:rPr lang="en-US" sz="1600" dirty="0" err="1">
                <a:hlinkClick r:id="rId3"/>
              </a:rPr>
              <a:t>cte</a:t>
            </a:r>
            <a:r>
              <a:rPr lang="en-US" sz="1600" dirty="0">
                <a:hlinkClick r:id="rId3"/>
              </a:rPr>
              <a:t>/students-partners/</a:t>
            </a:r>
            <a:r>
              <a:rPr lang="en-US" sz="1600" dirty="0" err="1">
                <a:hlinkClick r:id="rId3"/>
              </a:rPr>
              <a:t>pintra</a:t>
            </a:r>
            <a:r>
              <a:rPr lang="en-US" sz="1600" dirty="0">
                <a:hlinkClick r:id="rId3"/>
              </a:rPr>
              <a:t>/secondary/</a:t>
            </a:r>
            <a:r>
              <a:rPr lang="en-US" sz="1600" dirty="0"/>
              <a:t/>
            </a:r>
            <a:br>
              <a:rPr lang="en-US" sz="1600" dirty="0"/>
            </a:br>
            <a:endParaRPr lang="en-US" sz="1600" dirty="0"/>
          </a:p>
        </p:txBody>
      </p:sp>
      <p:pic>
        <p:nvPicPr>
          <p:cNvPr id="5" name="Content Placeholder 4">
            <a:extLst>
              <a:ext uri="{FF2B5EF4-FFF2-40B4-BE49-F238E27FC236}">
                <a16:creationId xmlns:a16="http://schemas.microsoft.com/office/drawing/2014/main" xmlns="" id="{6893259E-F320-9043-B321-19E15DA1FA8C}"/>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524000" y="1420610"/>
            <a:ext cx="9252520" cy="4481341"/>
          </a:xfrm>
        </p:spPr>
      </p:pic>
    </p:spTree>
    <p:extLst>
      <p:ext uri="{BB962C8B-B14F-4D97-AF65-F5344CB8AC3E}">
        <p14:creationId xmlns:p14="http://schemas.microsoft.com/office/powerpoint/2010/main" val="19040227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796829" y="691557"/>
            <a:ext cx="4839695" cy="4297938"/>
          </a:xfrm>
          <a:prstGeom prst="rect">
            <a:avLst/>
          </a:prstGeom>
        </p:spPr>
      </p:pic>
      <p:sp>
        <p:nvSpPr>
          <p:cNvPr id="6" name="TextBox 5"/>
          <p:cNvSpPr txBox="1"/>
          <p:nvPr/>
        </p:nvSpPr>
        <p:spPr>
          <a:xfrm>
            <a:off x="6414448" y="1569492"/>
            <a:ext cx="5663538" cy="461665"/>
          </a:xfrm>
          <a:prstGeom prst="rect">
            <a:avLst/>
          </a:prstGeom>
          <a:solidFill>
            <a:srgbClr val="99CCFF"/>
          </a:solidFill>
        </p:spPr>
        <p:txBody>
          <a:bodyPr wrap="none" rtlCol="0">
            <a:spAutoFit/>
          </a:bodyPr>
          <a:lstStyle/>
          <a:p>
            <a:r>
              <a:rPr lang="en-GB" sz="2400" dirty="0" smtClean="0"/>
              <a:t>Podcast to take you through the paperwork </a:t>
            </a:r>
            <a:endParaRPr lang="en-GB" sz="2400" dirty="0"/>
          </a:p>
        </p:txBody>
      </p:sp>
      <p:cxnSp>
        <p:nvCxnSpPr>
          <p:cNvPr id="10" name="Straight Arrow Connector 9"/>
          <p:cNvCxnSpPr/>
          <p:nvPr/>
        </p:nvCxnSpPr>
        <p:spPr bwMode="auto">
          <a:xfrm flipH="1">
            <a:off x="3216676" y="1911529"/>
            <a:ext cx="3852865" cy="181431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4824229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44307" y="110543"/>
            <a:ext cx="3991377" cy="3991377"/>
          </a:xfrm>
          <a:prstGeom prst="rect">
            <a:avLst/>
          </a:prstGeom>
        </p:spPr>
      </p:pic>
      <p:sp>
        <p:nvSpPr>
          <p:cNvPr id="2" name="TextBox 1"/>
          <p:cNvSpPr txBox="1"/>
          <p:nvPr/>
        </p:nvSpPr>
        <p:spPr>
          <a:xfrm>
            <a:off x="991673" y="3103808"/>
            <a:ext cx="8070864" cy="584775"/>
          </a:xfrm>
          <a:prstGeom prst="rect">
            <a:avLst/>
          </a:prstGeom>
          <a:noFill/>
        </p:spPr>
        <p:txBody>
          <a:bodyPr wrap="none" rtlCol="0">
            <a:spAutoFit/>
          </a:bodyPr>
          <a:lstStyle/>
          <a:p>
            <a:r>
              <a:rPr lang="en-GB" sz="3200" dirty="0" smtClean="0"/>
              <a:t>What do you hope to get from being a mentor?</a:t>
            </a:r>
            <a:endParaRPr lang="en-GB" sz="3200" dirty="0"/>
          </a:p>
        </p:txBody>
      </p:sp>
    </p:spTree>
    <p:extLst>
      <p:ext uri="{BB962C8B-B14F-4D97-AF65-F5344CB8AC3E}">
        <p14:creationId xmlns:p14="http://schemas.microsoft.com/office/powerpoint/2010/main" val="5508387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73235" y="1258401"/>
            <a:ext cx="3485891" cy="369332"/>
          </a:xfrm>
          <a:prstGeom prst="rect">
            <a:avLst/>
          </a:prstGeom>
          <a:solidFill>
            <a:srgbClr val="FFC000"/>
          </a:solidFill>
          <a:ln>
            <a:solidFill>
              <a:srgbClr val="FFC000"/>
            </a:solidFill>
          </a:ln>
        </p:spPr>
        <p:txBody>
          <a:bodyPr wrap="none" rtlCol="0">
            <a:spAutoFit/>
          </a:bodyPr>
          <a:lstStyle/>
          <a:p>
            <a:r>
              <a:rPr lang="en-GB" dirty="0" smtClean="0"/>
              <a:t>A mediocre mentor gives feedback </a:t>
            </a:r>
            <a:endParaRPr lang="en-GB" dirty="0"/>
          </a:p>
        </p:txBody>
      </p:sp>
      <p:sp>
        <p:nvSpPr>
          <p:cNvPr id="3" name="TextBox 2"/>
          <p:cNvSpPr txBox="1"/>
          <p:nvPr/>
        </p:nvSpPr>
        <p:spPr>
          <a:xfrm>
            <a:off x="3014868" y="2351454"/>
            <a:ext cx="5602624" cy="584775"/>
          </a:xfrm>
          <a:prstGeom prst="rect">
            <a:avLst/>
          </a:prstGeom>
          <a:solidFill>
            <a:srgbClr val="92D050"/>
          </a:solidFill>
        </p:spPr>
        <p:txBody>
          <a:bodyPr wrap="none" rtlCol="0">
            <a:spAutoFit/>
          </a:bodyPr>
          <a:lstStyle/>
          <a:p>
            <a:r>
              <a:rPr lang="en-GB" sz="3200" dirty="0" smtClean="0"/>
              <a:t>A good mentor creates dialogue </a:t>
            </a:r>
            <a:endParaRPr lang="en-GB" sz="3200" dirty="0"/>
          </a:p>
        </p:txBody>
      </p:sp>
      <p:sp>
        <p:nvSpPr>
          <p:cNvPr id="4" name="TextBox 3"/>
          <p:cNvSpPr txBox="1"/>
          <p:nvPr/>
        </p:nvSpPr>
        <p:spPr>
          <a:xfrm>
            <a:off x="1328202" y="3746481"/>
            <a:ext cx="9478107" cy="646331"/>
          </a:xfrm>
          <a:prstGeom prst="rect">
            <a:avLst/>
          </a:prstGeom>
          <a:solidFill>
            <a:schemeClr val="accent2">
              <a:lumMod val="40000"/>
              <a:lumOff val="60000"/>
            </a:schemeClr>
          </a:solidFill>
        </p:spPr>
        <p:txBody>
          <a:bodyPr wrap="none" rtlCol="0">
            <a:spAutoFit/>
          </a:bodyPr>
          <a:lstStyle/>
          <a:p>
            <a:r>
              <a:rPr lang="en-GB" sz="3600" dirty="0" smtClean="0"/>
              <a:t>A great mentor facilitates a learning conversation </a:t>
            </a:r>
            <a:endParaRPr lang="en-GB" sz="3600" dirty="0"/>
          </a:p>
        </p:txBody>
      </p:sp>
      <p:sp>
        <p:nvSpPr>
          <p:cNvPr id="5" name="TextBox 4"/>
          <p:cNvSpPr txBox="1"/>
          <p:nvPr/>
        </p:nvSpPr>
        <p:spPr>
          <a:xfrm>
            <a:off x="309092" y="5203064"/>
            <a:ext cx="11989629" cy="646331"/>
          </a:xfrm>
          <a:prstGeom prst="rect">
            <a:avLst/>
          </a:prstGeom>
          <a:noFill/>
        </p:spPr>
        <p:txBody>
          <a:bodyPr wrap="none" rtlCol="0">
            <a:spAutoFit/>
          </a:bodyPr>
          <a:lstStyle/>
          <a:p>
            <a:r>
              <a:rPr lang="en-GB" dirty="0">
                <a:solidFill>
                  <a:srgbClr val="0070C0"/>
                </a:solidFill>
                <a:latin typeface="Tahoma" panose="020B0604030504040204" pitchFamily="34" charset="0"/>
                <a:ea typeface="Tahoma" panose="020B0604030504040204" pitchFamily="34" charset="0"/>
                <a:cs typeface="Tahoma" panose="020B0604030504040204" pitchFamily="34" charset="0"/>
              </a:rPr>
              <a:t>S Walton, Head of Warwickshire School Improvement Services uses the term “coaching with edge” (</a:t>
            </a:r>
            <a:r>
              <a:rPr lang="en-GB" dirty="0" err="1">
                <a:solidFill>
                  <a:srgbClr val="0070C0"/>
                </a:solidFill>
                <a:latin typeface="Tahoma" panose="020B0604030504040204" pitchFamily="34" charset="0"/>
                <a:ea typeface="Tahoma" panose="020B0604030504040204" pitchFamily="34" charset="0"/>
                <a:cs typeface="Tahoma" panose="020B0604030504040204" pitchFamily="34" charset="0"/>
              </a:rPr>
              <a:t>Beere</a:t>
            </a:r>
            <a:r>
              <a:rPr lang="en-GB" dirty="0">
                <a:solidFill>
                  <a:srgbClr val="0070C0"/>
                </a:solidFill>
                <a:latin typeface="Tahoma" panose="020B0604030504040204" pitchFamily="34" charset="0"/>
                <a:ea typeface="Tahoma" panose="020B0604030504040204" pitchFamily="34" charset="0"/>
                <a:cs typeface="Tahoma" panose="020B0604030504040204" pitchFamily="34" charset="0"/>
              </a:rPr>
              <a:t>, 2013) </a:t>
            </a:r>
            <a:endParaRPr lang="en-GB" dirty="0" smtClean="0">
              <a:solidFill>
                <a:srgbClr val="0070C0"/>
              </a:solidFill>
              <a:latin typeface="Tahoma" panose="020B0604030504040204" pitchFamily="34" charset="0"/>
              <a:ea typeface="Tahoma" panose="020B0604030504040204" pitchFamily="34" charset="0"/>
              <a:cs typeface="Tahoma" panose="020B0604030504040204" pitchFamily="34" charset="0"/>
            </a:endParaRPr>
          </a:p>
          <a:p>
            <a:r>
              <a:rPr lang="en-GB" dirty="0" smtClean="0">
                <a:solidFill>
                  <a:srgbClr val="0070C0"/>
                </a:solidFill>
                <a:latin typeface="Tahoma" panose="020B0604030504040204" pitchFamily="34" charset="0"/>
                <a:ea typeface="Tahoma" panose="020B0604030504040204" pitchFamily="34" charset="0"/>
                <a:cs typeface="Tahoma" panose="020B0604030504040204" pitchFamily="34" charset="0"/>
              </a:rPr>
              <a:t>to </a:t>
            </a:r>
            <a:r>
              <a:rPr lang="en-GB" dirty="0">
                <a:solidFill>
                  <a:srgbClr val="0070C0"/>
                </a:solidFill>
                <a:latin typeface="Tahoma" panose="020B0604030504040204" pitchFamily="34" charset="0"/>
                <a:ea typeface="Tahoma" panose="020B0604030504040204" pitchFamily="34" charset="0"/>
                <a:cs typeface="Tahoma" panose="020B0604030504040204" pitchFamily="34" charset="0"/>
              </a:rPr>
              <a:t>describe a conversation containing critical challenge which promotes honest self-reflection</a:t>
            </a:r>
          </a:p>
        </p:txBody>
      </p:sp>
    </p:spTree>
    <p:extLst>
      <p:ext uri="{BB962C8B-B14F-4D97-AF65-F5344CB8AC3E}">
        <p14:creationId xmlns:p14="http://schemas.microsoft.com/office/powerpoint/2010/main" val="1898870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11" t="11211" r="70099" b="34184"/>
          <a:stretch/>
        </p:blipFill>
        <p:spPr bwMode="auto">
          <a:xfrm>
            <a:off x="1524001" y="1124745"/>
            <a:ext cx="9143999" cy="54674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1"/>
          <p:cNvSpPr>
            <a:spLocks noGrp="1"/>
          </p:cNvSpPr>
          <p:nvPr>
            <p:ph type="title"/>
          </p:nvPr>
        </p:nvSpPr>
        <p:spPr>
          <a:xfrm>
            <a:off x="1981200" y="274638"/>
            <a:ext cx="8229600" cy="1426170"/>
          </a:xfrm>
        </p:spPr>
        <p:style>
          <a:lnRef idx="1">
            <a:schemeClr val="accent5"/>
          </a:lnRef>
          <a:fillRef idx="2">
            <a:schemeClr val="accent5"/>
          </a:fillRef>
          <a:effectRef idx="1">
            <a:schemeClr val="accent5"/>
          </a:effectRef>
          <a:fontRef idx="minor">
            <a:schemeClr val="dk1"/>
          </a:fontRef>
        </p:style>
        <p:txBody>
          <a:bodyPr>
            <a:normAutofit/>
          </a:bodyPr>
          <a:lstStyle/>
          <a:p>
            <a:r>
              <a:rPr lang="en-GB" sz="3600" dirty="0"/>
              <a:t>Mentors … </a:t>
            </a:r>
            <a:br>
              <a:rPr lang="en-GB" sz="3600" dirty="0"/>
            </a:br>
            <a:r>
              <a:rPr lang="en-GB" sz="3600" dirty="0"/>
              <a:t>What do trainees say about </a:t>
            </a:r>
            <a:r>
              <a:rPr lang="en-GB" sz="3600" dirty="0" smtClean="0"/>
              <a:t>you?</a:t>
            </a:r>
            <a:endParaRPr lang="en-GB" sz="3600" dirty="0">
              <a:solidFill>
                <a:schemeClr val="accent1">
                  <a:lumMod val="50000"/>
                </a:schemeClr>
              </a:solidFill>
            </a:endParaRPr>
          </a:p>
        </p:txBody>
      </p:sp>
    </p:spTree>
    <p:extLst>
      <p:ext uri="{BB962C8B-B14F-4D97-AF65-F5344CB8AC3E}">
        <p14:creationId xmlns:p14="http://schemas.microsoft.com/office/powerpoint/2010/main" val="3754617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7452" y="423697"/>
            <a:ext cx="10944150" cy="1815882"/>
          </a:xfrm>
          <a:prstGeom prst="rect">
            <a:avLst/>
          </a:prstGeom>
          <a:solidFill>
            <a:srgbClr val="FFCCFF"/>
          </a:solidFill>
        </p:spPr>
        <p:txBody>
          <a:bodyPr wrap="none" rtlCol="0">
            <a:spAutoFit/>
          </a:bodyPr>
          <a:lstStyle/>
          <a:p>
            <a:r>
              <a:rPr lang="en-GB" sz="2800" dirty="0">
                <a:solidFill>
                  <a:srgbClr val="0070C0"/>
                </a:solidFill>
                <a:latin typeface="Tahoma" panose="020B0604030504040204" pitchFamily="34" charset="0"/>
                <a:ea typeface="Tahoma" panose="020B0604030504040204" pitchFamily="34" charset="0"/>
                <a:cs typeface="Tahoma" panose="020B0604030504040204" pitchFamily="34" charset="0"/>
              </a:rPr>
              <a:t>Socrates was an exponent of deep questioning, and critical debate. </a:t>
            </a:r>
          </a:p>
          <a:p>
            <a:r>
              <a:rPr lang="en-GB" sz="2800" dirty="0">
                <a:solidFill>
                  <a:srgbClr val="0070C0"/>
                </a:solidFill>
                <a:latin typeface="Tahoma" panose="020B0604030504040204" pitchFamily="34" charset="0"/>
                <a:ea typeface="Tahoma" panose="020B0604030504040204" pitchFamily="34" charset="0"/>
                <a:cs typeface="Tahoma" panose="020B0604030504040204" pitchFamily="34" charset="0"/>
              </a:rPr>
              <a:t>Applying this principle to coaching where the coach is truly curious </a:t>
            </a:r>
            <a:endParaRPr lang="en-GB" sz="2800" dirty="0" smtClean="0">
              <a:solidFill>
                <a:srgbClr val="0070C0"/>
              </a:solidFill>
              <a:latin typeface="Tahoma" panose="020B0604030504040204" pitchFamily="34" charset="0"/>
              <a:ea typeface="Tahoma" panose="020B0604030504040204" pitchFamily="34" charset="0"/>
              <a:cs typeface="Tahoma" panose="020B0604030504040204" pitchFamily="34" charset="0"/>
            </a:endParaRPr>
          </a:p>
          <a:p>
            <a:r>
              <a:rPr lang="en-GB" sz="2800" dirty="0" smtClean="0">
                <a:solidFill>
                  <a:srgbClr val="0070C0"/>
                </a:solidFill>
                <a:latin typeface="Tahoma" panose="020B0604030504040204" pitchFamily="34" charset="0"/>
                <a:ea typeface="Tahoma" panose="020B0604030504040204" pitchFamily="34" charset="0"/>
                <a:cs typeface="Tahoma" panose="020B0604030504040204" pitchFamily="34" charset="0"/>
              </a:rPr>
              <a:t>and </a:t>
            </a:r>
            <a:r>
              <a:rPr lang="en-GB" sz="2800" dirty="0">
                <a:solidFill>
                  <a:srgbClr val="0070C0"/>
                </a:solidFill>
                <a:latin typeface="Tahoma" panose="020B0604030504040204" pitchFamily="34" charset="0"/>
                <a:ea typeface="Tahoma" panose="020B0604030504040204" pitchFamily="34" charset="0"/>
                <a:cs typeface="Tahoma" panose="020B0604030504040204" pitchFamily="34" charset="0"/>
              </a:rPr>
              <a:t>does not already know the answer has been shown to </a:t>
            </a:r>
            <a:endParaRPr lang="en-GB" sz="2800" dirty="0" smtClean="0">
              <a:solidFill>
                <a:srgbClr val="0070C0"/>
              </a:solidFill>
              <a:latin typeface="Tahoma" panose="020B0604030504040204" pitchFamily="34" charset="0"/>
              <a:ea typeface="Tahoma" panose="020B0604030504040204" pitchFamily="34" charset="0"/>
              <a:cs typeface="Tahoma" panose="020B0604030504040204" pitchFamily="34" charset="0"/>
            </a:endParaRPr>
          </a:p>
          <a:p>
            <a:r>
              <a:rPr lang="en-GB" sz="2800" dirty="0" smtClean="0">
                <a:solidFill>
                  <a:srgbClr val="0070C0"/>
                </a:solidFill>
                <a:latin typeface="Tahoma" panose="020B0604030504040204" pitchFamily="34" charset="0"/>
                <a:ea typeface="Tahoma" panose="020B0604030504040204" pitchFamily="34" charset="0"/>
                <a:cs typeface="Tahoma" panose="020B0604030504040204" pitchFamily="34" charset="0"/>
              </a:rPr>
              <a:t>provide </a:t>
            </a:r>
            <a:r>
              <a:rPr lang="en-GB" sz="2800" dirty="0">
                <a:solidFill>
                  <a:srgbClr val="0070C0"/>
                </a:solidFill>
                <a:latin typeface="Tahoma" panose="020B0604030504040204" pitchFamily="34" charset="0"/>
                <a:ea typeface="Tahoma" panose="020B0604030504040204" pitchFamily="34" charset="0"/>
                <a:cs typeface="Tahoma" panose="020B0604030504040204" pitchFamily="34" charset="0"/>
              </a:rPr>
              <a:t>superlative results (Bell, 2013)</a:t>
            </a:r>
          </a:p>
        </p:txBody>
      </p:sp>
      <p:sp>
        <p:nvSpPr>
          <p:cNvPr id="3" name="TextBox 2"/>
          <p:cNvSpPr txBox="1"/>
          <p:nvPr/>
        </p:nvSpPr>
        <p:spPr>
          <a:xfrm>
            <a:off x="177421" y="5339924"/>
            <a:ext cx="9134937" cy="954107"/>
          </a:xfrm>
          <a:prstGeom prst="rect">
            <a:avLst/>
          </a:prstGeom>
          <a:solidFill>
            <a:srgbClr val="FFCCFF"/>
          </a:solidFill>
        </p:spPr>
        <p:txBody>
          <a:bodyPr wrap="none" rtlCol="0">
            <a:spAutoFit/>
          </a:bodyPr>
          <a:lstStyle/>
          <a:p>
            <a:r>
              <a:rPr lang="en-GB" sz="2800" dirty="0">
                <a:solidFill>
                  <a:srgbClr val="0070C0"/>
                </a:solidFill>
                <a:latin typeface="Tahoma" panose="020B0604030504040204" pitchFamily="34" charset="0"/>
                <a:ea typeface="Tahoma" panose="020B0604030504040204" pitchFamily="34" charset="0"/>
                <a:cs typeface="Tahoma" panose="020B0604030504040204" pitchFamily="34" charset="0"/>
              </a:rPr>
              <a:t>“owning the change” is the most important hallmark for </a:t>
            </a:r>
            <a:endParaRPr lang="en-GB" sz="2800" dirty="0" smtClean="0">
              <a:solidFill>
                <a:srgbClr val="0070C0"/>
              </a:solidFill>
              <a:latin typeface="Tahoma" panose="020B0604030504040204" pitchFamily="34" charset="0"/>
              <a:ea typeface="Tahoma" panose="020B0604030504040204" pitchFamily="34" charset="0"/>
              <a:cs typeface="Tahoma" panose="020B0604030504040204" pitchFamily="34" charset="0"/>
            </a:endParaRPr>
          </a:p>
          <a:p>
            <a:r>
              <a:rPr lang="en-GB" sz="2800" dirty="0" smtClean="0">
                <a:solidFill>
                  <a:srgbClr val="0070C0"/>
                </a:solidFill>
                <a:latin typeface="Tahoma" panose="020B0604030504040204" pitchFamily="34" charset="0"/>
                <a:ea typeface="Tahoma" panose="020B0604030504040204" pitchFamily="34" charset="0"/>
                <a:cs typeface="Tahoma" panose="020B0604030504040204" pitchFamily="34" charset="0"/>
              </a:rPr>
              <a:t>the </a:t>
            </a:r>
            <a:r>
              <a:rPr lang="en-GB" sz="2800" dirty="0">
                <a:solidFill>
                  <a:srgbClr val="0070C0"/>
                </a:solidFill>
                <a:latin typeface="Tahoma" panose="020B0604030504040204" pitchFamily="34" charset="0"/>
                <a:ea typeface="Tahoma" panose="020B0604030504040204" pitchFamily="34" charset="0"/>
                <a:cs typeface="Tahoma" panose="020B0604030504040204" pitchFamily="34" charset="0"/>
              </a:rPr>
              <a:t>[train]</a:t>
            </a:r>
            <a:r>
              <a:rPr lang="en-GB" sz="2800" dirty="0" err="1">
                <a:solidFill>
                  <a:srgbClr val="0070C0"/>
                </a:solidFill>
                <a:latin typeface="Tahoma" panose="020B0604030504040204" pitchFamily="34" charset="0"/>
                <a:ea typeface="Tahoma" panose="020B0604030504040204" pitchFamily="34" charset="0"/>
                <a:cs typeface="Tahoma" panose="020B0604030504040204" pitchFamily="34" charset="0"/>
              </a:rPr>
              <a:t>ee</a:t>
            </a:r>
            <a:r>
              <a:rPr lang="en-GB" sz="2800" dirty="0">
                <a:solidFill>
                  <a:srgbClr val="0070C0"/>
                </a:solidFill>
                <a:latin typeface="Tahoma" panose="020B0604030504040204" pitchFamily="34" charset="0"/>
                <a:ea typeface="Tahoma" panose="020B0604030504040204" pitchFamily="34" charset="0"/>
                <a:cs typeface="Tahoma" panose="020B0604030504040204" pitchFamily="34" charset="0"/>
              </a:rPr>
              <a:t> (</a:t>
            </a:r>
            <a:r>
              <a:rPr lang="en-GB" sz="2800" dirty="0" err="1">
                <a:solidFill>
                  <a:srgbClr val="0070C0"/>
                </a:solidFill>
                <a:latin typeface="Tahoma" panose="020B0604030504040204" pitchFamily="34" charset="0"/>
                <a:ea typeface="Tahoma" panose="020B0604030504040204" pitchFamily="34" charset="0"/>
                <a:cs typeface="Tahoma" panose="020B0604030504040204" pitchFamily="34" charset="0"/>
              </a:rPr>
              <a:t>Garver</a:t>
            </a:r>
            <a:r>
              <a:rPr lang="en-GB" sz="2800" dirty="0">
                <a:solidFill>
                  <a:srgbClr val="0070C0"/>
                </a:solidFill>
                <a:latin typeface="Tahoma" panose="020B0604030504040204" pitchFamily="34" charset="0"/>
                <a:ea typeface="Tahoma" panose="020B0604030504040204" pitchFamily="34" charset="0"/>
                <a:cs typeface="Tahoma" panose="020B0604030504040204" pitchFamily="34" charset="0"/>
              </a:rPr>
              <a:t>, 2008)</a:t>
            </a:r>
          </a:p>
        </p:txBody>
      </p:sp>
      <p:sp>
        <p:nvSpPr>
          <p:cNvPr id="4" name="TextBox 3"/>
          <p:cNvSpPr txBox="1"/>
          <p:nvPr/>
        </p:nvSpPr>
        <p:spPr>
          <a:xfrm>
            <a:off x="297452" y="2386054"/>
            <a:ext cx="9522671" cy="1384995"/>
          </a:xfrm>
          <a:prstGeom prst="rect">
            <a:avLst/>
          </a:prstGeom>
          <a:solidFill>
            <a:srgbClr val="FFCCFF"/>
          </a:solidFill>
        </p:spPr>
        <p:txBody>
          <a:bodyPr wrap="none" rtlCol="0">
            <a:spAutoFit/>
          </a:bodyPr>
          <a:lstStyle/>
          <a:p>
            <a:r>
              <a:rPr lang="en-US" sz="2800" dirty="0">
                <a:solidFill>
                  <a:srgbClr val="0070C0"/>
                </a:solidFill>
                <a:latin typeface="Tahoma" panose="020B0604030504040204" pitchFamily="34" charset="0"/>
                <a:ea typeface="Tahoma" panose="020B0604030504040204" pitchFamily="34" charset="0"/>
                <a:cs typeface="Tahoma" panose="020B0604030504040204" pitchFamily="34" charset="0"/>
              </a:rPr>
              <a:t>Successful coaching extracts the best out of individuals on </a:t>
            </a:r>
            <a:endParaRPr lang="en-US" sz="2800" dirty="0" smtClean="0">
              <a:solidFill>
                <a:srgbClr val="0070C0"/>
              </a:solidFill>
              <a:latin typeface="Tahoma" panose="020B0604030504040204" pitchFamily="34" charset="0"/>
              <a:ea typeface="Tahoma" panose="020B0604030504040204" pitchFamily="34" charset="0"/>
              <a:cs typeface="Tahoma" panose="020B0604030504040204" pitchFamily="34" charset="0"/>
            </a:endParaRPr>
          </a:p>
          <a:p>
            <a:r>
              <a:rPr lang="en-US" sz="2800" dirty="0" smtClean="0">
                <a:solidFill>
                  <a:srgbClr val="0070C0"/>
                </a:solidFill>
                <a:latin typeface="Tahoma" panose="020B0604030504040204" pitchFamily="34" charset="0"/>
                <a:ea typeface="Tahoma" panose="020B0604030504040204" pitchFamily="34" charset="0"/>
                <a:cs typeface="Tahoma" panose="020B0604030504040204" pitchFamily="34" charset="0"/>
              </a:rPr>
              <a:t>both </a:t>
            </a:r>
            <a:r>
              <a:rPr lang="en-US" sz="2800" dirty="0">
                <a:solidFill>
                  <a:srgbClr val="0070C0"/>
                </a:solidFill>
                <a:latin typeface="Tahoma" panose="020B0604030504040204" pitchFamily="34" charset="0"/>
                <a:ea typeface="Tahoma" panose="020B0604030504040204" pitchFamily="34" charset="0"/>
                <a:cs typeface="Tahoma" panose="020B0604030504040204" pitchFamily="34" charset="0"/>
              </a:rPr>
              <a:t>sides of the dialogue (Gallwey, 2009) </a:t>
            </a:r>
          </a:p>
          <a:p>
            <a:r>
              <a:rPr lang="en-US" sz="2800" dirty="0">
                <a:solidFill>
                  <a:srgbClr val="0070C0"/>
                </a:solidFill>
                <a:latin typeface="Tahoma" panose="020B0604030504040204" pitchFamily="34" charset="0"/>
                <a:ea typeface="Tahoma" panose="020B0604030504040204" pitchFamily="34" charset="0"/>
                <a:cs typeface="Tahoma" panose="020B0604030504040204" pitchFamily="34" charset="0"/>
              </a:rPr>
              <a:t>and therefore results in reciprocal benefit (Cohen, 2011).</a:t>
            </a:r>
          </a:p>
        </p:txBody>
      </p:sp>
      <p:sp>
        <p:nvSpPr>
          <p:cNvPr id="5" name="TextBox 4"/>
          <p:cNvSpPr txBox="1"/>
          <p:nvPr/>
        </p:nvSpPr>
        <p:spPr>
          <a:xfrm>
            <a:off x="272956" y="3808454"/>
            <a:ext cx="12213087" cy="1384995"/>
          </a:xfrm>
          <a:prstGeom prst="rect">
            <a:avLst/>
          </a:prstGeom>
          <a:solidFill>
            <a:srgbClr val="FFCCFF"/>
          </a:solidFill>
        </p:spPr>
        <p:txBody>
          <a:bodyPr wrap="none" rtlCol="0">
            <a:spAutoFit/>
          </a:bodyPr>
          <a:lstStyle/>
          <a:p>
            <a:r>
              <a:rPr lang="en-GB" sz="2800" dirty="0">
                <a:solidFill>
                  <a:srgbClr val="0070C0"/>
                </a:solidFill>
                <a:latin typeface="Tahoma" panose="020B0604030504040204" pitchFamily="34" charset="0"/>
                <a:ea typeface="Tahoma" panose="020B0604030504040204" pitchFamily="34" charset="0"/>
                <a:cs typeface="Tahoma" panose="020B0604030504040204" pitchFamily="34" charset="0"/>
              </a:rPr>
              <a:t>Mentoring as a broad </a:t>
            </a:r>
            <a:r>
              <a:rPr lang="en-US" sz="2800" dirty="0">
                <a:solidFill>
                  <a:srgbClr val="0070C0"/>
                </a:solidFill>
                <a:latin typeface="Tahoma" panose="020B0604030504040204" pitchFamily="34" charset="0"/>
                <a:ea typeface="Tahoma" panose="020B0604030504040204" pitchFamily="34" charset="0"/>
                <a:cs typeface="Tahoma" panose="020B0604030504040204" pitchFamily="34" charset="0"/>
              </a:rPr>
              <a:t>concept is changing, and is increasingly </a:t>
            </a:r>
            <a:r>
              <a:rPr lang="en-US" sz="2800" dirty="0" smtClean="0">
                <a:solidFill>
                  <a:srgbClr val="0070C0"/>
                </a:solidFill>
                <a:latin typeface="Tahoma" panose="020B0604030504040204" pitchFamily="34" charset="0"/>
                <a:ea typeface="Tahoma" panose="020B0604030504040204" pitchFamily="34" charset="0"/>
                <a:cs typeface="Tahoma" panose="020B0604030504040204" pitchFamily="34" charset="0"/>
              </a:rPr>
              <a:t>being </a:t>
            </a:r>
          </a:p>
          <a:p>
            <a:r>
              <a:rPr lang="en-US" sz="2800" dirty="0" smtClean="0">
                <a:solidFill>
                  <a:srgbClr val="0070C0"/>
                </a:solidFill>
                <a:latin typeface="Tahoma" panose="020B0604030504040204" pitchFamily="34" charset="0"/>
                <a:ea typeface="Tahoma" panose="020B0604030504040204" pitchFamily="34" charset="0"/>
                <a:cs typeface="Tahoma" panose="020B0604030504040204" pitchFamily="34" charset="0"/>
              </a:rPr>
              <a:t>‘</a:t>
            </a:r>
            <a:r>
              <a:rPr lang="en-US" sz="2800" dirty="0">
                <a:solidFill>
                  <a:srgbClr val="0070C0"/>
                </a:solidFill>
                <a:latin typeface="Tahoma" panose="020B0604030504040204" pitchFamily="34" charset="0"/>
                <a:ea typeface="Tahoma" panose="020B0604030504040204" pitchFamily="34" charset="0"/>
                <a:cs typeface="Tahoma" panose="020B0604030504040204" pitchFamily="34" charset="0"/>
              </a:rPr>
              <a:t>associated </a:t>
            </a:r>
            <a:r>
              <a:rPr lang="en-US" sz="2800" dirty="0" smtClean="0">
                <a:solidFill>
                  <a:srgbClr val="0070C0"/>
                </a:solidFill>
                <a:latin typeface="Tahoma" panose="020B0604030504040204" pitchFamily="34" charset="0"/>
                <a:ea typeface="Tahoma" panose="020B0604030504040204" pitchFamily="34" charset="0"/>
                <a:cs typeface="Tahoma" panose="020B0604030504040204" pitchFamily="34" charset="0"/>
              </a:rPr>
              <a:t>with </a:t>
            </a:r>
            <a:r>
              <a:rPr lang="en-US" sz="2800" dirty="0">
                <a:solidFill>
                  <a:srgbClr val="0070C0"/>
                </a:solidFill>
                <a:latin typeface="Tahoma" panose="020B0604030504040204" pitchFamily="34" charset="0"/>
                <a:ea typeface="Tahoma" panose="020B0604030504040204" pitchFamily="34" charset="0"/>
                <a:cs typeface="Tahoma" panose="020B0604030504040204" pitchFamily="34" charset="0"/>
              </a:rPr>
              <a:t>collaboration</a:t>
            </a:r>
            <a:r>
              <a:rPr lang="en-US" sz="2800" dirty="0" smtClean="0">
                <a:solidFill>
                  <a:srgbClr val="0070C0"/>
                </a:solidFill>
                <a:latin typeface="Tahoma" panose="020B0604030504040204" pitchFamily="34" charset="0"/>
                <a:ea typeface="Tahoma" panose="020B0604030504040204" pitchFamily="34" charset="0"/>
                <a:cs typeface="Tahoma" panose="020B0604030504040204" pitchFamily="34" charset="0"/>
              </a:rPr>
              <a:t>...</a:t>
            </a:r>
            <a:r>
              <a:rPr lang="en-US" sz="2800" dirty="0">
                <a:solidFill>
                  <a:srgbClr val="0070C0"/>
                </a:solidFill>
                <a:latin typeface="Tahoma" panose="020B0604030504040204" pitchFamily="34" charset="0"/>
                <a:ea typeface="Tahoma" panose="020B0604030504040204" pitchFamily="34" charset="0"/>
                <a:cs typeface="Tahoma" panose="020B0604030504040204" pitchFamily="34" charset="0"/>
              </a:rPr>
              <a:t>working together and not just working with</a:t>
            </a:r>
            <a:r>
              <a:rPr lang="en-GB" sz="2800" dirty="0">
                <a:solidFill>
                  <a:srgbClr val="0070C0"/>
                </a:solidFill>
                <a:latin typeface="Tahoma" panose="020B0604030504040204" pitchFamily="34" charset="0"/>
                <a:ea typeface="Tahoma" panose="020B0604030504040204" pitchFamily="34" charset="0"/>
                <a:cs typeface="Tahoma" panose="020B0604030504040204" pitchFamily="34" charset="0"/>
              </a:rPr>
              <a:t>’ </a:t>
            </a:r>
            <a:endParaRPr lang="en-GB" sz="2800" dirty="0" smtClean="0">
              <a:solidFill>
                <a:srgbClr val="0070C0"/>
              </a:solidFill>
              <a:latin typeface="Tahoma" panose="020B0604030504040204" pitchFamily="34" charset="0"/>
              <a:ea typeface="Tahoma" panose="020B0604030504040204" pitchFamily="34" charset="0"/>
              <a:cs typeface="Tahoma" panose="020B0604030504040204" pitchFamily="34" charset="0"/>
            </a:endParaRPr>
          </a:p>
          <a:p>
            <a:r>
              <a:rPr lang="en-GB" sz="2800" dirty="0" err="1" smtClean="0">
                <a:solidFill>
                  <a:srgbClr val="0070C0"/>
                </a:solidFill>
                <a:latin typeface="Tahoma" panose="020B0604030504040204" pitchFamily="34" charset="0"/>
                <a:ea typeface="Tahoma" panose="020B0604030504040204" pitchFamily="34" charset="0"/>
                <a:cs typeface="Tahoma" panose="020B0604030504040204" pitchFamily="34" charset="0"/>
              </a:rPr>
              <a:t>Lofthouse</a:t>
            </a:r>
            <a:r>
              <a:rPr lang="en-GB" sz="2800" dirty="0" smtClean="0">
                <a:solidFill>
                  <a:srgbClr val="0070C0"/>
                </a:solidFill>
                <a:latin typeface="Tahoma" panose="020B0604030504040204" pitchFamily="34" charset="0"/>
                <a:ea typeface="Tahoma" panose="020B0604030504040204" pitchFamily="34" charset="0"/>
                <a:cs typeface="Tahoma" panose="020B0604030504040204" pitchFamily="34" charset="0"/>
              </a:rPr>
              <a:t> </a:t>
            </a:r>
            <a:r>
              <a:rPr lang="en-GB" sz="2800" dirty="0">
                <a:solidFill>
                  <a:srgbClr val="0070C0"/>
                </a:solidFill>
                <a:latin typeface="Tahoma" panose="020B0604030504040204" pitchFamily="34" charset="0"/>
                <a:ea typeface="Tahoma" panose="020B0604030504040204" pitchFamily="34" charset="0"/>
                <a:cs typeface="Tahoma" panose="020B0604030504040204" pitchFamily="34" charset="0"/>
              </a:rPr>
              <a:t>2015</a:t>
            </a:r>
          </a:p>
        </p:txBody>
      </p:sp>
    </p:spTree>
    <p:extLst>
      <p:ext uri="{BB962C8B-B14F-4D97-AF65-F5344CB8AC3E}">
        <p14:creationId xmlns:p14="http://schemas.microsoft.com/office/powerpoint/2010/main" val="10799527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6463" y="1724891"/>
            <a:ext cx="8598038" cy="1938992"/>
          </a:xfrm>
          <a:prstGeom prst="rect">
            <a:avLst/>
          </a:prstGeom>
          <a:solidFill>
            <a:schemeClr val="accent5">
              <a:lumMod val="20000"/>
              <a:lumOff val="80000"/>
            </a:schemeClr>
          </a:solidFill>
        </p:spPr>
        <p:txBody>
          <a:bodyPr wrap="square">
            <a:spAutoFit/>
          </a:bodyPr>
          <a:lstStyle/>
          <a:p>
            <a:r>
              <a:rPr lang="en-GB" sz="2400" dirty="0" smtClean="0"/>
              <a:t>Like success, failure is many things to many people. </a:t>
            </a:r>
          </a:p>
          <a:p>
            <a:r>
              <a:rPr lang="en-GB" sz="2400" dirty="0" smtClean="0"/>
              <a:t>With Positive Mental Attitude, failure is a learning experience, a rung on the ladder, a plateau at which to get your thoughts in order and prepare to try again.’</a:t>
            </a:r>
          </a:p>
          <a:p>
            <a:r>
              <a:rPr lang="en-GB" sz="2400" dirty="0" smtClean="0"/>
              <a:t>                                                                               W. Clement Stone. </a:t>
            </a:r>
            <a:endParaRPr lang="en-GB" sz="2400" dirty="0"/>
          </a:p>
        </p:txBody>
      </p:sp>
      <p:sp>
        <p:nvSpPr>
          <p:cNvPr id="3" name="TextBox 2"/>
          <p:cNvSpPr txBox="1"/>
          <p:nvPr/>
        </p:nvSpPr>
        <p:spPr>
          <a:xfrm>
            <a:off x="471054" y="571499"/>
            <a:ext cx="9105891" cy="707886"/>
          </a:xfrm>
          <a:prstGeom prst="rect">
            <a:avLst/>
          </a:prstGeom>
          <a:noFill/>
        </p:spPr>
        <p:txBody>
          <a:bodyPr wrap="none" rtlCol="0">
            <a:spAutoFit/>
          </a:bodyPr>
          <a:lstStyle/>
          <a:p>
            <a:r>
              <a:rPr lang="en-GB" sz="4000" dirty="0" smtClean="0"/>
              <a:t>Encourage experimentation and creativity  </a:t>
            </a:r>
            <a:endParaRPr lang="en-GB" sz="4000" dirty="0"/>
          </a:p>
        </p:txBody>
      </p:sp>
      <p:sp>
        <p:nvSpPr>
          <p:cNvPr id="4" name="TextBox 3"/>
          <p:cNvSpPr txBox="1"/>
          <p:nvPr/>
        </p:nvSpPr>
        <p:spPr>
          <a:xfrm>
            <a:off x="696805" y="4571809"/>
            <a:ext cx="10196766" cy="646331"/>
          </a:xfrm>
          <a:prstGeom prst="rect">
            <a:avLst/>
          </a:prstGeom>
          <a:solidFill>
            <a:schemeClr val="accent5">
              <a:lumMod val="20000"/>
              <a:lumOff val="80000"/>
            </a:schemeClr>
          </a:solidFill>
        </p:spPr>
        <p:txBody>
          <a:bodyPr wrap="none" rtlCol="0">
            <a:spAutoFit/>
          </a:bodyPr>
          <a:lstStyle/>
          <a:p>
            <a:r>
              <a:rPr lang="en-GB" dirty="0">
                <a:solidFill>
                  <a:srgbClr val="0070C0"/>
                </a:solidFill>
                <a:latin typeface="Tahoma" panose="020B0604030504040204" pitchFamily="34" charset="0"/>
                <a:ea typeface="Tahoma" panose="020B0604030504040204" pitchFamily="34" charset="0"/>
                <a:cs typeface="Tahoma" panose="020B0604030504040204" pitchFamily="34" charset="0"/>
              </a:rPr>
              <a:t>Some models have moved beyond goal-setting and focus upon experiencing the </a:t>
            </a:r>
            <a:endParaRPr lang="en-GB" dirty="0" smtClean="0">
              <a:solidFill>
                <a:srgbClr val="0070C0"/>
              </a:solidFill>
              <a:latin typeface="Tahoma" panose="020B0604030504040204" pitchFamily="34" charset="0"/>
              <a:ea typeface="Tahoma" panose="020B0604030504040204" pitchFamily="34" charset="0"/>
              <a:cs typeface="Tahoma" panose="020B0604030504040204" pitchFamily="34" charset="0"/>
            </a:endParaRPr>
          </a:p>
          <a:p>
            <a:r>
              <a:rPr lang="en-GB" dirty="0" smtClean="0">
                <a:solidFill>
                  <a:srgbClr val="0070C0"/>
                </a:solidFill>
                <a:latin typeface="Tahoma" panose="020B0604030504040204" pitchFamily="34" charset="0"/>
                <a:ea typeface="Tahoma" panose="020B0604030504040204" pitchFamily="34" charset="0"/>
                <a:cs typeface="Tahoma" panose="020B0604030504040204" pitchFamily="34" charset="0"/>
              </a:rPr>
              <a:t>richness </a:t>
            </a:r>
            <a:r>
              <a:rPr lang="en-GB" dirty="0">
                <a:solidFill>
                  <a:srgbClr val="0070C0"/>
                </a:solidFill>
                <a:latin typeface="Tahoma" panose="020B0604030504040204" pitchFamily="34" charset="0"/>
                <a:ea typeface="Tahoma" panose="020B0604030504040204" pitchFamily="34" charset="0"/>
                <a:cs typeface="Tahoma" panose="020B0604030504040204" pitchFamily="34" charset="0"/>
              </a:rPr>
              <a:t>of learning that comes from experimenting, reflecting and analysing (Megginson, 2012)</a:t>
            </a:r>
            <a:endParaRPr lang="en-US" dirty="0">
              <a:solidFill>
                <a:srgbClr val="0070C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853494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1333" y="3791719"/>
            <a:ext cx="9427335" cy="1066800"/>
          </a:xfrm>
        </p:spPr>
        <p:style>
          <a:lnRef idx="1">
            <a:schemeClr val="accent1"/>
          </a:lnRef>
          <a:fillRef idx="2">
            <a:schemeClr val="accent1"/>
          </a:fillRef>
          <a:effectRef idx="1">
            <a:schemeClr val="accent1"/>
          </a:effectRef>
          <a:fontRef idx="minor">
            <a:schemeClr val="dk1"/>
          </a:fontRef>
        </p:style>
        <p:txBody>
          <a:bodyPr/>
          <a:lstStyle/>
          <a:p>
            <a:r>
              <a:rPr lang="en-GB" sz="6600" b="0" dirty="0" smtClean="0"/>
              <a:t>Transformational learning </a:t>
            </a:r>
            <a:endParaRPr lang="en-GB" sz="6600" b="0" dirty="0"/>
          </a:p>
        </p:txBody>
      </p:sp>
      <p:sp>
        <p:nvSpPr>
          <p:cNvPr id="4" name="TextBox 3"/>
          <p:cNvSpPr txBox="1"/>
          <p:nvPr/>
        </p:nvSpPr>
        <p:spPr>
          <a:xfrm>
            <a:off x="525746" y="2395470"/>
            <a:ext cx="10488384" cy="1077218"/>
          </a:xfrm>
          <a:prstGeom prst="rect">
            <a:avLst/>
          </a:prstGeom>
          <a:noFill/>
        </p:spPr>
        <p:txBody>
          <a:bodyPr wrap="none" rtlCol="0">
            <a:spAutoFit/>
          </a:bodyPr>
          <a:lstStyle/>
          <a:p>
            <a:r>
              <a:rPr lang="en-GB" sz="3200" b="1" dirty="0" smtClean="0"/>
              <a:t>……is about becoming open to possibilities and perspectives </a:t>
            </a:r>
          </a:p>
          <a:p>
            <a:pPr algn="ctr"/>
            <a:r>
              <a:rPr lang="en-GB" sz="3200" b="1" dirty="0" smtClean="0"/>
              <a:t>by critically reflecting on one’s experiences together</a:t>
            </a:r>
            <a:endParaRPr lang="en-GB" sz="3200" b="1" dirty="0"/>
          </a:p>
        </p:txBody>
      </p:sp>
      <p:sp>
        <p:nvSpPr>
          <p:cNvPr id="6" name="Content Placeholder 5"/>
          <p:cNvSpPr>
            <a:spLocks noGrp="1"/>
          </p:cNvSpPr>
          <p:nvPr>
            <p:ph idx="1"/>
          </p:nvPr>
        </p:nvSpPr>
        <p:spPr>
          <a:xfrm>
            <a:off x="403401" y="5405166"/>
            <a:ext cx="10363200" cy="423080"/>
          </a:xfrm>
        </p:spPr>
        <p:txBody>
          <a:bodyPr/>
          <a:lstStyle/>
          <a:p>
            <a:endParaRPr lang="en-GB" dirty="0"/>
          </a:p>
        </p:txBody>
      </p:sp>
      <p:sp>
        <p:nvSpPr>
          <p:cNvPr id="7" name="TextBox 6"/>
          <p:cNvSpPr txBox="1"/>
          <p:nvPr/>
        </p:nvSpPr>
        <p:spPr>
          <a:xfrm>
            <a:off x="996286" y="900752"/>
            <a:ext cx="5526834" cy="646331"/>
          </a:xfrm>
          <a:prstGeom prst="rect">
            <a:avLst/>
          </a:prstGeom>
          <a:noFill/>
        </p:spPr>
        <p:txBody>
          <a:bodyPr wrap="none" rtlCol="0">
            <a:spAutoFit/>
          </a:bodyPr>
          <a:lstStyle/>
          <a:p>
            <a:r>
              <a:rPr lang="en-GB" sz="3600" b="1" dirty="0" smtClean="0"/>
              <a:t>Mentoring at its best ………..</a:t>
            </a:r>
            <a:endParaRPr lang="en-GB" sz="3600" b="1" dirty="0"/>
          </a:p>
        </p:txBody>
      </p:sp>
    </p:spTree>
    <p:extLst>
      <p:ext uri="{BB962C8B-B14F-4D97-AF65-F5344CB8AC3E}">
        <p14:creationId xmlns:p14="http://schemas.microsoft.com/office/powerpoint/2010/main" val="13280672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37969" y="1088937"/>
            <a:ext cx="8152745" cy="2123658"/>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lang="en-GB" sz="6600" dirty="0" smtClean="0"/>
              <a:t>Thankyou for choosing </a:t>
            </a:r>
          </a:p>
          <a:p>
            <a:pPr algn="ctr"/>
            <a:r>
              <a:rPr lang="en-GB" sz="6600" dirty="0" smtClean="0"/>
              <a:t>to be a mentor</a:t>
            </a:r>
            <a:endParaRPr lang="en-GB" sz="6600" dirty="0"/>
          </a:p>
        </p:txBody>
      </p:sp>
      <p:sp>
        <p:nvSpPr>
          <p:cNvPr id="3" name="TextBox 2"/>
          <p:cNvSpPr txBox="1"/>
          <p:nvPr/>
        </p:nvSpPr>
        <p:spPr>
          <a:xfrm>
            <a:off x="1674446" y="4153320"/>
            <a:ext cx="7451655" cy="584775"/>
          </a:xfrm>
          <a:prstGeom prst="rect">
            <a:avLst/>
          </a:prstGeom>
        </p:spPr>
        <p:style>
          <a:lnRef idx="3">
            <a:schemeClr val="lt1"/>
          </a:lnRef>
          <a:fillRef idx="1">
            <a:schemeClr val="accent1"/>
          </a:fillRef>
          <a:effectRef idx="1">
            <a:schemeClr val="accent1"/>
          </a:effectRef>
          <a:fontRef idx="minor">
            <a:schemeClr val="lt1"/>
          </a:fontRef>
        </p:style>
        <p:txBody>
          <a:bodyPr wrap="none" rtlCol="0">
            <a:spAutoFit/>
          </a:bodyPr>
          <a:lstStyle/>
          <a:p>
            <a:pPr algn="ctr"/>
            <a:r>
              <a:rPr lang="en-GB" sz="3200" dirty="0" smtClean="0"/>
              <a:t>Any questions: </a:t>
            </a:r>
            <a:r>
              <a:rPr lang="en-GB" sz="3200" dirty="0" smtClean="0">
                <a:hlinkClick r:id="rId3"/>
              </a:rPr>
              <a:t>kate.hamer@warwick.ac.uk</a:t>
            </a:r>
            <a:r>
              <a:rPr lang="en-GB" sz="3200" dirty="0" smtClean="0"/>
              <a:t> </a:t>
            </a:r>
            <a:endParaRPr lang="en-GB" sz="3200" dirty="0"/>
          </a:p>
        </p:txBody>
      </p:sp>
    </p:spTree>
    <p:extLst>
      <p:ext uri="{BB962C8B-B14F-4D97-AF65-F5344CB8AC3E}">
        <p14:creationId xmlns:p14="http://schemas.microsoft.com/office/powerpoint/2010/main" val="10961098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bwMode="auto">
          <a:xfrm>
            <a:off x="3433877" y="432024"/>
            <a:ext cx="2163651" cy="2562896"/>
          </a:xfrm>
          <a:prstGeom prst="ellipse">
            <a:avLst/>
          </a:prstGeom>
          <a:solidFill>
            <a:srgbClr val="6699FF"/>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rPr>
              <a:t>Trainee</a:t>
            </a:r>
          </a:p>
        </p:txBody>
      </p:sp>
      <p:sp>
        <p:nvSpPr>
          <p:cNvPr id="3" name="Oval 2"/>
          <p:cNvSpPr/>
          <p:nvPr/>
        </p:nvSpPr>
        <p:spPr bwMode="auto">
          <a:xfrm>
            <a:off x="5884852" y="496419"/>
            <a:ext cx="2168745" cy="2498501"/>
          </a:xfrm>
          <a:prstGeom prst="ellipse">
            <a:avLst/>
          </a:prstGeom>
          <a:solidFill>
            <a:srgbClr val="6699FF"/>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rPr>
              <a:t>Mentor</a:t>
            </a:r>
          </a:p>
        </p:txBody>
      </p:sp>
      <p:sp>
        <p:nvSpPr>
          <p:cNvPr id="4" name="Oval 3"/>
          <p:cNvSpPr/>
          <p:nvPr/>
        </p:nvSpPr>
        <p:spPr bwMode="auto">
          <a:xfrm>
            <a:off x="9440748" y="645153"/>
            <a:ext cx="1851168" cy="1684091"/>
          </a:xfrm>
          <a:prstGeom prst="ellipse">
            <a:avLst/>
          </a:prstGeom>
          <a:solidFill>
            <a:srgbClr val="FFCCFF"/>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rPr>
              <a:t>Teaching fellow</a:t>
            </a:r>
          </a:p>
        </p:txBody>
      </p:sp>
      <p:sp>
        <p:nvSpPr>
          <p:cNvPr id="5" name="Oval 4"/>
          <p:cNvSpPr/>
          <p:nvPr/>
        </p:nvSpPr>
        <p:spPr bwMode="auto">
          <a:xfrm>
            <a:off x="3028629" y="4655424"/>
            <a:ext cx="2074412" cy="1913089"/>
          </a:xfrm>
          <a:prstGeom prst="ellipse">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rPr>
              <a:t>Reflective practice tutor</a:t>
            </a:r>
          </a:p>
        </p:txBody>
      </p:sp>
      <p:sp>
        <p:nvSpPr>
          <p:cNvPr id="6" name="Oval 5"/>
          <p:cNvSpPr/>
          <p:nvPr/>
        </p:nvSpPr>
        <p:spPr bwMode="auto">
          <a:xfrm>
            <a:off x="301296" y="2691818"/>
            <a:ext cx="1754987" cy="1797384"/>
          </a:xfrm>
          <a:prstGeom prst="ellipse">
            <a:avLst/>
          </a:prstGeom>
          <a:solidFill>
            <a:schemeClr val="accent3">
              <a:lumMod val="7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rPr>
              <a:t>Theory</a:t>
            </a:r>
          </a:p>
          <a:p>
            <a:pPr marL="0" marR="0" indent="0" algn="ctr" defTabSz="914400" rtl="0" eaLnBrk="0" fontAlgn="base" latinLnBrk="0" hangingPunct="0">
              <a:lnSpc>
                <a:spcPct val="100000"/>
              </a:lnSpc>
              <a:spcBef>
                <a:spcPct val="0"/>
              </a:spcBef>
              <a:spcAft>
                <a:spcPct val="0"/>
              </a:spcAft>
              <a:buClrTx/>
              <a:buSzTx/>
              <a:buFontTx/>
              <a:buNone/>
              <a:tabLst/>
            </a:pPr>
            <a:r>
              <a:rPr lang="en-GB" sz="2400" dirty="0" smtClean="0">
                <a:latin typeface="Times New Roman" pitchFamily="18" charset="0"/>
              </a:rPr>
              <a:t>and research</a:t>
            </a:r>
            <a:r>
              <a:rPr kumimoji="0" lang="en-GB" sz="2400" b="0" i="0" u="none" strike="noStrike" cap="none" normalizeH="0" dirty="0" smtClean="0">
                <a:ln>
                  <a:noFill/>
                </a:ln>
                <a:solidFill>
                  <a:schemeClr val="tx1"/>
                </a:solidFill>
                <a:effectLst/>
                <a:latin typeface="Times New Roman" pitchFamily="18" charset="0"/>
              </a:rPr>
              <a:t> </a:t>
            </a:r>
            <a:endParaRPr kumimoji="0" lang="en-GB" sz="2400" b="0" i="0" u="none" strike="noStrike" cap="none" normalizeH="0" baseline="0" dirty="0" smtClean="0">
              <a:ln>
                <a:noFill/>
              </a:ln>
              <a:solidFill>
                <a:schemeClr val="tx1"/>
              </a:solidFill>
              <a:effectLst/>
              <a:latin typeface="Times New Roman" pitchFamily="18" charset="0"/>
            </a:endParaRPr>
          </a:p>
        </p:txBody>
      </p:sp>
      <p:sp>
        <p:nvSpPr>
          <p:cNvPr id="7" name="Oval 6"/>
          <p:cNvSpPr/>
          <p:nvPr/>
        </p:nvSpPr>
        <p:spPr bwMode="auto">
          <a:xfrm>
            <a:off x="5258714" y="4843913"/>
            <a:ext cx="1710510" cy="1849127"/>
          </a:xfrm>
          <a:prstGeom prst="ellipse">
            <a:avLst/>
          </a:prstGeom>
          <a:solidFill>
            <a:srgbClr val="99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rPr>
              <a:t>Fellow trainees </a:t>
            </a:r>
          </a:p>
        </p:txBody>
      </p:sp>
      <p:sp>
        <p:nvSpPr>
          <p:cNvPr id="8" name="Oval 7"/>
          <p:cNvSpPr/>
          <p:nvPr/>
        </p:nvSpPr>
        <p:spPr bwMode="auto">
          <a:xfrm>
            <a:off x="1145038" y="4424026"/>
            <a:ext cx="1781803" cy="2064127"/>
          </a:xfrm>
          <a:prstGeom prst="ellipse">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rPr>
              <a:t>Family and friends</a:t>
            </a:r>
          </a:p>
        </p:txBody>
      </p:sp>
      <p:sp>
        <p:nvSpPr>
          <p:cNvPr id="9" name="Oval 8"/>
          <p:cNvSpPr/>
          <p:nvPr/>
        </p:nvSpPr>
        <p:spPr bwMode="auto">
          <a:xfrm>
            <a:off x="7056760" y="4843913"/>
            <a:ext cx="2142698" cy="1771278"/>
          </a:xfrm>
          <a:prstGeom prst="ellipse">
            <a:avLst/>
          </a:prstGeom>
          <a:solidFill>
            <a:srgbClr val="99CCFF"/>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rPr>
              <a:t>School colleagues</a:t>
            </a:r>
          </a:p>
        </p:txBody>
      </p:sp>
      <p:sp>
        <p:nvSpPr>
          <p:cNvPr id="10" name="Oval 9"/>
          <p:cNvSpPr/>
          <p:nvPr/>
        </p:nvSpPr>
        <p:spPr bwMode="auto">
          <a:xfrm>
            <a:off x="392872" y="968141"/>
            <a:ext cx="1754987" cy="1732208"/>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2400" dirty="0" smtClean="0">
                <a:latin typeface="Times New Roman" pitchFamily="18" charset="0"/>
              </a:rPr>
              <a:t>Class</a:t>
            </a:r>
            <a:r>
              <a:rPr kumimoji="0" lang="en-GB" sz="2400" b="0" i="0" u="none" strike="noStrike" cap="none" normalizeH="0" baseline="0" dirty="0" smtClean="0">
                <a:ln>
                  <a:noFill/>
                </a:ln>
                <a:solidFill>
                  <a:schemeClr val="tx1"/>
                </a:solidFill>
                <a:effectLst/>
                <a:latin typeface="Times New Roman" pitchFamily="18" charset="0"/>
              </a:rPr>
              <a:t> teachers</a:t>
            </a:r>
          </a:p>
        </p:txBody>
      </p:sp>
      <p:sp>
        <p:nvSpPr>
          <p:cNvPr id="11" name="Oval 10"/>
          <p:cNvSpPr/>
          <p:nvPr/>
        </p:nvSpPr>
        <p:spPr bwMode="auto">
          <a:xfrm>
            <a:off x="9785106" y="2299497"/>
            <a:ext cx="1546811" cy="1821159"/>
          </a:xfrm>
          <a:prstGeom prst="ellipse">
            <a:avLst/>
          </a:prstGeom>
          <a:solidFill>
            <a:srgbClr val="FF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rPr>
              <a:t>Pupils</a:t>
            </a: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9865" y="745274"/>
            <a:ext cx="5477301" cy="4107976"/>
          </a:xfrm>
          <a:prstGeom prst="rect">
            <a:avLst/>
          </a:prstGeom>
        </p:spPr>
      </p:pic>
      <p:sp>
        <p:nvSpPr>
          <p:cNvPr id="13" name="Oval 12"/>
          <p:cNvSpPr/>
          <p:nvPr/>
        </p:nvSpPr>
        <p:spPr bwMode="auto">
          <a:xfrm>
            <a:off x="8773251" y="4043081"/>
            <a:ext cx="2558666" cy="1555845"/>
          </a:xfrm>
          <a:prstGeom prst="ellipse">
            <a:avLst/>
          </a:prstGeom>
          <a:solidFill>
            <a:srgbClr val="CCFFFF"/>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rPr>
              <a:t>Professional mentor </a:t>
            </a:r>
          </a:p>
        </p:txBody>
      </p:sp>
    </p:spTree>
    <p:extLst>
      <p:ext uri="{BB962C8B-B14F-4D97-AF65-F5344CB8AC3E}">
        <p14:creationId xmlns:p14="http://schemas.microsoft.com/office/powerpoint/2010/main" val="443726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hlinkClick r:id="rId3" action="ppaction://hlinkfile"/>
          </p:cNvPr>
          <p:cNvPicPr>
            <a:picLocks noChangeAspect="1"/>
          </p:cNvPicPr>
          <p:nvPr/>
        </p:nvPicPr>
        <p:blipFill>
          <a:blip r:embed="rId4"/>
          <a:stretch>
            <a:fillRect/>
          </a:stretch>
        </p:blipFill>
        <p:spPr>
          <a:xfrm>
            <a:off x="1058000" y="1140066"/>
            <a:ext cx="8287554" cy="3295650"/>
          </a:xfrm>
          <a:prstGeom prst="rect">
            <a:avLst/>
          </a:prstGeom>
        </p:spPr>
        <p:style>
          <a:lnRef idx="1">
            <a:schemeClr val="accent3"/>
          </a:lnRef>
          <a:fillRef idx="3">
            <a:schemeClr val="accent3"/>
          </a:fillRef>
          <a:effectRef idx="2">
            <a:schemeClr val="accent3"/>
          </a:effectRef>
          <a:fontRef idx="minor">
            <a:schemeClr val="lt1"/>
          </a:fontRef>
        </p:style>
      </p:pic>
    </p:spTree>
    <p:extLst>
      <p:ext uri="{BB962C8B-B14F-4D97-AF65-F5344CB8AC3E}">
        <p14:creationId xmlns:p14="http://schemas.microsoft.com/office/powerpoint/2010/main" val="20242006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58928" y="322372"/>
            <a:ext cx="8859316" cy="3888432"/>
          </a:xfrm>
        </p:spPr>
        <p:txBody>
          <a:bodyPr/>
          <a:lstStyle/>
          <a:p>
            <a:endParaRPr lang="en-GB" sz="1800" dirty="0"/>
          </a:p>
          <a:p>
            <a:r>
              <a:rPr lang="en-GB" sz="2000" b="1" dirty="0"/>
              <a:t>Standard 1 </a:t>
            </a:r>
            <a:r>
              <a:rPr lang="en-GB" sz="2000" dirty="0"/>
              <a:t>- </a:t>
            </a:r>
            <a:r>
              <a:rPr lang="en-GB" sz="2000" b="1" dirty="0"/>
              <a:t>Personal qualities: </a:t>
            </a:r>
            <a:r>
              <a:rPr lang="en-GB" sz="2000" dirty="0"/>
              <a:t>Establish trusting relationships, modelling high standards of practice, and empathising with the challenges a trainee faces. </a:t>
            </a:r>
          </a:p>
          <a:p>
            <a:r>
              <a:rPr lang="en-GB" sz="2000" b="1" dirty="0"/>
              <a:t>Standard 2 – Teaching Support: </a:t>
            </a:r>
            <a:r>
              <a:rPr lang="en-GB" sz="2000" dirty="0"/>
              <a:t>Trainees to develop their teaching practice in order to set high expectations and to meet the needs of all pupils. </a:t>
            </a:r>
          </a:p>
          <a:p>
            <a:r>
              <a:rPr lang="en-GB" sz="2000" b="1" dirty="0"/>
              <a:t>Standard 3 – Professionalism: </a:t>
            </a:r>
            <a:r>
              <a:rPr lang="en-GB" sz="2000" dirty="0"/>
              <a:t>Induct the trainee into professional norms and values, helping them to understand the importance of the role and responsibilities of teachers in society. </a:t>
            </a:r>
          </a:p>
          <a:p>
            <a:r>
              <a:rPr lang="en-GB" sz="2000" b="1" dirty="0"/>
              <a:t>Standard 4 – Self-development: </a:t>
            </a:r>
            <a:r>
              <a:rPr lang="en-GB" sz="2000" dirty="0"/>
              <a:t>Working in partnership to continue to develop their own professional knowledge, skills and understanding and invest time in developing a good working relationship within relevant ITT partnerships.</a:t>
            </a:r>
          </a:p>
        </p:txBody>
      </p:sp>
      <p:sp>
        <p:nvSpPr>
          <p:cNvPr id="6" name="Rectangle 5">
            <a:extLst>
              <a:ext uri="{FF2B5EF4-FFF2-40B4-BE49-F238E27FC236}">
                <a16:creationId xmlns:a16="http://schemas.microsoft.com/office/drawing/2014/main" xmlns="" id="{F914CAA0-8805-F148-8B3E-4451F0773166}"/>
              </a:ext>
            </a:extLst>
          </p:cNvPr>
          <p:cNvSpPr/>
          <p:nvPr/>
        </p:nvSpPr>
        <p:spPr>
          <a:xfrm>
            <a:off x="1658928" y="4446260"/>
            <a:ext cx="8208912" cy="1477328"/>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GB" b="1" dirty="0"/>
              <a:t>Mentors should use the standards to: </a:t>
            </a:r>
          </a:p>
          <a:p>
            <a:r>
              <a:rPr lang="en-GB" b="1" dirty="0"/>
              <a:t>• understand what is expected of them and see that it is a manageable role; </a:t>
            </a:r>
          </a:p>
          <a:p>
            <a:r>
              <a:rPr lang="en-GB" b="1" dirty="0"/>
              <a:t>• enable self-evaluation of practice and help identify areas for further improvement; </a:t>
            </a:r>
          </a:p>
          <a:p>
            <a:r>
              <a:rPr lang="en-GB" b="1" dirty="0"/>
              <a:t>• support the delivery of the training plan; and </a:t>
            </a:r>
          </a:p>
          <a:p>
            <a:r>
              <a:rPr lang="en-GB" b="1" dirty="0"/>
              <a:t>• induct trainees into the school and the profession</a:t>
            </a:r>
            <a:endParaRPr lang="en-US" b="1" dirty="0"/>
          </a:p>
        </p:txBody>
      </p:sp>
    </p:spTree>
    <p:extLst>
      <p:ext uri="{BB962C8B-B14F-4D97-AF65-F5344CB8AC3E}">
        <p14:creationId xmlns:p14="http://schemas.microsoft.com/office/powerpoint/2010/main" val="7610723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r>
              <a:rPr lang="en-GB" dirty="0" smtClean="0"/>
              <a:t>Lindsay James – Caludon Castle </a:t>
            </a:r>
            <a:endParaRPr lang="en-GB" dirty="0"/>
          </a:p>
        </p:txBody>
      </p:sp>
    </p:spTree>
    <p:extLst>
      <p:ext uri="{BB962C8B-B14F-4D97-AF65-F5344CB8AC3E}">
        <p14:creationId xmlns:p14="http://schemas.microsoft.com/office/powerpoint/2010/main" val="13408826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8206" y="233345"/>
            <a:ext cx="10363200" cy="1066800"/>
          </a:xfrm>
        </p:spPr>
        <p:txBody>
          <a:bodyPr/>
          <a:lstStyle/>
          <a:p>
            <a:r>
              <a:rPr lang="en-GB" dirty="0" smtClean="0"/>
              <a:t>Ingredients of an Expert Mentor</a:t>
            </a:r>
            <a:endParaRPr lang="en-GB" dirty="0"/>
          </a:p>
        </p:txBody>
      </p:sp>
      <p:pic>
        <p:nvPicPr>
          <p:cNvPr id="1026"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4026" y="1460090"/>
            <a:ext cx="4972050" cy="4219575"/>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p:cNvCxnSpPr/>
          <p:nvPr/>
        </p:nvCxnSpPr>
        <p:spPr bwMode="auto">
          <a:xfrm flipH="1">
            <a:off x="7344696" y="1460089"/>
            <a:ext cx="1800000" cy="648000"/>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Arrow Connector 6"/>
          <p:cNvCxnSpPr/>
          <p:nvPr/>
        </p:nvCxnSpPr>
        <p:spPr bwMode="auto">
          <a:xfrm flipH="1">
            <a:off x="7344696" y="2801433"/>
            <a:ext cx="1800000" cy="648000"/>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Arrow Connector 7"/>
          <p:cNvCxnSpPr/>
          <p:nvPr/>
        </p:nvCxnSpPr>
        <p:spPr bwMode="auto">
          <a:xfrm flipH="1">
            <a:off x="7344696" y="3916549"/>
            <a:ext cx="1800000" cy="648000"/>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Arrow Connector 8"/>
          <p:cNvCxnSpPr/>
          <p:nvPr/>
        </p:nvCxnSpPr>
        <p:spPr bwMode="auto">
          <a:xfrm>
            <a:off x="2138516" y="2304097"/>
            <a:ext cx="2161805" cy="648000"/>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Arrow Connector 10"/>
          <p:cNvCxnSpPr/>
          <p:nvPr/>
        </p:nvCxnSpPr>
        <p:spPr bwMode="auto">
          <a:xfrm>
            <a:off x="2138516" y="3569877"/>
            <a:ext cx="2161805" cy="648000"/>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Arrow Connector 11"/>
          <p:cNvCxnSpPr/>
          <p:nvPr/>
        </p:nvCxnSpPr>
        <p:spPr bwMode="auto">
          <a:xfrm>
            <a:off x="2138516" y="4835657"/>
            <a:ext cx="2161805" cy="648000"/>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Box 9"/>
          <p:cNvSpPr txBox="1"/>
          <p:nvPr/>
        </p:nvSpPr>
        <p:spPr>
          <a:xfrm>
            <a:off x="9268137" y="1195451"/>
            <a:ext cx="1515543" cy="369332"/>
          </a:xfrm>
          <a:prstGeom prst="rect">
            <a:avLst/>
          </a:prstGeom>
          <a:noFill/>
        </p:spPr>
        <p:txBody>
          <a:bodyPr wrap="none" rtlCol="0">
            <a:spAutoFit/>
          </a:bodyPr>
          <a:lstStyle/>
          <a:p>
            <a:r>
              <a:rPr lang="en-GB" b="1" dirty="0" smtClean="0"/>
              <a:t>Approachable</a:t>
            </a:r>
            <a:endParaRPr lang="en-GB" b="1" dirty="0"/>
          </a:p>
        </p:txBody>
      </p:sp>
      <p:sp>
        <p:nvSpPr>
          <p:cNvPr id="14" name="TextBox 13"/>
          <p:cNvSpPr txBox="1"/>
          <p:nvPr/>
        </p:nvSpPr>
        <p:spPr>
          <a:xfrm>
            <a:off x="9268137" y="2582765"/>
            <a:ext cx="2911118" cy="369332"/>
          </a:xfrm>
          <a:prstGeom prst="rect">
            <a:avLst/>
          </a:prstGeom>
          <a:noFill/>
        </p:spPr>
        <p:txBody>
          <a:bodyPr wrap="none" rtlCol="0">
            <a:spAutoFit/>
          </a:bodyPr>
          <a:lstStyle/>
          <a:p>
            <a:r>
              <a:rPr lang="en-GB" b="1" dirty="0" smtClean="0"/>
              <a:t>Compassionate / Personable</a:t>
            </a:r>
            <a:endParaRPr lang="en-GB" b="1" dirty="0"/>
          </a:p>
        </p:txBody>
      </p:sp>
      <p:sp>
        <p:nvSpPr>
          <p:cNvPr id="15" name="TextBox 14"/>
          <p:cNvSpPr txBox="1"/>
          <p:nvPr/>
        </p:nvSpPr>
        <p:spPr>
          <a:xfrm>
            <a:off x="9245863" y="3773445"/>
            <a:ext cx="1124860" cy="369332"/>
          </a:xfrm>
          <a:prstGeom prst="rect">
            <a:avLst/>
          </a:prstGeom>
          <a:noFill/>
        </p:spPr>
        <p:txBody>
          <a:bodyPr wrap="none" rtlCol="0">
            <a:spAutoFit/>
          </a:bodyPr>
          <a:lstStyle/>
          <a:p>
            <a:r>
              <a:rPr lang="en-GB" b="1" dirty="0" smtClean="0"/>
              <a:t>Reflective</a:t>
            </a:r>
            <a:endParaRPr lang="en-GB" b="1" dirty="0"/>
          </a:p>
        </p:txBody>
      </p:sp>
      <p:sp>
        <p:nvSpPr>
          <p:cNvPr id="16" name="TextBox 15"/>
          <p:cNvSpPr txBox="1"/>
          <p:nvPr/>
        </p:nvSpPr>
        <p:spPr>
          <a:xfrm>
            <a:off x="755406" y="2108089"/>
            <a:ext cx="1170577" cy="369332"/>
          </a:xfrm>
          <a:prstGeom prst="rect">
            <a:avLst/>
          </a:prstGeom>
          <a:noFill/>
        </p:spPr>
        <p:txBody>
          <a:bodyPr wrap="none" rtlCol="0">
            <a:spAutoFit/>
          </a:bodyPr>
          <a:lstStyle/>
          <a:p>
            <a:r>
              <a:rPr lang="en-GB" b="1" dirty="0" smtClean="0"/>
              <a:t>Adaptable</a:t>
            </a:r>
            <a:endParaRPr lang="en-GB" b="1" dirty="0"/>
          </a:p>
        </p:txBody>
      </p:sp>
      <p:sp>
        <p:nvSpPr>
          <p:cNvPr id="17" name="TextBox 16"/>
          <p:cNvSpPr txBox="1"/>
          <p:nvPr/>
        </p:nvSpPr>
        <p:spPr>
          <a:xfrm>
            <a:off x="814043" y="3404113"/>
            <a:ext cx="1053302" cy="369332"/>
          </a:xfrm>
          <a:prstGeom prst="rect">
            <a:avLst/>
          </a:prstGeom>
          <a:noFill/>
        </p:spPr>
        <p:txBody>
          <a:bodyPr wrap="none" rtlCol="0">
            <a:spAutoFit/>
          </a:bodyPr>
          <a:lstStyle/>
          <a:p>
            <a:r>
              <a:rPr lang="en-GB" b="1" dirty="0" smtClean="0"/>
              <a:t>A ‘Guide’</a:t>
            </a:r>
            <a:endParaRPr lang="en-GB" b="1" dirty="0"/>
          </a:p>
        </p:txBody>
      </p:sp>
      <p:sp>
        <p:nvSpPr>
          <p:cNvPr id="18" name="TextBox 17"/>
          <p:cNvSpPr txBox="1"/>
          <p:nvPr/>
        </p:nvSpPr>
        <p:spPr>
          <a:xfrm>
            <a:off x="582922" y="4700137"/>
            <a:ext cx="1304011" cy="369332"/>
          </a:xfrm>
          <a:prstGeom prst="rect">
            <a:avLst/>
          </a:prstGeom>
          <a:noFill/>
        </p:spPr>
        <p:txBody>
          <a:bodyPr wrap="none" rtlCol="0">
            <a:spAutoFit/>
          </a:bodyPr>
          <a:lstStyle/>
          <a:p>
            <a:r>
              <a:rPr lang="en-GB" b="1" dirty="0" smtClean="0"/>
              <a:t>Courageous</a:t>
            </a:r>
            <a:endParaRPr lang="en-GB" b="1" dirty="0"/>
          </a:p>
        </p:txBody>
      </p:sp>
    </p:spTree>
    <p:extLst>
      <p:ext uri="{BB962C8B-B14F-4D97-AF65-F5344CB8AC3E}">
        <p14:creationId xmlns:p14="http://schemas.microsoft.com/office/powerpoint/2010/main" val="28939087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975" y="228600"/>
            <a:ext cx="10363200" cy="1066800"/>
          </a:xfrm>
        </p:spPr>
        <p:txBody>
          <a:bodyPr/>
          <a:lstStyle/>
          <a:p>
            <a:r>
              <a:rPr lang="en-GB" dirty="0" smtClean="0"/>
              <a:t>However…one size does not fit all!</a:t>
            </a:r>
            <a:endParaRPr lang="en-GB" dirty="0"/>
          </a:p>
        </p:txBody>
      </p:sp>
      <p:sp>
        <p:nvSpPr>
          <p:cNvPr id="4" name="AutoShape 2" descr="Image result for not a one size fits all educat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09276" y="1295400"/>
            <a:ext cx="4760597" cy="4382729"/>
          </a:xfrm>
        </p:spPr>
      </p:pic>
    </p:spTree>
    <p:extLst>
      <p:ext uri="{BB962C8B-B14F-4D97-AF65-F5344CB8AC3E}">
        <p14:creationId xmlns:p14="http://schemas.microsoft.com/office/powerpoint/2010/main" val="3404541225"/>
      </p:ext>
    </p:extLst>
  </p:cSld>
  <p:clrMapOvr>
    <a:masterClrMapping/>
  </p:clrMapOvr>
  <p:timing>
    <p:tnLst>
      <p:par>
        <p:cTn id="1" dur="indefinite" restart="never" nodeType="tmRoot"/>
      </p:par>
    </p:tnLst>
  </p:timing>
</p:sld>
</file>

<file path=ppt/theme/theme1.xml><?xml version="1.0" encoding="utf-8"?>
<a:theme xmlns:a="http://schemas.openxmlformats.org/drawingml/2006/main" name="Warwick2">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3_Warwick2">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6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7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Warwick2">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2_Warwick2">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5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Warwick2</Template>
  <TotalTime>4460</TotalTime>
  <Words>3065</Words>
  <Application>Microsoft Office PowerPoint</Application>
  <PresentationFormat>Widescreen</PresentationFormat>
  <Paragraphs>342</Paragraphs>
  <Slides>33</Slides>
  <Notes>31</Notes>
  <HiddenSlides>4</HiddenSlides>
  <MMClips>0</MMClips>
  <ScaleCrop>false</ScaleCrop>
  <HeadingPairs>
    <vt:vector size="6" baseType="variant">
      <vt:variant>
        <vt:lpstr>Fonts Used</vt:lpstr>
      </vt:variant>
      <vt:variant>
        <vt:i4>5</vt:i4>
      </vt:variant>
      <vt:variant>
        <vt:lpstr>Theme</vt:lpstr>
      </vt:variant>
      <vt:variant>
        <vt:i4>12</vt:i4>
      </vt:variant>
      <vt:variant>
        <vt:lpstr>Slide Titles</vt:lpstr>
      </vt:variant>
      <vt:variant>
        <vt:i4>33</vt:i4>
      </vt:variant>
    </vt:vector>
  </HeadingPairs>
  <TitlesOfParts>
    <vt:vector size="50" baseType="lpstr">
      <vt:lpstr>Arial</vt:lpstr>
      <vt:lpstr>Calibri</vt:lpstr>
      <vt:lpstr>Calibri Light</vt:lpstr>
      <vt:lpstr>Tahoma</vt:lpstr>
      <vt:lpstr>Times New Roman</vt:lpstr>
      <vt:lpstr>Warwick2</vt:lpstr>
      <vt:lpstr>1_Custom Design</vt:lpstr>
      <vt:lpstr>Custom Design</vt:lpstr>
      <vt:lpstr>1_Warwick2</vt:lpstr>
      <vt:lpstr>2_Custom Design</vt:lpstr>
      <vt:lpstr>3_Custom Design</vt:lpstr>
      <vt:lpstr>2_Warwick2</vt:lpstr>
      <vt:lpstr>4_Custom Design</vt:lpstr>
      <vt:lpstr>5_Custom Design</vt:lpstr>
      <vt:lpstr>3_Warwick2</vt:lpstr>
      <vt:lpstr>6_Custom Design</vt:lpstr>
      <vt:lpstr>7_Custom Design</vt:lpstr>
      <vt:lpstr>Mentor Training – New SMs Kate Hamer (Lead in mentoring Secondary ITE) Lindsay James (Caludon Castle school and outstanding subject mentor) </vt:lpstr>
      <vt:lpstr>Aims</vt:lpstr>
      <vt:lpstr>Mentors …  What do trainees say about you?</vt:lpstr>
      <vt:lpstr>PowerPoint Presentation</vt:lpstr>
      <vt:lpstr>PowerPoint Presentation</vt:lpstr>
      <vt:lpstr>PowerPoint Presentation</vt:lpstr>
      <vt:lpstr>PowerPoint Presentation</vt:lpstr>
      <vt:lpstr>Ingredients of an Expert Mentor</vt:lpstr>
      <vt:lpstr>However…one size does not fit all!</vt:lpstr>
      <vt:lpstr>Case Study A – The ‘Resistant’ One</vt:lpstr>
      <vt:lpstr>Case Study B – The ‘Disorganised’ One</vt:lpstr>
      <vt:lpstr>Case Study C – The ‘Needy’ One </vt:lpstr>
      <vt:lpstr>Case Study D – The ‘Laid Back’ One</vt:lpstr>
      <vt:lpstr>Of course, you could end up with an amalgamation of them all…</vt:lpstr>
      <vt:lpstr>Stages of training matched to stages of learning   Helps to explain the trainee’s actions and reactions</vt:lpstr>
      <vt:lpstr>Survival</vt:lpstr>
      <vt:lpstr>Consolidation</vt:lpstr>
      <vt:lpstr>Renewal</vt:lpstr>
      <vt:lpstr>Maturity</vt:lpstr>
      <vt:lpstr>Role of the Subject mentor </vt:lpstr>
      <vt:lpstr>PowerPoint Presentation</vt:lpstr>
      <vt:lpstr>PowerPoint Presentation</vt:lpstr>
      <vt:lpstr>PowerPoint Presentation</vt:lpstr>
      <vt:lpstr>Training Record (School)</vt:lpstr>
      <vt:lpstr>PowerPoint Presentation</vt:lpstr>
      <vt:lpstr>CTE’s Online Resource https://warwick.ac.uk/fac/soc/cte/students-partners/pintra/secondary/ </vt:lpstr>
      <vt:lpstr>PowerPoint Presentation</vt:lpstr>
      <vt:lpstr>PowerPoint Presentation</vt:lpstr>
      <vt:lpstr>PowerPoint Presentation</vt:lpstr>
      <vt:lpstr>PowerPoint Presentation</vt:lpstr>
      <vt:lpstr>PowerPoint Presentation</vt:lpstr>
      <vt:lpstr>Transformational learning </vt:lpstr>
      <vt:lpstr>PowerPoint Presentation</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Hamer, Kate</dc:creator>
  <cp:lastModifiedBy>Hamer, Kate</cp:lastModifiedBy>
  <cp:revision>166</cp:revision>
  <cp:lastPrinted>2018-06-19T15:26:11Z</cp:lastPrinted>
  <dcterms:created xsi:type="dcterms:W3CDTF">2017-06-12T11:00:54Z</dcterms:created>
  <dcterms:modified xsi:type="dcterms:W3CDTF">2018-06-21T10:39:12Z</dcterms:modified>
</cp:coreProperties>
</file>