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  <p:sldMasterId id="2147483707" r:id="rId3"/>
  </p:sldMasterIdLst>
  <p:notesMasterIdLst>
    <p:notesMasterId r:id="rId31"/>
  </p:notesMasterIdLst>
  <p:handoutMasterIdLst>
    <p:handoutMasterId r:id="rId32"/>
  </p:handoutMasterIdLst>
  <p:sldIdLst>
    <p:sldId id="321" r:id="rId4"/>
    <p:sldId id="378" r:id="rId5"/>
    <p:sldId id="383" r:id="rId6"/>
    <p:sldId id="384" r:id="rId7"/>
    <p:sldId id="385" r:id="rId8"/>
    <p:sldId id="406" r:id="rId9"/>
    <p:sldId id="407" r:id="rId10"/>
    <p:sldId id="337" r:id="rId11"/>
    <p:sldId id="408" r:id="rId12"/>
    <p:sldId id="386" r:id="rId13"/>
    <p:sldId id="387" r:id="rId14"/>
    <p:sldId id="388" r:id="rId15"/>
    <p:sldId id="389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400" r:id="rId25"/>
    <p:sldId id="401" r:id="rId26"/>
    <p:sldId id="402" r:id="rId27"/>
    <p:sldId id="404" r:id="rId28"/>
    <p:sldId id="403" r:id="rId29"/>
    <p:sldId id="405" r:id="rId30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90929"/>
  </p:normalViewPr>
  <p:slideViewPr>
    <p:cSldViewPr showGuides="1"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Short</a:t>
            </a:r>
            <a:r>
              <a:rPr lang="en-US" baseline="0" dirty="0"/>
              <a:t> sharp</a:t>
            </a: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8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19</a:t>
            </a:fld>
            <a:endParaRPr lang="en-GB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23</a:t>
            </a:fld>
            <a:endParaRPr lang="en-GB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26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So how do they link? How are they different?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F72DA9-5E4C-044B-AE31-06093D26D046}" type="slidenum">
              <a:rPr lang="en-GB" sz="1200"/>
              <a:pPr eaLnBrk="1" hangingPunct="1"/>
              <a:t>27</a:t>
            </a:fld>
            <a:endParaRPr lang="en-GB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438A5-98E5-4A6B-BE3B-BAE239C9D38F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31DE2-1273-49C2-8A5F-8665AB8CC1BC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3A00-96DE-4321-A9E1-30B6A496FCD3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7793B-2CD1-4CE7-B69A-7D06908CC08C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A271-3F13-4F28-A463-63908B1E43D7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D73E-ACAC-4A90-8C1B-FBD04BB74272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A5E5B-BDD3-4CC6-99A0-BFDE8A99890C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7393-56CD-4D63-860E-1E90876FFA71}" type="datetime1">
              <a:rPr lang="en-GB" smtClean="0"/>
              <a:t>21/06/2018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ED1D6-72CD-4BC5-96FC-8FCA9563A40A}" type="datetime1">
              <a:rPr lang="en-GB" smtClean="0"/>
              <a:t>21/06/2018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C411-A80E-4107-A165-C0472467F619}" type="datetime1">
              <a:rPr lang="en-GB" smtClean="0"/>
              <a:t>21/06/2018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3B7E-8F2A-44F7-9165-26C31EB8CF3D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DB01F-B504-4421-BE73-F6DB623AF406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219FF-BED4-4F45-8A12-7C1F5615AE92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4090-57F2-417F-AF1E-425DA980F048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692BE-A10C-4045-B738-EB66BAF08E4F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9AF2865D-6A0C-4B3B-8F5A-36D737323B5C}" type="datetime1">
              <a:rPr lang="en-GB" smtClean="0"/>
              <a:t>21/06/2018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1D48AA0D-06A5-4A03-86AF-FCD31649C8B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014D0C-4811-4AC2-96B5-7B3628B68AE8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5FE55-7890-4B92-8DAC-E9A4D1B5458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4F0333D7-1529-40DF-86B5-08AF7930BD40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8730FB9F-F625-4E59-ABB6-F6A9692E428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CDFEEA-D1CD-4027-B402-2330F29BAE11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46B6B-B495-4202-9733-F50C9C7FB74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B4295E-55FD-47E1-B161-4016D8D8C776}" type="datetime1">
              <a:rPr lang="en-GB" smtClean="0"/>
              <a:t>21/06/2018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3AD48-89ED-4225-9717-C63FF82E12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C750C4-A82C-472F-96A8-15D3C2EF3998}" type="datetime1">
              <a:rPr lang="en-GB" smtClean="0"/>
              <a:t>21/06/2018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80DCE-CC63-41F3-B3BF-2DC7C1BD5F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DF0521-121B-4517-A4BC-EEAE1CE6CFE7}" type="datetime1">
              <a:rPr lang="en-GB" smtClean="0"/>
              <a:t>21/06/2018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71BE9-486E-45C4-86CB-5A5F3C3951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679F-4A03-4BD5-A759-78B3A066783A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EECF1D-E8A5-44BC-BFB7-57B4CDCCF962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27412-71D6-44C2-A9F5-635BC27635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9A0B0A-1354-4F06-A19C-2118CD01F922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233AE-E9D9-464A-AA2D-6B972A04F9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B24756-BA1C-4020-89C8-FA6CE2A9A08D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9CED2-2637-4A41-9192-F691BFD70E7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7AC99F-C921-4BD0-B2DC-D07FBCE9BB28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84ABD-F176-4BF4-91E7-E32687AA688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0C31-1B87-46F0-92AB-DAC4A8752ECF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45705-0F9A-4D1D-8F91-1BE059A18E07}" type="datetime1">
              <a:rPr lang="en-GB" smtClean="0"/>
              <a:t>21/06/2018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11A5-2121-4210-8655-DF8F1C35B52B}" type="datetime1">
              <a:rPr lang="en-GB" smtClean="0"/>
              <a:t>21/06/2018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A9943-462F-44C1-849C-28B835404D13}" type="datetime1">
              <a:rPr lang="en-GB" smtClean="0"/>
              <a:t>21/06/2018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7F77-9904-4D07-95B6-5B2D5853DB5F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F8A7-E610-43AE-8065-B95FC365A267}" type="datetime1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616EE-CDBF-46F6-9B3C-1507F420E726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590A9B67-A293-44A6-9760-3373BC5A5F11}" type="datetime1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8EE459-142F-4763-9D0F-58540BC823F2}" type="datetime1">
              <a:rPr lang="en-GB" smtClean="0"/>
              <a:t>21/06/2018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enkins\AppData\Local\Microsoft\Windows\Temporary Internet Files\Content.IE5\AQOTY3GB\welcom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624"/>
            <a:ext cx="6810375" cy="179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0253" y="52292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Stacy Howe. 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Practitioner in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English and accredited Specialist Leader in Education.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sz="quarter" idx="1"/>
            <p:extLst>
              <p:ext uri="{D42A27DB-BD31-4B8C-83A1-F6EECF244321}">
                <p14:modId xmlns:p14="http://schemas.microsoft.com/office/powerpoint/2010/main" val="3282711887"/>
              </p:ext>
            </p:extLst>
          </p:nvPr>
        </p:nvSpPr>
        <p:spPr>
          <a:xfrm>
            <a:off x="323528" y="1628800"/>
            <a:ext cx="8352927" cy="3384376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anchor="t"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GB" sz="17600" b="1" dirty="0"/>
              <a:t>Preparing Trainees to Plan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b="1" dirty="0">
                <a:solidFill>
                  <a:srgbClr val="000000"/>
                </a:solidFill>
                <a:latin typeface="Arial"/>
                <a:cs typeface="Arial"/>
              </a:rPr>
              <a:t>   </a:t>
            </a: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Fundamentals of planning for trainees in the early stages of training.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   Emerging issues as trainees gain in confidence with planning.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   Planning for the more confident trainees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9600" dirty="0">
                <a:solidFill>
                  <a:srgbClr val="000000"/>
                </a:solidFill>
                <a:latin typeface="Arial"/>
                <a:cs typeface="Arial"/>
              </a:rPr>
              <a:t>   When is a plan not a plan? Moving forward into the NQT year  (strong planning principles for a long and successful career).</a:t>
            </a:r>
          </a:p>
          <a:p>
            <a:pPr marL="0" indent="0" algn="ctr">
              <a:buNone/>
            </a:pP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1472952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63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52292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It all begins with understanding  the journey of learning.</a:t>
            </a:r>
          </a:p>
        </p:txBody>
      </p:sp>
    </p:spTree>
    <p:extLst>
      <p:ext uri="{BB962C8B-B14F-4D97-AF65-F5344CB8AC3E}">
        <p14:creationId xmlns:p14="http://schemas.microsoft.com/office/powerpoint/2010/main" val="20047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3891" y="1772816"/>
            <a:ext cx="4104245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It all begins with understanding  the journey of learning.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What do the pupils already know?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Where is the destination of the learning?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What ‘stops’ are available for them to get off at?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31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3891" y="1772816"/>
            <a:ext cx="4104245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It all begins with understanding  the journey of learning.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What do the pupils already know?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Where is the destination of the learning?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What ‘stops’ are available for them to get off at?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325425" y="2204864"/>
            <a:ext cx="3456384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Prior Knowledge. Pitch of the lesson.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292080" y="3320988"/>
            <a:ext cx="3456384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Learning Objective (Skill/Knowledge)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347821" y="4437112"/>
            <a:ext cx="3456384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Learning Outcomes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(Measuring Progress)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45482" y="2322588"/>
            <a:ext cx="1246597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4078828" y="3556436"/>
            <a:ext cx="1246597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4101224" y="4668881"/>
            <a:ext cx="1246597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00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7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48334"/>
            <a:ext cx="3695810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How do we get trainees to explore the journey?</a:t>
            </a:r>
          </a:p>
        </p:txBody>
      </p:sp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1240046295"/>
              </p:ext>
            </p:extLst>
          </p:nvPr>
        </p:nvSpPr>
        <p:spPr>
          <a:xfrm>
            <a:off x="107504" y="1556792"/>
            <a:ext cx="5040560" cy="439950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Joint-planning with SM and other colleagues.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Observing colleagues, focusing on the journey.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Looking at progression across exercise books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Understanding Skills (Blooms/SOLO).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 smtClean="0"/>
              <a:t>Plan </a:t>
            </a:r>
            <a:r>
              <a:rPr lang="en-GB" sz="2000" b="1" dirty="0"/>
              <a:t>a week ahead so they plan series of lessons, not lessons in isolation</a:t>
            </a:r>
            <a:r>
              <a:rPr lang="en-GB" sz="2000" b="1" dirty="0" smtClean="0"/>
              <a:t>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Reflection.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6093296"/>
            <a:ext cx="1695450" cy="76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00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But, they must appreciate a journey goes beyond a lesson…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66656" y="1537982"/>
            <a:ext cx="4333335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How does this fit into the scheme of work?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How does this fit into the long term plan for the year?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How does this fit into the journey from KS3 to GCSE examinations?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925" y="1844824"/>
            <a:ext cx="40679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6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What should trainees do with Schemes of Work?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Understand the summative assessment: what is the end destination? What skills/knowledge are needed to enable success in it?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Track how key skills are developing across weeks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Consider: To what extent is this suitable for my class? Do they need it all? Is there anything to add?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Encourage trainees to think a half term ahead!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925" y="1844824"/>
            <a:ext cx="40679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7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72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5" name="Picture 4" descr="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9755" y="1772816"/>
            <a:ext cx="4104245" cy="38164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How do we get trainees to engage with the whole journey?</a:t>
            </a:r>
          </a:p>
        </p:txBody>
      </p:sp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624633933"/>
              </p:ext>
            </p:extLst>
          </p:nvPr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 smtClean="0"/>
              <a:t>Exploring </a:t>
            </a:r>
            <a:r>
              <a:rPr lang="en-GB" b="1" dirty="0"/>
              <a:t>and adapting schemes of work</a:t>
            </a:r>
            <a:r>
              <a:rPr lang="en-GB" b="1" dirty="0" smtClean="0"/>
              <a:t>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 smtClean="0"/>
              <a:t>Meeting with KS3 and KS4 leads (if possible) to talk through the curriculum rationale.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 smtClean="0"/>
              <a:t>Asking trainees to plan a scheme of work (post Christmas)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98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00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Routines, </a:t>
            </a:r>
            <a:r>
              <a:rPr lang="en-GB" sz="4000" b="1" u="sng" dirty="0">
                <a:solidFill>
                  <a:schemeClr val="tx1"/>
                </a:solidFill>
              </a:rPr>
              <a:t>not</a:t>
            </a:r>
            <a:r>
              <a:rPr lang="en-GB" sz="4000" b="1" dirty="0">
                <a:solidFill>
                  <a:schemeClr val="tx1"/>
                </a:solidFill>
              </a:rPr>
              <a:t> Behaviour Management.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07504" y="1556792"/>
            <a:ext cx="4680520" cy="42484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Getting to know pupils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Seating Plan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Starts/Ends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Feedback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Rewards system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School policies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76307"/>
            <a:ext cx="2932695" cy="220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5024814" y="3700035"/>
            <a:ext cx="3867665" cy="25286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/>
              <a:t>Consistency is key!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2759"/>
            <a:ext cx="1695450" cy="90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9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61206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Subject/Curriculum Knowledge</a:t>
            </a:r>
          </a:p>
        </p:txBody>
      </p:sp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3766303308"/>
              </p:ext>
            </p:extLst>
          </p:nvPr>
        </p:nvSpPr>
        <p:spPr>
          <a:xfrm>
            <a:off x="77350" y="728700"/>
            <a:ext cx="8959146" cy="49035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Career long target</a:t>
            </a:r>
          </a:p>
          <a:p>
            <a:pPr algn="ctr"/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How are our trainees preparing for schemes of work/lessons?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Have they quality assured their resources for literacy?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Have they planned their questions for each lesson? Which skill is it? Which ability pupil is it best matched to?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Do they know how this is being assessed and how to be successful?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32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Be half a term ahead!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0"/>
          <a:stretch/>
        </p:blipFill>
        <p:spPr bwMode="auto">
          <a:xfrm>
            <a:off x="6372200" y="4222868"/>
            <a:ext cx="2771800" cy="263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8" y="5886532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71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2204864"/>
            <a:ext cx="7920880" cy="1584176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What issues can emerge as the year progresses?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18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28441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20253" y="4149080"/>
            <a:ext cx="8844235" cy="16561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In September, our trainees often feel like this.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7039"/>
            <a:ext cx="1691680" cy="96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120253" y="332656"/>
            <a:ext cx="8700219" cy="34563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Just like spinning plates takes</a:t>
            </a:r>
          </a:p>
          <a:p>
            <a:pPr algn="ctr"/>
            <a:r>
              <a:rPr lang="en-GB" b="1" dirty="0" smtClean="0"/>
              <a:t>Discipline</a:t>
            </a:r>
          </a:p>
          <a:p>
            <a:pPr algn="ctr"/>
            <a:r>
              <a:rPr lang="en-GB" b="1" dirty="0" smtClean="0"/>
              <a:t>Practice</a:t>
            </a:r>
          </a:p>
          <a:p>
            <a:pPr algn="ctr"/>
            <a:r>
              <a:rPr lang="en-GB" b="1" dirty="0" smtClean="0"/>
              <a:t>Experience</a:t>
            </a:r>
          </a:p>
          <a:p>
            <a:pPr algn="ctr"/>
            <a:r>
              <a:rPr lang="en-GB" b="1" dirty="0" smtClean="0"/>
              <a:t>Motivation</a:t>
            </a:r>
            <a:endParaRPr lang="en-GB" b="1" dirty="0"/>
          </a:p>
          <a:p>
            <a:pPr algn="ctr"/>
            <a:r>
              <a:rPr lang="en-GB" b="1" dirty="0" smtClean="0"/>
              <a:t>Resilience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 smtClean="0"/>
              <a:t>So too, does planning!</a:t>
            </a:r>
          </a:p>
        </p:txBody>
      </p:sp>
    </p:spTree>
    <p:extLst>
      <p:ext uri="{BB962C8B-B14F-4D97-AF65-F5344CB8AC3E}">
        <p14:creationId xmlns:p14="http://schemas.microsoft.com/office/powerpoint/2010/main" val="260891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0" y="1052736"/>
            <a:ext cx="443982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4656610" y="534490"/>
            <a:ext cx="4248472" cy="531439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Inconsistency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Lack of reflection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Work/life balance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Rigidly adhering to lesson plans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The impact of a complementary </a:t>
            </a:r>
            <a:r>
              <a:rPr lang="en-GB" b="1" dirty="0" smtClean="0">
                <a:solidFill>
                  <a:schemeClr val="tx1"/>
                </a:solidFill>
              </a:rPr>
              <a:t>placement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1"/>
                </a:solidFill>
              </a:rPr>
              <a:t>Poor planning/organisation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5848880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229199"/>
            <a:ext cx="3523963" cy="161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>
            <p:extLst>
              <p:ext uri="{D42A27DB-BD31-4B8C-83A1-F6EECF244321}">
                <p14:modId xmlns:p14="http://schemas.microsoft.com/office/powerpoint/2010/main" val="4230596319"/>
              </p:ext>
            </p:extLst>
          </p:nvPr>
        </p:nvSpPr>
        <p:spPr>
          <a:xfrm>
            <a:off x="120253" y="202842"/>
            <a:ext cx="8772227" cy="437828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Inconsistency: Changing routines/stale seating plan/'safe’ lessons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Lack of reflection:  Not evaluating as routine/being unwilling to take on feedback.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Work/life balance: Trying to reinvent the wheel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Rigidly adhering to lesson plans: Playing it safe/unwilling to ‘read the room’.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The impact of a complementary placement: Change of </a:t>
            </a:r>
            <a:r>
              <a:rPr lang="en-GB" b="1" dirty="0" smtClean="0">
                <a:solidFill>
                  <a:schemeClr val="tx1"/>
                </a:solidFill>
              </a:rPr>
              <a:t>style/expectations/mentor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1"/>
                </a:solidFill>
              </a:rPr>
              <a:t>Poor planning/organisation: plans are not detailed/loose. Plans are being sent late the night before.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545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19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07504" y="116632"/>
            <a:ext cx="8784976" cy="7920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How do we address these issues?</a:t>
            </a:r>
          </a:p>
        </p:txBody>
      </p:sp>
      <p:sp>
        <p:nvSpPr>
          <p:cNvPr id="2" name="Rounded Rectangle 1"/>
          <p:cNvSpPr/>
          <p:nvPr>
            <p:extLst>
              <p:ext uri="{D42A27DB-BD31-4B8C-83A1-F6EECF244321}">
                <p14:modId xmlns:p14="http://schemas.microsoft.com/office/powerpoint/2010/main" val="2534640708"/>
              </p:ext>
            </p:extLst>
          </p:nvPr>
        </p:nvSpPr>
        <p:spPr>
          <a:xfrm>
            <a:off x="107504" y="968983"/>
            <a:ext cx="8784976" cy="499437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 smtClean="0"/>
              <a:t>Insist </a:t>
            </a:r>
            <a:r>
              <a:rPr lang="en-GB" sz="2000" b="1" dirty="0"/>
              <a:t>on new seating plans every half term and monitor the ratio for praise/sanction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Encourage trainees to create the agenda for the mentor meeting. What do they want to reflect on?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Insist that all mentor meetings begin with a reflection on a key group/lesson.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Encourage collaborative work with other colleagues.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More focus on AFL- ‘Read the room’. Emotions/attitudes of the pupils: what is this telling them? What can they do about it?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Reflection of complementary placement: lessons, progress, transference.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 smtClean="0"/>
              <a:t>In the initial stages, planning is sent a week ahead and quality assured by you as mentor.</a:t>
            </a:r>
            <a:endParaRPr lang="en-GB" sz="2000" b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4488"/>
            <a:ext cx="1695450" cy="7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81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2204864"/>
            <a:ext cx="7920880" cy="1584176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How do we encourage more confident trainees?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1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Let go of the reins a little…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67544" y="1502630"/>
            <a:ext cx="4752528" cy="43924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Allow them to more fully adapt schemes of work, rather than using them as a crutch.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Encourage creativity in the style of delivery: how can the pupils lead more on learning? How can they take risks in their planning?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61195"/>
            <a:ext cx="32956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5118"/>
            <a:ext cx="1695450" cy="982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16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107504" y="116632"/>
            <a:ext cx="878497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Encouraging them to be like water…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1520" y="1502630"/>
            <a:ext cx="4752528" cy="192637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Adaptable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Reshapes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b="1" dirty="0"/>
              <a:t>Reacts to surroundings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806" y="4077071"/>
            <a:ext cx="3801194" cy="277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loud Callout 4"/>
          <p:cNvSpPr/>
          <p:nvPr/>
        </p:nvSpPr>
        <p:spPr>
          <a:xfrm>
            <a:off x="5208686" y="1340768"/>
            <a:ext cx="3879427" cy="1898030"/>
          </a:xfrm>
          <a:prstGeom prst="cloudCallout">
            <a:avLst>
              <a:gd name="adj1" fmla="val -53198"/>
              <a:gd name="adj2" fmla="val 9270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If it is on the lesson plan, is it mandatory?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107504" y="3573016"/>
            <a:ext cx="4896544" cy="2427989"/>
          </a:xfrm>
          <a:prstGeom prst="cloudCallout">
            <a:avLst>
              <a:gd name="adj1" fmla="val 49527"/>
              <a:gd name="adj2" fmla="val 79038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If it is not on the lesson plan, does that mean it does not matter?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1005"/>
            <a:ext cx="1695450" cy="851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42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556792"/>
            <a:ext cx="7920880" cy="3240360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4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How do we know they are NQT Ready?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86" y="5922754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71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3568" y="260648"/>
            <a:ext cx="7920880" cy="1728192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How do we know they are NQT Ready?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256584" cy="330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20253" y="2188519"/>
            <a:ext cx="1859459" cy="15285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Sense of Balance</a:t>
            </a:r>
          </a:p>
        </p:txBody>
      </p:sp>
      <p:sp>
        <p:nvSpPr>
          <p:cNvPr id="8" name="Oval 7"/>
          <p:cNvSpPr/>
          <p:nvPr/>
        </p:nvSpPr>
        <p:spPr>
          <a:xfrm>
            <a:off x="120253" y="4774304"/>
            <a:ext cx="2537217" cy="105885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Direction</a:t>
            </a:r>
          </a:p>
        </p:txBody>
      </p:sp>
      <p:sp>
        <p:nvSpPr>
          <p:cNvPr id="9" name="Oval 8"/>
          <p:cNvSpPr/>
          <p:nvPr/>
        </p:nvSpPr>
        <p:spPr>
          <a:xfrm>
            <a:off x="6845307" y="2456973"/>
            <a:ext cx="2305590" cy="15285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Individual Ethos</a:t>
            </a:r>
          </a:p>
        </p:txBody>
      </p:sp>
      <p:sp>
        <p:nvSpPr>
          <p:cNvPr id="10" name="Oval 9"/>
          <p:cNvSpPr/>
          <p:nvPr/>
        </p:nvSpPr>
        <p:spPr>
          <a:xfrm>
            <a:off x="6845307" y="4765104"/>
            <a:ext cx="2202632" cy="105885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Presence</a:t>
            </a:r>
          </a:p>
        </p:txBody>
      </p:sp>
      <p:sp>
        <p:nvSpPr>
          <p:cNvPr id="11" name="Oval 10"/>
          <p:cNvSpPr/>
          <p:nvPr/>
        </p:nvSpPr>
        <p:spPr>
          <a:xfrm>
            <a:off x="4671169" y="3951072"/>
            <a:ext cx="2703292" cy="10751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Engrained Reflection</a:t>
            </a:r>
          </a:p>
        </p:txBody>
      </p:sp>
      <p:sp>
        <p:nvSpPr>
          <p:cNvPr id="12" name="Oval 11"/>
          <p:cNvSpPr/>
          <p:nvPr/>
        </p:nvSpPr>
        <p:spPr>
          <a:xfrm>
            <a:off x="3995936" y="5406147"/>
            <a:ext cx="2703292" cy="107513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Ownership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1695450" cy="88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66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628800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 descr="Spinning-Plate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1540" y="749620"/>
            <a:ext cx="8280920" cy="4899819"/>
          </a:xfrm>
        </p:spPr>
      </p:pic>
      <p:sp>
        <p:nvSpPr>
          <p:cNvPr id="8" name="Rounded Rectangle 7"/>
          <p:cNvSpPr/>
          <p:nvPr/>
        </p:nvSpPr>
        <p:spPr>
          <a:xfrm>
            <a:off x="7146540" y="936311"/>
            <a:ext cx="2051720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Differentiation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84168" y="91234"/>
            <a:ext cx="1944216" cy="64807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Stretch/</a:t>
            </a:r>
          </a:p>
          <a:p>
            <a:pPr algn="ctr"/>
            <a:r>
              <a:rPr lang="en-GB" dirty="0"/>
              <a:t>Challenge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8322" y="936311"/>
            <a:ext cx="1224136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52458" y="550093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Assessment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957408" y="269530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Engagement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75357" y="802121"/>
            <a:ext cx="1728192" cy="69248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Learning routines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813884" y="3652060"/>
            <a:ext cx="3203848" cy="306552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And that’s not including Subject Knowledge, wider school involvement, tutor roles,  and parental contact.</a:t>
            </a:r>
          </a:p>
        </p:txBody>
      </p:sp>
      <p:sp>
        <p:nvSpPr>
          <p:cNvPr id="3" name="Cloud Callout 2"/>
          <p:cNvSpPr/>
          <p:nvPr/>
        </p:nvSpPr>
        <p:spPr>
          <a:xfrm>
            <a:off x="1907704" y="1988840"/>
            <a:ext cx="2934911" cy="1224136"/>
          </a:xfrm>
          <a:prstGeom prst="cloudCallout">
            <a:avLst>
              <a:gd name="adj1" fmla="val 70619"/>
              <a:gd name="adj2" fmla="val -4534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Organisation?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1551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84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628800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 descr="Spinning-Plate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1540" y="749620"/>
            <a:ext cx="8280920" cy="4899819"/>
          </a:xfrm>
        </p:spPr>
      </p:pic>
      <p:sp>
        <p:nvSpPr>
          <p:cNvPr id="8" name="Rounded Rectangle 7"/>
          <p:cNvSpPr/>
          <p:nvPr/>
        </p:nvSpPr>
        <p:spPr>
          <a:xfrm>
            <a:off x="7081097" y="966207"/>
            <a:ext cx="2051720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Differentiation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616949" y="213356"/>
            <a:ext cx="1944216" cy="64807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Stretch/</a:t>
            </a:r>
          </a:p>
          <a:p>
            <a:pPr algn="ctr"/>
            <a:r>
              <a:rPr lang="en-GB" dirty="0"/>
              <a:t>Challenge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8322" y="936311"/>
            <a:ext cx="1224136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52458" y="550093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Assessment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805398" y="285364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Engagement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70276" y="902720"/>
            <a:ext cx="1728192" cy="69248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Learning routines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66981" y="4221087"/>
            <a:ext cx="4466567" cy="248355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Not all plates can be spun at once. 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Start with the basics of planning and then build from there.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0" y="4077072"/>
            <a:ext cx="2558653" cy="53332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Organisation.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948264" y="2946630"/>
            <a:ext cx="1728192" cy="69248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Subject Knowledge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6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79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Qualities…………..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4" y="1628800"/>
            <a:ext cx="8675794" cy="402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3" descr="Spinning-Plate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708445"/>
            <a:ext cx="8280920" cy="4899819"/>
          </a:xfrm>
        </p:spPr>
      </p:pic>
      <p:sp>
        <p:nvSpPr>
          <p:cNvPr id="8" name="Rounded Rectangle 7"/>
          <p:cNvSpPr/>
          <p:nvPr/>
        </p:nvSpPr>
        <p:spPr>
          <a:xfrm>
            <a:off x="7236296" y="842094"/>
            <a:ext cx="2051720" cy="5040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Differentiation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03265" y="71422"/>
            <a:ext cx="1944216" cy="64807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Stretch/</a:t>
            </a:r>
          </a:p>
          <a:p>
            <a:pPr algn="ctr"/>
            <a:r>
              <a:rPr lang="en-GB" dirty="0"/>
              <a:t>Challenge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8322" y="936311"/>
            <a:ext cx="1224136" cy="5040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52458" y="550093"/>
            <a:ext cx="1728192" cy="50405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Assessment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833099" y="395458"/>
            <a:ext cx="1728192" cy="504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Engagement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04907" y="747878"/>
            <a:ext cx="1728192" cy="6924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Learning routines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66981" y="4221087"/>
            <a:ext cx="4466567" cy="248355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Greens are our non-negotiables.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Ambers will follow on once basics are </a:t>
            </a:r>
            <a:r>
              <a:rPr lang="en-GB" sz="2000" b="1" dirty="0" smtClean="0"/>
              <a:t>established.</a:t>
            </a:r>
            <a:endParaRPr lang="en-GB" sz="2000" b="1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/>
              <a:t>Reds come with confidence/knowledge of classes.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0" y="4077072"/>
            <a:ext cx="2558653" cy="5333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Organisation.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948264" y="2946630"/>
            <a:ext cx="1728192" cy="6924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Subject Knowledge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55576" y="395458"/>
            <a:ext cx="1077523" cy="25202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40140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762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5894387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59"/>
            <a:ext cx="9144000" cy="432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1979712" y="4509120"/>
            <a:ext cx="6408712" cy="186707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If we were to predict the ‘Usual Suspects’ of issues with planning for trainees, what are they?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78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94" y="0"/>
            <a:ext cx="9036496" cy="350100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u="sng" dirty="0" smtClean="0"/>
          </a:p>
          <a:p>
            <a:pPr algn="ctr"/>
            <a:r>
              <a:rPr lang="en-GB" sz="2000" u="sng" dirty="0" smtClean="0"/>
              <a:t>The Usual Suspects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 smtClean="0"/>
              <a:t>Pitch- too low or high</a:t>
            </a:r>
          </a:p>
          <a:p>
            <a:pPr algn="ctr"/>
            <a:r>
              <a:rPr lang="en-GB" sz="2000" dirty="0" smtClean="0"/>
              <a:t>Expectation</a:t>
            </a:r>
          </a:p>
          <a:p>
            <a:pPr algn="ctr"/>
            <a:r>
              <a:rPr lang="en-GB" sz="2000" dirty="0" smtClean="0"/>
              <a:t>Lack of detail</a:t>
            </a:r>
          </a:p>
          <a:p>
            <a:pPr algn="ctr"/>
            <a:r>
              <a:rPr lang="en-GB" sz="2000" dirty="0" smtClean="0"/>
              <a:t>A series of tasks</a:t>
            </a:r>
          </a:p>
          <a:p>
            <a:pPr algn="ctr"/>
            <a:r>
              <a:rPr lang="en-GB" sz="2000" dirty="0" smtClean="0"/>
              <a:t>Incoherence</a:t>
            </a:r>
          </a:p>
          <a:p>
            <a:pPr algn="ctr"/>
            <a:r>
              <a:rPr lang="en-GB" sz="2000" dirty="0" smtClean="0"/>
              <a:t>Teacher led</a:t>
            </a:r>
          </a:p>
          <a:p>
            <a:pPr algn="ctr"/>
            <a:r>
              <a:rPr lang="en-GB" sz="2000" dirty="0" smtClean="0"/>
              <a:t>Creative but purposeless</a:t>
            </a:r>
          </a:p>
          <a:p>
            <a:pPr algn="ctr"/>
            <a:r>
              <a:rPr lang="en-GB" sz="2000" dirty="0" smtClean="0"/>
              <a:t>Pace</a:t>
            </a:r>
          </a:p>
          <a:p>
            <a:pPr algn="ctr"/>
            <a:endParaRPr lang="en-GB" sz="1800" dirty="0" smtClean="0"/>
          </a:p>
          <a:p>
            <a:pPr algn="ctr"/>
            <a:endParaRPr lang="en-GB" sz="18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9144000" cy="3088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91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844824"/>
            <a:ext cx="7920880" cy="2160240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4400" b="1" dirty="0">
                <a:solidFill>
                  <a:srgbClr val="000000"/>
                </a:solidFill>
                <a:latin typeface="Arial"/>
                <a:cs typeface="Arial"/>
              </a:rPr>
              <a:t>So how do we enable our trainees to plan lessons at the start of their training year?</a:t>
            </a:r>
          </a:p>
          <a:p>
            <a:endParaRPr lang="en-GB" sz="4400" dirty="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8064" y="6439644"/>
            <a:ext cx="3505200" cy="365760"/>
          </a:xfrm>
        </p:spPr>
        <p:txBody>
          <a:bodyPr/>
          <a:lstStyle/>
          <a:p>
            <a:pPr>
              <a:defRPr/>
            </a:pPr>
            <a:r>
              <a:rPr lang="en-GB" dirty="0"/>
              <a:t>Challenges…………..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64"/>
            <a:ext cx="16954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56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5" t="6744" r="10396" b="11028"/>
          <a:stretch/>
        </p:blipFill>
        <p:spPr bwMode="auto">
          <a:xfrm>
            <a:off x="2426882" y="1435427"/>
            <a:ext cx="4503322" cy="43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07904" y="726173"/>
            <a:ext cx="1800200" cy="6707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Plan</a:t>
            </a:r>
            <a:endParaRPr lang="en-GB" sz="4000" dirty="0"/>
          </a:p>
        </p:txBody>
      </p:sp>
      <p:sp>
        <p:nvSpPr>
          <p:cNvPr id="8" name="Rectangle 7"/>
          <p:cNvSpPr/>
          <p:nvPr/>
        </p:nvSpPr>
        <p:spPr>
          <a:xfrm>
            <a:off x="7123030" y="4725144"/>
            <a:ext cx="1841458" cy="6707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Teach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596404" y="4869160"/>
            <a:ext cx="1800200" cy="6707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Reflect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905183774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2739</TotalTime>
  <Words>1014</Words>
  <Application>Microsoft Office PowerPoint</Application>
  <PresentationFormat>On-screen Show (4:3)</PresentationFormat>
  <Paragraphs>191</Paragraphs>
  <Slides>27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1_Custom Design</vt:lpstr>
      <vt:lpstr>Custom Design</vt:lpstr>
      <vt:lpstr>Origin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Stacy Howe</cp:lastModifiedBy>
  <cp:revision>111</cp:revision>
  <cp:lastPrinted>2001-12-07T16:14:49Z</cp:lastPrinted>
  <dcterms:created xsi:type="dcterms:W3CDTF">2015-05-13T11:12:00Z</dcterms:created>
  <dcterms:modified xsi:type="dcterms:W3CDTF">2018-06-21T10:14:38Z</dcterms:modified>
</cp:coreProperties>
</file>