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9"/>
  </p:notesMasterIdLst>
  <p:sldIdLst>
    <p:sldId id="290" r:id="rId2"/>
    <p:sldId id="361" r:id="rId3"/>
    <p:sldId id="311" r:id="rId4"/>
    <p:sldId id="322" r:id="rId5"/>
    <p:sldId id="317" r:id="rId6"/>
    <p:sldId id="313" r:id="rId7"/>
    <p:sldId id="354" r:id="rId8"/>
    <p:sldId id="320" r:id="rId9"/>
    <p:sldId id="321" r:id="rId10"/>
    <p:sldId id="360" r:id="rId11"/>
    <p:sldId id="325" r:id="rId12"/>
    <p:sldId id="328" r:id="rId13"/>
    <p:sldId id="330" r:id="rId14"/>
    <p:sldId id="362" r:id="rId15"/>
    <p:sldId id="363" r:id="rId16"/>
    <p:sldId id="355" r:id="rId17"/>
    <p:sldId id="312" r:id="rId18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5" userDrawn="1">
          <p15:clr>
            <a:srgbClr val="A4A3A4"/>
          </p15:clr>
        </p15:guide>
        <p15:guide id="2" pos="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2DD"/>
    <a:srgbClr val="7ECBB6"/>
    <a:srgbClr val="F47920"/>
    <a:srgbClr val="E86741"/>
    <a:srgbClr val="E174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9"/>
    <p:restoredTop sz="94690"/>
  </p:normalViewPr>
  <p:slideViewPr>
    <p:cSldViewPr snapToGrid="0" snapToObjects="1">
      <p:cViewPr varScale="1">
        <p:scale>
          <a:sx n="141" d="100"/>
          <a:sy n="141" d="100"/>
        </p:scale>
        <p:origin x="294" y="102"/>
      </p:cViewPr>
      <p:guideLst>
        <p:guide orient="horz" pos="305"/>
        <p:guide pos="6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AD634-B286-CF4C-B608-BAEDD7C846A9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8B6ED8-9D91-5E4C-8236-27D5494AA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4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2908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9154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9246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3948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096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is a standard IDEO</a:t>
            </a:r>
            <a:r>
              <a:rPr lang="en-US" baseline="0" dirty="0"/>
              <a:t> practice to get your creativity revved up </a:t>
            </a:r>
          </a:p>
          <a:p>
            <a:r>
              <a:rPr lang="en-US" dirty="0"/>
              <a:t>Test/challenge</a:t>
            </a:r>
            <a:r>
              <a:rPr lang="en-US" baseline="0" dirty="0"/>
              <a:t> creativity </a:t>
            </a:r>
          </a:p>
          <a:p>
            <a:r>
              <a:rPr lang="en-US" baseline="0" dirty="0"/>
              <a:t>How many people said they are not creative, felt uncomfortable, </a:t>
            </a:r>
            <a:r>
              <a:rPr lang="en-US" baseline="0" dirty="0" err="1"/>
              <a:t>didn</a:t>
            </a:r>
            <a:r>
              <a:rPr lang="mr-IN" baseline="0" dirty="0"/>
              <a:t>’</a:t>
            </a:r>
            <a:r>
              <a:rPr lang="en-US" baseline="0" dirty="0"/>
              <a:t>t like the activity, questioned how this was relevant? </a:t>
            </a:r>
          </a:p>
          <a:p>
            <a:r>
              <a:rPr lang="en-US" baseline="0" dirty="0"/>
              <a:t>How many filled in 10, 15, 20?</a:t>
            </a:r>
          </a:p>
          <a:p>
            <a:r>
              <a:rPr lang="en-US" baseline="0" dirty="0"/>
              <a:t>Ideas derivative or distinct? Did anyone break the rules? </a:t>
            </a:r>
          </a:p>
          <a:p>
            <a:r>
              <a:rPr lang="en-US" baseline="0" dirty="0"/>
              <a:t>Fluence vs flexibility – practice to balance coming up with multiple original ideas. How can you practice being creative?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6262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Plastic to titanium implant </a:t>
            </a:r>
          </a:p>
          <a:p>
            <a:r>
              <a:rPr lang="en-US" baseline="0" dirty="0"/>
              <a:t>Source: https://</a:t>
            </a:r>
            <a:r>
              <a:rPr lang="en-US" baseline="0" dirty="0" err="1"/>
              <a:t>www.wired.co.uk</a:t>
            </a:r>
            <a:r>
              <a:rPr lang="en-US" baseline="0" dirty="0"/>
              <a:t>/article/nuvasive-automated-design-spinal-implant-artificial-intelligence</a:t>
            </a: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“Humans have preconceived notions about the way something needs to look, but computers don’t – so it’s easier for them to offer original ideas.”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6434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3661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Link to the IL029 module: https://</a:t>
            </a:r>
            <a:r>
              <a:rPr lang="en-US" dirty="0" err="1"/>
              <a:t>warwick.ac.uk</a:t>
            </a:r>
            <a:r>
              <a:rPr lang="en-US" dirty="0"/>
              <a:t>/fac/</a:t>
            </a:r>
            <a:r>
              <a:rPr lang="en-US" dirty="0" err="1"/>
              <a:t>cross_fac</a:t>
            </a:r>
            <a:r>
              <a:rPr lang="en-US" dirty="0"/>
              <a:t>/</a:t>
            </a:r>
            <a:r>
              <a:rPr lang="en-US" dirty="0" err="1"/>
              <a:t>iatl</a:t>
            </a:r>
            <a:r>
              <a:rPr lang="en-US" dirty="0"/>
              <a:t>/activities/modules/</a:t>
            </a:r>
            <a:r>
              <a:rPr lang="en-US" dirty="0" err="1"/>
              <a:t>ugmodules</a:t>
            </a:r>
            <a:r>
              <a:rPr lang="en-US" dirty="0"/>
              <a:t>/</a:t>
            </a:r>
            <a:r>
              <a:rPr lang="en-US" dirty="0" err="1"/>
              <a:t>anintroductiontodesignthinkingtheoryandpractice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3054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8090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85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00B2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 title goes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1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00B2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1"/>
          </a:xfrm>
          <a:prstGeom prst="rect">
            <a:avLst/>
          </a:prstGeom>
        </p:spPr>
      </p:pic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4703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134535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 title goes here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</p:spTree>
    <p:extLst>
      <p:ext uri="{BB962C8B-B14F-4D97-AF65-F5344CB8AC3E}">
        <p14:creationId xmlns:p14="http://schemas.microsoft.com/office/powerpoint/2010/main" val="1195713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7807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475" y="-67296"/>
            <a:ext cx="9364203" cy="1448465"/>
          </a:xfrm>
          <a:prstGeom prst="rect">
            <a:avLst/>
          </a:prstGeom>
        </p:spPr>
      </p:pic>
      <p:sp>
        <p:nvSpPr>
          <p:cNvPr id="17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884241" y="1763577"/>
            <a:ext cx="6110339" cy="2749156"/>
          </a:xfrm>
          <a:prstGeom prst="rect">
            <a:avLst/>
          </a:prstGeom>
        </p:spPr>
        <p:txBody>
          <a:bodyPr/>
          <a:lstStyle>
            <a:lvl1pPr>
              <a:buClr>
                <a:srgbClr val="00B2DD"/>
              </a:buClr>
              <a:defRPr>
                <a:solidFill>
                  <a:schemeClr val="tx1"/>
                </a:solidFill>
              </a:defRPr>
            </a:lvl1pPr>
          </a:lstStyle>
          <a:p>
            <a:pPr>
              <a:buClr>
                <a:srgbClr val="00B2DD"/>
              </a:buClr>
            </a:pPr>
            <a:r>
              <a:rPr lang="en-US" dirty="0">
                <a:latin typeface="+mn-lt"/>
              </a:rPr>
              <a:t>Important parts of the text can be 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highlighted in demi bold weight</a:t>
            </a:r>
            <a:r>
              <a:rPr lang="en-US" dirty="0">
                <a:latin typeface="+mn-lt"/>
              </a:rPr>
              <a:t> for added impact.</a:t>
            </a:r>
          </a:p>
          <a:p>
            <a:pPr>
              <a:buClr>
                <a:srgbClr val="00B2DD"/>
              </a:buClr>
            </a:pPr>
            <a:r>
              <a:rPr lang="en-US" dirty="0" err="1">
                <a:latin typeface="+mn-lt"/>
              </a:rPr>
              <a:t>Nunc</a:t>
            </a:r>
            <a:r>
              <a:rPr lang="en-US" dirty="0">
                <a:latin typeface="+mn-lt"/>
              </a:rPr>
              <a:t> a </a:t>
            </a:r>
            <a:r>
              <a:rPr lang="en-US" dirty="0" err="1">
                <a:latin typeface="+mn-lt"/>
              </a:rPr>
              <a:t>nisl</a:t>
            </a:r>
            <a:r>
              <a:rPr lang="en-US" dirty="0">
                <a:latin typeface="+mn-lt"/>
              </a:rPr>
              <a:t> vitae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Sed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bibendum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mauris</a:t>
            </a:r>
            <a:r>
              <a:rPr lang="en-US" dirty="0">
                <a:latin typeface="+mn-lt"/>
              </a:rPr>
              <a:t> id </a:t>
            </a:r>
            <a:r>
              <a:rPr lang="en-US" dirty="0" err="1">
                <a:latin typeface="+mn-lt"/>
              </a:rPr>
              <a:t>rutrum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feugiat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00B2DD"/>
              </a:buClr>
            </a:pP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Or every bullet point can be in demi bold</a:t>
            </a:r>
            <a:r>
              <a:rPr lang="en-US" dirty="0">
                <a:latin typeface="+mn-lt"/>
              </a:rPr>
              <a:t>.</a:t>
            </a:r>
          </a:p>
          <a:p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884242" y="1215700"/>
            <a:ext cx="5373684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dirty="0">
                <a:solidFill>
                  <a:srgbClr val="00B2DD"/>
                </a:solidFill>
                <a:latin typeface="+mn-lt"/>
              </a:rPr>
              <a:t>Page title (more bullet points)</a:t>
            </a:r>
          </a:p>
          <a:p>
            <a:endParaRPr lang="en-US" dirty="0">
              <a:solidFill>
                <a:srgbClr val="00B2D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1445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0438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80" r:id="rId2"/>
    <p:sldLayoutId id="2147483667" r:id="rId3"/>
    <p:sldLayoutId id="2147483693" r:id="rId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460" y="0"/>
            <a:ext cx="7718087" cy="5143497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2" name="Freeform 1"/>
          <p:cNvSpPr/>
          <p:nvPr/>
        </p:nvSpPr>
        <p:spPr>
          <a:xfrm>
            <a:off x="0" y="241061"/>
            <a:ext cx="8150773" cy="5218386"/>
          </a:xfrm>
          <a:custGeom>
            <a:avLst/>
            <a:gdLst>
              <a:gd name="connsiteX0" fmla="*/ 5336628 w 8150773"/>
              <a:gd name="connsiteY0" fmla="*/ 0 h 5218386"/>
              <a:gd name="connsiteX1" fmla="*/ 0 w 8150773"/>
              <a:gd name="connsiteY1" fmla="*/ 0 h 5218386"/>
              <a:gd name="connsiteX2" fmla="*/ 0 w 8150773"/>
              <a:gd name="connsiteY2" fmla="*/ 5218386 h 5218386"/>
              <a:gd name="connsiteX3" fmla="*/ 8150773 w 8150773"/>
              <a:gd name="connsiteY3" fmla="*/ 5218386 h 5218386"/>
              <a:gd name="connsiteX4" fmla="*/ 5336628 w 8150773"/>
              <a:gd name="connsiteY4" fmla="*/ 0 h 5218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50773" h="5218386">
                <a:moveTo>
                  <a:pt x="5336628" y="0"/>
                </a:moveTo>
                <a:lnTo>
                  <a:pt x="0" y="0"/>
                </a:lnTo>
                <a:lnTo>
                  <a:pt x="0" y="5218386"/>
                </a:lnTo>
                <a:lnTo>
                  <a:pt x="8150773" y="5218386"/>
                </a:lnTo>
                <a:lnTo>
                  <a:pt x="5336628" y="0"/>
                </a:lnTo>
                <a:close/>
              </a:path>
            </a:pathLst>
          </a:custGeom>
          <a:solidFill>
            <a:srgbClr val="00B2DD"/>
          </a:solidFill>
          <a:ln>
            <a:noFill/>
          </a:ln>
          <a:effectLst>
            <a:outerShdw blurRad="215900" dir="27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3504" y="870409"/>
            <a:ext cx="5431536" cy="197984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  <a:t>The Mentoring and Partnership Conference</a:t>
            </a:r>
            <a:r>
              <a:rPr lang="en-US" sz="4000" dirty="0">
                <a:latin typeface="+mn-lt"/>
              </a:rPr>
              <a:t>: Design Thinking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603504" y="1958966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kern="1200" baseline="0">
                <a:solidFill>
                  <a:schemeClr val="bg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latin typeface="+mn-lt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603504" y="2850255"/>
            <a:ext cx="6858000" cy="9586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n-US" sz="1800" dirty="0">
                <a:solidFill>
                  <a:prstClr val="white"/>
                </a:solidFill>
                <a:latin typeface="Calibri"/>
                <a:ea typeface="Avenir Next" charset="0"/>
                <a:cs typeface="Avenir Next" charset="0"/>
              </a:rPr>
              <a:t>Dr Bo Kelestyn FHEA &amp; Dr Robert O’Toole NTF</a:t>
            </a:r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n-US" sz="1800" dirty="0" err="1">
                <a:solidFill>
                  <a:prstClr val="white"/>
                </a:solidFill>
                <a:latin typeface="Calibri"/>
                <a:ea typeface="Avenir Next" charset="0"/>
                <a:cs typeface="Avenir Next" charset="0"/>
              </a:rPr>
              <a:t>bo.kelestyn@warwick.ac.uk</a:t>
            </a:r>
            <a:endParaRPr lang="en-US" sz="1800" dirty="0">
              <a:solidFill>
                <a:prstClr val="white"/>
              </a:solidFill>
              <a:latin typeface="Calibri"/>
              <a:ea typeface="Avenir Next" charset="0"/>
              <a:cs typeface="Avenir Next" charset="0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n-US" sz="1800" dirty="0" err="1">
                <a:solidFill>
                  <a:prstClr val="white"/>
                </a:solidFill>
                <a:latin typeface="Calibri"/>
                <a:ea typeface="Avenir Next" charset="0"/>
                <a:cs typeface="Avenir Next" charset="0"/>
              </a:rPr>
              <a:t>robert.o-toole@warwick.ac.uk</a:t>
            </a:r>
            <a:endParaRPr lang="en-US" sz="1800" dirty="0">
              <a:solidFill>
                <a:prstClr val="white"/>
              </a:solidFill>
              <a:latin typeface="Calibri"/>
              <a:ea typeface="Avenir Next" charset="0"/>
              <a:cs typeface="Avenir Next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2473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255D3EA-2413-6D4D-8896-2054F16FA2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6600" y="1663944"/>
            <a:ext cx="5130800" cy="3289300"/>
          </a:xfrm>
          <a:prstGeom prst="rect">
            <a:avLst/>
          </a:prstGeom>
        </p:spPr>
      </p:pic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70D69913-3A42-774A-811E-9850C1370F27}"/>
              </a:ext>
            </a:extLst>
          </p:cNvPr>
          <p:cNvSpPr txBox="1">
            <a:spLocks/>
          </p:cNvSpPr>
          <p:nvPr/>
        </p:nvSpPr>
        <p:spPr>
          <a:xfrm>
            <a:off x="884242" y="1215700"/>
            <a:ext cx="5373684" cy="380867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solidFill>
                  <a:srgbClr val="00B2DD"/>
                </a:solidFill>
              </a:rPr>
              <a:t>Design Thinking – example</a:t>
            </a:r>
          </a:p>
          <a:p>
            <a:endParaRPr lang="en-US" dirty="0">
              <a:solidFill>
                <a:srgbClr val="00B2D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2233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884242" y="1215700"/>
            <a:ext cx="5373684" cy="38086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B2DD"/>
                </a:solidFill>
              </a:rPr>
              <a:t>Design Thinking – basics</a:t>
            </a:r>
            <a:endParaRPr lang="en-US" dirty="0">
              <a:solidFill>
                <a:srgbClr val="00B2DD"/>
              </a:solidFill>
              <a:latin typeface="+mn-lt"/>
            </a:endParaRPr>
          </a:p>
          <a:p>
            <a:endParaRPr lang="en-US" dirty="0">
              <a:solidFill>
                <a:srgbClr val="00B2DD"/>
              </a:solidFill>
              <a:latin typeface="+mn-l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4EED7C-071A-544B-AE75-074ED890EF5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002" t="9391" r="15643" b="3438"/>
          <a:stretch/>
        </p:blipFill>
        <p:spPr>
          <a:xfrm>
            <a:off x="1906028" y="1700262"/>
            <a:ext cx="4692736" cy="3052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8614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43C5F81-E4FB-1E4B-9B25-BCF9BBC9718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893886" y="1915977"/>
            <a:ext cx="2989814" cy="2749156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Skills:</a:t>
            </a:r>
          </a:p>
          <a:p>
            <a:r>
              <a:rPr lang="en-GB" dirty="0"/>
              <a:t>Empathy</a:t>
            </a:r>
          </a:p>
          <a:p>
            <a:r>
              <a:rPr lang="en-GB" dirty="0"/>
              <a:t>Team work</a:t>
            </a:r>
          </a:p>
          <a:p>
            <a:r>
              <a:rPr lang="en-GB" dirty="0"/>
              <a:t>Self awareness</a:t>
            </a:r>
          </a:p>
          <a:p>
            <a:r>
              <a:rPr lang="en-GB" dirty="0"/>
              <a:t>Reflection</a:t>
            </a:r>
          </a:p>
          <a:p>
            <a:r>
              <a:rPr lang="en-GB" dirty="0"/>
              <a:t>Problem solving</a:t>
            </a:r>
          </a:p>
          <a:p>
            <a:r>
              <a:rPr lang="en-GB" dirty="0"/>
              <a:t>Working with complexity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235074-32D6-3645-AFD3-D68A79304D9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>
                <a:solidFill>
                  <a:srgbClr val="00B2DD"/>
                </a:solidFill>
              </a:rPr>
              <a:t>Design thinking – student development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120201BD-2E39-0743-AE7A-19CA253DEBD0}"/>
              </a:ext>
            </a:extLst>
          </p:cNvPr>
          <p:cNvSpPr txBox="1">
            <a:spLocks/>
          </p:cNvSpPr>
          <p:nvPr/>
        </p:nvSpPr>
        <p:spPr>
          <a:xfrm>
            <a:off x="1036642" y="1915977"/>
            <a:ext cx="2989814" cy="2749156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00B2DD"/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/>
              <a:t>Mindset:</a:t>
            </a:r>
          </a:p>
          <a:p>
            <a:r>
              <a:rPr lang="en-GB" dirty="0"/>
              <a:t>Optimism</a:t>
            </a:r>
          </a:p>
          <a:p>
            <a:r>
              <a:rPr lang="en-GB" dirty="0"/>
              <a:t>Iteration</a:t>
            </a:r>
          </a:p>
          <a:p>
            <a:r>
              <a:rPr lang="en-GB" dirty="0"/>
              <a:t>Creative Confidence</a:t>
            </a:r>
          </a:p>
          <a:p>
            <a:r>
              <a:rPr lang="en-GB" dirty="0"/>
              <a:t>Making</a:t>
            </a:r>
          </a:p>
          <a:p>
            <a:r>
              <a:rPr lang="en-GB" dirty="0"/>
              <a:t>Embracing Ambiguity</a:t>
            </a:r>
          </a:p>
          <a:p>
            <a:r>
              <a:rPr lang="en-GB" dirty="0"/>
              <a:t>Learning from Failure </a:t>
            </a: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53E7C306-D700-DC48-867D-73019B81CCCC}"/>
              </a:ext>
            </a:extLst>
          </p:cNvPr>
          <p:cNvSpPr txBox="1">
            <a:spLocks/>
          </p:cNvSpPr>
          <p:nvPr/>
        </p:nvSpPr>
        <p:spPr>
          <a:xfrm>
            <a:off x="6257926" y="1915977"/>
            <a:ext cx="2989814" cy="2749156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00B2DD"/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b="1" dirty="0"/>
              <a:t>IL029 Capability stack: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229094-BF1B-884B-AB89-82DBFB1838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7926" y="2287735"/>
            <a:ext cx="2578810" cy="2539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2764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9999C3-3BAE-AD45-BAA7-113849AFFD2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>
                <a:solidFill>
                  <a:srgbClr val="00B2DD"/>
                </a:solidFill>
              </a:rPr>
              <a:t>Top 10 skills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57FC1BB-1EC7-0142-B0C5-624D79C0FE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7106"/>
          <a:stretch/>
        </p:blipFill>
        <p:spPr>
          <a:xfrm>
            <a:off x="1859710" y="1653669"/>
            <a:ext cx="5234278" cy="3489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1369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884241" y="1763577"/>
            <a:ext cx="6110339" cy="2749156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884242" y="1215700"/>
            <a:ext cx="5373684" cy="38086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B2DD"/>
                </a:solidFill>
              </a:rPr>
              <a:t>Pervasive Media Studio</a:t>
            </a:r>
            <a:endParaRPr lang="en-US" dirty="0">
              <a:solidFill>
                <a:srgbClr val="00B2DD"/>
              </a:solidFill>
              <a:latin typeface="+mn-lt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4BFA8B9-B872-BD45-A429-C81D8F18C2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37995" y="1763577"/>
            <a:ext cx="9949841" cy="2798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8537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884241" y="1763577"/>
            <a:ext cx="6110339" cy="2749156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884242" y="1215700"/>
            <a:ext cx="5373684" cy="38086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B2DD"/>
                </a:solidFill>
              </a:rPr>
              <a:t>Did you know? </a:t>
            </a:r>
            <a:endParaRPr lang="en-US" dirty="0">
              <a:solidFill>
                <a:srgbClr val="00B2DD"/>
              </a:solidFill>
              <a:latin typeface="+mn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1D3797C-7B80-EB49-97E4-4927301852D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27" t="13522" r="2660" b="2022"/>
          <a:stretch/>
        </p:blipFill>
        <p:spPr>
          <a:xfrm>
            <a:off x="1777687" y="1763577"/>
            <a:ext cx="5419023" cy="3214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4189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884241" y="1763577"/>
            <a:ext cx="6110339" cy="2749156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884242" y="1215700"/>
            <a:ext cx="5373684" cy="38086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B2DD"/>
                </a:solidFill>
              </a:rPr>
              <a:t>Design thinking – Why?</a:t>
            </a:r>
            <a:endParaRPr lang="en-US" dirty="0"/>
          </a:p>
          <a:p>
            <a:endParaRPr lang="en-US" dirty="0">
              <a:solidFill>
                <a:srgbClr val="00B2DD"/>
              </a:solidFill>
              <a:latin typeface="+mn-lt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5F31D5-C810-804D-ACA0-A667DACEAEE8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036641" y="1915977"/>
            <a:ext cx="6110339" cy="2749156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00B2DD"/>
              </a:buClr>
            </a:pPr>
            <a:r>
              <a:rPr lang="en-US" sz="2000" dirty="0"/>
              <a:t>Authentic and collaborative problem solving </a:t>
            </a:r>
            <a:endParaRPr lang="en-GB" sz="2000" dirty="0">
              <a:latin typeface="Calibri" panose="020F0502020204030204" pitchFamily="34" charset="0"/>
              <a:ea typeface="Avenir"/>
              <a:cs typeface="Calibri" panose="020F0502020204030204" pitchFamily="34" charset="0"/>
              <a:sym typeface="Avenir"/>
            </a:endParaRPr>
          </a:p>
          <a:p>
            <a:pPr>
              <a:buClr>
                <a:srgbClr val="00B2DD"/>
              </a:buClr>
            </a:pPr>
            <a:r>
              <a:rPr lang="en-US" sz="2000" dirty="0"/>
              <a:t>Skills and employability development</a:t>
            </a:r>
          </a:p>
          <a:p>
            <a:pPr>
              <a:buClr>
                <a:srgbClr val="00B2DD"/>
              </a:buClr>
            </a:pPr>
            <a:r>
              <a:rPr lang="en-US" sz="2000" dirty="0">
                <a:latin typeface="Calibri" panose="020F0502020204030204" pitchFamily="34" charset="0"/>
                <a:ea typeface="Avenir"/>
                <a:cs typeface="Calibri" panose="020F0502020204030204" pitchFamily="34" charset="0"/>
                <a:sym typeface="Avenir"/>
              </a:rPr>
              <a:t>21</a:t>
            </a:r>
            <a:r>
              <a:rPr lang="en-US" sz="2000" baseline="30000" dirty="0">
                <a:latin typeface="Calibri" panose="020F0502020204030204" pitchFamily="34" charset="0"/>
                <a:ea typeface="Avenir"/>
                <a:cs typeface="Calibri" panose="020F0502020204030204" pitchFamily="34" charset="0"/>
                <a:sym typeface="Avenir"/>
              </a:rPr>
              <a:t>st</a:t>
            </a:r>
            <a:r>
              <a:rPr lang="en-US" sz="2000" dirty="0">
                <a:latin typeface="Calibri" panose="020F0502020204030204" pitchFamily="34" charset="0"/>
                <a:ea typeface="Avenir"/>
                <a:cs typeface="Calibri" panose="020F0502020204030204" pitchFamily="34" charset="0"/>
                <a:sym typeface="Avenir"/>
              </a:rPr>
              <a:t> century ready </a:t>
            </a:r>
            <a:endParaRPr lang="en-GB" sz="2000" dirty="0">
              <a:latin typeface="Calibri" panose="020F0502020204030204" pitchFamily="34" charset="0"/>
              <a:ea typeface="Avenir"/>
              <a:cs typeface="Calibri" panose="020F0502020204030204" pitchFamily="34" charset="0"/>
              <a:sym typeface="Avenir"/>
            </a:endParaRPr>
          </a:p>
          <a:p>
            <a:pPr>
              <a:buClr>
                <a:srgbClr val="00B2DD"/>
              </a:buClr>
            </a:pPr>
            <a:r>
              <a:rPr lang="en-US" sz="2000" dirty="0"/>
              <a:t>Challenge existing bias and mindset</a:t>
            </a:r>
          </a:p>
          <a:p>
            <a:pPr>
              <a:buClr>
                <a:srgbClr val="00B2DD"/>
              </a:buClr>
            </a:pPr>
            <a:r>
              <a:rPr lang="en-US" sz="2000" dirty="0"/>
              <a:t>Learn empathy and creativity</a:t>
            </a:r>
          </a:p>
          <a:p>
            <a:pPr>
              <a:buClr>
                <a:srgbClr val="00B2DD"/>
              </a:buClr>
            </a:pPr>
            <a:r>
              <a:rPr lang="en-US" sz="2000" dirty="0"/>
              <a:t>Applicable to any discipline and career path</a:t>
            </a:r>
          </a:p>
          <a:p>
            <a:pPr lvl="0">
              <a:buClr>
                <a:srgbClr val="00B2DD"/>
              </a:buClr>
            </a:pPr>
            <a:endParaRPr lang="en-GB" sz="2000" dirty="0">
              <a:latin typeface="Calibri" panose="020F0502020204030204" pitchFamily="34" charset="0"/>
              <a:ea typeface="Avenir"/>
              <a:cs typeface="Calibri" panose="020F0502020204030204" pitchFamily="34" charset="0"/>
              <a:sym typeface="Avenir"/>
            </a:endParaRPr>
          </a:p>
          <a:p>
            <a:pPr>
              <a:buClr>
                <a:srgbClr val="7ECBB6"/>
              </a:buClr>
            </a:pPr>
            <a:endParaRPr lang="en-US" sz="2000" dirty="0"/>
          </a:p>
          <a:p>
            <a:pPr>
              <a:buClr>
                <a:srgbClr val="00B2DD"/>
              </a:buClr>
            </a:pPr>
            <a:endParaRPr lang="en-US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64500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460" y="0"/>
            <a:ext cx="7718087" cy="5143497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2" name="Freeform 1"/>
          <p:cNvSpPr/>
          <p:nvPr/>
        </p:nvSpPr>
        <p:spPr>
          <a:xfrm>
            <a:off x="0" y="51241"/>
            <a:ext cx="8150773" cy="5218386"/>
          </a:xfrm>
          <a:custGeom>
            <a:avLst/>
            <a:gdLst>
              <a:gd name="connsiteX0" fmla="*/ 5336628 w 8150773"/>
              <a:gd name="connsiteY0" fmla="*/ 0 h 5218386"/>
              <a:gd name="connsiteX1" fmla="*/ 0 w 8150773"/>
              <a:gd name="connsiteY1" fmla="*/ 0 h 5218386"/>
              <a:gd name="connsiteX2" fmla="*/ 0 w 8150773"/>
              <a:gd name="connsiteY2" fmla="*/ 5218386 h 5218386"/>
              <a:gd name="connsiteX3" fmla="*/ 8150773 w 8150773"/>
              <a:gd name="connsiteY3" fmla="*/ 5218386 h 5218386"/>
              <a:gd name="connsiteX4" fmla="*/ 5336628 w 8150773"/>
              <a:gd name="connsiteY4" fmla="*/ 0 h 5218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50773" h="5218386">
                <a:moveTo>
                  <a:pt x="5336628" y="0"/>
                </a:moveTo>
                <a:lnTo>
                  <a:pt x="0" y="0"/>
                </a:lnTo>
                <a:lnTo>
                  <a:pt x="0" y="5218386"/>
                </a:lnTo>
                <a:lnTo>
                  <a:pt x="8150773" y="5218386"/>
                </a:lnTo>
                <a:lnTo>
                  <a:pt x="5336628" y="0"/>
                </a:lnTo>
                <a:close/>
              </a:path>
            </a:pathLst>
          </a:custGeom>
          <a:solidFill>
            <a:srgbClr val="00B2DD"/>
          </a:solidFill>
          <a:ln>
            <a:noFill/>
          </a:ln>
          <a:effectLst>
            <a:outerShdw blurRad="215900" dir="27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3504" y="870410"/>
            <a:ext cx="4685188" cy="112392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  <a:t>The Mentoring and Partnership Conference</a:t>
            </a: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4000" dirty="0">
                <a:latin typeface="+mn-lt"/>
              </a:rPr>
              <a:t>Q&amp;A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603504" y="2850255"/>
            <a:ext cx="6858000" cy="9586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0" i="0" dirty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rPr>
              <a:t>Dr Bo Kelestyn FHEA &amp; Dr Robert O’Toole NTF</a:t>
            </a:r>
          </a:p>
          <a:p>
            <a:r>
              <a:rPr lang="en-US" sz="1800" dirty="0" err="1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rPr>
              <a:t>b</a:t>
            </a:r>
            <a:r>
              <a:rPr lang="en-US" sz="1800" b="0" i="0" dirty="0" err="1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rPr>
              <a:t>o.kelestyn@warwick.ac.uk</a:t>
            </a:r>
            <a:endParaRPr lang="en-US" sz="1800" b="0" i="0" dirty="0">
              <a:solidFill>
                <a:schemeClr val="bg1"/>
              </a:solidFill>
              <a:latin typeface="+mn-lt"/>
              <a:ea typeface="Avenir Next" charset="0"/>
              <a:cs typeface="Avenir Next" charset="0"/>
            </a:endParaRPr>
          </a:p>
          <a:p>
            <a:r>
              <a:rPr lang="en-US" sz="1800" dirty="0" err="1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rPr>
              <a:t>robert.o-toole@warwick.ac.uk</a:t>
            </a:r>
            <a:endParaRPr lang="en-US" sz="1800" b="0" i="0" dirty="0">
              <a:solidFill>
                <a:schemeClr val="bg1"/>
              </a:solidFill>
              <a:latin typeface="+mn-lt"/>
              <a:ea typeface="Avenir Next" charset="0"/>
              <a:cs typeface="Avenir Next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722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884241" y="1763577"/>
            <a:ext cx="6110339" cy="2749156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E54243F-9BBD-F94B-9F87-22906DFACA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6366" y="1382841"/>
            <a:ext cx="5637523" cy="2790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285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884241" y="1763577"/>
            <a:ext cx="6110339" cy="2749156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00B2DD"/>
              </a:buClr>
            </a:pPr>
            <a:r>
              <a:rPr lang="en-US" dirty="0">
                <a:latin typeface="+mn-lt"/>
              </a:rPr>
              <a:t>Interdisciplinary Design Thinking module </a:t>
            </a:r>
          </a:p>
          <a:p>
            <a:pPr>
              <a:buClr>
                <a:srgbClr val="00B2DD"/>
              </a:buClr>
            </a:pPr>
            <a:r>
              <a:rPr lang="en-US" dirty="0"/>
              <a:t>Former Warwick students</a:t>
            </a:r>
          </a:p>
          <a:p>
            <a:pPr>
              <a:buClr>
                <a:srgbClr val="00B2DD"/>
              </a:buClr>
            </a:pPr>
            <a:r>
              <a:rPr lang="en-US" dirty="0" err="1">
                <a:latin typeface="+mn-lt"/>
              </a:rPr>
              <a:t>Specialise</a:t>
            </a:r>
            <a:r>
              <a:rPr lang="en-US" dirty="0">
                <a:latin typeface="+mn-lt"/>
              </a:rPr>
              <a:t> </a:t>
            </a:r>
            <a:r>
              <a:rPr lang="en-US" dirty="0"/>
              <a:t>in digital innovation</a:t>
            </a:r>
          </a:p>
          <a:p>
            <a:pPr>
              <a:buClr>
                <a:srgbClr val="00B2DD"/>
              </a:buClr>
            </a:pPr>
            <a:r>
              <a:rPr lang="en-US" dirty="0">
                <a:latin typeface="+mn-lt"/>
              </a:rPr>
              <a:t>Passionate about student experience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884242" y="1215700"/>
            <a:ext cx="5373684" cy="38086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B2DD"/>
                </a:solidFill>
              </a:rPr>
              <a:t>About us</a:t>
            </a:r>
            <a:endParaRPr lang="en-US" dirty="0">
              <a:solidFill>
                <a:srgbClr val="00B2DD"/>
              </a:solidFill>
              <a:latin typeface="+mn-lt"/>
            </a:endParaRPr>
          </a:p>
          <a:p>
            <a:endParaRPr lang="en-US" dirty="0">
              <a:solidFill>
                <a:srgbClr val="00B2D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35794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884241" y="1763577"/>
            <a:ext cx="6110339" cy="2749156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00B2DD"/>
              </a:buClr>
            </a:pPr>
            <a:r>
              <a:rPr lang="en-US" dirty="0">
                <a:latin typeface="+mn-lt"/>
              </a:rPr>
              <a:t>What is design thinking?</a:t>
            </a:r>
          </a:p>
          <a:p>
            <a:pPr>
              <a:buClr>
                <a:srgbClr val="00B2DD"/>
              </a:buClr>
            </a:pPr>
            <a:r>
              <a:rPr lang="en-US" dirty="0"/>
              <a:t>Why should you care? </a:t>
            </a:r>
            <a:endParaRPr lang="en-US" dirty="0">
              <a:latin typeface="+mn-lt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884242" y="1215700"/>
            <a:ext cx="5373684" cy="38086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B2DD"/>
                </a:solidFill>
              </a:rPr>
              <a:t>Design Thinking – intro </a:t>
            </a:r>
            <a:endParaRPr lang="en-US" dirty="0">
              <a:solidFill>
                <a:srgbClr val="00B2DD"/>
              </a:solidFill>
              <a:latin typeface="+mn-lt"/>
            </a:endParaRPr>
          </a:p>
          <a:p>
            <a:endParaRPr lang="en-US" dirty="0">
              <a:solidFill>
                <a:srgbClr val="00B2D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53852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884241" y="1763577"/>
            <a:ext cx="6110339" cy="2749156"/>
          </a:xfrm>
          <a:prstGeom prst="rect">
            <a:avLst/>
          </a:prstGeom>
        </p:spPr>
        <p:txBody>
          <a:bodyPr/>
          <a:lstStyle/>
          <a:p>
            <a:pPr marL="0" indent="0">
              <a:buClr>
                <a:srgbClr val="00B2DD"/>
              </a:buClr>
              <a:buNone/>
            </a:pPr>
            <a:r>
              <a:rPr lang="en-US" sz="2400" dirty="0"/>
              <a:t>= a way of finding human needs and creating new solutions using the tools and mindsets of design practitioners</a:t>
            </a:r>
          </a:p>
          <a:p>
            <a:pPr marL="0" indent="0">
              <a:buClr>
                <a:srgbClr val="00B2DD"/>
              </a:buClr>
              <a:buNone/>
            </a:pPr>
            <a:r>
              <a:rPr lang="en-US" sz="2400" dirty="0"/>
              <a:t>= methodology for innovating routinely</a:t>
            </a:r>
          </a:p>
          <a:p>
            <a:pPr marL="0" indent="0">
              <a:buClr>
                <a:srgbClr val="00B2DD"/>
              </a:buClr>
              <a:buNone/>
            </a:pPr>
            <a:r>
              <a:rPr lang="en-US" sz="2400" dirty="0"/>
              <a:t>= </a:t>
            </a:r>
            <a:r>
              <a:rPr lang="en-GB" sz="2400" dirty="0"/>
              <a:t>human </a:t>
            </a:r>
            <a:r>
              <a:rPr lang="en-GB" sz="2400" dirty="0" err="1"/>
              <a:t>centered</a:t>
            </a:r>
            <a:r>
              <a:rPr lang="en-GB" sz="2400" dirty="0"/>
              <a:t> design</a:t>
            </a:r>
          </a:p>
          <a:p>
            <a:pPr marL="0" indent="0">
              <a:buClr>
                <a:srgbClr val="00B2DD"/>
              </a:buClr>
              <a:buNone/>
            </a:pPr>
            <a:endParaRPr lang="en-US" dirty="0"/>
          </a:p>
          <a:p>
            <a:pPr marL="0" indent="0">
              <a:buClr>
                <a:srgbClr val="00B2DD"/>
              </a:buClr>
              <a:buNone/>
            </a:pPr>
            <a:endParaRPr lang="en-US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884242" y="1215700"/>
            <a:ext cx="5373684" cy="38086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B2DD"/>
                </a:solidFill>
              </a:rPr>
              <a:t>Design Thinking – what is it?  </a:t>
            </a:r>
            <a:endParaRPr lang="en-US" dirty="0">
              <a:solidFill>
                <a:srgbClr val="00B2DD"/>
              </a:solidFill>
              <a:latin typeface="+mn-lt"/>
            </a:endParaRPr>
          </a:p>
          <a:p>
            <a:endParaRPr lang="en-US" dirty="0">
              <a:solidFill>
                <a:srgbClr val="00B2D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499512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884242" y="1215700"/>
            <a:ext cx="5373684" cy="38086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B2DD"/>
                </a:solidFill>
              </a:rPr>
              <a:t>Design Thinking – creativity</a:t>
            </a:r>
            <a:endParaRPr lang="en-US" dirty="0">
              <a:solidFill>
                <a:srgbClr val="00B2DD"/>
              </a:solidFill>
              <a:latin typeface="+mn-lt"/>
            </a:endParaRPr>
          </a:p>
          <a:p>
            <a:endParaRPr lang="en-US" dirty="0">
              <a:solidFill>
                <a:srgbClr val="00B2DD"/>
              </a:solidFill>
              <a:latin typeface="+mn-l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2256B6-33DC-8945-B7FE-E52E29DEE09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6" t="3070" r="4780"/>
          <a:stretch/>
        </p:blipFill>
        <p:spPr>
          <a:xfrm>
            <a:off x="2247570" y="1596567"/>
            <a:ext cx="4304060" cy="3546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04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884241" y="1763577"/>
            <a:ext cx="6110339" cy="2749156"/>
          </a:xfrm>
          <a:prstGeom prst="rect">
            <a:avLst/>
          </a:prstGeom>
        </p:spPr>
        <p:txBody>
          <a:bodyPr/>
          <a:lstStyle/>
          <a:p>
            <a:pPr lvl="0">
              <a:buClr>
                <a:srgbClr val="00B2DD"/>
              </a:buClr>
            </a:pPr>
            <a:r>
              <a:rPr lang="en-GB" sz="1800" dirty="0">
                <a:latin typeface="Calibri" panose="020F0502020204030204" pitchFamily="34" charset="0"/>
                <a:ea typeface="Avenir"/>
                <a:cs typeface="Calibri" panose="020F0502020204030204" pitchFamily="34" charset="0"/>
                <a:sym typeface="Avenir"/>
              </a:rPr>
              <a:t>3 minutes </a:t>
            </a:r>
          </a:p>
          <a:p>
            <a:pPr lvl="0">
              <a:buClr>
                <a:srgbClr val="00B2DD"/>
              </a:buClr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Turn as many circles into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recognisable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objects as possible 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884242" y="1215700"/>
            <a:ext cx="5373684" cy="38086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B2DD"/>
                </a:solidFill>
              </a:rPr>
              <a:t>30 Circles Challenge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EF758E5-FF3A-334C-B8B8-DA6202C8E0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2689" y="2883980"/>
            <a:ext cx="5118621" cy="147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9830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884242" y="1215700"/>
            <a:ext cx="5373684" cy="38086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B2DD"/>
                </a:solidFill>
              </a:rPr>
              <a:t>Design Thinking – key steps </a:t>
            </a:r>
            <a:endParaRPr lang="en-US" dirty="0">
              <a:solidFill>
                <a:srgbClr val="00B2DD"/>
              </a:solidFill>
              <a:latin typeface="+mn-lt"/>
            </a:endParaRPr>
          </a:p>
          <a:p>
            <a:endParaRPr lang="en-US" dirty="0">
              <a:solidFill>
                <a:srgbClr val="00B2DD"/>
              </a:solidFill>
              <a:latin typeface="+mn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43BE8F-CFFA-5E4E-9F7E-3E0E2550C0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09" t="4627" r="1518" b="15007"/>
          <a:stretch/>
        </p:blipFill>
        <p:spPr>
          <a:xfrm>
            <a:off x="1965386" y="1529288"/>
            <a:ext cx="5213227" cy="3614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8784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884242" y="1215700"/>
            <a:ext cx="5373684" cy="38086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B2DD"/>
                </a:solidFill>
              </a:rPr>
              <a:t>Design Thinking – bias</a:t>
            </a:r>
            <a:endParaRPr lang="en-US" dirty="0">
              <a:solidFill>
                <a:srgbClr val="00B2DD"/>
              </a:solidFill>
              <a:latin typeface="+mn-lt"/>
            </a:endParaRPr>
          </a:p>
          <a:p>
            <a:endParaRPr lang="en-US" dirty="0">
              <a:solidFill>
                <a:srgbClr val="00B2DD"/>
              </a:solidFill>
              <a:latin typeface="+mn-l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730F05D-0205-9640-8584-6A213A278B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3993" y="1596567"/>
            <a:ext cx="2653317" cy="3535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068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673</TotalTime>
  <Words>339</Words>
  <Application>Microsoft Office PowerPoint</Application>
  <PresentationFormat>On-screen Show (16:9)</PresentationFormat>
  <Paragraphs>76</Paragraphs>
  <Slides>17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Arial</vt:lpstr>
      <vt:lpstr>Avenir</vt:lpstr>
      <vt:lpstr>Avenir Next</vt:lpstr>
      <vt:lpstr>Avenir Next Demi Bold</vt:lpstr>
      <vt:lpstr>Avenir Next Medium</vt:lpstr>
      <vt:lpstr>Calibri</vt:lpstr>
      <vt:lpstr>Mangal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Kerry Mawby</dc:creator>
  <cp:lastModifiedBy>Newton, Georgina</cp:lastModifiedBy>
  <cp:revision>204</cp:revision>
  <dcterms:created xsi:type="dcterms:W3CDTF">2017-04-05T11:04:35Z</dcterms:created>
  <dcterms:modified xsi:type="dcterms:W3CDTF">2019-06-24T12:52:19Z</dcterms:modified>
</cp:coreProperties>
</file>