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7" r:id="rId2"/>
    <p:sldId id="259" r:id="rId3"/>
  </p:sldIdLst>
  <p:sldSz cx="6858000" cy="9906000" type="A4"/>
  <p:notesSz cx="7099300" cy="10234613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66FF33"/>
    <a:srgbClr val="CCFF99"/>
    <a:srgbClr val="FF00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33" autoAdjust="0"/>
    <p:restoredTop sz="94660"/>
  </p:normalViewPr>
  <p:slideViewPr>
    <p:cSldViewPr>
      <p:cViewPr varScale="1">
        <p:scale>
          <a:sx n="73" d="100"/>
          <a:sy n="73" d="100"/>
        </p:scale>
        <p:origin x="3558" y="90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8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38600" y="0"/>
            <a:ext cx="3048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5360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38600" y="975360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037E973-6686-4FBF-83CE-A2A7B41643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9CEDB-DA7C-4F33-968D-EB9A0868C91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DF54A-20D2-43AA-AFFB-10DC901E430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D42AC-EDB6-4268-83F0-0177878B14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0"/>
            <a:ext cx="3009900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311400"/>
            <a:ext cx="3009900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58E228-D24D-4DEB-90FD-88EF84EB927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DF6A9-27BD-42FE-8881-9EB10A4A9A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F10679-2AB8-4F6F-B142-70579BF3D0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864B8-39BD-42BB-AE13-54A3F8BC03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A3DDDF-837D-439C-BCFF-1EFA430355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A1056-F1BB-4994-9D0F-2D2C7BB51C4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91C389-318C-452D-AA33-95C2AEA47A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875"/>
            <a:ext cx="1543050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875"/>
            <a:ext cx="4476750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E24544-4D48-4B4D-9AB7-18417F0A38C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96875"/>
            <a:ext cx="61722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11400"/>
            <a:ext cx="6172200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9020175"/>
            <a:ext cx="1600200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9020175"/>
            <a:ext cx="2171700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9020175"/>
            <a:ext cx="1600200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803324C-288A-475E-9789-E39180C5FCD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http://www.awholenewme.co.uk/Running%20Club.jpg" TargetMode="External"/><Relationship Id="rId11" Type="http://schemas.openxmlformats.org/officeDocument/2006/relationships/image" Target="../media/image9.jpeg"/><Relationship Id="rId5" Type="http://schemas.openxmlformats.org/officeDocument/2006/relationships/image" Target="../media/image4.jpeg"/><Relationship Id="rId10" Type="http://schemas.openxmlformats.org/officeDocument/2006/relationships/image" Target="../media/image8.jpeg"/><Relationship Id="rId4" Type="http://schemas.openxmlformats.org/officeDocument/2006/relationships/image" Target="../media/image3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4.jpeg"/><Relationship Id="rId7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http://www.awholenewme.co.uk/Running%20Club.jpg" TargetMode="Externa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3200400" cy="4795838"/>
          </a:xfrm>
          <a:prstGeom prst="rect">
            <a:avLst/>
          </a:prstGeom>
          <a:solidFill>
            <a:srgbClr val="FFFFFF"/>
          </a:solidFill>
          <a:ln w="101600">
            <a:solidFill>
              <a:srgbClr val="8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3657600" y="0"/>
            <a:ext cx="3200400" cy="4795838"/>
          </a:xfrm>
          <a:prstGeom prst="rect">
            <a:avLst/>
          </a:prstGeom>
          <a:solidFill>
            <a:srgbClr val="FFFFFF"/>
          </a:solidFill>
          <a:ln w="101600">
            <a:solidFill>
              <a:srgbClr val="8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3657600" y="5110163"/>
            <a:ext cx="3200400" cy="4795837"/>
          </a:xfrm>
          <a:prstGeom prst="rect">
            <a:avLst/>
          </a:prstGeom>
          <a:solidFill>
            <a:srgbClr val="FFFFFF"/>
          </a:solidFill>
          <a:ln w="101600">
            <a:solidFill>
              <a:srgbClr val="8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0" name="Text Box 7"/>
          <p:cNvSpPr txBox="1">
            <a:spLocks noChangeArrowheads="1"/>
          </p:cNvSpPr>
          <p:nvPr/>
        </p:nvSpPr>
        <p:spPr bwMode="auto">
          <a:xfrm rot="10800000">
            <a:off x="115888" y="4016375"/>
            <a:ext cx="2952750" cy="558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ja-JP" sz="1600" b="1">
                <a:solidFill>
                  <a:srgbClr val="000099"/>
                </a:solidFill>
                <a:ea typeface="Batang" pitchFamily="18" charset="-127"/>
              </a:rPr>
              <a:t>HEALTH PASSPORT</a:t>
            </a:r>
            <a:r>
              <a:rPr lang="en-US" altLang="ja-JP" b="1">
                <a:solidFill>
                  <a:srgbClr val="000099"/>
                </a:solidFill>
                <a:ea typeface="Batang" pitchFamily="18" charset="-127"/>
              </a:rPr>
              <a:t/>
            </a:r>
            <a:br>
              <a:rPr lang="en-US" altLang="ja-JP" b="1">
                <a:solidFill>
                  <a:srgbClr val="000099"/>
                </a:solidFill>
                <a:ea typeface="Batang" pitchFamily="18" charset="-127"/>
              </a:rPr>
            </a:br>
            <a:r>
              <a:rPr lang="en-US" altLang="ja-JP" sz="1000" b="1" u="sng">
                <a:solidFill>
                  <a:srgbClr val="000099"/>
                </a:solidFill>
                <a:ea typeface="Batang" pitchFamily="18" charset="-127"/>
              </a:rPr>
              <a:t>H</a:t>
            </a:r>
            <a:r>
              <a:rPr lang="en-US" altLang="ja-JP" sz="1000" b="1">
                <a:solidFill>
                  <a:srgbClr val="000099"/>
                </a:solidFill>
                <a:ea typeface="Batang" pitchFamily="18" charset="-127"/>
              </a:rPr>
              <a:t>elping </a:t>
            </a:r>
            <a:r>
              <a:rPr lang="en-US" altLang="ja-JP" sz="1000" b="1" u="sng">
                <a:solidFill>
                  <a:srgbClr val="000099"/>
                </a:solidFill>
                <a:ea typeface="Batang" pitchFamily="18" charset="-127"/>
              </a:rPr>
              <a:t>E</a:t>
            </a:r>
            <a:r>
              <a:rPr lang="en-US" altLang="ja-JP" sz="1000" b="1">
                <a:solidFill>
                  <a:srgbClr val="000099"/>
                </a:solidFill>
                <a:ea typeface="Batang" pitchFamily="18" charset="-127"/>
              </a:rPr>
              <a:t>veryone </a:t>
            </a:r>
            <a:r>
              <a:rPr lang="en-US" altLang="ja-JP" sz="1000" b="1" u="sng">
                <a:solidFill>
                  <a:srgbClr val="000099"/>
                </a:solidFill>
                <a:ea typeface="Batang" pitchFamily="18" charset="-127"/>
              </a:rPr>
              <a:t>A</a:t>
            </a:r>
            <a:r>
              <a:rPr lang="en-US" altLang="ja-JP" sz="1000" b="1">
                <a:solidFill>
                  <a:srgbClr val="000099"/>
                </a:solidFill>
                <a:ea typeface="Batang" pitchFamily="18" charset="-127"/>
              </a:rPr>
              <a:t>chieve </a:t>
            </a:r>
            <a:r>
              <a:rPr lang="en-US" altLang="ja-JP" sz="1000" b="1" u="sng">
                <a:solidFill>
                  <a:srgbClr val="000099"/>
                </a:solidFill>
                <a:ea typeface="Batang" pitchFamily="18" charset="-127"/>
              </a:rPr>
              <a:t>L</a:t>
            </a:r>
            <a:r>
              <a:rPr lang="en-US" altLang="ja-JP" sz="1000" b="1">
                <a:solidFill>
                  <a:srgbClr val="000099"/>
                </a:solidFill>
                <a:ea typeface="Batang" pitchFamily="18" charset="-127"/>
              </a:rPr>
              <a:t>ong </a:t>
            </a:r>
            <a:r>
              <a:rPr lang="en-US" altLang="ja-JP" sz="1000" b="1" u="sng">
                <a:solidFill>
                  <a:srgbClr val="000099"/>
                </a:solidFill>
                <a:ea typeface="Batang" pitchFamily="18" charset="-127"/>
              </a:rPr>
              <a:t>T</a:t>
            </a:r>
            <a:r>
              <a:rPr lang="en-US" altLang="ja-JP" sz="1000" b="1">
                <a:solidFill>
                  <a:srgbClr val="000099"/>
                </a:solidFill>
                <a:ea typeface="Batang" pitchFamily="18" charset="-127"/>
              </a:rPr>
              <a:t>erm </a:t>
            </a:r>
            <a:r>
              <a:rPr lang="en-US" altLang="ja-JP" sz="1000" b="1" u="sng">
                <a:solidFill>
                  <a:srgbClr val="000099"/>
                </a:solidFill>
                <a:ea typeface="Batang" pitchFamily="18" charset="-127"/>
              </a:rPr>
              <a:t>H</a:t>
            </a:r>
            <a:r>
              <a:rPr lang="en-US" altLang="ja-JP" sz="1000" b="1">
                <a:solidFill>
                  <a:srgbClr val="000099"/>
                </a:solidFill>
                <a:ea typeface="Batang" pitchFamily="18" charset="-127"/>
              </a:rPr>
              <a:t>ealth</a:t>
            </a:r>
            <a:endParaRPr lang="en-GB" altLang="ja-JP" sz="500" b="1">
              <a:solidFill>
                <a:srgbClr val="000099"/>
              </a:solidFill>
              <a:ea typeface="Batang" pitchFamily="18" charset="-127"/>
            </a:endParaRPr>
          </a:p>
        </p:txBody>
      </p:sp>
      <p:sp>
        <p:nvSpPr>
          <p:cNvPr id="14341" name="Text Box 205"/>
          <p:cNvSpPr txBox="1">
            <a:spLocks noChangeArrowheads="1"/>
          </p:cNvSpPr>
          <p:nvPr/>
        </p:nvSpPr>
        <p:spPr bwMode="auto">
          <a:xfrm>
            <a:off x="3860800" y="5745163"/>
            <a:ext cx="2800350" cy="3887787"/>
          </a:xfrm>
          <a:prstGeom prst="rect">
            <a:avLst/>
          </a:prstGeom>
          <a:solidFill>
            <a:srgbClr val="FFFFFF"/>
          </a:solidFill>
          <a:ln w="25400" algn="in">
            <a:solidFill>
              <a:srgbClr val="000099"/>
            </a:solidFill>
            <a:miter lim="800000"/>
            <a:headEnd/>
            <a:tailEnd/>
          </a:ln>
        </p:spPr>
        <p:txBody>
          <a:bodyPr lIns="36195" tIns="36195" rIns="36195" bIns="36195"/>
          <a:lstStyle/>
          <a:p>
            <a:r>
              <a:rPr lang="en-US" altLang="ja-JP" sz="1100" b="1" dirty="0">
                <a:ea typeface="Batang" pitchFamily="18" charset="-127"/>
              </a:rPr>
              <a:t>    Risks                       Action plan</a:t>
            </a:r>
          </a:p>
          <a:p>
            <a:pPr algn="dist">
              <a:lnSpc>
                <a:spcPct val="150000"/>
              </a:lnSpc>
            </a:pPr>
            <a:r>
              <a:rPr lang="en-US" altLang="ja-JP" sz="1000" b="1" dirty="0">
                <a:ea typeface="ＭＳ Ｐゴシック"/>
                <a:cs typeface="ＭＳ Ｐゴシック"/>
              </a:rPr>
              <a:t>……………………….………………………… </a:t>
            </a:r>
          </a:p>
          <a:p>
            <a:pPr algn="dist">
              <a:lnSpc>
                <a:spcPct val="150000"/>
              </a:lnSpc>
            </a:pPr>
            <a:r>
              <a:rPr lang="en-US" altLang="ja-JP" sz="1000" b="1" dirty="0">
                <a:ea typeface="ＭＳ Ｐゴシック"/>
                <a:cs typeface="ＭＳ Ｐゴシック"/>
              </a:rPr>
              <a:t>………………….……………………………...</a:t>
            </a:r>
          </a:p>
          <a:p>
            <a:pPr algn="dist">
              <a:lnSpc>
                <a:spcPct val="150000"/>
              </a:lnSpc>
            </a:pPr>
            <a:r>
              <a:rPr lang="en-US" altLang="ja-JP" sz="1000" b="1" dirty="0">
                <a:ea typeface="ＭＳ Ｐゴシック"/>
                <a:cs typeface="ＭＳ Ｐゴシック"/>
              </a:rPr>
              <a:t>…………………………….…………………... </a:t>
            </a:r>
          </a:p>
          <a:p>
            <a:pPr algn="dist">
              <a:lnSpc>
                <a:spcPct val="150000"/>
              </a:lnSpc>
            </a:pPr>
            <a:r>
              <a:rPr lang="en-US" altLang="ja-JP" sz="1000" b="1" dirty="0">
                <a:ea typeface="ＭＳ Ｐゴシック"/>
                <a:cs typeface="ＭＳ Ｐゴシック"/>
              </a:rPr>
              <a:t>……………………….…….…………………...</a:t>
            </a:r>
          </a:p>
          <a:p>
            <a:pPr algn="dist">
              <a:lnSpc>
                <a:spcPct val="150000"/>
              </a:lnSpc>
            </a:pPr>
            <a:r>
              <a:rPr lang="en-US" altLang="ja-JP" sz="1000" b="1" dirty="0">
                <a:ea typeface="ＭＳ Ｐゴシック"/>
                <a:cs typeface="ＭＳ Ｐゴシック"/>
              </a:rPr>
              <a:t>……………………….…….…………………... </a:t>
            </a:r>
          </a:p>
          <a:p>
            <a:pPr algn="dist">
              <a:lnSpc>
                <a:spcPct val="150000"/>
              </a:lnSpc>
            </a:pPr>
            <a:r>
              <a:rPr lang="en-US" altLang="ja-JP" sz="1000" b="1" dirty="0">
                <a:ea typeface="ＭＳ Ｐゴシック"/>
                <a:cs typeface="ＭＳ Ｐゴシック"/>
              </a:rPr>
              <a:t>……………………….……….………………... </a:t>
            </a:r>
          </a:p>
          <a:p>
            <a:pPr algn="dist">
              <a:lnSpc>
                <a:spcPct val="150000"/>
              </a:lnSpc>
            </a:pPr>
            <a:r>
              <a:rPr lang="en-US" altLang="ja-JP" sz="1000" b="1" dirty="0">
                <a:ea typeface="ＭＳ Ｐゴシック"/>
                <a:cs typeface="ＭＳ Ｐゴシック"/>
              </a:rPr>
              <a:t>……………………….………..……………….. </a:t>
            </a:r>
          </a:p>
          <a:p>
            <a:pPr algn="dist">
              <a:lnSpc>
                <a:spcPct val="150000"/>
              </a:lnSpc>
            </a:pPr>
            <a:r>
              <a:rPr lang="en-US" altLang="ja-JP" sz="1000" b="1" dirty="0">
                <a:ea typeface="ＭＳ Ｐゴシック"/>
                <a:cs typeface="ＭＳ Ｐゴシック"/>
              </a:rPr>
              <a:t>……………………….………..……….……... </a:t>
            </a:r>
          </a:p>
          <a:p>
            <a:pPr algn="dist">
              <a:lnSpc>
                <a:spcPct val="150000"/>
              </a:lnSpc>
            </a:pPr>
            <a:r>
              <a:rPr lang="en-US" altLang="ja-JP" sz="1000" b="1" dirty="0">
                <a:ea typeface="ＭＳ Ｐゴシック"/>
                <a:cs typeface="ＭＳ Ｐゴシック"/>
              </a:rPr>
              <a:t>……………………….………………………... </a:t>
            </a:r>
          </a:p>
          <a:p>
            <a:pPr algn="dist">
              <a:lnSpc>
                <a:spcPct val="150000"/>
              </a:lnSpc>
            </a:pPr>
            <a:r>
              <a:rPr lang="en-US" altLang="ja-JP" sz="1000" b="1" dirty="0">
                <a:ea typeface="ＭＳ Ｐゴシック"/>
                <a:cs typeface="ＭＳ Ｐゴシック"/>
              </a:rPr>
              <a:t>……………………….………..………………... </a:t>
            </a:r>
          </a:p>
          <a:p>
            <a:pPr algn="dist">
              <a:lnSpc>
                <a:spcPct val="150000"/>
              </a:lnSpc>
            </a:pPr>
            <a:r>
              <a:rPr lang="en-US" altLang="ja-JP" sz="1000" b="1" dirty="0">
                <a:ea typeface="ＭＳ Ｐゴシック"/>
                <a:cs typeface="ＭＳ Ｐゴシック"/>
              </a:rPr>
              <a:t>……………………….…………………………</a:t>
            </a:r>
          </a:p>
          <a:p>
            <a:pPr algn="dist">
              <a:lnSpc>
                <a:spcPct val="150000"/>
              </a:lnSpc>
            </a:pPr>
            <a:r>
              <a:rPr lang="en-US" altLang="ja-JP" sz="1000" b="1" dirty="0">
                <a:ea typeface="ＭＳ Ｐゴシック"/>
                <a:cs typeface="ＭＳ Ｐゴシック"/>
              </a:rPr>
              <a:t>……………………….…………………………</a:t>
            </a:r>
          </a:p>
          <a:p>
            <a:pPr algn="dist">
              <a:lnSpc>
                <a:spcPct val="150000"/>
              </a:lnSpc>
            </a:pPr>
            <a:r>
              <a:rPr lang="en-US" altLang="ja-JP" sz="1000" b="1" dirty="0">
                <a:ea typeface="ＭＳ Ｐゴシック"/>
                <a:cs typeface="ＭＳ Ｐゴシック"/>
              </a:rPr>
              <a:t>……………………….……..…………………</a:t>
            </a:r>
          </a:p>
          <a:p>
            <a:r>
              <a:rPr lang="en-US" altLang="ja-JP" sz="1200" b="1" dirty="0">
                <a:ea typeface="ＭＳ Ｐゴシック"/>
                <a:cs typeface="ＭＳ Ｐゴシック"/>
              </a:rPr>
              <a:t>……………………….……………………</a:t>
            </a:r>
          </a:p>
          <a:p>
            <a:r>
              <a:rPr lang="en-US" altLang="ja-JP" sz="1200" b="1" dirty="0">
                <a:ea typeface="ＭＳ Ｐゴシック"/>
                <a:cs typeface="ＭＳ Ｐゴシック"/>
              </a:rPr>
              <a:t>……………………….……………………</a:t>
            </a:r>
          </a:p>
          <a:p>
            <a:r>
              <a:rPr lang="en-US" altLang="ja-JP" sz="1200" b="1" dirty="0">
                <a:ea typeface="ＭＳ Ｐゴシック"/>
                <a:cs typeface="ＭＳ Ｐゴシック"/>
              </a:rPr>
              <a:t>……………………….……..…………..…</a:t>
            </a:r>
            <a:endParaRPr lang="en-US" altLang="ja-JP" sz="700" b="1" dirty="0">
              <a:ea typeface="ＭＳ Ｐゴシック"/>
              <a:cs typeface="ＭＳ Ｐゴシック"/>
            </a:endParaRPr>
          </a:p>
          <a:p>
            <a:pPr algn="just"/>
            <a:endParaRPr lang="en-US" altLang="ja-JP" sz="700" b="1" dirty="0">
              <a:ea typeface="Batang" pitchFamily="18" charset="-127"/>
            </a:endParaRPr>
          </a:p>
        </p:txBody>
      </p:sp>
      <p:sp>
        <p:nvSpPr>
          <p:cNvPr id="14342" name="Line 206"/>
          <p:cNvSpPr>
            <a:spLocks noChangeShapeType="1"/>
          </p:cNvSpPr>
          <p:nvPr/>
        </p:nvSpPr>
        <p:spPr bwMode="auto">
          <a:xfrm>
            <a:off x="4724400" y="5745163"/>
            <a:ext cx="0" cy="3851275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3" name="Text Box 207"/>
          <p:cNvSpPr txBox="1">
            <a:spLocks noChangeArrowheads="1"/>
          </p:cNvSpPr>
          <p:nvPr/>
        </p:nvSpPr>
        <p:spPr bwMode="auto">
          <a:xfrm rot="10800000">
            <a:off x="4597400" y="4195763"/>
            <a:ext cx="226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2000" b="1" dirty="0">
                <a:solidFill>
                  <a:srgbClr val="000099"/>
                </a:solidFill>
                <a:ea typeface="ＭＳ Ｐゴシック"/>
                <a:cs typeface="ＭＳ Ｐゴシック"/>
              </a:rPr>
              <a:t>Contact Details</a:t>
            </a:r>
            <a:endParaRPr lang="en-GB" sz="2000" dirty="0"/>
          </a:p>
        </p:txBody>
      </p:sp>
      <p:sp>
        <p:nvSpPr>
          <p:cNvPr id="14344" name="Text Box 208"/>
          <p:cNvSpPr txBox="1">
            <a:spLocks noChangeArrowheads="1"/>
          </p:cNvSpPr>
          <p:nvPr/>
        </p:nvSpPr>
        <p:spPr bwMode="auto">
          <a:xfrm>
            <a:off x="3933825" y="5240338"/>
            <a:ext cx="2590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ja-JP" sz="2000" b="1">
                <a:solidFill>
                  <a:srgbClr val="000099"/>
                </a:solidFill>
                <a:ea typeface="ＭＳ Ｐゴシック"/>
                <a:cs typeface="ＭＳ Ｐゴシック"/>
              </a:rPr>
              <a:t>Action Plan</a:t>
            </a:r>
            <a:endParaRPr lang="en-GB" sz="2000" b="1">
              <a:solidFill>
                <a:srgbClr val="000099"/>
              </a:solidFill>
            </a:endParaRPr>
          </a:p>
        </p:txBody>
      </p:sp>
      <p:sp>
        <p:nvSpPr>
          <p:cNvPr id="14345" name="Text Box 210"/>
          <p:cNvSpPr txBox="1">
            <a:spLocks noChangeArrowheads="1"/>
          </p:cNvSpPr>
          <p:nvPr/>
        </p:nvSpPr>
        <p:spPr bwMode="auto">
          <a:xfrm rot="10800000">
            <a:off x="0" y="1365250"/>
            <a:ext cx="32131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ja-JP" sz="1200" b="1">
                <a:solidFill>
                  <a:srgbClr val="000099"/>
                </a:solidFill>
                <a:ea typeface="ＭＳ Ｐゴシック"/>
                <a:cs typeface="ＭＳ Ｐゴシック"/>
              </a:rPr>
              <a:t>Passport To Your Future Health</a:t>
            </a:r>
            <a:endParaRPr lang="en-GB" sz="1200" b="1">
              <a:solidFill>
                <a:srgbClr val="000099"/>
              </a:solidFill>
            </a:endParaRPr>
          </a:p>
        </p:txBody>
      </p:sp>
      <p:sp>
        <p:nvSpPr>
          <p:cNvPr id="14346" name="Text Box 211"/>
          <p:cNvSpPr txBox="1">
            <a:spLocks noChangeArrowheads="1"/>
          </p:cNvSpPr>
          <p:nvPr/>
        </p:nvSpPr>
        <p:spPr bwMode="auto">
          <a:xfrm rot="10800000">
            <a:off x="3709988" y="26988"/>
            <a:ext cx="3074987" cy="399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GB" altLang="ja-JP" sz="1100" b="1" dirty="0">
                <a:ea typeface="ＭＳ Ｐゴシック"/>
                <a:cs typeface="ＭＳ Ｐゴシック"/>
              </a:rPr>
              <a:t>GP Surgery: </a:t>
            </a:r>
          </a:p>
          <a:p>
            <a:pPr>
              <a:lnSpc>
                <a:spcPct val="110000"/>
              </a:lnSpc>
            </a:pPr>
            <a:r>
              <a:rPr lang="en-GB" altLang="ja-JP" sz="1100" b="1" dirty="0">
                <a:ea typeface="ＭＳ Ｐゴシック"/>
                <a:cs typeface="ＭＳ Ｐゴシック"/>
              </a:rPr>
              <a:t/>
            </a:r>
            <a:br>
              <a:rPr lang="en-GB" altLang="ja-JP" sz="1100" b="1" dirty="0">
                <a:ea typeface="ＭＳ Ｐゴシック"/>
                <a:cs typeface="ＭＳ Ｐゴシック"/>
              </a:rPr>
            </a:br>
            <a:r>
              <a:rPr lang="en-GB" altLang="ja-JP" sz="1100" b="1" dirty="0">
                <a:ea typeface="ＭＳ Ｐゴシック"/>
                <a:cs typeface="ＭＳ Ｐゴシック"/>
              </a:rPr>
              <a:t>Hospital: </a:t>
            </a:r>
            <a:r>
              <a:rPr lang="en-US" altLang="ja-JP" sz="1100" b="1" dirty="0">
                <a:ea typeface="ＭＳ Ｐゴシック"/>
                <a:cs typeface="ＭＳ Ｐゴシック"/>
              </a:rPr>
              <a:t>	                          </a:t>
            </a:r>
          </a:p>
          <a:p>
            <a:pPr>
              <a:lnSpc>
                <a:spcPct val="110000"/>
              </a:lnSpc>
            </a:pPr>
            <a:endParaRPr lang="en-GB" altLang="ja-JP" sz="1100" b="1" dirty="0">
              <a:ea typeface="ＭＳ Ｐゴシック"/>
              <a:cs typeface="ＭＳ Ｐゴシック"/>
            </a:endParaRPr>
          </a:p>
          <a:p>
            <a:pPr>
              <a:lnSpc>
                <a:spcPct val="110000"/>
              </a:lnSpc>
            </a:pPr>
            <a:r>
              <a:rPr lang="en-GB" altLang="ja-JP" sz="1100" b="1" dirty="0">
                <a:ea typeface="ＭＳ Ｐゴシック"/>
                <a:cs typeface="ＭＳ Ｐゴシック"/>
              </a:rPr>
              <a:t>Pharmacist:</a:t>
            </a:r>
          </a:p>
          <a:p>
            <a:pPr>
              <a:lnSpc>
                <a:spcPct val="110000"/>
              </a:lnSpc>
            </a:pPr>
            <a:endParaRPr lang="en-GB" altLang="ja-JP" sz="1100" b="1" dirty="0">
              <a:ea typeface="ＭＳ Ｐゴシック"/>
              <a:cs typeface="ＭＳ Ｐゴシック"/>
            </a:endParaRPr>
          </a:p>
          <a:p>
            <a:pPr>
              <a:lnSpc>
                <a:spcPct val="110000"/>
              </a:lnSpc>
            </a:pPr>
            <a:r>
              <a:rPr lang="en-GB" altLang="ja-JP" sz="1100" b="1" dirty="0">
                <a:ea typeface="ＭＳ Ｐゴシック"/>
                <a:cs typeface="ＭＳ Ｐゴシック"/>
              </a:rPr>
              <a:t>Bowel screening unit:</a:t>
            </a:r>
          </a:p>
          <a:p>
            <a:pPr>
              <a:lnSpc>
                <a:spcPct val="110000"/>
              </a:lnSpc>
            </a:pPr>
            <a:endParaRPr lang="en-GB" altLang="ja-JP" sz="1100" b="1" dirty="0">
              <a:ea typeface="ＭＳ Ｐゴシック"/>
              <a:cs typeface="ＭＳ Ｐゴシック"/>
            </a:endParaRPr>
          </a:p>
          <a:p>
            <a:pPr>
              <a:lnSpc>
                <a:spcPct val="110000"/>
              </a:lnSpc>
            </a:pPr>
            <a:r>
              <a:rPr lang="en-GB" altLang="ja-JP" sz="1100" b="1" dirty="0">
                <a:ea typeface="ＭＳ Ｐゴシック"/>
                <a:cs typeface="ＭＳ Ｐゴシック"/>
              </a:rPr>
              <a:t>Breast screening unit:            </a:t>
            </a:r>
            <a:r>
              <a:rPr lang="en-US" altLang="ja-JP" sz="1100" b="1" dirty="0">
                <a:ea typeface="ＭＳ Ｐゴシック"/>
                <a:cs typeface="ＭＳ Ｐゴシック"/>
              </a:rPr>
              <a:t>        </a:t>
            </a:r>
            <a:r>
              <a:rPr lang="en-GB" altLang="ja-JP" sz="1100" b="1" dirty="0">
                <a:ea typeface="ＭＳ Ｐゴシック"/>
                <a:cs typeface="ＭＳ Ｐゴシック"/>
              </a:rPr>
              <a:t/>
            </a:r>
            <a:br>
              <a:rPr lang="en-GB" altLang="ja-JP" sz="1100" b="1" dirty="0">
                <a:ea typeface="ＭＳ Ｐゴシック"/>
                <a:cs typeface="ＭＳ Ｐゴシック"/>
              </a:rPr>
            </a:br>
            <a:endParaRPr lang="en-GB" altLang="ja-JP" sz="1100" b="1" dirty="0">
              <a:ea typeface="ＭＳ Ｐゴシック"/>
              <a:cs typeface="ＭＳ Ｐゴシック"/>
            </a:endParaRPr>
          </a:p>
          <a:p>
            <a:pPr>
              <a:lnSpc>
                <a:spcPct val="110000"/>
              </a:lnSpc>
            </a:pPr>
            <a:r>
              <a:rPr lang="en-GB" altLang="ja-JP" sz="1100" b="1" dirty="0">
                <a:ea typeface="ＭＳ Ｐゴシック"/>
                <a:cs typeface="ＭＳ Ｐゴシック"/>
              </a:rPr>
              <a:t>Fitness centre:</a:t>
            </a:r>
          </a:p>
          <a:p>
            <a:pPr>
              <a:lnSpc>
                <a:spcPct val="110000"/>
              </a:lnSpc>
            </a:pPr>
            <a:endParaRPr lang="en-US" altLang="ja-JP" sz="1100" b="1" dirty="0">
              <a:ea typeface="ＭＳ Ｐゴシック"/>
              <a:cs typeface="ＭＳ Ｐゴシック"/>
            </a:endParaRPr>
          </a:p>
          <a:p>
            <a:pPr>
              <a:lnSpc>
                <a:spcPct val="110000"/>
              </a:lnSpc>
            </a:pPr>
            <a:r>
              <a:rPr lang="en-GB" altLang="ja-JP" sz="1100" b="1" dirty="0">
                <a:ea typeface="ＭＳ Ｐゴシック"/>
                <a:cs typeface="ＭＳ Ｐゴシック"/>
              </a:rPr>
              <a:t>NHS </a:t>
            </a:r>
            <a:r>
              <a:rPr lang="en-GB" altLang="ja-JP" sz="1100" b="1" dirty="0" smtClean="0">
                <a:ea typeface="ＭＳ Ｐゴシック"/>
                <a:cs typeface="ＭＳ Ｐゴシック"/>
              </a:rPr>
              <a:t>smoking cessation </a:t>
            </a:r>
            <a:r>
              <a:rPr lang="en-GB" altLang="ja-JP" sz="1100" b="1" dirty="0">
                <a:ea typeface="ＭＳ Ｐゴシック"/>
                <a:cs typeface="ＭＳ Ｐゴシック"/>
              </a:rPr>
              <a:t>advisor:</a:t>
            </a:r>
            <a:r>
              <a:rPr lang="en-US" altLang="ja-JP" sz="1100" b="1" dirty="0">
                <a:ea typeface="ＭＳ Ｐゴシック"/>
                <a:cs typeface="ＭＳ Ｐゴシック"/>
              </a:rPr>
              <a:t> </a:t>
            </a:r>
          </a:p>
          <a:p>
            <a:endParaRPr lang="en-GB" altLang="ja-JP" sz="1100" b="1" dirty="0">
              <a:ea typeface="ＭＳ Ｐゴシック"/>
              <a:cs typeface="ＭＳ Ｐゴシック"/>
            </a:endParaRPr>
          </a:p>
          <a:p>
            <a:pPr>
              <a:lnSpc>
                <a:spcPct val="155000"/>
              </a:lnSpc>
            </a:pPr>
            <a:r>
              <a:rPr lang="en-GB" altLang="ja-JP" sz="1600" b="1" dirty="0">
                <a:solidFill>
                  <a:srgbClr val="000099"/>
                </a:solidFill>
                <a:ea typeface="ＭＳ Ｐゴシック"/>
                <a:cs typeface="ＭＳ Ｐゴシック"/>
              </a:rPr>
              <a:t>Useful Websites</a:t>
            </a:r>
          </a:p>
          <a:p>
            <a:pPr>
              <a:lnSpc>
                <a:spcPct val="140000"/>
              </a:lnSpc>
            </a:pPr>
            <a:r>
              <a:rPr lang="en-GB" altLang="ja-JP" sz="1100" b="1" dirty="0">
                <a:ea typeface="ＭＳ Ｐゴシック"/>
                <a:cs typeface="ＭＳ Ｐゴシック"/>
              </a:rPr>
              <a:t>www.nhs.uk/Change4life</a:t>
            </a:r>
          </a:p>
          <a:p>
            <a:pPr>
              <a:lnSpc>
                <a:spcPct val="140000"/>
              </a:lnSpc>
            </a:pPr>
            <a:r>
              <a:rPr lang="en-GB" altLang="ja-JP" sz="1100" b="1" dirty="0" err="1">
                <a:ea typeface="ＭＳ Ｐゴシック"/>
                <a:cs typeface="ＭＳ Ｐゴシック"/>
              </a:rPr>
              <a:t>www.nhs.uk</a:t>
            </a:r>
            <a:endParaRPr lang="en-GB" altLang="ja-JP" sz="1100" b="1" dirty="0">
              <a:ea typeface="ＭＳ Ｐゴシック"/>
              <a:cs typeface="ＭＳ Ｐゴシック"/>
            </a:endParaRPr>
          </a:p>
          <a:p>
            <a:pPr>
              <a:lnSpc>
                <a:spcPct val="140000"/>
              </a:lnSpc>
            </a:pPr>
            <a:r>
              <a:rPr lang="en-GB" altLang="ja-JP" sz="1100" b="1" dirty="0" err="1">
                <a:ea typeface="ＭＳ Ｐゴシック"/>
                <a:cs typeface="ＭＳ Ｐゴシック"/>
              </a:rPr>
              <a:t>www.bhf.org.uk</a:t>
            </a:r>
            <a:endParaRPr lang="en-GB" altLang="ja-JP" sz="1100" b="1" dirty="0">
              <a:ea typeface="ＭＳ Ｐゴシック"/>
              <a:cs typeface="ＭＳ Ｐゴシック"/>
            </a:endParaRPr>
          </a:p>
          <a:p>
            <a:pPr>
              <a:lnSpc>
                <a:spcPct val="140000"/>
              </a:lnSpc>
            </a:pPr>
            <a:r>
              <a:rPr lang="en-US" sz="1100" b="1" dirty="0"/>
              <a:t>www.direct.gov.uk/en/HealthAndWellBeing </a:t>
            </a:r>
            <a:endParaRPr lang="en-GB" sz="1100" dirty="0"/>
          </a:p>
        </p:txBody>
      </p:sp>
      <p:sp>
        <p:nvSpPr>
          <p:cNvPr id="14347" name="Rectangle 267"/>
          <p:cNvSpPr>
            <a:spLocks noChangeArrowheads="1"/>
          </p:cNvSpPr>
          <p:nvPr/>
        </p:nvSpPr>
        <p:spPr bwMode="auto">
          <a:xfrm>
            <a:off x="0" y="5110163"/>
            <a:ext cx="3200400" cy="4795837"/>
          </a:xfrm>
          <a:prstGeom prst="rect">
            <a:avLst/>
          </a:prstGeom>
          <a:solidFill>
            <a:srgbClr val="FFFFFF"/>
          </a:solidFill>
          <a:ln w="101600">
            <a:solidFill>
              <a:srgbClr val="8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14414" name="Group 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818252"/>
              </p:ext>
            </p:extLst>
          </p:nvPr>
        </p:nvGraphicFramePr>
        <p:xfrm>
          <a:off x="188913" y="5673725"/>
          <a:ext cx="2806700" cy="3181351"/>
        </p:xfrm>
        <a:graphic>
          <a:graphicData uri="http://schemas.openxmlformats.org/drawingml/2006/table">
            <a:tbl>
              <a:tblPr/>
              <a:tblGrid>
                <a:gridCol w="1511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Date</a:t>
                      </a: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Batang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Result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Batang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Score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Batang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8238">
                <a:tc>
                  <a:txBody>
                    <a:bodyPr/>
                    <a:lstStyle/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0488" algn="l"/>
                        </a:tabLst>
                      </a:pPr>
                      <a:r>
                        <a:rPr kumimoji="0" lang="en-GB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Advice </a:t>
                      </a:r>
                    </a:p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0488" algn="l"/>
                        </a:tabLst>
                      </a:pP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• Normal weight </a:t>
                      </a:r>
                    </a:p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0488" algn="l"/>
                        </a:tabLst>
                      </a:pP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• Physical activity </a:t>
                      </a:r>
                    </a:p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0488" algn="l"/>
                        </a:tabLst>
                      </a:pP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• 5 Fruit &amp; veg. daily </a:t>
                      </a:r>
                    </a:p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0488" algn="l"/>
                        </a:tabLst>
                      </a:pP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• Smoking</a:t>
                      </a:r>
                    </a:p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0488" algn="l"/>
                        </a:tabLst>
                      </a:pP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• Alcohol, sex &amp; drugs</a:t>
                      </a:r>
                    </a:p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0488" algn="l"/>
                        </a:tabLst>
                      </a:pP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• Cancer screening</a:t>
                      </a:r>
                    </a:p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0488" algn="l"/>
                        </a:tabLst>
                      </a:pP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• Emotional well being </a:t>
                      </a:r>
                      <a:endParaRPr kumimoji="0" lang="en-GB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Batang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Blood Pressure</a:t>
                      </a:r>
                    </a:p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 • Blood Pressure check </a:t>
                      </a:r>
                      <a:endParaRPr kumimoji="0" lang="en-GB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Batang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Cholesterol </a:t>
                      </a:r>
                    </a:p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• Cholesterol check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838">
                <a:tc>
                  <a:txBody>
                    <a:bodyPr/>
                    <a:lstStyle/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Diabetes prevention </a:t>
                      </a:r>
                    </a:p>
                    <a:p>
                      <a:pPr marL="90488" marR="0" lvl="0" indent="-90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• Diabetes check</a:t>
                      </a:r>
                      <a:endParaRPr kumimoji="0" lang="en-GB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Batang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Your health score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en-GB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Batang"/>
                          <a:cs typeface="Arial" charset="0"/>
                        </a:rPr>
                        <a:t>Max 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4383" name="Line 316"/>
          <p:cNvSpPr>
            <a:spLocks noChangeShapeType="1"/>
          </p:cNvSpPr>
          <p:nvPr/>
        </p:nvSpPr>
        <p:spPr bwMode="auto">
          <a:xfrm>
            <a:off x="3789363" y="3657600"/>
            <a:ext cx="29527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84" name="Line 317"/>
          <p:cNvSpPr>
            <a:spLocks noChangeShapeType="1"/>
          </p:cNvSpPr>
          <p:nvPr/>
        </p:nvSpPr>
        <p:spPr bwMode="auto">
          <a:xfrm>
            <a:off x="3789363" y="3297238"/>
            <a:ext cx="29527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85" name="Line 318"/>
          <p:cNvSpPr>
            <a:spLocks noChangeShapeType="1"/>
          </p:cNvSpPr>
          <p:nvPr/>
        </p:nvSpPr>
        <p:spPr bwMode="auto">
          <a:xfrm>
            <a:off x="3789363" y="2936875"/>
            <a:ext cx="29527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86" name="Line 319"/>
          <p:cNvSpPr>
            <a:spLocks noChangeShapeType="1"/>
          </p:cNvSpPr>
          <p:nvPr/>
        </p:nvSpPr>
        <p:spPr bwMode="auto">
          <a:xfrm>
            <a:off x="3789363" y="2576513"/>
            <a:ext cx="29527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87" name="Line 320"/>
          <p:cNvSpPr>
            <a:spLocks noChangeShapeType="1"/>
          </p:cNvSpPr>
          <p:nvPr/>
        </p:nvSpPr>
        <p:spPr bwMode="auto">
          <a:xfrm>
            <a:off x="3789363" y="2216150"/>
            <a:ext cx="29527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88" name="Line 322"/>
          <p:cNvSpPr>
            <a:spLocks noChangeShapeType="1"/>
          </p:cNvSpPr>
          <p:nvPr/>
        </p:nvSpPr>
        <p:spPr bwMode="auto">
          <a:xfrm>
            <a:off x="3789363" y="1857375"/>
            <a:ext cx="29527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89" name="Text Box 90"/>
          <p:cNvSpPr txBox="1">
            <a:spLocks noChangeArrowheads="1"/>
          </p:cNvSpPr>
          <p:nvPr/>
        </p:nvSpPr>
        <p:spPr bwMode="auto">
          <a:xfrm rot="10800000">
            <a:off x="114300" y="944563"/>
            <a:ext cx="295433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1100">
                <a:solidFill>
                  <a:srgbClr val="000099"/>
                </a:solidFill>
              </a:rPr>
              <a:t>Helping you to achieve long term health by:</a:t>
            </a:r>
          </a:p>
        </p:txBody>
      </p:sp>
      <p:sp>
        <p:nvSpPr>
          <p:cNvPr id="14390" name="Text Box 91"/>
          <p:cNvSpPr txBox="1">
            <a:spLocks noChangeArrowheads="1"/>
          </p:cNvSpPr>
          <p:nvPr/>
        </p:nvSpPr>
        <p:spPr bwMode="auto">
          <a:xfrm rot="10800000">
            <a:off x="0" y="227013"/>
            <a:ext cx="309721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80975" defTabSz="266700">
              <a:buFontTx/>
              <a:buChar char="•"/>
            </a:pPr>
            <a:r>
              <a:rPr lang="en-GB" sz="1000">
                <a:solidFill>
                  <a:srgbClr val="000099"/>
                </a:solidFill>
              </a:rPr>
              <a:t>Understanding why risk factors are important</a:t>
            </a:r>
          </a:p>
          <a:p>
            <a:pPr indent="180975" defTabSz="266700">
              <a:buFontTx/>
              <a:buChar char="•"/>
            </a:pPr>
            <a:r>
              <a:rPr lang="en-GB" sz="1000">
                <a:solidFill>
                  <a:srgbClr val="000099"/>
                </a:solidFill>
              </a:rPr>
              <a:t>Scoring your current health performance</a:t>
            </a:r>
          </a:p>
          <a:p>
            <a:pPr indent="180975" defTabSz="266700">
              <a:buFontTx/>
              <a:buChar char="•"/>
            </a:pPr>
            <a:r>
              <a:rPr lang="en-GB" sz="1000">
                <a:solidFill>
                  <a:srgbClr val="000099"/>
                </a:solidFill>
              </a:rPr>
              <a:t>Producing an action plan to improve your health</a:t>
            </a:r>
          </a:p>
        </p:txBody>
      </p:sp>
      <p:sp>
        <p:nvSpPr>
          <p:cNvPr id="14391" name="Text Box 208"/>
          <p:cNvSpPr txBox="1">
            <a:spLocks noChangeArrowheads="1"/>
          </p:cNvSpPr>
          <p:nvPr/>
        </p:nvSpPr>
        <p:spPr bwMode="auto">
          <a:xfrm>
            <a:off x="115888" y="5240338"/>
            <a:ext cx="2952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ja-JP" sz="2000" b="1">
                <a:solidFill>
                  <a:srgbClr val="000099"/>
                </a:solidFill>
                <a:ea typeface="ＭＳ Ｐゴシック"/>
                <a:cs typeface="ＭＳ Ｐゴシック"/>
              </a:rPr>
              <a:t>Health Score</a:t>
            </a:r>
            <a:endParaRPr lang="en-GB" sz="2000" b="1">
              <a:solidFill>
                <a:srgbClr val="000099"/>
              </a:solidFill>
            </a:endParaRPr>
          </a:p>
        </p:txBody>
      </p:sp>
      <p:sp>
        <p:nvSpPr>
          <p:cNvPr id="14392" name="Text Box 93"/>
          <p:cNvSpPr txBox="1">
            <a:spLocks noChangeArrowheads="1"/>
          </p:cNvSpPr>
          <p:nvPr/>
        </p:nvSpPr>
        <p:spPr bwMode="auto">
          <a:xfrm>
            <a:off x="115888" y="8913813"/>
            <a:ext cx="3025775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266700">
              <a:spcBef>
                <a:spcPct val="5000"/>
              </a:spcBef>
            </a:pPr>
            <a:r>
              <a:rPr lang="en-GB" sz="1000" b="1">
                <a:solidFill>
                  <a:srgbClr val="000099"/>
                </a:solidFill>
              </a:rPr>
              <a:t>Scoring:</a:t>
            </a:r>
          </a:p>
          <a:p>
            <a:pPr defTabSz="266700">
              <a:spcBef>
                <a:spcPct val="40000"/>
              </a:spcBef>
            </a:pPr>
            <a:r>
              <a:rPr lang="en-GB" sz="1000"/>
              <a:t>		Very high risk</a:t>
            </a:r>
          </a:p>
          <a:p>
            <a:pPr defTabSz="266700">
              <a:spcBef>
                <a:spcPct val="5000"/>
              </a:spcBef>
            </a:pPr>
            <a:r>
              <a:rPr lang="en-GB" sz="1000"/>
              <a:t>		High risk</a:t>
            </a:r>
          </a:p>
          <a:p>
            <a:pPr defTabSz="266700">
              <a:spcBef>
                <a:spcPct val="5000"/>
              </a:spcBef>
            </a:pPr>
            <a:r>
              <a:rPr lang="en-GB" sz="1000"/>
              <a:t>		Moderate risk </a:t>
            </a:r>
          </a:p>
          <a:p>
            <a:pPr defTabSz="266700">
              <a:spcBef>
                <a:spcPct val="5000"/>
              </a:spcBef>
            </a:pPr>
            <a:r>
              <a:rPr lang="en-GB" sz="1000"/>
              <a:t>		Low risk</a:t>
            </a:r>
          </a:p>
        </p:txBody>
      </p:sp>
      <p:sp>
        <p:nvSpPr>
          <p:cNvPr id="14393" name="Text Box 94"/>
          <p:cNvSpPr txBox="1">
            <a:spLocks noChangeArrowheads="1"/>
          </p:cNvSpPr>
          <p:nvPr/>
        </p:nvSpPr>
        <p:spPr bwMode="auto">
          <a:xfrm>
            <a:off x="187325" y="9129713"/>
            <a:ext cx="433388" cy="725487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66FF33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"/>
              </a:spcBef>
            </a:pPr>
            <a:r>
              <a:rPr lang="en-GB" sz="1000"/>
              <a:t>0-3</a:t>
            </a:r>
          </a:p>
          <a:p>
            <a:pPr>
              <a:spcBef>
                <a:spcPct val="5000"/>
              </a:spcBef>
            </a:pPr>
            <a:r>
              <a:rPr lang="en-GB" sz="1000"/>
              <a:t>4-6</a:t>
            </a:r>
          </a:p>
          <a:p>
            <a:pPr>
              <a:spcBef>
                <a:spcPct val="5000"/>
              </a:spcBef>
            </a:pPr>
            <a:r>
              <a:rPr lang="en-GB" sz="1000"/>
              <a:t>7-9</a:t>
            </a:r>
          </a:p>
          <a:p>
            <a:pPr>
              <a:spcBef>
                <a:spcPct val="5000"/>
              </a:spcBef>
            </a:pPr>
            <a:r>
              <a:rPr lang="en-GB" sz="1000"/>
              <a:t>10</a:t>
            </a:r>
          </a:p>
        </p:txBody>
      </p:sp>
      <p:grpSp>
        <p:nvGrpSpPr>
          <p:cNvPr id="14394" name="Group 83"/>
          <p:cNvGrpSpPr>
            <a:grpSpLocks/>
          </p:cNvGrpSpPr>
          <p:nvPr/>
        </p:nvGrpSpPr>
        <p:grpSpPr bwMode="auto">
          <a:xfrm rot="10800000">
            <a:off x="620713" y="1857375"/>
            <a:ext cx="1943100" cy="1727200"/>
            <a:chOff x="3960" y="1977"/>
            <a:chExt cx="8820" cy="8820"/>
          </a:xfrm>
        </p:grpSpPr>
        <p:sp>
          <p:nvSpPr>
            <p:cNvPr id="14404" name="Rectangle 84"/>
            <p:cNvSpPr>
              <a:spLocks noChangeArrowheads="1"/>
            </p:cNvSpPr>
            <p:nvPr/>
          </p:nvSpPr>
          <p:spPr bwMode="auto">
            <a:xfrm>
              <a:off x="3960" y="1977"/>
              <a:ext cx="8820" cy="882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14405" name="Picture 85" descr="DSCF725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60" y="2157"/>
              <a:ext cx="5040" cy="377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4406" name="Picture 86" descr="DSCF734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540" y="7377"/>
              <a:ext cx="2340" cy="324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4407" name="Picture 87" descr="DSCF7261"/>
            <p:cNvPicPr>
              <a:picLocks noChangeAspect="1" noChangeArrowheads="1"/>
            </p:cNvPicPr>
            <p:nvPr/>
          </p:nvPicPr>
          <p:blipFill>
            <a:blip r:embed="rId4" cstate="print"/>
            <a:srcRect b="42281"/>
            <a:stretch>
              <a:fillRect/>
            </a:stretch>
          </p:blipFill>
          <p:spPr bwMode="auto">
            <a:xfrm>
              <a:off x="4140" y="5545"/>
              <a:ext cx="2880" cy="237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4408" name="Picture 88" descr="http://www.awholenewme.co.uk/Running%20Club.jpg"/>
            <p:cNvPicPr>
              <a:picLocks noChangeAspect="1" noChangeArrowheads="1"/>
            </p:cNvPicPr>
            <p:nvPr/>
          </p:nvPicPr>
          <p:blipFill>
            <a:blip r:embed="rId5" r:link="rId6" cstate="print"/>
            <a:srcRect t="22969" r="19699"/>
            <a:stretch>
              <a:fillRect/>
            </a:stretch>
          </p:blipFill>
          <p:spPr bwMode="auto">
            <a:xfrm>
              <a:off x="6840" y="5937"/>
              <a:ext cx="2879" cy="4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409" name="Picture 89" descr="DSCF7276"/>
            <p:cNvPicPr>
              <a:picLocks noChangeAspect="1" noChangeArrowheads="1"/>
            </p:cNvPicPr>
            <p:nvPr/>
          </p:nvPicPr>
          <p:blipFill>
            <a:blip r:embed="rId7" cstate="print"/>
            <a:srcRect r="12500"/>
            <a:stretch>
              <a:fillRect/>
            </a:stretch>
          </p:blipFill>
          <p:spPr bwMode="auto">
            <a:xfrm>
              <a:off x="9540" y="4870"/>
              <a:ext cx="2700" cy="250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4410" name="Picture 90" descr="DSCF7329"/>
            <p:cNvPicPr>
              <a:picLocks noChangeAspect="1" noChangeArrowheads="1"/>
            </p:cNvPicPr>
            <p:nvPr/>
          </p:nvPicPr>
          <p:blipFill>
            <a:blip r:embed="rId8" cstate="print"/>
            <a:srcRect l="21207" t="13333" r="9575"/>
            <a:stretch>
              <a:fillRect/>
            </a:stretch>
          </p:blipFill>
          <p:spPr bwMode="auto">
            <a:xfrm>
              <a:off x="4680" y="7917"/>
              <a:ext cx="2160" cy="27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395" name="Group 91"/>
          <p:cNvGrpSpPr>
            <a:grpSpLocks/>
          </p:cNvGrpSpPr>
          <p:nvPr/>
        </p:nvGrpSpPr>
        <p:grpSpPr bwMode="auto">
          <a:xfrm rot="10800000">
            <a:off x="3789363" y="3944938"/>
            <a:ext cx="719137" cy="720725"/>
            <a:chOff x="3960" y="1977"/>
            <a:chExt cx="8820" cy="8820"/>
          </a:xfrm>
        </p:grpSpPr>
        <p:sp>
          <p:nvSpPr>
            <p:cNvPr id="14397" name="Rectangle 92"/>
            <p:cNvSpPr>
              <a:spLocks noChangeArrowheads="1"/>
            </p:cNvSpPr>
            <p:nvPr/>
          </p:nvSpPr>
          <p:spPr bwMode="auto">
            <a:xfrm>
              <a:off x="3960" y="1977"/>
              <a:ext cx="8820" cy="882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rot="10800000"/>
            <a:lstStyle/>
            <a:p>
              <a:endParaRPr lang="en-US"/>
            </a:p>
          </p:txBody>
        </p:sp>
        <p:pic>
          <p:nvPicPr>
            <p:cNvPr id="14398" name="Picture 93" descr="DSCF725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760" y="2157"/>
              <a:ext cx="5040" cy="377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4399" name="Picture 94" descr="DSCF7342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9540" y="7377"/>
              <a:ext cx="2340" cy="324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4400" name="Picture 95" descr="DSCF7261"/>
            <p:cNvPicPr>
              <a:picLocks noChangeAspect="1" noChangeArrowheads="1"/>
            </p:cNvPicPr>
            <p:nvPr/>
          </p:nvPicPr>
          <p:blipFill>
            <a:blip r:embed="rId11" cstate="print"/>
            <a:srcRect b="42281"/>
            <a:stretch>
              <a:fillRect/>
            </a:stretch>
          </p:blipFill>
          <p:spPr bwMode="auto">
            <a:xfrm>
              <a:off x="4140" y="5545"/>
              <a:ext cx="2880" cy="237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4401" name="Picture 96" descr="http://www.awholenewme.co.uk/Running%20Club.jpg"/>
            <p:cNvPicPr>
              <a:picLocks noChangeAspect="1" noChangeArrowheads="1"/>
            </p:cNvPicPr>
            <p:nvPr/>
          </p:nvPicPr>
          <p:blipFill>
            <a:blip r:embed="rId12" r:link="rId6" cstate="print"/>
            <a:srcRect t="22969" r="19699"/>
            <a:stretch>
              <a:fillRect/>
            </a:stretch>
          </p:blipFill>
          <p:spPr bwMode="auto">
            <a:xfrm>
              <a:off x="6840" y="5937"/>
              <a:ext cx="2879" cy="4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402" name="Picture 97" descr="DSCF7276"/>
            <p:cNvPicPr>
              <a:picLocks noChangeAspect="1" noChangeArrowheads="1"/>
            </p:cNvPicPr>
            <p:nvPr/>
          </p:nvPicPr>
          <p:blipFill>
            <a:blip r:embed="rId13" cstate="print"/>
            <a:srcRect r="12500"/>
            <a:stretch>
              <a:fillRect/>
            </a:stretch>
          </p:blipFill>
          <p:spPr bwMode="auto">
            <a:xfrm>
              <a:off x="9540" y="4870"/>
              <a:ext cx="2700" cy="250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4403" name="Picture 98" descr="DSCF7329"/>
            <p:cNvPicPr>
              <a:picLocks noChangeAspect="1" noChangeArrowheads="1"/>
            </p:cNvPicPr>
            <p:nvPr/>
          </p:nvPicPr>
          <p:blipFill>
            <a:blip r:embed="rId14" cstate="print"/>
            <a:srcRect l="21207" t="13333" r="9575"/>
            <a:stretch>
              <a:fillRect/>
            </a:stretch>
          </p:blipFill>
          <p:spPr bwMode="auto">
            <a:xfrm>
              <a:off x="4680" y="7917"/>
              <a:ext cx="2160" cy="27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96" name="Line 322"/>
          <p:cNvSpPr>
            <a:spLocks noChangeShapeType="1"/>
          </p:cNvSpPr>
          <p:nvPr/>
        </p:nvSpPr>
        <p:spPr bwMode="auto">
          <a:xfrm>
            <a:off x="3789363" y="1497013"/>
            <a:ext cx="29527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3"/>
          <p:cNvSpPr>
            <a:spLocks noChangeArrowheads="1"/>
          </p:cNvSpPr>
          <p:nvPr/>
        </p:nvSpPr>
        <p:spPr bwMode="auto">
          <a:xfrm rot="10800000">
            <a:off x="-26988" y="0"/>
            <a:ext cx="6858001" cy="9906000"/>
          </a:xfrm>
          <a:prstGeom prst="rect">
            <a:avLst/>
          </a:prstGeom>
          <a:solidFill>
            <a:srgbClr val="FFFFFF"/>
          </a:solidFill>
          <a:ln w="101600">
            <a:solidFill>
              <a:srgbClr val="800000"/>
            </a:solidFill>
            <a:miter lim="800000"/>
            <a:headEnd/>
            <a:tailEnd/>
          </a:ln>
        </p:spPr>
        <p:txBody>
          <a:bodyPr rot="10800000"/>
          <a:lstStyle/>
          <a:p>
            <a:endParaRPr lang="en-US" b="1"/>
          </a:p>
        </p:txBody>
      </p:sp>
      <p:sp>
        <p:nvSpPr>
          <p:cNvPr id="15362" name="Text Box 33"/>
          <p:cNvSpPr txBox="1">
            <a:spLocks noChangeArrowheads="1"/>
          </p:cNvSpPr>
          <p:nvPr/>
        </p:nvSpPr>
        <p:spPr bwMode="auto">
          <a:xfrm>
            <a:off x="1052513" y="127000"/>
            <a:ext cx="56896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600" b="1" u="sng">
                <a:solidFill>
                  <a:srgbClr val="000099"/>
                </a:solidFill>
                <a:ea typeface="ＭＳ Ｐゴシック"/>
                <a:cs typeface="ＭＳ Ｐゴシック"/>
              </a:rPr>
              <a:t>H</a:t>
            </a:r>
            <a:r>
              <a:rPr lang="en-US" altLang="ja-JP" sz="1600" b="1">
                <a:solidFill>
                  <a:srgbClr val="000099"/>
                </a:solidFill>
                <a:ea typeface="ＭＳ Ｐゴシック"/>
                <a:cs typeface="ＭＳ Ｐゴシック"/>
              </a:rPr>
              <a:t>elping </a:t>
            </a:r>
            <a:r>
              <a:rPr lang="en-US" altLang="ja-JP" sz="1600" b="1" u="sng">
                <a:solidFill>
                  <a:srgbClr val="000099"/>
                </a:solidFill>
                <a:ea typeface="ＭＳ Ｐゴシック"/>
                <a:cs typeface="ＭＳ Ｐゴシック"/>
              </a:rPr>
              <a:t>E</a:t>
            </a:r>
            <a:r>
              <a:rPr lang="en-US" altLang="ja-JP" sz="1600" b="1">
                <a:solidFill>
                  <a:srgbClr val="000099"/>
                </a:solidFill>
                <a:ea typeface="ＭＳ Ｐゴシック"/>
                <a:cs typeface="ＭＳ Ｐゴシック"/>
              </a:rPr>
              <a:t>veryone </a:t>
            </a:r>
            <a:r>
              <a:rPr lang="en-US" altLang="ja-JP" sz="1600" b="1" u="sng">
                <a:solidFill>
                  <a:srgbClr val="000099"/>
                </a:solidFill>
                <a:ea typeface="ＭＳ Ｐゴシック"/>
                <a:cs typeface="ＭＳ Ｐゴシック"/>
              </a:rPr>
              <a:t>A</a:t>
            </a:r>
            <a:r>
              <a:rPr lang="en-US" altLang="ja-JP" sz="1600" b="1">
                <a:solidFill>
                  <a:srgbClr val="000099"/>
                </a:solidFill>
                <a:ea typeface="ＭＳ Ｐゴシック"/>
                <a:cs typeface="ＭＳ Ｐゴシック"/>
              </a:rPr>
              <a:t>chieve </a:t>
            </a:r>
            <a:r>
              <a:rPr lang="en-US" altLang="ja-JP" sz="1600" b="1" u="sng">
                <a:solidFill>
                  <a:srgbClr val="000099"/>
                </a:solidFill>
                <a:ea typeface="ＭＳ Ｐゴシック"/>
                <a:cs typeface="ＭＳ Ｐゴシック"/>
              </a:rPr>
              <a:t>L</a:t>
            </a:r>
            <a:r>
              <a:rPr lang="en-US" altLang="ja-JP" sz="1600" b="1">
                <a:solidFill>
                  <a:srgbClr val="000099"/>
                </a:solidFill>
                <a:ea typeface="ＭＳ Ｐゴシック"/>
                <a:cs typeface="ＭＳ Ｐゴシック"/>
              </a:rPr>
              <a:t>ong </a:t>
            </a:r>
            <a:r>
              <a:rPr lang="en-US" altLang="ja-JP" sz="1600" b="1" u="sng">
                <a:solidFill>
                  <a:srgbClr val="000099"/>
                </a:solidFill>
                <a:ea typeface="ＭＳ Ｐゴシック"/>
                <a:cs typeface="ＭＳ Ｐゴシック"/>
              </a:rPr>
              <a:t>T</a:t>
            </a:r>
            <a:r>
              <a:rPr lang="en-US" altLang="ja-JP" sz="1600" b="1">
                <a:solidFill>
                  <a:srgbClr val="000099"/>
                </a:solidFill>
                <a:ea typeface="ＭＳ Ｐゴシック"/>
                <a:cs typeface="ＭＳ Ｐゴシック"/>
              </a:rPr>
              <a:t>erm </a:t>
            </a:r>
            <a:r>
              <a:rPr lang="en-US" altLang="ja-JP" sz="1600" b="1" u="sng">
                <a:solidFill>
                  <a:srgbClr val="000099"/>
                </a:solidFill>
                <a:ea typeface="ＭＳ Ｐゴシック"/>
                <a:cs typeface="ＭＳ Ｐゴシック"/>
              </a:rPr>
              <a:t>H</a:t>
            </a:r>
            <a:r>
              <a:rPr lang="en-US" altLang="ja-JP" sz="1600" b="1">
                <a:solidFill>
                  <a:srgbClr val="000099"/>
                </a:solidFill>
                <a:ea typeface="ＭＳ Ｐゴシック"/>
                <a:cs typeface="ＭＳ Ｐゴシック"/>
              </a:rPr>
              <a:t>ealth</a:t>
            </a:r>
            <a:endParaRPr lang="en-GB" altLang="ja-JP" sz="1600" b="1">
              <a:solidFill>
                <a:srgbClr val="000099"/>
              </a:solidFill>
              <a:ea typeface="ＭＳ Ｐゴシック"/>
              <a:cs typeface="ＭＳ Ｐゴシック"/>
            </a:endParaRPr>
          </a:p>
          <a:p>
            <a:pPr algn="ctr">
              <a:spcBef>
                <a:spcPct val="50000"/>
              </a:spcBef>
            </a:pPr>
            <a:r>
              <a:rPr lang="en-GB" sz="2000" b="1">
                <a:solidFill>
                  <a:srgbClr val="000099"/>
                </a:solidFill>
              </a:rPr>
              <a:t>Facts and Action Plan</a:t>
            </a:r>
          </a:p>
        </p:txBody>
      </p:sp>
      <p:graphicFrame>
        <p:nvGraphicFramePr>
          <p:cNvPr id="15392" name="Group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062235"/>
              </p:ext>
            </p:extLst>
          </p:nvPr>
        </p:nvGraphicFramePr>
        <p:xfrm>
          <a:off x="115888" y="849313"/>
          <a:ext cx="6626225" cy="8977314"/>
        </p:xfrm>
        <a:graphic>
          <a:graphicData uri="http://schemas.openxmlformats.org/drawingml/2006/table">
            <a:tbl>
              <a:tblPr/>
              <a:tblGrid>
                <a:gridCol w="6626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977314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Name of school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Age of students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Normal Weight</a:t>
                      </a:r>
                      <a:endParaRPr kumimoji="0" lang="en-GB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Physical </a:t>
                      </a: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Activity</a:t>
                      </a:r>
                      <a:endParaRPr kumimoji="0" lang="en-GB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 Fruit and Vegetables Daily</a:t>
                      </a:r>
                      <a:endParaRPr kumimoji="0" lang="en-GB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Smoking</a:t>
                      </a:r>
                      <a:endParaRPr kumimoji="0" lang="en-GB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Alcohol, Sex and </a:t>
                      </a: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Drugs</a:t>
                      </a:r>
                      <a:endParaRPr kumimoji="0" lang="en-GB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Cancer </a:t>
                      </a: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Screening</a:t>
                      </a:r>
                      <a:endParaRPr kumimoji="0" lang="en-GB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Emotional Well </a:t>
                      </a: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Being</a:t>
                      </a:r>
                      <a:endParaRPr kumimoji="0" lang="en-GB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Blood Pressure </a:t>
                      </a: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Check</a:t>
                      </a:r>
                      <a:endParaRPr kumimoji="0" lang="en-GB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Cholesterol </a:t>
                      </a: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Check</a:t>
                      </a:r>
                      <a:endParaRPr kumimoji="0" lang="en-GB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Diabetes Prevention</a:t>
                      </a:r>
                      <a:r>
                        <a:rPr kumimoji="0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Please comment on which of the above factors would be applicable to your students?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What other factors should we add?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What is already being done in your school (in terms of health promotion)?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In what format should we design this new HEALTH passport?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How could it be used in schools? (What resources/help would you require?)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383" name="Group 34"/>
          <p:cNvGrpSpPr>
            <a:grpSpLocks/>
          </p:cNvGrpSpPr>
          <p:nvPr/>
        </p:nvGrpSpPr>
        <p:grpSpPr bwMode="auto">
          <a:xfrm>
            <a:off x="333375" y="128588"/>
            <a:ext cx="719138" cy="647700"/>
            <a:chOff x="3960" y="1977"/>
            <a:chExt cx="8820" cy="8820"/>
          </a:xfrm>
        </p:grpSpPr>
        <p:sp>
          <p:nvSpPr>
            <p:cNvPr id="15384" name="Rectangle 35"/>
            <p:cNvSpPr>
              <a:spLocks noChangeArrowheads="1"/>
            </p:cNvSpPr>
            <p:nvPr/>
          </p:nvSpPr>
          <p:spPr bwMode="auto">
            <a:xfrm>
              <a:off x="3960" y="1977"/>
              <a:ext cx="8820" cy="882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15385" name="Picture 36" descr="DSCF725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60" y="2157"/>
              <a:ext cx="5040" cy="377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5386" name="Picture 37" descr="DSCF734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540" y="7377"/>
              <a:ext cx="2340" cy="324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5387" name="Picture 38" descr="DSCF7261"/>
            <p:cNvPicPr>
              <a:picLocks noChangeAspect="1" noChangeArrowheads="1"/>
            </p:cNvPicPr>
            <p:nvPr/>
          </p:nvPicPr>
          <p:blipFill>
            <a:blip r:embed="rId4" cstate="print"/>
            <a:srcRect b="42281"/>
            <a:stretch>
              <a:fillRect/>
            </a:stretch>
          </p:blipFill>
          <p:spPr bwMode="auto">
            <a:xfrm>
              <a:off x="4140" y="5545"/>
              <a:ext cx="2880" cy="2372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5388" name="Picture 39" descr="http://www.awholenewme.co.uk/Running%20Club.jpg"/>
            <p:cNvPicPr>
              <a:picLocks noChangeAspect="1" noChangeArrowheads="1"/>
            </p:cNvPicPr>
            <p:nvPr/>
          </p:nvPicPr>
          <p:blipFill>
            <a:blip r:embed="rId5" r:link="rId6" cstate="print"/>
            <a:srcRect t="22969" r="19699"/>
            <a:stretch>
              <a:fillRect/>
            </a:stretch>
          </p:blipFill>
          <p:spPr bwMode="auto">
            <a:xfrm>
              <a:off x="6840" y="5937"/>
              <a:ext cx="2879" cy="4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89" name="Picture 40" descr="DSCF7276"/>
            <p:cNvPicPr>
              <a:picLocks noChangeAspect="1" noChangeArrowheads="1"/>
            </p:cNvPicPr>
            <p:nvPr/>
          </p:nvPicPr>
          <p:blipFill>
            <a:blip r:embed="rId7" cstate="print"/>
            <a:srcRect r="12500"/>
            <a:stretch>
              <a:fillRect/>
            </a:stretch>
          </p:blipFill>
          <p:spPr bwMode="auto">
            <a:xfrm>
              <a:off x="9540" y="4870"/>
              <a:ext cx="2700" cy="2507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5390" name="Picture 41" descr="DSCF7329"/>
            <p:cNvPicPr>
              <a:picLocks noChangeAspect="1" noChangeArrowheads="1"/>
            </p:cNvPicPr>
            <p:nvPr/>
          </p:nvPicPr>
          <p:blipFill>
            <a:blip r:embed="rId8" cstate="print"/>
            <a:srcRect l="21207" t="13333" r="9575"/>
            <a:stretch>
              <a:fillRect/>
            </a:stretch>
          </p:blipFill>
          <p:spPr bwMode="auto">
            <a:xfrm>
              <a:off x="4680" y="7917"/>
              <a:ext cx="2160" cy="27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1183</TotalTime>
  <Words>229</Words>
  <Application>Microsoft Office PowerPoint</Application>
  <PresentationFormat>A4 Paper (210x297 mm)</PresentationFormat>
  <Paragraphs>118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MS PGothic</vt:lpstr>
      <vt:lpstr>Arial</vt:lpstr>
      <vt:lpstr>Batang</vt:lpstr>
      <vt:lpstr>Times New Roman</vt:lpstr>
      <vt:lpstr>Default Design</vt:lpstr>
      <vt:lpstr>PowerPoint Presentation</vt:lpstr>
      <vt:lpstr>PowerPoint Presentation</vt:lpstr>
    </vt:vector>
  </TitlesOfParts>
  <Company>George Eliot Hospital NHS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IT Services</dc:creator>
  <cp:lastModifiedBy>Muscroft, Lindsay</cp:lastModifiedBy>
  <cp:revision>196</cp:revision>
  <dcterms:created xsi:type="dcterms:W3CDTF">2008-06-05T14:00:40Z</dcterms:created>
  <dcterms:modified xsi:type="dcterms:W3CDTF">2019-03-19T16:52:10Z</dcterms:modified>
</cp:coreProperties>
</file>