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7" r:id="rId2"/>
    <p:sldMasterId id="2147483709" r:id="rId3"/>
    <p:sldMasterId id="2147483722" r:id="rId4"/>
    <p:sldMasterId id="2147483735" r:id="rId5"/>
  </p:sldMasterIdLst>
  <p:notesMasterIdLst>
    <p:notesMasterId r:id="rId37"/>
  </p:notesMasterIdLst>
  <p:handoutMasterIdLst>
    <p:handoutMasterId r:id="rId38"/>
  </p:handoutMasterIdLst>
  <p:sldIdLst>
    <p:sldId id="306" r:id="rId6"/>
    <p:sldId id="351" r:id="rId7"/>
    <p:sldId id="380" r:id="rId8"/>
    <p:sldId id="374" r:id="rId9"/>
    <p:sldId id="370" r:id="rId10"/>
    <p:sldId id="373" r:id="rId11"/>
    <p:sldId id="375" r:id="rId12"/>
    <p:sldId id="379" r:id="rId13"/>
    <p:sldId id="390" r:id="rId14"/>
    <p:sldId id="378" r:id="rId15"/>
    <p:sldId id="377" r:id="rId16"/>
    <p:sldId id="366" r:id="rId17"/>
    <p:sldId id="367" r:id="rId18"/>
    <p:sldId id="368" r:id="rId19"/>
    <p:sldId id="369" r:id="rId20"/>
    <p:sldId id="381" r:id="rId21"/>
    <p:sldId id="342" r:id="rId22"/>
    <p:sldId id="392" r:id="rId23"/>
    <p:sldId id="384" r:id="rId24"/>
    <p:sldId id="386" r:id="rId25"/>
    <p:sldId id="382" r:id="rId26"/>
    <p:sldId id="393" r:id="rId27"/>
    <p:sldId id="394" r:id="rId28"/>
    <p:sldId id="385" r:id="rId29"/>
    <p:sldId id="383" r:id="rId30"/>
    <p:sldId id="395" r:id="rId31"/>
    <p:sldId id="396" r:id="rId32"/>
    <p:sldId id="388" r:id="rId33"/>
    <p:sldId id="387" r:id="rId34"/>
    <p:sldId id="391" r:id="rId35"/>
    <p:sldId id="340" r:id="rId3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2B8D"/>
    <a:srgbClr val="5F2987"/>
    <a:srgbClr val="853C6E"/>
    <a:srgbClr val="632B8D"/>
    <a:srgbClr val="E33258"/>
    <a:srgbClr val="6B8C18"/>
    <a:srgbClr val="6483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D02D44-AF20-4A0C-87A2-918210F48DA9}" v="948" dt="2019-06-18T22:30:34.8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94" autoAdjust="0"/>
    <p:restoredTop sz="94681" autoAdjust="0"/>
  </p:normalViewPr>
  <p:slideViewPr>
    <p:cSldViewPr>
      <p:cViewPr varScale="1">
        <p:scale>
          <a:sx n="107" d="100"/>
          <a:sy n="107" d="100"/>
        </p:scale>
        <p:origin x="1432"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6" d="100"/>
          <a:sy n="56" d="100"/>
        </p:scale>
        <p:origin x="2856" y="42"/>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 Id="rId44"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DBE426-65EA-4473-B200-81BAE5C2BE3C}" type="doc">
      <dgm:prSet loTypeId="urn:diagrams.loki3.com/VaryingWidthList" loCatId="list" qsTypeId="urn:microsoft.com/office/officeart/2005/8/quickstyle/simple1" qsCatId="simple" csTypeId="urn:microsoft.com/office/officeart/2005/8/colors/accent1_2" csCatId="accent1" phldr="1"/>
      <dgm:spPr/>
    </dgm:pt>
    <dgm:pt modelId="{3E8EA8C8-D9DC-43A8-9BEC-AEEA211F1E69}">
      <dgm:prSet phldrT="[Text]" custT="1"/>
      <dgm:spPr>
        <a:solidFill>
          <a:srgbClr val="CC99FF"/>
        </a:solidFill>
      </dgm:spPr>
      <dgm:t>
        <a:bodyPr/>
        <a:lstStyle/>
        <a:p>
          <a:r>
            <a:rPr lang="en-GB" sz="1600" u="sng" dirty="0"/>
            <a:t>Module Lead</a:t>
          </a:r>
        </a:p>
        <a:p>
          <a:r>
            <a:rPr lang="en-GB" sz="1600" dirty="0"/>
            <a:t>Subject Studies: John </a:t>
          </a:r>
          <a:r>
            <a:rPr lang="en-GB" sz="1600" dirty="0" err="1"/>
            <a:t>Thornby</a:t>
          </a:r>
          <a:endParaRPr lang="en-GB" sz="1600" dirty="0"/>
        </a:p>
        <a:p>
          <a:r>
            <a:rPr lang="en-GB" sz="1600" dirty="0"/>
            <a:t>Reflective Practice: Alison Morgan</a:t>
          </a:r>
        </a:p>
        <a:p>
          <a:r>
            <a:rPr lang="en-GB" sz="1600" dirty="0"/>
            <a:t>Professional Practice: Jonty </a:t>
          </a:r>
          <a:r>
            <a:rPr lang="en-GB" sz="1600" dirty="0" err="1"/>
            <a:t>Leese</a:t>
          </a:r>
          <a:endParaRPr lang="en-GB" sz="1600" dirty="0"/>
        </a:p>
      </dgm:t>
    </dgm:pt>
    <dgm:pt modelId="{75311ECA-E92F-4FB8-96E0-09DE386DAAC0}" type="parTrans" cxnId="{2F43099A-CE91-49A8-A87E-125B65E33FE2}">
      <dgm:prSet/>
      <dgm:spPr/>
      <dgm:t>
        <a:bodyPr/>
        <a:lstStyle/>
        <a:p>
          <a:endParaRPr lang="en-GB"/>
        </a:p>
      </dgm:t>
    </dgm:pt>
    <dgm:pt modelId="{78AC61FC-4E6D-444F-9D2B-69B55C4737E2}" type="sibTrans" cxnId="{2F43099A-CE91-49A8-A87E-125B65E33FE2}">
      <dgm:prSet/>
      <dgm:spPr/>
      <dgm:t>
        <a:bodyPr/>
        <a:lstStyle/>
        <a:p>
          <a:endParaRPr lang="en-GB"/>
        </a:p>
      </dgm:t>
    </dgm:pt>
    <dgm:pt modelId="{04A29ABC-4E33-4319-845A-CD45C1FFF8F0}">
      <dgm:prSet phldrT="[Text]" custT="1"/>
      <dgm:spPr>
        <a:solidFill>
          <a:srgbClr val="993366"/>
        </a:solidFill>
      </dgm:spPr>
      <dgm:t>
        <a:bodyPr/>
        <a:lstStyle/>
        <a:p>
          <a:r>
            <a:rPr lang="en-GB" sz="1600" u="sng" dirty="0"/>
            <a:t>Programme Lead</a:t>
          </a:r>
          <a:r>
            <a:rPr lang="en-GB" sz="1600" dirty="0"/>
            <a:t>:</a:t>
          </a:r>
        </a:p>
        <a:p>
          <a:r>
            <a:rPr lang="en-GB" sz="1600" dirty="0"/>
            <a:t>Monday: John </a:t>
          </a:r>
          <a:r>
            <a:rPr lang="en-GB" sz="1600" dirty="0" err="1"/>
            <a:t>Thornby</a:t>
          </a:r>
          <a:r>
            <a:rPr lang="en-GB" sz="1600" dirty="0"/>
            <a:t> &amp; Georgina Newton</a:t>
          </a:r>
        </a:p>
        <a:p>
          <a:r>
            <a:rPr lang="en-GB" sz="1600" dirty="0"/>
            <a:t>Friday: Alison Morgan &amp; Jonty </a:t>
          </a:r>
          <a:r>
            <a:rPr lang="en-GB" sz="1600" dirty="0" err="1"/>
            <a:t>Leese</a:t>
          </a:r>
          <a:endParaRPr lang="en-GB" sz="1600" dirty="0"/>
        </a:p>
        <a:p>
          <a:r>
            <a:rPr lang="en-GB" sz="1600" dirty="0"/>
            <a:t>Core: Alison Morgan &amp; John </a:t>
          </a:r>
          <a:r>
            <a:rPr lang="en-GB" sz="1600" dirty="0" err="1"/>
            <a:t>Thornby</a:t>
          </a:r>
          <a:endParaRPr lang="en-GB" sz="1600" dirty="0"/>
        </a:p>
        <a:p>
          <a:r>
            <a:rPr lang="en-GB" sz="1600" dirty="0"/>
            <a:t>School Direct: Jonty </a:t>
          </a:r>
          <a:r>
            <a:rPr lang="en-GB" sz="1600" dirty="0" err="1"/>
            <a:t>Leese</a:t>
          </a:r>
          <a:r>
            <a:rPr lang="en-GB" sz="1600" dirty="0"/>
            <a:t> &amp; Georgina Newton</a:t>
          </a:r>
        </a:p>
      </dgm:t>
    </dgm:pt>
    <dgm:pt modelId="{5F6739F2-4EBB-4C1B-92AE-A87E329D2189}" type="parTrans" cxnId="{815D49CA-F5D5-4A94-B2A9-F8159DB86039}">
      <dgm:prSet/>
      <dgm:spPr/>
      <dgm:t>
        <a:bodyPr/>
        <a:lstStyle/>
        <a:p>
          <a:endParaRPr lang="en-GB"/>
        </a:p>
      </dgm:t>
    </dgm:pt>
    <dgm:pt modelId="{1A4ED59E-DFBC-4F44-8F14-2DC85646C251}" type="sibTrans" cxnId="{815D49CA-F5D5-4A94-B2A9-F8159DB86039}">
      <dgm:prSet/>
      <dgm:spPr/>
      <dgm:t>
        <a:bodyPr/>
        <a:lstStyle/>
        <a:p>
          <a:endParaRPr lang="en-GB"/>
        </a:p>
      </dgm:t>
    </dgm:pt>
    <dgm:pt modelId="{F4E2E8AE-931D-44CD-9877-67D36D5A0D18}">
      <dgm:prSet phldrT="[Text]" custT="1"/>
      <dgm:spPr>
        <a:solidFill>
          <a:srgbClr val="6600CC"/>
        </a:solidFill>
      </dgm:spPr>
      <dgm:t>
        <a:bodyPr/>
        <a:lstStyle/>
        <a:p>
          <a:r>
            <a:rPr lang="en-GB" sz="1600" u="sng" dirty="0"/>
            <a:t>Partnership Clusters</a:t>
          </a:r>
        </a:p>
        <a:p>
          <a:r>
            <a:rPr lang="en-GB" sz="1600" dirty="0"/>
            <a:t>Lead: Georgina Newton</a:t>
          </a:r>
        </a:p>
        <a:p>
          <a:r>
            <a:rPr lang="en-GB" sz="1600" dirty="0"/>
            <a:t>Reflective Practice groups</a:t>
          </a:r>
        </a:p>
        <a:p>
          <a:r>
            <a:rPr lang="en-GB" sz="1600" dirty="0"/>
            <a:t>Teaching Fellows </a:t>
          </a:r>
        </a:p>
      </dgm:t>
    </dgm:pt>
    <dgm:pt modelId="{13B40BF3-B873-4E20-8D65-C0599919D1FD}" type="parTrans" cxnId="{F987C910-6994-48F0-AE29-32DABD52BFC4}">
      <dgm:prSet/>
      <dgm:spPr/>
      <dgm:t>
        <a:bodyPr/>
        <a:lstStyle/>
        <a:p>
          <a:endParaRPr lang="en-GB"/>
        </a:p>
      </dgm:t>
    </dgm:pt>
    <dgm:pt modelId="{E065B9EA-A753-4D96-8148-32525DB32CB6}" type="sibTrans" cxnId="{F987C910-6994-48F0-AE29-32DABD52BFC4}">
      <dgm:prSet/>
      <dgm:spPr/>
      <dgm:t>
        <a:bodyPr/>
        <a:lstStyle/>
        <a:p>
          <a:endParaRPr lang="en-GB"/>
        </a:p>
      </dgm:t>
    </dgm:pt>
    <dgm:pt modelId="{2837505C-92A7-4821-9408-B8F56BF58831}" type="pres">
      <dgm:prSet presAssocID="{2BDBE426-65EA-4473-B200-81BAE5C2BE3C}" presName="Name0" presStyleCnt="0">
        <dgm:presLayoutVars>
          <dgm:resizeHandles/>
        </dgm:presLayoutVars>
      </dgm:prSet>
      <dgm:spPr/>
    </dgm:pt>
    <dgm:pt modelId="{34752EC2-9D7C-4CD4-B9CD-781FF9427D8E}" type="pres">
      <dgm:prSet presAssocID="{3E8EA8C8-D9DC-43A8-9BEC-AEEA211F1E69}" presName="text" presStyleLbl="node1" presStyleIdx="0" presStyleCnt="3" custScaleX="602288" custLinFactNeighborX="2338" custLinFactNeighborY="21062">
        <dgm:presLayoutVars>
          <dgm:bulletEnabled val="1"/>
        </dgm:presLayoutVars>
      </dgm:prSet>
      <dgm:spPr/>
      <dgm:t>
        <a:bodyPr/>
        <a:lstStyle/>
        <a:p>
          <a:endParaRPr lang="en-US"/>
        </a:p>
      </dgm:t>
    </dgm:pt>
    <dgm:pt modelId="{1181F5E7-5478-479F-9488-61D0ABF57A4D}" type="pres">
      <dgm:prSet presAssocID="{78AC61FC-4E6D-444F-9D2B-69B55C4737E2}" presName="space" presStyleCnt="0"/>
      <dgm:spPr/>
    </dgm:pt>
    <dgm:pt modelId="{3540C686-9DCC-419B-9EAC-C411C68FCD9A}" type="pres">
      <dgm:prSet presAssocID="{04A29ABC-4E33-4319-845A-CD45C1FFF8F0}" presName="text" presStyleLbl="node1" presStyleIdx="1" presStyleCnt="3" custScaleX="1128889" custScaleY="143091">
        <dgm:presLayoutVars>
          <dgm:bulletEnabled val="1"/>
        </dgm:presLayoutVars>
      </dgm:prSet>
      <dgm:spPr/>
      <dgm:t>
        <a:bodyPr/>
        <a:lstStyle/>
        <a:p>
          <a:endParaRPr lang="en-US"/>
        </a:p>
      </dgm:t>
    </dgm:pt>
    <dgm:pt modelId="{80570874-BA7B-42C8-80E0-328D4950FE42}" type="pres">
      <dgm:prSet presAssocID="{1A4ED59E-DFBC-4F44-8F14-2DC85646C251}" presName="space" presStyleCnt="0"/>
      <dgm:spPr/>
    </dgm:pt>
    <dgm:pt modelId="{6FD783FA-8D23-4970-B758-AA2C75C7000E}" type="pres">
      <dgm:prSet presAssocID="{F4E2E8AE-931D-44CD-9877-67D36D5A0D18}" presName="text" presStyleLbl="node1" presStyleIdx="2" presStyleCnt="3" custScaleX="1127606">
        <dgm:presLayoutVars>
          <dgm:bulletEnabled val="1"/>
        </dgm:presLayoutVars>
      </dgm:prSet>
      <dgm:spPr/>
      <dgm:t>
        <a:bodyPr/>
        <a:lstStyle/>
        <a:p>
          <a:endParaRPr lang="en-US"/>
        </a:p>
      </dgm:t>
    </dgm:pt>
  </dgm:ptLst>
  <dgm:cxnLst>
    <dgm:cxn modelId="{F987C910-6994-48F0-AE29-32DABD52BFC4}" srcId="{2BDBE426-65EA-4473-B200-81BAE5C2BE3C}" destId="{F4E2E8AE-931D-44CD-9877-67D36D5A0D18}" srcOrd="2" destOrd="0" parTransId="{13B40BF3-B873-4E20-8D65-C0599919D1FD}" sibTransId="{E065B9EA-A753-4D96-8148-32525DB32CB6}"/>
    <dgm:cxn modelId="{3338F349-2989-45B4-B7FA-3476702899D3}" type="presOf" srcId="{04A29ABC-4E33-4319-845A-CD45C1FFF8F0}" destId="{3540C686-9DCC-419B-9EAC-C411C68FCD9A}" srcOrd="0" destOrd="0" presId="urn:diagrams.loki3.com/VaryingWidthList"/>
    <dgm:cxn modelId="{101B9823-8C7D-49C5-B659-148A5E23C3E3}" type="presOf" srcId="{2BDBE426-65EA-4473-B200-81BAE5C2BE3C}" destId="{2837505C-92A7-4821-9408-B8F56BF58831}" srcOrd="0" destOrd="0" presId="urn:diagrams.loki3.com/VaryingWidthList"/>
    <dgm:cxn modelId="{815D49CA-F5D5-4A94-B2A9-F8159DB86039}" srcId="{2BDBE426-65EA-4473-B200-81BAE5C2BE3C}" destId="{04A29ABC-4E33-4319-845A-CD45C1FFF8F0}" srcOrd="1" destOrd="0" parTransId="{5F6739F2-4EBB-4C1B-92AE-A87E329D2189}" sibTransId="{1A4ED59E-DFBC-4F44-8F14-2DC85646C251}"/>
    <dgm:cxn modelId="{DBA4CFC8-3EA6-42D3-8646-11E05E060494}" type="presOf" srcId="{F4E2E8AE-931D-44CD-9877-67D36D5A0D18}" destId="{6FD783FA-8D23-4970-B758-AA2C75C7000E}" srcOrd="0" destOrd="0" presId="urn:diagrams.loki3.com/VaryingWidthList"/>
    <dgm:cxn modelId="{2F43099A-CE91-49A8-A87E-125B65E33FE2}" srcId="{2BDBE426-65EA-4473-B200-81BAE5C2BE3C}" destId="{3E8EA8C8-D9DC-43A8-9BEC-AEEA211F1E69}" srcOrd="0" destOrd="0" parTransId="{75311ECA-E92F-4FB8-96E0-09DE386DAAC0}" sibTransId="{78AC61FC-4E6D-444F-9D2B-69B55C4737E2}"/>
    <dgm:cxn modelId="{A189E7C0-3D4D-43BE-A004-C2FEF25FA4D8}" type="presOf" srcId="{3E8EA8C8-D9DC-43A8-9BEC-AEEA211F1E69}" destId="{34752EC2-9D7C-4CD4-B9CD-781FF9427D8E}" srcOrd="0" destOrd="0" presId="urn:diagrams.loki3.com/VaryingWidthList"/>
    <dgm:cxn modelId="{D6F15F46-8EC3-4A4B-8622-9EE1946C6FE9}" type="presParOf" srcId="{2837505C-92A7-4821-9408-B8F56BF58831}" destId="{34752EC2-9D7C-4CD4-B9CD-781FF9427D8E}" srcOrd="0" destOrd="0" presId="urn:diagrams.loki3.com/VaryingWidthList"/>
    <dgm:cxn modelId="{E445C836-1852-4CD2-8F36-61D802BA331A}" type="presParOf" srcId="{2837505C-92A7-4821-9408-B8F56BF58831}" destId="{1181F5E7-5478-479F-9488-61D0ABF57A4D}" srcOrd="1" destOrd="0" presId="urn:diagrams.loki3.com/VaryingWidthList"/>
    <dgm:cxn modelId="{F146FB47-225F-4980-B2F4-A9DFD4D411AF}" type="presParOf" srcId="{2837505C-92A7-4821-9408-B8F56BF58831}" destId="{3540C686-9DCC-419B-9EAC-C411C68FCD9A}" srcOrd="2" destOrd="0" presId="urn:diagrams.loki3.com/VaryingWidthList"/>
    <dgm:cxn modelId="{348221B0-C6ED-4BB9-858E-E99FFFDA44D6}" type="presParOf" srcId="{2837505C-92A7-4821-9408-B8F56BF58831}" destId="{80570874-BA7B-42C8-80E0-328D4950FE42}" srcOrd="3" destOrd="0" presId="urn:diagrams.loki3.com/VaryingWidthList"/>
    <dgm:cxn modelId="{9346B453-1830-4A45-B779-C801BDC532E1}" type="presParOf" srcId="{2837505C-92A7-4821-9408-B8F56BF58831}" destId="{6FD783FA-8D23-4970-B758-AA2C75C7000E}"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PG1: Subject Studies</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PG1a</a:t>
          </a:r>
        </a:p>
        <a:p>
          <a:r>
            <a:rPr lang="en-GB" sz="2000" dirty="0">
              <a:solidFill>
                <a:sysClr val="windowText" lastClr="000000"/>
              </a:solidFill>
              <a:latin typeface="Calibri" panose="020F0502020204030204"/>
              <a:ea typeface="+mn-ea"/>
              <a:cs typeface="+mn-cs"/>
            </a:rPr>
            <a:t>Essay – 3000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(80%)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7 January 2020</a:t>
          </a: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a:solidFill>
                <a:sysClr val="windowText" lastClr="000000"/>
              </a:solidFill>
              <a:latin typeface="Calibri" panose="020F0502020204030204"/>
              <a:ea typeface="+mn-ea"/>
              <a:cs typeface="+mn-cs"/>
            </a:rPr>
            <a:t>PG1b</a:t>
          </a:r>
        </a:p>
        <a:p>
          <a:pPr lvl="0"/>
          <a:r>
            <a:rPr lang="en-GB" sz="2000" b="0" dirty="0">
              <a:solidFill>
                <a:sysClr val="windowText" lastClr="000000"/>
              </a:solidFill>
              <a:latin typeface="Calibri" panose="020F0502020204030204"/>
              <a:ea typeface="+mn-ea"/>
              <a:cs typeface="+mn-cs"/>
            </a:rPr>
            <a:t>Academic Poster</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(20%)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1 June 2020</a:t>
          </a:r>
        </a:p>
        <a:p>
          <a:endParaRPr lang="en-GB" sz="2000" dirty="0">
            <a:solidFill>
              <a:sysClr val="windowText" lastClr="000000"/>
            </a:solidFill>
            <a:latin typeface="Calibri" panose="020F0502020204030204"/>
            <a:ea typeface="+mn-ea"/>
            <a:cs typeface="+mn-cs"/>
          </a:endParaRP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US"/>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US"/>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US"/>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US"/>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US"/>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US"/>
        </a:p>
      </dgm:t>
    </dgm:pt>
    <dgm:pt modelId="{0D9F1346-D6DF-4F45-AFA5-44105E495394}" type="pres">
      <dgm:prSet presAssocID="{E8DB0DFA-62E4-4A34-B256-3FB0CD4BEFF9}" presName="horzThree" presStyleCnt="0"/>
      <dgm:spPr/>
    </dgm:pt>
  </dgm:ptLst>
  <dgm:cxnLst>
    <dgm:cxn modelId="{55C384A4-128F-4021-8459-EF1021F36548}" srcId="{86694271-419D-4704-9C9B-3952ADECE260}" destId="{E8DB0DFA-62E4-4A34-B256-3FB0CD4BEFF9}" srcOrd="0" destOrd="0" parTransId="{7ECAE323-B1A5-4B8C-AF84-84E8690E831B}" sibTransId="{0846FA05-F659-4599-A0CC-6CB964BDE09C}"/>
    <dgm:cxn modelId="{AA8BC8DA-E889-4073-93DC-EE6627F77C2F}" srcId="{2B35AE0A-EA05-429A-ABEC-F043BEB9FF92}" destId="{D47ACE37-18BF-4504-B3F1-DD80B084A024}" srcOrd="0" destOrd="0" parTransId="{A554D586-807A-473C-AF41-867A6A5C6DDD}" sibTransId="{3F2F80CB-47C8-46E6-B6E5-0A53A0A69F35}"/>
    <dgm:cxn modelId="{CFEFC9CA-E8F3-4976-AB88-DCFE9C088FDC}" srcId="{FF400F65-D998-4DD4-93DB-DFB63B249AA8}" destId="{6A5825EF-1A25-411E-97E8-F9DE06370F57}" srcOrd="0" destOrd="0" parTransId="{8F5CF8D6-F922-491A-811A-A6BCB6AD0A5E}" sibTransId="{85E69163-12C8-41E0-8CCC-0EADFD0D01AC}"/>
    <dgm:cxn modelId="{37CBC6D2-2DF5-40DF-AAFB-9EFA933F0379}" type="presOf" srcId="{FF400F65-D998-4DD4-93DB-DFB63B249AA8}" destId="{C75DB267-4541-4752-AD40-7CBA83914656}" srcOrd="0" destOrd="0" presId="urn:microsoft.com/office/officeart/2005/8/layout/hierarchy4"/>
    <dgm:cxn modelId="{DEE6F1C4-A4CF-45D7-B160-61539E39CE94}" srcId="{D47ACE37-18BF-4504-B3F1-DD80B084A024}" destId="{86694271-419D-4704-9C9B-3952ADECE260}" srcOrd="1" destOrd="0" parTransId="{F452DC63-8422-4CE6-BC70-AF48DAEFC4DC}" sibTransId="{11EF0D17-ADDB-4B59-8014-38752106B09B}"/>
    <dgm:cxn modelId="{81A3983B-3229-4389-A5A7-661F6EEFD264}" type="presOf" srcId="{2B35AE0A-EA05-429A-ABEC-F043BEB9FF92}" destId="{04D587AE-7A6F-4CC2-99C1-F55AA5C86C27}" srcOrd="0" destOrd="0" presId="urn:microsoft.com/office/officeart/2005/8/layout/hierarchy4"/>
    <dgm:cxn modelId="{6FAB2554-82DD-43A5-9EC9-AA9FA20A9FB9}" type="presOf" srcId="{E8DB0DFA-62E4-4A34-B256-3FB0CD4BEFF9}" destId="{4B017D43-CEF3-4532-90CB-BEC125775FAF}"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14888043-41F8-45E0-9A5E-AB35C080506F}" type="presOf" srcId="{D47ACE37-18BF-4504-B3F1-DD80B084A024}" destId="{050696F5-3A4C-429D-8ADE-651BBD234E49}" srcOrd="0" destOrd="0" presId="urn:microsoft.com/office/officeart/2005/8/layout/hierarchy4"/>
    <dgm:cxn modelId="{3D45FE66-E2E1-4814-9BFD-21D98F8DC7DF}" type="presOf" srcId="{6A5825EF-1A25-411E-97E8-F9DE06370F57}" destId="{AACD78DB-CA2E-4945-90BB-5774BAB30E41}" srcOrd="0" destOrd="0" presId="urn:microsoft.com/office/officeart/2005/8/layout/hierarchy4"/>
    <dgm:cxn modelId="{3C57C4B0-7A53-434A-ACC8-C8C0002FC004}" type="presOf" srcId="{86694271-419D-4704-9C9B-3952ADECE260}" destId="{0A95DDB2-BDDA-4C39-BC75-FB6BF85A0C6C}" srcOrd="0" destOrd="0" presId="urn:microsoft.com/office/officeart/2005/8/layout/hierarchy4"/>
    <dgm:cxn modelId="{B83F25DF-62B7-4AC0-9289-61197E55E014}" type="presParOf" srcId="{04D587AE-7A6F-4CC2-99C1-F55AA5C86C27}" destId="{E474F4C3-A28B-43F2-A957-C806A1C0AA48}" srcOrd="0" destOrd="0" presId="urn:microsoft.com/office/officeart/2005/8/layout/hierarchy4"/>
    <dgm:cxn modelId="{AB21B7CC-E0B1-4789-8478-D3E14D3D869E}" type="presParOf" srcId="{E474F4C3-A28B-43F2-A957-C806A1C0AA48}" destId="{050696F5-3A4C-429D-8ADE-651BBD234E49}" srcOrd="0" destOrd="0" presId="urn:microsoft.com/office/officeart/2005/8/layout/hierarchy4"/>
    <dgm:cxn modelId="{763A8677-147A-492D-8D02-C8B118C55E18}" type="presParOf" srcId="{E474F4C3-A28B-43F2-A957-C806A1C0AA48}" destId="{FD25333F-43A7-4C95-BB1C-7E3185141CE1}" srcOrd="1" destOrd="0" presId="urn:microsoft.com/office/officeart/2005/8/layout/hierarchy4"/>
    <dgm:cxn modelId="{EC5C3572-6CB9-4E66-8645-740864960B26}" type="presParOf" srcId="{E474F4C3-A28B-43F2-A957-C806A1C0AA48}" destId="{4AB6C616-9A20-48ED-BD7F-2E56910447FE}" srcOrd="2" destOrd="0" presId="urn:microsoft.com/office/officeart/2005/8/layout/hierarchy4"/>
    <dgm:cxn modelId="{65885D3A-39D8-478E-8AD9-CED1B315AE73}" type="presParOf" srcId="{4AB6C616-9A20-48ED-BD7F-2E56910447FE}" destId="{6ACBF16F-293D-48DA-9E10-00484677D733}" srcOrd="0" destOrd="0" presId="urn:microsoft.com/office/officeart/2005/8/layout/hierarchy4"/>
    <dgm:cxn modelId="{BEB52AD2-D0F6-4469-A493-5C461DCEC14B}" type="presParOf" srcId="{6ACBF16F-293D-48DA-9E10-00484677D733}" destId="{C75DB267-4541-4752-AD40-7CBA83914656}" srcOrd="0" destOrd="0" presId="urn:microsoft.com/office/officeart/2005/8/layout/hierarchy4"/>
    <dgm:cxn modelId="{F3ED644A-5D05-45CE-929B-7A43B4A3C4B5}" type="presParOf" srcId="{6ACBF16F-293D-48DA-9E10-00484677D733}" destId="{0DBBB70E-BC28-45EB-B8BD-E91193D2EE16}" srcOrd="1" destOrd="0" presId="urn:microsoft.com/office/officeart/2005/8/layout/hierarchy4"/>
    <dgm:cxn modelId="{6F88D335-C1CF-4DD0-B354-F85AA644E27C}" type="presParOf" srcId="{6ACBF16F-293D-48DA-9E10-00484677D733}" destId="{320F3310-878A-43AD-B7E1-460FEA817CAF}" srcOrd="2" destOrd="0" presId="urn:microsoft.com/office/officeart/2005/8/layout/hierarchy4"/>
    <dgm:cxn modelId="{A52A948D-CBFB-418F-AE97-0BCD2AE9352F}" type="presParOf" srcId="{320F3310-878A-43AD-B7E1-460FEA817CAF}" destId="{E3B9665F-1D62-46F9-B2DC-984417B1DB50}" srcOrd="0" destOrd="0" presId="urn:microsoft.com/office/officeart/2005/8/layout/hierarchy4"/>
    <dgm:cxn modelId="{28E0A93A-7362-4CC9-BF8D-640FA1AC969D}" type="presParOf" srcId="{E3B9665F-1D62-46F9-B2DC-984417B1DB50}" destId="{AACD78DB-CA2E-4945-90BB-5774BAB30E41}" srcOrd="0" destOrd="0" presId="urn:microsoft.com/office/officeart/2005/8/layout/hierarchy4"/>
    <dgm:cxn modelId="{38BBC5D2-2B55-4E5B-9C73-A155A792ADD2}" type="presParOf" srcId="{E3B9665F-1D62-46F9-B2DC-984417B1DB50}" destId="{62E7EBCB-A58B-46C1-A57B-BDD00D7BAADA}" srcOrd="1" destOrd="0" presId="urn:microsoft.com/office/officeart/2005/8/layout/hierarchy4"/>
    <dgm:cxn modelId="{2F5EFD14-004D-4852-9100-BD137CFB3DA0}" type="presParOf" srcId="{4AB6C616-9A20-48ED-BD7F-2E56910447FE}" destId="{77BFD7C0-4798-40E9-A2A6-3E70FEB532F2}" srcOrd="1" destOrd="0" presId="urn:microsoft.com/office/officeart/2005/8/layout/hierarchy4"/>
    <dgm:cxn modelId="{4558C1FB-1970-4FD6-AEB8-4F65052B6084}" type="presParOf" srcId="{4AB6C616-9A20-48ED-BD7F-2E56910447FE}" destId="{5B6FB0EB-02EF-42DD-B276-EC0BC4F41855}" srcOrd="2" destOrd="0" presId="urn:microsoft.com/office/officeart/2005/8/layout/hierarchy4"/>
    <dgm:cxn modelId="{4CFA7906-95F1-4E47-B0E8-15F2D3CE181C}" type="presParOf" srcId="{5B6FB0EB-02EF-42DD-B276-EC0BC4F41855}" destId="{0A95DDB2-BDDA-4C39-BC75-FB6BF85A0C6C}" srcOrd="0" destOrd="0" presId="urn:microsoft.com/office/officeart/2005/8/layout/hierarchy4"/>
    <dgm:cxn modelId="{7497B033-4EA2-4770-B09E-82C3BE7300D3}" type="presParOf" srcId="{5B6FB0EB-02EF-42DD-B276-EC0BC4F41855}" destId="{02B8BBD3-1E89-4134-86AE-FE0F6E8784FB}" srcOrd="1" destOrd="0" presId="urn:microsoft.com/office/officeart/2005/8/layout/hierarchy4"/>
    <dgm:cxn modelId="{1C99B623-7EE4-4313-9AA3-6F5BBB7204F2}" type="presParOf" srcId="{5B6FB0EB-02EF-42DD-B276-EC0BC4F41855}" destId="{F1115720-771C-47FD-A916-BCD61D8E16CD}" srcOrd="2" destOrd="0" presId="urn:microsoft.com/office/officeart/2005/8/layout/hierarchy4"/>
    <dgm:cxn modelId="{9289A2A8-3509-4FA4-AC94-49EEB6ED303A}" type="presParOf" srcId="{F1115720-771C-47FD-A916-BCD61D8E16CD}" destId="{B6D4E668-5320-465F-AEDD-9E85F6221088}" srcOrd="0" destOrd="0" presId="urn:microsoft.com/office/officeart/2005/8/layout/hierarchy4"/>
    <dgm:cxn modelId="{D4BEF0BB-6515-4FD9-9C85-A4C4EEAE2C7B}" type="presParOf" srcId="{B6D4E668-5320-465F-AEDD-9E85F6221088}" destId="{4B017D43-CEF3-4532-90CB-BEC125775FAF}" srcOrd="0" destOrd="0" presId="urn:microsoft.com/office/officeart/2005/8/layout/hierarchy4"/>
    <dgm:cxn modelId="{A606E143-CA8C-4C2D-ADA9-98A18C78AA25}"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PG2: Reflective Practice</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PG2a</a:t>
          </a:r>
        </a:p>
        <a:p>
          <a:r>
            <a:rPr lang="en-GB" sz="2000" dirty="0">
              <a:solidFill>
                <a:sysClr val="windowText" lastClr="000000"/>
              </a:solidFill>
              <a:latin typeface="Calibri" panose="020F0502020204030204"/>
              <a:ea typeface="+mn-ea"/>
              <a:cs typeface="+mn-cs"/>
            </a:rPr>
            <a:t>Formative Essay – 1000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16 September 2019</a:t>
          </a: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a:solidFill>
                <a:sysClr val="windowText" lastClr="000000"/>
              </a:solidFill>
              <a:latin typeface="Calibri" panose="020F0502020204030204"/>
              <a:ea typeface="+mn-ea"/>
              <a:cs typeface="+mn-cs"/>
            </a:rPr>
            <a:t>PG2b</a:t>
          </a:r>
        </a:p>
        <a:p>
          <a:pPr lvl="0"/>
          <a:r>
            <a:rPr lang="en-GB" sz="2000" b="0" dirty="0">
              <a:solidFill>
                <a:sysClr val="windowText" lastClr="000000"/>
              </a:solidFill>
              <a:latin typeface="Calibri" panose="020F0502020204030204"/>
              <a:ea typeface="+mn-ea"/>
              <a:cs typeface="+mn-cs"/>
            </a:rPr>
            <a:t>Essay (5000 words)</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(100%)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21 April 2020</a:t>
          </a:r>
        </a:p>
        <a:p>
          <a:endParaRPr lang="en-GB" sz="2000" dirty="0">
            <a:solidFill>
              <a:sysClr val="windowText" lastClr="000000"/>
            </a:solidFill>
            <a:latin typeface="Calibri" panose="020F0502020204030204"/>
            <a:ea typeface="+mn-ea"/>
            <a:cs typeface="+mn-cs"/>
          </a:endParaRP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US"/>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US"/>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US"/>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US"/>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US"/>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US"/>
        </a:p>
      </dgm:t>
    </dgm:pt>
    <dgm:pt modelId="{0D9F1346-D6DF-4F45-AFA5-44105E495394}" type="pres">
      <dgm:prSet presAssocID="{E8DB0DFA-62E4-4A34-B256-3FB0CD4BEFF9}" presName="horzThree" presStyleCnt="0"/>
      <dgm:spPr/>
    </dgm:pt>
  </dgm:ptLst>
  <dgm:cxnLst>
    <dgm:cxn modelId="{55C384A4-128F-4021-8459-EF1021F36548}" srcId="{86694271-419D-4704-9C9B-3952ADECE260}" destId="{E8DB0DFA-62E4-4A34-B256-3FB0CD4BEFF9}" srcOrd="0" destOrd="0" parTransId="{7ECAE323-B1A5-4B8C-AF84-84E8690E831B}" sibTransId="{0846FA05-F659-4599-A0CC-6CB964BDE09C}"/>
    <dgm:cxn modelId="{AA8BC8DA-E889-4073-93DC-EE6627F77C2F}" srcId="{2B35AE0A-EA05-429A-ABEC-F043BEB9FF92}" destId="{D47ACE37-18BF-4504-B3F1-DD80B084A024}" srcOrd="0" destOrd="0" parTransId="{A554D586-807A-473C-AF41-867A6A5C6DDD}" sibTransId="{3F2F80CB-47C8-46E6-B6E5-0A53A0A69F35}"/>
    <dgm:cxn modelId="{CFEFC9CA-E8F3-4976-AB88-DCFE9C088FDC}" srcId="{FF400F65-D998-4DD4-93DB-DFB63B249AA8}" destId="{6A5825EF-1A25-411E-97E8-F9DE06370F57}" srcOrd="0" destOrd="0" parTransId="{8F5CF8D6-F922-491A-811A-A6BCB6AD0A5E}" sibTransId="{85E69163-12C8-41E0-8CCC-0EADFD0D01AC}"/>
    <dgm:cxn modelId="{57AA7603-A525-49B8-95E1-FBA38052F5CF}" type="presOf" srcId="{FF400F65-D998-4DD4-93DB-DFB63B249AA8}" destId="{C75DB267-4541-4752-AD40-7CBA83914656}" srcOrd="0" destOrd="0" presId="urn:microsoft.com/office/officeart/2005/8/layout/hierarchy4"/>
    <dgm:cxn modelId="{DB9D5F4D-20A9-4A02-A01E-4D46D4CBD3D1}" type="presOf" srcId="{86694271-419D-4704-9C9B-3952ADECE260}" destId="{0A95DDB2-BDDA-4C39-BC75-FB6BF85A0C6C}" srcOrd="0" destOrd="0" presId="urn:microsoft.com/office/officeart/2005/8/layout/hierarchy4"/>
    <dgm:cxn modelId="{FD0525F5-F052-479C-81F4-769005A69176}" type="presOf" srcId="{E8DB0DFA-62E4-4A34-B256-3FB0CD4BEFF9}" destId="{4B017D43-CEF3-4532-90CB-BEC125775FAF}" srcOrd="0" destOrd="0" presId="urn:microsoft.com/office/officeart/2005/8/layout/hierarchy4"/>
    <dgm:cxn modelId="{24FB2A75-90EB-489A-A6A4-1E58A3E5DEB5}" type="presOf" srcId="{2B35AE0A-EA05-429A-ABEC-F043BEB9FF92}" destId="{04D587AE-7A6F-4CC2-99C1-F55AA5C86C27}" srcOrd="0" destOrd="0" presId="urn:microsoft.com/office/officeart/2005/8/layout/hierarchy4"/>
    <dgm:cxn modelId="{DEE6F1C4-A4CF-45D7-B160-61539E39CE94}" srcId="{D47ACE37-18BF-4504-B3F1-DD80B084A024}" destId="{86694271-419D-4704-9C9B-3952ADECE260}" srcOrd="1" destOrd="0" parTransId="{F452DC63-8422-4CE6-BC70-AF48DAEFC4DC}" sibTransId="{11EF0D17-ADDB-4B59-8014-38752106B09B}"/>
    <dgm:cxn modelId="{ACB36415-816B-4CFC-A615-3BC08A8B1379}" type="presOf" srcId="{6A5825EF-1A25-411E-97E8-F9DE06370F57}" destId="{AACD78DB-CA2E-4945-90BB-5774BAB30E41}"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7BD6C9E4-AED3-4CE3-9AF1-39D536F43AE3}" type="presOf" srcId="{D47ACE37-18BF-4504-B3F1-DD80B084A024}" destId="{050696F5-3A4C-429D-8ADE-651BBD234E49}" srcOrd="0" destOrd="0" presId="urn:microsoft.com/office/officeart/2005/8/layout/hierarchy4"/>
    <dgm:cxn modelId="{A67B8301-629F-4D75-83A8-BD8B0A4F188D}" type="presParOf" srcId="{04D587AE-7A6F-4CC2-99C1-F55AA5C86C27}" destId="{E474F4C3-A28B-43F2-A957-C806A1C0AA48}" srcOrd="0" destOrd="0" presId="urn:microsoft.com/office/officeart/2005/8/layout/hierarchy4"/>
    <dgm:cxn modelId="{2E5BBD2C-3A75-414E-8780-C870FB16F7C2}" type="presParOf" srcId="{E474F4C3-A28B-43F2-A957-C806A1C0AA48}" destId="{050696F5-3A4C-429D-8ADE-651BBD234E49}" srcOrd="0" destOrd="0" presId="urn:microsoft.com/office/officeart/2005/8/layout/hierarchy4"/>
    <dgm:cxn modelId="{CC0262C4-79B0-46EA-9FA2-C9A8DBDBF935}" type="presParOf" srcId="{E474F4C3-A28B-43F2-A957-C806A1C0AA48}" destId="{FD25333F-43A7-4C95-BB1C-7E3185141CE1}" srcOrd="1" destOrd="0" presId="urn:microsoft.com/office/officeart/2005/8/layout/hierarchy4"/>
    <dgm:cxn modelId="{A37C87EF-82F2-4763-895A-B5E5579533E9}" type="presParOf" srcId="{E474F4C3-A28B-43F2-A957-C806A1C0AA48}" destId="{4AB6C616-9A20-48ED-BD7F-2E56910447FE}" srcOrd="2" destOrd="0" presId="urn:microsoft.com/office/officeart/2005/8/layout/hierarchy4"/>
    <dgm:cxn modelId="{11DDB001-0666-4E59-837E-1DA6872D0A1C}" type="presParOf" srcId="{4AB6C616-9A20-48ED-BD7F-2E56910447FE}" destId="{6ACBF16F-293D-48DA-9E10-00484677D733}" srcOrd="0" destOrd="0" presId="urn:microsoft.com/office/officeart/2005/8/layout/hierarchy4"/>
    <dgm:cxn modelId="{7EA39B73-73E1-4790-9B18-427B568A7497}" type="presParOf" srcId="{6ACBF16F-293D-48DA-9E10-00484677D733}" destId="{C75DB267-4541-4752-AD40-7CBA83914656}" srcOrd="0" destOrd="0" presId="urn:microsoft.com/office/officeart/2005/8/layout/hierarchy4"/>
    <dgm:cxn modelId="{9B580375-6B11-401B-A54F-F56EFD878687}" type="presParOf" srcId="{6ACBF16F-293D-48DA-9E10-00484677D733}" destId="{0DBBB70E-BC28-45EB-B8BD-E91193D2EE16}" srcOrd="1" destOrd="0" presId="urn:microsoft.com/office/officeart/2005/8/layout/hierarchy4"/>
    <dgm:cxn modelId="{8EB1F11C-5906-4DC2-939F-060A9C960625}" type="presParOf" srcId="{6ACBF16F-293D-48DA-9E10-00484677D733}" destId="{320F3310-878A-43AD-B7E1-460FEA817CAF}" srcOrd="2" destOrd="0" presId="urn:microsoft.com/office/officeart/2005/8/layout/hierarchy4"/>
    <dgm:cxn modelId="{805328F2-8D22-4AE9-AF41-438ADC6D1483}" type="presParOf" srcId="{320F3310-878A-43AD-B7E1-460FEA817CAF}" destId="{E3B9665F-1D62-46F9-B2DC-984417B1DB50}" srcOrd="0" destOrd="0" presId="urn:microsoft.com/office/officeart/2005/8/layout/hierarchy4"/>
    <dgm:cxn modelId="{34A75B2E-B371-4CA8-B277-6DD09FD07DE3}" type="presParOf" srcId="{E3B9665F-1D62-46F9-B2DC-984417B1DB50}" destId="{AACD78DB-CA2E-4945-90BB-5774BAB30E41}" srcOrd="0" destOrd="0" presId="urn:microsoft.com/office/officeart/2005/8/layout/hierarchy4"/>
    <dgm:cxn modelId="{E72273DD-7A7B-4367-851C-52B7FB2ACB99}" type="presParOf" srcId="{E3B9665F-1D62-46F9-B2DC-984417B1DB50}" destId="{62E7EBCB-A58B-46C1-A57B-BDD00D7BAADA}" srcOrd="1" destOrd="0" presId="urn:microsoft.com/office/officeart/2005/8/layout/hierarchy4"/>
    <dgm:cxn modelId="{F1009853-9A78-4E2B-9458-4B7F0FC2A18E}" type="presParOf" srcId="{4AB6C616-9A20-48ED-BD7F-2E56910447FE}" destId="{77BFD7C0-4798-40E9-A2A6-3E70FEB532F2}" srcOrd="1" destOrd="0" presId="urn:microsoft.com/office/officeart/2005/8/layout/hierarchy4"/>
    <dgm:cxn modelId="{3110F1FF-C6CC-44B9-8CFD-65181B7E0826}" type="presParOf" srcId="{4AB6C616-9A20-48ED-BD7F-2E56910447FE}" destId="{5B6FB0EB-02EF-42DD-B276-EC0BC4F41855}" srcOrd="2" destOrd="0" presId="urn:microsoft.com/office/officeart/2005/8/layout/hierarchy4"/>
    <dgm:cxn modelId="{6A34008B-6A72-4D7A-8B3D-FA5A2BCB3135}" type="presParOf" srcId="{5B6FB0EB-02EF-42DD-B276-EC0BC4F41855}" destId="{0A95DDB2-BDDA-4C39-BC75-FB6BF85A0C6C}" srcOrd="0" destOrd="0" presId="urn:microsoft.com/office/officeart/2005/8/layout/hierarchy4"/>
    <dgm:cxn modelId="{FC8234CB-C03A-44C8-B98F-2A552849C4AC}" type="presParOf" srcId="{5B6FB0EB-02EF-42DD-B276-EC0BC4F41855}" destId="{02B8BBD3-1E89-4134-86AE-FE0F6E8784FB}" srcOrd="1" destOrd="0" presId="urn:microsoft.com/office/officeart/2005/8/layout/hierarchy4"/>
    <dgm:cxn modelId="{C263A286-9B13-4C6E-A3ED-5571D22AE0F1}" type="presParOf" srcId="{5B6FB0EB-02EF-42DD-B276-EC0BC4F41855}" destId="{F1115720-771C-47FD-A916-BCD61D8E16CD}" srcOrd="2" destOrd="0" presId="urn:microsoft.com/office/officeart/2005/8/layout/hierarchy4"/>
    <dgm:cxn modelId="{C1F2F7C6-608D-4332-B864-2E334928D873}" type="presParOf" srcId="{F1115720-771C-47FD-A916-BCD61D8E16CD}" destId="{B6D4E668-5320-465F-AEDD-9E85F6221088}" srcOrd="0" destOrd="0" presId="urn:microsoft.com/office/officeart/2005/8/layout/hierarchy4"/>
    <dgm:cxn modelId="{A44C8D75-86FD-4D0B-9198-ECC99A548331}" type="presParOf" srcId="{B6D4E668-5320-465F-AEDD-9E85F6221088}" destId="{4B017D43-CEF3-4532-90CB-BEC125775FAF}" srcOrd="0" destOrd="0" presId="urn:microsoft.com/office/officeart/2005/8/layout/hierarchy4"/>
    <dgm:cxn modelId="{6F991AE3-D514-4849-B8E9-ECB3D70E4401}"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752EC2-9D7C-4CD4-B9CD-781FF9427D8E}">
      <dsp:nvSpPr>
        <dsp:cNvPr id="0" name=""/>
        <dsp:cNvSpPr/>
      </dsp:nvSpPr>
      <dsp:spPr>
        <a:xfrm>
          <a:off x="0" y="14164"/>
          <a:ext cx="6096000" cy="1149813"/>
        </a:xfrm>
        <a:prstGeom prst="rect">
          <a:avLst/>
        </a:prstGeom>
        <a:solidFill>
          <a:srgbClr val="CC99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GB" sz="1600" u="sng" kern="1200" dirty="0"/>
            <a:t>Module Lead</a:t>
          </a:r>
        </a:p>
        <a:p>
          <a:pPr lvl="0" algn="ctr" defTabSz="711200">
            <a:lnSpc>
              <a:spcPct val="90000"/>
            </a:lnSpc>
            <a:spcBef>
              <a:spcPct val="0"/>
            </a:spcBef>
            <a:spcAft>
              <a:spcPct val="35000"/>
            </a:spcAft>
          </a:pPr>
          <a:r>
            <a:rPr lang="en-GB" sz="1600" kern="1200" dirty="0"/>
            <a:t>Subject Studies: John </a:t>
          </a:r>
          <a:r>
            <a:rPr lang="en-GB" sz="1600" kern="1200" dirty="0" err="1"/>
            <a:t>Thornby</a:t>
          </a:r>
          <a:endParaRPr lang="en-GB" sz="1600" kern="1200" dirty="0"/>
        </a:p>
        <a:p>
          <a:pPr lvl="0" algn="ctr" defTabSz="711200">
            <a:lnSpc>
              <a:spcPct val="90000"/>
            </a:lnSpc>
            <a:spcBef>
              <a:spcPct val="0"/>
            </a:spcBef>
            <a:spcAft>
              <a:spcPct val="35000"/>
            </a:spcAft>
          </a:pPr>
          <a:r>
            <a:rPr lang="en-GB" sz="1600" kern="1200" dirty="0"/>
            <a:t>Reflective Practice: Alison Morgan</a:t>
          </a:r>
        </a:p>
        <a:p>
          <a:pPr lvl="0" algn="ctr" defTabSz="711200">
            <a:lnSpc>
              <a:spcPct val="90000"/>
            </a:lnSpc>
            <a:spcBef>
              <a:spcPct val="0"/>
            </a:spcBef>
            <a:spcAft>
              <a:spcPct val="35000"/>
            </a:spcAft>
          </a:pPr>
          <a:r>
            <a:rPr lang="en-GB" sz="1600" kern="1200" dirty="0"/>
            <a:t>Professional Practice: Jonty </a:t>
          </a:r>
          <a:r>
            <a:rPr lang="en-GB" sz="1600" kern="1200" dirty="0" err="1"/>
            <a:t>Leese</a:t>
          </a:r>
          <a:endParaRPr lang="en-GB" sz="1600" kern="1200" dirty="0"/>
        </a:p>
      </dsp:txBody>
      <dsp:txXfrm>
        <a:off x="0" y="14164"/>
        <a:ext cx="6096000" cy="1149813"/>
      </dsp:txXfrm>
    </dsp:sp>
    <dsp:sp modelId="{3540C686-9DCC-419B-9EAC-C411C68FCD9A}">
      <dsp:nvSpPr>
        <dsp:cNvPr id="0" name=""/>
        <dsp:cNvSpPr/>
      </dsp:nvSpPr>
      <dsp:spPr>
        <a:xfrm>
          <a:off x="0" y="1209360"/>
          <a:ext cx="6096000" cy="1645279"/>
        </a:xfrm>
        <a:prstGeom prst="rect">
          <a:avLst/>
        </a:prstGeom>
        <a:solidFill>
          <a:srgbClr val="9933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GB" sz="1600" u="sng" kern="1200" dirty="0"/>
            <a:t>Programme Lead</a:t>
          </a:r>
          <a:r>
            <a:rPr lang="en-GB" sz="1600" kern="1200" dirty="0"/>
            <a:t>:</a:t>
          </a:r>
        </a:p>
        <a:p>
          <a:pPr lvl="0" algn="ctr" defTabSz="711200">
            <a:lnSpc>
              <a:spcPct val="90000"/>
            </a:lnSpc>
            <a:spcBef>
              <a:spcPct val="0"/>
            </a:spcBef>
            <a:spcAft>
              <a:spcPct val="35000"/>
            </a:spcAft>
          </a:pPr>
          <a:r>
            <a:rPr lang="en-GB" sz="1600" kern="1200" dirty="0"/>
            <a:t>Monday: John </a:t>
          </a:r>
          <a:r>
            <a:rPr lang="en-GB" sz="1600" kern="1200" dirty="0" err="1"/>
            <a:t>Thornby</a:t>
          </a:r>
          <a:r>
            <a:rPr lang="en-GB" sz="1600" kern="1200" dirty="0"/>
            <a:t> &amp; Georgina Newton</a:t>
          </a:r>
        </a:p>
        <a:p>
          <a:pPr lvl="0" algn="ctr" defTabSz="711200">
            <a:lnSpc>
              <a:spcPct val="90000"/>
            </a:lnSpc>
            <a:spcBef>
              <a:spcPct val="0"/>
            </a:spcBef>
            <a:spcAft>
              <a:spcPct val="35000"/>
            </a:spcAft>
          </a:pPr>
          <a:r>
            <a:rPr lang="en-GB" sz="1600" kern="1200" dirty="0"/>
            <a:t>Friday: Alison Morgan &amp; Jonty </a:t>
          </a:r>
          <a:r>
            <a:rPr lang="en-GB" sz="1600" kern="1200" dirty="0" err="1"/>
            <a:t>Leese</a:t>
          </a:r>
          <a:endParaRPr lang="en-GB" sz="1600" kern="1200" dirty="0"/>
        </a:p>
        <a:p>
          <a:pPr lvl="0" algn="ctr" defTabSz="711200">
            <a:lnSpc>
              <a:spcPct val="90000"/>
            </a:lnSpc>
            <a:spcBef>
              <a:spcPct val="0"/>
            </a:spcBef>
            <a:spcAft>
              <a:spcPct val="35000"/>
            </a:spcAft>
          </a:pPr>
          <a:r>
            <a:rPr lang="en-GB" sz="1600" kern="1200" dirty="0"/>
            <a:t>Core: Alison Morgan &amp; John </a:t>
          </a:r>
          <a:r>
            <a:rPr lang="en-GB" sz="1600" kern="1200" dirty="0" err="1"/>
            <a:t>Thornby</a:t>
          </a:r>
          <a:endParaRPr lang="en-GB" sz="1600" kern="1200" dirty="0"/>
        </a:p>
        <a:p>
          <a:pPr lvl="0" algn="ctr" defTabSz="711200">
            <a:lnSpc>
              <a:spcPct val="90000"/>
            </a:lnSpc>
            <a:spcBef>
              <a:spcPct val="0"/>
            </a:spcBef>
            <a:spcAft>
              <a:spcPct val="35000"/>
            </a:spcAft>
          </a:pPr>
          <a:r>
            <a:rPr lang="en-GB" sz="1600" kern="1200" dirty="0"/>
            <a:t>School Direct: Jonty </a:t>
          </a:r>
          <a:r>
            <a:rPr lang="en-GB" sz="1600" kern="1200" dirty="0" err="1"/>
            <a:t>Leese</a:t>
          </a:r>
          <a:r>
            <a:rPr lang="en-GB" sz="1600" kern="1200" dirty="0"/>
            <a:t> &amp; Georgina Newton</a:t>
          </a:r>
        </a:p>
      </dsp:txBody>
      <dsp:txXfrm>
        <a:off x="0" y="1209360"/>
        <a:ext cx="6096000" cy="1645279"/>
      </dsp:txXfrm>
    </dsp:sp>
    <dsp:sp modelId="{6FD783FA-8D23-4970-B758-AA2C75C7000E}">
      <dsp:nvSpPr>
        <dsp:cNvPr id="0" name=""/>
        <dsp:cNvSpPr/>
      </dsp:nvSpPr>
      <dsp:spPr>
        <a:xfrm>
          <a:off x="0" y="2912130"/>
          <a:ext cx="6096000" cy="1149813"/>
        </a:xfrm>
        <a:prstGeom prst="rect">
          <a:avLst/>
        </a:prstGeom>
        <a:solidFill>
          <a:srgbClr val="66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GB" sz="1600" u="sng" kern="1200" dirty="0"/>
            <a:t>Partnership Clusters</a:t>
          </a:r>
        </a:p>
        <a:p>
          <a:pPr lvl="0" algn="ctr" defTabSz="711200">
            <a:lnSpc>
              <a:spcPct val="90000"/>
            </a:lnSpc>
            <a:spcBef>
              <a:spcPct val="0"/>
            </a:spcBef>
            <a:spcAft>
              <a:spcPct val="35000"/>
            </a:spcAft>
          </a:pPr>
          <a:r>
            <a:rPr lang="en-GB" sz="1600" kern="1200" dirty="0"/>
            <a:t>Lead: Georgina Newton</a:t>
          </a:r>
        </a:p>
        <a:p>
          <a:pPr lvl="0" algn="ctr" defTabSz="711200">
            <a:lnSpc>
              <a:spcPct val="90000"/>
            </a:lnSpc>
            <a:spcBef>
              <a:spcPct val="0"/>
            </a:spcBef>
            <a:spcAft>
              <a:spcPct val="35000"/>
            </a:spcAft>
          </a:pPr>
          <a:r>
            <a:rPr lang="en-GB" sz="1600" kern="1200" dirty="0"/>
            <a:t>Reflective Practice groups</a:t>
          </a:r>
        </a:p>
        <a:p>
          <a:pPr lvl="0" algn="ctr" defTabSz="711200">
            <a:lnSpc>
              <a:spcPct val="90000"/>
            </a:lnSpc>
            <a:spcBef>
              <a:spcPct val="0"/>
            </a:spcBef>
            <a:spcAft>
              <a:spcPct val="35000"/>
            </a:spcAft>
          </a:pPr>
          <a:r>
            <a:rPr lang="en-GB" sz="1600" kern="1200" dirty="0"/>
            <a:t>Teaching Fellows </a:t>
          </a:r>
        </a:p>
      </dsp:txBody>
      <dsp:txXfrm>
        <a:off x="0" y="2912130"/>
        <a:ext cx="6096000" cy="1149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3238" y="1372"/>
          <a:ext cx="8767033" cy="150891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n-GB" sz="5500" kern="1200" dirty="0">
              <a:solidFill>
                <a:sysClr val="windowText" lastClr="000000"/>
              </a:solidFill>
              <a:latin typeface="Calibri" panose="020F0502020204030204"/>
              <a:ea typeface="+mn-ea"/>
              <a:cs typeface="+mn-cs"/>
            </a:rPr>
            <a:t>Module PG1: Subject Studies</a:t>
          </a:r>
        </a:p>
      </dsp:txBody>
      <dsp:txXfrm>
        <a:off x="47432" y="45566"/>
        <a:ext cx="8678645" cy="1420523"/>
      </dsp:txXfrm>
    </dsp:sp>
    <dsp:sp modelId="{C75DB267-4541-4752-AD40-7CBA83914656}">
      <dsp:nvSpPr>
        <dsp:cNvPr id="0" name=""/>
        <dsp:cNvSpPr/>
      </dsp:nvSpPr>
      <dsp:spPr>
        <a:xfrm>
          <a:off x="3238" y="1663580"/>
          <a:ext cx="4206829" cy="150891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PG1a</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Essay – 3000 words</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(80%)</a:t>
          </a:r>
        </a:p>
      </dsp:txBody>
      <dsp:txXfrm>
        <a:off x="47432" y="1707774"/>
        <a:ext cx="4118441" cy="1420523"/>
      </dsp:txXfrm>
    </dsp:sp>
    <dsp:sp modelId="{AACD78DB-CA2E-4945-90BB-5774BAB30E41}">
      <dsp:nvSpPr>
        <dsp:cNvPr id="0" name=""/>
        <dsp:cNvSpPr/>
      </dsp:nvSpPr>
      <dsp:spPr>
        <a:xfrm>
          <a:off x="3238" y="3325788"/>
          <a:ext cx="4206829" cy="150891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7 January 2020</a:t>
          </a: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47432" y="3369982"/>
        <a:ext cx="4118441" cy="1420523"/>
      </dsp:txXfrm>
    </dsp:sp>
    <dsp:sp modelId="{0A95DDB2-BDDA-4C39-BC75-FB6BF85A0C6C}">
      <dsp:nvSpPr>
        <dsp:cNvPr id="0" name=""/>
        <dsp:cNvSpPr/>
      </dsp:nvSpPr>
      <dsp:spPr>
        <a:xfrm>
          <a:off x="4563442" y="1663580"/>
          <a:ext cx="4206829" cy="150891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algn="ctr" defTabSz="889000">
            <a:lnSpc>
              <a:spcPct val="90000"/>
            </a:lnSpc>
            <a:spcBef>
              <a:spcPct val="0"/>
            </a:spcBef>
            <a:spcAft>
              <a:spcPct val="35000"/>
            </a:spcAft>
          </a:pPr>
          <a:endParaRPr lang="en-GB" sz="2000" b="1" kern="1200" dirty="0">
            <a:solidFill>
              <a:sysClr val="windowText" lastClr="000000"/>
            </a:solidFill>
            <a:latin typeface="Calibri" panose="020F0502020204030204"/>
            <a:ea typeface="+mn-ea"/>
            <a:cs typeface="+mn-cs"/>
          </a:endParaRPr>
        </a:p>
        <a:p>
          <a:pPr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PG1b</a:t>
          </a: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Academic Poster</a:t>
          </a:r>
        </a:p>
        <a:p>
          <a:pPr lvl="0" algn="ctr" defTabSz="889000">
            <a:lnSpc>
              <a:spcPct val="90000"/>
            </a:lnSpc>
            <a:spcBef>
              <a:spcPct val="0"/>
            </a:spcBef>
            <a:spcAft>
              <a:spcPct val="35000"/>
            </a:spcAft>
          </a:pP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(20%)</a:t>
          </a:r>
        </a:p>
        <a:p>
          <a:pPr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4607636" y="1707774"/>
        <a:ext cx="4118441" cy="1420523"/>
      </dsp:txXfrm>
    </dsp:sp>
    <dsp:sp modelId="{4B017D43-CEF3-4532-90CB-BEC125775FAF}">
      <dsp:nvSpPr>
        <dsp:cNvPr id="0" name=""/>
        <dsp:cNvSpPr/>
      </dsp:nvSpPr>
      <dsp:spPr>
        <a:xfrm>
          <a:off x="4563442" y="3325788"/>
          <a:ext cx="4206829" cy="150891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1 June 2020</a:t>
          </a: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4607636" y="3369982"/>
        <a:ext cx="4118441" cy="14205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3238" y="1372"/>
          <a:ext cx="8767033" cy="150891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GB" sz="5000" kern="1200" dirty="0">
              <a:solidFill>
                <a:sysClr val="windowText" lastClr="000000"/>
              </a:solidFill>
              <a:latin typeface="Calibri" panose="020F0502020204030204"/>
              <a:ea typeface="+mn-ea"/>
              <a:cs typeface="+mn-cs"/>
            </a:rPr>
            <a:t>Module PG2: Reflective Practice</a:t>
          </a:r>
        </a:p>
      </dsp:txBody>
      <dsp:txXfrm>
        <a:off x="47432" y="45566"/>
        <a:ext cx="8678645" cy="1420523"/>
      </dsp:txXfrm>
    </dsp:sp>
    <dsp:sp modelId="{C75DB267-4541-4752-AD40-7CBA83914656}">
      <dsp:nvSpPr>
        <dsp:cNvPr id="0" name=""/>
        <dsp:cNvSpPr/>
      </dsp:nvSpPr>
      <dsp:spPr>
        <a:xfrm>
          <a:off x="3238" y="1663580"/>
          <a:ext cx="4206829" cy="150891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PG2a</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Formative Essay – 1000 words</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(0%)</a:t>
          </a:r>
        </a:p>
      </dsp:txBody>
      <dsp:txXfrm>
        <a:off x="47432" y="1707774"/>
        <a:ext cx="4118441" cy="1420523"/>
      </dsp:txXfrm>
    </dsp:sp>
    <dsp:sp modelId="{AACD78DB-CA2E-4945-90BB-5774BAB30E41}">
      <dsp:nvSpPr>
        <dsp:cNvPr id="0" name=""/>
        <dsp:cNvSpPr/>
      </dsp:nvSpPr>
      <dsp:spPr>
        <a:xfrm>
          <a:off x="3238" y="3325788"/>
          <a:ext cx="4206829" cy="150891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16 September 2019</a:t>
          </a: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47432" y="3369982"/>
        <a:ext cx="4118441" cy="1420523"/>
      </dsp:txXfrm>
    </dsp:sp>
    <dsp:sp modelId="{0A95DDB2-BDDA-4C39-BC75-FB6BF85A0C6C}">
      <dsp:nvSpPr>
        <dsp:cNvPr id="0" name=""/>
        <dsp:cNvSpPr/>
      </dsp:nvSpPr>
      <dsp:spPr>
        <a:xfrm>
          <a:off x="4563442" y="1663580"/>
          <a:ext cx="4206829" cy="150891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algn="ctr" defTabSz="889000">
            <a:lnSpc>
              <a:spcPct val="90000"/>
            </a:lnSpc>
            <a:spcBef>
              <a:spcPct val="0"/>
            </a:spcBef>
            <a:spcAft>
              <a:spcPct val="35000"/>
            </a:spcAft>
          </a:pPr>
          <a:endParaRPr lang="en-GB" sz="2000" b="1" kern="1200" dirty="0">
            <a:solidFill>
              <a:sysClr val="windowText" lastClr="000000"/>
            </a:solidFill>
            <a:latin typeface="Calibri" panose="020F0502020204030204"/>
            <a:ea typeface="+mn-ea"/>
            <a:cs typeface="+mn-cs"/>
          </a:endParaRPr>
        </a:p>
        <a:p>
          <a:pPr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PG2b</a:t>
          </a: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Essay (5000 words)</a:t>
          </a:r>
        </a:p>
        <a:p>
          <a:pPr lvl="0" algn="ctr" defTabSz="889000">
            <a:lnSpc>
              <a:spcPct val="90000"/>
            </a:lnSpc>
            <a:spcBef>
              <a:spcPct val="0"/>
            </a:spcBef>
            <a:spcAft>
              <a:spcPct val="35000"/>
            </a:spcAft>
          </a:pP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(100%)</a:t>
          </a:r>
        </a:p>
        <a:p>
          <a:pPr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4607636" y="1707774"/>
        <a:ext cx="4118441" cy="1420523"/>
      </dsp:txXfrm>
    </dsp:sp>
    <dsp:sp modelId="{4B017D43-CEF3-4532-90CB-BEC125775FAF}">
      <dsp:nvSpPr>
        <dsp:cNvPr id="0" name=""/>
        <dsp:cNvSpPr/>
      </dsp:nvSpPr>
      <dsp:spPr>
        <a:xfrm>
          <a:off x="4563442" y="3325788"/>
          <a:ext cx="4206829" cy="150891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21 April 2020</a:t>
          </a: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4607636" y="3369982"/>
        <a:ext cx="4118441" cy="1420523"/>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62" cy="500890"/>
          </a:xfrm>
          <a:prstGeom prst="rect">
            <a:avLst/>
          </a:prstGeom>
        </p:spPr>
        <p:txBody>
          <a:bodyPr vert="horz" lIns="193670" tIns="96835" rIns="193670" bIns="96835" rtlCol="0"/>
          <a:lstStyle>
            <a:lvl1pPr algn="l">
              <a:defRPr sz="2500"/>
            </a:lvl1pPr>
          </a:lstStyle>
          <a:p>
            <a:endParaRPr lang="en-GB"/>
          </a:p>
        </p:txBody>
      </p:sp>
      <p:sp>
        <p:nvSpPr>
          <p:cNvPr id="3" name="Date Placeholder 2"/>
          <p:cNvSpPr>
            <a:spLocks noGrp="1"/>
          </p:cNvSpPr>
          <p:nvPr>
            <p:ph type="dt" sz="quarter" idx="1"/>
          </p:nvPr>
        </p:nvSpPr>
        <p:spPr>
          <a:xfrm>
            <a:off x="3850441" y="1"/>
            <a:ext cx="2945662" cy="500890"/>
          </a:xfrm>
          <a:prstGeom prst="rect">
            <a:avLst/>
          </a:prstGeom>
        </p:spPr>
        <p:txBody>
          <a:bodyPr vert="horz" lIns="193670" tIns="96835" rIns="193670" bIns="96835" rtlCol="0"/>
          <a:lstStyle>
            <a:lvl1pPr algn="r">
              <a:defRPr sz="2500"/>
            </a:lvl1pPr>
          </a:lstStyle>
          <a:p>
            <a:fld id="{2B91FCB1-B48C-4E97-90A7-EB83D1F6FC45}" type="datetimeFigureOut">
              <a:rPr lang="en-GB" smtClean="0"/>
              <a:t>20/06/2019</a:t>
            </a:fld>
            <a:endParaRPr lang="en-GB"/>
          </a:p>
        </p:txBody>
      </p:sp>
      <p:sp>
        <p:nvSpPr>
          <p:cNvPr id="4" name="Footer Placeholder 3"/>
          <p:cNvSpPr>
            <a:spLocks noGrp="1"/>
          </p:cNvSpPr>
          <p:nvPr>
            <p:ph type="ftr" sz="quarter" idx="2"/>
          </p:nvPr>
        </p:nvSpPr>
        <p:spPr>
          <a:xfrm>
            <a:off x="0" y="9425763"/>
            <a:ext cx="2945662" cy="500881"/>
          </a:xfrm>
          <a:prstGeom prst="rect">
            <a:avLst/>
          </a:prstGeom>
        </p:spPr>
        <p:txBody>
          <a:bodyPr vert="horz" lIns="193670" tIns="96835" rIns="193670" bIns="96835" rtlCol="0" anchor="b"/>
          <a:lstStyle>
            <a:lvl1pPr algn="l">
              <a:defRPr sz="2500"/>
            </a:lvl1pPr>
          </a:lstStyle>
          <a:p>
            <a:endParaRPr lang="en-GB"/>
          </a:p>
        </p:txBody>
      </p:sp>
      <p:sp>
        <p:nvSpPr>
          <p:cNvPr id="5" name="Slide Number Placeholder 4"/>
          <p:cNvSpPr>
            <a:spLocks noGrp="1"/>
          </p:cNvSpPr>
          <p:nvPr>
            <p:ph type="sldNum" sz="quarter" idx="3"/>
          </p:nvPr>
        </p:nvSpPr>
        <p:spPr>
          <a:xfrm>
            <a:off x="3850441" y="9425763"/>
            <a:ext cx="2945662" cy="500881"/>
          </a:xfrm>
          <a:prstGeom prst="rect">
            <a:avLst/>
          </a:prstGeom>
        </p:spPr>
        <p:txBody>
          <a:bodyPr vert="horz" lIns="193670" tIns="96835" rIns="193670" bIns="96835" rtlCol="0" anchor="b"/>
          <a:lstStyle>
            <a:lvl1pPr algn="r">
              <a:defRPr sz="2500"/>
            </a:lvl1pPr>
          </a:lstStyle>
          <a:p>
            <a:fld id="{1B3EDEBF-9730-4DE1-8E82-492C52E41CE6}" type="slidenum">
              <a:rPr lang="en-GB" smtClean="0"/>
              <a:t>‹#›</a:t>
            </a:fld>
            <a:endParaRPr lang="en-GB"/>
          </a:p>
        </p:txBody>
      </p:sp>
    </p:spTree>
    <p:extLst>
      <p:ext uri="{BB962C8B-B14F-4D97-AF65-F5344CB8AC3E}">
        <p14:creationId xmlns:p14="http://schemas.microsoft.com/office/powerpoint/2010/main" val="1255445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0481" cy="4750827"/>
          </a:xfrm>
          <a:prstGeom prst="rect">
            <a:avLst/>
          </a:prstGeom>
        </p:spPr>
        <p:txBody>
          <a:bodyPr vert="horz" lIns="193670" tIns="96835" rIns="193670" bIns="96835" rtlCol="0"/>
          <a:lstStyle>
            <a:lvl1pPr algn="l">
              <a:defRPr sz="2500"/>
            </a:lvl1pPr>
          </a:lstStyle>
          <a:p>
            <a:endParaRPr lang="en-GB"/>
          </a:p>
        </p:txBody>
      </p:sp>
      <p:sp>
        <p:nvSpPr>
          <p:cNvPr id="3" name="Date Placeholder 2"/>
          <p:cNvSpPr>
            <a:spLocks noGrp="1"/>
          </p:cNvSpPr>
          <p:nvPr>
            <p:ph type="dt" idx="1"/>
          </p:nvPr>
        </p:nvSpPr>
        <p:spPr>
          <a:xfrm>
            <a:off x="3815825" y="0"/>
            <a:ext cx="2920481" cy="4750827"/>
          </a:xfrm>
          <a:prstGeom prst="rect">
            <a:avLst/>
          </a:prstGeom>
        </p:spPr>
        <p:txBody>
          <a:bodyPr vert="horz" lIns="193670" tIns="96835" rIns="193670" bIns="96835" rtlCol="0"/>
          <a:lstStyle>
            <a:lvl1pPr algn="r">
              <a:defRPr sz="2500"/>
            </a:lvl1pPr>
          </a:lstStyle>
          <a:p>
            <a:fld id="{41CB2DE9-A1A7-4C3F-955F-306CF8996006}" type="datetimeFigureOut">
              <a:rPr lang="en-GB" smtClean="0"/>
              <a:t>20/06/2019</a:t>
            </a:fld>
            <a:endParaRPr lang="en-GB"/>
          </a:p>
        </p:txBody>
      </p:sp>
      <p:sp>
        <p:nvSpPr>
          <p:cNvPr id="4" name="Slide Image Placeholder 3"/>
          <p:cNvSpPr>
            <a:spLocks noGrp="1" noRot="1" noChangeAspect="1"/>
          </p:cNvSpPr>
          <p:nvPr>
            <p:ph type="sldImg" idx="2"/>
          </p:nvPr>
        </p:nvSpPr>
        <p:spPr>
          <a:xfrm>
            <a:off x="-20356513" y="7118350"/>
            <a:ext cx="47458313" cy="35593338"/>
          </a:xfrm>
          <a:prstGeom prst="rect">
            <a:avLst/>
          </a:prstGeom>
          <a:noFill/>
          <a:ln w="12700">
            <a:solidFill>
              <a:prstClr val="black"/>
            </a:solidFill>
          </a:ln>
        </p:spPr>
        <p:txBody>
          <a:bodyPr vert="horz" lIns="193670" tIns="96835" rIns="193670" bIns="96835" rtlCol="0" anchor="ctr"/>
          <a:lstStyle/>
          <a:p>
            <a:endParaRPr lang="en-GB"/>
          </a:p>
        </p:txBody>
      </p:sp>
      <p:sp>
        <p:nvSpPr>
          <p:cNvPr id="5" name="Notes Placeholder 4"/>
          <p:cNvSpPr>
            <a:spLocks noGrp="1"/>
          </p:cNvSpPr>
          <p:nvPr>
            <p:ph type="body" sz="quarter" idx="3"/>
          </p:nvPr>
        </p:nvSpPr>
        <p:spPr>
          <a:xfrm>
            <a:off x="673472" y="45079692"/>
            <a:ext cx="5390933" cy="42711864"/>
          </a:xfrm>
          <a:prstGeom prst="rect">
            <a:avLst/>
          </a:prstGeom>
        </p:spPr>
        <p:txBody>
          <a:bodyPr vert="horz" lIns="193670" tIns="96835" rIns="193670" bIns="9683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0144204"/>
            <a:ext cx="2920481" cy="4750817"/>
          </a:xfrm>
          <a:prstGeom prst="rect">
            <a:avLst/>
          </a:prstGeom>
        </p:spPr>
        <p:txBody>
          <a:bodyPr vert="horz" lIns="193670" tIns="96835" rIns="193670" bIns="96835" rtlCol="0" anchor="b"/>
          <a:lstStyle>
            <a:lvl1pPr algn="l">
              <a:defRPr sz="2500"/>
            </a:lvl1pPr>
          </a:lstStyle>
          <a:p>
            <a:endParaRPr lang="en-GB"/>
          </a:p>
        </p:txBody>
      </p:sp>
      <p:sp>
        <p:nvSpPr>
          <p:cNvPr id="7" name="Slide Number Placeholder 6"/>
          <p:cNvSpPr>
            <a:spLocks noGrp="1"/>
          </p:cNvSpPr>
          <p:nvPr>
            <p:ph type="sldNum" sz="quarter" idx="5"/>
          </p:nvPr>
        </p:nvSpPr>
        <p:spPr>
          <a:xfrm>
            <a:off x="3815825" y="90144204"/>
            <a:ext cx="2920481" cy="4750817"/>
          </a:xfrm>
          <a:prstGeom prst="rect">
            <a:avLst/>
          </a:prstGeom>
        </p:spPr>
        <p:txBody>
          <a:bodyPr vert="horz" lIns="193670" tIns="96835" rIns="193670" bIns="96835" rtlCol="0" anchor="b"/>
          <a:lstStyle>
            <a:lvl1pPr algn="r">
              <a:defRPr sz="2500"/>
            </a:lvl1pPr>
          </a:lstStyle>
          <a:p>
            <a:fld id="{15D7B5F6-1B1D-4A13-B7F6-2673CD9F31A8}" type="slidenum">
              <a:rPr lang="en-GB" smtClean="0"/>
              <a:t>‹#›</a:t>
            </a:fld>
            <a:endParaRPr lang="en-GB"/>
          </a:p>
        </p:txBody>
      </p:sp>
    </p:spTree>
    <p:extLst>
      <p:ext uri="{BB962C8B-B14F-4D97-AF65-F5344CB8AC3E}">
        <p14:creationId xmlns:p14="http://schemas.microsoft.com/office/powerpoint/2010/main" val="1229561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Aligned to the course – what you cover, we cover</a:t>
            </a:r>
          </a:p>
          <a:p>
            <a:r>
              <a:rPr lang="en-US" dirty="0">
                <a:cs typeface="Calibri"/>
              </a:rPr>
              <a:t>Streamlined paperwork – happy to receive in a format of your keeping as long as received in advance</a:t>
            </a:r>
          </a:p>
          <a:p>
            <a:r>
              <a:rPr lang="en-US" dirty="0">
                <a:cs typeface="Calibri"/>
              </a:rPr>
              <a:t>I try to come out to alliance days to see what is happening!</a:t>
            </a:r>
          </a:p>
          <a:p>
            <a:r>
              <a:rPr lang="en-US" dirty="0">
                <a:cs typeface="Calibri"/>
              </a:rPr>
              <a:t>Listen – to you – change course, e.g. Mon/Fri delivery day</a:t>
            </a:r>
          </a:p>
          <a:p>
            <a:r>
              <a:rPr lang="en-US" dirty="0">
                <a:cs typeface="Calibri"/>
              </a:rPr>
              <a:t>Feedback – You said last year, you wanted exemplar plans, so I have shared some this year</a:t>
            </a:r>
          </a:p>
          <a:p>
            <a:endParaRPr lang="en-US" dirty="0">
              <a:cs typeface="Calibri"/>
            </a:endParaRPr>
          </a:p>
          <a:p>
            <a:r>
              <a:rPr lang="en-US" dirty="0">
                <a:cs typeface="Calibri"/>
              </a:rPr>
              <a:t>Sept 13th 2019 – STP </a:t>
            </a:r>
          </a:p>
        </p:txBody>
      </p:sp>
      <p:sp>
        <p:nvSpPr>
          <p:cNvPr id="4" name="Slide Number Placeholder 3"/>
          <p:cNvSpPr>
            <a:spLocks noGrp="1"/>
          </p:cNvSpPr>
          <p:nvPr>
            <p:ph type="sldNum" sz="quarter" idx="5"/>
          </p:nvPr>
        </p:nvSpPr>
        <p:spPr/>
        <p:txBody>
          <a:bodyPr/>
          <a:lstStyle/>
          <a:p>
            <a:fld id="{15D7B5F6-1B1D-4A13-B7F6-2673CD9F31A8}" type="slidenum">
              <a:rPr lang="en-GB" smtClean="0"/>
              <a:t>19</a:t>
            </a:fld>
            <a:endParaRPr lang="en-GB"/>
          </a:p>
        </p:txBody>
      </p:sp>
    </p:spTree>
    <p:extLst>
      <p:ext uri="{BB962C8B-B14F-4D97-AF65-F5344CB8AC3E}">
        <p14:creationId xmlns:p14="http://schemas.microsoft.com/office/powerpoint/2010/main" val="3007640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had 32 submissions for dissertation. With a range of dissertation themes ranging across student and teacher well-being, academisation, building pupil self-efficacy through engagement in sport, Oracy, GCSE reform, supporting students with English as a second language to name just a few of them.</a:t>
            </a:r>
          </a:p>
          <a:p>
            <a:r>
              <a:rPr lang="en-US"/>
              <a:t>This year’s cohort are coming to the end of research in schools, and next year’s cohort are completing their research training in preparation for beginning their dissertations in the Autumn. </a:t>
            </a:r>
          </a:p>
          <a:p>
            <a:endParaRPr lang="en-US" dirty="0">
              <a:cs typeface="Calibri"/>
            </a:endParaRPr>
          </a:p>
        </p:txBody>
      </p:sp>
      <p:sp>
        <p:nvSpPr>
          <p:cNvPr id="4" name="Slide Number Placeholder 3"/>
          <p:cNvSpPr>
            <a:spLocks noGrp="1"/>
          </p:cNvSpPr>
          <p:nvPr>
            <p:ph type="sldNum" sz="quarter" idx="5"/>
          </p:nvPr>
        </p:nvSpPr>
        <p:spPr/>
        <p:txBody>
          <a:bodyPr/>
          <a:lstStyle/>
          <a:p>
            <a:fld id="{15D7B5F6-1B1D-4A13-B7F6-2673CD9F31A8}" type="slidenum">
              <a:rPr lang="en-GB" smtClean="0"/>
              <a:t>30</a:t>
            </a:fld>
            <a:endParaRPr lang="en-GB"/>
          </a:p>
        </p:txBody>
      </p:sp>
    </p:spTree>
    <p:extLst>
      <p:ext uri="{BB962C8B-B14F-4D97-AF65-F5344CB8AC3E}">
        <p14:creationId xmlns:p14="http://schemas.microsoft.com/office/powerpoint/2010/main" val="735803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jpe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8.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9.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745258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43716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014431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942522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222693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34978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61970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7235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7477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323151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05850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625399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21713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428961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018135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118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5084210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8426557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447400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GB" sz="18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2460077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669360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03394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1131335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144855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011530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572832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401677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44079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942904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5101236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3832258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358285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GB" sz="18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3022242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031998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865238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842107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775420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080388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040078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095614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713782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363327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8636801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144595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666655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029597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GB" sz="1800">
              <a:solidFill>
                <a:srgbClr val="000000"/>
              </a:solidFill>
              <a:latin typeface="Times New Roman" pitchFamily="18" charset="0"/>
            </a:endParaRPr>
          </a:p>
        </p:txBody>
      </p:sp>
      <p:sp>
        <p:nvSpPr>
          <p:cNvPr id="2" name="Title 1"/>
          <p:cNvSpPr>
            <a:spLocks noGrp="1"/>
          </p:cNvSpPr>
          <p:nvPr>
            <p:ph type="title" hasCustomPrompt="1"/>
          </p:nvPr>
        </p:nvSpPr>
        <p:spPr>
          <a:xfrm>
            <a:off x="685800" y="1550981"/>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Tree>
    <p:extLst>
      <p:ext uri="{BB962C8B-B14F-4D97-AF65-F5344CB8AC3E}">
        <p14:creationId xmlns:p14="http://schemas.microsoft.com/office/powerpoint/2010/main" val="38033453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547618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203606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1125079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13653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687260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260754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155436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12346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700287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3949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21955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3849304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theme" Target="../theme/theme3.xml"/><Relationship Id="rId14" Type="http://schemas.openxmlformats.org/officeDocument/2006/relationships/image" Target="../media/image6.jpeg"/><Relationship Id="rId15" Type="http://schemas.openxmlformats.org/officeDocument/2006/relationships/image" Target="../media/image2.pn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theme" Target="../theme/theme4.xml"/><Relationship Id="rId14" Type="http://schemas.openxmlformats.org/officeDocument/2006/relationships/image" Target="../media/image6.jpeg"/><Relationship Id="rId15" Type="http://schemas.openxmlformats.org/officeDocument/2006/relationships/image" Target="../media/image2.pn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theme" Target="../theme/theme5.xml"/><Relationship Id="rId14" Type="http://schemas.openxmlformats.org/officeDocument/2006/relationships/image" Target="../media/image6.jpeg"/><Relationship Id="rId15" Type="http://schemas.openxmlformats.org/officeDocument/2006/relationships/image" Target="../media/image2.png"/><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fontAlgn="base">
              <a:spcBef>
                <a:spcPct val="0"/>
              </a:spcBef>
              <a:spcAft>
                <a:spcPct val="0"/>
              </a:spcAft>
              <a:defRPr/>
            </a:pPr>
            <a:fld id="{8B2FC1F5-3F11-4F4C-98D3-E04A951B33C5}" type="slidenum">
              <a:rPr lang="en-GB" altLang="en-US">
                <a:solidFill>
                  <a:srgbClr val="000000"/>
                </a:solidFill>
              </a:rPr>
              <a:pPr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21039248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99A718-16D9-4122-8FD9-74E3E9CEF743}" type="datetimeFigureOut">
              <a:rPr lang="en-GB" smtClean="0">
                <a:solidFill>
                  <a:prstClr val="black">
                    <a:tint val="75000"/>
                  </a:prstClr>
                </a:solidFill>
              </a:rPr>
              <a:pPr/>
              <a:t>20/06/2019</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BECF7D0-0B17-440D-84F1-F5062705703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1718236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8462804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3660552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09A3C368-D2D6-4E82-AB9E-065C8D1062F1}" type="datetimeFigureOut">
              <a:rPr lang="en-GB" smtClean="0">
                <a:solidFill>
                  <a:srgbClr val="000000"/>
                </a:solidFill>
              </a:rPr>
              <a:pPr/>
              <a:t>20/06/2019</a:t>
            </a:fld>
            <a:endParaRPr lang="en-GB">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057A26E6-1847-4AC3-99C9-3F6AEF3457C0}"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86671503"/>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p:titleStyle>
    <p:bodyStyle>
      <a:lvl1pPr marL="342900" indent="-342900"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Char char="–"/>
        <a:defRPr sz="1500">
          <a:solidFill>
            <a:schemeClr val="tx1"/>
          </a:solidFill>
          <a:latin typeface="+mn-lt"/>
        </a:defRPr>
      </a:lvl4pPr>
      <a:lvl5pPr marL="1543050" indent="-171450" algn="l" rtl="0" eaLnBrk="1" fontAlgn="base" hangingPunct="1">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9.xml"/><Relationship Id="rId2"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13.png"/><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38.xml"/><Relationship Id="rId2"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50.xml"/><Relationship Id="rId2" Type="http://schemas.openxmlformats.org/officeDocument/2006/relationships/diagramData" Target="../diagrams/data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png"/><Relationship Id="rId3" Type="http://schemas.openxmlformats.org/officeDocument/2006/relationships/hyperlink" Target="https://warwick.ac.uk/fac/soc/cte/professionaldevelopment/assessmentonly/"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078261"/>
            <a:ext cx="7056784" cy="1800200"/>
          </a:xfrm>
        </p:spPr>
        <p:txBody>
          <a:bodyPr/>
          <a:lstStyle/>
          <a:p>
            <a:r>
              <a:rPr lang="en-GB" altLang="en-US" sz="2800" dirty="0">
                <a:solidFill>
                  <a:srgbClr val="7030A0"/>
                </a:solidFill>
              </a:rPr>
              <a:t>PGCE Secondary Programme: Core and SD</a:t>
            </a:r>
          </a:p>
        </p:txBody>
      </p:sp>
      <p:sp>
        <p:nvSpPr>
          <p:cNvPr id="4099" name="Subtitle 2"/>
          <p:cNvSpPr>
            <a:spLocks noGrp="1"/>
          </p:cNvSpPr>
          <p:nvPr>
            <p:ph type="subTitle" idx="1"/>
          </p:nvPr>
        </p:nvSpPr>
        <p:spPr>
          <a:xfrm>
            <a:off x="179512" y="5301208"/>
            <a:ext cx="7632848" cy="1224136"/>
          </a:xfrm>
        </p:spPr>
        <p:txBody>
          <a:bodyPr/>
          <a:lstStyle/>
          <a:p>
            <a:r>
              <a:rPr lang="en-GB" altLang="en-US" sz="2400" b="1" dirty="0"/>
              <a:t>Key updates and developments</a:t>
            </a:r>
          </a:p>
          <a:p>
            <a:r>
              <a:rPr lang="en-GB" altLang="en-US" sz="2400" dirty="0"/>
              <a:t>Alison Morgan and Secondary Team</a:t>
            </a:r>
          </a:p>
          <a:p>
            <a:endParaRPr lang="en-GB" altLang="en-US" dirty="0"/>
          </a:p>
        </p:txBody>
      </p:sp>
    </p:spTree>
    <p:extLst>
      <p:ext uri="{BB962C8B-B14F-4D97-AF65-F5344CB8AC3E}">
        <p14:creationId xmlns:p14="http://schemas.microsoft.com/office/powerpoint/2010/main" val="851000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rgbClr val="7030A0"/>
                </a:solidFill>
              </a:rPr>
              <a:t>Accepted offers (June 14</a:t>
            </a:r>
            <a:r>
              <a:rPr lang="en-GB" baseline="30000" dirty="0">
                <a:solidFill>
                  <a:srgbClr val="7030A0"/>
                </a:solidFill>
              </a:rPr>
              <a:t>th</a:t>
            </a:r>
            <a:r>
              <a:rPr lang="en-GB" dirty="0">
                <a:solidFill>
                  <a:srgbClr val="7030A0"/>
                </a:solidFill>
              </a:rPr>
              <a:t>) </a:t>
            </a:r>
          </a:p>
        </p:txBody>
      </p:sp>
      <p:sp>
        <p:nvSpPr>
          <p:cNvPr id="17" name="Rectangle 16">
            <a:extLst>
              <a:ext uri="{FF2B5EF4-FFF2-40B4-BE49-F238E27FC236}">
                <a16:creationId xmlns="" xmlns:a16="http://schemas.microsoft.com/office/drawing/2014/main" id="{97F013A2-72E6-1943-9060-4B1651AFF00B}"/>
              </a:ext>
            </a:extLst>
          </p:cNvPr>
          <p:cNvSpPr/>
          <p:nvPr/>
        </p:nvSpPr>
        <p:spPr>
          <a:xfrm>
            <a:off x="805802" y="1222559"/>
            <a:ext cx="2835135" cy="1754326"/>
          </a:xfrm>
          <a:prstGeom prst="rect">
            <a:avLst/>
          </a:prstGeom>
          <a:noFill/>
        </p:spPr>
        <p:txBody>
          <a:bodyPr wrap="none" lIns="91440" tIns="45720" rIns="91440" bIns="45720">
            <a:spAutoFit/>
          </a:bodyPr>
          <a:lstStyle/>
          <a:p>
            <a:pPr algn="ctr"/>
            <a:r>
              <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Mondays</a:t>
            </a:r>
          </a:p>
          <a:p>
            <a:pPr algn="ct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8" name="Rectangle 17">
            <a:extLst>
              <a:ext uri="{FF2B5EF4-FFF2-40B4-BE49-F238E27FC236}">
                <a16:creationId xmlns="" xmlns:a16="http://schemas.microsoft.com/office/drawing/2014/main" id="{8A5B8EE6-BDE8-104E-A1DD-7D673E9752B8}"/>
              </a:ext>
            </a:extLst>
          </p:cNvPr>
          <p:cNvSpPr/>
          <p:nvPr/>
        </p:nvSpPr>
        <p:spPr>
          <a:xfrm>
            <a:off x="5724128" y="1222559"/>
            <a:ext cx="2219582" cy="1754326"/>
          </a:xfrm>
          <a:prstGeom prst="rect">
            <a:avLst/>
          </a:prstGeom>
          <a:noFill/>
        </p:spPr>
        <p:txBody>
          <a:bodyPr wrap="none" lIns="91440" tIns="45720" rIns="91440" bIns="45720">
            <a:spAutoFit/>
          </a:bodyPr>
          <a:lstStyle/>
          <a:p>
            <a:pPr algn="ctr"/>
            <a:r>
              <a:rPr lang="en-US" sz="5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Fridays</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pPr algn="ct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graphicFrame>
        <p:nvGraphicFramePr>
          <p:cNvPr id="7" name="Table 6">
            <a:extLst>
              <a:ext uri="{FF2B5EF4-FFF2-40B4-BE49-F238E27FC236}">
                <a16:creationId xmlns="" xmlns:a16="http://schemas.microsoft.com/office/drawing/2014/main" id="{770E1E36-5CD5-47CE-B1F5-6647F0B0880A}"/>
              </a:ext>
            </a:extLst>
          </p:cNvPr>
          <p:cNvGraphicFramePr>
            <a:graphicFrameLocks noGrp="1"/>
          </p:cNvGraphicFramePr>
          <p:nvPr>
            <p:extLst>
              <p:ext uri="{D42A27DB-BD31-4B8C-83A1-F6EECF244321}">
                <p14:modId xmlns:p14="http://schemas.microsoft.com/office/powerpoint/2010/main" val="828530012"/>
              </p:ext>
            </p:extLst>
          </p:nvPr>
        </p:nvGraphicFramePr>
        <p:xfrm>
          <a:off x="1169894" y="2223376"/>
          <a:ext cx="2143599" cy="3442922"/>
        </p:xfrm>
        <a:graphic>
          <a:graphicData uri="http://schemas.openxmlformats.org/drawingml/2006/table">
            <a:tbl>
              <a:tblPr firstRow="1" bandRow="1">
                <a:tableStyleId>{5C22544A-7EE6-4342-B048-85BDC9FD1C3A}</a:tableStyleId>
              </a:tblPr>
              <a:tblGrid>
                <a:gridCol w="1429066">
                  <a:extLst>
                    <a:ext uri="{9D8B030D-6E8A-4147-A177-3AD203B41FA5}">
                      <a16:colId xmlns="" xmlns:a16="http://schemas.microsoft.com/office/drawing/2014/main" val="2414523515"/>
                    </a:ext>
                  </a:extLst>
                </a:gridCol>
                <a:gridCol w="714533">
                  <a:extLst>
                    <a:ext uri="{9D8B030D-6E8A-4147-A177-3AD203B41FA5}">
                      <a16:colId xmlns="" xmlns:a16="http://schemas.microsoft.com/office/drawing/2014/main" val="1060065446"/>
                    </a:ext>
                  </a:extLst>
                </a:gridCol>
              </a:tblGrid>
              <a:tr h="395247">
                <a:tc>
                  <a:txBody>
                    <a:bodyPr/>
                    <a:lstStyle/>
                    <a:p>
                      <a:r>
                        <a:rPr lang="en-US">
                          <a:effectLst/>
                        </a:rPr>
                        <a:t>English</a:t>
                      </a:r>
                    </a:p>
                  </a:txBody>
                  <a:tcPr marL="0" marR="0" marT="0" marB="0" anchor="ctr"/>
                </a:tc>
                <a:tc>
                  <a:txBody>
                    <a:bodyPr/>
                    <a:lstStyle/>
                    <a:p>
                      <a:pPr algn="r"/>
                      <a:r>
                        <a:rPr lang="en-US">
                          <a:effectLst/>
                        </a:rPr>
                        <a:t>52</a:t>
                      </a:r>
                    </a:p>
                  </a:txBody>
                  <a:tcPr marL="0" marR="0" marT="0" marB="0" anchor="ctr"/>
                </a:tc>
                <a:extLst>
                  <a:ext uri="{0D108BD9-81ED-4DB2-BD59-A6C34878D82A}">
                    <a16:rowId xmlns="" xmlns:a16="http://schemas.microsoft.com/office/drawing/2014/main" val="3077429064"/>
                  </a:ext>
                </a:extLst>
              </a:tr>
              <a:tr h="395247">
                <a:tc>
                  <a:txBody>
                    <a:bodyPr/>
                    <a:lstStyle/>
                    <a:p>
                      <a:r>
                        <a:rPr lang="en-US">
                          <a:effectLst/>
                        </a:rPr>
                        <a:t>Drama</a:t>
                      </a:r>
                    </a:p>
                  </a:txBody>
                  <a:tcPr marL="0" marR="0" marT="0" marB="0" anchor="ctr"/>
                </a:tc>
                <a:tc>
                  <a:txBody>
                    <a:bodyPr/>
                    <a:lstStyle/>
                    <a:p>
                      <a:pPr algn="r"/>
                      <a:r>
                        <a:rPr lang="en-US">
                          <a:effectLst/>
                        </a:rPr>
                        <a:t>7</a:t>
                      </a:r>
                    </a:p>
                  </a:txBody>
                  <a:tcPr marL="0" marR="0" marT="0" marB="0" anchor="ctr"/>
                </a:tc>
                <a:extLst>
                  <a:ext uri="{0D108BD9-81ED-4DB2-BD59-A6C34878D82A}">
                    <a16:rowId xmlns="" xmlns:a16="http://schemas.microsoft.com/office/drawing/2014/main" val="242688982"/>
                  </a:ext>
                </a:extLst>
              </a:tr>
              <a:tr h="382568">
                <a:tc>
                  <a:txBody>
                    <a:bodyPr/>
                    <a:lstStyle/>
                    <a:p>
                      <a:r>
                        <a:rPr lang="en-US">
                          <a:effectLst/>
                        </a:rPr>
                        <a:t>Maths</a:t>
                      </a:r>
                    </a:p>
                  </a:txBody>
                  <a:tcPr marL="0" marR="0" marT="0" marB="0" anchor="ctr"/>
                </a:tc>
                <a:tc>
                  <a:txBody>
                    <a:bodyPr/>
                    <a:lstStyle/>
                    <a:p>
                      <a:pPr algn="r"/>
                      <a:r>
                        <a:rPr lang="en-US">
                          <a:effectLst/>
                        </a:rPr>
                        <a:t>15</a:t>
                      </a:r>
                    </a:p>
                  </a:txBody>
                  <a:tcPr marL="0" marR="0" marT="0" marB="0" anchor="ctr"/>
                </a:tc>
                <a:extLst>
                  <a:ext uri="{0D108BD9-81ED-4DB2-BD59-A6C34878D82A}">
                    <a16:rowId xmlns="" xmlns:a16="http://schemas.microsoft.com/office/drawing/2014/main" val="847672541"/>
                  </a:ext>
                </a:extLst>
              </a:tr>
              <a:tr h="739588">
                <a:tc>
                  <a:txBody>
                    <a:bodyPr/>
                    <a:lstStyle/>
                    <a:p>
                      <a:r>
                        <a:rPr lang="en-US">
                          <a:effectLst/>
                        </a:rPr>
                        <a:t>Computer Science</a:t>
                      </a:r>
                    </a:p>
                  </a:txBody>
                  <a:tcPr marL="0" marR="0" marT="0" marB="0" anchor="ctr"/>
                </a:tc>
                <a:tc>
                  <a:txBody>
                    <a:bodyPr/>
                    <a:lstStyle/>
                    <a:p>
                      <a:pPr algn="r"/>
                      <a:r>
                        <a:rPr lang="en-US">
                          <a:effectLst/>
                        </a:rPr>
                        <a:t>7</a:t>
                      </a:r>
                    </a:p>
                  </a:txBody>
                  <a:tcPr marL="0" marR="0" marT="0" marB="0" anchor="ctr"/>
                </a:tc>
                <a:extLst>
                  <a:ext uri="{0D108BD9-81ED-4DB2-BD59-A6C34878D82A}">
                    <a16:rowId xmlns="" xmlns:a16="http://schemas.microsoft.com/office/drawing/2014/main" val="2352157625"/>
                  </a:ext>
                </a:extLst>
              </a:tr>
              <a:tr h="382568">
                <a:tc>
                  <a:txBody>
                    <a:bodyPr/>
                    <a:lstStyle/>
                    <a:p>
                      <a:r>
                        <a:rPr lang="en-US">
                          <a:effectLst/>
                        </a:rPr>
                        <a:t>Geography</a:t>
                      </a:r>
                    </a:p>
                  </a:txBody>
                  <a:tcPr marL="0" marR="0" marT="0" marB="0" anchor="ctr"/>
                </a:tc>
                <a:tc>
                  <a:txBody>
                    <a:bodyPr/>
                    <a:lstStyle/>
                    <a:p>
                      <a:pPr algn="r"/>
                      <a:r>
                        <a:rPr lang="en-US">
                          <a:effectLst/>
                        </a:rPr>
                        <a:t>17</a:t>
                      </a:r>
                    </a:p>
                  </a:txBody>
                  <a:tcPr marL="0" marR="0" marT="0" marB="0" anchor="ctr"/>
                </a:tc>
                <a:extLst>
                  <a:ext uri="{0D108BD9-81ED-4DB2-BD59-A6C34878D82A}">
                    <a16:rowId xmlns="" xmlns:a16="http://schemas.microsoft.com/office/drawing/2014/main" val="1406749278"/>
                  </a:ext>
                </a:extLst>
              </a:tr>
              <a:tr h="382568">
                <a:tc>
                  <a:txBody>
                    <a:bodyPr/>
                    <a:lstStyle/>
                    <a:p>
                      <a:r>
                        <a:rPr lang="en-US">
                          <a:effectLst/>
                        </a:rPr>
                        <a:t>Music</a:t>
                      </a:r>
                    </a:p>
                  </a:txBody>
                  <a:tcPr marL="0" marR="0" marT="0" marB="0" anchor="ctr"/>
                </a:tc>
                <a:tc>
                  <a:txBody>
                    <a:bodyPr/>
                    <a:lstStyle/>
                    <a:p>
                      <a:pPr algn="r"/>
                      <a:r>
                        <a:rPr lang="en-US">
                          <a:effectLst/>
                        </a:rPr>
                        <a:t>4</a:t>
                      </a:r>
                    </a:p>
                  </a:txBody>
                  <a:tcPr marL="0" marR="0" marT="0" marB="0" anchor="ctr"/>
                </a:tc>
                <a:extLst>
                  <a:ext uri="{0D108BD9-81ED-4DB2-BD59-A6C34878D82A}">
                    <a16:rowId xmlns="" xmlns:a16="http://schemas.microsoft.com/office/drawing/2014/main" val="913299582"/>
                  </a:ext>
                </a:extLst>
              </a:tr>
              <a:tr h="382568">
                <a:tc>
                  <a:txBody>
                    <a:bodyPr/>
                    <a:lstStyle/>
                    <a:p>
                      <a:r>
                        <a:rPr lang="en-US">
                          <a:effectLst/>
                        </a:rPr>
                        <a:t>MFL</a:t>
                      </a:r>
                    </a:p>
                  </a:txBody>
                  <a:tcPr marL="0" marR="0" marT="0" marB="0" anchor="ctr"/>
                </a:tc>
                <a:tc>
                  <a:txBody>
                    <a:bodyPr/>
                    <a:lstStyle/>
                    <a:p>
                      <a:pPr algn="r"/>
                      <a:r>
                        <a:rPr lang="en-US">
                          <a:effectLst/>
                        </a:rPr>
                        <a:t>15</a:t>
                      </a:r>
                    </a:p>
                  </a:txBody>
                  <a:tcPr marL="0" marR="0" marT="0" marB="0" anchor="ctr"/>
                </a:tc>
                <a:extLst>
                  <a:ext uri="{0D108BD9-81ED-4DB2-BD59-A6C34878D82A}">
                    <a16:rowId xmlns="" xmlns:a16="http://schemas.microsoft.com/office/drawing/2014/main" val="3813526921"/>
                  </a:ext>
                </a:extLst>
              </a:tr>
              <a:tr h="382568">
                <a:tc>
                  <a:txBody>
                    <a:bodyPr/>
                    <a:lstStyle/>
                    <a:p>
                      <a:r>
                        <a:rPr lang="en-US">
                          <a:effectLst/>
                        </a:rPr>
                        <a:t>TOTAL</a:t>
                      </a:r>
                    </a:p>
                  </a:txBody>
                  <a:tcPr marL="0" marR="0" marT="0" marB="0" anchor="ctr"/>
                </a:tc>
                <a:tc>
                  <a:txBody>
                    <a:bodyPr/>
                    <a:lstStyle/>
                    <a:p>
                      <a:pPr algn="r"/>
                      <a:r>
                        <a:rPr lang="en-US">
                          <a:effectLst/>
                        </a:rPr>
                        <a:t>117</a:t>
                      </a:r>
                    </a:p>
                  </a:txBody>
                  <a:tcPr marL="0" marR="0" marT="0" marB="0" anchor="ctr"/>
                </a:tc>
                <a:extLst>
                  <a:ext uri="{0D108BD9-81ED-4DB2-BD59-A6C34878D82A}">
                    <a16:rowId xmlns="" xmlns:a16="http://schemas.microsoft.com/office/drawing/2014/main" val="4013841879"/>
                  </a:ext>
                </a:extLst>
              </a:tr>
            </a:tbl>
          </a:graphicData>
        </a:graphic>
      </p:graphicFrame>
      <p:graphicFrame>
        <p:nvGraphicFramePr>
          <p:cNvPr id="10" name="Table 9">
            <a:extLst>
              <a:ext uri="{FF2B5EF4-FFF2-40B4-BE49-F238E27FC236}">
                <a16:creationId xmlns="" xmlns:a16="http://schemas.microsoft.com/office/drawing/2014/main" id="{B6469FE8-BCDE-410C-B640-F4F0990854E4}"/>
              </a:ext>
            </a:extLst>
          </p:cNvPr>
          <p:cNvGraphicFramePr>
            <a:graphicFrameLocks noGrp="1"/>
          </p:cNvGraphicFramePr>
          <p:nvPr>
            <p:extLst>
              <p:ext uri="{D42A27DB-BD31-4B8C-83A1-F6EECF244321}">
                <p14:modId xmlns:p14="http://schemas.microsoft.com/office/powerpoint/2010/main" val="3486174920"/>
              </p:ext>
            </p:extLst>
          </p:nvPr>
        </p:nvGraphicFramePr>
        <p:xfrm>
          <a:off x="5741895" y="2213770"/>
          <a:ext cx="2200856" cy="3465877"/>
        </p:xfrm>
        <a:graphic>
          <a:graphicData uri="http://schemas.openxmlformats.org/drawingml/2006/table">
            <a:tbl>
              <a:tblPr firstRow="1" bandRow="1">
                <a:tableStyleId>{5C22544A-7EE6-4342-B048-85BDC9FD1C3A}</a:tableStyleId>
              </a:tblPr>
              <a:tblGrid>
                <a:gridCol w="1467238">
                  <a:extLst>
                    <a:ext uri="{9D8B030D-6E8A-4147-A177-3AD203B41FA5}">
                      <a16:colId xmlns="" xmlns:a16="http://schemas.microsoft.com/office/drawing/2014/main" val="87472912"/>
                    </a:ext>
                  </a:extLst>
                </a:gridCol>
                <a:gridCol w="733618">
                  <a:extLst>
                    <a:ext uri="{9D8B030D-6E8A-4147-A177-3AD203B41FA5}">
                      <a16:colId xmlns="" xmlns:a16="http://schemas.microsoft.com/office/drawing/2014/main" val="359055518"/>
                    </a:ext>
                  </a:extLst>
                </a:gridCol>
              </a:tblGrid>
              <a:tr h="403027">
                <a:tc>
                  <a:txBody>
                    <a:bodyPr/>
                    <a:lstStyle/>
                    <a:p>
                      <a:r>
                        <a:rPr lang="en-US">
                          <a:effectLst/>
                        </a:rPr>
                        <a:t>Biology</a:t>
                      </a:r>
                    </a:p>
                  </a:txBody>
                  <a:tcPr marL="0" marR="0" marT="0" marB="0" anchor="ctr"/>
                </a:tc>
                <a:tc>
                  <a:txBody>
                    <a:bodyPr/>
                    <a:lstStyle/>
                    <a:p>
                      <a:pPr algn="r"/>
                      <a:r>
                        <a:rPr lang="en-US">
                          <a:effectLst/>
                        </a:rPr>
                        <a:t>16</a:t>
                      </a:r>
                    </a:p>
                  </a:txBody>
                  <a:tcPr marL="0" marR="0" marT="0" marB="0" anchor="ctr"/>
                </a:tc>
                <a:extLst>
                  <a:ext uri="{0D108BD9-81ED-4DB2-BD59-A6C34878D82A}">
                    <a16:rowId xmlns="" xmlns:a16="http://schemas.microsoft.com/office/drawing/2014/main" val="272150531"/>
                  </a:ext>
                </a:extLst>
              </a:tr>
              <a:tr h="403027">
                <a:tc>
                  <a:txBody>
                    <a:bodyPr/>
                    <a:lstStyle/>
                    <a:p>
                      <a:r>
                        <a:rPr lang="en-US">
                          <a:effectLst/>
                        </a:rPr>
                        <a:t>Chemistry</a:t>
                      </a:r>
                    </a:p>
                  </a:txBody>
                  <a:tcPr marL="0" marR="0" marT="0" marB="0" anchor="ctr"/>
                </a:tc>
                <a:tc>
                  <a:txBody>
                    <a:bodyPr/>
                    <a:lstStyle/>
                    <a:p>
                      <a:pPr algn="r"/>
                      <a:r>
                        <a:rPr lang="en-US">
                          <a:effectLst/>
                        </a:rPr>
                        <a:t>13</a:t>
                      </a:r>
                    </a:p>
                  </a:txBody>
                  <a:tcPr marL="0" marR="0" marT="0" marB="0" anchor="ctr"/>
                </a:tc>
                <a:extLst>
                  <a:ext uri="{0D108BD9-81ED-4DB2-BD59-A6C34878D82A}">
                    <a16:rowId xmlns="" xmlns:a16="http://schemas.microsoft.com/office/drawing/2014/main" val="2584021783"/>
                  </a:ext>
                </a:extLst>
              </a:tr>
              <a:tr h="382856">
                <a:tc>
                  <a:txBody>
                    <a:bodyPr/>
                    <a:lstStyle/>
                    <a:p>
                      <a:r>
                        <a:rPr lang="en-US">
                          <a:effectLst/>
                        </a:rPr>
                        <a:t>Physics</a:t>
                      </a:r>
                    </a:p>
                  </a:txBody>
                  <a:tcPr marL="0" marR="0" marT="0" marB="0" anchor="ctr"/>
                </a:tc>
                <a:tc>
                  <a:txBody>
                    <a:bodyPr/>
                    <a:lstStyle/>
                    <a:p>
                      <a:pPr algn="r"/>
                      <a:r>
                        <a:rPr lang="en-US">
                          <a:effectLst/>
                        </a:rPr>
                        <a:t>4</a:t>
                      </a:r>
                    </a:p>
                  </a:txBody>
                  <a:tcPr marL="0" marR="0" marT="0" marB="0" anchor="ctr"/>
                </a:tc>
                <a:extLst>
                  <a:ext uri="{0D108BD9-81ED-4DB2-BD59-A6C34878D82A}">
                    <a16:rowId xmlns="" xmlns:a16="http://schemas.microsoft.com/office/drawing/2014/main" val="1352228788"/>
                  </a:ext>
                </a:extLst>
              </a:tr>
              <a:tr h="745543">
                <a:tc>
                  <a:txBody>
                    <a:bodyPr/>
                    <a:lstStyle/>
                    <a:p>
                      <a:r>
                        <a:rPr lang="en-US">
                          <a:effectLst/>
                        </a:rPr>
                        <a:t>PE (incl. EBACC)</a:t>
                      </a:r>
                    </a:p>
                  </a:txBody>
                  <a:tcPr marL="0" marR="0" marT="0" marB="0" anchor="ctr"/>
                </a:tc>
                <a:tc>
                  <a:txBody>
                    <a:bodyPr/>
                    <a:lstStyle/>
                    <a:p>
                      <a:pPr algn="r"/>
                      <a:r>
                        <a:rPr lang="en-US">
                          <a:effectLst/>
                        </a:rPr>
                        <a:t>26</a:t>
                      </a:r>
                    </a:p>
                  </a:txBody>
                  <a:tcPr marL="0" marR="0" marT="0" marB="0" anchor="ctr"/>
                </a:tc>
                <a:extLst>
                  <a:ext uri="{0D108BD9-81ED-4DB2-BD59-A6C34878D82A}">
                    <a16:rowId xmlns="" xmlns:a16="http://schemas.microsoft.com/office/drawing/2014/main" val="1676580832"/>
                  </a:ext>
                </a:extLst>
              </a:tr>
              <a:tr h="382856">
                <a:tc>
                  <a:txBody>
                    <a:bodyPr/>
                    <a:lstStyle/>
                    <a:p>
                      <a:r>
                        <a:rPr lang="en-US">
                          <a:effectLst/>
                        </a:rPr>
                        <a:t>History</a:t>
                      </a:r>
                    </a:p>
                  </a:txBody>
                  <a:tcPr marL="0" marR="0" marT="0" marB="0" anchor="ctr"/>
                </a:tc>
                <a:tc>
                  <a:txBody>
                    <a:bodyPr/>
                    <a:lstStyle/>
                    <a:p>
                      <a:pPr algn="r"/>
                      <a:r>
                        <a:rPr lang="en-US">
                          <a:effectLst/>
                        </a:rPr>
                        <a:t>25</a:t>
                      </a:r>
                    </a:p>
                  </a:txBody>
                  <a:tcPr marL="0" marR="0" marT="0" marB="0" anchor="ctr"/>
                </a:tc>
                <a:extLst>
                  <a:ext uri="{0D108BD9-81ED-4DB2-BD59-A6C34878D82A}">
                    <a16:rowId xmlns="" xmlns:a16="http://schemas.microsoft.com/office/drawing/2014/main" val="3314818765"/>
                  </a:ext>
                </a:extLst>
              </a:tr>
              <a:tr h="382856">
                <a:tc>
                  <a:txBody>
                    <a:bodyPr/>
                    <a:lstStyle/>
                    <a:p>
                      <a:r>
                        <a:rPr lang="en-US">
                          <a:effectLst/>
                        </a:rPr>
                        <a:t>RE</a:t>
                      </a:r>
                    </a:p>
                  </a:txBody>
                  <a:tcPr marL="0" marR="0" marT="0" marB="0" anchor="ctr"/>
                </a:tc>
                <a:tc>
                  <a:txBody>
                    <a:bodyPr/>
                    <a:lstStyle/>
                    <a:p>
                      <a:pPr algn="r"/>
                      <a:r>
                        <a:rPr lang="en-US">
                          <a:effectLst/>
                        </a:rPr>
                        <a:t>8</a:t>
                      </a:r>
                    </a:p>
                  </a:txBody>
                  <a:tcPr marL="0" marR="0" marT="0" marB="0" anchor="ctr"/>
                </a:tc>
                <a:extLst>
                  <a:ext uri="{0D108BD9-81ED-4DB2-BD59-A6C34878D82A}">
                    <a16:rowId xmlns="" xmlns:a16="http://schemas.microsoft.com/office/drawing/2014/main" val="1293612224"/>
                  </a:ext>
                </a:extLst>
              </a:tr>
              <a:tr h="382856">
                <a:tc>
                  <a:txBody>
                    <a:bodyPr/>
                    <a:lstStyle/>
                    <a:p>
                      <a:r>
                        <a:rPr lang="en-US">
                          <a:effectLst/>
                        </a:rPr>
                        <a:t>Art &amp; Design</a:t>
                      </a:r>
                    </a:p>
                  </a:txBody>
                  <a:tcPr marL="0" marR="0" marT="0" marB="0" anchor="ctr"/>
                </a:tc>
                <a:tc>
                  <a:txBody>
                    <a:bodyPr/>
                    <a:lstStyle/>
                    <a:p>
                      <a:pPr algn="r"/>
                      <a:r>
                        <a:rPr lang="en-US">
                          <a:effectLst/>
                        </a:rPr>
                        <a:t>8</a:t>
                      </a:r>
                    </a:p>
                  </a:txBody>
                  <a:tcPr marL="0" marR="0" marT="0" marB="0" anchor="ctr"/>
                </a:tc>
                <a:extLst>
                  <a:ext uri="{0D108BD9-81ED-4DB2-BD59-A6C34878D82A}">
                    <a16:rowId xmlns="" xmlns:a16="http://schemas.microsoft.com/office/drawing/2014/main" val="626764696"/>
                  </a:ext>
                </a:extLst>
              </a:tr>
              <a:tr h="382856">
                <a:tc>
                  <a:txBody>
                    <a:bodyPr/>
                    <a:lstStyle/>
                    <a:p>
                      <a:r>
                        <a:rPr lang="en-US">
                          <a:effectLst/>
                        </a:rPr>
                        <a:t>TOTAL</a:t>
                      </a:r>
                    </a:p>
                  </a:txBody>
                  <a:tcPr marL="0" marR="0" marT="0" marB="0" anchor="ctr"/>
                </a:tc>
                <a:tc>
                  <a:txBody>
                    <a:bodyPr/>
                    <a:lstStyle/>
                    <a:p>
                      <a:pPr algn="r"/>
                      <a:r>
                        <a:rPr lang="en-US">
                          <a:effectLst/>
                        </a:rPr>
                        <a:t>100</a:t>
                      </a:r>
                    </a:p>
                  </a:txBody>
                  <a:tcPr marL="0" marR="0" marT="0" marB="0" anchor="ctr"/>
                </a:tc>
                <a:extLst>
                  <a:ext uri="{0D108BD9-81ED-4DB2-BD59-A6C34878D82A}">
                    <a16:rowId xmlns="" xmlns:a16="http://schemas.microsoft.com/office/drawing/2014/main" val="2750634015"/>
                  </a:ext>
                </a:extLst>
              </a:tr>
            </a:tbl>
          </a:graphicData>
        </a:graphic>
      </p:graphicFrame>
    </p:spTree>
    <p:extLst>
      <p:ext uri="{BB962C8B-B14F-4D97-AF65-F5344CB8AC3E}">
        <p14:creationId xmlns:p14="http://schemas.microsoft.com/office/powerpoint/2010/main" val="2013746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7713" t="19201" r="16926" b="13601"/>
          <a:stretch/>
        </p:blipFill>
        <p:spPr>
          <a:xfrm>
            <a:off x="683568" y="980728"/>
            <a:ext cx="7968886" cy="4608512"/>
          </a:xfrm>
          <a:prstGeom prst="rect">
            <a:avLst/>
          </a:prstGeom>
        </p:spPr>
      </p:pic>
      <p:sp>
        <p:nvSpPr>
          <p:cNvPr id="3" name="Title 2"/>
          <p:cNvSpPr>
            <a:spLocks noGrp="1"/>
          </p:cNvSpPr>
          <p:nvPr>
            <p:ph type="title"/>
          </p:nvPr>
        </p:nvSpPr>
        <p:spPr/>
        <p:txBody>
          <a:bodyPr/>
          <a:lstStyle/>
          <a:p>
            <a:pPr algn="ctr"/>
            <a:r>
              <a:rPr lang="en-GB" dirty="0">
                <a:solidFill>
                  <a:srgbClr val="7030A0"/>
                </a:solidFill>
              </a:rPr>
              <a:t>Programme Outline 2019-20</a:t>
            </a:r>
          </a:p>
        </p:txBody>
      </p:sp>
    </p:spTree>
    <p:extLst>
      <p:ext uri="{BB962C8B-B14F-4D97-AF65-F5344CB8AC3E}">
        <p14:creationId xmlns:p14="http://schemas.microsoft.com/office/powerpoint/2010/main" val="68819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1524000" y="5589240"/>
            <a:ext cx="6096000" cy="576064"/>
          </a:xfrm>
          <a:prstGeom prst="rect">
            <a:avLst/>
          </a:prstGeom>
          <a:solidFill>
            <a:srgbClr val="5B2B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u="sng" dirty="0">
                <a:solidFill>
                  <a:prstClr val="white"/>
                </a:solidFill>
              </a:rPr>
              <a:t>Safeguarding &amp; Senior Tutor</a:t>
            </a:r>
          </a:p>
          <a:p>
            <a:pPr algn="ctr"/>
            <a:r>
              <a:rPr lang="en-GB" sz="1600" dirty="0">
                <a:solidFill>
                  <a:prstClr val="white"/>
                </a:solidFill>
              </a:rPr>
              <a:t>Rachel Cooper</a:t>
            </a:r>
          </a:p>
        </p:txBody>
      </p:sp>
      <p:sp>
        <p:nvSpPr>
          <p:cNvPr id="3" name="TextBox 2"/>
          <p:cNvSpPr txBox="1"/>
          <p:nvPr/>
        </p:nvSpPr>
        <p:spPr>
          <a:xfrm>
            <a:off x="1524000" y="404664"/>
            <a:ext cx="6096000" cy="646331"/>
          </a:xfrm>
          <a:prstGeom prst="rect">
            <a:avLst/>
          </a:prstGeom>
          <a:noFill/>
        </p:spPr>
        <p:txBody>
          <a:bodyPr wrap="square" rtlCol="0">
            <a:spAutoFit/>
          </a:bodyPr>
          <a:lstStyle/>
          <a:p>
            <a:pPr algn="ctr"/>
            <a:r>
              <a:rPr lang="en-GB" sz="3600" b="1" dirty="0">
                <a:solidFill>
                  <a:srgbClr val="7030A0"/>
                </a:solidFill>
              </a:rPr>
              <a:t>Who’s Who in the Senior Team</a:t>
            </a:r>
          </a:p>
        </p:txBody>
      </p:sp>
    </p:spTree>
    <p:extLst>
      <p:ext uri="{BB962C8B-B14F-4D97-AF65-F5344CB8AC3E}">
        <p14:creationId xmlns:p14="http://schemas.microsoft.com/office/powerpoint/2010/main" val="2905040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825" y="1366584"/>
            <a:ext cx="7772400" cy="1021556"/>
          </a:xfrm>
        </p:spPr>
        <p:txBody>
          <a:bodyPr/>
          <a:lstStyle/>
          <a:p>
            <a:r>
              <a:rPr lang="en-GB" dirty="0">
                <a:solidFill>
                  <a:srgbClr val="7030A0"/>
                </a:solidFill>
              </a:rPr>
              <a:t>PG Assessment Structure</a:t>
            </a:r>
          </a:p>
        </p:txBody>
      </p:sp>
      <p:sp>
        <p:nvSpPr>
          <p:cNvPr id="6" name="Rectangle 5"/>
          <p:cNvSpPr/>
          <p:nvPr/>
        </p:nvSpPr>
        <p:spPr>
          <a:xfrm>
            <a:off x="2388244" y="2283906"/>
            <a:ext cx="1705063" cy="1089790"/>
          </a:xfrm>
          <a:prstGeom prst="rect">
            <a:avLst/>
          </a:prstGeom>
          <a:solidFill>
            <a:srgbClr val="4F81BD"/>
          </a:solidFill>
          <a:ln w="25400" cap="flat" cmpd="sng" algn="ctr">
            <a:solidFill>
              <a:srgbClr val="4F81BD">
                <a:shade val="50000"/>
              </a:srgbClr>
            </a:solidFill>
            <a:prstDash val="solid"/>
          </a:ln>
          <a:effectLst/>
        </p:spPr>
        <p:txBody>
          <a:bodyPr rtlCol="0" anchor="ctr"/>
          <a:lstStyle/>
          <a:p>
            <a:pPr algn="ctr">
              <a:defRPr/>
            </a:pPr>
            <a:endParaRPr lang="en-GB" sz="1350" kern="0">
              <a:solidFill>
                <a:prstClr val="white"/>
              </a:solidFill>
            </a:endParaRPr>
          </a:p>
        </p:txBody>
      </p:sp>
      <p:sp>
        <p:nvSpPr>
          <p:cNvPr id="7" name="Rectangle 6"/>
          <p:cNvSpPr/>
          <p:nvPr/>
        </p:nvSpPr>
        <p:spPr>
          <a:xfrm>
            <a:off x="4260871" y="2282531"/>
            <a:ext cx="1829537" cy="1084010"/>
          </a:xfrm>
          <a:prstGeom prst="rect">
            <a:avLst/>
          </a:prstGeom>
          <a:solidFill>
            <a:srgbClr val="CD7371"/>
          </a:solidFill>
          <a:ln w="25400" cap="flat" cmpd="sng" algn="ctr">
            <a:solidFill>
              <a:srgbClr val="C00000"/>
            </a:solidFill>
            <a:prstDash val="solid"/>
          </a:ln>
          <a:effectLst/>
        </p:spPr>
        <p:txBody>
          <a:bodyPr rtlCol="0" anchor="ctr"/>
          <a:lstStyle/>
          <a:p>
            <a:pPr algn="ctr">
              <a:defRPr/>
            </a:pPr>
            <a:endParaRPr lang="en-GB" sz="1350" kern="0">
              <a:solidFill>
                <a:prstClr val="white"/>
              </a:solidFill>
            </a:endParaRPr>
          </a:p>
        </p:txBody>
      </p:sp>
      <p:sp>
        <p:nvSpPr>
          <p:cNvPr id="8" name="TextBox 7"/>
          <p:cNvSpPr txBox="1"/>
          <p:nvPr/>
        </p:nvSpPr>
        <p:spPr>
          <a:xfrm>
            <a:off x="2398055" y="2239134"/>
            <a:ext cx="1732407" cy="1200329"/>
          </a:xfrm>
          <a:prstGeom prst="rect">
            <a:avLst/>
          </a:prstGeom>
          <a:noFill/>
        </p:spPr>
        <p:txBody>
          <a:bodyPr wrap="square" rtlCol="0">
            <a:spAutoFit/>
          </a:bodyPr>
          <a:lstStyle/>
          <a:p>
            <a:pPr algn="ctr">
              <a:defRPr/>
            </a:pPr>
            <a:r>
              <a:rPr lang="en-GB" b="1" kern="0" dirty="0">
                <a:solidFill>
                  <a:prstClr val="white"/>
                </a:solidFill>
              </a:rPr>
              <a:t>“Reflective </a:t>
            </a:r>
          </a:p>
          <a:p>
            <a:pPr algn="ctr">
              <a:defRPr/>
            </a:pPr>
            <a:r>
              <a:rPr lang="en-GB" b="1" kern="0" dirty="0">
                <a:solidFill>
                  <a:prstClr val="white"/>
                </a:solidFill>
              </a:rPr>
              <a:t>Practice” </a:t>
            </a:r>
          </a:p>
          <a:p>
            <a:pPr algn="ctr">
              <a:defRPr/>
            </a:pPr>
            <a:r>
              <a:rPr lang="en-GB" b="1" kern="0" dirty="0">
                <a:solidFill>
                  <a:prstClr val="white"/>
                </a:solidFill>
              </a:rPr>
              <a:t>IE9J1</a:t>
            </a:r>
          </a:p>
          <a:p>
            <a:pPr algn="ctr">
              <a:defRPr/>
            </a:pPr>
            <a:r>
              <a:rPr lang="en-GB" b="1" kern="0" dirty="0">
                <a:solidFill>
                  <a:prstClr val="white"/>
                </a:solidFill>
              </a:rPr>
              <a:t>30 CATS (7)</a:t>
            </a:r>
          </a:p>
        </p:txBody>
      </p:sp>
      <p:sp>
        <p:nvSpPr>
          <p:cNvPr id="9" name="Rectangle 8"/>
          <p:cNvSpPr/>
          <p:nvPr/>
        </p:nvSpPr>
        <p:spPr>
          <a:xfrm>
            <a:off x="528506" y="2283906"/>
            <a:ext cx="1705063" cy="1087700"/>
          </a:xfrm>
          <a:prstGeom prst="rect">
            <a:avLst/>
          </a:prstGeom>
          <a:solidFill>
            <a:srgbClr val="4F81BD"/>
          </a:solidFill>
          <a:ln w="25400" cap="flat" cmpd="sng" algn="ctr">
            <a:solidFill>
              <a:srgbClr val="4F81BD">
                <a:shade val="50000"/>
              </a:srgbClr>
            </a:solidFill>
            <a:prstDash val="solid"/>
          </a:ln>
          <a:effectLst/>
        </p:spPr>
        <p:txBody>
          <a:bodyPr rtlCol="0" anchor="ctr"/>
          <a:lstStyle/>
          <a:p>
            <a:pPr algn="ctr">
              <a:defRPr/>
            </a:pPr>
            <a:endParaRPr lang="en-GB" sz="1350" kern="0">
              <a:solidFill>
                <a:prstClr val="white"/>
              </a:solidFill>
            </a:endParaRPr>
          </a:p>
        </p:txBody>
      </p:sp>
      <p:sp>
        <p:nvSpPr>
          <p:cNvPr id="10" name="TextBox 9"/>
          <p:cNvSpPr txBox="1"/>
          <p:nvPr/>
        </p:nvSpPr>
        <p:spPr>
          <a:xfrm>
            <a:off x="528506" y="2239134"/>
            <a:ext cx="1705063" cy="1200329"/>
          </a:xfrm>
          <a:prstGeom prst="rect">
            <a:avLst/>
          </a:prstGeom>
          <a:noFill/>
        </p:spPr>
        <p:txBody>
          <a:bodyPr wrap="square" rtlCol="0">
            <a:spAutoFit/>
          </a:bodyPr>
          <a:lstStyle/>
          <a:p>
            <a:pPr algn="ctr">
              <a:defRPr/>
            </a:pPr>
            <a:r>
              <a:rPr lang="en-GB" b="1" kern="0" dirty="0">
                <a:solidFill>
                  <a:prstClr val="white"/>
                </a:solidFill>
              </a:rPr>
              <a:t>“Subject </a:t>
            </a:r>
          </a:p>
          <a:p>
            <a:pPr algn="ctr">
              <a:defRPr/>
            </a:pPr>
            <a:r>
              <a:rPr lang="en-GB" b="1" kern="0" dirty="0">
                <a:solidFill>
                  <a:prstClr val="white"/>
                </a:solidFill>
              </a:rPr>
              <a:t>Studies”</a:t>
            </a:r>
          </a:p>
          <a:p>
            <a:pPr algn="ctr">
              <a:defRPr/>
            </a:pPr>
            <a:r>
              <a:rPr lang="en-GB" b="1" kern="0" dirty="0">
                <a:solidFill>
                  <a:prstClr val="white"/>
                </a:solidFill>
              </a:rPr>
              <a:t>EP929 </a:t>
            </a:r>
          </a:p>
          <a:p>
            <a:pPr algn="ctr">
              <a:defRPr/>
            </a:pPr>
            <a:r>
              <a:rPr lang="en-GB" b="1" kern="0" dirty="0">
                <a:solidFill>
                  <a:prstClr val="white"/>
                </a:solidFill>
              </a:rPr>
              <a:t>30 CATS (7)</a:t>
            </a:r>
          </a:p>
        </p:txBody>
      </p:sp>
      <p:sp>
        <p:nvSpPr>
          <p:cNvPr id="11" name="TextBox 10"/>
          <p:cNvSpPr txBox="1"/>
          <p:nvPr/>
        </p:nvSpPr>
        <p:spPr>
          <a:xfrm>
            <a:off x="4226919" y="2232192"/>
            <a:ext cx="1911635" cy="1200329"/>
          </a:xfrm>
          <a:prstGeom prst="rect">
            <a:avLst/>
          </a:prstGeom>
          <a:noFill/>
        </p:spPr>
        <p:txBody>
          <a:bodyPr wrap="square" rtlCol="0">
            <a:spAutoFit/>
          </a:bodyPr>
          <a:lstStyle/>
          <a:p>
            <a:pPr algn="ctr">
              <a:defRPr/>
            </a:pPr>
            <a:r>
              <a:rPr lang="en-GB" b="1" kern="0" dirty="0">
                <a:solidFill>
                  <a:prstClr val="white"/>
                </a:solidFill>
              </a:rPr>
              <a:t>“Professional Practice”</a:t>
            </a:r>
          </a:p>
          <a:p>
            <a:pPr algn="ctr">
              <a:defRPr/>
            </a:pPr>
            <a:r>
              <a:rPr lang="en-GB" b="1" kern="0" dirty="0">
                <a:solidFill>
                  <a:prstClr val="white"/>
                </a:solidFill>
              </a:rPr>
              <a:t>EP918</a:t>
            </a:r>
          </a:p>
          <a:p>
            <a:pPr algn="ctr">
              <a:defRPr/>
            </a:pPr>
            <a:r>
              <a:rPr lang="en-GB" b="1" kern="0" dirty="0">
                <a:solidFill>
                  <a:prstClr val="white"/>
                </a:solidFill>
              </a:rPr>
              <a:t>30 CATS (6)</a:t>
            </a:r>
          </a:p>
        </p:txBody>
      </p:sp>
      <p:graphicFrame>
        <p:nvGraphicFramePr>
          <p:cNvPr id="12" name="Table 11"/>
          <p:cNvGraphicFramePr>
            <a:graphicFrameLocks noGrp="1"/>
          </p:cNvGraphicFramePr>
          <p:nvPr/>
        </p:nvGraphicFramePr>
        <p:xfrm>
          <a:off x="467545" y="3604188"/>
          <a:ext cx="8314953" cy="1714500"/>
        </p:xfrm>
        <a:graphic>
          <a:graphicData uri="http://schemas.openxmlformats.org/drawingml/2006/table">
            <a:tbl>
              <a:tblPr firstRow="1" bandRow="1"/>
              <a:tblGrid>
                <a:gridCol w="1834232">
                  <a:extLst>
                    <a:ext uri="{9D8B030D-6E8A-4147-A177-3AD203B41FA5}">
                      <a16:colId xmlns="" xmlns:a16="http://schemas.microsoft.com/office/drawing/2014/main" val="20000"/>
                    </a:ext>
                  </a:extLst>
                </a:gridCol>
                <a:gridCol w="1872208">
                  <a:extLst>
                    <a:ext uri="{9D8B030D-6E8A-4147-A177-3AD203B41FA5}">
                      <a16:colId xmlns="" xmlns:a16="http://schemas.microsoft.com/office/drawing/2014/main" val="20001"/>
                    </a:ext>
                  </a:extLst>
                </a:gridCol>
                <a:gridCol w="2016224">
                  <a:extLst>
                    <a:ext uri="{9D8B030D-6E8A-4147-A177-3AD203B41FA5}">
                      <a16:colId xmlns="" xmlns:a16="http://schemas.microsoft.com/office/drawing/2014/main" val="20002"/>
                    </a:ext>
                  </a:extLst>
                </a:gridCol>
                <a:gridCol w="2592289">
                  <a:extLst>
                    <a:ext uri="{9D8B030D-6E8A-4147-A177-3AD203B41FA5}">
                      <a16:colId xmlns="" xmlns:a16="http://schemas.microsoft.com/office/drawing/2014/main" val="20003"/>
                    </a:ext>
                  </a:extLst>
                </a:gridCol>
              </a:tblGrid>
              <a:tr h="342900">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1800" dirty="0"/>
                        <a:t>PG1</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1800" dirty="0"/>
                        <a:t>PG2</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1800" dirty="0"/>
                        <a:t>PDP</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1800" dirty="0"/>
                        <a:t>Qualification</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 xmlns:a16="http://schemas.microsoft.com/office/drawing/2014/main" val="10000"/>
                  </a:ext>
                </a:extLst>
              </a:tr>
              <a:tr h="3429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a:p>
                  </a:txBody>
                  <a:tcPr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a:p>
                  </a:txBody>
                  <a:tcPr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1800" dirty="0"/>
                        <a:t>PGCE </a:t>
                      </a:r>
                      <a:r>
                        <a:rPr lang="en-GB" sz="1800" baseline="0" dirty="0"/>
                        <a:t> with </a:t>
                      </a:r>
                      <a:r>
                        <a:rPr lang="en-GB" sz="1800" dirty="0"/>
                        <a:t>QTS</a:t>
                      </a:r>
                    </a:p>
                  </a:txBody>
                  <a:tcPr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1"/>
                  </a:ext>
                </a:extLst>
              </a:tr>
              <a:tr h="3429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1800" b="1" dirty="0"/>
                        <a:t>Honours</a:t>
                      </a:r>
                      <a:r>
                        <a:rPr lang="en-GB" sz="1800" b="1" baseline="0" dirty="0"/>
                        <a:t> Level</a:t>
                      </a:r>
                      <a:endParaRPr lang="en-GB" sz="1800" b="1"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1800" dirty="0"/>
                        <a:t>PCE  with QTS</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2"/>
                  </a:ext>
                </a:extLst>
              </a:tr>
              <a:tr h="3429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a:ea typeface="+mn-ea"/>
                          <a:cs typeface="+mn-cs"/>
                        </a:rPr>
                        <a:t>Honours Level</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a:t>PCE  with QTS</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3"/>
                  </a:ext>
                </a:extLst>
              </a:tr>
              <a:tr h="3429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1800" dirty="0"/>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1800" dirty="0" err="1"/>
                        <a:t>PGCert</a:t>
                      </a:r>
                      <a:r>
                        <a:rPr lang="en-GB" sz="1800" dirty="0"/>
                        <a:t> Ed Studies</a:t>
                      </a:r>
                    </a:p>
                  </a:txBody>
                  <a:tcPr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4"/>
                  </a:ext>
                </a:extLst>
              </a:tr>
            </a:tbl>
          </a:graphicData>
        </a:graphic>
      </p:graphicFrame>
      <p:pic>
        <p:nvPicPr>
          <p:cNvPr id="13" name="Picture 2" descr="http://www.clker.com/cliparts/2/k/n/l/C/Q/transparent-green-checkmark-hi.png"/>
          <p:cNvPicPr>
            <a:picLocks noChangeAspect="1" noChangeArrowheads="1"/>
          </p:cNvPicPr>
          <p:nvPr/>
        </p:nvPicPr>
        <p:blipFill>
          <a:blip r:embed="rId2" cstate="print"/>
          <a:srcRect/>
          <a:stretch>
            <a:fillRect/>
          </a:stretch>
        </p:blipFill>
        <p:spPr bwMode="auto">
          <a:xfrm>
            <a:off x="1263824" y="3993691"/>
            <a:ext cx="294849" cy="230447"/>
          </a:xfrm>
          <a:prstGeom prst="rect">
            <a:avLst/>
          </a:prstGeom>
          <a:noFill/>
        </p:spPr>
      </p:pic>
      <p:pic>
        <p:nvPicPr>
          <p:cNvPr id="14" name="Picture 2" descr="http://www.clker.com/cliparts/2/k/n/l/C/Q/transparent-green-checkmark-hi.png"/>
          <p:cNvPicPr>
            <a:picLocks noChangeAspect="1" noChangeArrowheads="1"/>
          </p:cNvPicPr>
          <p:nvPr/>
        </p:nvPicPr>
        <p:blipFill>
          <a:blip r:embed="rId2" cstate="print"/>
          <a:srcRect/>
          <a:stretch>
            <a:fillRect/>
          </a:stretch>
        </p:blipFill>
        <p:spPr bwMode="auto">
          <a:xfrm>
            <a:off x="3136033" y="3993691"/>
            <a:ext cx="294849" cy="230447"/>
          </a:xfrm>
          <a:prstGeom prst="rect">
            <a:avLst/>
          </a:prstGeom>
          <a:noFill/>
        </p:spPr>
      </p:pic>
      <p:pic>
        <p:nvPicPr>
          <p:cNvPr id="15" name="Picture 2" descr="http://www.clker.com/cliparts/2/k/n/l/C/Q/transparent-green-checkmark-hi.png"/>
          <p:cNvPicPr>
            <a:picLocks noChangeAspect="1" noChangeArrowheads="1"/>
          </p:cNvPicPr>
          <p:nvPr/>
        </p:nvPicPr>
        <p:blipFill>
          <a:blip r:embed="rId2" cstate="print"/>
          <a:srcRect/>
          <a:stretch>
            <a:fillRect/>
          </a:stretch>
        </p:blipFill>
        <p:spPr bwMode="auto">
          <a:xfrm>
            <a:off x="5035312" y="3993691"/>
            <a:ext cx="294849" cy="230447"/>
          </a:xfrm>
          <a:prstGeom prst="rect">
            <a:avLst/>
          </a:prstGeom>
          <a:noFill/>
        </p:spPr>
      </p:pic>
      <p:pic>
        <p:nvPicPr>
          <p:cNvPr id="16" name="Picture 4" descr="http://www.clipartbest.com/cliparts/MiL/Lpy/MiLLpypAT.png"/>
          <p:cNvPicPr>
            <a:picLocks noChangeAspect="1" noChangeArrowheads="1"/>
          </p:cNvPicPr>
          <p:nvPr/>
        </p:nvPicPr>
        <p:blipFill>
          <a:blip r:embed="rId3" cstate="print"/>
          <a:srcRect/>
          <a:stretch>
            <a:fillRect/>
          </a:stretch>
        </p:blipFill>
        <p:spPr bwMode="auto">
          <a:xfrm>
            <a:off x="5001387" y="5019804"/>
            <a:ext cx="362702" cy="272027"/>
          </a:xfrm>
          <a:prstGeom prst="rect">
            <a:avLst/>
          </a:prstGeom>
          <a:noFill/>
        </p:spPr>
      </p:pic>
      <p:pic>
        <p:nvPicPr>
          <p:cNvPr id="17" name="Picture 2" descr="http://www.clker.com/cliparts/2/k/n/l/C/Q/transparent-green-checkmark-hi.png"/>
          <p:cNvPicPr>
            <a:picLocks noChangeAspect="1" noChangeArrowheads="1"/>
          </p:cNvPicPr>
          <p:nvPr/>
        </p:nvPicPr>
        <p:blipFill>
          <a:blip r:embed="rId2" cstate="print"/>
          <a:srcRect/>
          <a:stretch>
            <a:fillRect/>
          </a:stretch>
        </p:blipFill>
        <p:spPr bwMode="auto">
          <a:xfrm>
            <a:off x="3136033" y="4357310"/>
            <a:ext cx="294849" cy="230447"/>
          </a:xfrm>
          <a:prstGeom prst="rect">
            <a:avLst/>
          </a:prstGeom>
          <a:noFill/>
        </p:spPr>
      </p:pic>
      <p:pic>
        <p:nvPicPr>
          <p:cNvPr id="18" name="Picture 2" descr="http://www.clker.com/cliparts/2/k/n/l/C/Q/transparent-green-checkmark-hi.png"/>
          <p:cNvPicPr>
            <a:picLocks noChangeAspect="1" noChangeArrowheads="1"/>
          </p:cNvPicPr>
          <p:nvPr/>
        </p:nvPicPr>
        <p:blipFill>
          <a:blip r:embed="rId2" cstate="print"/>
          <a:srcRect/>
          <a:stretch>
            <a:fillRect/>
          </a:stretch>
        </p:blipFill>
        <p:spPr bwMode="auto">
          <a:xfrm>
            <a:off x="5035313" y="4371733"/>
            <a:ext cx="294849" cy="230447"/>
          </a:xfrm>
          <a:prstGeom prst="rect">
            <a:avLst/>
          </a:prstGeom>
          <a:noFill/>
        </p:spPr>
      </p:pic>
      <p:pic>
        <p:nvPicPr>
          <p:cNvPr id="19" name="Picture 2" descr="http://www.clker.com/cliparts/2/k/n/l/C/Q/transparent-green-checkmark-hi.png"/>
          <p:cNvPicPr>
            <a:picLocks noChangeAspect="1" noChangeArrowheads="1"/>
          </p:cNvPicPr>
          <p:nvPr/>
        </p:nvPicPr>
        <p:blipFill>
          <a:blip r:embed="rId2" cstate="print"/>
          <a:srcRect/>
          <a:stretch>
            <a:fillRect/>
          </a:stretch>
        </p:blipFill>
        <p:spPr bwMode="auto">
          <a:xfrm>
            <a:off x="1263824" y="4695769"/>
            <a:ext cx="294849" cy="230447"/>
          </a:xfrm>
          <a:prstGeom prst="rect">
            <a:avLst/>
          </a:prstGeom>
          <a:noFill/>
        </p:spPr>
      </p:pic>
      <p:pic>
        <p:nvPicPr>
          <p:cNvPr id="20" name="Picture 2" descr="http://www.clker.com/cliparts/2/k/n/l/C/Q/transparent-green-checkmark-hi.png"/>
          <p:cNvPicPr>
            <a:picLocks noChangeAspect="1" noChangeArrowheads="1"/>
          </p:cNvPicPr>
          <p:nvPr/>
        </p:nvPicPr>
        <p:blipFill>
          <a:blip r:embed="rId2" cstate="print"/>
          <a:srcRect/>
          <a:stretch>
            <a:fillRect/>
          </a:stretch>
        </p:blipFill>
        <p:spPr bwMode="auto">
          <a:xfrm>
            <a:off x="1263824" y="5019805"/>
            <a:ext cx="294849" cy="230447"/>
          </a:xfrm>
          <a:prstGeom prst="rect">
            <a:avLst/>
          </a:prstGeom>
          <a:noFill/>
        </p:spPr>
      </p:pic>
      <p:pic>
        <p:nvPicPr>
          <p:cNvPr id="21" name="Picture 2" descr="http://www.clker.com/cliparts/2/k/n/l/C/Q/transparent-green-checkmark-hi.png"/>
          <p:cNvPicPr>
            <a:picLocks noChangeAspect="1" noChangeArrowheads="1"/>
          </p:cNvPicPr>
          <p:nvPr/>
        </p:nvPicPr>
        <p:blipFill>
          <a:blip r:embed="rId2" cstate="print"/>
          <a:srcRect/>
          <a:stretch>
            <a:fillRect/>
          </a:stretch>
        </p:blipFill>
        <p:spPr bwMode="auto">
          <a:xfrm>
            <a:off x="3136033" y="5019805"/>
            <a:ext cx="294849" cy="230447"/>
          </a:xfrm>
          <a:prstGeom prst="rect">
            <a:avLst/>
          </a:prstGeom>
          <a:noFill/>
        </p:spPr>
      </p:pic>
      <p:pic>
        <p:nvPicPr>
          <p:cNvPr id="22" name="Picture 2" descr="http://www.clker.com/cliparts/2/k/n/l/C/Q/transparent-green-checkmark-hi.png"/>
          <p:cNvPicPr>
            <a:picLocks noChangeAspect="1" noChangeArrowheads="1"/>
          </p:cNvPicPr>
          <p:nvPr/>
        </p:nvPicPr>
        <p:blipFill>
          <a:blip r:embed="rId2" cstate="print"/>
          <a:srcRect/>
          <a:stretch>
            <a:fillRect/>
          </a:stretch>
        </p:blipFill>
        <p:spPr bwMode="auto">
          <a:xfrm>
            <a:off x="5037341" y="4695769"/>
            <a:ext cx="294849" cy="230447"/>
          </a:xfrm>
          <a:prstGeom prst="rect">
            <a:avLst/>
          </a:prstGeom>
          <a:noFill/>
        </p:spPr>
      </p:pic>
    </p:spTree>
    <p:extLst>
      <p:ext uri="{BB962C8B-B14F-4D97-AF65-F5344CB8AC3E}">
        <p14:creationId xmlns:p14="http://schemas.microsoft.com/office/powerpoint/2010/main" val="554129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40200695"/>
              </p:ext>
            </p:extLst>
          </p:nvPr>
        </p:nvGraphicFramePr>
        <p:xfrm>
          <a:off x="179513" y="998731"/>
          <a:ext cx="8773511" cy="4836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2154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868751992"/>
              </p:ext>
            </p:extLst>
          </p:nvPr>
        </p:nvGraphicFramePr>
        <p:xfrm>
          <a:off x="179513" y="998731"/>
          <a:ext cx="8773511" cy="4836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9115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8640"/>
            <a:ext cx="7772400" cy="1066800"/>
          </a:xfrm>
        </p:spPr>
        <p:txBody>
          <a:bodyPr/>
          <a:lstStyle/>
          <a:p>
            <a:r>
              <a:rPr lang="en-GB" dirty="0">
                <a:solidFill>
                  <a:srgbClr val="7030A0"/>
                </a:solidFill>
              </a:rPr>
              <a:t>Draft Ofsted Framework for ITE</a:t>
            </a:r>
          </a:p>
        </p:txBody>
      </p:sp>
      <p:sp>
        <p:nvSpPr>
          <p:cNvPr id="3" name="Content Placeholder 2"/>
          <p:cNvSpPr>
            <a:spLocks noGrp="1"/>
          </p:cNvSpPr>
          <p:nvPr>
            <p:ph idx="1"/>
          </p:nvPr>
        </p:nvSpPr>
        <p:spPr>
          <a:xfrm>
            <a:off x="755576" y="1052736"/>
            <a:ext cx="7772400" cy="4114800"/>
          </a:xfrm>
        </p:spPr>
        <p:txBody>
          <a:bodyPr/>
          <a:lstStyle/>
          <a:p>
            <a:r>
              <a:rPr lang="en-GB" dirty="0"/>
              <a:t>To launch summer 2020</a:t>
            </a:r>
          </a:p>
          <a:p>
            <a:r>
              <a:rPr lang="en-GB" dirty="0"/>
              <a:t>Potential foci:</a:t>
            </a:r>
          </a:p>
          <a:p>
            <a:pPr marL="908050" indent="-457200">
              <a:buSzPct val="140000"/>
              <a:buFontTx/>
              <a:buChar char="-"/>
              <a:tabLst>
                <a:tab pos="541338" algn="l"/>
              </a:tabLst>
            </a:pPr>
            <a:r>
              <a:rPr lang="en-GB" dirty="0"/>
              <a:t>the content/quality of the ITE curriculum and trainees’ pedagogical preparation</a:t>
            </a:r>
          </a:p>
          <a:p>
            <a:pPr marL="908050" indent="-457200">
              <a:buSzPct val="140000"/>
              <a:buFontTx/>
              <a:buChar char="-"/>
              <a:tabLst>
                <a:tab pos="541338" algn="l"/>
              </a:tabLst>
            </a:pPr>
            <a:r>
              <a:rPr lang="en-GB" dirty="0"/>
              <a:t>ensuring trainees are prepared well to teach the subject(s) they will be responsible for</a:t>
            </a:r>
          </a:p>
          <a:p>
            <a:pPr marL="908050" indent="-457200">
              <a:buSzPct val="140000"/>
              <a:buFontTx/>
              <a:buChar char="-"/>
              <a:tabLst>
                <a:tab pos="541338" algn="l"/>
              </a:tabLst>
            </a:pPr>
            <a:r>
              <a:rPr lang="en-GB" dirty="0"/>
              <a:t>ensuring trainees have a suitable workload</a:t>
            </a:r>
          </a:p>
          <a:p>
            <a:pPr marL="908050" indent="-457200">
              <a:buSzPct val="140000"/>
              <a:buFontTx/>
              <a:buChar char="-"/>
              <a:tabLst>
                <a:tab pos="541338" algn="l"/>
              </a:tabLst>
            </a:pPr>
            <a:r>
              <a:rPr lang="en-GB" dirty="0"/>
              <a:t>mental health of trainees and their preparation to support pupils.</a:t>
            </a:r>
          </a:p>
          <a:p>
            <a:r>
              <a:rPr lang="en-GB" dirty="0"/>
              <a:t>How well are trainees being taught to teach across a range of schools and not just one school or alliance? </a:t>
            </a:r>
          </a:p>
        </p:txBody>
      </p:sp>
    </p:spTree>
    <p:extLst>
      <p:ext uri="{BB962C8B-B14F-4D97-AF65-F5344CB8AC3E}">
        <p14:creationId xmlns:p14="http://schemas.microsoft.com/office/powerpoint/2010/main" val="3694157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rgbClr val="7030A0"/>
                </a:solidFill>
              </a:rPr>
              <a:t>Partnership: ways to engage</a:t>
            </a:r>
          </a:p>
        </p:txBody>
      </p:sp>
      <p:sp>
        <p:nvSpPr>
          <p:cNvPr id="3" name="Content Placeholder 2"/>
          <p:cNvSpPr>
            <a:spLocks noGrp="1"/>
          </p:cNvSpPr>
          <p:nvPr>
            <p:ph idx="1"/>
          </p:nvPr>
        </p:nvSpPr>
        <p:spPr>
          <a:xfrm>
            <a:off x="685800" y="1124744"/>
            <a:ext cx="7772400" cy="4946375"/>
          </a:xfrm>
        </p:spPr>
        <p:txBody>
          <a:bodyPr/>
          <a:lstStyle/>
          <a:p>
            <a:r>
              <a:rPr lang="en-GB" sz="2400" b="1" dirty="0"/>
              <a:t>Programme contributions </a:t>
            </a:r>
            <a:r>
              <a:rPr lang="en-GB" sz="2400" dirty="0"/>
              <a:t>(RP, PG, Subject , Careers Focus Days, Conferences)</a:t>
            </a:r>
          </a:p>
          <a:p>
            <a:r>
              <a:rPr lang="en-GB" sz="2400" b="1" dirty="0"/>
              <a:t>Partnership Lunch and </a:t>
            </a:r>
            <a:r>
              <a:rPr lang="en-GB" sz="2400" b="1" dirty="0" err="1"/>
              <a:t>WaSP</a:t>
            </a:r>
            <a:r>
              <a:rPr lang="en-GB" sz="2400" b="1" dirty="0"/>
              <a:t> meetings </a:t>
            </a:r>
            <a:r>
              <a:rPr lang="en-GB" sz="2400" dirty="0"/>
              <a:t>schedule – 1 per term throughout </a:t>
            </a:r>
            <a:r>
              <a:rPr lang="en-GB" sz="2400" dirty="0" smtClean="0"/>
              <a:t>19-20</a:t>
            </a:r>
            <a:endParaRPr lang="en-GB" sz="2400" dirty="0"/>
          </a:p>
          <a:p>
            <a:pPr marL="0" indent="0">
              <a:buNone/>
            </a:pPr>
            <a:r>
              <a:rPr lang="en-GB" sz="2400" i="1" dirty="0"/>
              <a:t>	Autumn:  Thursday 5</a:t>
            </a:r>
            <a:r>
              <a:rPr lang="en-GB" sz="2400" i="1" baseline="30000" dirty="0"/>
              <a:t>th</a:t>
            </a:r>
            <a:r>
              <a:rPr lang="en-GB" sz="2400" i="1" dirty="0"/>
              <a:t> December (1 to 4 pm)</a:t>
            </a:r>
          </a:p>
          <a:p>
            <a:pPr marL="0" indent="0">
              <a:buNone/>
            </a:pPr>
            <a:r>
              <a:rPr lang="en-GB" sz="2400" i="1" dirty="0"/>
              <a:t>	Spring: Thursday 19</a:t>
            </a:r>
            <a:r>
              <a:rPr lang="en-GB" sz="2400" i="1" baseline="30000" dirty="0"/>
              <a:t>th</a:t>
            </a:r>
            <a:r>
              <a:rPr lang="en-GB" sz="2400" i="1" dirty="0"/>
              <a:t> March (1 to 4 pm)</a:t>
            </a:r>
          </a:p>
          <a:p>
            <a:pPr marL="0" indent="0">
              <a:buNone/>
            </a:pPr>
            <a:r>
              <a:rPr lang="en-GB" sz="2400" i="1" dirty="0"/>
              <a:t>	Summer: Thursday 2</a:t>
            </a:r>
            <a:r>
              <a:rPr lang="en-GB" sz="2400" i="1" baseline="30000" dirty="0"/>
              <a:t>nd</a:t>
            </a:r>
            <a:r>
              <a:rPr lang="en-GB" sz="2400" i="1" dirty="0"/>
              <a:t> July (1 to 4 pm)</a:t>
            </a:r>
          </a:p>
          <a:p>
            <a:r>
              <a:rPr lang="en-GB" sz="2400" b="1" dirty="0"/>
              <a:t>Conference attendance/input:  </a:t>
            </a:r>
          </a:p>
          <a:p>
            <a:pPr marL="285750" lvl="1" indent="0">
              <a:buNone/>
            </a:pPr>
            <a:r>
              <a:rPr lang="en-GB" sz="2000" b="1" dirty="0"/>
              <a:t>‘Research in Action’    </a:t>
            </a:r>
            <a:r>
              <a:rPr lang="en-GB" sz="2000" dirty="0"/>
              <a:t>(Monday 16</a:t>
            </a:r>
            <a:r>
              <a:rPr lang="en-GB" sz="2000" baseline="30000" dirty="0"/>
              <a:t>th</a:t>
            </a:r>
            <a:r>
              <a:rPr lang="en-GB" sz="2000" dirty="0"/>
              <a:t> December) </a:t>
            </a:r>
          </a:p>
          <a:p>
            <a:pPr marL="285750" lvl="1" indent="0">
              <a:buNone/>
            </a:pPr>
            <a:r>
              <a:rPr lang="en-GB" sz="2000" b="1" dirty="0"/>
              <a:t>‘Cross-Phase Conference </a:t>
            </a:r>
            <a:r>
              <a:rPr lang="en-GB" sz="2000" dirty="0"/>
              <a:t>(17</a:t>
            </a:r>
            <a:r>
              <a:rPr lang="en-GB" sz="2000" baseline="30000" dirty="0"/>
              <a:t>th</a:t>
            </a:r>
            <a:r>
              <a:rPr lang="en-GB" sz="2000" dirty="0"/>
              <a:t> January)	</a:t>
            </a:r>
          </a:p>
          <a:p>
            <a:pPr marL="285750" lvl="1" indent="0">
              <a:buNone/>
            </a:pPr>
            <a:r>
              <a:rPr lang="en-GB" sz="2000" b="1" dirty="0"/>
              <a:t>‘Inclusion’  </a:t>
            </a:r>
            <a:r>
              <a:rPr lang="en-GB" sz="2000" dirty="0"/>
              <a:t>(Friday 13</a:t>
            </a:r>
            <a:r>
              <a:rPr lang="en-GB" sz="2000" baseline="30000" dirty="0"/>
              <a:t>th</a:t>
            </a:r>
            <a:r>
              <a:rPr lang="en-GB" sz="2000" dirty="0"/>
              <a:t> March)</a:t>
            </a:r>
          </a:p>
          <a:p>
            <a:pPr marL="285750" lvl="1" indent="0">
              <a:buNone/>
            </a:pPr>
            <a:r>
              <a:rPr lang="en-GB" sz="2000" b="1" dirty="0"/>
              <a:t>‘Partnership’   </a:t>
            </a:r>
            <a:r>
              <a:rPr lang="en-GB" sz="2000" dirty="0"/>
              <a:t>(Thursday 18</a:t>
            </a:r>
            <a:r>
              <a:rPr lang="en-GB" sz="2000" baseline="30000" dirty="0"/>
              <a:t>th</a:t>
            </a:r>
            <a:r>
              <a:rPr lang="en-GB" sz="2000" dirty="0"/>
              <a:t> June)</a:t>
            </a:r>
          </a:p>
          <a:p>
            <a:pPr marL="0" indent="0">
              <a:buNone/>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1736810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a:solidFill>
                  <a:srgbClr val="7030A0"/>
                </a:solidFill>
              </a:rPr>
              <a:t>Partnership: changes</a:t>
            </a:r>
            <a:endParaRPr lang="en-GB">
              <a:solidFill>
                <a:srgbClr val="7030A0"/>
              </a:solidFill>
              <a:cs typeface="Calibri"/>
            </a:endParaRPr>
          </a:p>
        </p:txBody>
      </p:sp>
      <p:sp>
        <p:nvSpPr>
          <p:cNvPr id="3" name="Content Placeholder 2"/>
          <p:cNvSpPr>
            <a:spLocks noGrp="1"/>
          </p:cNvSpPr>
          <p:nvPr>
            <p:ph idx="1"/>
          </p:nvPr>
        </p:nvSpPr>
        <p:spPr>
          <a:xfrm>
            <a:off x="685800" y="1443509"/>
            <a:ext cx="7772400" cy="4946375"/>
          </a:xfrm>
        </p:spPr>
        <p:txBody>
          <a:bodyPr/>
          <a:lstStyle/>
          <a:p>
            <a:r>
              <a:rPr lang="en-GB" sz="2400">
                <a:cs typeface="Calibri"/>
              </a:rPr>
              <a:t>Working towards a streamlined cross-phase offer for our School Direct Alliances</a:t>
            </a:r>
            <a:endParaRPr lang="en-GB" sz="2400" dirty="0">
              <a:cs typeface="Calibri"/>
            </a:endParaRPr>
          </a:p>
          <a:p>
            <a:pPr marL="0" indent="0">
              <a:buNone/>
            </a:pPr>
            <a:endParaRPr lang="en-GB" sz="2400" dirty="0">
              <a:cs typeface="Calibri"/>
            </a:endParaRPr>
          </a:p>
          <a:p>
            <a:pPr>
              <a:buChar char="•"/>
            </a:pPr>
            <a:r>
              <a:rPr lang="en-GB" sz="2400">
                <a:cs typeface="Calibri"/>
              </a:rPr>
              <a:t>Moderation Tutor</a:t>
            </a:r>
            <a:endParaRPr lang="en-GB" sz="2400" dirty="0">
              <a:cs typeface="Calibri"/>
            </a:endParaRPr>
          </a:p>
          <a:p>
            <a:pPr>
              <a:buChar char="•"/>
            </a:pPr>
            <a:r>
              <a:rPr lang="en-GB" sz="2400">
                <a:cs typeface="Calibri"/>
              </a:rPr>
              <a:t>Personal Tutor</a:t>
            </a:r>
            <a:endParaRPr lang="en-GB" sz="2400" dirty="0">
              <a:cs typeface="Calibri"/>
            </a:endParaRPr>
          </a:p>
          <a:p>
            <a:pPr>
              <a:buChar char="•"/>
            </a:pPr>
            <a:r>
              <a:rPr lang="en-GB" sz="2400">
                <a:cs typeface="Calibri"/>
              </a:rPr>
              <a:t>Assessment Profiles 1-5</a:t>
            </a:r>
            <a:endParaRPr lang="en-GB" sz="2400" dirty="0">
              <a:cs typeface="Calibri"/>
            </a:endParaRPr>
          </a:p>
          <a:p>
            <a:pPr>
              <a:buChar char="•"/>
            </a:pPr>
            <a:r>
              <a:rPr lang="en-GB" sz="2400">
                <a:cs typeface="Calibri"/>
              </a:rPr>
              <a:t>Not met, met, good, outstanding</a:t>
            </a:r>
            <a:endParaRPr lang="en-GB" sz="2400" dirty="0">
              <a:cs typeface="Calibri"/>
            </a:endParaRPr>
          </a:p>
          <a:p>
            <a:pPr>
              <a:buChar char="•"/>
            </a:pPr>
            <a:r>
              <a:rPr lang="en-GB" sz="2400">
                <a:cs typeface="Calibri"/>
              </a:rPr>
              <a:t>Beginning, developing, good, outstanding</a:t>
            </a:r>
            <a:endParaRPr lang="en-GB" sz="2400" dirty="0">
              <a:cs typeface="Calibri"/>
            </a:endParaRPr>
          </a:p>
          <a:p>
            <a:pPr marL="0" indent="0">
              <a:buNone/>
            </a:pPr>
            <a:endParaRPr lang="en-GB" dirty="0">
              <a:cs typeface="Calibri"/>
            </a:endParaRPr>
          </a:p>
          <a:p>
            <a:r>
              <a:rPr lang="en-GB" sz="2400">
                <a:cs typeface="Calibri"/>
              </a:rPr>
              <a:t>What happens in a moderation visit (see handbooks)</a:t>
            </a:r>
            <a:endParaRPr lang="en-GB" sz="2400" dirty="0">
              <a:cs typeface="Calibri"/>
            </a:endParaRPr>
          </a:p>
          <a:p>
            <a:endParaRPr lang="en-GB" dirty="0">
              <a:cs typeface="Calibri"/>
            </a:endParaRPr>
          </a:p>
          <a:p>
            <a:endParaRPr lang="en-GB" dirty="0">
              <a:cs typeface="Calibri"/>
            </a:endParaRPr>
          </a:p>
        </p:txBody>
      </p:sp>
    </p:spTree>
    <p:extLst>
      <p:ext uri="{BB962C8B-B14F-4D97-AF65-F5344CB8AC3E}">
        <p14:creationId xmlns:p14="http://schemas.microsoft.com/office/powerpoint/2010/main" val="3850016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Alliance Days – Jonty </a:t>
            </a:r>
            <a:r>
              <a:rPr lang="en-GB" dirty="0" err="1">
                <a:solidFill>
                  <a:srgbClr val="7030A0"/>
                </a:solidFill>
              </a:rPr>
              <a:t>Leese</a:t>
            </a:r>
            <a:endParaRPr lang="en-GB" dirty="0">
              <a:solidFill>
                <a:srgbClr val="7030A0"/>
              </a:solidFill>
            </a:endParaRPr>
          </a:p>
        </p:txBody>
      </p:sp>
      <p:sp>
        <p:nvSpPr>
          <p:cNvPr id="3" name="Content Placeholder 2"/>
          <p:cNvSpPr>
            <a:spLocks noGrp="1"/>
          </p:cNvSpPr>
          <p:nvPr>
            <p:ph idx="1"/>
          </p:nvPr>
        </p:nvSpPr>
        <p:spPr/>
        <p:txBody>
          <a:bodyPr/>
          <a:lstStyle/>
          <a:p>
            <a:r>
              <a:rPr lang="en-GB" dirty="0">
                <a:cs typeface="Calibri"/>
              </a:rPr>
              <a:t>Aligned</a:t>
            </a:r>
          </a:p>
          <a:p>
            <a:r>
              <a:rPr lang="en-GB" dirty="0">
                <a:cs typeface="Calibri"/>
              </a:rPr>
              <a:t>Streamlined</a:t>
            </a:r>
          </a:p>
          <a:p>
            <a:r>
              <a:rPr lang="en-GB" dirty="0">
                <a:cs typeface="Calibri"/>
              </a:rPr>
              <a:t>Listen</a:t>
            </a:r>
          </a:p>
          <a:p>
            <a:r>
              <a:rPr lang="en-GB" dirty="0">
                <a:cs typeface="Calibri"/>
              </a:rPr>
              <a:t>Feedback</a:t>
            </a:r>
          </a:p>
          <a:p>
            <a:r>
              <a:rPr lang="en-GB">
                <a:cs typeface="Calibri"/>
              </a:rPr>
              <a:t>Level 7 content</a:t>
            </a:r>
            <a:endParaRPr lang="en-GB" dirty="0">
              <a:cs typeface="Calibri"/>
            </a:endParaRPr>
          </a:p>
        </p:txBody>
      </p:sp>
      <p:pic>
        <p:nvPicPr>
          <p:cNvPr id="4" name="Picture 4" descr="A screenshot of a cell phone&#10;&#10;Description generated with very high confidence">
            <a:extLst>
              <a:ext uri="{FF2B5EF4-FFF2-40B4-BE49-F238E27FC236}">
                <a16:creationId xmlns="" xmlns:a16="http://schemas.microsoft.com/office/drawing/2014/main" id="{4802E7A9-88DF-4F96-A0F5-EF88464CF7C2}"/>
              </a:ext>
            </a:extLst>
          </p:cNvPr>
          <p:cNvPicPr>
            <a:picLocks noChangeAspect="1"/>
          </p:cNvPicPr>
          <p:nvPr/>
        </p:nvPicPr>
        <p:blipFill>
          <a:blip r:embed="rId3"/>
          <a:stretch>
            <a:fillRect/>
          </a:stretch>
        </p:blipFill>
        <p:spPr>
          <a:xfrm>
            <a:off x="6005308" y="1224944"/>
            <a:ext cx="2743200" cy="2360528"/>
          </a:xfrm>
          <a:prstGeom prst="rect">
            <a:avLst/>
          </a:prstGeom>
        </p:spPr>
      </p:pic>
      <p:pic>
        <p:nvPicPr>
          <p:cNvPr id="6" name="Picture 6" descr="A screenshot of a cell phone&#10;&#10;Description generated with very high confidence">
            <a:extLst>
              <a:ext uri="{FF2B5EF4-FFF2-40B4-BE49-F238E27FC236}">
                <a16:creationId xmlns="" xmlns:a16="http://schemas.microsoft.com/office/drawing/2014/main" id="{F1ED36A5-410B-4E28-816A-22B50AF6C69C}"/>
              </a:ext>
            </a:extLst>
          </p:cNvPr>
          <p:cNvPicPr>
            <a:picLocks noChangeAspect="1"/>
          </p:cNvPicPr>
          <p:nvPr/>
        </p:nvPicPr>
        <p:blipFill>
          <a:blip r:embed="rId4"/>
          <a:stretch>
            <a:fillRect/>
          </a:stretch>
        </p:blipFill>
        <p:spPr>
          <a:xfrm>
            <a:off x="6005308" y="3641733"/>
            <a:ext cx="2743200" cy="2463590"/>
          </a:xfrm>
          <a:prstGeom prst="rect">
            <a:avLst/>
          </a:prstGeom>
        </p:spPr>
      </p:pic>
    </p:spTree>
    <p:extLst>
      <p:ext uri="{BB962C8B-B14F-4D97-AF65-F5344CB8AC3E}">
        <p14:creationId xmlns:p14="http://schemas.microsoft.com/office/powerpoint/2010/main" val="1374751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AEA4E1-7D8C-A148-944F-669215CA3EDF}"/>
              </a:ext>
            </a:extLst>
          </p:cNvPr>
          <p:cNvSpPr>
            <a:spLocks noGrp="1"/>
          </p:cNvSpPr>
          <p:nvPr>
            <p:ph type="title"/>
          </p:nvPr>
        </p:nvSpPr>
        <p:spPr>
          <a:xfrm>
            <a:off x="467544" y="404664"/>
            <a:ext cx="7772400" cy="1066800"/>
          </a:xfrm>
        </p:spPr>
        <p:txBody>
          <a:bodyPr/>
          <a:lstStyle/>
          <a:p>
            <a:pPr algn="ctr"/>
            <a:r>
              <a:rPr lang="en-US" dirty="0">
                <a:solidFill>
                  <a:srgbClr val="7030A0"/>
                </a:solidFill>
              </a:rPr>
              <a:t>Overview </a:t>
            </a:r>
          </a:p>
        </p:txBody>
      </p:sp>
      <p:sp>
        <p:nvSpPr>
          <p:cNvPr id="3" name="Content Placeholder 2">
            <a:extLst>
              <a:ext uri="{FF2B5EF4-FFF2-40B4-BE49-F238E27FC236}">
                <a16:creationId xmlns="" xmlns:a16="http://schemas.microsoft.com/office/drawing/2014/main" id="{CD4CDFCF-9DD3-BD45-8073-AFEF796E5B1F}"/>
              </a:ext>
            </a:extLst>
          </p:cNvPr>
          <p:cNvSpPr>
            <a:spLocks noGrp="1"/>
          </p:cNvSpPr>
          <p:nvPr>
            <p:ph idx="1"/>
          </p:nvPr>
        </p:nvSpPr>
        <p:spPr>
          <a:xfrm>
            <a:off x="683568" y="1556792"/>
            <a:ext cx="7772400" cy="4114800"/>
          </a:xfrm>
        </p:spPr>
        <p:txBody>
          <a:bodyPr/>
          <a:lstStyle/>
          <a:p>
            <a:pPr>
              <a:buFont typeface="Arial" panose="020B0604020202020204" pitchFamily="34" charset="0"/>
              <a:buChar char="•"/>
            </a:pPr>
            <a:r>
              <a:rPr lang="en-GB" sz="2000" dirty="0">
                <a:cs typeface="Times New Roman"/>
              </a:rPr>
              <a:t>Vision and Strategic Priorities 2017-2020</a:t>
            </a:r>
          </a:p>
          <a:p>
            <a:pPr>
              <a:buFont typeface="Arial" panose="020B0604020202020204" pitchFamily="34" charset="0"/>
              <a:buChar char="•"/>
            </a:pPr>
            <a:r>
              <a:rPr lang="en-GB" sz="2000" dirty="0">
                <a:cs typeface="Times New Roman"/>
              </a:rPr>
              <a:t>Highlights from 2017/18</a:t>
            </a:r>
          </a:p>
          <a:p>
            <a:pPr>
              <a:buFont typeface="Arial" panose="020B0604020202020204" pitchFamily="34" charset="0"/>
              <a:buChar char="•"/>
            </a:pPr>
            <a:r>
              <a:rPr lang="en-GB" sz="2000" dirty="0">
                <a:cs typeface="Times New Roman"/>
              </a:rPr>
              <a:t>Developments: 2019/20 </a:t>
            </a:r>
            <a:endParaRPr lang="en-GB" sz="2000" dirty="0" smtClean="0">
              <a:cs typeface="Times New Roman"/>
            </a:endParaRPr>
          </a:p>
          <a:p>
            <a:pPr>
              <a:buFont typeface="Arial" panose="020B0604020202020204" pitchFamily="34" charset="0"/>
              <a:buChar char="•"/>
            </a:pPr>
            <a:r>
              <a:rPr lang="en-GB" sz="2000" dirty="0">
                <a:cs typeface="Times New Roman"/>
              </a:rPr>
              <a:t>Partnership - Georgina </a:t>
            </a:r>
            <a:r>
              <a:rPr lang="en-GB" sz="2000" dirty="0" smtClean="0">
                <a:cs typeface="Times New Roman"/>
              </a:rPr>
              <a:t>Newton</a:t>
            </a:r>
            <a:endParaRPr lang="en-GB" sz="2000" dirty="0">
              <a:cs typeface="Times New Roman" panose="02020603050405020304" pitchFamily="18" charset="0"/>
            </a:endParaRPr>
          </a:p>
          <a:p>
            <a:pPr>
              <a:buFont typeface="Arial" panose="020B0604020202020204" pitchFamily="34" charset="0"/>
              <a:buChar char="•"/>
            </a:pPr>
            <a:r>
              <a:rPr lang="en-GB" sz="2000" dirty="0">
                <a:cs typeface="Times New Roman"/>
              </a:rPr>
              <a:t>Alliance days and the role of the ATF – Jonty Leese</a:t>
            </a:r>
          </a:p>
          <a:p>
            <a:pPr>
              <a:buFont typeface="Arial" panose="020B0604020202020204" pitchFamily="34" charset="0"/>
              <a:buChar char="•"/>
            </a:pPr>
            <a:r>
              <a:rPr lang="en-GB" sz="2000" dirty="0" smtClean="0">
                <a:cs typeface="Times New Roman"/>
              </a:rPr>
              <a:t>Recruitment </a:t>
            </a:r>
            <a:r>
              <a:rPr lang="en-GB" sz="2000" dirty="0">
                <a:cs typeface="Times New Roman"/>
              </a:rPr>
              <a:t>2020/21: John Thornby</a:t>
            </a:r>
          </a:p>
          <a:p>
            <a:pPr>
              <a:buFont typeface="Arial" panose="020B0604020202020204" pitchFamily="34" charset="0"/>
              <a:buChar char="•"/>
            </a:pPr>
            <a:r>
              <a:rPr lang="en-GB" sz="2000" dirty="0">
                <a:cs typeface="Times New Roman"/>
              </a:rPr>
              <a:t>Supporting trainees and schools – Rachel Cooper</a:t>
            </a:r>
          </a:p>
          <a:p>
            <a:pPr>
              <a:buFont typeface="Arial" panose="020B0604020202020204" pitchFamily="34" charset="0"/>
              <a:buChar char="•"/>
            </a:pPr>
            <a:r>
              <a:rPr lang="en-GB" sz="2000" dirty="0">
                <a:cs typeface="Times New Roman"/>
              </a:rPr>
              <a:t>Assessment Only: Vikki </a:t>
            </a:r>
            <a:r>
              <a:rPr lang="en-GB" sz="2000" dirty="0" err="1">
                <a:cs typeface="Times New Roman"/>
              </a:rPr>
              <a:t>Armeson</a:t>
            </a:r>
            <a:endParaRPr lang="en-GB" sz="2000" dirty="0">
              <a:cs typeface="Times New Roman"/>
            </a:endParaRPr>
          </a:p>
          <a:p>
            <a:pPr>
              <a:buFont typeface="Arial" panose="020B0604020202020204" pitchFamily="34" charset="0"/>
              <a:buChar char="•"/>
            </a:pPr>
            <a:r>
              <a:rPr lang="en-GB" sz="2000" dirty="0" err="1">
                <a:cs typeface="Times New Roman"/>
              </a:rPr>
              <a:t>PGCEi</a:t>
            </a:r>
            <a:r>
              <a:rPr lang="en-GB" sz="2000" dirty="0">
                <a:cs typeface="Times New Roman"/>
              </a:rPr>
              <a:t>: Nick McKie</a:t>
            </a:r>
            <a:endParaRPr lang="en-GB" sz="2000" dirty="0">
              <a:cs typeface="Times New Roman" panose="02020603050405020304" pitchFamily="18" charset="0"/>
            </a:endParaRPr>
          </a:p>
          <a:p>
            <a:pPr marL="0" indent="0">
              <a:buNone/>
            </a:pPr>
            <a:endParaRPr lang="en-GB" sz="2000" dirty="0">
              <a:cs typeface="Times New Roman" panose="02020603050405020304" pitchFamily="18" charset="0"/>
            </a:endParaRPr>
          </a:p>
          <a:p>
            <a:pPr>
              <a:buFont typeface="Arial" panose="020B0604020202020204" pitchFamily="34" charset="0"/>
              <a:buChar char="•"/>
            </a:pPr>
            <a:endParaRPr lang="en-GB" sz="2800" dirty="0">
              <a:cs typeface="Times New Roman" panose="02020603050405020304" pitchFamily="18" charset="0"/>
            </a:endParaRPr>
          </a:p>
          <a:p>
            <a:pPr marL="0" indent="0">
              <a:buNone/>
            </a:pPr>
            <a:r>
              <a:rPr lang="en-GB" dirty="0"/>
              <a:t/>
            </a:r>
            <a:br>
              <a:rPr lang="en-GB" dirty="0"/>
            </a:br>
            <a:endParaRPr lang="en-US" dirty="0"/>
          </a:p>
        </p:txBody>
      </p:sp>
    </p:spTree>
    <p:extLst>
      <p:ext uri="{BB962C8B-B14F-4D97-AF65-F5344CB8AC3E}">
        <p14:creationId xmlns:p14="http://schemas.microsoft.com/office/powerpoint/2010/main" val="1810134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9D10D6-D4F0-4889-AE31-8BF59017F702}"/>
              </a:ext>
            </a:extLst>
          </p:cNvPr>
          <p:cNvSpPr>
            <a:spLocks noGrp="1"/>
          </p:cNvSpPr>
          <p:nvPr>
            <p:ph type="title"/>
          </p:nvPr>
        </p:nvSpPr>
        <p:spPr/>
        <p:txBody>
          <a:bodyPr/>
          <a:lstStyle/>
          <a:p>
            <a:r>
              <a:rPr lang="en-US" dirty="0">
                <a:solidFill>
                  <a:srgbClr val="7030A0"/>
                </a:solidFill>
              </a:rPr>
              <a:t>PDP – Jonty Leese</a:t>
            </a:r>
          </a:p>
        </p:txBody>
      </p:sp>
      <p:sp>
        <p:nvSpPr>
          <p:cNvPr id="3" name="Content Placeholder 2">
            <a:extLst>
              <a:ext uri="{FF2B5EF4-FFF2-40B4-BE49-F238E27FC236}">
                <a16:creationId xmlns="" xmlns:a16="http://schemas.microsoft.com/office/drawing/2014/main" id="{F70127E8-AF97-47C2-B389-BBB2EDA9D7B8}"/>
              </a:ext>
            </a:extLst>
          </p:cNvPr>
          <p:cNvSpPr>
            <a:spLocks noGrp="1"/>
          </p:cNvSpPr>
          <p:nvPr>
            <p:ph idx="1"/>
          </p:nvPr>
        </p:nvSpPr>
        <p:spPr/>
        <p:txBody>
          <a:bodyPr/>
          <a:lstStyle/>
          <a:p>
            <a:r>
              <a:rPr lang="en-US" dirty="0">
                <a:cs typeface="Calibri"/>
              </a:rPr>
              <a:t>6 tasks – clearly linked to subject around an issue (500 words)</a:t>
            </a:r>
          </a:p>
          <a:p>
            <a:pPr marL="457200" lvl="1" indent="0">
              <a:buNone/>
            </a:pPr>
            <a:endParaRPr lang="en-US" dirty="0">
              <a:cs typeface="Calibri"/>
            </a:endParaRPr>
          </a:p>
          <a:p>
            <a:pPr marL="457200" lvl="1" indent="0">
              <a:buNone/>
            </a:pPr>
            <a:endParaRPr lang="en-US" dirty="0">
              <a:cs typeface="Calibri"/>
            </a:endParaRPr>
          </a:p>
          <a:p>
            <a:pPr marL="457200" lvl="1" indent="0">
              <a:buNone/>
            </a:pPr>
            <a:r>
              <a:rPr lang="en-US" dirty="0">
                <a:cs typeface="Calibri"/>
              </a:rPr>
              <a:t>Time frame – 1 task per term</a:t>
            </a:r>
            <a:endParaRPr lang="en-US" dirty="0">
              <a:ea typeface="+mn-lt"/>
              <a:cs typeface="Calibri"/>
            </a:endParaRPr>
          </a:p>
          <a:p>
            <a:pPr marL="457200" lvl="1" indent="0">
              <a:buNone/>
            </a:pPr>
            <a:r>
              <a:rPr lang="en-US" dirty="0">
                <a:cs typeface="Calibri"/>
              </a:rPr>
              <a:t>Teaching philosophy to "top and tail" </a:t>
            </a:r>
          </a:p>
          <a:p>
            <a:pPr marL="457200" lvl="1" indent="0">
              <a:buNone/>
            </a:pPr>
            <a:r>
              <a:rPr lang="en-US" dirty="0">
                <a:cs typeface="Calibri"/>
              </a:rPr>
              <a:t>OneNote</a:t>
            </a:r>
          </a:p>
          <a:p>
            <a:pPr marL="457200" lvl="1" indent="0">
              <a:buNone/>
            </a:pPr>
            <a:r>
              <a:rPr lang="en-US" dirty="0">
                <a:cs typeface="Calibri"/>
              </a:rPr>
              <a:t>Designed to be done incrementally, not a rush</a:t>
            </a:r>
            <a:br>
              <a:rPr lang="en-US" dirty="0">
                <a:cs typeface="Calibri"/>
              </a:rPr>
            </a:br>
            <a:r>
              <a:rPr lang="en-US" dirty="0">
                <a:cs typeface="Calibri"/>
              </a:rPr>
              <a:t>Talk to your trainee about the questions</a:t>
            </a:r>
            <a:br>
              <a:rPr lang="en-US" dirty="0">
                <a:cs typeface="Calibri"/>
              </a:rPr>
            </a:br>
            <a:r>
              <a:rPr lang="en-US" dirty="0">
                <a:cs typeface="Calibri"/>
              </a:rPr>
              <a:t>Collaborate</a:t>
            </a:r>
            <a:br>
              <a:rPr lang="en-US" dirty="0">
                <a:cs typeface="Calibri"/>
              </a:rPr>
            </a:br>
            <a:r>
              <a:rPr lang="en-US" dirty="0">
                <a:cs typeface="Calibri"/>
              </a:rPr>
              <a:t>See you at 3:00!</a:t>
            </a:r>
          </a:p>
        </p:txBody>
      </p:sp>
      <p:pic>
        <p:nvPicPr>
          <p:cNvPr id="4" name="Picture 4" descr="A screenshot of a cell phone&#10;&#10;Description generated with very high confidence">
            <a:extLst>
              <a:ext uri="{FF2B5EF4-FFF2-40B4-BE49-F238E27FC236}">
                <a16:creationId xmlns="" xmlns:a16="http://schemas.microsoft.com/office/drawing/2014/main" id="{FCEF28F7-B2EC-41A7-8CA4-8455E0949531}"/>
              </a:ext>
            </a:extLst>
          </p:cNvPr>
          <p:cNvPicPr>
            <a:picLocks noChangeAspect="1"/>
          </p:cNvPicPr>
          <p:nvPr/>
        </p:nvPicPr>
        <p:blipFill>
          <a:blip r:embed="rId2"/>
          <a:stretch>
            <a:fillRect/>
          </a:stretch>
        </p:blipFill>
        <p:spPr>
          <a:xfrm>
            <a:off x="556775" y="2287168"/>
            <a:ext cx="8247831" cy="1301947"/>
          </a:xfrm>
          <a:prstGeom prst="rect">
            <a:avLst/>
          </a:prstGeom>
        </p:spPr>
      </p:pic>
    </p:spTree>
    <p:extLst>
      <p:ext uri="{BB962C8B-B14F-4D97-AF65-F5344CB8AC3E}">
        <p14:creationId xmlns:p14="http://schemas.microsoft.com/office/powerpoint/2010/main" val="3937410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Recruitment – John </a:t>
            </a:r>
            <a:r>
              <a:rPr lang="en-GB" dirty="0" err="1">
                <a:solidFill>
                  <a:srgbClr val="7030A0"/>
                </a:solidFill>
              </a:rPr>
              <a:t>Thornby</a:t>
            </a:r>
            <a:endParaRPr lang="en-GB" dirty="0">
              <a:solidFill>
                <a:srgbClr val="7030A0"/>
              </a:solidFill>
            </a:endParaRPr>
          </a:p>
        </p:txBody>
      </p:sp>
      <p:sp>
        <p:nvSpPr>
          <p:cNvPr id="3" name="Content Placeholder 2"/>
          <p:cNvSpPr>
            <a:spLocks noGrp="1"/>
          </p:cNvSpPr>
          <p:nvPr>
            <p:ph idx="1"/>
          </p:nvPr>
        </p:nvSpPr>
        <p:spPr/>
        <p:txBody>
          <a:bodyPr/>
          <a:lstStyle/>
          <a:p>
            <a:r>
              <a:rPr lang="en-GB" dirty="0"/>
              <a:t>Applications moving: UCAS </a:t>
            </a:r>
            <a:r>
              <a:rPr lang="en-GB" dirty="0">
                <a:latin typeface="Arial" panose="020B0604020202020204" pitchFamily="34" charset="0"/>
                <a:cs typeface="Arial" panose="020B0604020202020204" pitchFamily="34" charset="0"/>
              </a:rPr>
              <a:t>→ </a:t>
            </a:r>
            <a:r>
              <a:rPr lang="en-GB" dirty="0"/>
              <a:t>Publish</a:t>
            </a:r>
          </a:p>
          <a:p>
            <a:r>
              <a:rPr lang="en-GB" dirty="0"/>
              <a:t>Existing SD partners </a:t>
            </a:r>
            <a:r>
              <a:rPr lang="en-GB" i="1" dirty="0"/>
              <a:t>should</a:t>
            </a:r>
            <a:r>
              <a:rPr lang="en-GB" dirty="0"/>
              <a:t> already be using this</a:t>
            </a:r>
          </a:p>
          <a:p>
            <a:r>
              <a:rPr lang="en-GB" dirty="0"/>
              <a:t>Lead Schools: Ensure “About your organisation”, “Location” and “Courses” are updated</a:t>
            </a:r>
          </a:p>
          <a:p>
            <a:pPr marL="0" indent="0">
              <a:buNone/>
            </a:pPr>
            <a:endParaRPr lang="en-GB" dirty="0"/>
          </a:p>
          <a:p>
            <a:r>
              <a:rPr lang="en-GB" dirty="0"/>
              <a:t>We do expect some teething problems</a:t>
            </a:r>
          </a:p>
        </p:txBody>
      </p:sp>
    </p:spTree>
    <p:extLst>
      <p:ext uri="{BB962C8B-B14F-4D97-AF65-F5344CB8AC3E}">
        <p14:creationId xmlns:p14="http://schemas.microsoft.com/office/powerpoint/2010/main" val="8621402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Recruitment – John </a:t>
            </a:r>
            <a:r>
              <a:rPr lang="en-GB" dirty="0" err="1">
                <a:solidFill>
                  <a:srgbClr val="7030A0"/>
                </a:solidFill>
              </a:rPr>
              <a:t>Thornby</a:t>
            </a:r>
            <a:endParaRPr lang="en-GB" dirty="0">
              <a:solidFill>
                <a:srgbClr val="7030A0"/>
              </a:solidFill>
            </a:endParaRPr>
          </a:p>
        </p:txBody>
      </p:sp>
      <p:sp>
        <p:nvSpPr>
          <p:cNvPr id="3" name="Content Placeholder 2"/>
          <p:cNvSpPr>
            <a:spLocks noGrp="1"/>
          </p:cNvSpPr>
          <p:nvPr>
            <p:ph idx="1"/>
          </p:nvPr>
        </p:nvSpPr>
        <p:spPr>
          <a:xfrm>
            <a:off x="685800" y="1371600"/>
            <a:ext cx="8278688" cy="4114800"/>
          </a:xfrm>
        </p:spPr>
        <p:txBody>
          <a:bodyPr/>
          <a:lstStyle/>
          <a:p>
            <a:r>
              <a:rPr lang="en-GB" sz="2800" dirty="0"/>
              <a:t>DfE have invited us to join the ITE applications methodology forum. </a:t>
            </a:r>
          </a:p>
          <a:p>
            <a:pPr lvl="1"/>
            <a:r>
              <a:rPr lang="en-GB" sz="2400" i="1" dirty="0"/>
              <a:t>discuss plans for the development and implementation of the service</a:t>
            </a:r>
          </a:p>
          <a:p>
            <a:pPr lvl="1"/>
            <a:r>
              <a:rPr lang="en-GB" sz="2400" i="1" dirty="0"/>
              <a:t>develop a thorough understanding of systems and processes that providers currently use </a:t>
            </a:r>
          </a:p>
          <a:p>
            <a:pPr lvl="1"/>
            <a:r>
              <a:rPr lang="en-GB" sz="2400" i="1" dirty="0"/>
              <a:t>forum for providers, which will be a way for the department to share information and updates</a:t>
            </a:r>
          </a:p>
          <a:p>
            <a:pPr lvl="1"/>
            <a:r>
              <a:rPr lang="en-GB" sz="2400" i="1" dirty="0"/>
              <a:t>Forum members providing feedback on key policy and design questions.</a:t>
            </a:r>
            <a:endParaRPr lang="en-GB" sz="2400" dirty="0"/>
          </a:p>
          <a:p>
            <a:r>
              <a:rPr lang="en-GB" sz="2800" dirty="0"/>
              <a:t>First meet: 19 September in London (then quarterly) </a:t>
            </a:r>
          </a:p>
        </p:txBody>
      </p:sp>
    </p:spTree>
    <p:extLst>
      <p:ext uri="{BB962C8B-B14F-4D97-AF65-F5344CB8AC3E}">
        <p14:creationId xmlns:p14="http://schemas.microsoft.com/office/powerpoint/2010/main" val="1449716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Recruitment – John </a:t>
            </a:r>
            <a:r>
              <a:rPr lang="en-GB" dirty="0" err="1">
                <a:solidFill>
                  <a:srgbClr val="7030A0"/>
                </a:solidFill>
              </a:rPr>
              <a:t>Thornby</a:t>
            </a:r>
            <a:endParaRPr lang="en-GB" dirty="0">
              <a:solidFill>
                <a:srgbClr val="7030A0"/>
              </a:solidFill>
            </a:endParaRPr>
          </a:p>
        </p:txBody>
      </p:sp>
      <p:sp>
        <p:nvSpPr>
          <p:cNvPr id="3" name="Content Placeholder 2"/>
          <p:cNvSpPr>
            <a:spLocks noGrp="1"/>
          </p:cNvSpPr>
          <p:nvPr>
            <p:ph idx="1"/>
          </p:nvPr>
        </p:nvSpPr>
        <p:spPr/>
        <p:txBody>
          <a:bodyPr/>
          <a:lstStyle/>
          <a:p>
            <a:r>
              <a:rPr lang="en-GB" sz="2800" dirty="0"/>
              <a:t>Change to course entry requirements</a:t>
            </a:r>
          </a:p>
          <a:p>
            <a:pPr lvl="1"/>
            <a:r>
              <a:rPr lang="en-GB" sz="2400" dirty="0"/>
              <a:t>Non-SKE Subjects = relevant related degree</a:t>
            </a:r>
          </a:p>
          <a:p>
            <a:pPr lvl="1"/>
            <a:r>
              <a:rPr lang="en-GB" sz="2400" dirty="0"/>
              <a:t>SKE Subjects = </a:t>
            </a:r>
            <a:r>
              <a:rPr lang="en-GB" sz="2400" b="1" u="sng" dirty="0">
                <a:solidFill>
                  <a:srgbClr val="FF0000"/>
                </a:solidFill>
              </a:rPr>
              <a:t>A-level grade B minimum</a:t>
            </a:r>
          </a:p>
          <a:p>
            <a:r>
              <a:rPr lang="en-GB" sz="2800" dirty="0"/>
              <a:t>Rationale:</a:t>
            </a:r>
          </a:p>
          <a:p>
            <a:pPr lvl="1"/>
            <a:r>
              <a:rPr lang="en-GB" sz="2400" dirty="0"/>
              <a:t>ITE moving more strongly toward subject</a:t>
            </a:r>
          </a:p>
          <a:p>
            <a:pPr lvl="1"/>
            <a:r>
              <a:rPr lang="en-GB" sz="2400" dirty="0"/>
              <a:t>Primary Maths (B), PE + EBacc (C)</a:t>
            </a:r>
          </a:p>
          <a:p>
            <a:pPr lvl="1"/>
            <a:r>
              <a:rPr lang="en-GB" sz="2400" dirty="0"/>
              <a:t>Trainee retention and outcomes worse for those who are under-qualified </a:t>
            </a:r>
          </a:p>
          <a:p>
            <a:r>
              <a:rPr lang="en-GB" sz="2800" dirty="0"/>
              <a:t>Advice: Suggest prospective applicants apply early and enter for A-level </a:t>
            </a:r>
          </a:p>
        </p:txBody>
      </p:sp>
    </p:spTree>
    <p:extLst>
      <p:ext uri="{BB962C8B-B14F-4D97-AF65-F5344CB8AC3E}">
        <p14:creationId xmlns:p14="http://schemas.microsoft.com/office/powerpoint/2010/main" val="19651956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Supporting Trainees – Rachel Cooper</a:t>
            </a:r>
          </a:p>
        </p:txBody>
      </p:sp>
      <p:sp>
        <p:nvSpPr>
          <p:cNvPr id="3" name="Content Placeholder 2"/>
          <p:cNvSpPr>
            <a:spLocks noGrp="1"/>
          </p:cNvSpPr>
          <p:nvPr>
            <p:ph idx="1"/>
          </p:nvPr>
        </p:nvSpPr>
        <p:spPr>
          <a:xfrm>
            <a:off x="401826" y="1414196"/>
            <a:ext cx="8326150" cy="4597557"/>
          </a:xfrm>
        </p:spPr>
        <p:txBody>
          <a:bodyPr/>
          <a:lstStyle/>
          <a:p>
            <a:pPr marL="0" indent="0">
              <a:buNone/>
            </a:pPr>
            <a:r>
              <a:rPr lang="en-GB">
                <a:cs typeface="Calibri"/>
              </a:rPr>
              <a:t>Pre-course contact </a:t>
            </a:r>
          </a:p>
          <a:p>
            <a:pPr marL="0" indent="0">
              <a:buNone/>
            </a:pPr>
            <a:r>
              <a:rPr lang="en-GB">
                <a:cs typeface="Calibri"/>
              </a:rPr>
              <a:t>Individual Support Plans</a:t>
            </a:r>
            <a:endParaRPr lang="en-GB" dirty="0">
              <a:cs typeface="Calibri"/>
            </a:endParaRPr>
          </a:p>
          <a:p>
            <a:pPr marL="0" indent="0">
              <a:buNone/>
            </a:pPr>
            <a:r>
              <a:rPr lang="en-GB">
                <a:cs typeface="Calibri"/>
              </a:rPr>
              <a:t>Dedicated well-being staff</a:t>
            </a:r>
          </a:p>
          <a:p>
            <a:pPr marL="0" indent="0">
              <a:buNone/>
            </a:pPr>
            <a:r>
              <a:rPr lang="en-GB">
                <a:cs typeface="Calibri"/>
              </a:rPr>
              <a:t>Well-being sessions included within the programme</a:t>
            </a:r>
            <a:endParaRPr lang="en-GB" dirty="0">
              <a:cs typeface="Calibri"/>
            </a:endParaRPr>
          </a:p>
          <a:p>
            <a:pPr marL="0" indent="0">
              <a:buNone/>
            </a:pPr>
            <a:r>
              <a:rPr lang="en-GB">
                <a:cs typeface="Calibri"/>
              </a:rPr>
              <a:t>Well-being lounge</a:t>
            </a:r>
            <a:endParaRPr lang="en-GB" dirty="0">
              <a:cs typeface="Calibri"/>
            </a:endParaRPr>
          </a:p>
          <a:p>
            <a:pPr marL="0" indent="0">
              <a:buNone/>
            </a:pPr>
            <a:r>
              <a:rPr lang="en-GB">
                <a:cs typeface="Calibri"/>
              </a:rPr>
              <a:t>Partnership safeguarding referral</a:t>
            </a:r>
            <a:endParaRPr lang="en-GB" dirty="0">
              <a:cs typeface="Calibri"/>
            </a:endParaRPr>
          </a:p>
          <a:p>
            <a:pPr marL="0" indent="0">
              <a:buNone/>
            </a:pPr>
            <a:r>
              <a:rPr lang="en-GB">
                <a:cs typeface="Calibri"/>
              </a:rPr>
              <a:t>Suitability Panel</a:t>
            </a:r>
            <a:endParaRPr lang="en-GB" dirty="0">
              <a:cs typeface="Calibri"/>
            </a:endParaRPr>
          </a:p>
          <a:p>
            <a:pPr marL="0" indent="0">
              <a:buNone/>
            </a:pPr>
            <a:endParaRPr lang="en-GB" dirty="0">
              <a:cs typeface="Calibri"/>
            </a:endParaRPr>
          </a:p>
          <a:p>
            <a:pPr marL="0" indent="0">
              <a:buNone/>
            </a:pPr>
            <a:endParaRPr lang="en-GB" dirty="0">
              <a:cs typeface="Calibri"/>
            </a:endParaRPr>
          </a:p>
          <a:p>
            <a:pPr marL="0" indent="0">
              <a:buNone/>
            </a:pPr>
            <a:endParaRPr lang="en-GB" dirty="0">
              <a:cs typeface="Calibri"/>
            </a:endParaRPr>
          </a:p>
        </p:txBody>
      </p:sp>
    </p:spTree>
    <p:extLst>
      <p:ext uri="{BB962C8B-B14F-4D97-AF65-F5344CB8AC3E}">
        <p14:creationId xmlns:p14="http://schemas.microsoft.com/office/powerpoint/2010/main" val="3679253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352928" cy="1066800"/>
          </a:xfrm>
        </p:spPr>
        <p:txBody>
          <a:bodyPr/>
          <a:lstStyle/>
          <a:p>
            <a:r>
              <a:rPr lang="en-GB" dirty="0">
                <a:solidFill>
                  <a:srgbClr val="7030A0"/>
                </a:solidFill>
              </a:rPr>
              <a:t>Assessment Only – Vikki </a:t>
            </a:r>
            <a:r>
              <a:rPr lang="en-GB" dirty="0" err="1">
                <a:solidFill>
                  <a:srgbClr val="7030A0"/>
                </a:solidFill>
              </a:rPr>
              <a:t>Armeson</a:t>
            </a:r>
            <a:endParaRPr lang="en-GB" dirty="0">
              <a:solidFill>
                <a:srgbClr val="7030A0"/>
              </a:solidFill>
            </a:endParaRPr>
          </a:p>
        </p:txBody>
      </p:sp>
      <p:sp>
        <p:nvSpPr>
          <p:cNvPr id="7" name="Content Placeholder 6">
            <a:extLst>
              <a:ext uri="{FF2B5EF4-FFF2-40B4-BE49-F238E27FC236}">
                <a16:creationId xmlns="" xmlns:a16="http://schemas.microsoft.com/office/drawing/2014/main" id="{CA473441-6F11-4177-945C-6B0E29F4936D}"/>
              </a:ext>
            </a:extLst>
          </p:cNvPr>
          <p:cNvSpPr>
            <a:spLocks noGrp="1"/>
          </p:cNvSpPr>
          <p:nvPr>
            <p:ph idx="1"/>
          </p:nvPr>
        </p:nvSpPr>
        <p:spPr>
          <a:xfrm>
            <a:off x="323528" y="1295400"/>
            <a:ext cx="8568952" cy="4437856"/>
          </a:xfrm>
        </p:spPr>
        <p:txBody>
          <a:bodyPr/>
          <a:lstStyle/>
          <a:p>
            <a:r>
              <a:rPr lang="en-US" dirty="0" smtClean="0"/>
              <a:t>Data</a:t>
            </a:r>
          </a:p>
          <a:p>
            <a:pPr marL="0" indent="0">
              <a:buNone/>
            </a:pPr>
            <a:endParaRPr lang="en-US" dirty="0"/>
          </a:p>
        </p:txBody>
      </p:sp>
      <p:pic>
        <p:nvPicPr>
          <p:cNvPr id="4" name="Content Placeholder 3"/>
          <p:cNvPicPr>
            <a:picLocks noChangeAspect="1"/>
          </p:cNvPicPr>
          <p:nvPr/>
        </p:nvPicPr>
        <p:blipFill>
          <a:blip r:embed="rId2"/>
          <a:stretch>
            <a:fillRect/>
          </a:stretch>
        </p:blipFill>
        <p:spPr bwMode="auto">
          <a:xfrm>
            <a:off x="79010" y="1988840"/>
            <a:ext cx="8813470"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62996" y="5294883"/>
            <a:ext cx="8892480" cy="400110"/>
          </a:xfrm>
          <a:prstGeom prst="rect">
            <a:avLst/>
          </a:prstGeom>
        </p:spPr>
        <p:txBody>
          <a:bodyPr wrap="square">
            <a:spAutoFit/>
          </a:bodyPr>
          <a:lstStyle/>
          <a:p>
            <a:r>
              <a:rPr lang="en-GB" sz="2000" b="1" dirty="0">
                <a:hlinkClick r:id="rId3"/>
              </a:rPr>
              <a:t>https://warwick.ac.uk/fac/soc/cte/professionaldevelopment/assessmentonly/</a:t>
            </a:r>
            <a:endParaRPr lang="en-GB" sz="2000" b="1" dirty="0"/>
          </a:p>
        </p:txBody>
      </p:sp>
    </p:spTree>
    <p:extLst>
      <p:ext uri="{BB962C8B-B14F-4D97-AF65-F5344CB8AC3E}">
        <p14:creationId xmlns:p14="http://schemas.microsoft.com/office/powerpoint/2010/main" val="1090331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516" y="1556792"/>
            <a:ext cx="8784976" cy="4484681"/>
          </a:xfrm>
        </p:spPr>
        <p:txBody>
          <a:bodyPr/>
          <a:lstStyle/>
          <a:p>
            <a:pPr marL="0" indent="0">
              <a:buNone/>
            </a:pPr>
            <a:r>
              <a:rPr lang="en-GB" sz="2000" b="1" dirty="0"/>
              <a:t>2018 – 2019</a:t>
            </a:r>
          </a:p>
          <a:p>
            <a:r>
              <a:rPr lang="en-GB" sz="2000" dirty="0"/>
              <a:t>Autumn term  - 5 candidates (English, Drama, Health and Social Care, RE, Geography)</a:t>
            </a:r>
          </a:p>
          <a:p>
            <a:r>
              <a:rPr lang="en-GB" sz="2000" dirty="0" smtClean="0"/>
              <a:t>Spring </a:t>
            </a:r>
            <a:r>
              <a:rPr lang="en-GB" sz="2000" dirty="0"/>
              <a:t>term  - 1 candidate (History)</a:t>
            </a:r>
          </a:p>
          <a:p>
            <a:r>
              <a:rPr lang="en-GB" sz="2000" dirty="0"/>
              <a:t>Birmingham, Coventry, Daventry, Leicester.</a:t>
            </a:r>
          </a:p>
          <a:p>
            <a:r>
              <a:rPr lang="en-GB" sz="2000" dirty="0"/>
              <a:t>All 6 </a:t>
            </a:r>
            <a:r>
              <a:rPr lang="en-GB" sz="2000" dirty="0" smtClean="0"/>
              <a:t>candidates </a:t>
            </a:r>
            <a:r>
              <a:rPr lang="en-GB" sz="2000" dirty="0"/>
              <a:t>were </a:t>
            </a:r>
            <a:r>
              <a:rPr lang="en-GB" sz="2000" dirty="0" smtClean="0"/>
              <a:t>recommended </a:t>
            </a:r>
            <a:r>
              <a:rPr lang="en-GB" sz="2000" dirty="0"/>
              <a:t>for QTS and graded as </a:t>
            </a:r>
            <a:r>
              <a:rPr lang="en-GB" sz="2000" dirty="0" smtClean="0"/>
              <a:t>outstanding. </a:t>
            </a:r>
            <a:r>
              <a:rPr lang="en-GB" sz="2000" dirty="0"/>
              <a:t>They are all now </a:t>
            </a:r>
            <a:r>
              <a:rPr lang="en-GB" sz="2000" dirty="0" smtClean="0"/>
              <a:t>completing </a:t>
            </a:r>
            <a:r>
              <a:rPr lang="en-GB" sz="2000" dirty="0"/>
              <a:t>their NQT year.</a:t>
            </a:r>
          </a:p>
          <a:p>
            <a:pPr marL="0" indent="0">
              <a:buNone/>
            </a:pPr>
            <a:r>
              <a:rPr lang="en-GB" sz="2000" b="1" dirty="0"/>
              <a:t>2019 – 2020</a:t>
            </a:r>
          </a:p>
          <a:p>
            <a:r>
              <a:rPr lang="en-GB" sz="2000" dirty="0" smtClean="0"/>
              <a:t>AO programme </a:t>
            </a:r>
            <a:r>
              <a:rPr lang="en-GB" sz="2000" dirty="0"/>
              <a:t>begins in September, current applicant for Business Studies.</a:t>
            </a:r>
          </a:p>
          <a:p>
            <a:r>
              <a:rPr lang="en-GB" sz="2000" dirty="0"/>
              <a:t>Places are available for Spring 2020.</a:t>
            </a:r>
          </a:p>
          <a:p>
            <a:pPr marL="0" indent="0">
              <a:buNone/>
            </a:pPr>
            <a:endParaRPr lang="en-GB" sz="2000" dirty="0" smtClean="0"/>
          </a:p>
          <a:p>
            <a:pPr marL="0" indent="0">
              <a:buNone/>
            </a:pPr>
            <a:r>
              <a:rPr lang="en-GB" sz="2000" dirty="0" smtClean="0"/>
              <a:t>CTE </a:t>
            </a:r>
            <a:r>
              <a:rPr lang="en-GB" sz="2000" dirty="0"/>
              <a:t>Assessment Only </a:t>
            </a:r>
            <a:r>
              <a:rPr lang="en-GB" sz="2000" dirty="0" smtClean="0"/>
              <a:t>stall.</a:t>
            </a:r>
            <a:endParaRPr lang="en-GB" sz="2000" dirty="0"/>
          </a:p>
          <a:p>
            <a:pPr marL="0" indent="0">
              <a:buNone/>
            </a:pPr>
            <a:endParaRPr lang="en-GB" dirty="0"/>
          </a:p>
        </p:txBody>
      </p:sp>
      <p:sp>
        <p:nvSpPr>
          <p:cNvPr id="4" name="Title 1"/>
          <p:cNvSpPr>
            <a:spLocks noGrp="1"/>
          </p:cNvSpPr>
          <p:nvPr>
            <p:ph type="title"/>
          </p:nvPr>
        </p:nvSpPr>
        <p:spPr>
          <a:xfrm>
            <a:off x="395536" y="228600"/>
            <a:ext cx="8424936" cy="1066800"/>
          </a:xfrm>
        </p:spPr>
        <p:txBody>
          <a:bodyPr/>
          <a:lstStyle/>
          <a:p>
            <a:r>
              <a:rPr lang="en-GB" dirty="0">
                <a:solidFill>
                  <a:srgbClr val="7030A0"/>
                </a:solidFill>
              </a:rPr>
              <a:t>Assessment Only – Vikki </a:t>
            </a:r>
            <a:r>
              <a:rPr lang="en-GB" dirty="0" err="1">
                <a:solidFill>
                  <a:srgbClr val="7030A0"/>
                </a:solidFill>
              </a:rPr>
              <a:t>Armeson</a:t>
            </a:r>
            <a:endParaRPr lang="en-GB" dirty="0">
              <a:solidFill>
                <a:srgbClr val="7030A0"/>
              </a:solidFill>
            </a:endParaRPr>
          </a:p>
        </p:txBody>
      </p:sp>
    </p:spTree>
    <p:extLst>
      <p:ext uri="{BB962C8B-B14F-4D97-AF65-F5344CB8AC3E}">
        <p14:creationId xmlns:p14="http://schemas.microsoft.com/office/powerpoint/2010/main" val="1790328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371600"/>
            <a:ext cx="8712968" cy="4433664"/>
          </a:xfrm>
        </p:spPr>
        <p:txBody>
          <a:bodyPr/>
          <a:lstStyle/>
          <a:p>
            <a:r>
              <a:rPr lang="en-GB" sz="2400" b="1" dirty="0" smtClean="0"/>
              <a:t>March 2019 - DfE Audit - </a:t>
            </a:r>
            <a:r>
              <a:rPr lang="en-GB" sz="2400" b="1" dirty="0"/>
              <a:t>ITT Provider </a:t>
            </a:r>
            <a:r>
              <a:rPr lang="en-GB" sz="2400" b="1" dirty="0" smtClean="0"/>
              <a:t>Assessment </a:t>
            </a:r>
            <a:r>
              <a:rPr lang="en-GB" sz="2400" b="1" dirty="0"/>
              <a:t>Only </a:t>
            </a:r>
            <a:r>
              <a:rPr lang="en-GB" sz="2400" b="1" dirty="0" smtClean="0"/>
              <a:t>Visit</a:t>
            </a:r>
          </a:p>
          <a:p>
            <a:r>
              <a:rPr lang="en-GB" sz="2000" dirty="0" smtClean="0"/>
              <a:t>This </a:t>
            </a:r>
            <a:r>
              <a:rPr lang="en-GB" sz="2000" dirty="0"/>
              <a:t>reported that we are fully </a:t>
            </a:r>
            <a:r>
              <a:rPr lang="en-GB" sz="2000" dirty="0" smtClean="0"/>
              <a:t>compliant </a:t>
            </a:r>
            <a:r>
              <a:rPr lang="en-GB" sz="2000" dirty="0"/>
              <a:t>with </a:t>
            </a:r>
            <a:r>
              <a:rPr lang="en-GB" sz="2000" dirty="0" smtClean="0"/>
              <a:t>DfE </a:t>
            </a:r>
            <a:r>
              <a:rPr lang="en-GB" sz="2000" dirty="0"/>
              <a:t>requirements. </a:t>
            </a:r>
            <a:r>
              <a:rPr lang="en-GB" sz="2000" dirty="0" smtClean="0"/>
              <a:t>We have </a:t>
            </a:r>
            <a:r>
              <a:rPr lang="en-GB" sz="2000" dirty="0"/>
              <a:t>actions points to consider which will addressed by the end of July 2019.</a:t>
            </a:r>
          </a:p>
          <a:p>
            <a:r>
              <a:rPr lang="en-GB" sz="2000" dirty="0" smtClean="0"/>
              <a:t>We were asked to retain the following:</a:t>
            </a:r>
          </a:p>
          <a:p>
            <a:r>
              <a:rPr lang="en-GB" sz="2000" dirty="0" smtClean="0"/>
              <a:t>the </a:t>
            </a:r>
            <a:r>
              <a:rPr lang="en-GB" sz="2000" dirty="0"/>
              <a:t>succinct and highly specific timeline of experience which shows, in the case of every potential candidate, by every relevant preceding year, each employing school as well as the year groups and secondary subject or primary curriculum areas taught in each of those years;  </a:t>
            </a:r>
          </a:p>
          <a:p>
            <a:r>
              <a:rPr lang="en-GB" sz="2000" dirty="0"/>
              <a:t>the concise and specific nature of the partnership agreement;  </a:t>
            </a:r>
          </a:p>
          <a:p>
            <a:r>
              <a:rPr lang="en-GB" sz="2000" dirty="0"/>
              <a:t>the brevity and focus of the health and capacity to teach instrument;  </a:t>
            </a:r>
          </a:p>
          <a:p>
            <a:r>
              <a:rPr lang="en-GB" sz="2000" dirty="0"/>
              <a:t>the use of a “viva” as part of the secondary final assessment (probing the evidence presented against the Teachers’ Standards).  </a:t>
            </a:r>
            <a:endParaRPr lang="en-GB" dirty="0"/>
          </a:p>
          <a:p>
            <a:endParaRPr lang="en-GB" dirty="0"/>
          </a:p>
        </p:txBody>
      </p:sp>
      <p:sp>
        <p:nvSpPr>
          <p:cNvPr id="4" name="Title 1"/>
          <p:cNvSpPr txBox="1">
            <a:spLocks/>
          </p:cNvSpPr>
          <p:nvPr/>
        </p:nvSpPr>
        <p:spPr bwMode="auto">
          <a:xfrm>
            <a:off x="539552" y="268854"/>
            <a:ext cx="8424936"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smtClean="0">
                <a:solidFill>
                  <a:srgbClr val="7030A0"/>
                </a:solidFill>
              </a:rPr>
              <a:t>Assessment Only – Vikki Armeson</a:t>
            </a:r>
            <a:endParaRPr lang="en-GB" kern="0" dirty="0">
              <a:solidFill>
                <a:srgbClr val="7030A0"/>
              </a:solidFill>
            </a:endParaRPr>
          </a:p>
        </p:txBody>
      </p:sp>
    </p:spTree>
    <p:extLst>
      <p:ext uri="{BB962C8B-B14F-4D97-AF65-F5344CB8AC3E}">
        <p14:creationId xmlns:p14="http://schemas.microsoft.com/office/powerpoint/2010/main" val="17604368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5EDA50-3617-4CAE-8601-926C2136815B}"/>
              </a:ext>
            </a:extLst>
          </p:cNvPr>
          <p:cNvSpPr>
            <a:spLocks noGrp="1"/>
          </p:cNvSpPr>
          <p:nvPr>
            <p:ph type="title"/>
          </p:nvPr>
        </p:nvSpPr>
        <p:spPr/>
        <p:txBody>
          <a:bodyPr/>
          <a:lstStyle/>
          <a:p>
            <a:r>
              <a:rPr lang="en-US" dirty="0">
                <a:cs typeface="Calibri"/>
              </a:rPr>
              <a:t>PGCE international- Nick McKie</a:t>
            </a:r>
            <a:endParaRPr lang="en-US" dirty="0"/>
          </a:p>
        </p:txBody>
      </p:sp>
      <p:pic>
        <p:nvPicPr>
          <p:cNvPr id="8" name="Picture 8" descr="A close up of a map&#10;&#10;Description generated with high confidence">
            <a:extLst>
              <a:ext uri="{FF2B5EF4-FFF2-40B4-BE49-F238E27FC236}">
                <a16:creationId xmlns="" xmlns:a16="http://schemas.microsoft.com/office/drawing/2014/main" id="{03CFB1FA-7D31-467F-8B72-06062F2C820C}"/>
              </a:ext>
            </a:extLst>
          </p:cNvPr>
          <p:cNvPicPr>
            <a:picLocks noGrp="1" noChangeAspect="1"/>
          </p:cNvPicPr>
          <p:nvPr>
            <p:ph idx="1"/>
          </p:nvPr>
        </p:nvPicPr>
        <p:blipFill>
          <a:blip r:embed="rId2"/>
          <a:stretch>
            <a:fillRect/>
          </a:stretch>
        </p:blipFill>
        <p:spPr>
          <a:xfrm>
            <a:off x="927926" y="1371600"/>
            <a:ext cx="7288147" cy="4114800"/>
          </a:xfrm>
          <a:prstGeom prst="rect">
            <a:avLst/>
          </a:prstGeom>
        </p:spPr>
      </p:pic>
    </p:spTree>
    <p:extLst>
      <p:ext uri="{BB962C8B-B14F-4D97-AF65-F5344CB8AC3E}">
        <p14:creationId xmlns:p14="http://schemas.microsoft.com/office/powerpoint/2010/main" val="1280004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6CF6BC2-DB7E-41FE-8B46-0C841672AFE4}"/>
              </a:ext>
            </a:extLst>
          </p:cNvPr>
          <p:cNvSpPr>
            <a:spLocks noGrp="1"/>
          </p:cNvSpPr>
          <p:nvPr>
            <p:ph type="title"/>
          </p:nvPr>
        </p:nvSpPr>
        <p:spPr/>
        <p:txBody>
          <a:bodyPr/>
          <a:lstStyle/>
          <a:p>
            <a:pPr algn="ctr"/>
            <a:r>
              <a:rPr lang="en-US" dirty="0">
                <a:cs typeface="Calibri"/>
              </a:rPr>
              <a:t>April 2019 </a:t>
            </a:r>
            <a:r>
              <a:rPr lang="en-US" dirty="0" err="1">
                <a:cs typeface="Calibri"/>
              </a:rPr>
              <a:t>PGCEi</a:t>
            </a:r>
            <a:r>
              <a:rPr lang="en-US" dirty="0">
                <a:cs typeface="Calibri"/>
              </a:rPr>
              <a:t> cohort</a:t>
            </a:r>
          </a:p>
        </p:txBody>
      </p:sp>
      <p:pic>
        <p:nvPicPr>
          <p:cNvPr id="10" name="Picture 10" descr="A group of people posing for a photo&#10;&#10;Description generated with very high confidence">
            <a:extLst>
              <a:ext uri="{FF2B5EF4-FFF2-40B4-BE49-F238E27FC236}">
                <a16:creationId xmlns="" xmlns:a16="http://schemas.microsoft.com/office/drawing/2014/main" id="{C0274E90-263B-4A1B-91F2-B9C06584CF13}"/>
              </a:ext>
            </a:extLst>
          </p:cNvPr>
          <p:cNvPicPr>
            <a:picLocks noGrp="1" noChangeAspect="1"/>
          </p:cNvPicPr>
          <p:nvPr>
            <p:ph idx="1"/>
          </p:nvPr>
        </p:nvPicPr>
        <p:blipFill>
          <a:blip r:embed="rId2"/>
          <a:stretch>
            <a:fillRect/>
          </a:stretch>
        </p:blipFill>
        <p:spPr>
          <a:xfrm>
            <a:off x="1785668" y="1440611"/>
            <a:ext cx="5486400" cy="4114800"/>
          </a:xfrm>
          <a:prstGeom prst="rect">
            <a:avLst/>
          </a:prstGeom>
        </p:spPr>
      </p:pic>
    </p:spTree>
    <p:extLst>
      <p:ext uri="{BB962C8B-B14F-4D97-AF65-F5344CB8AC3E}">
        <p14:creationId xmlns:p14="http://schemas.microsoft.com/office/powerpoint/2010/main" val="4123550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C61B351B-CE1A-E347-8CEC-CAF59EF50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4797152"/>
            <a:ext cx="1321887" cy="986626"/>
          </a:xfrm>
          <a:prstGeom prst="rect">
            <a:avLst/>
          </a:prstGeom>
        </p:spPr>
      </p:pic>
      <p:sp>
        <p:nvSpPr>
          <p:cNvPr id="14" name="Title 1">
            <a:extLst>
              <a:ext uri="{FF2B5EF4-FFF2-40B4-BE49-F238E27FC236}">
                <a16:creationId xmlns="" xmlns:a16="http://schemas.microsoft.com/office/drawing/2014/main" id="{35F7FAB0-A4FD-794F-A388-29D5BD69817B}"/>
              </a:ext>
            </a:extLst>
          </p:cNvPr>
          <p:cNvSpPr>
            <a:spLocks noGrp="1"/>
          </p:cNvSpPr>
          <p:nvPr>
            <p:ph type="title"/>
          </p:nvPr>
        </p:nvSpPr>
        <p:spPr>
          <a:xfrm>
            <a:off x="229816" y="57944"/>
            <a:ext cx="7772400" cy="1066800"/>
          </a:xfrm>
        </p:spPr>
        <p:txBody>
          <a:bodyPr/>
          <a:lstStyle/>
          <a:p>
            <a:pPr algn="ctr"/>
            <a:r>
              <a:rPr lang="en-US" dirty="0">
                <a:solidFill>
                  <a:srgbClr val="7030A0"/>
                </a:solidFill>
              </a:rPr>
              <a:t>Vision and Mission Statement </a:t>
            </a:r>
          </a:p>
        </p:txBody>
      </p:sp>
      <p:sp>
        <p:nvSpPr>
          <p:cNvPr id="15" name="Rectangle 14">
            <a:extLst>
              <a:ext uri="{FF2B5EF4-FFF2-40B4-BE49-F238E27FC236}">
                <a16:creationId xmlns="" xmlns:a16="http://schemas.microsoft.com/office/drawing/2014/main" id="{9F328A21-2D15-1A48-B065-003F317AFA28}"/>
              </a:ext>
            </a:extLst>
          </p:cNvPr>
          <p:cNvSpPr/>
          <p:nvPr/>
        </p:nvSpPr>
        <p:spPr>
          <a:xfrm>
            <a:off x="395536" y="908720"/>
            <a:ext cx="8568952" cy="5227072"/>
          </a:xfrm>
          <a:prstGeom prst="rect">
            <a:avLst/>
          </a:prstGeom>
        </p:spPr>
        <p:txBody>
          <a:bodyPr wrap="square">
            <a:spAutoFit/>
          </a:bodyPr>
          <a:lstStyle/>
          <a:p>
            <a:pPr>
              <a:lnSpc>
                <a:spcPct val="115000"/>
              </a:lnSpc>
              <a:spcBef>
                <a:spcPts val="1000"/>
              </a:spcBef>
              <a:spcAft>
                <a:spcPts val="0"/>
              </a:spcAft>
            </a:pPr>
            <a:r>
              <a:rPr lang="en-GB" sz="2400" b="1" dirty="0">
                <a:latin typeface="Calibri" panose="020F0502020204030204" pitchFamily="34" charset="0"/>
                <a:ea typeface="Calibri" panose="020F0502020204030204" pitchFamily="34" charset="0"/>
              </a:rPr>
              <a:t>Vision:</a:t>
            </a:r>
            <a:endParaRPr lang="en-GB" sz="2400" b="1" dirty="0">
              <a:latin typeface="Cambria" panose="02040503050406030204" pitchFamily="18" charset="0"/>
            </a:endParaRPr>
          </a:p>
          <a:p>
            <a:pPr>
              <a:lnSpc>
                <a:spcPct val="115000"/>
              </a:lnSpc>
              <a:spcBef>
                <a:spcPts val="1000"/>
              </a:spcBef>
              <a:spcAft>
                <a:spcPts val="0"/>
              </a:spcAft>
            </a:pPr>
            <a:r>
              <a:rPr lang="en-GB" sz="2400" dirty="0">
                <a:latin typeface="Calibri" panose="020F0502020204030204" pitchFamily="34" charset="0"/>
                <a:ea typeface="Calibri" panose="020F0502020204030204" pitchFamily="34" charset="0"/>
              </a:rPr>
              <a:t>To be the first choice for teacher education. Strongly contribute to teacher supply, school improvement in our local &amp; regional communities, with an outstanding national &amp; international reputation for academic &amp; professional excellence.</a:t>
            </a:r>
            <a:endParaRPr lang="en-GB" sz="2400" b="1" dirty="0">
              <a:latin typeface="Cambria" panose="02040503050406030204" pitchFamily="18" charset="0"/>
            </a:endParaRPr>
          </a:p>
          <a:p>
            <a:pPr>
              <a:lnSpc>
                <a:spcPct val="115000"/>
              </a:lnSpc>
              <a:spcBef>
                <a:spcPts val="1000"/>
              </a:spcBef>
              <a:spcAft>
                <a:spcPts val="0"/>
              </a:spcAft>
            </a:pPr>
            <a:r>
              <a:rPr lang="en-GB" sz="2400" b="1" dirty="0">
                <a:latin typeface="Calibri" panose="020F0502020204030204" pitchFamily="34" charset="0"/>
                <a:ea typeface="Calibri" panose="020F0502020204030204" pitchFamily="34" charset="0"/>
              </a:rPr>
              <a:t>University of Warwick Partnership mission:</a:t>
            </a:r>
            <a:endParaRPr lang="en-GB" sz="2400" b="1" dirty="0">
              <a:latin typeface="Cambria" panose="02040503050406030204" pitchFamily="18" charset="0"/>
            </a:endParaRPr>
          </a:p>
          <a:p>
            <a:pPr>
              <a:lnSpc>
                <a:spcPct val="115000"/>
              </a:lnSpc>
              <a:spcBef>
                <a:spcPts val="1000"/>
              </a:spcBef>
              <a:spcAft>
                <a:spcPts val="0"/>
              </a:spcAft>
            </a:pPr>
            <a:r>
              <a:rPr lang="en-GB" sz="2400" dirty="0">
                <a:latin typeface="Calibri" panose="020F0502020204030204" pitchFamily="34" charset="0"/>
                <a:ea typeface="Calibri" panose="020F0502020204030204" pitchFamily="34" charset="0"/>
              </a:rPr>
              <a:t>To create expert teachers &amp; innovation in teacher education which makes a lasting difference in children's &amp; young people’s lives.</a:t>
            </a:r>
          </a:p>
          <a:p>
            <a:pPr>
              <a:lnSpc>
                <a:spcPct val="115000"/>
              </a:lnSpc>
              <a:spcBef>
                <a:spcPts val="1000"/>
              </a:spcBef>
              <a:spcAft>
                <a:spcPts val="0"/>
              </a:spcAft>
            </a:pPr>
            <a:endParaRPr lang="en-GB" sz="2400" b="1" dirty="0">
              <a:effectLst/>
              <a:latin typeface="Calibri" panose="020F0502020204030204" pitchFamily="34" charset="0"/>
            </a:endParaRPr>
          </a:p>
          <a:p>
            <a:endParaRPr lang="en-GB" sz="1600" b="1" dirty="0"/>
          </a:p>
          <a:p>
            <a:pPr>
              <a:lnSpc>
                <a:spcPct val="115000"/>
              </a:lnSpc>
              <a:spcBef>
                <a:spcPts val="1000"/>
              </a:spcBef>
              <a:spcAft>
                <a:spcPts val="0"/>
              </a:spcAft>
            </a:pPr>
            <a:endParaRPr lang="en-GB" sz="2400" b="1" dirty="0">
              <a:effectLst/>
              <a:latin typeface="Cambria" panose="02040503050406030204" pitchFamily="18" charset="0"/>
            </a:endParaRPr>
          </a:p>
        </p:txBody>
      </p:sp>
    </p:spTree>
    <p:extLst>
      <p:ext uri="{BB962C8B-B14F-4D97-AF65-F5344CB8AC3E}">
        <p14:creationId xmlns:p14="http://schemas.microsoft.com/office/powerpoint/2010/main" val="39118182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6CF6BC2-DB7E-41FE-8B46-0C841672AFE4}"/>
              </a:ext>
            </a:extLst>
          </p:cNvPr>
          <p:cNvSpPr>
            <a:spLocks noGrp="1"/>
          </p:cNvSpPr>
          <p:nvPr>
            <p:ph type="title"/>
          </p:nvPr>
        </p:nvSpPr>
        <p:spPr/>
        <p:txBody>
          <a:bodyPr/>
          <a:lstStyle/>
          <a:p>
            <a:pPr algn="ctr"/>
            <a:r>
              <a:rPr lang="en-US" dirty="0">
                <a:cs typeface="Calibri"/>
              </a:rPr>
              <a:t>MA in Professional Education Update</a:t>
            </a:r>
          </a:p>
        </p:txBody>
      </p:sp>
      <p:sp>
        <p:nvSpPr>
          <p:cNvPr id="4" name="Content Placeholder 3">
            <a:extLst>
              <a:ext uri="{FF2B5EF4-FFF2-40B4-BE49-F238E27FC236}">
                <a16:creationId xmlns="" xmlns:a16="http://schemas.microsoft.com/office/drawing/2014/main" id="{8137F268-DC1A-4034-BA56-7A433062182A}"/>
              </a:ext>
            </a:extLst>
          </p:cNvPr>
          <p:cNvSpPr>
            <a:spLocks noGrp="1"/>
          </p:cNvSpPr>
          <p:nvPr>
            <p:ph idx="1"/>
          </p:nvPr>
        </p:nvSpPr>
        <p:spPr>
          <a:xfrm>
            <a:off x="667585" y="1881624"/>
            <a:ext cx="7772400" cy="4114800"/>
          </a:xfrm>
        </p:spPr>
        <p:txBody>
          <a:bodyPr/>
          <a:lstStyle/>
          <a:p>
            <a:r>
              <a:rPr lang="en-US" sz="2000">
                <a:cs typeface="Calibri"/>
              </a:rPr>
              <a:t>First year of completion for MA upgrade at CTE</a:t>
            </a:r>
          </a:p>
          <a:p>
            <a:r>
              <a:rPr lang="en-US" sz="2000">
                <a:cs typeface="Calibri"/>
              </a:rPr>
              <a:t>32 dissertations and graduations!</a:t>
            </a:r>
          </a:p>
          <a:p>
            <a:r>
              <a:rPr lang="en-US" sz="2000">
                <a:cs typeface="Calibri"/>
              </a:rPr>
              <a:t>Covering themes such as </a:t>
            </a:r>
          </a:p>
          <a:p>
            <a:pPr lvl="1"/>
            <a:r>
              <a:rPr lang="en-US" sz="1600">
                <a:cs typeface="Calibri"/>
              </a:rPr>
              <a:t>Student and teacher well-being</a:t>
            </a:r>
          </a:p>
          <a:p>
            <a:pPr lvl="1"/>
            <a:r>
              <a:rPr lang="en-US" sz="1600">
                <a:cs typeface="Calibri"/>
              </a:rPr>
              <a:t>Academisation</a:t>
            </a:r>
          </a:p>
          <a:p>
            <a:pPr lvl="1"/>
            <a:r>
              <a:rPr lang="en-US" sz="1600">
                <a:cs typeface="Calibri"/>
              </a:rPr>
              <a:t>Building pupil self-efficacy through engagement in sport</a:t>
            </a:r>
          </a:p>
          <a:p>
            <a:pPr lvl="1"/>
            <a:r>
              <a:rPr lang="en-US" sz="1600">
                <a:cs typeface="Calibri"/>
              </a:rPr>
              <a:t>Oracy</a:t>
            </a:r>
          </a:p>
          <a:p>
            <a:pPr lvl="1"/>
            <a:r>
              <a:rPr lang="en-US" sz="1600">
                <a:cs typeface="Calibri"/>
              </a:rPr>
              <a:t>GCSE reform</a:t>
            </a:r>
          </a:p>
          <a:p>
            <a:pPr lvl="1"/>
            <a:r>
              <a:rPr lang="en-US" sz="1600">
                <a:cs typeface="Calibri"/>
              </a:rPr>
              <a:t>English as a second language </a:t>
            </a:r>
          </a:p>
          <a:p>
            <a:r>
              <a:rPr lang="en-US" sz="2000">
                <a:cs typeface="Calibri"/>
              </a:rPr>
              <a:t>This year’s cohort are coming to the end of research in schools, and next year’s cohort are completing their research training in preparation for beginning their dissertations in the Autumn. </a:t>
            </a:r>
            <a:endParaRPr lang="en-US" sz="2000"/>
          </a:p>
          <a:p>
            <a:endParaRPr lang="en-US" dirty="0">
              <a:cs typeface="Calibri"/>
            </a:endParaRPr>
          </a:p>
        </p:txBody>
      </p:sp>
    </p:spTree>
    <p:extLst>
      <p:ext uri="{BB962C8B-B14F-4D97-AF65-F5344CB8AC3E}">
        <p14:creationId xmlns:p14="http://schemas.microsoft.com/office/powerpoint/2010/main" val="8204092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ctr"/>
            <a:r>
              <a:rPr lang="en-GB" dirty="0">
                <a:solidFill>
                  <a:srgbClr val="7030A0"/>
                </a:solidFill>
              </a:rPr>
              <a:t>Q and A</a:t>
            </a:r>
          </a:p>
        </p:txBody>
      </p:sp>
      <p:sp>
        <p:nvSpPr>
          <p:cNvPr id="3" name="Content Placeholder 2"/>
          <p:cNvSpPr>
            <a:spLocks noGrp="1"/>
          </p:cNvSpPr>
          <p:nvPr>
            <p:ph idx="1"/>
          </p:nvPr>
        </p:nvSpPr>
        <p:spPr/>
        <p:txBody>
          <a:bodyPr>
            <a:normAutofit fontScale="85000" lnSpcReduction="20000"/>
          </a:bodyPr>
          <a:lstStyle/>
          <a:p>
            <a:pPr marL="0" indent="0">
              <a:buNone/>
            </a:pPr>
            <a:endParaRPr lang="en-GB" i="1" dirty="0"/>
          </a:p>
          <a:p>
            <a:pPr marL="0" indent="0">
              <a:buNone/>
            </a:pPr>
            <a:endParaRPr lang="en-GB" sz="2400" b="1" dirty="0"/>
          </a:p>
          <a:p>
            <a:pPr marL="0" indent="0" algn="ctr">
              <a:buNone/>
            </a:pPr>
            <a:r>
              <a:rPr lang="en-GB" sz="2800" b="1" dirty="0"/>
              <a:t>Contact me:</a:t>
            </a:r>
          </a:p>
          <a:p>
            <a:pPr marL="0" indent="0" algn="ctr">
              <a:buNone/>
            </a:pPr>
            <a:r>
              <a:rPr lang="en-GB" sz="2800" b="1" dirty="0"/>
              <a:t>Alison Morgan </a:t>
            </a:r>
          </a:p>
          <a:p>
            <a:pPr marL="0" indent="0" algn="ctr">
              <a:buNone/>
            </a:pPr>
            <a:r>
              <a:rPr lang="en-GB" sz="2800" b="1" dirty="0"/>
              <a:t>Deputy Head of Secondary Teacher Education </a:t>
            </a:r>
          </a:p>
          <a:p>
            <a:pPr marL="0" indent="0" algn="ctr">
              <a:buNone/>
            </a:pPr>
            <a:endParaRPr lang="en-GB" sz="2800" b="1" dirty="0"/>
          </a:p>
          <a:p>
            <a:r>
              <a:rPr lang="en-GB" sz="2800" b="1" dirty="0"/>
              <a:t>t:</a:t>
            </a:r>
            <a:r>
              <a:rPr lang="en-GB" sz="2800" dirty="0"/>
              <a:t> +44 (0)24 7652 4417</a:t>
            </a:r>
          </a:p>
          <a:p>
            <a:r>
              <a:rPr lang="en-GB" sz="2800" dirty="0"/>
              <a:t>E: a.j.morgan@warwick.ac.uk</a:t>
            </a:r>
          </a:p>
          <a:p>
            <a:r>
              <a:rPr lang="en-GB" sz="2800" dirty="0"/>
              <a:t>Centre for Teacher Education | University of Warwick | Coventry | CV4 8EE | UK</a:t>
            </a:r>
            <a:br>
              <a:rPr lang="en-GB" sz="2800" dirty="0"/>
            </a:br>
            <a:endParaRPr lang="en-GB" sz="2800" dirty="0"/>
          </a:p>
        </p:txBody>
      </p:sp>
    </p:spTree>
    <p:extLst>
      <p:ext uri="{BB962C8B-B14F-4D97-AF65-F5344CB8AC3E}">
        <p14:creationId xmlns:p14="http://schemas.microsoft.com/office/powerpoint/2010/main" val="2781465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solidFill>
                  <a:srgbClr val="7030A0"/>
                </a:solidFill>
              </a:rPr>
              <a:t>CTE Strategic Priorities 2017-2020</a:t>
            </a:r>
          </a:p>
        </p:txBody>
      </p:sp>
      <p:sp>
        <p:nvSpPr>
          <p:cNvPr id="3" name="Content Placeholder 2"/>
          <p:cNvSpPr>
            <a:spLocks noGrp="1"/>
          </p:cNvSpPr>
          <p:nvPr>
            <p:ph idx="1"/>
          </p:nvPr>
        </p:nvSpPr>
        <p:spPr/>
        <p:txBody>
          <a:bodyPr/>
          <a:lstStyle/>
          <a:p>
            <a:pPr marL="0" indent="0">
              <a:buNone/>
            </a:pPr>
            <a:r>
              <a:rPr lang="en-GB" sz="2000" b="1" dirty="0"/>
              <a:t> </a:t>
            </a:r>
            <a:endParaRPr lang="en-GB" sz="2000" dirty="0"/>
          </a:p>
          <a:p>
            <a:pPr>
              <a:buFont typeface="+mj-lt"/>
              <a:buAutoNum type="arabicPeriod"/>
            </a:pPr>
            <a:r>
              <a:rPr lang="en-GB" sz="2000" i="1" dirty="0"/>
              <a:t>Contribute to improved standards of teaching in schools and raising student attainment.</a:t>
            </a:r>
            <a:endParaRPr lang="en-GB" sz="2000" dirty="0"/>
          </a:p>
          <a:p>
            <a:pPr>
              <a:buFont typeface="+mj-lt"/>
              <a:buAutoNum type="arabicPeriod"/>
            </a:pPr>
            <a:r>
              <a:rPr lang="en-GB" sz="2000" i="1" dirty="0"/>
              <a:t>Develop and implement CTE’s academic plan; to be research-active.</a:t>
            </a:r>
            <a:endParaRPr lang="en-GB" sz="2000" dirty="0"/>
          </a:p>
          <a:p>
            <a:pPr>
              <a:buFont typeface="+mj-lt"/>
              <a:buAutoNum type="arabicPeriod"/>
            </a:pPr>
            <a:r>
              <a:rPr lang="en-GB" sz="2000" i="1" dirty="0"/>
              <a:t>Contribute to the supply and retention of high calibre teachers in our partner schools and beyond.</a:t>
            </a:r>
            <a:endParaRPr lang="en-GB" sz="2000" dirty="0"/>
          </a:p>
          <a:p>
            <a:pPr>
              <a:buFont typeface="+mj-lt"/>
              <a:buAutoNum type="arabicPeriod"/>
            </a:pPr>
            <a:r>
              <a:rPr lang="en-GB" sz="2000" i="1" dirty="0"/>
              <a:t>Equality of Opportunity and Improvement through Social Mobility</a:t>
            </a:r>
            <a:endParaRPr lang="en-GB" sz="2000" dirty="0"/>
          </a:p>
          <a:p>
            <a:pPr>
              <a:buFont typeface="+mj-lt"/>
              <a:buAutoNum type="arabicPeriod"/>
            </a:pPr>
            <a:r>
              <a:rPr lang="en-GB" sz="2000" i="1" dirty="0"/>
              <a:t>Innovation in Teaching and Learning</a:t>
            </a:r>
            <a:endParaRPr lang="en-GB" sz="2000" dirty="0"/>
          </a:p>
          <a:p>
            <a:pPr>
              <a:buFont typeface="+mj-lt"/>
              <a:buAutoNum type="arabicPeriod"/>
            </a:pPr>
            <a:r>
              <a:rPr lang="en-GB" sz="2000" i="1" dirty="0"/>
              <a:t>Investment in Staff</a:t>
            </a:r>
            <a:endParaRPr lang="en-GB" sz="2000" dirty="0"/>
          </a:p>
          <a:p>
            <a:pPr>
              <a:buFont typeface="+mj-lt"/>
              <a:buAutoNum type="arabicPeriod"/>
            </a:pPr>
            <a:r>
              <a:rPr lang="en-GB" sz="2000" i="1" dirty="0"/>
              <a:t>To be financially sustainable</a:t>
            </a:r>
            <a:endParaRPr lang="en-GB" sz="2000" dirty="0"/>
          </a:p>
          <a:p>
            <a:endParaRPr lang="en-GB" dirty="0"/>
          </a:p>
        </p:txBody>
      </p:sp>
    </p:spTree>
    <p:extLst>
      <p:ext uri="{BB962C8B-B14F-4D97-AF65-F5344CB8AC3E}">
        <p14:creationId xmlns:p14="http://schemas.microsoft.com/office/powerpoint/2010/main" val="1843661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Highlights from 2018-19</a:t>
            </a:r>
          </a:p>
        </p:txBody>
      </p:sp>
      <p:sp>
        <p:nvSpPr>
          <p:cNvPr id="3" name="Content Placeholder 2"/>
          <p:cNvSpPr>
            <a:spLocks noGrp="1"/>
          </p:cNvSpPr>
          <p:nvPr>
            <p:ph idx="1"/>
          </p:nvPr>
        </p:nvSpPr>
        <p:spPr/>
        <p:txBody>
          <a:bodyPr/>
          <a:lstStyle/>
          <a:p>
            <a:r>
              <a:rPr lang="en-GB" dirty="0"/>
              <a:t>Reduction of subjects to 18 – higher quality subject provision</a:t>
            </a:r>
          </a:p>
          <a:p>
            <a:r>
              <a:rPr lang="en-GB" dirty="0"/>
              <a:t>Monday/ Friday split – personalised provision</a:t>
            </a:r>
          </a:p>
          <a:p>
            <a:r>
              <a:rPr lang="en-GB" dirty="0"/>
              <a:t>Reshaping of RP sessions</a:t>
            </a:r>
          </a:p>
          <a:p>
            <a:r>
              <a:rPr lang="en-GB" dirty="0"/>
              <a:t>Conferences</a:t>
            </a:r>
          </a:p>
          <a:p>
            <a:r>
              <a:rPr lang="en-GB" dirty="0"/>
              <a:t>Partnership</a:t>
            </a:r>
          </a:p>
        </p:txBody>
      </p:sp>
    </p:spTree>
    <p:extLst>
      <p:ext uri="{BB962C8B-B14F-4D97-AF65-F5344CB8AC3E}">
        <p14:creationId xmlns:p14="http://schemas.microsoft.com/office/powerpoint/2010/main" val="1127211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7030A0"/>
                </a:solidFill>
              </a:rPr>
              <a:t>Challenges in 2018-19</a:t>
            </a:r>
          </a:p>
        </p:txBody>
      </p:sp>
      <p:sp>
        <p:nvSpPr>
          <p:cNvPr id="3" name="Content Placeholder 2"/>
          <p:cNvSpPr>
            <a:spLocks noGrp="1"/>
          </p:cNvSpPr>
          <p:nvPr>
            <p:ph idx="1"/>
          </p:nvPr>
        </p:nvSpPr>
        <p:spPr/>
        <p:txBody>
          <a:bodyPr/>
          <a:lstStyle/>
          <a:p>
            <a:r>
              <a:rPr lang="en-GB" dirty="0"/>
              <a:t>Long-term staff absence</a:t>
            </a:r>
          </a:p>
          <a:p>
            <a:r>
              <a:rPr lang="en-GB" dirty="0"/>
              <a:t>Paul Taylor-McCartney leaving</a:t>
            </a:r>
          </a:p>
          <a:p>
            <a:r>
              <a:rPr lang="en-GB" dirty="0"/>
              <a:t>Breadth and range of trainee issues, leading to increased levels of support</a:t>
            </a:r>
          </a:p>
          <a:p>
            <a:r>
              <a:rPr lang="en-GB" dirty="0"/>
              <a:t>Parity of trainee experience across 18 subjects</a:t>
            </a:r>
          </a:p>
        </p:txBody>
      </p:sp>
    </p:spTree>
    <p:extLst>
      <p:ext uri="{BB962C8B-B14F-4D97-AF65-F5344CB8AC3E}">
        <p14:creationId xmlns:p14="http://schemas.microsoft.com/office/powerpoint/2010/main" val="461556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20D1C72-8DA7-194D-8454-BD0CE1BCBA91}"/>
              </a:ext>
            </a:extLst>
          </p:cNvPr>
          <p:cNvSpPr>
            <a:spLocks noGrp="1"/>
          </p:cNvSpPr>
          <p:nvPr>
            <p:ph type="title"/>
          </p:nvPr>
        </p:nvSpPr>
        <p:spPr/>
        <p:txBody>
          <a:bodyPr/>
          <a:lstStyle/>
          <a:p>
            <a:pPr algn="ctr"/>
            <a:r>
              <a:rPr lang="en-US" dirty="0">
                <a:solidFill>
                  <a:srgbClr val="7030A0"/>
                </a:solidFill>
              </a:rPr>
              <a:t>External Examiner Report: </a:t>
            </a:r>
            <a:br>
              <a:rPr lang="en-US" dirty="0">
                <a:solidFill>
                  <a:srgbClr val="7030A0"/>
                </a:solidFill>
              </a:rPr>
            </a:br>
            <a:r>
              <a:rPr lang="en-US" dirty="0">
                <a:solidFill>
                  <a:srgbClr val="7030A0"/>
                </a:solidFill>
              </a:rPr>
              <a:t>2017-18</a:t>
            </a:r>
          </a:p>
        </p:txBody>
      </p:sp>
      <p:sp>
        <p:nvSpPr>
          <p:cNvPr id="3" name="Content Placeholder 2"/>
          <p:cNvSpPr>
            <a:spLocks noGrp="1"/>
          </p:cNvSpPr>
          <p:nvPr>
            <p:ph idx="1"/>
          </p:nvPr>
        </p:nvSpPr>
        <p:spPr/>
        <p:txBody>
          <a:bodyPr/>
          <a:lstStyle/>
          <a:p>
            <a:pPr marL="0" indent="0">
              <a:buNone/>
            </a:pPr>
            <a:r>
              <a:rPr lang="en-GB" sz="2400" dirty="0"/>
              <a:t>Overall the quality of teaching was high and in one case Outstanding+. Students are passionate about their subject and clear on how to ensure pupils are making progress. Students who are struggling are well supported by the university and school so that progress in the end is where is ought to be for that student. The school settings are suitable and mentoring is strong with a number of mentors providing high quality feedback and support. The university provides high quality academic input as </a:t>
            </a:r>
            <a:r>
              <a:rPr lang="en-GB" sz="2400" dirty="0" smtClean="0"/>
              <a:t>evidenced </a:t>
            </a:r>
            <a:r>
              <a:rPr lang="en-GB" sz="2400" dirty="0"/>
              <a:t>through assignments and students comments on quality of university days. A number of Teaching Fellows </a:t>
            </a:r>
            <a:r>
              <a:rPr lang="en-GB" sz="2400"/>
              <a:t>were </a:t>
            </a:r>
            <a:r>
              <a:rPr lang="en-GB" sz="2400" smtClean="0"/>
              <a:t>singled </a:t>
            </a:r>
            <a:r>
              <a:rPr lang="en-GB" sz="2400" dirty="0"/>
              <a:t>out by students for their work.</a:t>
            </a:r>
          </a:p>
          <a:p>
            <a:pPr marL="0" indent="0">
              <a:buNone/>
            </a:pPr>
            <a:endParaRPr lang="en-GB" dirty="0"/>
          </a:p>
        </p:txBody>
      </p:sp>
    </p:spTree>
    <p:extLst>
      <p:ext uri="{BB962C8B-B14F-4D97-AF65-F5344CB8AC3E}">
        <p14:creationId xmlns:p14="http://schemas.microsoft.com/office/powerpoint/2010/main" val="3217718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772400" cy="1066800"/>
          </a:xfrm>
        </p:spPr>
        <p:txBody>
          <a:bodyPr/>
          <a:lstStyle/>
          <a:p>
            <a:pPr algn="ctr"/>
            <a:r>
              <a:rPr lang="en-GB" dirty="0">
                <a:solidFill>
                  <a:srgbClr val="7030A0"/>
                </a:solidFill>
              </a:rPr>
              <a:t>Developments for 2019/20</a:t>
            </a:r>
          </a:p>
        </p:txBody>
      </p:sp>
      <p:sp>
        <p:nvSpPr>
          <p:cNvPr id="3" name="Content Placeholder 2"/>
          <p:cNvSpPr>
            <a:spLocks noGrp="1"/>
          </p:cNvSpPr>
          <p:nvPr>
            <p:ph idx="1"/>
          </p:nvPr>
        </p:nvSpPr>
        <p:spPr>
          <a:xfrm>
            <a:off x="682149" y="908720"/>
            <a:ext cx="7772400" cy="4680520"/>
          </a:xfrm>
        </p:spPr>
        <p:txBody>
          <a:bodyPr/>
          <a:lstStyle/>
          <a:p>
            <a:r>
              <a:rPr lang="en-GB" sz="2400" dirty="0"/>
              <a:t>New Head of Secondary PGCE - Dr Andy Hind</a:t>
            </a:r>
          </a:p>
          <a:p>
            <a:r>
              <a:rPr lang="en-GB" sz="2400" dirty="0"/>
              <a:t>14 subjects across two days – improved subject split</a:t>
            </a:r>
          </a:p>
          <a:p>
            <a:r>
              <a:rPr lang="en-GB" sz="2400" dirty="0"/>
              <a:t>Revised principles for SS – Holly </a:t>
            </a:r>
            <a:r>
              <a:rPr lang="en-GB" sz="2400" dirty="0" err="1"/>
              <a:t>Heshmati</a:t>
            </a:r>
            <a:r>
              <a:rPr lang="en-GB" sz="2400" dirty="0"/>
              <a:t> to support John </a:t>
            </a:r>
            <a:r>
              <a:rPr lang="en-GB" sz="2400" dirty="0" err="1"/>
              <a:t>Thornby</a:t>
            </a:r>
            <a:endParaRPr lang="en-GB" sz="2400" dirty="0"/>
          </a:p>
          <a:p>
            <a:r>
              <a:rPr lang="en-GB" sz="2400" dirty="0"/>
              <a:t>Revised SS assignment – 3,000 words, selection of titles</a:t>
            </a:r>
          </a:p>
          <a:p>
            <a:r>
              <a:rPr lang="en-GB" sz="2400" dirty="0"/>
              <a:t>Focus on creating reflective practitioners in RP – Kate Hamer and Vikki </a:t>
            </a:r>
            <a:r>
              <a:rPr lang="en-GB" sz="2400" dirty="0" err="1"/>
              <a:t>Armeson</a:t>
            </a:r>
            <a:r>
              <a:rPr lang="en-GB" sz="2400" dirty="0"/>
              <a:t> to lead on this</a:t>
            </a:r>
          </a:p>
          <a:p>
            <a:r>
              <a:rPr lang="en-GB" sz="2400" dirty="0"/>
              <a:t>Explicit links between University content, school placement and assessment through programme outline</a:t>
            </a:r>
          </a:p>
          <a:p>
            <a:r>
              <a:rPr lang="en-GB" sz="2400" dirty="0"/>
              <a:t>Partnership development/impact – nurturing new providers and capturing impact of alumni</a:t>
            </a:r>
          </a:p>
          <a:p>
            <a:endParaRPr lang="en-GB" dirty="0"/>
          </a:p>
          <a:p>
            <a:endParaRPr lang="en-GB" dirty="0"/>
          </a:p>
          <a:p>
            <a:endParaRPr lang="en-GB" dirty="0"/>
          </a:p>
        </p:txBody>
      </p:sp>
    </p:spTree>
    <p:extLst>
      <p:ext uri="{BB962C8B-B14F-4D97-AF65-F5344CB8AC3E}">
        <p14:creationId xmlns:p14="http://schemas.microsoft.com/office/powerpoint/2010/main" val="307494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video game&#10;&#10;Description generated with high confidence">
            <a:extLst>
              <a:ext uri="{FF2B5EF4-FFF2-40B4-BE49-F238E27FC236}">
                <a16:creationId xmlns="" xmlns:a16="http://schemas.microsoft.com/office/drawing/2014/main" id="{9E56DDA1-98DA-4CD1-8CDC-52732DFB2646}"/>
              </a:ext>
            </a:extLst>
          </p:cNvPr>
          <p:cNvPicPr>
            <a:picLocks noChangeAspect="1"/>
          </p:cNvPicPr>
          <p:nvPr/>
        </p:nvPicPr>
        <p:blipFill rotWithShape="1">
          <a:blip r:embed="rId2"/>
          <a:srcRect l="54685" t="12251" r="11896" b="-613"/>
          <a:stretch/>
        </p:blipFill>
        <p:spPr>
          <a:xfrm>
            <a:off x="770329" y="248172"/>
            <a:ext cx="7502935" cy="5556810"/>
          </a:xfrm>
          <a:prstGeom prst="rect">
            <a:avLst/>
          </a:prstGeom>
        </p:spPr>
      </p:pic>
    </p:spTree>
    <p:extLst>
      <p:ext uri="{BB962C8B-B14F-4D97-AF65-F5344CB8AC3E}">
        <p14:creationId xmlns:p14="http://schemas.microsoft.com/office/powerpoint/2010/main" val="1147422926"/>
      </p:ext>
    </p:extLst>
  </p:cSld>
  <p:clrMapOvr>
    <a:masterClrMapping/>
  </p:clrMapOvr>
</p:sld>
</file>

<file path=ppt/theme/theme1.xml><?xml version="1.0" encoding="utf-8"?>
<a:theme xmlns:a="http://schemas.openxmlformats.org/drawingml/2006/main" name="Template_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4.xml><?xml version="1.0" encoding="utf-8"?>
<a:theme xmlns:a="http://schemas.openxmlformats.org/drawingml/2006/main" name="1_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5.xml><?xml version="1.0" encoding="utf-8"?>
<a:theme xmlns:a="http://schemas.openxmlformats.org/drawingml/2006/main" name="2_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3436</TotalTime>
  <Words>1346</Words>
  <Application>Microsoft Macintosh PowerPoint</Application>
  <PresentationFormat>On-screen Show (4:3)</PresentationFormat>
  <Paragraphs>291</Paragraphs>
  <Slides>31</Slides>
  <Notes>2</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31</vt:i4>
      </vt:variant>
    </vt:vector>
  </HeadingPairs>
  <TitlesOfParts>
    <vt:vector size="41" baseType="lpstr">
      <vt:lpstr>Arial</vt:lpstr>
      <vt:lpstr>Calibri</vt:lpstr>
      <vt:lpstr>Calibri Light</vt:lpstr>
      <vt:lpstr>Cambria</vt:lpstr>
      <vt:lpstr>Times New Roman</vt:lpstr>
      <vt:lpstr>Template_Warwick</vt:lpstr>
      <vt:lpstr>Office Theme</vt:lpstr>
      <vt:lpstr>Warwick Uni</vt:lpstr>
      <vt:lpstr>1_Warwick Uni</vt:lpstr>
      <vt:lpstr>2_Warwick Uni</vt:lpstr>
      <vt:lpstr>PGCE Secondary Programme: Core and SD</vt:lpstr>
      <vt:lpstr>Overview </vt:lpstr>
      <vt:lpstr>Vision and Mission Statement </vt:lpstr>
      <vt:lpstr>CTE Strategic Priorities 2017-2020</vt:lpstr>
      <vt:lpstr>Highlights from 2018-19</vt:lpstr>
      <vt:lpstr>Challenges in 2018-19</vt:lpstr>
      <vt:lpstr>External Examiner Report:  2017-18</vt:lpstr>
      <vt:lpstr>Developments for 2019/20</vt:lpstr>
      <vt:lpstr>PowerPoint Presentation</vt:lpstr>
      <vt:lpstr>Accepted offers (June 14th) </vt:lpstr>
      <vt:lpstr>Programme Outline 2019-20</vt:lpstr>
      <vt:lpstr>PowerPoint Presentation</vt:lpstr>
      <vt:lpstr>PG Assessment Structure</vt:lpstr>
      <vt:lpstr>PowerPoint Presentation</vt:lpstr>
      <vt:lpstr>PowerPoint Presentation</vt:lpstr>
      <vt:lpstr>Draft Ofsted Framework for ITE</vt:lpstr>
      <vt:lpstr>Partnership: ways to engage</vt:lpstr>
      <vt:lpstr>Partnership: changes</vt:lpstr>
      <vt:lpstr>Alliance Days – Jonty Leese</vt:lpstr>
      <vt:lpstr>PDP – Jonty Leese</vt:lpstr>
      <vt:lpstr>Recruitment – John Thornby</vt:lpstr>
      <vt:lpstr>Recruitment – John Thornby</vt:lpstr>
      <vt:lpstr>Recruitment – John Thornby</vt:lpstr>
      <vt:lpstr>Supporting Trainees – Rachel Cooper</vt:lpstr>
      <vt:lpstr>Assessment Only – Vikki Armeson</vt:lpstr>
      <vt:lpstr>Assessment Only – Vikki Armeson</vt:lpstr>
      <vt:lpstr>PowerPoint Presentation</vt:lpstr>
      <vt:lpstr>PGCE international- Nick McKie</vt:lpstr>
      <vt:lpstr>April 2019 PGCEi cohort</vt:lpstr>
      <vt:lpstr>MA in Professional Education Update</vt:lpstr>
      <vt:lpstr>Q and A</vt:lpstr>
    </vt:vector>
  </TitlesOfParts>
  <Company>University of Warwick</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following diagram represents the secondary PGCE programme content and our relentless focus on developing trainee teachers to impact on pupil progress over time alongside the commitment to school improvement in our partner schools and more widely.</dc:title>
  <dc:creator>Harris, Mandy</dc:creator>
  <cp:lastModifiedBy>Morgan, Alison</cp:lastModifiedBy>
  <cp:revision>538</cp:revision>
  <cp:lastPrinted>2019-06-20T06:29:54Z</cp:lastPrinted>
  <dcterms:created xsi:type="dcterms:W3CDTF">2015-10-02T14:08:46Z</dcterms:created>
  <dcterms:modified xsi:type="dcterms:W3CDTF">2019-06-20T08:24:18Z</dcterms:modified>
</cp:coreProperties>
</file>